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4" r:id="rId1"/>
  </p:sldMasterIdLst>
  <p:notesMasterIdLst>
    <p:notesMasterId r:id="rId38"/>
  </p:notesMasterIdLst>
  <p:sldIdLst>
    <p:sldId id="256" r:id="rId2"/>
    <p:sldId id="263" r:id="rId3"/>
    <p:sldId id="264" r:id="rId4"/>
    <p:sldId id="304" r:id="rId5"/>
    <p:sldId id="305" r:id="rId6"/>
    <p:sldId id="308" r:id="rId7"/>
    <p:sldId id="306" r:id="rId8"/>
    <p:sldId id="307" r:id="rId9"/>
    <p:sldId id="265" r:id="rId10"/>
    <p:sldId id="279" r:id="rId11"/>
    <p:sldId id="294" r:id="rId12"/>
    <p:sldId id="293" r:id="rId13"/>
    <p:sldId id="300" r:id="rId14"/>
    <p:sldId id="287" r:id="rId15"/>
    <p:sldId id="284" r:id="rId16"/>
    <p:sldId id="292" r:id="rId17"/>
    <p:sldId id="291" r:id="rId18"/>
    <p:sldId id="301" r:id="rId19"/>
    <p:sldId id="296" r:id="rId20"/>
    <p:sldId id="297" r:id="rId21"/>
    <p:sldId id="295" r:id="rId22"/>
    <p:sldId id="302" r:id="rId23"/>
    <p:sldId id="303" r:id="rId24"/>
    <p:sldId id="289" r:id="rId25"/>
    <p:sldId id="266" r:id="rId26"/>
    <p:sldId id="286" r:id="rId27"/>
    <p:sldId id="267" r:id="rId28"/>
    <p:sldId id="274" r:id="rId29"/>
    <p:sldId id="270" r:id="rId30"/>
    <p:sldId id="273" r:id="rId31"/>
    <p:sldId id="275" r:id="rId32"/>
    <p:sldId id="276" r:id="rId33"/>
    <p:sldId id="278" r:id="rId34"/>
    <p:sldId id="277" r:id="rId35"/>
    <p:sldId id="272" r:id="rId36"/>
    <p:sldId id="290" r:id="rId37"/>
  </p:sldIdLst>
  <p:sldSz cx="9902825" cy="6858000"/>
  <p:notesSz cx="7010400" cy="92233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0" autoAdjust="0"/>
    <p:restoredTop sz="94664" autoAdjust="0"/>
  </p:normalViewPr>
  <p:slideViewPr>
    <p:cSldViewPr>
      <p:cViewPr varScale="1">
        <p:scale>
          <a:sx n="73" d="100"/>
          <a:sy n="73" d="100"/>
        </p:scale>
        <p:origin x="1176" y="66"/>
      </p:cViewPr>
      <p:guideLst>
        <p:guide orient="horz" pos="2160"/>
        <p:guide pos="311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5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7840" cy="461169"/>
          </a:xfrm>
          <a:prstGeom prst="rect">
            <a:avLst/>
          </a:prstGeom>
          <a:noFill/>
          <a:ln w="9525">
            <a:noFill/>
            <a:miter lim="800000"/>
            <a:headEnd/>
            <a:tailEnd/>
          </a:ln>
          <a:effectLst/>
        </p:spPr>
        <p:txBody>
          <a:bodyPr vert="horz" wrap="square" lIns="92757" tIns="46378" rIns="92757" bIns="46378" numCol="1" anchor="t" anchorCtr="0" compatLnSpc="1">
            <a:prstTxWarp prst="textNoShape">
              <a:avLst/>
            </a:prstTxWarp>
          </a:bodyPr>
          <a:lstStyle>
            <a:lvl1pPr>
              <a:defRPr sz="1200">
                <a:latin typeface="Times New Roman" pitchFamily="18" charset="0"/>
              </a:defRPr>
            </a:lvl1pPr>
          </a:lstStyle>
          <a:p>
            <a:endParaRPr lang="en-US" dirty="0"/>
          </a:p>
        </p:txBody>
      </p:sp>
      <p:sp>
        <p:nvSpPr>
          <p:cNvPr id="8195" name="Rectangle 3"/>
          <p:cNvSpPr>
            <a:spLocks noGrp="1" noChangeArrowheads="1"/>
          </p:cNvSpPr>
          <p:nvPr>
            <p:ph type="dt" idx="1"/>
          </p:nvPr>
        </p:nvSpPr>
        <p:spPr bwMode="auto">
          <a:xfrm>
            <a:off x="3972560" y="0"/>
            <a:ext cx="3037840" cy="461169"/>
          </a:xfrm>
          <a:prstGeom prst="rect">
            <a:avLst/>
          </a:prstGeom>
          <a:noFill/>
          <a:ln w="9525">
            <a:noFill/>
            <a:miter lim="800000"/>
            <a:headEnd/>
            <a:tailEnd/>
          </a:ln>
          <a:effectLst/>
        </p:spPr>
        <p:txBody>
          <a:bodyPr vert="horz" wrap="square" lIns="92757" tIns="46378" rIns="92757" bIns="46378" numCol="1" anchor="t" anchorCtr="0" compatLnSpc="1">
            <a:prstTxWarp prst="textNoShape">
              <a:avLst/>
            </a:prstTxWarp>
          </a:bodyPr>
          <a:lstStyle>
            <a:lvl1pPr algn="r">
              <a:defRPr sz="1200">
                <a:latin typeface="Times New Roman" pitchFamily="18" charset="0"/>
              </a:defRPr>
            </a:lvl1pPr>
          </a:lstStyle>
          <a:p>
            <a:endParaRPr lang="en-US" dirty="0"/>
          </a:p>
        </p:txBody>
      </p:sp>
      <p:sp>
        <p:nvSpPr>
          <p:cNvPr id="8196" name="Rectangle 4"/>
          <p:cNvSpPr>
            <a:spLocks noGrp="1" noRot="1" noChangeAspect="1" noChangeArrowheads="1" noTextEdit="1"/>
          </p:cNvSpPr>
          <p:nvPr>
            <p:ph type="sldImg" idx="2"/>
          </p:nvPr>
        </p:nvSpPr>
        <p:spPr bwMode="auto">
          <a:xfrm>
            <a:off x="1008063" y="692150"/>
            <a:ext cx="4994275" cy="3459163"/>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934720" y="4381103"/>
            <a:ext cx="5140960" cy="4150519"/>
          </a:xfrm>
          <a:prstGeom prst="rect">
            <a:avLst/>
          </a:prstGeom>
          <a:noFill/>
          <a:ln w="9525">
            <a:noFill/>
            <a:miter lim="800000"/>
            <a:headEnd/>
            <a:tailEnd/>
          </a:ln>
          <a:effectLst/>
        </p:spPr>
        <p:txBody>
          <a:bodyPr vert="horz" wrap="square" lIns="92757" tIns="46378" rIns="92757" bIns="4637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8762206"/>
            <a:ext cx="3037840" cy="461169"/>
          </a:xfrm>
          <a:prstGeom prst="rect">
            <a:avLst/>
          </a:prstGeom>
          <a:noFill/>
          <a:ln w="9525">
            <a:noFill/>
            <a:miter lim="800000"/>
            <a:headEnd/>
            <a:tailEnd/>
          </a:ln>
          <a:effectLst/>
        </p:spPr>
        <p:txBody>
          <a:bodyPr vert="horz" wrap="square" lIns="92757" tIns="46378" rIns="92757" bIns="46378" numCol="1" anchor="b" anchorCtr="0" compatLnSpc="1">
            <a:prstTxWarp prst="textNoShape">
              <a:avLst/>
            </a:prstTxWarp>
          </a:bodyPr>
          <a:lstStyle>
            <a:lvl1pPr>
              <a:defRPr sz="1200">
                <a:latin typeface="Times New Roman" pitchFamily="18" charset="0"/>
              </a:defRPr>
            </a:lvl1pPr>
          </a:lstStyle>
          <a:p>
            <a:endParaRPr lang="en-US" dirty="0"/>
          </a:p>
        </p:txBody>
      </p:sp>
      <p:sp>
        <p:nvSpPr>
          <p:cNvPr id="8199" name="Rectangle 7"/>
          <p:cNvSpPr>
            <a:spLocks noGrp="1" noChangeArrowheads="1"/>
          </p:cNvSpPr>
          <p:nvPr>
            <p:ph type="sldNum" sz="quarter" idx="5"/>
          </p:nvPr>
        </p:nvSpPr>
        <p:spPr bwMode="auto">
          <a:xfrm>
            <a:off x="3972560" y="8762206"/>
            <a:ext cx="3037840" cy="461169"/>
          </a:xfrm>
          <a:prstGeom prst="rect">
            <a:avLst/>
          </a:prstGeom>
          <a:noFill/>
          <a:ln w="9525">
            <a:noFill/>
            <a:miter lim="800000"/>
            <a:headEnd/>
            <a:tailEnd/>
          </a:ln>
          <a:effectLst/>
        </p:spPr>
        <p:txBody>
          <a:bodyPr vert="horz" wrap="square" lIns="92757" tIns="46378" rIns="92757" bIns="46378" numCol="1" anchor="b" anchorCtr="0" compatLnSpc="1">
            <a:prstTxWarp prst="textNoShape">
              <a:avLst/>
            </a:prstTxWarp>
          </a:bodyPr>
          <a:lstStyle>
            <a:lvl1pPr algn="r">
              <a:defRPr sz="1200">
                <a:latin typeface="Times New Roman" pitchFamily="18" charset="0"/>
              </a:defRPr>
            </a:lvl1pPr>
          </a:lstStyle>
          <a:p>
            <a:fld id="{3E299A82-66C3-4CCF-8F49-DC73B93F68F9}" type="slidenum">
              <a:rPr lang="en-US"/>
              <a:pPr/>
              <a:t>‹#›</a:t>
            </a:fld>
            <a:endParaRPr lang="en-US" dirty="0"/>
          </a:p>
        </p:txBody>
      </p:sp>
    </p:spTree>
    <p:extLst>
      <p:ext uri="{BB962C8B-B14F-4D97-AF65-F5344CB8AC3E}">
        <p14:creationId xmlns:p14="http://schemas.microsoft.com/office/powerpoint/2010/main" val="21681119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16925"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10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9B459ED1-8643-4F9E-AD56-F0D47F46ABF8}" type="datetime1">
              <a:rPr lang="en-US"/>
              <a:pPr/>
              <a:t>9/1/2023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C756E16-5564-4BAE-AE8F-72F9341DAB0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E91E29D-843C-43FE-87DF-AC9F8EC97224}" type="datetime1">
              <a:rPr lang="en-US"/>
              <a:pPr/>
              <a:t>9/1/2023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B5915F4-AB76-438B-B1AA-5668D4FBB67D}"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6438" y="609600"/>
            <a:ext cx="2103437"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42950" y="609600"/>
            <a:ext cx="6161088"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F3CB243-3D21-4BCB-8C05-D6B6EE891BD6}" type="datetime1">
              <a:rPr lang="en-US"/>
              <a:pPr/>
              <a:t>9/1/2023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BF7DFC5-15A8-4BFA-8F4F-F667135CF15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258BBA2-8FED-4A84-8083-0A00E0ED2D7D}" type="datetime1">
              <a:rPr lang="en-US"/>
              <a:pPr/>
              <a:t>9/1/2023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B7DF09A-4091-4527-BD21-3011666640D3}"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684355FA-7EFB-40A7-BAA1-EE065D10A80E}" type="datetime1">
              <a:rPr lang="en-US"/>
              <a:pPr/>
              <a:t>9/1/2023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1257820-8D34-40C9-BA33-6B767446120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42950" y="1981200"/>
            <a:ext cx="413226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7613" y="1981200"/>
            <a:ext cx="413226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D79A6958-DD99-45FA-8459-B125FCD51AC8}" type="datetime1">
              <a:rPr lang="en-US"/>
              <a:pPr/>
              <a:t>9/1/2023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DA4826E-D27C-467E-83E9-B35C4F5BB227}"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FD1D0EA0-099F-4844-83F5-FB84A2D6283F}" type="datetime1">
              <a:rPr lang="en-US"/>
              <a:pPr/>
              <a:t>9/1/2023</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DAEEDB2-280B-4AD5-BC71-0407A8BF6776}"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ED53167B-EECC-4D93-8D0A-74CBAB00E76E}" type="datetime1">
              <a:rPr lang="en-US"/>
              <a:pPr/>
              <a:t>9/1/2023</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86014E5A-189B-4DE1-92F1-30EADA167467}"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0430F74-742E-429C-AEF3-108DDFBB4806}" type="datetime1">
              <a:rPr lang="en-US"/>
              <a:pPr/>
              <a:t>9/1/2023</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FCA1AAAE-29D4-4EA9-B1D0-B1067E663D30}"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7E1617B-A4BB-407F-A566-6F1BE37D9C34}" type="datetime1">
              <a:rPr lang="en-US"/>
              <a:pPr/>
              <a:t>9/1/2023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88B07ED-C658-4911-A55C-57478835522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20C3E9DE-D5A7-4DC6-9DD0-65BDB45997EC}" type="datetime1">
              <a:rPr lang="en-US"/>
              <a:pPr/>
              <a:t>9/1/2023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00E73DE-E8CE-4BCC-96CD-9599AF14ADA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742950" y="609600"/>
            <a:ext cx="841692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3011" name="Rectangle 3"/>
          <p:cNvSpPr>
            <a:spLocks noGrp="1" noChangeArrowheads="1"/>
          </p:cNvSpPr>
          <p:nvPr>
            <p:ph type="body" idx="1"/>
          </p:nvPr>
        </p:nvSpPr>
        <p:spPr bwMode="auto">
          <a:xfrm>
            <a:off x="742950" y="1981200"/>
            <a:ext cx="8416925"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012" name="Rectangle 4"/>
          <p:cNvSpPr>
            <a:spLocks noGrp="1" noChangeArrowheads="1"/>
          </p:cNvSpPr>
          <p:nvPr>
            <p:ph type="dt" sz="half" idx="2"/>
          </p:nvPr>
        </p:nvSpPr>
        <p:spPr bwMode="auto">
          <a:xfrm>
            <a:off x="742950" y="6248400"/>
            <a:ext cx="206216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E2623945-319F-4D7D-A504-C47E8712C7AE}" type="datetime1">
              <a:rPr lang="en-US"/>
              <a:pPr/>
              <a:t>9/1/2023</a:t>
            </a:fld>
            <a:endParaRPr lang="en-US" dirty="0"/>
          </a:p>
        </p:txBody>
      </p:sp>
      <p:sp>
        <p:nvSpPr>
          <p:cNvPr id="43013" name="Rectangle 5"/>
          <p:cNvSpPr>
            <a:spLocks noGrp="1" noChangeArrowheads="1"/>
          </p:cNvSpPr>
          <p:nvPr>
            <p:ph type="ftr" sz="quarter" idx="3"/>
          </p:nvPr>
        </p:nvSpPr>
        <p:spPr bwMode="auto">
          <a:xfrm>
            <a:off x="3382963"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dirty="0"/>
          </a:p>
        </p:txBody>
      </p:sp>
      <p:sp>
        <p:nvSpPr>
          <p:cNvPr id="43014" name="Rectangle 6"/>
          <p:cNvSpPr>
            <a:spLocks noGrp="1" noChangeArrowheads="1"/>
          </p:cNvSpPr>
          <p:nvPr>
            <p:ph type="sldNum" sz="quarter" idx="4"/>
          </p:nvPr>
        </p:nvSpPr>
        <p:spPr bwMode="auto">
          <a:xfrm>
            <a:off x="7097713" y="6248400"/>
            <a:ext cx="206216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FEF7C1A-E3AC-4BCF-854F-C46D09707ADF}"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E997E1E-DB14-40D9-BAC1-9EBEAD0B6E89}" type="slidenum">
              <a:rPr lang="en-US"/>
              <a:pPr/>
              <a:t>1</a:t>
            </a:fld>
            <a:endParaRPr lang="en-US" dirty="0"/>
          </a:p>
        </p:txBody>
      </p:sp>
      <p:sp>
        <p:nvSpPr>
          <p:cNvPr id="2052" name="Text Box 4"/>
          <p:cNvSpPr txBox="1">
            <a:spLocks noChangeArrowheads="1"/>
          </p:cNvSpPr>
          <p:nvPr/>
        </p:nvSpPr>
        <p:spPr bwMode="auto">
          <a:xfrm>
            <a:off x="1293813" y="685800"/>
            <a:ext cx="7086600" cy="2031325"/>
          </a:xfrm>
          <a:prstGeom prst="rect">
            <a:avLst/>
          </a:prstGeom>
          <a:noFill/>
          <a:ln w="9525">
            <a:noFill/>
            <a:miter lim="800000"/>
            <a:headEnd/>
            <a:tailEnd/>
          </a:ln>
          <a:effectLst/>
        </p:spPr>
        <p:txBody>
          <a:bodyPr>
            <a:spAutoFit/>
          </a:bodyPr>
          <a:lstStyle/>
          <a:p>
            <a:pPr algn="ctr">
              <a:spcBef>
                <a:spcPct val="50000"/>
              </a:spcBef>
            </a:pPr>
            <a:r>
              <a:rPr lang="en-US" sz="3600" b="1" dirty="0">
                <a:solidFill>
                  <a:schemeClr val="accent2"/>
                </a:solidFill>
                <a:latin typeface="Times New Roman" pitchFamily="18" charset="0"/>
              </a:rPr>
              <a:t>DAS Statewide Leasing/Property Transfer Overview</a:t>
            </a:r>
          </a:p>
          <a:p>
            <a:pPr algn="ctr">
              <a:spcBef>
                <a:spcPct val="50000"/>
              </a:spcBef>
            </a:pPr>
            <a:r>
              <a:rPr lang="en-US" sz="3600" b="1" dirty="0">
                <a:solidFill>
                  <a:schemeClr val="accent2"/>
                </a:solidFill>
                <a:latin typeface="Times New Roman" pitchFamily="18" charset="0"/>
              </a:rPr>
              <a:t>June 15, 2023</a:t>
            </a:r>
          </a:p>
        </p:txBody>
      </p:sp>
      <p:pic>
        <p:nvPicPr>
          <p:cNvPr id="3" name="Picture 2" descr="A picture containing outdoor, sky, building, commercial building&#10;&#10;Description automatically generated">
            <a:extLst>
              <a:ext uri="{FF2B5EF4-FFF2-40B4-BE49-F238E27FC236}">
                <a16:creationId xmlns:a16="http://schemas.microsoft.com/office/drawing/2014/main" id="{C3D98690-1AAF-7F7D-D3EB-6A7C1C8BE5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2412" y="2717125"/>
            <a:ext cx="6553200" cy="401281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E46E12-CD5B-4CD7-8F5B-2ADC4D97115C}" type="slidenum">
              <a:rPr lang="en-US"/>
              <a:pPr/>
              <a:t>10</a:t>
            </a:fld>
            <a:endParaRPr lang="en-US" dirty="0"/>
          </a:p>
        </p:txBody>
      </p:sp>
      <p:sp>
        <p:nvSpPr>
          <p:cNvPr id="46082"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
        <p:nvSpPr>
          <p:cNvPr id="46084" name="Rectangle 4"/>
          <p:cNvSpPr>
            <a:spLocks noChangeArrowheads="1"/>
          </p:cNvSpPr>
          <p:nvPr/>
        </p:nvSpPr>
        <p:spPr bwMode="auto">
          <a:xfrm>
            <a:off x="227012" y="1219200"/>
            <a:ext cx="9675813" cy="5022914"/>
          </a:xfrm>
          <a:prstGeom prst="rect">
            <a:avLst/>
          </a:prstGeom>
          <a:noFill/>
          <a:ln w="9525">
            <a:noFill/>
            <a:miter lim="800000"/>
            <a:headEnd/>
            <a:tailEnd/>
          </a:ln>
          <a:effectLst/>
        </p:spPr>
        <p:txBody>
          <a:bodyPr wrap="square">
            <a:spAutoFit/>
          </a:bodyPr>
          <a:lstStyle/>
          <a:p>
            <a:pPr>
              <a:spcBef>
                <a:spcPct val="20000"/>
              </a:spcBef>
            </a:pPr>
            <a:r>
              <a:rPr lang="en-US" b="1" dirty="0">
                <a:solidFill>
                  <a:schemeClr val="accent2"/>
                </a:solidFill>
              </a:rPr>
              <a:t>WHAT IS THE STATE FACILITY PLAN?</a:t>
            </a:r>
          </a:p>
          <a:p>
            <a:pPr>
              <a:spcBef>
                <a:spcPct val="20000"/>
              </a:spcBef>
            </a:pPr>
            <a:endParaRPr lang="en-US" b="1" dirty="0">
              <a:solidFill>
                <a:schemeClr val="accent2"/>
              </a:solidFill>
            </a:endParaRPr>
          </a:p>
          <a:p>
            <a:pPr>
              <a:spcBef>
                <a:spcPct val="20000"/>
              </a:spcBef>
              <a:buFontTx/>
              <a:buChar char="•"/>
            </a:pPr>
            <a:r>
              <a:rPr lang="en-US" dirty="0">
                <a:solidFill>
                  <a:schemeClr val="accent2"/>
                </a:solidFill>
              </a:rPr>
              <a:t> Mandated by CGS 4b-23 - “</a:t>
            </a:r>
            <a:r>
              <a:rPr lang="en-US" i="1" dirty="0">
                <a:solidFill>
                  <a:schemeClr val="accent2"/>
                </a:solidFill>
              </a:rPr>
              <a:t>The state facility plan shall be used as an advisory document for the leasing of property for use by state agencies &amp; departments &amp; for related capital projects.</a:t>
            </a:r>
            <a:r>
              <a:rPr lang="en-US" dirty="0">
                <a:solidFill>
                  <a:schemeClr val="accent2"/>
                </a:solidFill>
              </a:rPr>
              <a:t>”</a:t>
            </a:r>
          </a:p>
          <a:p>
            <a:pPr>
              <a:spcBef>
                <a:spcPct val="20000"/>
              </a:spcBef>
              <a:buFontTx/>
              <a:buChar char="•"/>
            </a:pPr>
            <a:endParaRPr lang="en-US" dirty="0">
              <a:solidFill>
                <a:schemeClr val="accent2"/>
              </a:solidFill>
            </a:endParaRPr>
          </a:p>
          <a:p>
            <a:pPr>
              <a:spcBef>
                <a:spcPct val="20000"/>
              </a:spcBef>
              <a:buFontTx/>
              <a:buChar char="•"/>
            </a:pPr>
            <a:r>
              <a:rPr lang="en-US" dirty="0">
                <a:solidFill>
                  <a:schemeClr val="accent2"/>
                </a:solidFill>
              </a:rPr>
              <a:t> Any agency wishing to lease space </a:t>
            </a:r>
            <a:r>
              <a:rPr lang="en-US" b="1" u="sng" dirty="0">
                <a:solidFill>
                  <a:srgbClr val="FF0000"/>
                </a:solidFill>
              </a:rPr>
              <a:t>must</a:t>
            </a:r>
            <a:r>
              <a:rPr lang="en-US" dirty="0">
                <a:solidFill>
                  <a:srgbClr val="FF0000"/>
                </a:solidFill>
              </a:rPr>
              <a:t> </a:t>
            </a:r>
            <a:r>
              <a:rPr lang="en-US" dirty="0">
                <a:solidFill>
                  <a:schemeClr val="accent2"/>
                </a:solidFill>
              </a:rPr>
              <a:t>be approved for both the necessary costs </a:t>
            </a:r>
            <a:r>
              <a:rPr lang="en-US" b="1" u="sng" dirty="0">
                <a:solidFill>
                  <a:srgbClr val="FF0000"/>
                </a:solidFill>
              </a:rPr>
              <a:t>and</a:t>
            </a:r>
            <a:r>
              <a:rPr lang="en-US" dirty="0">
                <a:solidFill>
                  <a:srgbClr val="FF0000"/>
                </a:solidFill>
              </a:rPr>
              <a:t> </a:t>
            </a:r>
            <a:r>
              <a:rPr lang="en-US" dirty="0">
                <a:solidFill>
                  <a:schemeClr val="accent2"/>
                </a:solidFill>
              </a:rPr>
              <a:t>square footage under the Plan before DAS can begin the space acquisition process.  </a:t>
            </a:r>
          </a:p>
          <a:p>
            <a:pPr>
              <a:spcBef>
                <a:spcPct val="20000"/>
              </a:spcBef>
              <a:buFontTx/>
              <a:buChar char="•"/>
            </a:pPr>
            <a:endParaRPr lang="en-US" dirty="0">
              <a:solidFill>
                <a:schemeClr val="accent2"/>
              </a:solidFill>
            </a:endParaRPr>
          </a:p>
          <a:p>
            <a:pPr>
              <a:spcBef>
                <a:spcPct val="20000"/>
              </a:spcBef>
              <a:buFontTx/>
              <a:buChar char="•"/>
            </a:pPr>
            <a:r>
              <a:rPr lang="en-US" b="1" dirty="0">
                <a:solidFill>
                  <a:schemeClr val="accent2"/>
                </a:solidFill>
              </a:rPr>
              <a:t> </a:t>
            </a:r>
            <a:r>
              <a:rPr lang="en-US" dirty="0">
                <a:solidFill>
                  <a:schemeClr val="accent2"/>
                </a:solidFill>
              </a:rPr>
              <a:t>Information submitted to OPM (copied to DAS) is reviewed by Assets Management Unit and Budget Division who make recommendations for costs and square footages for each request which forms the basis of the State Facility Plan.</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The State Facility Plan is in effect for a 2-year period, so the upcoming Plan will cover the July 1, 2023, to June 30, 2025, timeframe. </a:t>
            </a:r>
          </a:p>
          <a:p>
            <a:pPr>
              <a:spcBef>
                <a:spcPct val="20000"/>
              </a:spcBef>
              <a:buFontTx/>
              <a:buChar char="•"/>
            </a:pPr>
            <a:endParaRPr lang="en-US" dirty="0">
              <a:solidFill>
                <a:schemeClr val="accent2"/>
              </a:solidFill>
            </a:endParaRPr>
          </a:p>
          <a:p>
            <a:pPr>
              <a:spcBef>
                <a:spcPct val="20000"/>
              </a:spcBef>
              <a:buFontTx/>
              <a:buChar char="•"/>
            </a:pPr>
            <a:r>
              <a:rPr lang="en-US" dirty="0">
                <a:solidFill>
                  <a:schemeClr val="accent2"/>
                </a:solidFill>
              </a:rPr>
              <a:t>There is no action necessary from agencies until the summer of 2024.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5" presetClass="emph" presetSubtype="0" nodeType="clickEffect">
                                  <p:stCondLst>
                                    <p:cond delay="0"/>
                                  </p:stCondLst>
                                  <p:iterate type="lt">
                                    <p:tmAbs val="25"/>
                                  </p:iterate>
                                  <p:childTnLst>
                                    <p:set>
                                      <p:cBhvr override="childStyle">
                                        <p:cTn id="22" dur="indefinite"/>
                                        <p:tgtEl>
                                          <p:spTgt spid="46084">
                                            <p:txEl>
                                              <p:pRg st="9" end="9"/>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B2F7E5-501B-4BD2-9C00-65B0A47B4BD4}" type="slidenum">
              <a:rPr lang="en-US"/>
              <a:pPr/>
              <a:t>11</a:t>
            </a:fld>
            <a:endParaRPr lang="en-US" dirty="0"/>
          </a:p>
        </p:txBody>
      </p:sp>
      <p:sp>
        <p:nvSpPr>
          <p:cNvPr id="47106" name="Rectangle 2"/>
          <p:cNvSpPr>
            <a:spLocks noGrp="1" noChangeArrowheads="1"/>
          </p:cNvSpPr>
          <p:nvPr>
            <p:ph type="title"/>
          </p:nvPr>
        </p:nvSpPr>
        <p:spPr>
          <a:xfrm>
            <a:off x="74612" y="76200"/>
            <a:ext cx="9828213" cy="533400"/>
          </a:xfrm>
        </p:spPr>
        <p:txBody>
          <a:bodyPr/>
          <a:lstStyle/>
          <a:p>
            <a:r>
              <a:rPr lang="en-US" sz="3200" b="1" dirty="0">
                <a:solidFill>
                  <a:schemeClr val="accent2"/>
                </a:solidFill>
              </a:rPr>
              <a:t>DAS Statewide Leasing/Property Transfer Overview</a:t>
            </a:r>
          </a:p>
        </p:txBody>
      </p:sp>
      <p:grpSp>
        <p:nvGrpSpPr>
          <p:cNvPr id="50" name="Group 49"/>
          <p:cNvGrpSpPr/>
          <p:nvPr/>
        </p:nvGrpSpPr>
        <p:grpSpPr>
          <a:xfrm>
            <a:off x="588212" y="1790700"/>
            <a:ext cx="8801012" cy="4572000"/>
            <a:chOff x="74612" y="1219200"/>
            <a:chExt cx="9639212" cy="5181600"/>
          </a:xfrm>
        </p:grpSpPr>
        <p:pic>
          <p:nvPicPr>
            <p:cNvPr id="2" name="Picture 1"/>
            <p:cNvPicPr>
              <a:picLocks noChangeAspect="1"/>
            </p:cNvPicPr>
            <p:nvPr/>
          </p:nvPicPr>
          <p:blipFill>
            <a:blip r:embed="rId2"/>
            <a:stretch>
              <a:fillRect/>
            </a:stretch>
          </p:blipFill>
          <p:spPr>
            <a:xfrm>
              <a:off x="74612" y="1219200"/>
              <a:ext cx="9639212" cy="5181600"/>
            </a:xfrm>
            <a:prstGeom prst="rect">
              <a:avLst/>
            </a:prstGeom>
          </p:spPr>
        </p:pic>
        <p:cxnSp>
          <p:nvCxnSpPr>
            <p:cNvPr id="5" name="Straight Arrow Connector 4"/>
            <p:cNvCxnSpPr/>
            <p:nvPr/>
          </p:nvCxnSpPr>
          <p:spPr bwMode="auto">
            <a:xfrm>
              <a:off x="531812" y="3778250"/>
              <a:ext cx="762000" cy="2165350"/>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cxnSp>
          <p:nvCxnSpPr>
            <p:cNvPr id="9" name="Straight Connector 8"/>
            <p:cNvCxnSpPr/>
            <p:nvPr/>
          </p:nvCxnSpPr>
          <p:spPr bwMode="auto">
            <a:xfrm>
              <a:off x="520700" y="3778250"/>
              <a:ext cx="1687512" cy="0"/>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14" name="Straight Arrow Connector 13"/>
            <p:cNvCxnSpPr/>
            <p:nvPr/>
          </p:nvCxnSpPr>
          <p:spPr bwMode="auto">
            <a:xfrm>
              <a:off x="781050" y="3937000"/>
              <a:ext cx="1274762" cy="2006600"/>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cxnSp>
          <p:nvCxnSpPr>
            <p:cNvPr id="15" name="Straight Connector 14"/>
            <p:cNvCxnSpPr/>
            <p:nvPr/>
          </p:nvCxnSpPr>
          <p:spPr bwMode="auto">
            <a:xfrm>
              <a:off x="781050" y="3937000"/>
              <a:ext cx="1384300" cy="0"/>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25" name="Straight Connector 24"/>
            <p:cNvCxnSpPr/>
            <p:nvPr/>
          </p:nvCxnSpPr>
          <p:spPr bwMode="auto">
            <a:xfrm flipV="1">
              <a:off x="1092200" y="4095750"/>
              <a:ext cx="1098550" cy="6350"/>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29" name="Straight Arrow Connector 28"/>
            <p:cNvCxnSpPr/>
            <p:nvPr/>
          </p:nvCxnSpPr>
          <p:spPr bwMode="auto">
            <a:xfrm>
              <a:off x="1092200" y="4083050"/>
              <a:ext cx="2106612" cy="1939924"/>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cxnSp>
          <p:nvCxnSpPr>
            <p:cNvPr id="31" name="Straight Connector 30"/>
            <p:cNvCxnSpPr/>
            <p:nvPr/>
          </p:nvCxnSpPr>
          <p:spPr bwMode="auto">
            <a:xfrm>
              <a:off x="1460500" y="4248150"/>
              <a:ext cx="722312" cy="12700"/>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34" name="Straight Arrow Connector 33"/>
            <p:cNvCxnSpPr/>
            <p:nvPr/>
          </p:nvCxnSpPr>
          <p:spPr bwMode="auto">
            <a:xfrm>
              <a:off x="1454150" y="4254500"/>
              <a:ext cx="3192462" cy="1701800"/>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cxnSp>
          <p:nvCxnSpPr>
            <p:cNvPr id="38" name="Straight Connector 37"/>
            <p:cNvCxnSpPr/>
            <p:nvPr/>
          </p:nvCxnSpPr>
          <p:spPr bwMode="auto">
            <a:xfrm flipV="1">
              <a:off x="7759700" y="4648200"/>
              <a:ext cx="1295400" cy="6350"/>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40" name="Straight Arrow Connector 39"/>
            <p:cNvCxnSpPr/>
            <p:nvPr/>
          </p:nvCxnSpPr>
          <p:spPr bwMode="auto">
            <a:xfrm flipH="1">
              <a:off x="7239000" y="4648200"/>
              <a:ext cx="1809750" cy="1339850"/>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cxnSp>
          <p:nvCxnSpPr>
            <p:cNvPr id="47" name="Straight Connector 46"/>
            <p:cNvCxnSpPr/>
            <p:nvPr/>
          </p:nvCxnSpPr>
          <p:spPr bwMode="auto">
            <a:xfrm>
              <a:off x="6665912" y="4470719"/>
              <a:ext cx="1925638" cy="6031"/>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49" name="Straight Arrow Connector 48"/>
            <p:cNvCxnSpPr/>
            <p:nvPr/>
          </p:nvCxnSpPr>
          <p:spPr bwMode="auto">
            <a:xfrm flipH="1">
              <a:off x="6184900" y="4489450"/>
              <a:ext cx="2406650" cy="1473200"/>
            </a:xfrm>
            <a:prstGeom prst="straightConnector1">
              <a:avLst/>
            </a:prstGeom>
            <a:solidFill>
              <a:schemeClr val="accent1"/>
            </a:solidFill>
            <a:ln w="38100" cap="flat" cmpd="sng" algn="ctr">
              <a:solidFill>
                <a:srgbClr val="FF0000"/>
              </a:solidFill>
              <a:prstDash val="solid"/>
              <a:round/>
              <a:headEnd type="none" w="med" len="med"/>
              <a:tailEnd type="triangle"/>
            </a:ln>
            <a:effectLst/>
          </p:spPr>
        </p:cxnSp>
      </p:grpSp>
      <p:sp>
        <p:nvSpPr>
          <p:cNvPr id="48" name="Rectangle 47"/>
          <p:cNvSpPr/>
          <p:nvPr/>
        </p:nvSpPr>
        <p:spPr>
          <a:xfrm>
            <a:off x="0" y="755649"/>
            <a:ext cx="9055100" cy="840230"/>
          </a:xfrm>
          <a:prstGeom prst="rect">
            <a:avLst/>
          </a:prstGeom>
        </p:spPr>
        <p:txBody>
          <a:bodyPr wrap="square">
            <a:spAutoFit/>
          </a:bodyPr>
          <a:lstStyle/>
          <a:p>
            <a:pPr marL="0" indent="0">
              <a:lnSpc>
                <a:spcPct val="90000"/>
              </a:lnSpc>
              <a:buNone/>
            </a:pPr>
            <a:r>
              <a:rPr lang="en-US" b="1" dirty="0">
                <a:solidFill>
                  <a:schemeClr val="accent2"/>
                </a:solidFill>
                <a:latin typeface="Arial" panose="020B0604020202020204" pitchFamily="34" charset="0"/>
                <a:cs typeface="Arial" panose="020B0604020202020204" pitchFamily="34" charset="0"/>
              </a:rPr>
              <a:t>STATE FACILITY PLAN SPREADSHEET</a:t>
            </a:r>
          </a:p>
          <a:p>
            <a:pPr marL="0" indent="0">
              <a:lnSpc>
                <a:spcPct val="90000"/>
              </a:lnSpc>
              <a:buNone/>
            </a:pPr>
            <a:endParaRPr lang="en-US" b="1" dirty="0">
              <a:solidFill>
                <a:schemeClr val="accent2"/>
              </a:solidFill>
              <a:latin typeface="Arial" panose="020B0604020202020204" pitchFamily="34" charset="0"/>
              <a:cs typeface="Arial" panose="020B0604020202020204" pitchFamily="34" charset="0"/>
            </a:endParaRPr>
          </a:p>
          <a:p>
            <a:pPr marL="0" indent="0">
              <a:lnSpc>
                <a:spcPct val="90000"/>
              </a:lnSpc>
              <a:buNone/>
            </a:pPr>
            <a:r>
              <a:rPr lang="en-US" dirty="0">
                <a:solidFill>
                  <a:schemeClr val="accent2"/>
                </a:solidFill>
                <a:latin typeface="Arial" panose="020B0604020202020204" pitchFamily="34" charset="0"/>
                <a:cs typeface="Arial" panose="020B0604020202020204" pitchFamily="34" charset="0"/>
              </a:rPr>
              <a:t>Agencies will receive a spreadsheet from OPM which looks similar to this:</a:t>
            </a:r>
          </a:p>
        </p:txBody>
      </p:sp>
      <p:sp>
        <p:nvSpPr>
          <p:cNvPr id="52" name="Rectangle 3"/>
          <p:cNvSpPr txBox="1">
            <a:spLocks noChangeArrowheads="1"/>
          </p:cNvSpPr>
          <p:nvPr/>
        </p:nvSpPr>
        <p:spPr bwMode="auto">
          <a:xfrm>
            <a:off x="1330324" y="6477000"/>
            <a:ext cx="9677400" cy="33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90000"/>
              </a:lnSpc>
              <a:buFontTx/>
              <a:buNone/>
            </a:pPr>
            <a:r>
              <a:rPr lang="en-US" sz="1800" b="1" u="sng" kern="0" dirty="0">
                <a:solidFill>
                  <a:srgbClr val="FF0000"/>
                </a:solidFill>
                <a:latin typeface="Arial" panose="020B0604020202020204" pitchFamily="34" charset="0"/>
                <a:cs typeface="Arial" panose="020B0604020202020204" pitchFamily="34" charset="0"/>
              </a:rPr>
              <a:t>All</a:t>
            </a:r>
            <a:r>
              <a:rPr lang="en-US" sz="1800" b="1" kern="0" dirty="0">
                <a:solidFill>
                  <a:srgbClr val="FF0000"/>
                </a:solidFill>
                <a:latin typeface="Arial" panose="020B0604020202020204" pitchFamily="34" charset="0"/>
                <a:cs typeface="Arial" panose="020B0604020202020204" pitchFamily="34" charset="0"/>
              </a:rPr>
              <a:t> information on </a:t>
            </a:r>
            <a:r>
              <a:rPr lang="en-US" sz="1800" b="1" u="sng" kern="0" dirty="0">
                <a:solidFill>
                  <a:srgbClr val="FF0000"/>
                </a:solidFill>
                <a:latin typeface="Arial" panose="020B0604020202020204" pitchFamily="34" charset="0"/>
                <a:cs typeface="Arial" panose="020B0604020202020204" pitchFamily="34" charset="0"/>
              </a:rPr>
              <a:t>each</a:t>
            </a:r>
            <a:r>
              <a:rPr lang="en-US" sz="1800" b="1" kern="0" dirty="0">
                <a:solidFill>
                  <a:srgbClr val="FF0000"/>
                </a:solidFill>
                <a:latin typeface="Arial" panose="020B0604020202020204" pitchFamily="34" charset="0"/>
                <a:cs typeface="Arial" panose="020B0604020202020204" pitchFamily="34" charset="0"/>
              </a:rPr>
              <a:t> of these tabs </a:t>
            </a:r>
            <a:r>
              <a:rPr lang="en-US" sz="1800" b="1" u="sng" kern="0" dirty="0">
                <a:solidFill>
                  <a:srgbClr val="FF0000"/>
                </a:solidFill>
                <a:latin typeface="Arial" panose="020B0604020202020204" pitchFamily="34" charset="0"/>
                <a:cs typeface="Arial" panose="020B0604020202020204" pitchFamily="34" charset="0"/>
              </a:rPr>
              <a:t>must</a:t>
            </a:r>
            <a:r>
              <a:rPr lang="en-US" sz="1800" b="1" kern="0" dirty="0">
                <a:solidFill>
                  <a:srgbClr val="FF0000"/>
                </a:solidFill>
                <a:latin typeface="Arial" panose="020B0604020202020204" pitchFamily="34" charset="0"/>
                <a:cs typeface="Arial" panose="020B0604020202020204" pitchFamily="34" charset="0"/>
              </a:rPr>
              <a:t> be complete and accurate.</a:t>
            </a:r>
          </a:p>
        </p:txBody>
      </p:sp>
    </p:spTree>
    <p:extLst>
      <p:ext uri="{BB962C8B-B14F-4D97-AF65-F5344CB8AC3E}">
        <p14:creationId xmlns:p14="http://schemas.microsoft.com/office/powerpoint/2010/main" val="2956338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57E3ADC-F821-49B4-AC00-56C2BA5A43B6}" type="slidenum">
              <a:rPr lang="en-US"/>
              <a:pPr/>
              <a:t>12</a:t>
            </a:fld>
            <a:endParaRPr lang="en-US" dirty="0"/>
          </a:p>
        </p:txBody>
      </p:sp>
      <p:sp>
        <p:nvSpPr>
          <p:cNvPr id="56323" name="Rectangle 3"/>
          <p:cNvSpPr>
            <a:spLocks noGrp="1" noChangeArrowheads="1"/>
          </p:cNvSpPr>
          <p:nvPr>
            <p:ph type="body" idx="1"/>
          </p:nvPr>
        </p:nvSpPr>
        <p:spPr>
          <a:xfrm>
            <a:off x="40368" y="1295400"/>
            <a:ext cx="9601200" cy="4267200"/>
          </a:xfrm>
        </p:spPr>
        <p:txBody>
          <a:bodyPr/>
          <a:lstStyle/>
          <a:p>
            <a:pPr marL="0" indent="0">
              <a:lnSpc>
                <a:spcPct val="90000"/>
              </a:lnSpc>
              <a:buNone/>
            </a:pPr>
            <a:r>
              <a:rPr lang="en-US" sz="1800" b="1" dirty="0">
                <a:solidFill>
                  <a:schemeClr val="accent2"/>
                </a:solidFill>
                <a:latin typeface="Arial" panose="020B0604020202020204" pitchFamily="34" charset="0"/>
                <a:cs typeface="Arial" panose="020B0604020202020204" pitchFamily="34" charset="0"/>
              </a:rPr>
              <a:t>DATA SUBMISSION</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will receive blank spreadsheets from OPM Assets via email in mid-July (even years).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These blank spreadsheets will require each agency to input all your existing leases.  </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You must:</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pPr>
            <a:r>
              <a:rPr lang="en-US" sz="1800" dirty="0">
                <a:solidFill>
                  <a:schemeClr val="accent2"/>
                </a:solidFill>
                <a:latin typeface="Arial" panose="020B0604020202020204" pitchFamily="34" charset="0"/>
                <a:cs typeface="Arial" panose="020B0604020202020204" pitchFamily="34" charset="0"/>
              </a:rPr>
              <a:t>Request any new leases or proposed expansions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pPr>
            <a:r>
              <a:rPr lang="en-US" sz="1800" dirty="0">
                <a:solidFill>
                  <a:schemeClr val="accent2"/>
                </a:solidFill>
                <a:latin typeface="Arial" panose="020B0604020202020204" pitchFamily="34" charset="0"/>
                <a:cs typeface="Arial" panose="020B0604020202020204" pitchFamily="34" charset="0"/>
              </a:rPr>
              <a:t>Make sure </a:t>
            </a:r>
            <a:r>
              <a:rPr lang="en-US" sz="1800" b="1" u="sng" dirty="0">
                <a:solidFill>
                  <a:srgbClr val="FF0000"/>
                </a:solidFill>
                <a:latin typeface="Arial" panose="020B0604020202020204" pitchFamily="34" charset="0"/>
                <a:cs typeface="Arial" panose="020B0604020202020204" pitchFamily="34" charset="0"/>
              </a:rPr>
              <a:t>all</a:t>
            </a:r>
            <a:r>
              <a:rPr lang="en-US" sz="1800" dirty="0">
                <a:solidFill>
                  <a:srgbClr val="FF0000"/>
                </a:solidFill>
                <a:latin typeface="Arial" panose="020B0604020202020204" pitchFamily="34" charset="0"/>
                <a:cs typeface="Arial" panose="020B0604020202020204" pitchFamily="34" charset="0"/>
              </a:rPr>
              <a:t> </a:t>
            </a:r>
            <a:r>
              <a:rPr lang="en-US" sz="1800" dirty="0">
                <a:solidFill>
                  <a:schemeClr val="accent2"/>
                </a:solidFill>
                <a:latin typeface="Arial" panose="020B0604020202020204" pitchFamily="34" charset="0"/>
                <a:cs typeface="Arial" panose="020B0604020202020204" pitchFamily="34" charset="0"/>
              </a:rPr>
              <a:t>information is </a:t>
            </a:r>
            <a:r>
              <a:rPr lang="en-US" sz="1800" b="1" dirty="0">
                <a:solidFill>
                  <a:srgbClr val="FF0000"/>
                </a:solidFill>
                <a:latin typeface="Arial" panose="020B0604020202020204" pitchFamily="34" charset="0"/>
                <a:cs typeface="Arial" panose="020B0604020202020204" pitchFamily="34" charset="0"/>
              </a:rPr>
              <a:t>complete and accurate</a:t>
            </a: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bwMode="auto">
          <a:xfrm>
            <a:off x="0" y="0"/>
            <a:ext cx="9902825"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sz="3200" b="1" kern="0" dirty="0">
                <a:solidFill>
                  <a:schemeClr val="accent2"/>
                </a:solidFill>
              </a:rPr>
              <a:t>DAS Statewide Leasing/Property Transfer Overview</a:t>
            </a:r>
          </a:p>
        </p:txBody>
      </p:sp>
    </p:spTree>
    <p:extLst>
      <p:ext uri="{BB962C8B-B14F-4D97-AF65-F5344CB8AC3E}">
        <p14:creationId xmlns:p14="http://schemas.microsoft.com/office/powerpoint/2010/main" val="323035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57E3ADC-F821-49B4-AC00-56C2BA5A43B6}" type="slidenum">
              <a:rPr lang="en-US"/>
              <a:pPr/>
              <a:t>13</a:t>
            </a:fld>
            <a:endParaRPr lang="en-US" dirty="0"/>
          </a:p>
        </p:txBody>
      </p:sp>
      <p:sp>
        <p:nvSpPr>
          <p:cNvPr id="56323" name="Rectangle 3"/>
          <p:cNvSpPr>
            <a:spLocks noGrp="1" noChangeArrowheads="1"/>
          </p:cNvSpPr>
          <p:nvPr>
            <p:ph type="body" idx="1"/>
          </p:nvPr>
        </p:nvSpPr>
        <p:spPr>
          <a:xfrm>
            <a:off x="150811" y="685800"/>
            <a:ext cx="9752013" cy="6248400"/>
          </a:xfrm>
        </p:spPr>
        <p:txBody>
          <a:bodyPr/>
          <a:lstStyle/>
          <a:p>
            <a:pPr marL="0" indent="0">
              <a:lnSpc>
                <a:spcPct val="90000"/>
              </a:lnSpc>
              <a:buNone/>
            </a:pPr>
            <a:r>
              <a:rPr lang="en-US" sz="1800" b="1" dirty="0">
                <a:solidFill>
                  <a:schemeClr val="accent2"/>
                </a:solidFill>
                <a:latin typeface="Arial" panose="020B0604020202020204" pitchFamily="34" charset="0"/>
                <a:cs typeface="Arial" panose="020B0604020202020204" pitchFamily="34" charset="0"/>
              </a:rPr>
              <a:t>STATE FACILITY PLAN – SQUARE FOOTAGE ESTIMATES</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In 2013 DAS, SPRB and OPM established a space standard of 220 square feet per employee for (1) new leases, (2) expansions of existing leases, or (3) relocating existing leases.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Due to COVID-19 many state employees have worked from home since 2020. This has dictated that we receive the square footage and the need for the current square footage for owned and leased. Agencies are being asked to review their real estate space needs based on telework. This will evolve over the next 6-12 months. This </a:t>
            </a:r>
            <a:r>
              <a:rPr lang="en-US" sz="1800" b="1" u="sng" dirty="0">
                <a:solidFill>
                  <a:srgbClr val="FF0000"/>
                </a:solidFill>
                <a:latin typeface="Arial" panose="020B0604020202020204" pitchFamily="34" charset="0"/>
                <a:cs typeface="Arial" panose="020B0604020202020204" pitchFamily="34" charset="0"/>
              </a:rPr>
              <a:t>does not mean</a:t>
            </a:r>
            <a:r>
              <a:rPr lang="en-US" sz="1800" dirty="0">
                <a:solidFill>
                  <a:schemeClr val="accent2"/>
                </a:solidFill>
                <a:latin typeface="Arial" panose="020B0604020202020204" pitchFamily="34" charset="0"/>
                <a:cs typeface="Arial" panose="020B0604020202020204" pitchFamily="34" charset="0"/>
              </a:rPr>
              <a:t> each employee gets a 220 square foot office or cubicle!</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The 220 square foot figure, in addition to employee cubicles and offices, includes areas such as storage, kitchens, standard waiting rooms, common areas, primary and secondary circulation space, etc.</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If an agency has a unique space requirement such as a very large waiting room, hearing rooms, etc., additional square footage </a:t>
            </a:r>
            <a:r>
              <a:rPr lang="en-US" sz="1800" b="1" u="sng" dirty="0">
                <a:solidFill>
                  <a:srgbClr val="FF0000"/>
                </a:solidFill>
                <a:latin typeface="Arial" panose="020B0604020202020204" pitchFamily="34" charset="0"/>
                <a:cs typeface="Arial" panose="020B0604020202020204" pitchFamily="34" charset="0"/>
              </a:rPr>
              <a:t>may</a:t>
            </a:r>
            <a:r>
              <a:rPr lang="en-US" sz="1800" dirty="0">
                <a:solidFill>
                  <a:schemeClr val="accent2"/>
                </a:solidFill>
                <a:latin typeface="Arial" panose="020B0604020202020204" pitchFamily="34" charset="0"/>
                <a:cs typeface="Arial" panose="020B0604020202020204" pitchFamily="34" charset="0"/>
              </a:rPr>
              <a:t> be approved; however, this is considered by DAS and OPM on a case-by-case basis.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When preparing State Facility Plan submissions, agencies should base their square footage needs on 220 square feet multiplied by the number of approved employees.</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p:txBody>
      </p:sp>
      <p:sp>
        <p:nvSpPr>
          <p:cNvPr id="6"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Tree>
    <p:extLst>
      <p:ext uri="{BB962C8B-B14F-4D97-AF65-F5344CB8AC3E}">
        <p14:creationId xmlns:p14="http://schemas.microsoft.com/office/powerpoint/2010/main" val="2654590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57E3ADC-F821-49B4-AC00-56C2BA5A43B6}" type="slidenum">
              <a:rPr lang="en-US"/>
              <a:pPr/>
              <a:t>14</a:t>
            </a:fld>
            <a:endParaRPr lang="en-US" dirty="0"/>
          </a:p>
        </p:txBody>
      </p:sp>
      <p:sp>
        <p:nvSpPr>
          <p:cNvPr id="56323" name="Rectangle 3"/>
          <p:cNvSpPr>
            <a:spLocks noGrp="1" noChangeArrowheads="1"/>
          </p:cNvSpPr>
          <p:nvPr>
            <p:ph type="body" idx="1"/>
          </p:nvPr>
        </p:nvSpPr>
        <p:spPr>
          <a:xfrm>
            <a:off x="150812" y="914400"/>
            <a:ext cx="9601200" cy="5486400"/>
          </a:xfrm>
        </p:spPr>
        <p:txBody>
          <a:bodyPr/>
          <a:lstStyle/>
          <a:p>
            <a:pPr marL="0" indent="0">
              <a:lnSpc>
                <a:spcPct val="90000"/>
              </a:lnSpc>
              <a:buNone/>
            </a:pPr>
            <a:r>
              <a:rPr lang="en-US" sz="1800" b="1" dirty="0">
                <a:solidFill>
                  <a:schemeClr val="accent2"/>
                </a:solidFill>
                <a:latin typeface="Arial" panose="020B0604020202020204" pitchFamily="34" charset="0"/>
                <a:cs typeface="Arial" panose="020B0604020202020204" pitchFamily="34" charset="0"/>
              </a:rPr>
              <a:t>STATE FACILITY PLAN DATA SUBMISSION – COST ESTIMATES</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The spreadsheets you will receive will include, among other items, information related to annual rental and additional rent costs for existing and proposed leases.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b="1" dirty="0">
                <a:solidFill>
                  <a:srgbClr val="FF0000"/>
                </a:solidFill>
                <a:latin typeface="Arial" panose="020B0604020202020204" pitchFamily="34" charset="0"/>
                <a:cs typeface="Arial" panose="020B0604020202020204" pitchFamily="34" charset="0"/>
              </a:rPr>
              <a:t>This information must be complete and accurate</a:t>
            </a:r>
            <a:r>
              <a:rPr lang="en-US" sz="1800" dirty="0">
                <a:solidFill>
                  <a:schemeClr val="accent2"/>
                </a:solidFill>
                <a:latin typeface="Arial" panose="020B0604020202020204" pitchFamily="34" charset="0"/>
                <a:cs typeface="Arial" panose="020B0604020202020204" pitchFamily="34" charset="0"/>
              </a:rPr>
              <a:t>.</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For existing leases</a:t>
            </a:r>
            <a:r>
              <a:rPr lang="en-US" sz="1800" b="1" dirty="0">
                <a:solidFill>
                  <a:schemeClr val="accent2"/>
                </a:solidFill>
                <a:latin typeface="Arial" panose="020B0604020202020204" pitchFamily="34" charset="0"/>
                <a:cs typeface="Arial" panose="020B0604020202020204" pitchFamily="34" charset="0"/>
              </a:rPr>
              <a:t>,</a:t>
            </a:r>
            <a:r>
              <a:rPr lang="en-US" sz="1800" b="1" dirty="0">
                <a:solidFill>
                  <a:srgbClr val="FF0000"/>
                </a:solidFill>
                <a:latin typeface="Arial" panose="020B0604020202020204" pitchFamily="34" charset="0"/>
                <a:cs typeface="Arial" panose="020B0604020202020204" pitchFamily="34" charset="0"/>
              </a:rPr>
              <a:t> </a:t>
            </a:r>
            <a:r>
              <a:rPr lang="en-US" sz="1800" b="1" u="sng" dirty="0">
                <a:solidFill>
                  <a:srgbClr val="FF0000"/>
                </a:solidFill>
                <a:latin typeface="Arial" panose="020B0604020202020204" pitchFamily="34" charset="0"/>
                <a:cs typeface="Arial" panose="020B0604020202020204" pitchFamily="34" charset="0"/>
              </a:rPr>
              <a:t>actual costs must be used</a:t>
            </a:r>
            <a:r>
              <a:rPr lang="en-US" sz="1800" u="sng" dirty="0">
                <a:solidFill>
                  <a:srgbClr val="FF0000"/>
                </a:solidFill>
                <a:latin typeface="Arial" panose="020B0604020202020204" pitchFamily="34" charset="0"/>
                <a:cs typeface="Arial" panose="020B0604020202020204" pitchFamily="34" charset="0"/>
              </a:rPr>
              <a:t>.</a:t>
            </a:r>
          </a:p>
          <a:p>
            <a:pPr>
              <a:lnSpc>
                <a:spcPct val="90000"/>
              </a:lnSpc>
            </a:pPr>
            <a:endParaRPr lang="en-US" sz="1800" u="sng"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For proposed expansions at existing locations, </a:t>
            </a:r>
            <a:r>
              <a:rPr lang="en-US" sz="1800" b="1" dirty="0">
                <a:solidFill>
                  <a:schemeClr val="accent2"/>
                </a:solidFill>
                <a:latin typeface="Arial" panose="020B0604020202020204" pitchFamily="34" charset="0"/>
                <a:cs typeface="Arial" panose="020B0604020202020204" pitchFamily="34" charset="0"/>
              </a:rPr>
              <a:t>use existing actual costs per square foot.</a:t>
            </a:r>
            <a:br>
              <a:rPr lang="en-US" sz="1800" b="1" dirty="0">
                <a:solidFill>
                  <a:schemeClr val="accent2"/>
                </a:solidFill>
                <a:latin typeface="Arial" panose="020B0604020202020204" pitchFamily="34" charset="0"/>
                <a:cs typeface="Arial" panose="020B0604020202020204" pitchFamily="34" charset="0"/>
              </a:rPr>
            </a:br>
            <a:endParaRPr lang="en-US" sz="1800" b="1"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For new lease requests or relocations, reasonable per square foot estimates are:</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pPr>
            <a:r>
              <a:rPr lang="en-US" sz="1800" dirty="0">
                <a:solidFill>
                  <a:schemeClr val="accent2"/>
                </a:solidFill>
                <a:latin typeface="Arial" panose="020B0604020202020204" pitchFamily="34" charset="0"/>
                <a:cs typeface="Arial" panose="020B0604020202020204" pitchFamily="34" charset="0"/>
              </a:rPr>
              <a:t>Electric	</a:t>
            </a:r>
            <a:r>
              <a:rPr lang="en-US" sz="1800" dirty="0">
                <a:solidFill>
                  <a:srgbClr val="FF0000"/>
                </a:solidFill>
                <a:latin typeface="Arial" panose="020B0604020202020204" pitchFamily="34" charset="0"/>
                <a:cs typeface="Arial" panose="020B0604020202020204" pitchFamily="34" charset="0"/>
              </a:rPr>
              <a:t>$2.50 *</a:t>
            </a:r>
            <a:r>
              <a:rPr lang="en-US" sz="1800" dirty="0">
                <a:solidFill>
                  <a:schemeClr val="accent2"/>
                </a:solidFill>
                <a:latin typeface="Arial" panose="020B0604020202020204" pitchFamily="34" charset="0"/>
                <a:cs typeface="Arial" panose="020B0604020202020204" pitchFamily="34" charset="0"/>
              </a:rPr>
              <a:t>			Janitorial	$1.50</a:t>
            </a:r>
          </a:p>
          <a:p>
            <a:pPr lvl="1">
              <a:lnSpc>
                <a:spcPct val="90000"/>
              </a:lnSpc>
            </a:pPr>
            <a:r>
              <a:rPr lang="en-US" sz="1800" dirty="0">
                <a:solidFill>
                  <a:schemeClr val="accent2"/>
                </a:solidFill>
                <a:latin typeface="Arial" panose="020B0604020202020204" pitchFamily="34" charset="0"/>
                <a:cs typeface="Arial" panose="020B0604020202020204" pitchFamily="34" charset="0"/>
              </a:rPr>
              <a:t>Gas	</a:t>
            </a:r>
            <a:r>
              <a:rPr lang="en-US" sz="1800" dirty="0">
                <a:solidFill>
                  <a:srgbClr val="FF0000"/>
                </a:solidFill>
                <a:latin typeface="Arial" panose="020B0604020202020204" pitchFamily="34" charset="0"/>
                <a:cs typeface="Arial" panose="020B0604020202020204" pitchFamily="34" charset="0"/>
              </a:rPr>
              <a:t>$1.25 *</a:t>
            </a:r>
            <a:r>
              <a:rPr lang="en-US" sz="1800" dirty="0">
                <a:solidFill>
                  <a:schemeClr val="accent2"/>
                </a:solidFill>
                <a:latin typeface="Arial" panose="020B0604020202020204" pitchFamily="34" charset="0"/>
                <a:cs typeface="Arial" panose="020B0604020202020204" pitchFamily="34" charset="0"/>
              </a:rPr>
              <a:t>			R.E Taxes 	$0.25 (above base year)</a:t>
            </a:r>
          </a:p>
          <a:p>
            <a:pPr lvl="1">
              <a:lnSpc>
                <a:spcPct val="90000"/>
              </a:lnSpc>
            </a:pPr>
            <a:r>
              <a:rPr lang="en-US" sz="1800" dirty="0">
                <a:solidFill>
                  <a:schemeClr val="accent2"/>
                </a:solidFill>
                <a:latin typeface="Arial" panose="020B0604020202020204" pitchFamily="34" charset="0"/>
                <a:cs typeface="Arial" panose="020B0604020202020204" pitchFamily="34" charset="0"/>
              </a:rPr>
              <a:t>Security	$0.25			Window Cleaning	$0.10</a:t>
            </a:r>
          </a:p>
          <a:p>
            <a:pPr lvl="1">
              <a:lnSpc>
                <a:spcPct val="90000"/>
              </a:lnSpc>
            </a:pPr>
            <a:r>
              <a:rPr lang="en-US" sz="1800" dirty="0">
                <a:solidFill>
                  <a:schemeClr val="accent2"/>
                </a:solidFill>
                <a:latin typeface="Arial" panose="020B0604020202020204" pitchFamily="34" charset="0"/>
                <a:cs typeface="Arial" panose="020B0604020202020204" pitchFamily="34" charset="0"/>
              </a:rPr>
              <a:t>Trash	$0.10			TI (check with your DAS property agent)</a:t>
            </a:r>
          </a:p>
          <a:p>
            <a:pPr marL="457200" lvl="1" indent="0">
              <a:lnSpc>
                <a:spcPct val="90000"/>
              </a:lnSpc>
              <a:buNone/>
            </a:pPr>
            <a:r>
              <a:rPr lang="en-US" sz="1800" dirty="0">
                <a:solidFill>
                  <a:srgbClr val="FF0000"/>
                </a:solidFill>
                <a:latin typeface="Arial" panose="020B0604020202020204" pitchFamily="34" charset="0"/>
                <a:cs typeface="Arial" panose="020B0604020202020204" pitchFamily="34" charset="0"/>
              </a:rPr>
              <a:t>* will need to be checked due to higher utility rates.</a:t>
            </a:r>
          </a:p>
        </p:txBody>
      </p:sp>
      <p:sp>
        <p:nvSpPr>
          <p:cNvPr id="6"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6EFC6AD-110C-41B8-8A76-9F88E891F5F4}" type="slidenum">
              <a:rPr lang="en-US"/>
              <a:pPr/>
              <a:t>15</a:t>
            </a:fld>
            <a:endParaRPr lang="en-US" dirty="0"/>
          </a:p>
        </p:txBody>
      </p:sp>
      <p:sp>
        <p:nvSpPr>
          <p:cNvPr id="51202"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
        <p:nvSpPr>
          <p:cNvPr id="51203" name="Rectangle 3"/>
          <p:cNvSpPr>
            <a:spLocks noGrp="1" noChangeArrowheads="1"/>
          </p:cNvSpPr>
          <p:nvPr>
            <p:ph type="body" idx="1"/>
          </p:nvPr>
        </p:nvSpPr>
        <p:spPr>
          <a:xfrm>
            <a:off x="227012" y="1371600"/>
            <a:ext cx="9525000" cy="4800600"/>
          </a:xfrm>
        </p:spPr>
        <p:txBody>
          <a:bodyPr/>
          <a:lstStyle/>
          <a:p>
            <a:pPr marL="0" indent="0">
              <a:lnSpc>
                <a:spcPct val="90000"/>
              </a:lnSpc>
              <a:buNone/>
            </a:pPr>
            <a:r>
              <a:rPr lang="en-US" sz="1800" b="1" dirty="0">
                <a:solidFill>
                  <a:schemeClr val="accent2"/>
                </a:solidFill>
                <a:latin typeface="Arial" panose="020B0604020202020204" pitchFamily="34" charset="0"/>
                <a:cs typeface="Arial" panose="020B0604020202020204" pitchFamily="34" charset="0"/>
              </a:rPr>
              <a:t>STATE FACILITY PLAN - AREAS OF CONFUSION WHEN SUBMITTING DATA</a:t>
            </a:r>
          </a:p>
          <a:p>
            <a:pPr marL="0" indent="0">
              <a:lnSpc>
                <a:spcPct val="90000"/>
              </a:lnSpc>
              <a:buNone/>
            </a:pPr>
            <a:endParaRPr lang="en-US" sz="1800" b="1" dirty="0">
              <a:solidFill>
                <a:schemeClr val="accent2"/>
              </a:solidFill>
              <a:latin typeface="Arial" panose="020B0604020202020204" pitchFamily="34" charset="0"/>
              <a:cs typeface="Arial" panose="020B0604020202020204" pitchFamily="34" charset="0"/>
            </a:endParaRPr>
          </a:p>
          <a:p>
            <a:pPr>
              <a:lnSpc>
                <a:spcPct val="90000"/>
              </a:lnSpc>
            </a:pPr>
            <a:r>
              <a:rPr lang="en-US" sz="1800" b="1" dirty="0">
                <a:solidFill>
                  <a:schemeClr val="accent2"/>
                </a:solidFill>
                <a:latin typeface="Arial" panose="020B0604020202020204" pitchFamily="34" charset="0"/>
                <a:cs typeface="Arial" panose="020B0604020202020204" pitchFamily="34" charset="0"/>
              </a:rPr>
              <a:t>Requesting additional space for an existing lease</a:t>
            </a:r>
          </a:p>
          <a:p>
            <a:pPr lvl="1">
              <a:lnSpc>
                <a:spcPct val="90000"/>
              </a:lnSpc>
            </a:pPr>
            <a:r>
              <a:rPr lang="en-US" sz="1800" dirty="0">
                <a:solidFill>
                  <a:schemeClr val="accent2"/>
                </a:solidFill>
                <a:latin typeface="Arial" panose="020B0604020202020204" pitchFamily="34" charset="0"/>
                <a:cs typeface="Arial" panose="020B0604020202020204" pitchFamily="34" charset="0"/>
              </a:rPr>
              <a:t>On the “</a:t>
            </a:r>
            <a:r>
              <a:rPr lang="en-US" sz="1800" i="1" dirty="0">
                <a:solidFill>
                  <a:schemeClr val="accent2"/>
                </a:solidFill>
                <a:latin typeface="Arial" panose="020B0604020202020204" pitchFamily="34" charset="0"/>
                <a:cs typeface="Arial" panose="020B0604020202020204" pitchFamily="34" charset="0"/>
              </a:rPr>
              <a:t>Existing Leases</a:t>
            </a:r>
            <a:r>
              <a:rPr lang="en-US" sz="1800" dirty="0">
                <a:solidFill>
                  <a:schemeClr val="accent2"/>
                </a:solidFill>
                <a:latin typeface="Arial" panose="020B0604020202020204" pitchFamily="34" charset="0"/>
                <a:cs typeface="Arial" panose="020B0604020202020204" pitchFamily="34" charset="0"/>
              </a:rPr>
              <a:t>” tab enter the total anticipated square footage need in the “</a:t>
            </a:r>
            <a:r>
              <a:rPr lang="en-US" sz="1800" i="1" dirty="0">
                <a:solidFill>
                  <a:schemeClr val="accent2"/>
                </a:solidFill>
                <a:latin typeface="Arial" panose="020B0604020202020204" pitchFamily="34" charset="0"/>
                <a:cs typeface="Arial" panose="020B0604020202020204" pitchFamily="34" charset="0"/>
              </a:rPr>
              <a:t>Anticipated Square Footage Required</a:t>
            </a:r>
            <a:r>
              <a:rPr lang="en-US" sz="1800" dirty="0">
                <a:solidFill>
                  <a:schemeClr val="accent2"/>
                </a:solidFill>
                <a:latin typeface="Arial" panose="020B0604020202020204" pitchFamily="34" charset="0"/>
                <a:cs typeface="Arial" panose="020B0604020202020204" pitchFamily="34" charset="0"/>
              </a:rPr>
              <a:t>” column</a:t>
            </a: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b="1" dirty="0">
                <a:solidFill>
                  <a:schemeClr val="accent2"/>
                </a:solidFill>
                <a:latin typeface="Arial" panose="020B0604020202020204" pitchFamily="34" charset="0"/>
                <a:cs typeface="Arial" panose="020B0604020202020204" pitchFamily="34" charset="0"/>
              </a:rPr>
              <a:t>Requesting that an existing lease be relocated to a new location</a:t>
            </a:r>
          </a:p>
          <a:p>
            <a:pPr lvl="1">
              <a:lnSpc>
                <a:spcPct val="90000"/>
              </a:lnSpc>
            </a:pPr>
            <a:r>
              <a:rPr lang="en-US" sz="1800" dirty="0">
                <a:solidFill>
                  <a:schemeClr val="accent2"/>
                </a:solidFill>
                <a:latin typeface="Arial" panose="020B0604020202020204" pitchFamily="34" charset="0"/>
                <a:cs typeface="Arial" panose="020B0604020202020204" pitchFamily="34" charset="0"/>
              </a:rPr>
              <a:t>On the Existing Leases tab, simply set the “</a:t>
            </a:r>
            <a:r>
              <a:rPr lang="en-US" sz="1800" i="1" dirty="0">
                <a:solidFill>
                  <a:schemeClr val="accent2"/>
                </a:solidFill>
                <a:latin typeface="Arial" panose="020B0604020202020204" pitchFamily="34" charset="0"/>
                <a:cs typeface="Arial" panose="020B0604020202020204" pitchFamily="34" charset="0"/>
              </a:rPr>
              <a:t>Anticipated Action</a:t>
            </a:r>
            <a:r>
              <a:rPr lang="en-US" sz="1800" dirty="0">
                <a:solidFill>
                  <a:schemeClr val="accent2"/>
                </a:solidFill>
                <a:latin typeface="Arial" panose="020B0604020202020204" pitchFamily="34" charset="0"/>
                <a:cs typeface="Arial" panose="020B0604020202020204" pitchFamily="34" charset="0"/>
              </a:rPr>
              <a:t>” to “</a:t>
            </a:r>
            <a:r>
              <a:rPr lang="en-US" sz="1800" i="1" dirty="0">
                <a:solidFill>
                  <a:schemeClr val="accent2"/>
                </a:solidFill>
                <a:latin typeface="Arial" panose="020B0604020202020204" pitchFamily="34" charset="0"/>
                <a:cs typeface="Arial" panose="020B0604020202020204" pitchFamily="34" charset="0"/>
              </a:rPr>
              <a:t>New Lease</a:t>
            </a:r>
            <a:r>
              <a:rPr lang="en-US" sz="1800" dirty="0">
                <a:solidFill>
                  <a:schemeClr val="accent2"/>
                </a:solidFill>
                <a:latin typeface="Arial" panose="020B0604020202020204" pitchFamily="34" charset="0"/>
                <a:cs typeface="Arial" panose="020B0604020202020204" pitchFamily="34" charset="0"/>
              </a:rPr>
              <a:t>”</a:t>
            </a: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b="1" dirty="0">
                <a:solidFill>
                  <a:schemeClr val="accent2"/>
                </a:solidFill>
                <a:latin typeface="Arial" panose="020B0604020202020204" pitchFamily="34" charset="0"/>
                <a:cs typeface="Arial" panose="020B0604020202020204" pitchFamily="34" charset="0"/>
              </a:rPr>
              <a:t>Informing OPM that an existing lease will no longer be required</a:t>
            </a:r>
          </a:p>
          <a:p>
            <a:pPr lvl="1">
              <a:lnSpc>
                <a:spcPct val="90000"/>
              </a:lnSpc>
            </a:pPr>
            <a:r>
              <a:rPr lang="en-US" sz="1800" dirty="0">
                <a:solidFill>
                  <a:schemeClr val="accent2"/>
                </a:solidFill>
                <a:latin typeface="Arial" panose="020B0604020202020204" pitchFamily="34" charset="0"/>
                <a:cs typeface="Arial" panose="020B0604020202020204" pitchFamily="34" charset="0"/>
              </a:rPr>
              <a:t>On the Existing Leases tab, set the “</a:t>
            </a:r>
            <a:r>
              <a:rPr lang="en-US" sz="1800" i="1" dirty="0">
                <a:solidFill>
                  <a:schemeClr val="accent2"/>
                </a:solidFill>
                <a:latin typeface="Arial" panose="020B0604020202020204" pitchFamily="34" charset="0"/>
                <a:cs typeface="Arial" panose="020B0604020202020204" pitchFamily="34" charset="0"/>
              </a:rPr>
              <a:t>Anticipated Action</a:t>
            </a:r>
            <a:r>
              <a:rPr lang="en-US" sz="1800" dirty="0">
                <a:solidFill>
                  <a:schemeClr val="accent2"/>
                </a:solidFill>
                <a:latin typeface="Arial" panose="020B0604020202020204" pitchFamily="34" charset="0"/>
                <a:cs typeface="Arial" panose="020B0604020202020204" pitchFamily="34" charset="0"/>
              </a:rPr>
              <a:t>” to “</a:t>
            </a:r>
            <a:r>
              <a:rPr lang="en-US" sz="1800" i="1" dirty="0">
                <a:solidFill>
                  <a:schemeClr val="accent2"/>
                </a:solidFill>
                <a:latin typeface="Arial" panose="020B0604020202020204" pitchFamily="34" charset="0"/>
                <a:cs typeface="Arial" panose="020B0604020202020204" pitchFamily="34" charset="0"/>
              </a:rPr>
              <a:t>Cancel Lease</a:t>
            </a:r>
            <a:r>
              <a:rPr lang="en-US" sz="1800" dirty="0">
                <a:solidFill>
                  <a:schemeClr val="accent2"/>
                </a:solidFill>
                <a:latin typeface="Arial" panose="020B0604020202020204" pitchFamily="34" charset="0"/>
                <a:cs typeface="Arial" panose="020B0604020202020204" pitchFamily="34" charset="0"/>
              </a:rPr>
              <a:t>”</a:t>
            </a: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b="1" dirty="0">
                <a:solidFill>
                  <a:schemeClr val="accent2"/>
                </a:solidFill>
                <a:latin typeface="Arial" panose="020B0604020202020204" pitchFamily="34" charset="0"/>
                <a:cs typeface="Arial" panose="020B0604020202020204" pitchFamily="34" charset="0"/>
              </a:rPr>
              <a:t>Informing OPM that one of the leases listed has already been canceled</a:t>
            </a:r>
          </a:p>
          <a:p>
            <a:pPr lvl="1">
              <a:lnSpc>
                <a:spcPct val="90000"/>
              </a:lnSpc>
            </a:pPr>
            <a:r>
              <a:rPr lang="en-US" sz="1800" dirty="0">
                <a:solidFill>
                  <a:schemeClr val="accent2"/>
                </a:solidFill>
                <a:latin typeface="Arial" panose="020B0604020202020204" pitchFamily="34" charset="0"/>
                <a:cs typeface="Arial" panose="020B0604020202020204" pitchFamily="34" charset="0"/>
              </a:rPr>
              <a:t>On the Existing Leases tab, set the “</a:t>
            </a:r>
            <a:r>
              <a:rPr lang="en-US" sz="1800" i="1" dirty="0">
                <a:solidFill>
                  <a:schemeClr val="accent2"/>
                </a:solidFill>
                <a:latin typeface="Arial" panose="020B0604020202020204" pitchFamily="34" charset="0"/>
                <a:cs typeface="Arial" panose="020B0604020202020204" pitchFamily="34" charset="0"/>
              </a:rPr>
              <a:t>Has Your Agency Cancelled This Lease?</a:t>
            </a:r>
            <a:r>
              <a:rPr lang="en-US" sz="1800" dirty="0">
                <a:solidFill>
                  <a:schemeClr val="accent2"/>
                </a:solidFill>
                <a:latin typeface="Arial" panose="020B0604020202020204" pitchFamily="34" charset="0"/>
                <a:cs typeface="Arial" panose="020B0604020202020204" pitchFamily="34" charset="0"/>
              </a:rPr>
              <a:t>” to “</a:t>
            </a:r>
            <a:r>
              <a:rPr lang="en-US" sz="1800" i="1" dirty="0">
                <a:solidFill>
                  <a:schemeClr val="accent2"/>
                </a:solidFill>
                <a:latin typeface="Arial" panose="020B0604020202020204" pitchFamily="34" charset="0"/>
                <a:cs typeface="Arial" panose="020B0604020202020204" pitchFamily="34" charset="0"/>
              </a:rPr>
              <a:t>Yes</a:t>
            </a:r>
            <a:r>
              <a:rPr lang="en-US" sz="1800" dirty="0">
                <a:solidFill>
                  <a:schemeClr val="accent2"/>
                </a:solidFill>
                <a:latin typeface="Arial" panose="020B0604020202020204" pitchFamily="34" charset="0"/>
                <a:cs typeface="Arial" panose="020B0604020202020204" pitchFamily="34" charset="0"/>
              </a:rPr>
              <a:t>”</a:t>
            </a: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endParaRPr lang="en-US" sz="2200" dirty="0">
              <a:solidFill>
                <a:schemeClr val="accent2"/>
              </a:solidFill>
              <a:latin typeface="Arial" panose="020B0604020202020204" pitchFamily="34" charset="0"/>
              <a:cs typeface="Arial" panose="020B0604020202020204" pitchFamily="34" charset="0"/>
            </a:endParaRPr>
          </a:p>
          <a:p>
            <a:pPr marL="457200" lvl="1" indent="0">
              <a:lnSpc>
                <a:spcPct val="90000"/>
              </a:lnSpc>
              <a:buNone/>
            </a:pP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endParaRPr lang="en-US" sz="1800" b="1" dirty="0">
              <a:solidFill>
                <a:schemeClr val="accent2"/>
              </a:solidFill>
              <a:latin typeface="Arial" panose="020B0604020202020204" pitchFamily="34" charset="0"/>
              <a:cs typeface="Arial" panose="020B0604020202020204" pitchFamily="34" charset="0"/>
            </a:endParaRPr>
          </a:p>
          <a:p>
            <a:pPr marL="0" indent="0">
              <a:lnSpc>
                <a:spcPct val="90000"/>
              </a:lnSpc>
              <a:buNone/>
            </a:pPr>
            <a:endParaRPr lang="en-US" sz="1800" dirty="0">
              <a:latin typeface="Arial" panose="020B0604020202020204" pitchFamily="34" charset="0"/>
              <a:cs typeface="Arial" panose="020B0604020202020204" pitchFamily="34" charset="0"/>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0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0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0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0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0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0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03">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0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E46E12-CD5B-4CD7-8F5B-2ADC4D97115C}" type="slidenum">
              <a:rPr lang="en-US"/>
              <a:pPr/>
              <a:t>16</a:t>
            </a:fld>
            <a:endParaRPr lang="en-US" dirty="0"/>
          </a:p>
        </p:txBody>
      </p:sp>
      <p:sp>
        <p:nvSpPr>
          <p:cNvPr id="46084" name="Rectangle 4"/>
          <p:cNvSpPr>
            <a:spLocks noChangeArrowheads="1"/>
          </p:cNvSpPr>
          <p:nvPr/>
        </p:nvSpPr>
        <p:spPr bwMode="auto">
          <a:xfrm>
            <a:off x="150812" y="1101987"/>
            <a:ext cx="9601200" cy="5133713"/>
          </a:xfrm>
          <a:prstGeom prst="rect">
            <a:avLst/>
          </a:prstGeom>
          <a:noFill/>
          <a:ln w="9525">
            <a:noFill/>
            <a:miter lim="800000"/>
            <a:headEnd/>
            <a:tailEnd/>
          </a:ln>
          <a:effectLst/>
        </p:spPr>
        <p:txBody>
          <a:bodyPr wrap="square">
            <a:spAutoFit/>
          </a:bodyPr>
          <a:lstStyle/>
          <a:p>
            <a:pPr>
              <a:spcBef>
                <a:spcPct val="20000"/>
              </a:spcBef>
            </a:pPr>
            <a:r>
              <a:rPr lang="en-US" b="1" dirty="0">
                <a:solidFill>
                  <a:schemeClr val="accent2"/>
                </a:solidFill>
              </a:rPr>
              <a:t>WHAT IF MY REQUEST IS NOT FULLY APPROVED IN THE STATE FACILITY PLAN?</a:t>
            </a:r>
          </a:p>
          <a:p>
            <a:pPr>
              <a:spcBef>
                <a:spcPct val="20000"/>
              </a:spcBef>
            </a:pPr>
            <a:endParaRPr lang="en-US" b="1" dirty="0">
              <a:solidFill>
                <a:schemeClr val="accent2"/>
              </a:solidFill>
            </a:endParaRPr>
          </a:p>
          <a:p>
            <a:pPr>
              <a:spcBef>
                <a:spcPct val="20000"/>
              </a:spcBef>
              <a:buFontTx/>
              <a:buChar char="•"/>
            </a:pPr>
            <a:r>
              <a:rPr lang="en-US" dirty="0">
                <a:solidFill>
                  <a:schemeClr val="accent2"/>
                </a:solidFill>
              </a:rPr>
              <a:t> If the agency is not fully approved for the necessary costs and/or square footage under the State Facility Plan, then DAS </a:t>
            </a:r>
            <a:r>
              <a:rPr lang="en-US" b="1" u="sng" dirty="0">
                <a:solidFill>
                  <a:srgbClr val="FF0000"/>
                </a:solidFill>
              </a:rPr>
              <a:t>may not</a:t>
            </a:r>
            <a:r>
              <a:rPr lang="en-US" b="1" dirty="0">
                <a:solidFill>
                  <a:srgbClr val="FF0000"/>
                </a:solidFill>
              </a:rPr>
              <a:t> </a:t>
            </a:r>
            <a:r>
              <a:rPr lang="en-US" dirty="0">
                <a:solidFill>
                  <a:schemeClr val="accent2"/>
                </a:solidFill>
              </a:rPr>
              <a:t>legally enter into a lease </a:t>
            </a:r>
            <a:r>
              <a:rPr lang="en-US" b="1" u="sng" dirty="0">
                <a:solidFill>
                  <a:srgbClr val="FF0000"/>
                </a:solidFill>
              </a:rPr>
              <a:t>or</a:t>
            </a:r>
            <a:r>
              <a:rPr lang="en-US" dirty="0">
                <a:solidFill>
                  <a:schemeClr val="accent2"/>
                </a:solidFill>
              </a:rPr>
              <a:t> even begin the process to find a lease.</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However, CGS 4b-23 does allow agencies to submit “interim requests” for funding and/or square footage.</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If your agency is not approved for sufficient costs and/or square footage in the State Facility Plan, you may submit an Interim Request to DAS, which is then reviewed by OPM.</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If (</a:t>
            </a:r>
            <a:r>
              <a:rPr lang="en-US" b="1" dirty="0">
                <a:solidFill>
                  <a:srgbClr val="FF0000"/>
                </a:solidFill>
              </a:rPr>
              <a:t>and only if</a:t>
            </a:r>
            <a:r>
              <a:rPr lang="en-US" dirty="0">
                <a:solidFill>
                  <a:schemeClr val="accent2"/>
                </a:solidFill>
              </a:rPr>
              <a:t>) DAS and OPM approves the Interim Request, the space acquisition process can move forward.</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This is true for new requests, proposed expansions, relocations </a:t>
            </a:r>
            <a:r>
              <a:rPr lang="en-US" b="1" dirty="0">
                <a:solidFill>
                  <a:srgbClr val="FF0000"/>
                </a:solidFill>
              </a:rPr>
              <a:t>and existing leases</a:t>
            </a:r>
            <a:r>
              <a:rPr lang="en-US" dirty="0">
                <a:solidFill>
                  <a:schemeClr val="accent2"/>
                </a:solidFill>
              </a:rPr>
              <a:t>.</a:t>
            </a:r>
            <a:br>
              <a:rPr lang="en-US" dirty="0">
                <a:solidFill>
                  <a:schemeClr val="accent2"/>
                </a:solidFill>
              </a:rPr>
            </a:br>
            <a:endParaRPr lang="en-US" dirty="0">
              <a:solidFill>
                <a:schemeClr val="accent2"/>
              </a:solidFill>
            </a:endParaRPr>
          </a:p>
        </p:txBody>
      </p:sp>
      <p:sp>
        <p:nvSpPr>
          <p:cNvPr id="6" name="Rectangle 2"/>
          <p:cNvSpPr txBox="1">
            <a:spLocks noChangeArrowheads="1"/>
          </p:cNvSpPr>
          <p:nvPr/>
        </p:nvSpPr>
        <p:spPr bwMode="auto">
          <a:xfrm>
            <a:off x="0" y="0"/>
            <a:ext cx="9902825"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sz="3200" b="1" kern="0" dirty="0">
                <a:solidFill>
                  <a:schemeClr val="accent2"/>
                </a:solidFill>
              </a:rPr>
              <a:t>DAS Statewide Leasing/Property Transfer Overview</a:t>
            </a:r>
          </a:p>
        </p:txBody>
      </p:sp>
    </p:spTree>
    <p:extLst>
      <p:ext uri="{BB962C8B-B14F-4D97-AF65-F5344CB8AC3E}">
        <p14:creationId xmlns:p14="http://schemas.microsoft.com/office/powerpoint/2010/main" val="197834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08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E46E12-CD5B-4CD7-8F5B-2ADC4D97115C}" type="slidenum">
              <a:rPr lang="en-US"/>
              <a:pPr/>
              <a:t>17</a:t>
            </a:fld>
            <a:endParaRPr lang="en-US" dirty="0"/>
          </a:p>
        </p:txBody>
      </p:sp>
      <p:sp>
        <p:nvSpPr>
          <p:cNvPr id="46082" name="Rectangle 2"/>
          <p:cNvSpPr>
            <a:spLocks noGrp="1" noChangeArrowheads="1"/>
          </p:cNvSpPr>
          <p:nvPr>
            <p:ph type="title"/>
          </p:nvPr>
        </p:nvSpPr>
        <p:spPr>
          <a:xfrm>
            <a:off x="0" y="0"/>
            <a:ext cx="9902825" cy="609600"/>
          </a:xfrm>
        </p:spPr>
        <p:txBody>
          <a:bodyPr/>
          <a:lstStyle/>
          <a:p>
            <a:r>
              <a:rPr lang="en-US" sz="3200" b="1" dirty="0">
                <a:solidFill>
                  <a:schemeClr val="accent2"/>
                </a:solidFill>
              </a:rPr>
              <a:t>DAS Statewide Leasing/Property Transfer Overview</a:t>
            </a:r>
          </a:p>
        </p:txBody>
      </p:sp>
      <p:sp>
        <p:nvSpPr>
          <p:cNvPr id="46084" name="Rectangle 4"/>
          <p:cNvSpPr>
            <a:spLocks noChangeArrowheads="1"/>
          </p:cNvSpPr>
          <p:nvPr/>
        </p:nvSpPr>
        <p:spPr bwMode="auto">
          <a:xfrm>
            <a:off x="73024" y="609600"/>
            <a:ext cx="9828213" cy="5687711"/>
          </a:xfrm>
          <a:prstGeom prst="rect">
            <a:avLst/>
          </a:prstGeom>
          <a:noFill/>
          <a:ln w="9525">
            <a:noFill/>
            <a:miter lim="800000"/>
            <a:headEnd/>
            <a:tailEnd/>
          </a:ln>
          <a:effectLst/>
        </p:spPr>
        <p:txBody>
          <a:bodyPr wrap="square">
            <a:spAutoFit/>
          </a:bodyPr>
          <a:lstStyle/>
          <a:p>
            <a:pPr>
              <a:spcBef>
                <a:spcPct val="20000"/>
              </a:spcBef>
            </a:pPr>
            <a:r>
              <a:rPr lang="en-US" b="1" dirty="0">
                <a:solidFill>
                  <a:schemeClr val="accent2"/>
                </a:solidFill>
              </a:rPr>
              <a:t>INTERIM SPACE AND FUNDING REQUESTS</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If your agency is not approved for sufficient costs and/or square footage in the State Facility Plan, you may submit an Interim Request to OPM </a:t>
            </a:r>
            <a:r>
              <a:rPr lang="en-US" dirty="0">
                <a:solidFill>
                  <a:srgbClr val="FF0000"/>
                </a:solidFill>
              </a:rPr>
              <a:t>(via DAS).</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Interim Requests require your agency to </a:t>
            </a:r>
            <a:r>
              <a:rPr lang="en-US" b="1" dirty="0">
                <a:solidFill>
                  <a:srgbClr val="FF0000"/>
                </a:solidFill>
              </a:rPr>
              <a:t>fully justify the need</a:t>
            </a:r>
            <a:r>
              <a:rPr lang="en-US" dirty="0">
                <a:solidFill>
                  <a:schemeClr val="accent2"/>
                </a:solidFill>
              </a:rPr>
              <a:t> for additional square footage and/or reallocating your existing fiscal resources to cover any unanticipated costs.</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Interim Requests do</a:t>
            </a:r>
            <a:r>
              <a:rPr lang="en-US" b="1" dirty="0">
                <a:solidFill>
                  <a:schemeClr val="accent2"/>
                </a:solidFill>
              </a:rPr>
              <a:t> </a:t>
            </a:r>
            <a:r>
              <a:rPr lang="en-US" b="1" u="sng" dirty="0">
                <a:solidFill>
                  <a:srgbClr val="FF0000"/>
                </a:solidFill>
              </a:rPr>
              <a:t>not</a:t>
            </a:r>
            <a:r>
              <a:rPr lang="en-US" dirty="0">
                <a:solidFill>
                  <a:schemeClr val="accent2"/>
                </a:solidFill>
              </a:rPr>
              <a:t> provide your agency with additional funds but rather represent OPM’s approval of your agency’s plan to </a:t>
            </a:r>
            <a:r>
              <a:rPr lang="en-US" b="1" dirty="0">
                <a:solidFill>
                  <a:srgbClr val="FF0000"/>
                </a:solidFill>
              </a:rPr>
              <a:t>reallocate your existing fiscal resources</a:t>
            </a:r>
            <a:r>
              <a:rPr lang="en-US" dirty="0">
                <a:solidFill>
                  <a:schemeClr val="accent2"/>
                </a:solidFill>
              </a:rPr>
              <a:t> to cover the costs of the lease for the </a:t>
            </a:r>
            <a:r>
              <a:rPr lang="en-US" b="1" dirty="0">
                <a:solidFill>
                  <a:srgbClr val="FF0000"/>
                </a:solidFill>
              </a:rPr>
              <a:t>entire</a:t>
            </a:r>
            <a:r>
              <a:rPr lang="en-US" dirty="0">
                <a:solidFill>
                  <a:schemeClr val="accent2"/>
                </a:solidFill>
              </a:rPr>
              <a:t> term of the lease.</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Basically, </a:t>
            </a:r>
            <a:r>
              <a:rPr lang="en-US" b="1" dirty="0">
                <a:solidFill>
                  <a:srgbClr val="FF0000"/>
                </a:solidFill>
              </a:rPr>
              <a:t>you must already have sufficient funds to cover </a:t>
            </a:r>
            <a:r>
              <a:rPr lang="en-US" b="1" u="sng" dirty="0">
                <a:solidFill>
                  <a:srgbClr val="FF0000"/>
                </a:solidFill>
              </a:rPr>
              <a:t>all</a:t>
            </a:r>
            <a:r>
              <a:rPr lang="en-US" b="1" dirty="0">
                <a:solidFill>
                  <a:srgbClr val="FF0000"/>
                </a:solidFill>
              </a:rPr>
              <a:t> of the costs</a:t>
            </a:r>
            <a:r>
              <a:rPr lang="en-US" dirty="0">
                <a:solidFill>
                  <a:schemeClr val="accent2"/>
                </a:solidFill>
              </a:rPr>
              <a:t> and are seeking OPM permission to shift funds in order to spend them on the lease in question.</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Agencies are now </a:t>
            </a:r>
            <a:r>
              <a:rPr lang="en-US" b="1" u="sng" dirty="0">
                <a:solidFill>
                  <a:srgbClr val="FF0000"/>
                </a:solidFill>
              </a:rPr>
              <a:t>required</a:t>
            </a:r>
            <a:r>
              <a:rPr lang="en-US" dirty="0">
                <a:solidFill>
                  <a:srgbClr val="FF0000"/>
                </a:solidFill>
              </a:rPr>
              <a:t> </a:t>
            </a:r>
            <a:r>
              <a:rPr lang="en-US" dirty="0">
                <a:solidFill>
                  <a:schemeClr val="accent2"/>
                </a:solidFill>
              </a:rPr>
              <a:t>to work with their OPM Budget analyst on a plan to reallocate existing fiscal resources </a:t>
            </a:r>
            <a:r>
              <a:rPr lang="en-US" b="1" u="sng" dirty="0">
                <a:solidFill>
                  <a:srgbClr val="FF0000"/>
                </a:solidFill>
              </a:rPr>
              <a:t>prior</a:t>
            </a:r>
            <a:r>
              <a:rPr lang="en-US" dirty="0">
                <a:solidFill>
                  <a:schemeClr val="accent2"/>
                </a:solidFill>
              </a:rPr>
              <a:t> to submitting an interim funding request </a:t>
            </a:r>
            <a:r>
              <a:rPr lang="en-US" b="1" dirty="0">
                <a:solidFill>
                  <a:schemeClr val="accent2"/>
                </a:solidFill>
              </a:rPr>
              <a:t>(</a:t>
            </a:r>
            <a:r>
              <a:rPr lang="en-US" b="1" dirty="0">
                <a:solidFill>
                  <a:srgbClr val="FF0000"/>
                </a:solidFill>
              </a:rPr>
              <a:t>*** New ***</a:t>
            </a:r>
            <a:r>
              <a:rPr lang="en-US" b="1" dirty="0">
                <a:solidFill>
                  <a:schemeClr val="accent2"/>
                </a:solidFill>
              </a:rPr>
              <a:t>).</a:t>
            </a:r>
            <a:br>
              <a:rPr lang="en-US" dirty="0">
                <a:solidFill>
                  <a:schemeClr val="accent2"/>
                </a:solidFill>
              </a:rPr>
            </a:br>
            <a:endParaRPr lang="en-US" dirty="0">
              <a:solidFill>
                <a:schemeClr val="accent2"/>
              </a:solidFill>
            </a:endParaRPr>
          </a:p>
          <a:p>
            <a:pPr>
              <a:spcBef>
                <a:spcPct val="20000"/>
              </a:spcBef>
              <a:buFontTx/>
              <a:buChar char="•"/>
            </a:pPr>
            <a:r>
              <a:rPr lang="en-US" b="1" dirty="0">
                <a:solidFill>
                  <a:schemeClr val="accent2"/>
                </a:solidFill>
              </a:rPr>
              <a:t> </a:t>
            </a:r>
            <a:r>
              <a:rPr lang="en-US" dirty="0">
                <a:solidFill>
                  <a:schemeClr val="accent2"/>
                </a:solidFill>
              </a:rPr>
              <a:t> Sample interim request submission letters are available on the OPM Assets website.</a:t>
            </a:r>
          </a:p>
        </p:txBody>
      </p:sp>
    </p:spTree>
    <p:extLst>
      <p:ext uri="{BB962C8B-B14F-4D97-AF65-F5344CB8AC3E}">
        <p14:creationId xmlns:p14="http://schemas.microsoft.com/office/powerpoint/2010/main" val="30168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E46E12-CD5B-4CD7-8F5B-2ADC4D97115C}" type="slidenum">
              <a:rPr lang="en-US"/>
              <a:pPr/>
              <a:t>18</a:t>
            </a:fld>
            <a:endParaRPr lang="en-US" dirty="0"/>
          </a:p>
        </p:txBody>
      </p:sp>
      <p:sp>
        <p:nvSpPr>
          <p:cNvPr id="46082" name="Rectangle 2"/>
          <p:cNvSpPr>
            <a:spLocks noGrp="1" noChangeArrowheads="1"/>
          </p:cNvSpPr>
          <p:nvPr>
            <p:ph type="title"/>
          </p:nvPr>
        </p:nvSpPr>
        <p:spPr>
          <a:xfrm>
            <a:off x="0" y="0"/>
            <a:ext cx="9902825" cy="609600"/>
          </a:xfrm>
        </p:spPr>
        <p:txBody>
          <a:bodyPr/>
          <a:lstStyle/>
          <a:p>
            <a:r>
              <a:rPr lang="en-US" sz="3200" b="1" dirty="0">
                <a:solidFill>
                  <a:schemeClr val="accent2"/>
                </a:solidFill>
              </a:rPr>
              <a:t>DAS Statewide Leasing/Property Transfer Overview</a:t>
            </a:r>
          </a:p>
        </p:txBody>
      </p:sp>
      <p:sp>
        <p:nvSpPr>
          <p:cNvPr id="46084" name="Rectangle 4"/>
          <p:cNvSpPr>
            <a:spLocks noChangeArrowheads="1"/>
          </p:cNvSpPr>
          <p:nvPr/>
        </p:nvSpPr>
        <p:spPr bwMode="auto">
          <a:xfrm>
            <a:off x="73024" y="609600"/>
            <a:ext cx="9828213" cy="6186309"/>
          </a:xfrm>
          <a:prstGeom prst="rect">
            <a:avLst/>
          </a:prstGeom>
          <a:noFill/>
          <a:ln w="9525">
            <a:noFill/>
            <a:miter lim="800000"/>
            <a:headEnd/>
            <a:tailEnd/>
          </a:ln>
          <a:effectLst/>
        </p:spPr>
        <p:txBody>
          <a:bodyPr wrap="square">
            <a:spAutoFit/>
          </a:bodyPr>
          <a:lstStyle/>
          <a:p>
            <a:pPr>
              <a:spcBef>
                <a:spcPct val="20000"/>
              </a:spcBef>
            </a:pPr>
            <a:r>
              <a:rPr lang="en-US" b="1" dirty="0">
                <a:solidFill>
                  <a:schemeClr val="accent2"/>
                </a:solidFill>
              </a:rPr>
              <a:t>INTERIM SPACE AND FUNDING REQUESTS</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OPM Budget will review interim requests to make sure that anticipated staffing levels are accurate and that the agency’s proposed plan for reallocating its existing fiscal resources is appropriate, feasible and acceptable.</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OPM Assets will review interim requests to make sure that the square footage being requested is appropriate, whether there are any unique agency needs which would result in the need for additional square footage, evaluating whether the costs being requested are adequate and identifying alternate low/no cost alternatives to leasing.</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Once those reviews are complete, the request is approved/disapproved/modified by the Assets Management Unit.</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Please note that interim request submissions are not “</a:t>
            </a:r>
            <a:r>
              <a:rPr lang="en-US" i="1" dirty="0">
                <a:solidFill>
                  <a:schemeClr val="accent2"/>
                </a:solidFill>
              </a:rPr>
              <a:t>FYI</a:t>
            </a:r>
            <a:r>
              <a:rPr lang="en-US" dirty="0">
                <a:solidFill>
                  <a:schemeClr val="accent2"/>
                </a:solidFill>
              </a:rPr>
              <a:t>” or “</a:t>
            </a:r>
            <a:r>
              <a:rPr lang="en-US" i="1" dirty="0">
                <a:solidFill>
                  <a:schemeClr val="accent2"/>
                </a:solidFill>
              </a:rPr>
              <a:t>done deals</a:t>
            </a:r>
            <a:r>
              <a:rPr lang="en-US" dirty="0">
                <a:solidFill>
                  <a:schemeClr val="accent2"/>
                </a:solidFill>
              </a:rPr>
              <a:t>”.  OPM will review each submission and make an independent determination as to the square footage and cost approvals.</a:t>
            </a:r>
            <a:br>
              <a:rPr lang="en-US" dirty="0">
                <a:solidFill>
                  <a:schemeClr val="accent2"/>
                </a:solidFill>
              </a:rPr>
            </a:br>
            <a:endParaRPr lang="en-US" dirty="0">
              <a:solidFill>
                <a:schemeClr val="accent2"/>
              </a:solidFill>
            </a:endParaRPr>
          </a:p>
          <a:p>
            <a:pPr>
              <a:spcBef>
                <a:spcPct val="20000"/>
              </a:spcBef>
              <a:buFontTx/>
              <a:buChar char="•"/>
            </a:pPr>
            <a:r>
              <a:rPr lang="en-US" dirty="0">
                <a:solidFill>
                  <a:schemeClr val="accent2"/>
                </a:solidFill>
              </a:rPr>
              <a:t> </a:t>
            </a:r>
            <a:r>
              <a:rPr lang="en-US" b="1" dirty="0">
                <a:solidFill>
                  <a:srgbClr val="FF0000"/>
                </a:solidFill>
              </a:rPr>
              <a:t>As the State is actively seeking to reduce costs wherever possible, interim space requests will be scrutinized closely and agencies are strongly advised to make sure that their State Facility Plan submissions are complete and accurate.</a:t>
            </a:r>
          </a:p>
        </p:txBody>
      </p:sp>
    </p:spTree>
    <p:extLst>
      <p:ext uri="{BB962C8B-B14F-4D97-AF65-F5344CB8AC3E}">
        <p14:creationId xmlns:p14="http://schemas.microsoft.com/office/powerpoint/2010/main" val="45540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08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08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6EFC6AD-110C-41B8-8A76-9F88E891F5F4}" type="slidenum">
              <a:rPr lang="en-US"/>
              <a:pPr/>
              <a:t>19</a:t>
            </a:fld>
            <a:endParaRPr lang="en-US" dirty="0"/>
          </a:p>
        </p:txBody>
      </p:sp>
      <p:sp>
        <p:nvSpPr>
          <p:cNvPr id="51202"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
        <p:nvSpPr>
          <p:cNvPr id="51203" name="Rectangle 3"/>
          <p:cNvSpPr>
            <a:spLocks noGrp="1" noChangeArrowheads="1"/>
          </p:cNvSpPr>
          <p:nvPr>
            <p:ph type="body" idx="1"/>
          </p:nvPr>
        </p:nvSpPr>
        <p:spPr>
          <a:xfrm>
            <a:off x="227012" y="914400"/>
            <a:ext cx="9525000" cy="5791200"/>
          </a:xfrm>
        </p:spPr>
        <p:txBody>
          <a:bodyPr/>
          <a:lstStyle/>
          <a:p>
            <a:pPr>
              <a:lnSpc>
                <a:spcPct val="90000"/>
              </a:lnSpc>
              <a:buFontTx/>
              <a:buNone/>
            </a:pPr>
            <a:r>
              <a:rPr lang="en-US" sz="1800" b="1" dirty="0">
                <a:solidFill>
                  <a:schemeClr val="accent2"/>
                </a:solidFill>
                <a:latin typeface="Arial" panose="020B0604020202020204" pitchFamily="34" charset="0"/>
                <a:cs typeface="Arial" panose="020B0604020202020204" pitchFamily="34" charset="0"/>
              </a:rPr>
              <a:t>COMMON MISCONCEPTIONS</a:t>
            </a:r>
          </a:p>
          <a:p>
            <a:pPr>
              <a:lnSpc>
                <a:spcPct val="90000"/>
              </a:lnSpc>
              <a:buFontTx/>
              <a:buNone/>
            </a:pPr>
            <a:endParaRPr lang="en-US" sz="1800"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dirty="0">
                <a:solidFill>
                  <a:schemeClr val="accent2"/>
                </a:solidFill>
                <a:latin typeface="Arial" panose="020B0604020202020204" pitchFamily="34" charset="0"/>
                <a:cs typeface="Arial" panose="020B0604020202020204" pitchFamily="34" charset="0"/>
              </a:rPr>
              <a:t>“</a:t>
            </a:r>
            <a:r>
              <a:rPr lang="en-US" sz="1800" i="1" dirty="0">
                <a:solidFill>
                  <a:schemeClr val="accent2"/>
                </a:solidFill>
                <a:latin typeface="Arial" panose="020B0604020202020204" pitchFamily="34" charset="0"/>
                <a:cs typeface="Arial" panose="020B0604020202020204" pitchFamily="34" charset="0"/>
              </a:rPr>
              <a:t>Its an existing lease, so I don’t need to report it.”</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i="1" dirty="0">
                <a:solidFill>
                  <a:schemeClr val="accent2"/>
                </a:solidFill>
                <a:latin typeface="Arial" panose="020B0604020202020204" pitchFamily="34" charset="0"/>
                <a:cs typeface="Arial" panose="020B0604020202020204" pitchFamily="34" charset="0"/>
              </a:rPr>
              <a:t>“Everyone knows we’ve been at this location for years so I don’t need to report it.”</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i="1" dirty="0">
                <a:solidFill>
                  <a:schemeClr val="accent2"/>
                </a:solidFill>
                <a:latin typeface="Arial" panose="020B0604020202020204" pitchFamily="34" charset="0"/>
                <a:cs typeface="Arial" panose="020B0604020202020204" pitchFamily="34" charset="0"/>
              </a:rPr>
              <a:t>“My budget analyst knows we have this location so I don’t need to report it.”</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i="1" dirty="0">
                <a:solidFill>
                  <a:schemeClr val="accent2"/>
                </a:solidFill>
                <a:latin typeface="Arial" panose="020B0604020202020204" pitchFamily="34" charset="0"/>
                <a:cs typeface="Arial" panose="020B0604020202020204" pitchFamily="34" charset="0"/>
              </a:rPr>
              <a:t>“I was approved for this space under the old Plan, so I don’t need to request it again.”</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i="1" dirty="0">
                <a:solidFill>
                  <a:schemeClr val="accent2"/>
                </a:solidFill>
                <a:latin typeface="Arial" panose="020B0604020202020204" pitchFamily="34" charset="0"/>
                <a:cs typeface="Arial" panose="020B0604020202020204" pitchFamily="34" charset="0"/>
              </a:rPr>
              <a:t>“I won’t be using State funds to pay for the lease so I don’t need to submit it for the Plan.”</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i="1" dirty="0">
                <a:solidFill>
                  <a:schemeClr val="accent2"/>
                </a:solidFill>
                <a:latin typeface="Arial" panose="020B0604020202020204" pitchFamily="34" charset="0"/>
                <a:cs typeface="Arial" panose="020B0604020202020204" pitchFamily="34" charset="0"/>
              </a:rPr>
              <a:t>“I’m not sure of my needs so I’ll just submit an interim request later.”</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lvl="1">
              <a:lnSpc>
                <a:spcPct val="90000"/>
              </a:lnSpc>
              <a:buClr>
                <a:schemeClr val="tx1"/>
              </a:buClr>
              <a:buFont typeface="Courier New" pitchFamily="49" charset="0"/>
              <a:buChar char="­"/>
            </a:pPr>
            <a:r>
              <a:rPr lang="en-US" sz="1800" i="1" dirty="0">
                <a:solidFill>
                  <a:schemeClr val="accent2"/>
                </a:solidFill>
                <a:latin typeface="Arial" panose="020B0604020202020204" pitchFamily="34" charset="0"/>
                <a:cs typeface="Arial" panose="020B0604020202020204" pitchFamily="34" charset="0"/>
              </a:rPr>
              <a:t>“The lease has no cost so I don’t need to report it.”</a:t>
            </a:r>
            <a:br>
              <a:rPr lang="en-US" sz="1800" i="1" dirty="0">
                <a:solidFill>
                  <a:schemeClr val="accent2"/>
                </a:solidFill>
                <a:latin typeface="Arial" panose="020B0604020202020204" pitchFamily="34" charset="0"/>
                <a:cs typeface="Arial" panose="020B0604020202020204" pitchFamily="34" charset="0"/>
              </a:rPr>
            </a:br>
            <a:endParaRPr lang="en-US" sz="1800" i="1" dirty="0">
              <a:solidFill>
                <a:schemeClr val="accent2"/>
              </a:solidFill>
              <a:latin typeface="Arial" panose="020B0604020202020204" pitchFamily="34" charset="0"/>
              <a:cs typeface="Arial" panose="020B0604020202020204" pitchFamily="34" charset="0"/>
            </a:endParaRPr>
          </a:p>
          <a:p>
            <a:pPr marL="0" indent="0">
              <a:lnSpc>
                <a:spcPct val="90000"/>
              </a:lnSpc>
              <a:buClr>
                <a:schemeClr val="tx1"/>
              </a:buClr>
              <a:buNone/>
            </a:pPr>
            <a:br>
              <a:rPr lang="en-US" sz="2200" i="1" dirty="0">
                <a:solidFill>
                  <a:schemeClr val="accent2"/>
                </a:solidFill>
                <a:latin typeface="Arial" panose="020B0604020202020204" pitchFamily="34" charset="0"/>
                <a:cs typeface="Arial" panose="020B0604020202020204" pitchFamily="34" charset="0"/>
              </a:rPr>
            </a:br>
            <a:endParaRPr lang="en-US" sz="2200" i="1" dirty="0">
              <a:solidFill>
                <a:schemeClr val="accent2"/>
              </a:solidFill>
              <a:latin typeface="Arial" panose="020B0604020202020204" pitchFamily="34" charset="0"/>
              <a:cs typeface="Arial" panose="020B0604020202020204" pitchFamily="34" charset="0"/>
            </a:endParaRPr>
          </a:p>
          <a:p>
            <a:pPr>
              <a:lnSpc>
                <a:spcPct val="90000"/>
              </a:lnSpc>
              <a:buClr>
                <a:schemeClr val="tx1"/>
              </a:buClr>
            </a:pPr>
            <a:endParaRPr lang="en-US" sz="2200" i="1" dirty="0">
              <a:solidFill>
                <a:schemeClr val="accent2"/>
              </a:solidFill>
              <a:latin typeface="Arial" panose="020B0604020202020204" pitchFamily="34" charset="0"/>
              <a:cs typeface="Arial" panose="020B0604020202020204" pitchFamily="34" charset="0"/>
            </a:endParaRP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9360803"/>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120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0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0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0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0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0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D02F46-FAB8-4AE3-9C43-76495E29D928}" type="slidenum">
              <a:rPr lang="en-US"/>
              <a:pPr/>
              <a:t>2</a:t>
            </a:fld>
            <a:endParaRPr lang="en-US" dirty="0"/>
          </a:p>
        </p:txBody>
      </p:sp>
      <p:sp>
        <p:nvSpPr>
          <p:cNvPr id="10242" name="Rectangle 2"/>
          <p:cNvSpPr>
            <a:spLocks noGrp="1" noChangeArrowheads="1"/>
          </p:cNvSpPr>
          <p:nvPr>
            <p:ph type="title"/>
          </p:nvPr>
        </p:nvSpPr>
        <p:spPr>
          <a:xfrm>
            <a:off x="760413" y="304800"/>
            <a:ext cx="8416925" cy="838200"/>
          </a:xfrm>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
        <p:nvSpPr>
          <p:cNvPr id="10243" name="Rectangle 3"/>
          <p:cNvSpPr>
            <a:spLocks noGrp="1" noChangeArrowheads="1"/>
          </p:cNvSpPr>
          <p:nvPr>
            <p:ph type="body" idx="1"/>
          </p:nvPr>
        </p:nvSpPr>
        <p:spPr>
          <a:xfrm>
            <a:off x="760413" y="1219200"/>
            <a:ext cx="8416925" cy="5105400"/>
          </a:xfrm>
        </p:spPr>
        <p:txBody>
          <a:bodyPr/>
          <a:lstStyle/>
          <a:p>
            <a:pPr algn="ctr">
              <a:lnSpc>
                <a:spcPct val="80000"/>
              </a:lnSpc>
              <a:buFontTx/>
              <a:buNone/>
            </a:pPr>
            <a:r>
              <a:rPr lang="en-US" sz="1600" dirty="0">
                <a:solidFill>
                  <a:schemeClr val="accent2"/>
                </a:solidFill>
              </a:rPr>
              <a:t>AGENDA</a:t>
            </a:r>
          </a:p>
          <a:p>
            <a:pPr algn="ctr">
              <a:lnSpc>
                <a:spcPct val="80000"/>
              </a:lnSpc>
              <a:buFontTx/>
              <a:buNone/>
            </a:pPr>
            <a:r>
              <a:rPr lang="en-US" sz="1600" dirty="0">
                <a:solidFill>
                  <a:schemeClr val="accent2"/>
                </a:solidFill>
              </a:rPr>
              <a:t>June 15, 2023</a:t>
            </a:r>
          </a:p>
          <a:p>
            <a:pPr algn="ctr">
              <a:lnSpc>
                <a:spcPct val="80000"/>
              </a:lnSpc>
              <a:buFontTx/>
              <a:buNone/>
            </a:pPr>
            <a:endParaRPr lang="en-US" sz="1600" dirty="0">
              <a:solidFill>
                <a:schemeClr val="accent2"/>
              </a:solidFill>
            </a:endParaRPr>
          </a:p>
          <a:p>
            <a:pPr>
              <a:lnSpc>
                <a:spcPct val="80000"/>
              </a:lnSpc>
            </a:pPr>
            <a:r>
              <a:rPr lang="en-US" sz="1600" dirty="0">
                <a:solidFill>
                  <a:schemeClr val="accent2"/>
                </a:solidFill>
              </a:rPr>
              <a:t>WELCOME AND THANK YOU FOR JOINING US TODAY</a:t>
            </a:r>
          </a:p>
          <a:p>
            <a:pPr>
              <a:lnSpc>
                <a:spcPct val="80000"/>
              </a:lnSpc>
            </a:pPr>
            <a:r>
              <a:rPr lang="en-US" sz="1600" dirty="0">
                <a:solidFill>
                  <a:schemeClr val="accent2"/>
                </a:solidFill>
              </a:rPr>
              <a:t>COMMENTS FROM DAS COMMISSIONER MICHELLE GILMAN</a:t>
            </a:r>
          </a:p>
          <a:p>
            <a:pPr>
              <a:lnSpc>
                <a:spcPct val="80000"/>
              </a:lnSpc>
            </a:pPr>
            <a:r>
              <a:rPr lang="en-US" sz="1600" dirty="0">
                <a:solidFill>
                  <a:schemeClr val="accent2"/>
                </a:solidFill>
              </a:rPr>
              <a:t>COMMENTS FROM DAS DC DARREN HOBBS</a:t>
            </a:r>
          </a:p>
          <a:p>
            <a:pPr>
              <a:lnSpc>
                <a:spcPct val="80000"/>
              </a:lnSpc>
            </a:pPr>
            <a:r>
              <a:rPr lang="en-US" sz="1600" dirty="0">
                <a:solidFill>
                  <a:schemeClr val="accent2"/>
                </a:solidFill>
              </a:rPr>
              <a:t>PURPOSE OF SESSION</a:t>
            </a:r>
          </a:p>
          <a:p>
            <a:pPr>
              <a:lnSpc>
                <a:spcPct val="80000"/>
              </a:lnSpc>
            </a:pPr>
            <a:r>
              <a:rPr lang="en-US" sz="1600" dirty="0">
                <a:solidFill>
                  <a:schemeClr val="accent2"/>
                </a:solidFill>
              </a:rPr>
              <a:t>MEET THE TEAM</a:t>
            </a:r>
          </a:p>
          <a:p>
            <a:pPr>
              <a:lnSpc>
                <a:spcPct val="80000"/>
              </a:lnSpc>
            </a:pPr>
            <a:r>
              <a:rPr lang="en-US" sz="1600" dirty="0">
                <a:solidFill>
                  <a:schemeClr val="accent2"/>
                </a:solidFill>
              </a:rPr>
              <a:t>ASSIGNMENT OF SPACE </a:t>
            </a:r>
            <a:r>
              <a:rPr lang="en-US" sz="1600" dirty="0">
                <a:solidFill>
                  <a:srgbClr val="FF0000"/>
                </a:solidFill>
              </a:rPr>
              <a:t>(NEW TOPIC)</a:t>
            </a:r>
          </a:p>
          <a:p>
            <a:pPr>
              <a:lnSpc>
                <a:spcPct val="80000"/>
              </a:lnSpc>
            </a:pPr>
            <a:r>
              <a:rPr lang="en-US" sz="1600" dirty="0">
                <a:solidFill>
                  <a:schemeClr val="accent2"/>
                </a:solidFill>
              </a:rPr>
              <a:t>TELEWORK </a:t>
            </a:r>
            <a:r>
              <a:rPr lang="en-US" sz="1600" dirty="0">
                <a:solidFill>
                  <a:srgbClr val="FF0000"/>
                </a:solidFill>
              </a:rPr>
              <a:t>(NEW TOPIC)</a:t>
            </a:r>
          </a:p>
          <a:p>
            <a:pPr>
              <a:lnSpc>
                <a:spcPct val="80000"/>
              </a:lnSpc>
            </a:pPr>
            <a:r>
              <a:rPr lang="en-US" sz="1600" dirty="0">
                <a:solidFill>
                  <a:schemeClr val="accent2"/>
                </a:solidFill>
              </a:rPr>
              <a:t>STATEWIDE CAPITAL AND FACILITIES PLAN (FACCAP) – Effective 7/1/2023  (2023-2028) </a:t>
            </a:r>
          </a:p>
          <a:p>
            <a:pPr lvl="1">
              <a:lnSpc>
                <a:spcPct val="80000"/>
              </a:lnSpc>
            </a:pPr>
            <a:r>
              <a:rPr lang="en-US" sz="1600" dirty="0">
                <a:solidFill>
                  <a:schemeClr val="accent2"/>
                </a:solidFill>
              </a:rPr>
              <a:t>REQUEST FOR SPACE PROCESS </a:t>
            </a:r>
            <a:r>
              <a:rPr lang="en-US" sz="1600" dirty="0">
                <a:solidFill>
                  <a:srgbClr val="FF0000"/>
                </a:solidFill>
              </a:rPr>
              <a:t>(Leased and </a:t>
            </a:r>
            <a:r>
              <a:rPr lang="en-US" sz="1600" b="1" dirty="0">
                <a:solidFill>
                  <a:srgbClr val="FF0000"/>
                </a:solidFill>
              </a:rPr>
              <a:t>State Owned</a:t>
            </a:r>
            <a:r>
              <a:rPr lang="en-US" sz="1600" dirty="0">
                <a:solidFill>
                  <a:srgbClr val="FF0000"/>
                </a:solidFill>
              </a:rPr>
              <a:t>)</a:t>
            </a:r>
            <a:endParaRPr lang="en-US" sz="1600" dirty="0">
              <a:solidFill>
                <a:schemeClr val="accent2"/>
              </a:solidFill>
            </a:endParaRPr>
          </a:p>
          <a:p>
            <a:pPr lvl="1">
              <a:lnSpc>
                <a:spcPct val="80000"/>
              </a:lnSpc>
            </a:pPr>
            <a:r>
              <a:rPr lang="en-US" sz="1600" dirty="0">
                <a:solidFill>
                  <a:schemeClr val="accent2"/>
                </a:solidFill>
              </a:rPr>
              <a:t>INTERIM SPACE PROCESS </a:t>
            </a:r>
          </a:p>
          <a:p>
            <a:pPr lvl="1">
              <a:lnSpc>
                <a:spcPct val="80000"/>
              </a:lnSpc>
            </a:pPr>
            <a:r>
              <a:rPr lang="en-US" sz="1600" dirty="0">
                <a:solidFill>
                  <a:schemeClr val="accent2"/>
                </a:solidFill>
              </a:rPr>
              <a:t>YOUR AGENCY’S RESPONSIBILITIES </a:t>
            </a:r>
          </a:p>
          <a:p>
            <a:pPr lvl="1">
              <a:lnSpc>
                <a:spcPct val="80000"/>
              </a:lnSpc>
            </a:pPr>
            <a:r>
              <a:rPr lang="en-US" sz="1600" dirty="0">
                <a:solidFill>
                  <a:schemeClr val="accent2"/>
                </a:solidFill>
              </a:rPr>
              <a:t>GENERAL PARAMETERS REGARDING LEASES </a:t>
            </a:r>
          </a:p>
          <a:p>
            <a:pPr>
              <a:lnSpc>
                <a:spcPct val="80000"/>
              </a:lnSpc>
            </a:pPr>
            <a:r>
              <a:rPr lang="en-US" sz="1600" dirty="0">
                <a:solidFill>
                  <a:schemeClr val="accent2"/>
                </a:solidFill>
              </a:rPr>
              <a:t>DISCUSS 4B27 </a:t>
            </a:r>
          </a:p>
          <a:p>
            <a:pPr>
              <a:lnSpc>
                <a:spcPct val="80000"/>
              </a:lnSpc>
            </a:pPr>
            <a:r>
              <a:rPr lang="en-US" sz="1600" dirty="0">
                <a:solidFill>
                  <a:schemeClr val="accent2"/>
                </a:solidFill>
              </a:rPr>
              <a:t>DISCUSS LEASE COMPLIANCE </a:t>
            </a:r>
          </a:p>
          <a:p>
            <a:pPr>
              <a:lnSpc>
                <a:spcPct val="80000"/>
              </a:lnSpc>
            </a:pPr>
            <a:r>
              <a:rPr lang="en-US" sz="1600" dirty="0">
                <a:solidFill>
                  <a:schemeClr val="accent2"/>
                </a:solidFill>
              </a:rPr>
              <a:t>DISCUSS ANNUAL INSPECTIONS of EMERGENCY EQUIPMENT AND FIRE SYSTEMS </a:t>
            </a:r>
          </a:p>
          <a:p>
            <a:pPr>
              <a:lnSpc>
                <a:spcPct val="80000"/>
              </a:lnSpc>
            </a:pPr>
            <a:r>
              <a:rPr lang="en-US" sz="1600" dirty="0">
                <a:solidFill>
                  <a:schemeClr val="accent2"/>
                </a:solidFill>
              </a:rPr>
              <a:t>DISCUSS STATE’S/AGENCIES RESPONSIBILITIES TO REPORT TO LESSORS </a:t>
            </a:r>
          </a:p>
          <a:p>
            <a:pPr>
              <a:lnSpc>
                <a:spcPct val="80000"/>
              </a:lnSpc>
            </a:pPr>
            <a:r>
              <a:rPr lang="en-US" sz="1600" dirty="0">
                <a:solidFill>
                  <a:schemeClr val="accent2"/>
                </a:solidFill>
              </a:rPr>
              <a:t>QUESTION/ANSWER</a:t>
            </a:r>
          </a:p>
          <a:p>
            <a:pPr>
              <a:lnSpc>
                <a:spcPct val="80000"/>
              </a:lnSpc>
            </a:pPr>
            <a:endParaRPr lang="en-US" sz="1600" dirty="0">
              <a:solidFill>
                <a:schemeClr val="accent2"/>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2000" fill="hold"/>
                                        <p:tgtEl>
                                          <p:spTgt spid="10242"/>
                                        </p:tgtEl>
                                        <p:attrNameLst>
                                          <p:attrName>ppt_w</p:attrName>
                                        </p:attrNameLst>
                                      </p:cBhvr>
                                      <p:tavLst>
                                        <p:tav tm="0">
                                          <p:val>
                                            <p:strVal val="#ppt_w"/>
                                          </p:val>
                                        </p:tav>
                                        <p:tav tm="100000">
                                          <p:val>
                                            <p:strVal val="#ppt_w"/>
                                          </p:val>
                                        </p:tav>
                                      </p:tavLst>
                                    </p:anim>
                                    <p:anim calcmode="lin" valueType="num">
                                      <p:cBhvr>
                                        <p:cTn id="8" dur="2000" fill="hold"/>
                                        <p:tgtEl>
                                          <p:spTgt spid="10242"/>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0242"/>
                                        </p:tgtEl>
                                        <p:attrNameLst>
                                          <p:attrName>ppt_x</p:attrName>
                                        </p:attrNameLst>
                                      </p:cBhvr>
                                      <p:tavLst>
                                        <p:tav tm="0">
                                          <p:val>
                                            <p:strVal val="#ppt_x-.4"/>
                                          </p:val>
                                        </p:tav>
                                        <p:tav tm="100000">
                                          <p:val>
                                            <p:strVal val="#ppt_x"/>
                                          </p:val>
                                        </p:tav>
                                      </p:tavLst>
                                    </p:anim>
                                    <p:anim calcmode="lin" valueType="num">
                                      <p:cBhvr>
                                        <p:cTn id="10" dur="2000" fill="hold"/>
                                        <p:tgtEl>
                                          <p:spTgt spid="10242"/>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0243">
                                            <p:txEl>
                                              <p:pRg st="0" end="0"/>
                                            </p:txEl>
                                          </p:spTgt>
                                        </p:tgtEl>
                                        <p:attrNameLst>
                                          <p:attrName>style.visibility</p:attrName>
                                        </p:attrNameLst>
                                      </p:cBhvr>
                                      <p:to>
                                        <p:strVal val="visible"/>
                                      </p:to>
                                    </p:set>
                                    <p:animEffect transition="in" filter="fade">
                                      <p:cBhvr>
                                        <p:cTn id="15" dur="500">
                                          <p:stCondLst>
                                            <p:cond delay="0"/>
                                          </p:stCondLst>
                                        </p:cTn>
                                        <p:tgtEl>
                                          <p:spTgt spid="10243">
                                            <p:txEl>
                                              <p:pRg st="0" end="0"/>
                                            </p:txEl>
                                          </p:spTgt>
                                        </p:tgtEl>
                                      </p:cBhvr>
                                    </p:animEffect>
                                    <p:anim calcmode="lin" valueType="num">
                                      <p:cBhvr>
                                        <p:cTn id="16" dur="500" fill="hold">
                                          <p:stCondLst>
                                            <p:cond delay="0"/>
                                          </p:stCondLst>
                                        </p:cTn>
                                        <p:tgtEl>
                                          <p:spTgt spid="10243">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10243">
                                            <p:txEl>
                                              <p:pRg st="1" end="1"/>
                                            </p:txEl>
                                          </p:spTgt>
                                        </p:tgtEl>
                                        <p:attrNameLst>
                                          <p:attrName>style.visibility</p:attrName>
                                        </p:attrNameLst>
                                      </p:cBhvr>
                                      <p:to>
                                        <p:strVal val="visible"/>
                                      </p:to>
                                    </p:set>
                                    <p:animEffect transition="in" filter="fade">
                                      <p:cBhvr>
                                        <p:cTn id="22" dur="500">
                                          <p:stCondLst>
                                            <p:cond delay="0"/>
                                          </p:stCondLst>
                                        </p:cTn>
                                        <p:tgtEl>
                                          <p:spTgt spid="10243">
                                            <p:txEl>
                                              <p:pRg st="1" end="1"/>
                                            </p:txEl>
                                          </p:spTgt>
                                        </p:tgtEl>
                                      </p:cBhvr>
                                    </p:animEffect>
                                    <p:anim calcmode="lin" valueType="num">
                                      <p:cBhvr>
                                        <p:cTn id="23" dur="500" fill="hold">
                                          <p:stCondLst>
                                            <p:cond delay="0"/>
                                          </p:stCondLst>
                                        </p:cTn>
                                        <p:tgtEl>
                                          <p:spTgt spid="10243">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10243">
                                            <p:txEl>
                                              <p:pRg st="3" end="3"/>
                                            </p:txEl>
                                          </p:spTgt>
                                        </p:tgtEl>
                                        <p:attrNameLst>
                                          <p:attrName>style.visibility</p:attrName>
                                        </p:attrNameLst>
                                      </p:cBhvr>
                                      <p:to>
                                        <p:strVal val="visible"/>
                                      </p:to>
                                    </p:set>
                                    <p:animEffect transition="in" filter="fade">
                                      <p:cBhvr>
                                        <p:cTn id="29" dur="500">
                                          <p:stCondLst>
                                            <p:cond delay="0"/>
                                          </p:stCondLst>
                                        </p:cTn>
                                        <p:tgtEl>
                                          <p:spTgt spid="10243">
                                            <p:txEl>
                                              <p:pRg st="3" end="3"/>
                                            </p:txEl>
                                          </p:spTgt>
                                        </p:tgtEl>
                                      </p:cBhvr>
                                    </p:animEffect>
                                    <p:anim calcmode="lin" valueType="num">
                                      <p:cBhvr>
                                        <p:cTn id="30" dur="500" fill="hold">
                                          <p:stCondLst>
                                            <p:cond delay="0"/>
                                          </p:stCondLst>
                                        </p:cTn>
                                        <p:tgtEl>
                                          <p:spTgt spid="10243">
                                            <p:txEl>
                                              <p:pRg st="3" end="3"/>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0" presetClass="entr" presetSubtype="0" fill="hold" grpId="0" nodeType="clickEffect">
                                  <p:stCondLst>
                                    <p:cond delay="0"/>
                                  </p:stCondLst>
                                  <p:iterate type="lt">
                                    <p:tmPct val="10000"/>
                                  </p:iterate>
                                  <p:childTnLst>
                                    <p:set>
                                      <p:cBhvr>
                                        <p:cTn id="35" dur="1" fill="hold">
                                          <p:stCondLst>
                                            <p:cond delay="0"/>
                                          </p:stCondLst>
                                        </p:cTn>
                                        <p:tgtEl>
                                          <p:spTgt spid="10243">
                                            <p:txEl>
                                              <p:pRg st="4" end="4"/>
                                            </p:txEl>
                                          </p:spTgt>
                                        </p:tgtEl>
                                        <p:attrNameLst>
                                          <p:attrName>style.visibility</p:attrName>
                                        </p:attrNameLst>
                                      </p:cBhvr>
                                      <p:to>
                                        <p:strVal val="visible"/>
                                      </p:to>
                                    </p:set>
                                    <p:animEffect transition="in" filter="fade">
                                      <p:cBhvr>
                                        <p:cTn id="36" dur="500">
                                          <p:stCondLst>
                                            <p:cond delay="0"/>
                                          </p:stCondLst>
                                        </p:cTn>
                                        <p:tgtEl>
                                          <p:spTgt spid="10243">
                                            <p:txEl>
                                              <p:pRg st="4" end="4"/>
                                            </p:txEl>
                                          </p:spTgt>
                                        </p:tgtEl>
                                      </p:cBhvr>
                                    </p:animEffect>
                                    <p:anim calcmode="lin" valueType="num">
                                      <p:cBhvr>
                                        <p:cTn id="37" dur="500" fill="hold">
                                          <p:stCondLst>
                                            <p:cond delay="0"/>
                                          </p:stCondLst>
                                        </p:cTn>
                                        <p:tgtEl>
                                          <p:spTgt spid="10243">
                                            <p:txEl>
                                              <p:pRg st="4" end="4"/>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0" presetClass="entr" presetSubtype="0" fill="hold" grpId="0" nodeType="clickEffect">
                                  <p:stCondLst>
                                    <p:cond delay="0"/>
                                  </p:stCondLst>
                                  <p:iterate type="lt">
                                    <p:tmPct val="10000"/>
                                  </p:iterate>
                                  <p:childTnLst>
                                    <p:set>
                                      <p:cBhvr>
                                        <p:cTn id="42" dur="1" fill="hold">
                                          <p:stCondLst>
                                            <p:cond delay="0"/>
                                          </p:stCondLst>
                                        </p:cTn>
                                        <p:tgtEl>
                                          <p:spTgt spid="10243">
                                            <p:txEl>
                                              <p:pRg st="5" end="5"/>
                                            </p:txEl>
                                          </p:spTgt>
                                        </p:tgtEl>
                                        <p:attrNameLst>
                                          <p:attrName>style.visibility</p:attrName>
                                        </p:attrNameLst>
                                      </p:cBhvr>
                                      <p:to>
                                        <p:strVal val="visible"/>
                                      </p:to>
                                    </p:set>
                                    <p:animEffect transition="in" filter="fade">
                                      <p:cBhvr>
                                        <p:cTn id="43" dur="500">
                                          <p:stCondLst>
                                            <p:cond delay="0"/>
                                          </p:stCondLst>
                                        </p:cTn>
                                        <p:tgtEl>
                                          <p:spTgt spid="10243">
                                            <p:txEl>
                                              <p:pRg st="5" end="5"/>
                                            </p:txEl>
                                          </p:spTgt>
                                        </p:tgtEl>
                                      </p:cBhvr>
                                    </p:animEffect>
                                    <p:anim calcmode="lin" valueType="num">
                                      <p:cBhvr>
                                        <p:cTn id="44" dur="500" fill="hold">
                                          <p:stCondLst>
                                            <p:cond delay="0"/>
                                          </p:stCondLst>
                                        </p:cTn>
                                        <p:tgtEl>
                                          <p:spTgt spid="10243">
                                            <p:txEl>
                                              <p:pRg st="5" end="5"/>
                                            </p:txEl>
                                          </p:spTgt>
                                        </p:tgtEl>
                                        <p:attrNameLst>
                                          <p:attrName>ppt_x</p:attrName>
                                        </p:attrNameLst>
                                      </p:cBhvr>
                                      <p:tavLst>
                                        <p:tav tm="0">
                                          <p:val>
                                            <p:strVal val="#ppt_x-.1"/>
                                          </p:val>
                                        </p:tav>
                                        <p:tav tm="100000">
                                          <p:val>
                                            <p:strVal val="#ppt_x"/>
                                          </p:val>
                                        </p:tav>
                                      </p:tavLst>
                                    </p:anim>
                                    <p:anim calcmode="lin" valueType="num">
                                      <p:cBhvr>
                                        <p:cTn id="45" dur="500" fill="hold">
                                          <p:stCondLst>
                                            <p:cond delay="0"/>
                                          </p:stCondLst>
                                        </p:cTn>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0" presetClass="entr" presetSubtype="0" fill="hold" grpId="0" nodeType="clickEffect">
                                  <p:stCondLst>
                                    <p:cond delay="0"/>
                                  </p:stCondLst>
                                  <p:iterate type="lt">
                                    <p:tmPct val="10000"/>
                                  </p:iterate>
                                  <p:childTnLst>
                                    <p:set>
                                      <p:cBhvr>
                                        <p:cTn id="49" dur="1" fill="hold">
                                          <p:stCondLst>
                                            <p:cond delay="0"/>
                                          </p:stCondLst>
                                        </p:cTn>
                                        <p:tgtEl>
                                          <p:spTgt spid="10243">
                                            <p:txEl>
                                              <p:pRg st="6" end="6"/>
                                            </p:txEl>
                                          </p:spTgt>
                                        </p:tgtEl>
                                        <p:attrNameLst>
                                          <p:attrName>style.visibility</p:attrName>
                                        </p:attrNameLst>
                                      </p:cBhvr>
                                      <p:to>
                                        <p:strVal val="visible"/>
                                      </p:to>
                                    </p:set>
                                    <p:animEffect transition="in" filter="fade">
                                      <p:cBhvr>
                                        <p:cTn id="50" dur="500">
                                          <p:stCondLst>
                                            <p:cond delay="0"/>
                                          </p:stCondLst>
                                        </p:cTn>
                                        <p:tgtEl>
                                          <p:spTgt spid="10243">
                                            <p:txEl>
                                              <p:pRg st="6" end="6"/>
                                            </p:txEl>
                                          </p:spTgt>
                                        </p:tgtEl>
                                      </p:cBhvr>
                                    </p:animEffect>
                                    <p:anim calcmode="lin" valueType="num">
                                      <p:cBhvr>
                                        <p:cTn id="51" dur="500" fill="hold">
                                          <p:stCondLst>
                                            <p:cond delay="0"/>
                                          </p:stCondLst>
                                        </p:cTn>
                                        <p:tgtEl>
                                          <p:spTgt spid="10243">
                                            <p:txEl>
                                              <p:pRg st="6" end="6"/>
                                            </p:txEl>
                                          </p:spTgt>
                                        </p:tgtEl>
                                        <p:attrNameLst>
                                          <p:attrName>ppt_x</p:attrName>
                                        </p:attrNameLst>
                                      </p:cBhvr>
                                      <p:tavLst>
                                        <p:tav tm="0">
                                          <p:val>
                                            <p:strVal val="#ppt_x-.1"/>
                                          </p:val>
                                        </p:tav>
                                        <p:tav tm="100000">
                                          <p:val>
                                            <p:strVal val="#ppt_x"/>
                                          </p:val>
                                        </p:tav>
                                      </p:tavLst>
                                    </p:anim>
                                    <p:anim calcmode="lin" valueType="num">
                                      <p:cBhvr>
                                        <p:cTn id="52" dur="500" fill="hold">
                                          <p:stCondLst>
                                            <p:cond delay="0"/>
                                          </p:stCondLst>
                                        </p:cTn>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0" presetClass="entr" presetSubtype="0" fill="hold" grpId="0" nodeType="clickEffect">
                                  <p:stCondLst>
                                    <p:cond delay="0"/>
                                  </p:stCondLst>
                                  <p:iterate type="lt">
                                    <p:tmPct val="10000"/>
                                  </p:iterate>
                                  <p:childTnLst>
                                    <p:set>
                                      <p:cBhvr>
                                        <p:cTn id="56" dur="1" fill="hold">
                                          <p:stCondLst>
                                            <p:cond delay="0"/>
                                          </p:stCondLst>
                                        </p:cTn>
                                        <p:tgtEl>
                                          <p:spTgt spid="10243">
                                            <p:txEl>
                                              <p:pRg st="7" end="7"/>
                                            </p:txEl>
                                          </p:spTgt>
                                        </p:tgtEl>
                                        <p:attrNameLst>
                                          <p:attrName>style.visibility</p:attrName>
                                        </p:attrNameLst>
                                      </p:cBhvr>
                                      <p:to>
                                        <p:strVal val="visible"/>
                                      </p:to>
                                    </p:set>
                                    <p:animEffect transition="in" filter="fade">
                                      <p:cBhvr>
                                        <p:cTn id="57" dur="500">
                                          <p:stCondLst>
                                            <p:cond delay="0"/>
                                          </p:stCondLst>
                                        </p:cTn>
                                        <p:tgtEl>
                                          <p:spTgt spid="10243">
                                            <p:txEl>
                                              <p:pRg st="7" end="7"/>
                                            </p:txEl>
                                          </p:spTgt>
                                        </p:tgtEl>
                                      </p:cBhvr>
                                    </p:animEffect>
                                    <p:anim calcmode="lin" valueType="num">
                                      <p:cBhvr>
                                        <p:cTn id="58" dur="500" fill="hold">
                                          <p:stCondLst>
                                            <p:cond delay="0"/>
                                          </p:stCondLst>
                                        </p:cTn>
                                        <p:tgtEl>
                                          <p:spTgt spid="10243">
                                            <p:txEl>
                                              <p:pRg st="7" end="7"/>
                                            </p:txEl>
                                          </p:spTgt>
                                        </p:tgtEl>
                                        <p:attrNameLst>
                                          <p:attrName>ppt_x</p:attrName>
                                        </p:attrNameLst>
                                      </p:cBhvr>
                                      <p:tavLst>
                                        <p:tav tm="0">
                                          <p:val>
                                            <p:strVal val="#ppt_x-.1"/>
                                          </p:val>
                                        </p:tav>
                                        <p:tav tm="100000">
                                          <p:val>
                                            <p:strVal val="#ppt_x"/>
                                          </p:val>
                                        </p:tav>
                                      </p:tavLst>
                                    </p:anim>
                                    <p:anim calcmode="lin" valueType="num">
                                      <p:cBhvr>
                                        <p:cTn id="59" dur="500" fill="hold">
                                          <p:stCondLst>
                                            <p:cond delay="0"/>
                                          </p:stCondLst>
                                        </p:cTn>
                                        <p:tgtEl>
                                          <p:spTgt spid="1024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0" presetClass="entr" presetSubtype="0" fill="hold" grpId="0" nodeType="clickEffect">
                                  <p:stCondLst>
                                    <p:cond delay="0"/>
                                  </p:stCondLst>
                                  <p:iterate type="lt">
                                    <p:tmPct val="10000"/>
                                  </p:iterate>
                                  <p:childTnLst>
                                    <p:set>
                                      <p:cBhvr>
                                        <p:cTn id="63" dur="1" fill="hold">
                                          <p:stCondLst>
                                            <p:cond delay="0"/>
                                          </p:stCondLst>
                                        </p:cTn>
                                        <p:tgtEl>
                                          <p:spTgt spid="10243">
                                            <p:txEl>
                                              <p:pRg st="8" end="8"/>
                                            </p:txEl>
                                          </p:spTgt>
                                        </p:tgtEl>
                                        <p:attrNameLst>
                                          <p:attrName>style.visibility</p:attrName>
                                        </p:attrNameLst>
                                      </p:cBhvr>
                                      <p:to>
                                        <p:strVal val="visible"/>
                                      </p:to>
                                    </p:set>
                                    <p:animEffect transition="in" filter="fade">
                                      <p:cBhvr>
                                        <p:cTn id="64" dur="500">
                                          <p:stCondLst>
                                            <p:cond delay="0"/>
                                          </p:stCondLst>
                                        </p:cTn>
                                        <p:tgtEl>
                                          <p:spTgt spid="10243">
                                            <p:txEl>
                                              <p:pRg st="8" end="8"/>
                                            </p:txEl>
                                          </p:spTgt>
                                        </p:tgtEl>
                                      </p:cBhvr>
                                    </p:animEffect>
                                    <p:anim calcmode="lin" valueType="num">
                                      <p:cBhvr>
                                        <p:cTn id="65" dur="500" fill="hold">
                                          <p:stCondLst>
                                            <p:cond delay="0"/>
                                          </p:stCondLst>
                                        </p:cTn>
                                        <p:tgtEl>
                                          <p:spTgt spid="10243">
                                            <p:txEl>
                                              <p:pRg st="8" end="8"/>
                                            </p:txEl>
                                          </p:spTgt>
                                        </p:tgtEl>
                                        <p:attrNameLst>
                                          <p:attrName>ppt_x</p:attrName>
                                        </p:attrNameLst>
                                      </p:cBhvr>
                                      <p:tavLst>
                                        <p:tav tm="0">
                                          <p:val>
                                            <p:strVal val="#ppt_x-.1"/>
                                          </p:val>
                                        </p:tav>
                                        <p:tav tm="100000">
                                          <p:val>
                                            <p:strVal val="#ppt_x"/>
                                          </p:val>
                                        </p:tav>
                                      </p:tavLst>
                                    </p:anim>
                                    <p:anim calcmode="lin" valueType="num">
                                      <p:cBhvr>
                                        <p:cTn id="66" dur="500" fill="hold">
                                          <p:stCondLst>
                                            <p:cond delay="0"/>
                                          </p:stCondLst>
                                        </p:cTn>
                                        <p:tgtEl>
                                          <p:spTgt spid="1024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0" presetClass="entr" presetSubtype="0" fill="hold" grpId="0" nodeType="clickEffect">
                                  <p:stCondLst>
                                    <p:cond delay="0"/>
                                  </p:stCondLst>
                                  <p:iterate type="lt">
                                    <p:tmPct val="10000"/>
                                  </p:iterate>
                                  <p:childTnLst>
                                    <p:set>
                                      <p:cBhvr>
                                        <p:cTn id="70" dur="1" fill="hold">
                                          <p:stCondLst>
                                            <p:cond delay="0"/>
                                          </p:stCondLst>
                                        </p:cTn>
                                        <p:tgtEl>
                                          <p:spTgt spid="10243">
                                            <p:txEl>
                                              <p:pRg st="9" end="9"/>
                                            </p:txEl>
                                          </p:spTgt>
                                        </p:tgtEl>
                                        <p:attrNameLst>
                                          <p:attrName>style.visibility</p:attrName>
                                        </p:attrNameLst>
                                      </p:cBhvr>
                                      <p:to>
                                        <p:strVal val="visible"/>
                                      </p:to>
                                    </p:set>
                                    <p:animEffect transition="in" filter="fade">
                                      <p:cBhvr>
                                        <p:cTn id="71" dur="500">
                                          <p:stCondLst>
                                            <p:cond delay="0"/>
                                          </p:stCondLst>
                                        </p:cTn>
                                        <p:tgtEl>
                                          <p:spTgt spid="10243">
                                            <p:txEl>
                                              <p:pRg st="9" end="9"/>
                                            </p:txEl>
                                          </p:spTgt>
                                        </p:tgtEl>
                                      </p:cBhvr>
                                    </p:animEffect>
                                    <p:anim calcmode="lin" valueType="num">
                                      <p:cBhvr>
                                        <p:cTn id="72" dur="500" fill="hold">
                                          <p:stCondLst>
                                            <p:cond delay="0"/>
                                          </p:stCondLst>
                                        </p:cTn>
                                        <p:tgtEl>
                                          <p:spTgt spid="10243">
                                            <p:txEl>
                                              <p:pRg st="9" end="9"/>
                                            </p:txEl>
                                          </p:spTgt>
                                        </p:tgtEl>
                                        <p:attrNameLst>
                                          <p:attrName>ppt_x</p:attrName>
                                        </p:attrNameLst>
                                      </p:cBhvr>
                                      <p:tavLst>
                                        <p:tav tm="0">
                                          <p:val>
                                            <p:strVal val="#ppt_x-.1"/>
                                          </p:val>
                                        </p:tav>
                                        <p:tav tm="100000">
                                          <p:val>
                                            <p:strVal val="#ppt_x"/>
                                          </p:val>
                                        </p:tav>
                                      </p:tavLst>
                                    </p:anim>
                                    <p:anim calcmode="lin" valueType="num">
                                      <p:cBhvr>
                                        <p:cTn id="73" dur="500" fill="hold">
                                          <p:stCondLst>
                                            <p:cond delay="0"/>
                                          </p:stCondLst>
                                        </p:cTn>
                                        <p:tgtEl>
                                          <p:spTgt spid="1024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0" presetClass="entr" presetSubtype="0" fill="hold" grpId="0" nodeType="clickEffect">
                                  <p:stCondLst>
                                    <p:cond delay="0"/>
                                  </p:stCondLst>
                                  <p:iterate type="lt">
                                    <p:tmPct val="10000"/>
                                  </p:iterate>
                                  <p:childTnLst>
                                    <p:set>
                                      <p:cBhvr>
                                        <p:cTn id="77" dur="1" fill="hold">
                                          <p:stCondLst>
                                            <p:cond delay="0"/>
                                          </p:stCondLst>
                                        </p:cTn>
                                        <p:tgtEl>
                                          <p:spTgt spid="10243">
                                            <p:txEl>
                                              <p:pRg st="10" end="10"/>
                                            </p:txEl>
                                          </p:spTgt>
                                        </p:tgtEl>
                                        <p:attrNameLst>
                                          <p:attrName>style.visibility</p:attrName>
                                        </p:attrNameLst>
                                      </p:cBhvr>
                                      <p:to>
                                        <p:strVal val="visible"/>
                                      </p:to>
                                    </p:set>
                                    <p:animEffect transition="in" filter="fade">
                                      <p:cBhvr>
                                        <p:cTn id="78" dur="500">
                                          <p:stCondLst>
                                            <p:cond delay="0"/>
                                          </p:stCondLst>
                                        </p:cTn>
                                        <p:tgtEl>
                                          <p:spTgt spid="10243">
                                            <p:txEl>
                                              <p:pRg st="10" end="10"/>
                                            </p:txEl>
                                          </p:spTgt>
                                        </p:tgtEl>
                                      </p:cBhvr>
                                    </p:animEffect>
                                    <p:anim calcmode="lin" valueType="num">
                                      <p:cBhvr>
                                        <p:cTn id="79" dur="500" fill="hold">
                                          <p:stCondLst>
                                            <p:cond delay="0"/>
                                          </p:stCondLst>
                                        </p:cTn>
                                        <p:tgtEl>
                                          <p:spTgt spid="10243">
                                            <p:txEl>
                                              <p:pRg st="10" end="10"/>
                                            </p:txEl>
                                          </p:spTgt>
                                        </p:tgtEl>
                                        <p:attrNameLst>
                                          <p:attrName>ppt_x</p:attrName>
                                        </p:attrNameLst>
                                      </p:cBhvr>
                                      <p:tavLst>
                                        <p:tav tm="0">
                                          <p:val>
                                            <p:strVal val="#ppt_x-.1"/>
                                          </p:val>
                                        </p:tav>
                                        <p:tav tm="100000">
                                          <p:val>
                                            <p:strVal val="#ppt_x"/>
                                          </p:val>
                                        </p:tav>
                                      </p:tavLst>
                                    </p:anim>
                                    <p:anim calcmode="lin" valueType="num">
                                      <p:cBhvr>
                                        <p:cTn id="80" dur="500" fill="hold">
                                          <p:stCondLst>
                                            <p:cond delay="0"/>
                                          </p:stCondLst>
                                        </p:cTn>
                                        <p:tgtEl>
                                          <p:spTgt spid="10243">
                                            <p:txEl>
                                              <p:pRg st="10" end="10"/>
                                            </p:txEl>
                                          </p:spTgt>
                                        </p:tgtEl>
                                        <p:attrNameLst>
                                          <p:attrName>ppt_y</p:attrName>
                                        </p:attrNameLst>
                                      </p:cBhvr>
                                      <p:tavLst>
                                        <p:tav tm="0">
                                          <p:val>
                                            <p:strVal val="#ppt_y"/>
                                          </p:val>
                                        </p:tav>
                                        <p:tav tm="100000">
                                          <p:val>
                                            <p:strVal val="#ppt_y"/>
                                          </p:val>
                                        </p:tav>
                                      </p:tavLst>
                                    </p:anim>
                                  </p:childTnLst>
                                </p:cTn>
                              </p:par>
                              <p:par>
                                <p:cTn id="81" presetID="40" presetClass="entr" presetSubtype="0" fill="hold" grpId="0" nodeType="withEffect">
                                  <p:stCondLst>
                                    <p:cond delay="0"/>
                                  </p:stCondLst>
                                  <p:iterate type="lt">
                                    <p:tmPct val="10000"/>
                                  </p:iterate>
                                  <p:childTnLst>
                                    <p:set>
                                      <p:cBhvr>
                                        <p:cTn id="82" dur="1" fill="hold">
                                          <p:stCondLst>
                                            <p:cond delay="0"/>
                                          </p:stCondLst>
                                        </p:cTn>
                                        <p:tgtEl>
                                          <p:spTgt spid="10243">
                                            <p:txEl>
                                              <p:pRg st="11" end="11"/>
                                            </p:txEl>
                                          </p:spTgt>
                                        </p:tgtEl>
                                        <p:attrNameLst>
                                          <p:attrName>style.visibility</p:attrName>
                                        </p:attrNameLst>
                                      </p:cBhvr>
                                      <p:to>
                                        <p:strVal val="visible"/>
                                      </p:to>
                                    </p:set>
                                    <p:animEffect transition="in" filter="fade">
                                      <p:cBhvr>
                                        <p:cTn id="83" dur="500">
                                          <p:stCondLst>
                                            <p:cond delay="0"/>
                                          </p:stCondLst>
                                        </p:cTn>
                                        <p:tgtEl>
                                          <p:spTgt spid="10243">
                                            <p:txEl>
                                              <p:pRg st="11" end="11"/>
                                            </p:txEl>
                                          </p:spTgt>
                                        </p:tgtEl>
                                      </p:cBhvr>
                                    </p:animEffect>
                                    <p:anim calcmode="lin" valueType="num">
                                      <p:cBhvr>
                                        <p:cTn id="84" dur="500" fill="hold">
                                          <p:stCondLst>
                                            <p:cond delay="0"/>
                                          </p:stCondLst>
                                        </p:cTn>
                                        <p:tgtEl>
                                          <p:spTgt spid="10243">
                                            <p:txEl>
                                              <p:pRg st="11" end="11"/>
                                            </p:txEl>
                                          </p:spTgt>
                                        </p:tgtEl>
                                        <p:attrNameLst>
                                          <p:attrName>ppt_x</p:attrName>
                                        </p:attrNameLst>
                                      </p:cBhvr>
                                      <p:tavLst>
                                        <p:tav tm="0">
                                          <p:val>
                                            <p:strVal val="#ppt_x-.1"/>
                                          </p:val>
                                        </p:tav>
                                        <p:tav tm="100000">
                                          <p:val>
                                            <p:strVal val="#ppt_x"/>
                                          </p:val>
                                        </p:tav>
                                      </p:tavLst>
                                    </p:anim>
                                    <p:anim calcmode="lin" valueType="num">
                                      <p:cBhvr>
                                        <p:cTn id="85" dur="500" fill="hold">
                                          <p:stCondLst>
                                            <p:cond delay="0"/>
                                          </p:stCondLst>
                                        </p:cTn>
                                        <p:tgtEl>
                                          <p:spTgt spid="10243">
                                            <p:txEl>
                                              <p:pRg st="11" end="11"/>
                                            </p:txEl>
                                          </p:spTgt>
                                        </p:tgtEl>
                                        <p:attrNameLst>
                                          <p:attrName>ppt_y</p:attrName>
                                        </p:attrNameLst>
                                      </p:cBhvr>
                                      <p:tavLst>
                                        <p:tav tm="0">
                                          <p:val>
                                            <p:strVal val="#ppt_y"/>
                                          </p:val>
                                        </p:tav>
                                        <p:tav tm="100000">
                                          <p:val>
                                            <p:strVal val="#ppt_y"/>
                                          </p:val>
                                        </p:tav>
                                      </p:tavLst>
                                    </p:anim>
                                  </p:childTnLst>
                                </p:cTn>
                              </p:par>
                              <p:par>
                                <p:cTn id="86" presetID="40" presetClass="entr" presetSubtype="0" fill="hold" grpId="0" nodeType="withEffect">
                                  <p:stCondLst>
                                    <p:cond delay="0"/>
                                  </p:stCondLst>
                                  <p:iterate type="lt">
                                    <p:tmPct val="10000"/>
                                  </p:iterate>
                                  <p:childTnLst>
                                    <p:set>
                                      <p:cBhvr>
                                        <p:cTn id="87" dur="1" fill="hold">
                                          <p:stCondLst>
                                            <p:cond delay="0"/>
                                          </p:stCondLst>
                                        </p:cTn>
                                        <p:tgtEl>
                                          <p:spTgt spid="10243">
                                            <p:txEl>
                                              <p:pRg st="12" end="12"/>
                                            </p:txEl>
                                          </p:spTgt>
                                        </p:tgtEl>
                                        <p:attrNameLst>
                                          <p:attrName>style.visibility</p:attrName>
                                        </p:attrNameLst>
                                      </p:cBhvr>
                                      <p:to>
                                        <p:strVal val="visible"/>
                                      </p:to>
                                    </p:set>
                                    <p:animEffect transition="in" filter="fade">
                                      <p:cBhvr>
                                        <p:cTn id="88" dur="500">
                                          <p:stCondLst>
                                            <p:cond delay="0"/>
                                          </p:stCondLst>
                                        </p:cTn>
                                        <p:tgtEl>
                                          <p:spTgt spid="10243">
                                            <p:txEl>
                                              <p:pRg st="12" end="12"/>
                                            </p:txEl>
                                          </p:spTgt>
                                        </p:tgtEl>
                                      </p:cBhvr>
                                    </p:animEffect>
                                    <p:anim calcmode="lin" valueType="num">
                                      <p:cBhvr>
                                        <p:cTn id="89" dur="500" fill="hold">
                                          <p:stCondLst>
                                            <p:cond delay="0"/>
                                          </p:stCondLst>
                                        </p:cTn>
                                        <p:tgtEl>
                                          <p:spTgt spid="10243">
                                            <p:txEl>
                                              <p:pRg st="12" end="12"/>
                                            </p:txEl>
                                          </p:spTgt>
                                        </p:tgtEl>
                                        <p:attrNameLst>
                                          <p:attrName>ppt_x</p:attrName>
                                        </p:attrNameLst>
                                      </p:cBhvr>
                                      <p:tavLst>
                                        <p:tav tm="0">
                                          <p:val>
                                            <p:strVal val="#ppt_x-.1"/>
                                          </p:val>
                                        </p:tav>
                                        <p:tav tm="100000">
                                          <p:val>
                                            <p:strVal val="#ppt_x"/>
                                          </p:val>
                                        </p:tav>
                                      </p:tavLst>
                                    </p:anim>
                                    <p:anim calcmode="lin" valueType="num">
                                      <p:cBhvr>
                                        <p:cTn id="90" dur="500" fill="hold">
                                          <p:stCondLst>
                                            <p:cond delay="0"/>
                                          </p:stCondLst>
                                        </p:cTn>
                                        <p:tgtEl>
                                          <p:spTgt spid="10243">
                                            <p:txEl>
                                              <p:pRg st="12" end="12"/>
                                            </p:txEl>
                                          </p:spTgt>
                                        </p:tgtEl>
                                        <p:attrNameLst>
                                          <p:attrName>ppt_y</p:attrName>
                                        </p:attrNameLst>
                                      </p:cBhvr>
                                      <p:tavLst>
                                        <p:tav tm="0">
                                          <p:val>
                                            <p:strVal val="#ppt_y"/>
                                          </p:val>
                                        </p:tav>
                                        <p:tav tm="100000">
                                          <p:val>
                                            <p:strVal val="#ppt_y"/>
                                          </p:val>
                                        </p:tav>
                                      </p:tavLst>
                                    </p:anim>
                                  </p:childTnLst>
                                </p:cTn>
                              </p:par>
                              <p:par>
                                <p:cTn id="91" presetID="40" presetClass="entr" presetSubtype="0" fill="hold" grpId="0" nodeType="withEffect">
                                  <p:stCondLst>
                                    <p:cond delay="0"/>
                                  </p:stCondLst>
                                  <p:iterate type="lt">
                                    <p:tmPct val="10000"/>
                                  </p:iterate>
                                  <p:childTnLst>
                                    <p:set>
                                      <p:cBhvr>
                                        <p:cTn id="92" dur="1" fill="hold">
                                          <p:stCondLst>
                                            <p:cond delay="0"/>
                                          </p:stCondLst>
                                        </p:cTn>
                                        <p:tgtEl>
                                          <p:spTgt spid="10243">
                                            <p:txEl>
                                              <p:pRg st="13" end="13"/>
                                            </p:txEl>
                                          </p:spTgt>
                                        </p:tgtEl>
                                        <p:attrNameLst>
                                          <p:attrName>style.visibility</p:attrName>
                                        </p:attrNameLst>
                                      </p:cBhvr>
                                      <p:to>
                                        <p:strVal val="visible"/>
                                      </p:to>
                                    </p:set>
                                    <p:animEffect transition="in" filter="fade">
                                      <p:cBhvr>
                                        <p:cTn id="93" dur="500">
                                          <p:stCondLst>
                                            <p:cond delay="0"/>
                                          </p:stCondLst>
                                        </p:cTn>
                                        <p:tgtEl>
                                          <p:spTgt spid="10243">
                                            <p:txEl>
                                              <p:pRg st="13" end="13"/>
                                            </p:txEl>
                                          </p:spTgt>
                                        </p:tgtEl>
                                      </p:cBhvr>
                                    </p:animEffect>
                                    <p:anim calcmode="lin" valueType="num">
                                      <p:cBhvr>
                                        <p:cTn id="94" dur="500" fill="hold">
                                          <p:stCondLst>
                                            <p:cond delay="0"/>
                                          </p:stCondLst>
                                        </p:cTn>
                                        <p:tgtEl>
                                          <p:spTgt spid="10243">
                                            <p:txEl>
                                              <p:pRg st="13" end="13"/>
                                            </p:txEl>
                                          </p:spTgt>
                                        </p:tgtEl>
                                        <p:attrNameLst>
                                          <p:attrName>ppt_x</p:attrName>
                                        </p:attrNameLst>
                                      </p:cBhvr>
                                      <p:tavLst>
                                        <p:tav tm="0">
                                          <p:val>
                                            <p:strVal val="#ppt_x-.1"/>
                                          </p:val>
                                        </p:tav>
                                        <p:tav tm="100000">
                                          <p:val>
                                            <p:strVal val="#ppt_x"/>
                                          </p:val>
                                        </p:tav>
                                      </p:tavLst>
                                    </p:anim>
                                    <p:anim calcmode="lin" valueType="num">
                                      <p:cBhvr>
                                        <p:cTn id="95" dur="500" fill="hold">
                                          <p:stCondLst>
                                            <p:cond delay="0"/>
                                          </p:stCondLst>
                                        </p:cTn>
                                        <p:tgtEl>
                                          <p:spTgt spid="1024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0" presetClass="entr" presetSubtype="0" fill="hold" grpId="0" nodeType="clickEffect">
                                  <p:stCondLst>
                                    <p:cond delay="0"/>
                                  </p:stCondLst>
                                  <p:iterate type="lt">
                                    <p:tmPct val="10000"/>
                                  </p:iterate>
                                  <p:childTnLst>
                                    <p:set>
                                      <p:cBhvr>
                                        <p:cTn id="99" dur="1" fill="hold">
                                          <p:stCondLst>
                                            <p:cond delay="0"/>
                                          </p:stCondLst>
                                        </p:cTn>
                                        <p:tgtEl>
                                          <p:spTgt spid="10243">
                                            <p:txEl>
                                              <p:pRg st="14" end="14"/>
                                            </p:txEl>
                                          </p:spTgt>
                                        </p:tgtEl>
                                        <p:attrNameLst>
                                          <p:attrName>style.visibility</p:attrName>
                                        </p:attrNameLst>
                                      </p:cBhvr>
                                      <p:to>
                                        <p:strVal val="visible"/>
                                      </p:to>
                                    </p:set>
                                    <p:animEffect transition="in" filter="fade">
                                      <p:cBhvr>
                                        <p:cTn id="100" dur="500">
                                          <p:stCondLst>
                                            <p:cond delay="0"/>
                                          </p:stCondLst>
                                        </p:cTn>
                                        <p:tgtEl>
                                          <p:spTgt spid="10243">
                                            <p:txEl>
                                              <p:pRg st="14" end="14"/>
                                            </p:txEl>
                                          </p:spTgt>
                                        </p:tgtEl>
                                      </p:cBhvr>
                                    </p:animEffect>
                                    <p:anim calcmode="lin" valueType="num">
                                      <p:cBhvr>
                                        <p:cTn id="101" dur="500" fill="hold">
                                          <p:stCondLst>
                                            <p:cond delay="0"/>
                                          </p:stCondLst>
                                        </p:cTn>
                                        <p:tgtEl>
                                          <p:spTgt spid="10243">
                                            <p:txEl>
                                              <p:pRg st="14" end="14"/>
                                            </p:txEl>
                                          </p:spTgt>
                                        </p:tgtEl>
                                        <p:attrNameLst>
                                          <p:attrName>ppt_x</p:attrName>
                                        </p:attrNameLst>
                                      </p:cBhvr>
                                      <p:tavLst>
                                        <p:tav tm="0">
                                          <p:val>
                                            <p:strVal val="#ppt_x-.1"/>
                                          </p:val>
                                        </p:tav>
                                        <p:tav tm="100000">
                                          <p:val>
                                            <p:strVal val="#ppt_x"/>
                                          </p:val>
                                        </p:tav>
                                      </p:tavLst>
                                    </p:anim>
                                    <p:anim calcmode="lin" valueType="num">
                                      <p:cBhvr>
                                        <p:cTn id="102" dur="500" fill="hold">
                                          <p:stCondLst>
                                            <p:cond delay="0"/>
                                          </p:stCondLst>
                                        </p:cTn>
                                        <p:tgtEl>
                                          <p:spTgt spid="10243">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0" presetClass="entr" presetSubtype="0" fill="hold" grpId="0" nodeType="clickEffect">
                                  <p:stCondLst>
                                    <p:cond delay="0"/>
                                  </p:stCondLst>
                                  <p:iterate type="lt">
                                    <p:tmPct val="10000"/>
                                  </p:iterate>
                                  <p:childTnLst>
                                    <p:set>
                                      <p:cBhvr>
                                        <p:cTn id="106" dur="1" fill="hold">
                                          <p:stCondLst>
                                            <p:cond delay="0"/>
                                          </p:stCondLst>
                                        </p:cTn>
                                        <p:tgtEl>
                                          <p:spTgt spid="10243">
                                            <p:txEl>
                                              <p:pRg st="15" end="15"/>
                                            </p:txEl>
                                          </p:spTgt>
                                        </p:tgtEl>
                                        <p:attrNameLst>
                                          <p:attrName>style.visibility</p:attrName>
                                        </p:attrNameLst>
                                      </p:cBhvr>
                                      <p:to>
                                        <p:strVal val="visible"/>
                                      </p:to>
                                    </p:set>
                                    <p:animEffect transition="in" filter="fade">
                                      <p:cBhvr>
                                        <p:cTn id="107" dur="500">
                                          <p:stCondLst>
                                            <p:cond delay="0"/>
                                          </p:stCondLst>
                                        </p:cTn>
                                        <p:tgtEl>
                                          <p:spTgt spid="10243">
                                            <p:txEl>
                                              <p:pRg st="15" end="15"/>
                                            </p:txEl>
                                          </p:spTgt>
                                        </p:tgtEl>
                                      </p:cBhvr>
                                    </p:animEffect>
                                    <p:anim calcmode="lin" valueType="num">
                                      <p:cBhvr>
                                        <p:cTn id="108" dur="500" fill="hold">
                                          <p:stCondLst>
                                            <p:cond delay="0"/>
                                          </p:stCondLst>
                                        </p:cTn>
                                        <p:tgtEl>
                                          <p:spTgt spid="10243">
                                            <p:txEl>
                                              <p:pRg st="15" end="15"/>
                                            </p:txEl>
                                          </p:spTgt>
                                        </p:tgtEl>
                                        <p:attrNameLst>
                                          <p:attrName>ppt_x</p:attrName>
                                        </p:attrNameLst>
                                      </p:cBhvr>
                                      <p:tavLst>
                                        <p:tav tm="0">
                                          <p:val>
                                            <p:strVal val="#ppt_x-.1"/>
                                          </p:val>
                                        </p:tav>
                                        <p:tav tm="100000">
                                          <p:val>
                                            <p:strVal val="#ppt_x"/>
                                          </p:val>
                                        </p:tav>
                                      </p:tavLst>
                                    </p:anim>
                                    <p:anim calcmode="lin" valueType="num">
                                      <p:cBhvr>
                                        <p:cTn id="109" dur="500" fill="hold">
                                          <p:stCondLst>
                                            <p:cond delay="0"/>
                                          </p:stCondLst>
                                        </p:cTn>
                                        <p:tgtEl>
                                          <p:spTgt spid="1024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40" presetClass="entr" presetSubtype="0" fill="hold" grpId="0" nodeType="clickEffect">
                                  <p:stCondLst>
                                    <p:cond delay="0"/>
                                  </p:stCondLst>
                                  <p:iterate type="lt">
                                    <p:tmPct val="10000"/>
                                  </p:iterate>
                                  <p:childTnLst>
                                    <p:set>
                                      <p:cBhvr>
                                        <p:cTn id="113" dur="1" fill="hold">
                                          <p:stCondLst>
                                            <p:cond delay="0"/>
                                          </p:stCondLst>
                                        </p:cTn>
                                        <p:tgtEl>
                                          <p:spTgt spid="10243">
                                            <p:txEl>
                                              <p:pRg st="16" end="16"/>
                                            </p:txEl>
                                          </p:spTgt>
                                        </p:tgtEl>
                                        <p:attrNameLst>
                                          <p:attrName>style.visibility</p:attrName>
                                        </p:attrNameLst>
                                      </p:cBhvr>
                                      <p:to>
                                        <p:strVal val="visible"/>
                                      </p:to>
                                    </p:set>
                                    <p:animEffect transition="in" filter="fade">
                                      <p:cBhvr>
                                        <p:cTn id="114" dur="500">
                                          <p:stCondLst>
                                            <p:cond delay="0"/>
                                          </p:stCondLst>
                                        </p:cTn>
                                        <p:tgtEl>
                                          <p:spTgt spid="10243">
                                            <p:txEl>
                                              <p:pRg st="16" end="16"/>
                                            </p:txEl>
                                          </p:spTgt>
                                        </p:tgtEl>
                                      </p:cBhvr>
                                    </p:animEffect>
                                    <p:anim calcmode="lin" valueType="num">
                                      <p:cBhvr>
                                        <p:cTn id="115" dur="500" fill="hold">
                                          <p:stCondLst>
                                            <p:cond delay="0"/>
                                          </p:stCondLst>
                                        </p:cTn>
                                        <p:tgtEl>
                                          <p:spTgt spid="10243">
                                            <p:txEl>
                                              <p:pRg st="16" end="16"/>
                                            </p:txEl>
                                          </p:spTgt>
                                        </p:tgtEl>
                                        <p:attrNameLst>
                                          <p:attrName>ppt_x</p:attrName>
                                        </p:attrNameLst>
                                      </p:cBhvr>
                                      <p:tavLst>
                                        <p:tav tm="0">
                                          <p:val>
                                            <p:strVal val="#ppt_x-.1"/>
                                          </p:val>
                                        </p:tav>
                                        <p:tav tm="100000">
                                          <p:val>
                                            <p:strVal val="#ppt_x"/>
                                          </p:val>
                                        </p:tav>
                                      </p:tavLst>
                                    </p:anim>
                                    <p:anim calcmode="lin" valueType="num">
                                      <p:cBhvr>
                                        <p:cTn id="116" dur="500" fill="hold">
                                          <p:stCondLst>
                                            <p:cond delay="0"/>
                                          </p:stCondLst>
                                        </p:cTn>
                                        <p:tgtEl>
                                          <p:spTgt spid="10243">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40" presetClass="entr" presetSubtype="0" fill="hold" grpId="0" nodeType="clickEffect">
                                  <p:stCondLst>
                                    <p:cond delay="0"/>
                                  </p:stCondLst>
                                  <p:iterate type="lt">
                                    <p:tmPct val="10000"/>
                                  </p:iterate>
                                  <p:childTnLst>
                                    <p:set>
                                      <p:cBhvr>
                                        <p:cTn id="120" dur="1" fill="hold">
                                          <p:stCondLst>
                                            <p:cond delay="0"/>
                                          </p:stCondLst>
                                        </p:cTn>
                                        <p:tgtEl>
                                          <p:spTgt spid="10243">
                                            <p:txEl>
                                              <p:pRg st="17" end="17"/>
                                            </p:txEl>
                                          </p:spTgt>
                                        </p:tgtEl>
                                        <p:attrNameLst>
                                          <p:attrName>style.visibility</p:attrName>
                                        </p:attrNameLst>
                                      </p:cBhvr>
                                      <p:to>
                                        <p:strVal val="visible"/>
                                      </p:to>
                                    </p:set>
                                    <p:animEffect transition="in" filter="fade">
                                      <p:cBhvr>
                                        <p:cTn id="121" dur="500">
                                          <p:stCondLst>
                                            <p:cond delay="0"/>
                                          </p:stCondLst>
                                        </p:cTn>
                                        <p:tgtEl>
                                          <p:spTgt spid="10243">
                                            <p:txEl>
                                              <p:pRg st="17" end="17"/>
                                            </p:txEl>
                                          </p:spTgt>
                                        </p:tgtEl>
                                      </p:cBhvr>
                                    </p:animEffect>
                                    <p:anim calcmode="lin" valueType="num">
                                      <p:cBhvr>
                                        <p:cTn id="122" dur="500" fill="hold">
                                          <p:stCondLst>
                                            <p:cond delay="0"/>
                                          </p:stCondLst>
                                        </p:cTn>
                                        <p:tgtEl>
                                          <p:spTgt spid="10243">
                                            <p:txEl>
                                              <p:pRg st="17" end="17"/>
                                            </p:txEl>
                                          </p:spTgt>
                                        </p:tgtEl>
                                        <p:attrNameLst>
                                          <p:attrName>ppt_x</p:attrName>
                                        </p:attrNameLst>
                                      </p:cBhvr>
                                      <p:tavLst>
                                        <p:tav tm="0">
                                          <p:val>
                                            <p:strVal val="#ppt_x-.1"/>
                                          </p:val>
                                        </p:tav>
                                        <p:tav tm="100000">
                                          <p:val>
                                            <p:strVal val="#ppt_x"/>
                                          </p:val>
                                        </p:tav>
                                      </p:tavLst>
                                    </p:anim>
                                    <p:anim calcmode="lin" valueType="num">
                                      <p:cBhvr>
                                        <p:cTn id="123" dur="500" fill="hold">
                                          <p:stCondLst>
                                            <p:cond delay="0"/>
                                          </p:stCondLst>
                                        </p:cTn>
                                        <p:tgtEl>
                                          <p:spTgt spid="10243">
                                            <p:txEl>
                                              <p:pRg st="17" end="17"/>
                                            </p:txEl>
                                          </p:spTgt>
                                        </p:tgtEl>
                                        <p:attrNameLst>
                                          <p:attrName>ppt_y</p:attrName>
                                        </p:attrNameLst>
                                      </p:cBhvr>
                                      <p:tavLst>
                                        <p:tav tm="0">
                                          <p:val>
                                            <p:strVal val="#ppt_y"/>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40" presetClass="entr" presetSubtype="0" fill="hold" grpId="0" nodeType="clickEffect">
                                  <p:stCondLst>
                                    <p:cond delay="0"/>
                                  </p:stCondLst>
                                  <p:iterate type="lt">
                                    <p:tmPct val="10000"/>
                                  </p:iterate>
                                  <p:childTnLst>
                                    <p:set>
                                      <p:cBhvr>
                                        <p:cTn id="127" dur="1" fill="hold">
                                          <p:stCondLst>
                                            <p:cond delay="0"/>
                                          </p:stCondLst>
                                        </p:cTn>
                                        <p:tgtEl>
                                          <p:spTgt spid="10243">
                                            <p:txEl>
                                              <p:pRg st="18" end="18"/>
                                            </p:txEl>
                                          </p:spTgt>
                                        </p:tgtEl>
                                        <p:attrNameLst>
                                          <p:attrName>style.visibility</p:attrName>
                                        </p:attrNameLst>
                                      </p:cBhvr>
                                      <p:to>
                                        <p:strVal val="visible"/>
                                      </p:to>
                                    </p:set>
                                    <p:animEffect transition="in" filter="fade">
                                      <p:cBhvr>
                                        <p:cTn id="128" dur="500">
                                          <p:stCondLst>
                                            <p:cond delay="0"/>
                                          </p:stCondLst>
                                        </p:cTn>
                                        <p:tgtEl>
                                          <p:spTgt spid="10243">
                                            <p:txEl>
                                              <p:pRg st="18" end="18"/>
                                            </p:txEl>
                                          </p:spTgt>
                                        </p:tgtEl>
                                      </p:cBhvr>
                                    </p:animEffect>
                                    <p:anim calcmode="lin" valueType="num">
                                      <p:cBhvr>
                                        <p:cTn id="129" dur="500" fill="hold">
                                          <p:stCondLst>
                                            <p:cond delay="0"/>
                                          </p:stCondLst>
                                        </p:cTn>
                                        <p:tgtEl>
                                          <p:spTgt spid="10243">
                                            <p:txEl>
                                              <p:pRg st="18" end="18"/>
                                            </p:txEl>
                                          </p:spTgt>
                                        </p:tgtEl>
                                        <p:attrNameLst>
                                          <p:attrName>ppt_x</p:attrName>
                                        </p:attrNameLst>
                                      </p:cBhvr>
                                      <p:tavLst>
                                        <p:tav tm="0">
                                          <p:val>
                                            <p:strVal val="#ppt_x-.1"/>
                                          </p:val>
                                        </p:tav>
                                        <p:tav tm="100000">
                                          <p:val>
                                            <p:strVal val="#ppt_x"/>
                                          </p:val>
                                        </p:tav>
                                      </p:tavLst>
                                    </p:anim>
                                    <p:anim calcmode="lin" valueType="num">
                                      <p:cBhvr>
                                        <p:cTn id="130" dur="500" fill="hold">
                                          <p:stCondLst>
                                            <p:cond delay="0"/>
                                          </p:stCondLst>
                                        </p:cTn>
                                        <p:tgtEl>
                                          <p:spTgt spid="10243">
                                            <p:txEl>
                                              <p:pRg st="18" end="18"/>
                                            </p:txEl>
                                          </p:spTgt>
                                        </p:tgtEl>
                                        <p:attrNameLst>
                                          <p:attrName>ppt_y</p:attrName>
                                        </p:attrNameLst>
                                      </p:cBhvr>
                                      <p:tavLst>
                                        <p:tav tm="0">
                                          <p:val>
                                            <p:strVal val="#ppt_y"/>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40" presetClass="entr" presetSubtype="0" fill="hold" grpId="0" nodeType="clickEffect">
                                  <p:stCondLst>
                                    <p:cond delay="0"/>
                                  </p:stCondLst>
                                  <p:iterate type="lt">
                                    <p:tmPct val="10000"/>
                                  </p:iterate>
                                  <p:childTnLst>
                                    <p:set>
                                      <p:cBhvr>
                                        <p:cTn id="134" dur="1" fill="hold">
                                          <p:stCondLst>
                                            <p:cond delay="0"/>
                                          </p:stCondLst>
                                        </p:cTn>
                                        <p:tgtEl>
                                          <p:spTgt spid="10243">
                                            <p:txEl>
                                              <p:pRg st="19" end="19"/>
                                            </p:txEl>
                                          </p:spTgt>
                                        </p:tgtEl>
                                        <p:attrNameLst>
                                          <p:attrName>style.visibility</p:attrName>
                                        </p:attrNameLst>
                                      </p:cBhvr>
                                      <p:to>
                                        <p:strVal val="visible"/>
                                      </p:to>
                                    </p:set>
                                    <p:animEffect transition="in" filter="fade">
                                      <p:cBhvr>
                                        <p:cTn id="135" dur="500">
                                          <p:stCondLst>
                                            <p:cond delay="0"/>
                                          </p:stCondLst>
                                        </p:cTn>
                                        <p:tgtEl>
                                          <p:spTgt spid="10243">
                                            <p:txEl>
                                              <p:pRg st="19" end="19"/>
                                            </p:txEl>
                                          </p:spTgt>
                                        </p:tgtEl>
                                      </p:cBhvr>
                                    </p:animEffect>
                                    <p:anim calcmode="lin" valueType="num">
                                      <p:cBhvr>
                                        <p:cTn id="136" dur="500" fill="hold">
                                          <p:stCondLst>
                                            <p:cond delay="0"/>
                                          </p:stCondLst>
                                        </p:cTn>
                                        <p:tgtEl>
                                          <p:spTgt spid="10243">
                                            <p:txEl>
                                              <p:pRg st="19" end="19"/>
                                            </p:txEl>
                                          </p:spTgt>
                                        </p:tgtEl>
                                        <p:attrNameLst>
                                          <p:attrName>ppt_x</p:attrName>
                                        </p:attrNameLst>
                                      </p:cBhvr>
                                      <p:tavLst>
                                        <p:tav tm="0">
                                          <p:val>
                                            <p:strVal val="#ppt_x-.1"/>
                                          </p:val>
                                        </p:tav>
                                        <p:tav tm="100000">
                                          <p:val>
                                            <p:strVal val="#ppt_x"/>
                                          </p:val>
                                        </p:tav>
                                      </p:tavLst>
                                    </p:anim>
                                    <p:anim calcmode="lin" valueType="num">
                                      <p:cBhvr>
                                        <p:cTn id="137" dur="500" fill="hold">
                                          <p:stCondLst>
                                            <p:cond delay="0"/>
                                          </p:stCondLst>
                                        </p:cTn>
                                        <p:tgtEl>
                                          <p:spTgt spid="10243">
                                            <p:txEl>
                                              <p:pRg st="19" end="1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6EFC6AD-110C-41B8-8A76-9F88E891F5F4}" type="slidenum">
              <a:rPr lang="en-US"/>
              <a:pPr/>
              <a:t>20</a:t>
            </a:fld>
            <a:endParaRPr lang="en-US" dirty="0"/>
          </a:p>
        </p:txBody>
      </p:sp>
      <p:sp>
        <p:nvSpPr>
          <p:cNvPr id="51202"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
        <p:nvSpPr>
          <p:cNvPr id="51203" name="Rectangle 3"/>
          <p:cNvSpPr>
            <a:spLocks noGrp="1" noChangeArrowheads="1"/>
          </p:cNvSpPr>
          <p:nvPr>
            <p:ph type="body" idx="1"/>
          </p:nvPr>
        </p:nvSpPr>
        <p:spPr>
          <a:xfrm>
            <a:off x="188912" y="1600200"/>
            <a:ext cx="9525000" cy="4267200"/>
          </a:xfrm>
        </p:spPr>
        <p:txBody>
          <a:bodyPr/>
          <a:lstStyle/>
          <a:p>
            <a:pPr>
              <a:lnSpc>
                <a:spcPct val="90000"/>
              </a:lnSpc>
              <a:buFontTx/>
              <a:buNone/>
            </a:pPr>
            <a:r>
              <a:rPr lang="en-US" sz="1800" b="1" dirty="0">
                <a:solidFill>
                  <a:schemeClr val="accent2"/>
                </a:solidFill>
                <a:latin typeface="Arial" panose="020B0604020202020204" pitchFamily="34" charset="0"/>
                <a:cs typeface="Arial" panose="020B0604020202020204" pitchFamily="34" charset="0"/>
              </a:rPr>
              <a:t>MAJOR PROBLEM AREAS</a:t>
            </a:r>
          </a:p>
          <a:p>
            <a:pPr>
              <a:lnSpc>
                <a:spcPct val="90000"/>
              </a:lnSpc>
              <a:buFontTx/>
              <a:buNone/>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don’t submit all of the required information.</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don’t fact check and/or update the information they submit.</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don’t submit the information by the required deadlines.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add, delete or rearrange columns in the spreadsheets.</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add or delete the tabs in the spreadsheet.</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rely on interim requests rather than proper planning.</a:t>
            </a:r>
            <a:br>
              <a:rPr lang="en-US" sz="1800" dirty="0">
                <a:solidFill>
                  <a:schemeClr val="accent2"/>
                </a:solidFill>
                <a:latin typeface="Arial" panose="020B0604020202020204" pitchFamily="34" charset="0"/>
                <a:cs typeface="Arial" panose="020B0604020202020204" pitchFamily="34" charset="0"/>
              </a:rPr>
            </a:b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r>
              <a:rPr lang="en-US" sz="1800" dirty="0">
                <a:solidFill>
                  <a:schemeClr val="accent2"/>
                </a:solidFill>
                <a:latin typeface="Arial" panose="020B0604020202020204" pitchFamily="34" charset="0"/>
                <a:cs typeface="Arial" panose="020B0604020202020204" pitchFamily="34" charset="0"/>
              </a:rPr>
              <a:t>Agencies use previous versions of the spreadsheet or make up their own.</a:t>
            </a:r>
          </a:p>
          <a:p>
            <a:pPr>
              <a:lnSpc>
                <a:spcPct val="90000"/>
              </a:lnSpc>
            </a:pPr>
            <a:endParaRPr lang="en-US" sz="1800" dirty="0">
              <a:solidFill>
                <a:schemeClr val="accent2"/>
              </a:solidFill>
              <a:latin typeface="Arial" panose="020B0604020202020204" pitchFamily="34" charset="0"/>
              <a:cs typeface="Arial" panose="020B0604020202020204" pitchFamily="34" charset="0"/>
            </a:endParaRPr>
          </a:p>
          <a:p>
            <a:pPr>
              <a:lnSpc>
                <a:spcPct val="90000"/>
              </a:lnSpc>
            </a:pPr>
            <a:endParaRPr lang="en-US" sz="1800" b="1" dirty="0">
              <a:solidFill>
                <a:schemeClr val="accent2"/>
              </a:solidFill>
              <a:latin typeface="Arial" panose="020B0604020202020204" pitchFamily="34" charset="0"/>
              <a:cs typeface="Arial" panose="020B0604020202020204" pitchFamily="34" charset="0"/>
            </a:endParaRPr>
          </a:p>
          <a:p>
            <a:pPr marL="0" indent="0">
              <a:lnSpc>
                <a:spcPct val="90000"/>
              </a:lnSpc>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6909838"/>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0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0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0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11EC60-9545-4FEF-8F85-51194597BA2E}" type="slidenum">
              <a:rPr lang="en-US"/>
              <a:pPr/>
              <a:t>21</a:t>
            </a:fld>
            <a:endParaRPr lang="en-US" dirty="0"/>
          </a:p>
        </p:txBody>
      </p:sp>
      <p:sp>
        <p:nvSpPr>
          <p:cNvPr id="49155" name="Rectangle 3"/>
          <p:cNvSpPr>
            <a:spLocks noGrp="1" noChangeArrowheads="1"/>
          </p:cNvSpPr>
          <p:nvPr>
            <p:ph type="body" idx="1"/>
          </p:nvPr>
        </p:nvSpPr>
        <p:spPr>
          <a:xfrm>
            <a:off x="126261" y="661792"/>
            <a:ext cx="9752012" cy="4191000"/>
          </a:xfrm>
        </p:spPr>
        <p:txBody>
          <a:bodyPr/>
          <a:lstStyle/>
          <a:p>
            <a:pPr>
              <a:lnSpc>
                <a:spcPct val="90000"/>
              </a:lnSpc>
              <a:buFontTx/>
              <a:buNone/>
            </a:pPr>
            <a:r>
              <a:rPr lang="en-US" sz="2000" b="1" dirty="0">
                <a:solidFill>
                  <a:schemeClr val="accent2"/>
                </a:solidFill>
              </a:rPr>
              <a:t>STATE FACILITY PLAN TIMELINE</a:t>
            </a:r>
          </a:p>
          <a:p>
            <a:pPr>
              <a:lnSpc>
                <a:spcPct val="90000"/>
              </a:lnSpc>
            </a:pPr>
            <a:r>
              <a:rPr lang="en-US" sz="2000" b="1" u="sng" dirty="0">
                <a:solidFill>
                  <a:schemeClr val="accent2"/>
                </a:solidFill>
              </a:rPr>
              <a:t>July-September</a:t>
            </a:r>
            <a:r>
              <a:rPr lang="en-US" sz="2000" dirty="0">
                <a:solidFill>
                  <a:schemeClr val="accent2"/>
                </a:solidFill>
              </a:rPr>
              <a:t> (</a:t>
            </a:r>
            <a:r>
              <a:rPr lang="en-US" sz="2000" b="1" i="1" dirty="0">
                <a:solidFill>
                  <a:srgbClr val="FF0000"/>
                </a:solidFill>
              </a:rPr>
              <a:t>even-numbered years</a:t>
            </a:r>
            <a:r>
              <a:rPr lang="en-US" sz="2000" dirty="0">
                <a:solidFill>
                  <a:schemeClr val="accent2"/>
                </a:solidFill>
              </a:rPr>
              <a:t>) – Agencies prepare &amp; submit requests to OPM (with a copy to DAS).  Spreadsheets </a:t>
            </a:r>
            <a:r>
              <a:rPr lang="en-US" sz="2000" b="1" dirty="0">
                <a:solidFill>
                  <a:srgbClr val="FF0000"/>
                </a:solidFill>
              </a:rPr>
              <a:t>must</a:t>
            </a:r>
            <a:r>
              <a:rPr lang="en-US" sz="2000" dirty="0">
                <a:solidFill>
                  <a:schemeClr val="accent2"/>
                </a:solidFill>
              </a:rPr>
              <a:t> be submitted no later than September 1</a:t>
            </a:r>
            <a:r>
              <a:rPr lang="en-US" sz="2000" baseline="30000" dirty="0">
                <a:solidFill>
                  <a:schemeClr val="accent2"/>
                </a:solidFill>
              </a:rPr>
              <a:t>st</a:t>
            </a:r>
            <a:r>
              <a:rPr lang="en-US" sz="2000" dirty="0">
                <a:solidFill>
                  <a:schemeClr val="accent2"/>
                </a:solidFill>
              </a:rPr>
              <a:t>.</a:t>
            </a:r>
            <a:br>
              <a:rPr lang="en-US" sz="2000"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September </a:t>
            </a:r>
            <a:r>
              <a:rPr lang="en-US" sz="2000" dirty="0">
                <a:solidFill>
                  <a:schemeClr val="accent2"/>
                </a:solidFill>
              </a:rPr>
              <a:t>– OPM Assets works to ensure that submissions are complete &amp; accurate</a:t>
            </a:r>
            <a:br>
              <a:rPr lang="en-US" sz="2000"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October–January</a:t>
            </a:r>
            <a:r>
              <a:rPr lang="en-US" sz="2000" b="1" dirty="0">
                <a:solidFill>
                  <a:schemeClr val="accent2"/>
                </a:solidFill>
              </a:rPr>
              <a:t> </a:t>
            </a:r>
            <a:r>
              <a:rPr lang="en-US" sz="2000" dirty="0">
                <a:solidFill>
                  <a:schemeClr val="accent2"/>
                </a:solidFill>
              </a:rPr>
              <a:t>-  Agency submissions are forwarded to OPM budget analyst who is responsible for making cost and square footage recommendations in conjunction with preparation of the State Budget.</a:t>
            </a:r>
            <a:br>
              <a:rPr lang="en-US" sz="2000"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February 15</a:t>
            </a:r>
            <a:r>
              <a:rPr lang="en-US" sz="2000" b="1" u="sng" baseline="30000" dirty="0">
                <a:solidFill>
                  <a:schemeClr val="accent2"/>
                </a:solidFill>
              </a:rPr>
              <a:t>th</a:t>
            </a:r>
            <a:r>
              <a:rPr lang="en-US" sz="2000" dirty="0">
                <a:solidFill>
                  <a:schemeClr val="accent2"/>
                </a:solidFill>
              </a:rPr>
              <a:t> (</a:t>
            </a:r>
            <a:r>
              <a:rPr lang="en-US" sz="2000" b="1" i="1" dirty="0">
                <a:solidFill>
                  <a:srgbClr val="FF0000"/>
                </a:solidFill>
              </a:rPr>
              <a:t>odd-numbered years</a:t>
            </a:r>
            <a:r>
              <a:rPr lang="en-US" sz="2000" dirty="0">
                <a:solidFill>
                  <a:schemeClr val="accent2"/>
                </a:solidFill>
              </a:rPr>
              <a:t>) – OPM is required to submit to the State Properties Review Board (SPRB) a </a:t>
            </a:r>
            <a:r>
              <a:rPr lang="en-US" sz="2000" i="1" dirty="0">
                <a:solidFill>
                  <a:schemeClr val="accent2"/>
                </a:solidFill>
              </a:rPr>
              <a:t>Proposed State Facility Plan.</a:t>
            </a:r>
            <a:br>
              <a:rPr lang="en-US" sz="2000" i="1"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March 1</a:t>
            </a:r>
            <a:r>
              <a:rPr lang="en-US" sz="2000" b="1" u="sng" baseline="30000" dirty="0">
                <a:solidFill>
                  <a:schemeClr val="accent2"/>
                </a:solidFill>
              </a:rPr>
              <a:t>st</a:t>
            </a:r>
            <a:r>
              <a:rPr lang="en-US" sz="2000" dirty="0">
                <a:solidFill>
                  <a:schemeClr val="accent2"/>
                </a:solidFill>
              </a:rPr>
              <a:t> – SPRB required to makes recommendations regarding the Plan to OPM.</a:t>
            </a:r>
            <a:br>
              <a:rPr lang="en-US" sz="2000"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March 15</a:t>
            </a:r>
            <a:r>
              <a:rPr lang="en-US" sz="2000" b="1" u="sng" baseline="30000" dirty="0">
                <a:solidFill>
                  <a:schemeClr val="accent2"/>
                </a:solidFill>
              </a:rPr>
              <a:t>th</a:t>
            </a:r>
            <a:r>
              <a:rPr lang="en-US" sz="2000" dirty="0">
                <a:solidFill>
                  <a:schemeClr val="accent2"/>
                </a:solidFill>
              </a:rPr>
              <a:t> – OPM required to present the Plan to the General Assembly.</a:t>
            </a:r>
            <a:br>
              <a:rPr lang="en-US" sz="2000"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March-June</a:t>
            </a:r>
            <a:r>
              <a:rPr lang="en-US" sz="2000" dirty="0">
                <a:solidFill>
                  <a:schemeClr val="accent2"/>
                </a:solidFill>
              </a:rPr>
              <a:t> – General Assembly passes an operating and capital budget</a:t>
            </a:r>
            <a:br>
              <a:rPr lang="en-US" sz="2000" dirty="0">
                <a:solidFill>
                  <a:schemeClr val="accent2"/>
                </a:solidFill>
              </a:rPr>
            </a:br>
            <a:endParaRPr lang="en-US" sz="2000" dirty="0">
              <a:solidFill>
                <a:schemeClr val="accent2"/>
              </a:solidFill>
            </a:endParaRPr>
          </a:p>
          <a:p>
            <a:pPr>
              <a:lnSpc>
                <a:spcPct val="90000"/>
              </a:lnSpc>
            </a:pPr>
            <a:r>
              <a:rPr lang="en-US" sz="2000" b="1" u="sng" dirty="0">
                <a:solidFill>
                  <a:schemeClr val="accent2"/>
                </a:solidFill>
              </a:rPr>
              <a:t>July 1</a:t>
            </a:r>
            <a:r>
              <a:rPr lang="en-US" sz="2000" b="1" u="sng" baseline="30000" dirty="0">
                <a:solidFill>
                  <a:schemeClr val="accent2"/>
                </a:solidFill>
              </a:rPr>
              <a:t>st</a:t>
            </a:r>
            <a:r>
              <a:rPr lang="en-US" sz="2000" dirty="0">
                <a:solidFill>
                  <a:schemeClr val="accent2"/>
                </a:solidFill>
              </a:rPr>
              <a:t> – State Facility Plan goes into effect.</a:t>
            </a:r>
          </a:p>
          <a:p>
            <a:endParaRPr lang="en-US" sz="2000" dirty="0">
              <a:solidFill>
                <a:schemeClr val="accent2"/>
              </a:solidFill>
            </a:endParaRPr>
          </a:p>
          <a:p>
            <a:pPr>
              <a:lnSpc>
                <a:spcPct val="90000"/>
              </a:lnSpc>
            </a:pPr>
            <a:endParaRPr lang="en-US" sz="2000" dirty="0">
              <a:solidFill>
                <a:schemeClr val="accent2"/>
              </a:solidFill>
            </a:endParaRPr>
          </a:p>
          <a:p>
            <a:pPr>
              <a:lnSpc>
                <a:spcPct val="90000"/>
              </a:lnSpc>
            </a:pPr>
            <a:endParaRPr lang="en-US" sz="3600" dirty="0"/>
          </a:p>
        </p:txBody>
      </p:sp>
      <p:sp>
        <p:nvSpPr>
          <p:cNvPr id="6"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Tree>
    <p:extLst>
      <p:ext uri="{BB962C8B-B14F-4D97-AF65-F5344CB8AC3E}">
        <p14:creationId xmlns:p14="http://schemas.microsoft.com/office/powerpoint/2010/main" val="78757872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15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915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91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B7DF09A-4091-4527-BD21-3011666640D3}" type="slidenum">
              <a:rPr lang="en-US" smtClean="0"/>
              <a:pPr/>
              <a:t>22</a:t>
            </a:fld>
            <a:endParaRPr lang="en-US" dirty="0"/>
          </a:p>
        </p:txBody>
      </p:sp>
      <p:sp>
        <p:nvSpPr>
          <p:cNvPr id="5"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
        <p:nvSpPr>
          <p:cNvPr id="6" name="Rectangle 3"/>
          <p:cNvSpPr txBox="1">
            <a:spLocks noChangeArrowheads="1"/>
          </p:cNvSpPr>
          <p:nvPr/>
        </p:nvSpPr>
        <p:spPr bwMode="auto">
          <a:xfrm>
            <a:off x="126261" y="661792"/>
            <a:ext cx="9752012" cy="604380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90000"/>
              </a:lnSpc>
              <a:buFontTx/>
              <a:buNone/>
            </a:pPr>
            <a:endParaRPr lang="en-US" sz="2000" b="1" kern="0" dirty="0">
              <a:solidFill>
                <a:schemeClr val="accent2"/>
              </a:solidFill>
            </a:endParaRPr>
          </a:p>
          <a:p>
            <a:pPr>
              <a:lnSpc>
                <a:spcPct val="90000"/>
              </a:lnSpc>
              <a:buFontTx/>
              <a:buNone/>
            </a:pPr>
            <a:r>
              <a:rPr lang="en-US" sz="2000" b="1" kern="0" dirty="0">
                <a:solidFill>
                  <a:schemeClr val="accent2"/>
                </a:solidFill>
              </a:rPr>
              <a:t>SURPLUS STATE REAL ESTATE</a:t>
            </a:r>
            <a:br>
              <a:rPr lang="en-US" sz="2000" b="1" kern="0" dirty="0">
                <a:solidFill>
                  <a:schemeClr val="accent2"/>
                </a:solidFill>
              </a:rPr>
            </a:br>
            <a:endParaRPr lang="en-US" sz="2000" b="1" kern="0" dirty="0">
              <a:solidFill>
                <a:schemeClr val="accent2"/>
              </a:solidFill>
            </a:endParaRPr>
          </a:p>
          <a:p>
            <a:r>
              <a:rPr lang="en-US" sz="2000" kern="0" dirty="0">
                <a:solidFill>
                  <a:schemeClr val="accent2"/>
                </a:solidFill>
              </a:rPr>
              <a:t>CGS 4b-21, “</a:t>
            </a:r>
            <a:r>
              <a:rPr lang="en-US" sz="2000" i="1" kern="0" dirty="0">
                <a:solidFill>
                  <a:schemeClr val="accent2"/>
                </a:solidFill>
              </a:rPr>
              <a:t>Any agency having </a:t>
            </a:r>
            <a:r>
              <a:rPr lang="en-US" sz="2000" i="1" dirty="0">
                <a:solidFill>
                  <a:schemeClr val="accent2"/>
                </a:solidFill>
              </a:rPr>
              <a:t>custody &amp; control of land, an improvement to land or interest in land, belonging to the state, shall inform the Secretary of the Office of Policy and Management and the municipality where the land is located, in writing, </a:t>
            </a:r>
            <a:r>
              <a:rPr lang="en-US" sz="2000" b="1" i="1" dirty="0">
                <a:solidFill>
                  <a:srgbClr val="FF0000"/>
                </a:solidFill>
              </a:rPr>
              <a:t>not less than six months before</a:t>
            </a:r>
            <a:r>
              <a:rPr lang="en-US" sz="2000" b="1" i="1" dirty="0">
                <a:solidFill>
                  <a:schemeClr val="accent2"/>
                </a:solidFill>
              </a:rPr>
              <a:t> </a:t>
            </a:r>
            <a:r>
              <a:rPr lang="en-US" sz="2000" i="1" dirty="0">
                <a:solidFill>
                  <a:schemeClr val="accent2"/>
                </a:solidFill>
              </a:rPr>
              <a:t>the date when the agency anticipates such land, improvement or interest or any part thereof is not needed</a:t>
            </a:r>
            <a:r>
              <a:rPr lang="en-US" sz="2000" dirty="0">
                <a:solidFill>
                  <a:schemeClr val="accent2"/>
                </a:solidFill>
              </a:rPr>
              <a:t>.”</a:t>
            </a:r>
            <a:br>
              <a:rPr lang="en-US" sz="2000" dirty="0">
                <a:solidFill>
                  <a:schemeClr val="accent2"/>
                </a:solidFill>
              </a:rPr>
            </a:br>
            <a:endParaRPr lang="en-US" sz="2000" dirty="0">
              <a:solidFill>
                <a:schemeClr val="accent2"/>
              </a:solidFill>
            </a:endParaRPr>
          </a:p>
          <a:p>
            <a:r>
              <a:rPr lang="en-US" sz="2000" dirty="0">
                <a:solidFill>
                  <a:schemeClr val="accent2"/>
                </a:solidFill>
              </a:rPr>
              <a:t>Once a property is declared surplus, OPM will solicit reuse proposals from State agencies.</a:t>
            </a:r>
            <a:br>
              <a:rPr lang="en-US" sz="2000" dirty="0">
                <a:solidFill>
                  <a:schemeClr val="accent2"/>
                </a:solidFill>
              </a:rPr>
            </a:br>
            <a:endParaRPr lang="en-US" sz="2000" dirty="0">
              <a:solidFill>
                <a:schemeClr val="accent2"/>
              </a:solidFill>
            </a:endParaRPr>
          </a:p>
          <a:p>
            <a:r>
              <a:rPr lang="en-US" sz="2000" dirty="0">
                <a:solidFill>
                  <a:schemeClr val="accent2"/>
                </a:solidFill>
              </a:rPr>
              <a:t>Reuse proposals must include an explanation as to how the property will be used and your agency’s plan to not only pay for the programs which will be housed on the property but also your plan to pay for the operation and maintenance of the property itself.</a:t>
            </a:r>
            <a:br>
              <a:rPr lang="en-US" sz="2000" dirty="0">
                <a:solidFill>
                  <a:schemeClr val="accent2"/>
                </a:solidFill>
              </a:rPr>
            </a:br>
            <a:endParaRPr lang="en-US" sz="2000" dirty="0">
              <a:solidFill>
                <a:schemeClr val="accent2"/>
              </a:solidFill>
            </a:endParaRPr>
          </a:p>
          <a:p>
            <a:r>
              <a:rPr lang="en-US" sz="2000" dirty="0">
                <a:solidFill>
                  <a:schemeClr val="accent2"/>
                </a:solidFill>
              </a:rPr>
              <a:t>Agencies have 30 days to respond.  OPM evaluates agency reuse proposals and determines if the reuse proposal should be accepted and the agency be given the property or if the State, through DAS, should divest itself of the property.</a:t>
            </a:r>
            <a:br>
              <a:rPr lang="en-US" sz="2000" dirty="0">
                <a:solidFill>
                  <a:schemeClr val="accent2"/>
                </a:solidFill>
              </a:rPr>
            </a:br>
            <a:endParaRPr lang="en-US" sz="2000" dirty="0">
              <a:solidFill>
                <a:schemeClr val="accent2"/>
              </a:solidFill>
            </a:endParaRPr>
          </a:p>
          <a:p>
            <a:endParaRPr lang="en-US" sz="2000" kern="0" dirty="0">
              <a:solidFill>
                <a:schemeClr val="accent2"/>
              </a:solidFill>
            </a:endParaRPr>
          </a:p>
          <a:p>
            <a:pPr>
              <a:lnSpc>
                <a:spcPct val="90000"/>
              </a:lnSpc>
            </a:pPr>
            <a:endParaRPr lang="en-US" sz="2000" kern="0" dirty="0">
              <a:solidFill>
                <a:schemeClr val="accent2"/>
              </a:solidFill>
            </a:endParaRPr>
          </a:p>
          <a:p>
            <a:pPr>
              <a:lnSpc>
                <a:spcPct val="90000"/>
              </a:lnSpc>
            </a:pPr>
            <a:endParaRPr lang="en-US" sz="3600" kern="0" dirty="0">
              <a:solidFill>
                <a:schemeClr val="accent2"/>
              </a:solidFill>
            </a:endParaRPr>
          </a:p>
        </p:txBody>
      </p:sp>
    </p:spTree>
    <p:extLst>
      <p:ext uri="{BB962C8B-B14F-4D97-AF65-F5344CB8AC3E}">
        <p14:creationId xmlns:p14="http://schemas.microsoft.com/office/powerpoint/2010/main" val="1454635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B7DF09A-4091-4527-BD21-3011666640D3}" type="slidenum">
              <a:rPr lang="en-US" smtClean="0"/>
              <a:pPr/>
              <a:t>23</a:t>
            </a:fld>
            <a:endParaRPr lang="en-US" dirty="0"/>
          </a:p>
        </p:txBody>
      </p:sp>
      <p:sp>
        <p:nvSpPr>
          <p:cNvPr id="5" name="Rectangle 2"/>
          <p:cNvSpPr>
            <a:spLocks noGrp="1" noChangeArrowheads="1"/>
          </p:cNvSpPr>
          <p:nvPr>
            <p:ph type="title"/>
          </p:nvPr>
        </p:nvSpPr>
        <p:spPr>
          <a:xfrm>
            <a:off x="0" y="0"/>
            <a:ext cx="9902825" cy="685800"/>
          </a:xfrm>
        </p:spPr>
        <p:txBody>
          <a:bodyPr/>
          <a:lstStyle/>
          <a:p>
            <a:r>
              <a:rPr lang="en-US" sz="3200" b="1" dirty="0">
                <a:solidFill>
                  <a:schemeClr val="accent2"/>
                </a:solidFill>
              </a:rPr>
              <a:t>DAS Statewide Leasing/Property Transfer Overview</a:t>
            </a:r>
          </a:p>
        </p:txBody>
      </p:sp>
      <p:sp>
        <p:nvSpPr>
          <p:cNvPr id="6" name="Rectangle 3"/>
          <p:cNvSpPr txBox="1">
            <a:spLocks noChangeArrowheads="1"/>
          </p:cNvSpPr>
          <p:nvPr/>
        </p:nvSpPr>
        <p:spPr bwMode="auto">
          <a:xfrm>
            <a:off x="117910" y="454591"/>
            <a:ext cx="9752012" cy="604380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90000"/>
              </a:lnSpc>
              <a:buFontTx/>
              <a:buNone/>
            </a:pPr>
            <a:endParaRPr lang="en-US" sz="2000" b="1" kern="0" dirty="0">
              <a:solidFill>
                <a:schemeClr val="accent2"/>
              </a:solidFill>
            </a:endParaRPr>
          </a:p>
          <a:p>
            <a:pPr>
              <a:lnSpc>
                <a:spcPct val="90000"/>
              </a:lnSpc>
              <a:buFontTx/>
              <a:buNone/>
            </a:pPr>
            <a:r>
              <a:rPr lang="en-US" sz="2000" b="1" kern="0" dirty="0">
                <a:solidFill>
                  <a:schemeClr val="accent2"/>
                </a:solidFill>
              </a:rPr>
              <a:t>SURPLUS STATE REAL ESTATE</a:t>
            </a:r>
            <a:br>
              <a:rPr lang="en-US" sz="2000" b="1" kern="0" dirty="0">
                <a:solidFill>
                  <a:schemeClr val="accent2"/>
                </a:solidFill>
              </a:rPr>
            </a:br>
            <a:endParaRPr lang="en-US" sz="2000" b="1" kern="0" dirty="0">
              <a:solidFill>
                <a:schemeClr val="accent2"/>
              </a:solidFill>
            </a:endParaRPr>
          </a:p>
          <a:p>
            <a:r>
              <a:rPr lang="en-US" sz="2000" kern="0" dirty="0">
                <a:solidFill>
                  <a:schemeClr val="accent2"/>
                </a:solidFill>
              </a:rPr>
              <a:t>CGS 4b-21 allows OPM to require the agency which declared the property to be surplus to continue to oversee the care of the property during the disposition process.</a:t>
            </a:r>
            <a:br>
              <a:rPr lang="en-US" sz="2000" kern="0" dirty="0">
                <a:solidFill>
                  <a:schemeClr val="accent2"/>
                </a:solidFill>
              </a:rPr>
            </a:br>
            <a:endParaRPr lang="en-US" sz="2000" kern="0" dirty="0">
              <a:solidFill>
                <a:schemeClr val="accent2"/>
              </a:solidFill>
            </a:endParaRPr>
          </a:p>
          <a:p>
            <a:r>
              <a:rPr lang="en-US" sz="2000" kern="0" dirty="0">
                <a:solidFill>
                  <a:schemeClr val="accent2"/>
                </a:solidFill>
              </a:rPr>
              <a:t>While there are some exceptions, any agency declaring property to be surplus should </a:t>
            </a:r>
            <a:r>
              <a:rPr lang="en-US" sz="2000" b="1" kern="0" dirty="0">
                <a:solidFill>
                  <a:srgbClr val="FF0000"/>
                </a:solidFill>
              </a:rPr>
              <a:t>anticipate being directed to continue to oversee the property </a:t>
            </a:r>
            <a:r>
              <a:rPr lang="en-US" sz="2000" kern="0" dirty="0">
                <a:solidFill>
                  <a:schemeClr val="accent2"/>
                </a:solidFill>
              </a:rPr>
              <a:t>during the disposition process.</a:t>
            </a:r>
            <a:br>
              <a:rPr lang="en-US" sz="2000" kern="0" dirty="0">
                <a:solidFill>
                  <a:schemeClr val="accent2"/>
                </a:solidFill>
              </a:rPr>
            </a:br>
            <a:endParaRPr lang="en-US" sz="2000" kern="0" dirty="0">
              <a:solidFill>
                <a:schemeClr val="accent2"/>
              </a:solidFill>
            </a:endParaRPr>
          </a:p>
          <a:p>
            <a:r>
              <a:rPr lang="en-US" sz="2000" kern="0" dirty="0">
                <a:solidFill>
                  <a:schemeClr val="accent2"/>
                </a:solidFill>
              </a:rPr>
              <a:t>While CGS 4b-21 requires agencies to notify OPM at least 6 months prior to the agency no longer needing the property, agencies may declare property to be surplus as far in advance as they wish (but no less than 6 months).</a:t>
            </a:r>
            <a:br>
              <a:rPr lang="en-US" sz="2000" kern="0" dirty="0">
                <a:solidFill>
                  <a:schemeClr val="accent2"/>
                </a:solidFill>
              </a:rPr>
            </a:br>
            <a:endParaRPr lang="en-US" sz="2000" kern="0" dirty="0">
              <a:solidFill>
                <a:schemeClr val="accent2"/>
              </a:solidFill>
            </a:endParaRPr>
          </a:p>
          <a:p>
            <a:r>
              <a:rPr lang="en-US" sz="2000" kern="0" dirty="0">
                <a:solidFill>
                  <a:schemeClr val="accent2"/>
                </a:solidFill>
              </a:rPr>
              <a:t>We </a:t>
            </a:r>
            <a:r>
              <a:rPr lang="en-US" sz="2000" b="1" kern="0" dirty="0">
                <a:solidFill>
                  <a:srgbClr val="FF0000"/>
                </a:solidFill>
              </a:rPr>
              <a:t>strongly</a:t>
            </a:r>
            <a:r>
              <a:rPr lang="en-US" sz="2000" kern="0" dirty="0">
                <a:solidFill>
                  <a:schemeClr val="accent2"/>
                </a:solidFill>
              </a:rPr>
              <a:t> recommend that agencies declare property surplus as early as possible so that the disposition process can run concurrently with agency operations.</a:t>
            </a:r>
            <a:br>
              <a:rPr lang="en-US" sz="2000" kern="0" dirty="0">
                <a:solidFill>
                  <a:schemeClr val="accent2"/>
                </a:solidFill>
              </a:rPr>
            </a:br>
            <a:endParaRPr lang="en-US" sz="2000" kern="0" dirty="0">
              <a:solidFill>
                <a:schemeClr val="accent2"/>
              </a:solidFill>
            </a:endParaRPr>
          </a:p>
          <a:p>
            <a:r>
              <a:rPr lang="en-US" sz="2000" kern="0" dirty="0">
                <a:solidFill>
                  <a:schemeClr val="accent2"/>
                </a:solidFill>
              </a:rPr>
              <a:t>This will </a:t>
            </a:r>
            <a:r>
              <a:rPr lang="en-US" sz="2000" b="1" kern="0" dirty="0">
                <a:solidFill>
                  <a:srgbClr val="FF0000"/>
                </a:solidFill>
              </a:rPr>
              <a:t>dramatically reduce the time </a:t>
            </a:r>
            <a:r>
              <a:rPr lang="en-US" sz="2000" kern="0" dirty="0">
                <a:solidFill>
                  <a:schemeClr val="accent2"/>
                </a:solidFill>
              </a:rPr>
              <a:t>your agency is caring for property after you have vacated it. </a:t>
            </a:r>
            <a:endParaRPr lang="en-US" sz="2000" dirty="0">
              <a:solidFill>
                <a:schemeClr val="accent2"/>
              </a:solidFill>
            </a:endParaRPr>
          </a:p>
          <a:p>
            <a:endParaRPr lang="en-US" sz="2000" kern="0" dirty="0">
              <a:solidFill>
                <a:schemeClr val="accent2"/>
              </a:solidFill>
            </a:endParaRPr>
          </a:p>
          <a:p>
            <a:pPr>
              <a:lnSpc>
                <a:spcPct val="90000"/>
              </a:lnSpc>
            </a:pPr>
            <a:endParaRPr lang="en-US" sz="2000" kern="0" dirty="0">
              <a:solidFill>
                <a:schemeClr val="accent2"/>
              </a:solidFill>
            </a:endParaRPr>
          </a:p>
          <a:p>
            <a:pPr>
              <a:lnSpc>
                <a:spcPct val="90000"/>
              </a:lnSpc>
            </a:pPr>
            <a:endParaRPr lang="en-US" sz="3600" kern="0" dirty="0">
              <a:solidFill>
                <a:schemeClr val="accent2"/>
              </a:solidFill>
            </a:endParaRPr>
          </a:p>
        </p:txBody>
      </p:sp>
    </p:spTree>
    <p:extLst>
      <p:ext uri="{BB962C8B-B14F-4D97-AF65-F5344CB8AC3E}">
        <p14:creationId xmlns:p14="http://schemas.microsoft.com/office/powerpoint/2010/main" val="837390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9171FA4-95D6-48E8-80DC-949E87269790}" type="slidenum">
              <a:rPr lang="en-US"/>
              <a:pPr/>
              <a:t>24</a:t>
            </a:fld>
            <a:endParaRPr lang="en-US" dirty="0"/>
          </a:p>
        </p:txBody>
      </p:sp>
      <p:sp>
        <p:nvSpPr>
          <p:cNvPr id="58370"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
        <p:nvSpPr>
          <p:cNvPr id="58371" name="Rectangle 3"/>
          <p:cNvSpPr>
            <a:spLocks noGrp="1" noChangeArrowheads="1"/>
          </p:cNvSpPr>
          <p:nvPr>
            <p:ph type="body" idx="1"/>
          </p:nvPr>
        </p:nvSpPr>
        <p:spPr/>
        <p:txBody>
          <a:bodyPr/>
          <a:lstStyle/>
          <a:p>
            <a:pPr>
              <a:buFontTx/>
              <a:buNone/>
            </a:pPr>
            <a:r>
              <a:rPr lang="en-US" sz="1800" b="1" dirty="0">
                <a:solidFill>
                  <a:schemeClr val="accent2"/>
                </a:solidFill>
              </a:rPr>
              <a:t>STATE FACILITY PLAN – QUESTIONS?</a:t>
            </a:r>
            <a:endParaRPr lang="en-US" sz="1800" dirty="0">
              <a:solidFill>
                <a:schemeClr val="accent2"/>
              </a:solidFill>
            </a:endParaRPr>
          </a:p>
          <a:p>
            <a:endParaRPr lang="en-US" sz="1800" dirty="0">
              <a:solidFill>
                <a:schemeClr val="accent2"/>
              </a:solidFill>
            </a:endParaRPr>
          </a:p>
          <a:p>
            <a:endParaRPr lang="en-US" sz="1800" dirty="0">
              <a:solidFill>
                <a:schemeClr val="accent2"/>
              </a:solidFill>
            </a:endParaRPr>
          </a:p>
          <a:p>
            <a:endParaRPr lang="en-US" sz="1800" dirty="0">
              <a:solidFill>
                <a:schemeClr val="accent2"/>
              </a:solidFill>
            </a:endParaRPr>
          </a:p>
          <a:p>
            <a:pPr algn="ctr">
              <a:buFontTx/>
              <a:buNone/>
            </a:pPr>
            <a:r>
              <a:rPr lang="en-US" sz="2000" dirty="0">
                <a:solidFill>
                  <a:schemeClr val="accent2"/>
                </a:solidFill>
              </a:rPr>
              <a:t>Paul Hinsch</a:t>
            </a:r>
          </a:p>
          <a:p>
            <a:pPr algn="ctr">
              <a:buFontTx/>
              <a:buNone/>
            </a:pPr>
            <a:endParaRPr lang="en-US" sz="2000" dirty="0">
              <a:solidFill>
                <a:schemeClr val="accent2"/>
              </a:solidFill>
            </a:endParaRPr>
          </a:p>
          <a:p>
            <a:pPr algn="ctr">
              <a:buFontTx/>
              <a:buNone/>
            </a:pPr>
            <a:r>
              <a:rPr lang="en-US" sz="2000" dirty="0">
                <a:solidFill>
                  <a:schemeClr val="accent2"/>
                </a:solidFill>
              </a:rPr>
              <a:t>Office of Policy and Management</a:t>
            </a:r>
          </a:p>
          <a:p>
            <a:pPr algn="ctr">
              <a:buFontTx/>
              <a:buNone/>
            </a:pPr>
            <a:r>
              <a:rPr lang="en-US" sz="2000" dirty="0">
                <a:solidFill>
                  <a:schemeClr val="accent2"/>
                </a:solidFill>
              </a:rPr>
              <a:t>Bureau of Assets Management</a:t>
            </a:r>
          </a:p>
          <a:p>
            <a:pPr algn="ctr">
              <a:buFontTx/>
              <a:buNone/>
            </a:pPr>
            <a:r>
              <a:rPr lang="en-US" sz="2000" dirty="0">
                <a:solidFill>
                  <a:schemeClr val="accent2"/>
                </a:solidFill>
              </a:rPr>
              <a:t>(860) 418-6429</a:t>
            </a:r>
          </a:p>
          <a:p>
            <a:pPr algn="ctr">
              <a:buFontTx/>
              <a:buNone/>
            </a:pPr>
            <a:r>
              <a:rPr lang="en-US" sz="2000" dirty="0">
                <a:solidFill>
                  <a:schemeClr val="accent2"/>
                </a:solidFill>
              </a:rPr>
              <a:t>paul.hinsch@ct.gov</a:t>
            </a:r>
          </a:p>
          <a:p>
            <a:pPr algn="ctr">
              <a:buFontTx/>
              <a:buNone/>
            </a:pPr>
            <a:r>
              <a:rPr lang="en-US" sz="2000" dirty="0">
                <a:solidFill>
                  <a:schemeClr val="accent2"/>
                </a:solidFill>
              </a:rPr>
              <a:t>www.ct.gov/opm/property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ED637EC-9128-49A1-B62C-2E5BA669A6DE}" type="slidenum">
              <a:rPr lang="en-US"/>
              <a:pPr/>
              <a:t>25</a:t>
            </a:fld>
            <a:endParaRPr lang="en-US" dirty="0"/>
          </a:p>
        </p:txBody>
      </p:sp>
      <p:sp>
        <p:nvSpPr>
          <p:cNvPr id="13314"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13315" name="Rectangle 3"/>
          <p:cNvSpPr>
            <a:spLocks noGrp="1" noChangeArrowheads="1"/>
          </p:cNvSpPr>
          <p:nvPr>
            <p:ph type="body" idx="1"/>
          </p:nvPr>
        </p:nvSpPr>
        <p:spPr>
          <a:xfrm>
            <a:off x="742950" y="1752600"/>
            <a:ext cx="8780463" cy="5105400"/>
          </a:xfrm>
        </p:spPr>
        <p:txBody>
          <a:bodyPr/>
          <a:lstStyle/>
          <a:p>
            <a:pPr algn="ctr">
              <a:buFontTx/>
              <a:buNone/>
            </a:pPr>
            <a:endParaRPr lang="en-US" dirty="0">
              <a:solidFill>
                <a:schemeClr val="accent2"/>
              </a:solidFill>
            </a:endParaRPr>
          </a:p>
          <a:p>
            <a:pPr algn="ctr">
              <a:buFontTx/>
              <a:buNone/>
            </a:pPr>
            <a:r>
              <a:rPr lang="en-US" dirty="0">
                <a:solidFill>
                  <a:schemeClr val="accent2"/>
                </a:solidFill>
              </a:rPr>
              <a:t>REVIEW REQUEST FOR SPACE PROCESS</a:t>
            </a:r>
            <a:endParaRPr lang="en-US" sz="4400" dirty="0"/>
          </a:p>
          <a:p>
            <a:pPr algn="ctr">
              <a:buFontTx/>
              <a:buNone/>
            </a:pPr>
            <a:endParaRPr lang="en-US" sz="28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 calcmode="lin" valueType="num">
                                      <p:cBhvr>
                                        <p:cTn id="9" dur="500" fill="hold"/>
                                        <p:tgtEl>
                                          <p:spTgt spid="13314"/>
                                        </p:tgtEl>
                                        <p:attrNameLst>
                                          <p:attrName>style.rotation</p:attrName>
                                        </p:attrNameLst>
                                      </p:cBhvr>
                                      <p:tavLst>
                                        <p:tav tm="0">
                                          <p:val>
                                            <p:fltVal val="360"/>
                                          </p:val>
                                        </p:tav>
                                        <p:tav tm="100000">
                                          <p:val>
                                            <p:fltVal val="0"/>
                                          </p:val>
                                        </p:tav>
                                      </p:tavLst>
                                    </p:anim>
                                    <p:animEffect transition="in" filter="fade">
                                      <p:cBhvr>
                                        <p:cTn id="10" dur="500"/>
                                        <p:tgtEl>
                                          <p:spTgt spid="1331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13315">
                                            <p:txEl>
                                              <p:pRg st="1" end="1"/>
                                            </p:txEl>
                                          </p:spTgt>
                                        </p:tgtEl>
                                        <p:attrNameLst>
                                          <p:attrName>style.visibility</p:attrName>
                                        </p:attrNameLst>
                                      </p:cBhvr>
                                      <p:to>
                                        <p:strVal val="visible"/>
                                      </p:to>
                                    </p:set>
                                    <p:anim calcmode="lin" valueType="num">
                                      <p:cBhvr>
                                        <p:cTn id="15"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3315">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2567475-0F40-4D5A-AED8-3B51812D3B32}" type="slidenum">
              <a:rPr lang="en-US"/>
              <a:pPr/>
              <a:t>26</a:t>
            </a:fld>
            <a:endParaRPr lang="en-US" dirty="0"/>
          </a:p>
        </p:txBody>
      </p:sp>
      <p:sp>
        <p:nvSpPr>
          <p:cNvPr id="53250"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53251" name="Rectangle 3"/>
          <p:cNvSpPr>
            <a:spLocks noGrp="1" noChangeArrowheads="1"/>
          </p:cNvSpPr>
          <p:nvPr>
            <p:ph type="body" idx="1"/>
          </p:nvPr>
        </p:nvSpPr>
        <p:spPr>
          <a:xfrm>
            <a:off x="742950" y="1981200"/>
            <a:ext cx="8416925" cy="4267200"/>
          </a:xfrm>
        </p:spPr>
        <p:txBody>
          <a:bodyPr/>
          <a:lstStyle/>
          <a:p>
            <a:pPr marL="812800" indent="-812800">
              <a:lnSpc>
                <a:spcPct val="80000"/>
              </a:lnSpc>
            </a:pPr>
            <a:r>
              <a:rPr lang="en-US" sz="1800" b="1" dirty="0">
                <a:solidFill>
                  <a:schemeClr val="accent2"/>
                </a:solidFill>
              </a:rPr>
              <a:t>REQUEST FOR SPACE FORM</a:t>
            </a:r>
          </a:p>
          <a:p>
            <a:pPr marL="812800" indent="-812800">
              <a:lnSpc>
                <a:spcPct val="80000"/>
              </a:lnSpc>
            </a:pPr>
            <a:r>
              <a:rPr lang="en-US" sz="1800" b="1" dirty="0">
                <a:solidFill>
                  <a:schemeClr val="accent2"/>
                </a:solidFill>
              </a:rPr>
              <a:t>Existing Leases</a:t>
            </a:r>
            <a:endParaRPr lang="en-US" sz="1800" dirty="0">
              <a:solidFill>
                <a:schemeClr val="accent2"/>
              </a:solidFill>
            </a:endParaRPr>
          </a:p>
          <a:p>
            <a:pPr marL="1168400" lvl="1" indent="-711200">
              <a:lnSpc>
                <a:spcPct val="80000"/>
              </a:lnSpc>
            </a:pPr>
            <a:r>
              <a:rPr lang="en-US" sz="1800" dirty="0">
                <a:solidFill>
                  <a:schemeClr val="accent2"/>
                </a:solidFill>
              </a:rPr>
              <a:t>18 month notice letter is sent to agency stating lease end date. The old RFS form is included (if available) in this package.</a:t>
            </a:r>
          </a:p>
          <a:p>
            <a:pPr marL="1168400" lvl="1" indent="-711200">
              <a:lnSpc>
                <a:spcPct val="80000"/>
              </a:lnSpc>
            </a:pPr>
            <a:r>
              <a:rPr lang="en-US" sz="1800" dirty="0">
                <a:solidFill>
                  <a:schemeClr val="accent2"/>
                </a:solidFill>
              </a:rPr>
              <a:t>The agency must fill out the RFS form as a rough draft and return it to Leasing for basic review. We will call you back to discuss any details and explain what other info is required to complete the form.</a:t>
            </a:r>
          </a:p>
          <a:p>
            <a:pPr marL="1168400" lvl="1" indent="-711200">
              <a:lnSpc>
                <a:spcPct val="80000"/>
              </a:lnSpc>
            </a:pPr>
            <a:r>
              <a:rPr lang="en-US" sz="1800" dirty="0">
                <a:solidFill>
                  <a:schemeClr val="accent2"/>
                </a:solidFill>
              </a:rPr>
              <a:t>If the amount of space or cost is less than 10% over the amount in FACCAP, we can proceed with the commissioner signatures. If it is more than 10% over the amount in FACCAP – an interim space request is needed. </a:t>
            </a:r>
          </a:p>
          <a:p>
            <a:pPr marL="1168400" lvl="1" indent="-711200">
              <a:lnSpc>
                <a:spcPct val="80000"/>
              </a:lnSpc>
            </a:pPr>
            <a:r>
              <a:rPr lang="en-US" sz="1800" dirty="0">
                <a:solidFill>
                  <a:schemeClr val="accent2"/>
                </a:solidFill>
              </a:rPr>
              <a:t>The interim space request form -----  Paul Hinsch</a:t>
            </a:r>
          </a:p>
          <a:p>
            <a:pPr marL="1168400" lvl="1" indent="-711200">
              <a:lnSpc>
                <a:spcPct val="80000"/>
              </a:lnSpc>
            </a:pPr>
            <a:r>
              <a:rPr lang="en-US" sz="1800" dirty="0">
                <a:solidFill>
                  <a:schemeClr val="accent2"/>
                </a:solidFill>
              </a:rPr>
              <a:t>When the existing lease is </a:t>
            </a:r>
            <a:r>
              <a:rPr lang="en-US" sz="1800" b="1" dirty="0">
                <a:solidFill>
                  <a:schemeClr val="accent2"/>
                </a:solidFill>
              </a:rPr>
              <a:t>NOT</a:t>
            </a:r>
            <a:r>
              <a:rPr lang="en-US" sz="1800" dirty="0">
                <a:solidFill>
                  <a:schemeClr val="accent2"/>
                </a:solidFill>
              </a:rPr>
              <a:t> in FACCAP (happens when the agency fails to submit space request in each even year to OPM!) the agency must follow the Interim Space Request Process outlined earlier.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169FEC9-1F8B-4909-B2D4-CA15CFA6BE96}" type="slidenum">
              <a:rPr lang="en-US"/>
              <a:pPr/>
              <a:t>27</a:t>
            </a:fld>
            <a:endParaRPr lang="en-US" dirty="0"/>
          </a:p>
        </p:txBody>
      </p:sp>
      <p:sp>
        <p:nvSpPr>
          <p:cNvPr id="14338"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
        <p:nvSpPr>
          <p:cNvPr id="14339" name="Rectangle 3"/>
          <p:cNvSpPr>
            <a:spLocks noGrp="1" noChangeArrowheads="1"/>
          </p:cNvSpPr>
          <p:nvPr>
            <p:ph type="body" idx="1"/>
          </p:nvPr>
        </p:nvSpPr>
        <p:spPr>
          <a:xfrm>
            <a:off x="760412" y="1787741"/>
            <a:ext cx="8399463" cy="4419600"/>
          </a:xfrm>
        </p:spPr>
        <p:txBody>
          <a:bodyPr/>
          <a:lstStyle/>
          <a:p>
            <a:pPr algn="ctr">
              <a:lnSpc>
                <a:spcPct val="80000"/>
              </a:lnSpc>
              <a:buFontTx/>
              <a:buNone/>
            </a:pPr>
            <a:r>
              <a:rPr lang="en-US" sz="2000" dirty="0">
                <a:solidFill>
                  <a:schemeClr val="accent2"/>
                </a:solidFill>
              </a:rPr>
              <a:t>REVIEW INTERIM SPACE REQUEST PROCESS</a:t>
            </a:r>
          </a:p>
          <a:p>
            <a:pPr>
              <a:lnSpc>
                <a:spcPct val="80000"/>
              </a:lnSpc>
            </a:pPr>
            <a:r>
              <a:rPr lang="en-US" sz="1800" dirty="0">
                <a:solidFill>
                  <a:schemeClr val="accent2"/>
                </a:solidFill>
              </a:rPr>
              <a:t>These cover letters are required when the agency is seeking more square footage than it is approved for under the current State Facility Plan. They are on the OPM website.</a:t>
            </a:r>
          </a:p>
          <a:p>
            <a:pPr>
              <a:lnSpc>
                <a:spcPct val="80000"/>
              </a:lnSpc>
            </a:pPr>
            <a:r>
              <a:rPr lang="en-US" sz="1800" dirty="0">
                <a:solidFill>
                  <a:schemeClr val="accent2"/>
                </a:solidFill>
              </a:rPr>
              <a:t>Sample ISR Letter #1 - To be used when an agency needs to exceed State Facility Plan square footage approval by more than 10%.</a:t>
            </a:r>
          </a:p>
          <a:p>
            <a:pPr>
              <a:lnSpc>
                <a:spcPct val="80000"/>
              </a:lnSpc>
            </a:pPr>
            <a:r>
              <a:rPr lang="en-US" sz="1800" dirty="0">
                <a:solidFill>
                  <a:schemeClr val="accent2"/>
                </a:solidFill>
              </a:rPr>
              <a:t>Sample ISR Letter #2- To be used when the space request was not submitted for inclusion in the State Facility Plan.</a:t>
            </a:r>
          </a:p>
          <a:p>
            <a:pPr>
              <a:lnSpc>
                <a:spcPct val="80000"/>
              </a:lnSpc>
            </a:pPr>
            <a:r>
              <a:rPr lang="en-US" sz="1800" dirty="0">
                <a:solidFill>
                  <a:schemeClr val="accent2"/>
                </a:solidFill>
              </a:rPr>
              <a:t>Sample ISR Letter #3 - To be used when a space request was submitted for inclusion in the State Facility Plan, but not approved.</a:t>
            </a:r>
          </a:p>
          <a:p>
            <a:pPr>
              <a:lnSpc>
                <a:spcPct val="80000"/>
              </a:lnSpc>
            </a:pPr>
            <a:r>
              <a:rPr lang="en-US" sz="1800" dirty="0">
                <a:solidFill>
                  <a:schemeClr val="accent2"/>
                </a:solidFill>
              </a:rPr>
              <a:t>Required Cover Sheet - To be used as a cover sheet when submitting an interim space request submitted to OPM.</a:t>
            </a:r>
          </a:p>
          <a:p>
            <a:pPr>
              <a:lnSpc>
                <a:spcPct val="80000"/>
              </a:lnSpc>
            </a:pPr>
            <a:endParaRPr lang="en-US" sz="1800" b="1" dirty="0">
              <a:solidFill>
                <a:schemeClr val="accent2"/>
              </a:solidFill>
            </a:endParaRPr>
          </a:p>
          <a:p>
            <a:pPr>
              <a:lnSpc>
                <a:spcPct val="80000"/>
              </a:lnSpc>
            </a:pPr>
            <a:r>
              <a:rPr lang="en-US" sz="1800" b="1" dirty="0">
                <a:solidFill>
                  <a:schemeClr val="accent2"/>
                </a:solidFill>
              </a:rPr>
              <a:t>Interim Funding Requests (IFR)</a:t>
            </a:r>
            <a:endParaRPr lang="en-US" sz="1800" dirty="0">
              <a:solidFill>
                <a:schemeClr val="accent2"/>
              </a:solidFill>
            </a:endParaRPr>
          </a:p>
          <a:p>
            <a:pPr>
              <a:lnSpc>
                <a:spcPct val="80000"/>
              </a:lnSpc>
            </a:pPr>
            <a:r>
              <a:rPr lang="en-US" sz="1800" dirty="0">
                <a:solidFill>
                  <a:schemeClr val="accent2"/>
                </a:solidFill>
              </a:rPr>
              <a:t> Required when the agency is seeking lease funding beyond what it is approved for under the current State Facility Plan.</a:t>
            </a:r>
          </a:p>
          <a:p>
            <a:pPr>
              <a:lnSpc>
                <a:spcPct val="80000"/>
              </a:lnSpc>
            </a:pPr>
            <a:r>
              <a:rPr lang="en-US" sz="1800" dirty="0">
                <a:solidFill>
                  <a:schemeClr val="accent2"/>
                </a:solidFill>
              </a:rPr>
              <a:t>Sample IFR Letter</a:t>
            </a:r>
          </a:p>
          <a:p>
            <a:pPr algn="ctr">
              <a:lnSpc>
                <a:spcPct val="80000"/>
              </a:lnSpc>
              <a:buFontTx/>
              <a:buNone/>
            </a:pPr>
            <a:endParaRPr lang="en-US" sz="2000" dirty="0">
              <a:solidFill>
                <a:schemeClr val="accent2"/>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1000"/>
                                        <p:tgtEl>
                                          <p:spTgt spid="14338"/>
                                        </p:tgtEl>
                                      </p:cBhvr>
                                    </p:animEffect>
                                    <p:anim calcmode="lin" valueType="num">
                                      <p:cBhvr>
                                        <p:cTn id="8" dur="1000" fill="hold"/>
                                        <p:tgtEl>
                                          <p:spTgt spid="14338"/>
                                        </p:tgtEl>
                                        <p:attrNameLst>
                                          <p:attrName>ppt_x</p:attrName>
                                        </p:attrNameLst>
                                      </p:cBhvr>
                                      <p:tavLst>
                                        <p:tav tm="0">
                                          <p:val>
                                            <p:strVal val="#ppt_x"/>
                                          </p:val>
                                        </p:tav>
                                        <p:tav tm="100000">
                                          <p:val>
                                            <p:strVal val="#ppt_x"/>
                                          </p:val>
                                        </p:tav>
                                      </p:tavLst>
                                    </p:anim>
                                    <p:anim calcmode="lin" valueType="num">
                                      <p:cBhvr>
                                        <p:cTn id="9" dur="898" decel="100000" fill="hold"/>
                                        <p:tgtEl>
                                          <p:spTgt spid="1433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433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Effect transition="in" filter="fade">
                                      <p:cBhvr>
                                        <p:cTn id="15" dur="1000"/>
                                        <p:tgtEl>
                                          <p:spTgt spid="14339">
                                            <p:txEl>
                                              <p:pRg st="0" end="0"/>
                                            </p:txEl>
                                          </p:spTgt>
                                        </p:tgtEl>
                                      </p:cBhvr>
                                    </p:animEffect>
                                    <p:anim calcmode="lin" valueType="num">
                                      <p:cBhvr>
                                        <p:cTn id="16"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433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43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339">
                                            <p:txEl>
                                              <p:pRg st="1" end="1"/>
                                            </p:txEl>
                                          </p:spTgt>
                                        </p:tgtEl>
                                        <p:attrNameLst>
                                          <p:attrName>style.visibility</p:attrName>
                                        </p:attrNameLst>
                                      </p:cBhvr>
                                      <p:to>
                                        <p:strVal val="visible"/>
                                      </p:to>
                                    </p:set>
                                    <p:animEffect transition="in" filter="fade">
                                      <p:cBhvr>
                                        <p:cTn id="23" dur="1000"/>
                                        <p:tgtEl>
                                          <p:spTgt spid="14339">
                                            <p:txEl>
                                              <p:pRg st="1" end="1"/>
                                            </p:txEl>
                                          </p:spTgt>
                                        </p:tgtEl>
                                      </p:cBhvr>
                                    </p:animEffect>
                                    <p:anim calcmode="lin" valueType="num">
                                      <p:cBhvr>
                                        <p:cTn id="24"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433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43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4339">
                                            <p:txEl>
                                              <p:pRg st="2" end="2"/>
                                            </p:txEl>
                                          </p:spTgt>
                                        </p:tgtEl>
                                        <p:attrNameLst>
                                          <p:attrName>style.visibility</p:attrName>
                                        </p:attrNameLst>
                                      </p:cBhvr>
                                      <p:to>
                                        <p:strVal val="visible"/>
                                      </p:to>
                                    </p:set>
                                    <p:animEffect transition="in" filter="fade">
                                      <p:cBhvr>
                                        <p:cTn id="31" dur="1000"/>
                                        <p:tgtEl>
                                          <p:spTgt spid="14339">
                                            <p:txEl>
                                              <p:pRg st="2" end="2"/>
                                            </p:txEl>
                                          </p:spTgt>
                                        </p:tgtEl>
                                      </p:cBhvr>
                                    </p:animEffect>
                                    <p:anim calcmode="lin" valueType="num">
                                      <p:cBhvr>
                                        <p:cTn id="3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4339">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433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4339">
                                            <p:txEl>
                                              <p:pRg st="3" end="3"/>
                                            </p:txEl>
                                          </p:spTgt>
                                        </p:tgtEl>
                                        <p:attrNameLst>
                                          <p:attrName>style.visibility</p:attrName>
                                        </p:attrNameLst>
                                      </p:cBhvr>
                                      <p:to>
                                        <p:strVal val="visible"/>
                                      </p:to>
                                    </p:set>
                                    <p:animEffect transition="in" filter="fade">
                                      <p:cBhvr>
                                        <p:cTn id="39" dur="1000"/>
                                        <p:tgtEl>
                                          <p:spTgt spid="14339">
                                            <p:txEl>
                                              <p:pRg st="3" end="3"/>
                                            </p:txEl>
                                          </p:spTgt>
                                        </p:tgtEl>
                                      </p:cBhvr>
                                    </p:animEffect>
                                    <p:anim calcmode="lin" valueType="num">
                                      <p:cBhvr>
                                        <p:cTn id="40"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4339">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433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4339">
                                            <p:txEl>
                                              <p:pRg st="4" end="4"/>
                                            </p:txEl>
                                          </p:spTgt>
                                        </p:tgtEl>
                                        <p:attrNameLst>
                                          <p:attrName>style.visibility</p:attrName>
                                        </p:attrNameLst>
                                      </p:cBhvr>
                                      <p:to>
                                        <p:strVal val="visible"/>
                                      </p:to>
                                    </p:set>
                                    <p:animEffect transition="in" filter="fade">
                                      <p:cBhvr>
                                        <p:cTn id="47" dur="1000"/>
                                        <p:tgtEl>
                                          <p:spTgt spid="14339">
                                            <p:txEl>
                                              <p:pRg st="4" end="4"/>
                                            </p:txEl>
                                          </p:spTgt>
                                        </p:tgtEl>
                                      </p:cBhvr>
                                    </p:animEffect>
                                    <p:anim calcmode="lin" valueType="num">
                                      <p:cBhvr>
                                        <p:cTn id="48"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4339">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433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4339">
                                            <p:txEl>
                                              <p:pRg st="5" end="5"/>
                                            </p:txEl>
                                          </p:spTgt>
                                        </p:tgtEl>
                                        <p:attrNameLst>
                                          <p:attrName>style.visibility</p:attrName>
                                        </p:attrNameLst>
                                      </p:cBhvr>
                                      <p:to>
                                        <p:strVal val="visible"/>
                                      </p:to>
                                    </p:set>
                                    <p:animEffect transition="in" filter="fade">
                                      <p:cBhvr>
                                        <p:cTn id="55" dur="1000"/>
                                        <p:tgtEl>
                                          <p:spTgt spid="14339">
                                            <p:txEl>
                                              <p:pRg st="5" end="5"/>
                                            </p:txEl>
                                          </p:spTgt>
                                        </p:tgtEl>
                                      </p:cBhvr>
                                    </p:animEffect>
                                    <p:anim calcmode="lin" valueType="num">
                                      <p:cBhvr>
                                        <p:cTn id="56"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14339">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1433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14339">
                                            <p:txEl>
                                              <p:pRg st="7" end="7"/>
                                            </p:txEl>
                                          </p:spTgt>
                                        </p:tgtEl>
                                        <p:attrNameLst>
                                          <p:attrName>style.visibility</p:attrName>
                                        </p:attrNameLst>
                                      </p:cBhvr>
                                      <p:to>
                                        <p:strVal val="visible"/>
                                      </p:to>
                                    </p:set>
                                    <p:animEffect transition="in" filter="fade">
                                      <p:cBhvr>
                                        <p:cTn id="63" dur="1000"/>
                                        <p:tgtEl>
                                          <p:spTgt spid="14339">
                                            <p:txEl>
                                              <p:pRg st="7" end="7"/>
                                            </p:txEl>
                                          </p:spTgt>
                                        </p:tgtEl>
                                      </p:cBhvr>
                                    </p:animEffect>
                                    <p:anim calcmode="lin" valueType="num">
                                      <p:cBhvr>
                                        <p:cTn id="64" dur="1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14339">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14339">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14339">
                                            <p:txEl>
                                              <p:pRg st="8" end="8"/>
                                            </p:txEl>
                                          </p:spTgt>
                                        </p:tgtEl>
                                        <p:attrNameLst>
                                          <p:attrName>style.visibility</p:attrName>
                                        </p:attrNameLst>
                                      </p:cBhvr>
                                      <p:to>
                                        <p:strVal val="visible"/>
                                      </p:to>
                                    </p:set>
                                    <p:animEffect transition="in" filter="fade">
                                      <p:cBhvr>
                                        <p:cTn id="71" dur="1000"/>
                                        <p:tgtEl>
                                          <p:spTgt spid="14339">
                                            <p:txEl>
                                              <p:pRg st="8" end="8"/>
                                            </p:txEl>
                                          </p:spTgt>
                                        </p:tgtEl>
                                      </p:cBhvr>
                                    </p:animEffect>
                                    <p:anim calcmode="lin" valueType="num">
                                      <p:cBhvr>
                                        <p:cTn id="72" dur="1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14339">
                                            <p:txEl>
                                              <p:pRg st="8" end="8"/>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14339">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14339">
                                            <p:txEl>
                                              <p:pRg st="9" end="9"/>
                                            </p:txEl>
                                          </p:spTgt>
                                        </p:tgtEl>
                                        <p:attrNameLst>
                                          <p:attrName>style.visibility</p:attrName>
                                        </p:attrNameLst>
                                      </p:cBhvr>
                                      <p:to>
                                        <p:strVal val="visible"/>
                                      </p:to>
                                    </p:set>
                                    <p:animEffect transition="in" filter="fade">
                                      <p:cBhvr>
                                        <p:cTn id="79" dur="1000"/>
                                        <p:tgtEl>
                                          <p:spTgt spid="14339">
                                            <p:txEl>
                                              <p:pRg st="9" end="9"/>
                                            </p:txEl>
                                          </p:spTgt>
                                        </p:tgtEl>
                                      </p:cBhvr>
                                    </p:animEffect>
                                    <p:anim calcmode="lin" valueType="num">
                                      <p:cBhvr>
                                        <p:cTn id="80" dur="1000" fill="hold"/>
                                        <p:tgtEl>
                                          <p:spTgt spid="14339">
                                            <p:txEl>
                                              <p:pRg st="9" end="9"/>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14339">
                                            <p:txEl>
                                              <p:pRg st="9" end="9"/>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14339">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F3C6BD2-A7A9-4D9A-BF15-B78D87E1F35E}" type="slidenum">
              <a:rPr lang="en-US"/>
              <a:pPr/>
              <a:t>28</a:t>
            </a:fld>
            <a:endParaRPr lang="en-US" dirty="0"/>
          </a:p>
        </p:txBody>
      </p:sp>
      <p:sp>
        <p:nvSpPr>
          <p:cNvPr id="26626"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
        <p:nvSpPr>
          <p:cNvPr id="26627" name="Rectangle 3"/>
          <p:cNvSpPr>
            <a:spLocks noGrp="1" noChangeArrowheads="1"/>
          </p:cNvSpPr>
          <p:nvPr>
            <p:ph type="body" idx="1"/>
          </p:nvPr>
        </p:nvSpPr>
        <p:spPr>
          <a:xfrm>
            <a:off x="760413" y="1752600"/>
            <a:ext cx="8458200" cy="4724400"/>
          </a:xfrm>
        </p:spPr>
        <p:txBody>
          <a:bodyPr/>
          <a:lstStyle/>
          <a:p>
            <a:pPr algn="ctr">
              <a:lnSpc>
                <a:spcPct val="80000"/>
              </a:lnSpc>
              <a:buFontTx/>
              <a:buNone/>
            </a:pPr>
            <a:r>
              <a:rPr lang="en-US" sz="1800" dirty="0">
                <a:solidFill>
                  <a:schemeClr val="accent2"/>
                </a:solidFill>
              </a:rPr>
              <a:t>GENERAL PARAMETERS REGARDING LEASES/PROPERTY TRANSFER:</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Leasing/Property Transfer does not solicit bids, but rather request for proposals</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Once advertised we can look at anything</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A new lease is necessary if an existing lease is expiring and there is no renewal option or it is a new location</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A purchase and sale agreement will be necessary on a transfer</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The leasing process, and to a lesser extent property transfer, is based on statutes, policies and procedures</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The leasing/property transfer process is not negotiable, it must be followed</a:t>
            </a:r>
          </a:p>
          <a:p>
            <a:pPr algn="ctr">
              <a:lnSpc>
                <a:spcPct val="80000"/>
              </a:lnSpc>
              <a:buFontTx/>
              <a:buNone/>
            </a:pPr>
            <a:endParaRPr lang="en-US" sz="1800" dirty="0">
              <a:solidFill>
                <a:schemeClr val="accent2"/>
              </a:solidFill>
            </a:endParaRPr>
          </a:p>
          <a:p>
            <a:pPr algn="ctr">
              <a:lnSpc>
                <a:spcPct val="80000"/>
              </a:lnSpc>
              <a:buFontTx/>
              <a:buNone/>
            </a:pPr>
            <a:endParaRPr lang="en-US" sz="1800" dirty="0">
              <a:solidFill>
                <a:schemeClr val="accent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1000" fill="hold"/>
                                        <p:tgtEl>
                                          <p:spTgt spid="26626"/>
                                        </p:tgtEl>
                                        <p:attrNameLst>
                                          <p:attrName>ppt_x</p:attrName>
                                        </p:attrNameLst>
                                      </p:cBhvr>
                                      <p:tavLst>
                                        <p:tav tm="0">
                                          <p:val>
                                            <p:strVal val="#ppt_x-.2"/>
                                          </p:val>
                                        </p:tav>
                                        <p:tav tm="100000">
                                          <p:val>
                                            <p:strVal val="#ppt_x"/>
                                          </p:val>
                                        </p:tav>
                                      </p:tavLst>
                                    </p:anim>
                                    <p:anim calcmode="lin" valueType="num">
                                      <p:cBhvr>
                                        <p:cTn id="8" dur="1000" fill="hold"/>
                                        <p:tgtEl>
                                          <p:spTgt spid="266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62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6627">
                                            <p:txEl>
                                              <p:pRg st="0" end="0"/>
                                            </p:txEl>
                                          </p:spTgt>
                                        </p:tgtEl>
                                        <p:attrNameLst>
                                          <p:attrName>style.visibility</p:attrName>
                                        </p:attrNameLst>
                                      </p:cBhvr>
                                      <p:to>
                                        <p:strVal val="visible"/>
                                      </p:to>
                                    </p:set>
                                    <p:animEffect transition="in" filter="fade">
                                      <p:cBhvr>
                                        <p:cTn id="14" dur="500"/>
                                        <p:tgtEl>
                                          <p:spTgt spid="26627">
                                            <p:txEl>
                                              <p:pRg st="0" end="0"/>
                                            </p:txEl>
                                          </p:spTgt>
                                        </p:tgtEl>
                                      </p:cBhvr>
                                    </p:animEffect>
                                    <p:anim calcmode="lin" valueType="num">
                                      <p:cBhvr>
                                        <p:cTn id="15"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662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6627">
                                            <p:txEl>
                                              <p:pRg st="2" end="2"/>
                                            </p:txEl>
                                          </p:spTgt>
                                        </p:tgtEl>
                                        <p:attrNameLst>
                                          <p:attrName>style.visibility</p:attrName>
                                        </p:attrNameLst>
                                      </p:cBhvr>
                                      <p:to>
                                        <p:strVal val="visible"/>
                                      </p:to>
                                    </p:set>
                                    <p:animEffect transition="in" filter="fade">
                                      <p:cBhvr>
                                        <p:cTn id="21" dur="500"/>
                                        <p:tgtEl>
                                          <p:spTgt spid="26627">
                                            <p:txEl>
                                              <p:pRg st="2" end="2"/>
                                            </p:txEl>
                                          </p:spTgt>
                                        </p:tgtEl>
                                      </p:cBhvr>
                                    </p:animEffect>
                                    <p:anim calcmode="lin" valueType="num">
                                      <p:cBhvr>
                                        <p:cTn id="22"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662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6627">
                                            <p:txEl>
                                              <p:pRg st="4" end="4"/>
                                            </p:txEl>
                                          </p:spTgt>
                                        </p:tgtEl>
                                        <p:attrNameLst>
                                          <p:attrName>style.visibility</p:attrName>
                                        </p:attrNameLst>
                                      </p:cBhvr>
                                      <p:to>
                                        <p:strVal val="visible"/>
                                      </p:to>
                                    </p:set>
                                    <p:animEffect transition="in" filter="fade">
                                      <p:cBhvr>
                                        <p:cTn id="28" dur="500"/>
                                        <p:tgtEl>
                                          <p:spTgt spid="26627">
                                            <p:txEl>
                                              <p:pRg st="4" end="4"/>
                                            </p:txEl>
                                          </p:spTgt>
                                        </p:tgtEl>
                                      </p:cBhvr>
                                    </p:animEffect>
                                    <p:anim calcmode="lin" valueType="num">
                                      <p:cBhvr>
                                        <p:cTn id="29"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p:cTn id="30" dur="500" fill="hold"/>
                                        <p:tgtEl>
                                          <p:spTgt spid="2662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6627">
                                            <p:txEl>
                                              <p:pRg st="6" end="6"/>
                                            </p:txEl>
                                          </p:spTgt>
                                        </p:tgtEl>
                                        <p:attrNameLst>
                                          <p:attrName>style.visibility</p:attrName>
                                        </p:attrNameLst>
                                      </p:cBhvr>
                                      <p:to>
                                        <p:strVal val="visible"/>
                                      </p:to>
                                    </p:set>
                                    <p:animEffect transition="in" filter="fade">
                                      <p:cBhvr>
                                        <p:cTn id="35" dur="500"/>
                                        <p:tgtEl>
                                          <p:spTgt spid="26627">
                                            <p:txEl>
                                              <p:pRg st="6" end="6"/>
                                            </p:txEl>
                                          </p:spTgt>
                                        </p:tgtEl>
                                      </p:cBhvr>
                                    </p:animEffect>
                                    <p:anim calcmode="lin" valueType="num">
                                      <p:cBhvr>
                                        <p:cTn id="36"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26627">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6627">
                                            <p:txEl>
                                              <p:pRg st="8" end="8"/>
                                            </p:txEl>
                                          </p:spTgt>
                                        </p:tgtEl>
                                        <p:attrNameLst>
                                          <p:attrName>style.visibility</p:attrName>
                                        </p:attrNameLst>
                                      </p:cBhvr>
                                      <p:to>
                                        <p:strVal val="visible"/>
                                      </p:to>
                                    </p:set>
                                    <p:animEffect transition="in" filter="fade">
                                      <p:cBhvr>
                                        <p:cTn id="42" dur="500"/>
                                        <p:tgtEl>
                                          <p:spTgt spid="26627">
                                            <p:txEl>
                                              <p:pRg st="8" end="8"/>
                                            </p:txEl>
                                          </p:spTgt>
                                        </p:tgtEl>
                                      </p:cBhvr>
                                    </p:animEffect>
                                    <p:anim calcmode="lin" valueType="num">
                                      <p:cBhvr>
                                        <p:cTn id="43" dur="500" fill="hold"/>
                                        <p:tgtEl>
                                          <p:spTgt spid="26627">
                                            <p:txEl>
                                              <p:pRg st="8" end="8"/>
                                            </p:txEl>
                                          </p:spTgt>
                                        </p:tgtEl>
                                        <p:attrNameLst>
                                          <p:attrName>ppt_x</p:attrName>
                                        </p:attrNameLst>
                                      </p:cBhvr>
                                      <p:tavLst>
                                        <p:tav tm="0">
                                          <p:val>
                                            <p:strVal val="#ppt_x"/>
                                          </p:val>
                                        </p:tav>
                                        <p:tav tm="100000">
                                          <p:val>
                                            <p:strVal val="#ppt_x"/>
                                          </p:val>
                                        </p:tav>
                                      </p:tavLst>
                                    </p:anim>
                                    <p:anim calcmode="lin" valueType="num">
                                      <p:cBhvr>
                                        <p:cTn id="44" dur="500" fill="hold"/>
                                        <p:tgtEl>
                                          <p:spTgt spid="26627">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26627">
                                            <p:txEl>
                                              <p:pRg st="10" end="10"/>
                                            </p:txEl>
                                          </p:spTgt>
                                        </p:tgtEl>
                                        <p:attrNameLst>
                                          <p:attrName>style.visibility</p:attrName>
                                        </p:attrNameLst>
                                      </p:cBhvr>
                                      <p:to>
                                        <p:strVal val="visible"/>
                                      </p:to>
                                    </p:set>
                                    <p:animEffect transition="in" filter="fade">
                                      <p:cBhvr>
                                        <p:cTn id="49" dur="500"/>
                                        <p:tgtEl>
                                          <p:spTgt spid="26627">
                                            <p:txEl>
                                              <p:pRg st="10" end="10"/>
                                            </p:txEl>
                                          </p:spTgt>
                                        </p:tgtEl>
                                      </p:cBhvr>
                                    </p:animEffect>
                                    <p:anim calcmode="lin" valueType="num">
                                      <p:cBhvr>
                                        <p:cTn id="50" dur="500" fill="hold"/>
                                        <p:tgtEl>
                                          <p:spTgt spid="26627">
                                            <p:txEl>
                                              <p:pRg st="10" end="10"/>
                                            </p:txEl>
                                          </p:spTgt>
                                        </p:tgtEl>
                                        <p:attrNameLst>
                                          <p:attrName>ppt_x</p:attrName>
                                        </p:attrNameLst>
                                      </p:cBhvr>
                                      <p:tavLst>
                                        <p:tav tm="0">
                                          <p:val>
                                            <p:strVal val="#ppt_x"/>
                                          </p:val>
                                        </p:tav>
                                        <p:tav tm="100000">
                                          <p:val>
                                            <p:strVal val="#ppt_x"/>
                                          </p:val>
                                        </p:tav>
                                      </p:tavLst>
                                    </p:anim>
                                    <p:anim calcmode="lin" valueType="num">
                                      <p:cBhvr>
                                        <p:cTn id="51" dur="500" fill="hold"/>
                                        <p:tgtEl>
                                          <p:spTgt spid="26627">
                                            <p:txEl>
                                              <p:pRg st="10" end="10"/>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26627">
                                            <p:txEl>
                                              <p:pRg st="12" end="12"/>
                                            </p:txEl>
                                          </p:spTgt>
                                        </p:tgtEl>
                                        <p:attrNameLst>
                                          <p:attrName>style.visibility</p:attrName>
                                        </p:attrNameLst>
                                      </p:cBhvr>
                                      <p:to>
                                        <p:strVal val="visible"/>
                                      </p:to>
                                    </p:set>
                                    <p:animEffect transition="in" filter="fade">
                                      <p:cBhvr>
                                        <p:cTn id="56" dur="500"/>
                                        <p:tgtEl>
                                          <p:spTgt spid="26627">
                                            <p:txEl>
                                              <p:pRg st="12" end="12"/>
                                            </p:txEl>
                                          </p:spTgt>
                                        </p:tgtEl>
                                      </p:cBhvr>
                                    </p:animEffect>
                                    <p:anim calcmode="lin" valueType="num">
                                      <p:cBhvr>
                                        <p:cTn id="57" dur="500" fill="hold"/>
                                        <p:tgtEl>
                                          <p:spTgt spid="26627">
                                            <p:txEl>
                                              <p:pRg st="12" end="12"/>
                                            </p:txEl>
                                          </p:spTgt>
                                        </p:tgtEl>
                                        <p:attrNameLst>
                                          <p:attrName>ppt_x</p:attrName>
                                        </p:attrNameLst>
                                      </p:cBhvr>
                                      <p:tavLst>
                                        <p:tav tm="0">
                                          <p:val>
                                            <p:strVal val="#ppt_x"/>
                                          </p:val>
                                        </p:tav>
                                        <p:tav tm="100000">
                                          <p:val>
                                            <p:strVal val="#ppt_x"/>
                                          </p:val>
                                        </p:tav>
                                      </p:tavLst>
                                    </p:anim>
                                    <p:anim calcmode="lin" valueType="num">
                                      <p:cBhvr>
                                        <p:cTn id="58" dur="500" fill="hold"/>
                                        <p:tgtEl>
                                          <p:spTgt spid="26627">
                                            <p:txEl>
                                              <p:pRg st="12" end="1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75C370-68A8-4CBF-B9C2-FB0E4673C546}" type="slidenum">
              <a:rPr lang="en-US"/>
              <a:pPr/>
              <a:t>29</a:t>
            </a:fld>
            <a:endParaRPr lang="en-US" dirty="0"/>
          </a:p>
        </p:txBody>
      </p:sp>
      <p:sp>
        <p:nvSpPr>
          <p:cNvPr id="18434" name="Rectangle 2"/>
          <p:cNvSpPr>
            <a:spLocks noGrp="1" noChangeArrowheads="1"/>
          </p:cNvSpPr>
          <p:nvPr>
            <p:ph type="title"/>
          </p:nvPr>
        </p:nvSpPr>
        <p:spPr>
          <a:xfrm>
            <a:off x="760413" y="457200"/>
            <a:ext cx="8416925" cy="914400"/>
          </a:xfrm>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18435" name="Rectangle 3"/>
          <p:cNvSpPr>
            <a:spLocks noGrp="1" noChangeArrowheads="1"/>
          </p:cNvSpPr>
          <p:nvPr>
            <p:ph type="body" idx="1"/>
          </p:nvPr>
        </p:nvSpPr>
        <p:spPr>
          <a:xfrm>
            <a:off x="227013" y="1447800"/>
            <a:ext cx="9296400" cy="4876800"/>
          </a:xfrm>
        </p:spPr>
        <p:txBody>
          <a:bodyPr/>
          <a:lstStyle/>
          <a:p>
            <a:pPr algn="ctr">
              <a:lnSpc>
                <a:spcPct val="80000"/>
              </a:lnSpc>
              <a:buFontTx/>
              <a:buNone/>
            </a:pPr>
            <a:endParaRPr lang="en-US" sz="2000" dirty="0">
              <a:solidFill>
                <a:schemeClr val="accent2"/>
              </a:solidFill>
            </a:endParaRPr>
          </a:p>
          <a:p>
            <a:pPr algn="ctr">
              <a:lnSpc>
                <a:spcPct val="80000"/>
              </a:lnSpc>
              <a:buFontTx/>
              <a:buNone/>
            </a:pPr>
            <a:r>
              <a:rPr lang="en-US" sz="2000" dirty="0">
                <a:solidFill>
                  <a:schemeClr val="accent2"/>
                </a:solidFill>
              </a:rPr>
              <a:t>DISCUSS 4B27</a:t>
            </a:r>
          </a:p>
          <a:p>
            <a:pPr algn="ctr">
              <a:lnSpc>
                <a:spcPct val="80000"/>
              </a:lnSpc>
              <a:buFontTx/>
              <a:buNone/>
            </a:pPr>
            <a:r>
              <a:rPr lang="en-US" sz="2000" dirty="0">
                <a:solidFill>
                  <a:schemeClr val="accent2"/>
                </a:solidFill>
              </a:rPr>
              <a:t>Discussing your agency’s real estate needs with anyone outside your agency and DAS, jeopardizes the leasing/property transfer process</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Can result in the elimination of a prospective site</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Will result in slowing everything down</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May result in having to start over again</a:t>
            </a:r>
          </a:p>
          <a:p>
            <a:pPr algn="ctr">
              <a:lnSpc>
                <a:spcPct val="80000"/>
              </a:lnSpc>
              <a:buFontTx/>
              <a:buNone/>
            </a:pPr>
            <a:endParaRPr lang="en-US" sz="2000" dirty="0">
              <a:solidFill>
                <a:schemeClr val="accent2"/>
              </a:solidFill>
            </a:endParaRPr>
          </a:p>
          <a:p>
            <a:pPr algn="ctr">
              <a:lnSpc>
                <a:spcPct val="80000"/>
              </a:lnSpc>
            </a:pPr>
            <a:r>
              <a:rPr lang="en-US" sz="2000" dirty="0">
                <a:solidFill>
                  <a:schemeClr val="accent2"/>
                </a:solidFill>
              </a:rPr>
              <a:t>Confuses prospective lessors/buyers/sellers</a:t>
            </a:r>
          </a:p>
          <a:p>
            <a:pPr algn="ctr">
              <a:lnSpc>
                <a:spcPct val="80000"/>
              </a:lnSpc>
              <a:buFontTx/>
              <a:buNone/>
            </a:pPr>
            <a:endParaRPr lang="en-US" sz="2000" dirty="0">
              <a:solidFill>
                <a:schemeClr val="accent2"/>
              </a:solidFill>
            </a:endParaRPr>
          </a:p>
          <a:p>
            <a:pPr algn="ctr">
              <a:lnSpc>
                <a:spcPct val="80000"/>
              </a:lnSpc>
            </a:pPr>
            <a:r>
              <a:rPr lang="en-US" sz="2000" dirty="0">
                <a:solidFill>
                  <a:schemeClr val="accent2"/>
                </a:solidFill>
              </a:rPr>
              <a:t>Violation of 4B27 is a class A misdemeanor</a:t>
            </a:r>
          </a:p>
          <a:p>
            <a:pPr algn="ctr">
              <a:lnSpc>
                <a:spcPct val="80000"/>
              </a:lnSpc>
            </a:pPr>
            <a:endParaRPr lang="en-US" sz="2000" dirty="0">
              <a:solidFill>
                <a:schemeClr val="accent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0B1486B-155F-4F02-9DBA-069758916D9E}" type="slidenum">
              <a:rPr lang="en-US"/>
              <a:pPr/>
              <a:t>3</a:t>
            </a:fld>
            <a:endParaRPr lang="en-US" dirty="0"/>
          </a:p>
        </p:txBody>
      </p:sp>
      <p:sp>
        <p:nvSpPr>
          <p:cNvPr id="11266"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11267" name="Rectangle 3"/>
          <p:cNvSpPr>
            <a:spLocks noGrp="1" noChangeArrowheads="1"/>
          </p:cNvSpPr>
          <p:nvPr>
            <p:ph type="body" idx="1"/>
          </p:nvPr>
        </p:nvSpPr>
        <p:spPr/>
        <p:txBody>
          <a:bodyPr/>
          <a:lstStyle/>
          <a:p>
            <a:endParaRPr lang="en-US" sz="1800" dirty="0">
              <a:solidFill>
                <a:schemeClr val="accent2"/>
              </a:solidFill>
            </a:endParaRPr>
          </a:p>
          <a:p>
            <a:r>
              <a:rPr lang="en-US" sz="1800" dirty="0">
                <a:solidFill>
                  <a:schemeClr val="accent2"/>
                </a:solidFill>
              </a:rPr>
              <a:t>PURPOSE OF SESSION IS;</a:t>
            </a:r>
          </a:p>
          <a:p>
            <a:pPr lvl="1"/>
            <a:endParaRPr lang="en-US" sz="1800" dirty="0">
              <a:solidFill>
                <a:schemeClr val="accent2"/>
              </a:solidFill>
            </a:endParaRPr>
          </a:p>
          <a:p>
            <a:pPr algn="ctr"/>
            <a:r>
              <a:rPr lang="en-US" sz="2000" dirty="0">
                <a:solidFill>
                  <a:schemeClr val="accent2"/>
                </a:solidFill>
              </a:rPr>
              <a:t>To ensure you are fully informed about the leasing/property transfer AND assignment of space process</a:t>
            </a:r>
          </a:p>
          <a:p>
            <a:pPr algn="ctr"/>
            <a:r>
              <a:rPr lang="en-US" sz="2000" dirty="0">
                <a:solidFill>
                  <a:schemeClr val="accent2"/>
                </a:solidFill>
              </a:rPr>
              <a:t>To reduce the amount of time the process takes</a:t>
            </a:r>
          </a:p>
          <a:p>
            <a:pPr algn="ctr"/>
            <a:r>
              <a:rPr lang="en-US" sz="2000" dirty="0">
                <a:solidFill>
                  <a:schemeClr val="accent2"/>
                </a:solidFill>
              </a:rPr>
              <a:t>To ensure all of us are in compliance with statutes</a:t>
            </a:r>
          </a:p>
          <a:p>
            <a:pPr algn="ctr"/>
            <a:r>
              <a:rPr lang="en-US" sz="2000" b="1" i="1" dirty="0">
                <a:solidFill>
                  <a:schemeClr val="accent2"/>
                </a:solidFill>
              </a:rPr>
              <a:t>To help DAS meet your agencies’ real estate needs so you can meet your agencies’ 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dissolve">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dissolve">
                                      <p:cBhvr>
                                        <p:cTn id="12" dur="5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267">
                                            <p:txEl>
                                              <p:pRg st="3" end="3"/>
                                            </p:txEl>
                                          </p:spTgt>
                                        </p:tgtEl>
                                        <p:attrNameLst>
                                          <p:attrName>style.visibility</p:attrName>
                                        </p:attrNameLst>
                                      </p:cBhvr>
                                      <p:to>
                                        <p:strVal val="visible"/>
                                      </p:to>
                                    </p:set>
                                    <p:animEffect transition="in" filter="dissolve">
                                      <p:cBhvr>
                                        <p:cTn id="17" dur="500"/>
                                        <p:tgtEl>
                                          <p:spTgt spid="1126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267">
                                            <p:txEl>
                                              <p:pRg st="4" end="4"/>
                                            </p:txEl>
                                          </p:spTgt>
                                        </p:tgtEl>
                                        <p:attrNameLst>
                                          <p:attrName>style.visibility</p:attrName>
                                        </p:attrNameLst>
                                      </p:cBhvr>
                                      <p:to>
                                        <p:strVal val="visible"/>
                                      </p:to>
                                    </p:set>
                                    <p:animEffect transition="in" filter="dissolve">
                                      <p:cBhvr>
                                        <p:cTn id="22" dur="500"/>
                                        <p:tgtEl>
                                          <p:spTgt spid="1126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animEffect transition="in" filter="dissolve">
                                      <p:cBhvr>
                                        <p:cTn id="27" dur="500"/>
                                        <p:tgtEl>
                                          <p:spTgt spid="1126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267">
                                            <p:txEl>
                                              <p:pRg st="6" end="6"/>
                                            </p:txEl>
                                          </p:spTgt>
                                        </p:tgtEl>
                                        <p:attrNameLst>
                                          <p:attrName>style.visibility</p:attrName>
                                        </p:attrNameLst>
                                      </p:cBhvr>
                                      <p:to>
                                        <p:strVal val="visible"/>
                                      </p:to>
                                    </p:set>
                                    <p:animEffect transition="in" filter="dissolve">
                                      <p:cBhvr>
                                        <p:cTn id="32"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8B41C60-33FB-4605-A6B9-7DB602117881}" type="slidenum">
              <a:rPr lang="en-US"/>
              <a:pPr/>
              <a:t>30</a:t>
            </a:fld>
            <a:endParaRPr lang="en-US" dirty="0"/>
          </a:p>
        </p:txBody>
      </p:sp>
      <p:sp>
        <p:nvSpPr>
          <p:cNvPr id="22530" name="Rectangle 2"/>
          <p:cNvSpPr>
            <a:spLocks noGrp="1" noChangeArrowheads="1"/>
          </p:cNvSpPr>
          <p:nvPr>
            <p:ph type="title"/>
          </p:nvPr>
        </p:nvSpPr>
        <p:spPr>
          <a:xfrm>
            <a:off x="760413" y="304800"/>
            <a:ext cx="8416925" cy="914400"/>
          </a:xfrm>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22531" name="Rectangle 3"/>
          <p:cNvSpPr>
            <a:spLocks noGrp="1" noChangeArrowheads="1"/>
          </p:cNvSpPr>
          <p:nvPr>
            <p:ph type="body" idx="1"/>
          </p:nvPr>
        </p:nvSpPr>
        <p:spPr>
          <a:xfrm>
            <a:off x="1206500" y="1371600"/>
            <a:ext cx="7707312" cy="5105400"/>
          </a:xfrm>
        </p:spPr>
        <p:txBody>
          <a:bodyPr/>
          <a:lstStyle/>
          <a:p>
            <a:pPr algn="ctr">
              <a:lnSpc>
                <a:spcPct val="80000"/>
              </a:lnSpc>
              <a:buFontTx/>
              <a:buNone/>
            </a:pPr>
            <a:r>
              <a:rPr lang="en-US" sz="2000" b="1" dirty="0">
                <a:solidFill>
                  <a:schemeClr val="accent2"/>
                </a:solidFill>
              </a:rPr>
              <a:t>YOUR AGENCY’S RESPONSIBILITIES:</a:t>
            </a:r>
          </a:p>
          <a:p>
            <a:pPr algn="ctr">
              <a:lnSpc>
                <a:spcPct val="80000"/>
              </a:lnSpc>
              <a:buFontTx/>
              <a:buNone/>
            </a:pPr>
            <a:endParaRPr lang="en-US" sz="2000" dirty="0">
              <a:solidFill>
                <a:schemeClr val="accent2"/>
              </a:solidFill>
            </a:endParaRPr>
          </a:p>
          <a:p>
            <a:pPr algn="ctr">
              <a:lnSpc>
                <a:spcPct val="80000"/>
              </a:lnSpc>
            </a:pPr>
            <a:r>
              <a:rPr lang="en-US" sz="2000" dirty="0">
                <a:solidFill>
                  <a:schemeClr val="accent2"/>
                </a:solidFill>
              </a:rPr>
              <a:t>Provide timely accurate information throughout entire process</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Sign all documents correctly</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Deliver all documents to DAS directly</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Please do not discuss your agency’s real estate needs outside of DAS or your Agency</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Read your lease (s), understand your obligations and the lessor’s obligations, CALL US WHEN IN DOUBT</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Agencies only have leasehold rights to their demised premises</a:t>
            </a:r>
          </a:p>
          <a:p>
            <a:pPr algn="ctr">
              <a:lnSpc>
                <a:spcPct val="80000"/>
              </a:lnSpc>
            </a:pPr>
            <a:endParaRPr lang="en-US" sz="2000" dirty="0">
              <a:solidFill>
                <a:schemeClr val="accent2"/>
              </a:solidFill>
            </a:endParaRPr>
          </a:p>
          <a:p>
            <a:pPr algn="ctr">
              <a:lnSpc>
                <a:spcPct val="80000"/>
              </a:lnSpc>
            </a:pPr>
            <a:r>
              <a:rPr lang="en-US" sz="2000" dirty="0">
                <a:solidFill>
                  <a:schemeClr val="accent2"/>
                </a:solidFill>
              </a:rPr>
              <a:t>If you don’t hear from DAS, call us </a:t>
            </a:r>
          </a:p>
          <a:p>
            <a:pPr algn="ctr">
              <a:lnSpc>
                <a:spcPct val="80000"/>
              </a:lnSpc>
            </a:pPr>
            <a:endParaRPr lang="en-US" sz="2000" dirty="0">
              <a:solidFill>
                <a:schemeClr val="accent2"/>
              </a:solidFill>
            </a:endParaRPr>
          </a:p>
          <a:p>
            <a:pPr algn="ctr">
              <a:lnSpc>
                <a:spcPct val="80000"/>
              </a:lnSpc>
              <a:buFontTx/>
              <a:buNone/>
            </a:pP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dissolve">
                                      <p:cBhvr>
                                        <p:cTn id="12" dur="500"/>
                                        <p:tgtEl>
                                          <p:spTgt spid="225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dissolve">
                                      <p:cBhvr>
                                        <p:cTn id="17" dur="500"/>
                                        <p:tgtEl>
                                          <p:spTgt spid="2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1">
                                            <p:txEl>
                                              <p:pRg st="4" end="4"/>
                                            </p:txEl>
                                          </p:spTgt>
                                        </p:tgtEl>
                                        <p:attrNameLst>
                                          <p:attrName>style.visibility</p:attrName>
                                        </p:attrNameLst>
                                      </p:cBhvr>
                                      <p:to>
                                        <p:strVal val="visible"/>
                                      </p:to>
                                    </p:set>
                                    <p:animEffect transition="in" filter="dissolve">
                                      <p:cBhvr>
                                        <p:cTn id="22" dur="500"/>
                                        <p:tgtEl>
                                          <p:spTgt spid="2253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531">
                                            <p:txEl>
                                              <p:pRg st="6" end="6"/>
                                            </p:txEl>
                                          </p:spTgt>
                                        </p:tgtEl>
                                        <p:attrNameLst>
                                          <p:attrName>style.visibility</p:attrName>
                                        </p:attrNameLst>
                                      </p:cBhvr>
                                      <p:to>
                                        <p:strVal val="visible"/>
                                      </p:to>
                                    </p:set>
                                    <p:animEffect transition="in" filter="dissolve">
                                      <p:cBhvr>
                                        <p:cTn id="27" dur="500"/>
                                        <p:tgtEl>
                                          <p:spTgt spid="2253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531">
                                            <p:txEl>
                                              <p:pRg st="8" end="8"/>
                                            </p:txEl>
                                          </p:spTgt>
                                        </p:tgtEl>
                                        <p:attrNameLst>
                                          <p:attrName>style.visibility</p:attrName>
                                        </p:attrNameLst>
                                      </p:cBhvr>
                                      <p:to>
                                        <p:strVal val="visible"/>
                                      </p:to>
                                    </p:set>
                                    <p:animEffect transition="in" filter="dissolve">
                                      <p:cBhvr>
                                        <p:cTn id="32" dur="500"/>
                                        <p:tgtEl>
                                          <p:spTgt spid="22531">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531">
                                            <p:txEl>
                                              <p:pRg st="10" end="10"/>
                                            </p:txEl>
                                          </p:spTgt>
                                        </p:tgtEl>
                                        <p:attrNameLst>
                                          <p:attrName>style.visibility</p:attrName>
                                        </p:attrNameLst>
                                      </p:cBhvr>
                                      <p:to>
                                        <p:strVal val="visible"/>
                                      </p:to>
                                    </p:set>
                                    <p:animEffect transition="in" filter="dissolve">
                                      <p:cBhvr>
                                        <p:cTn id="37" dur="500"/>
                                        <p:tgtEl>
                                          <p:spTgt spid="22531">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531">
                                            <p:txEl>
                                              <p:pRg st="12" end="12"/>
                                            </p:txEl>
                                          </p:spTgt>
                                        </p:tgtEl>
                                        <p:attrNameLst>
                                          <p:attrName>style.visibility</p:attrName>
                                        </p:attrNameLst>
                                      </p:cBhvr>
                                      <p:to>
                                        <p:strVal val="visible"/>
                                      </p:to>
                                    </p:set>
                                    <p:animEffect transition="in" filter="dissolve">
                                      <p:cBhvr>
                                        <p:cTn id="42" dur="500"/>
                                        <p:tgtEl>
                                          <p:spTgt spid="22531">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2531">
                                            <p:txEl>
                                              <p:pRg st="14" end="14"/>
                                            </p:txEl>
                                          </p:spTgt>
                                        </p:tgtEl>
                                        <p:attrNameLst>
                                          <p:attrName>style.visibility</p:attrName>
                                        </p:attrNameLst>
                                      </p:cBhvr>
                                      <p:to>
                                        <p:strVal val="visible"/>
                                      </p:to>
                                    </p:set>
                                    <p:animEffect transition="in" filter="dissolve">
                                      <p:cBhvr>
                                        <p:cTn id="47" dur="500"/>
                                        <p:tgtEl>
                                          <p:spTgt spid="2253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87D8723-7550-4503-B8E5-366316FBAB87}" type="slidenum">
              <a:rPr lang="en-US"/>
              <a:pPr/>
              <a:t>31</a:t>
            </a:fld>
            <a:endParaRPr lang="en-US" dirty="0"/>
          </a:p>
        </p:txBody>
      </p:sp>
      <p:sp>
        <p:nvSpPr>
          <p:cNvPr id="28674" name="Rectangle 2"/>
          <p:cNvSpPr>
            <a:spLocks noGrp="1" noChangeArrowheads="1"/>
          </p:cNvSpPr>
          <p:nvPr>
            <p:ph type="title"/>
          </p:nvPr>
        </p:nvSpPr>
        <p:spPr/>
        <p:txBody>
          <a:bodyPr/>
          <a:lstStyle/>
          <a:p>
            <a:r>
              <a:rPr lang="en-US" sz="3200" b="1" dirty="0">
                <a:solidFill>
                  <a:schemeClr val="accent2"/>
                </a:solidFill>
              </a:rPr>
              <a:t>DAS Statewide Leasing/Property Transfer Overview</a:t>
            </a:r>
          </a:p>
        </p:txBody>
      </p:sp>
      <p:sp>
        <p:nvSpPr>
          <p:cNvPr id="28675" name="Rectangle 3"/>
          <p:cNvSpPr>
            <a:spLocks noGrp="1" noChangeArrowheads="1"/>
          </p:cNvSpPr>
          <p:nvPr>
            <p:ph type="body" idx="1"/>
          </p:nvPr>
        </p:nvSpPr>
        <p:spPr/>
        <p:txBody>
          <a:bodyPr/>
          <a:lstStyle/>
          <a:p>
            <a:pPr algn="ctr">
              <a:buFontTx/>
              <a:buNone/>
            </a:pPr>
            <a:r>
              <a:rPr lang="en-US" sz="2400" b="1" dirty="0">
                <a:solidFill>
                  <a:schemeClr val="accent2"/>
                </a:solidFill>
              </a:rPr>
              <a:t>Discuss Lease Compliance</a:t>
            </a:r>
          </a:p>
          <a:p>
            <a:pPr algn="ctr">
              <a:buFontTx/>
              <a:buNone/>
            </a:pPr>
            <a:endParaRPr lang="en-US" sz="2000" dirty="0">
              <a:solidFill>
                <a:schemeClr val="accent2"/>
              </a:solidFill>
            </a:endParaRPr>
          </a:p>
          <a:p>
            <a:pPr algn="ctr"/>
            <a:r>
              <a:rPr lang="en-US" sz="2000" dirty="0">
                <a:solidFill>
                  <a:schemeClr val="accent2"/>
                </a:solidFill>
              </a:rPr>
              <a:t>Ensures Lessor is in compliance with lease</a:t>
            </a:r>
          </a:p>
          <a:p>
            <a:pPr algn="ctr">
              <a:buFontTx/>
              <a:buNone/>
            </a:pPr>
            <a:endParaRPr lang="en-US" sz="2000" dirty="0">
              <a:solidFill>
                <a:schemeClr val="accent2"/>
              </a:solidFill>
            </a:endParaRPr>
          </a:p>
          <a:p>
            <a:pPr algn="ctr"/>
            <a:r>
              <a:rPr lang="en-US" sz="2000" dirty="0">
                <a:solidFill>
                  <a:schemeClr val="accent2"/>
                </a:solidFill>
              </a:rPr>
              <a:t>Ensures user agency is in compliance with lease</a:t>
            </a:r>
          </a:p>
          <a:p>
            <a:pPr algn="ctr">
              <a:buFontTx/>
              <a:buNone/>
            </a:pPr>
            <a:endParaRPr lang="en-US" sz="2000" dirty="0">
              <a:solidFill>
                <a:schemeClr val="accent2"/>
              </a:solidFill>
            </a:endParaRPr>
          </a:p>
          <a:p>
            <a:pPr algn="ctr"/>
            <a:r>
              <a:rPr lang="en-US" sz="2000" dirty="0">
                <a:solidFill>
                  <a:schemeClr val="accent2"/>
                </a:solidFill>
              </a:rPr>
              <a:t>Ensures both parties are in compliance with life/fire safety, codes,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fade">
                                      <p:cBhvr>
                                        <p:cTn id="12" dur="2000"/>
                                        <p:tgtEl>
                                          <p:spTgt spid="286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20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675">
                                            <p:txEl>
                                              <p:pRg st="4" end="4"/>
                                            </p:txEl>
                                          </p:spTgt>
                                        </p:tgtEl>
                                        <p:attrNameLst>
                                          <p:attrName>style.visibility</p:attrName>
                                        </p:attrNameLst>
                                      </p:cBhvr>
                                      <p:to>
                                        <p:strVal val="visible"/>
                                      </p:to>
                                    </p:set>
                                    <p:animEffect transition="in" filter="fade">
                                      <p:cBhvr>
                                        <p:cTn id="22" dur="2000"/>
                                        <p:tgtEl>
                                          <p:spTgt spid="286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675">
                                            <p:txEl>
                                              <p:pRg st="6" end="6"/>
                                            </p:txEl>
                                          </p:spTgt>
                                        </p:tgtEl>
                                        <p:attrNameLst>
                                          <p:attrName>style.visibility</p:attrName>
                                        </p:attrNameLst>
                                      </p:cBhvr>
                                      <p:to>
                                        <p:strVal val="visible"/>
                                      </p:to>
                                    </p:set>
                                    <p:animEffect transition="in" filter="fade">
                                      <p:cBhvr>
                                        <p:cTn id="27" dur="2000"/>
                                        <p:tgtEl>
                                          <p:spTgt spid="28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F75A099-31B9-4783-85B1-49DFB28ACC3D}" type="slidenum">
              <a:rPr lang="en-US"/>
              <a:pPr/>
              <a:t>32</a:t>
            </a:fld>
            <a:endParaRPr lang="en-US" dirty="0"/>
          </a:p>
        </p:txBody>
      </p:sp>
      <p:sp>
        <p:nvSpPr>
          <p:cNvPr id="29698"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
        <p:nvSpPr>
          <p:cNvPr id="29699" name="Rectangle 3"/>
          <p:cNvSpPr>
            <a:spLocks noGrp="1" noChangeArrowheads="1"/>
          </p:cNvSpPr>
          <p:nvPr>
            <p:ph type="body" idx="1"/>
          </p:nvPr>
        </p:nvSpPr>
        <p:spPr/>
        <p:txBody>
          <a:bodyPr/>
          <a:lstStyle/>
          <a:p>
            <a:pPr algn="ctr">
              <a:buFontTx/>
              <a:buNone/>
            </a:pPr>
            <a:endParaRPr lang="en-US" sz="2000" dirty="0">
              <a:solidFill>
                <a:schemeClr val="accent2"/>
              </a:solidFill>
            </a:endParaRPr>
          </a:p>
          <a:p>
            <a:pPr algn="ctr">
              <a:buFontTx/>
              <a:buNone/>
            </a:pPr>
            <a:r>
              <a:rPr lang="en-US" sz="2000" dirty="0">
                <a:solidFill>
                  <a:schemeClr val="accent2"/>
                </a:solidFill>
              </a:rPr>
              <a:t>Annual Inspections of Emergency Equipment and fire systems</a:t>
            </a:r>
          </a:p>
          <a:p>
            <a:pPr algn="ctr">
              <a:buFontTx/>
              <a:buNone/>
            </a:pPr>
            <a:endParaRPr lang="en-US" sz="2000" b="1" u="sng" dirty="0">
              <a:solidFill>
                <a:schemeClr val="accent2"/>
              </a:solidFill>
            </a:endParaRPr>
          </a:p>
          <a:p>
            <a:pPr algn="ctr">
              <a:buFontTx/>
              <a:buNone/>
            </a:pPr>
            <a:r>
              <a:rPr lang="en-US" sz="2000" b="1" u="sng" dirty="0">
                <a:solidFill>
                  <a:schemeClr val="accent2"/>
                </a:solidFill>
              </a:rPr>
              <a:t>Agencies must:</a:t>
            </a:r>
          </a:p>
          <a:p>
            <a:pPr algn="ctr">
              <a:buFontTx/>
              <a:buNone/>
            </a:pPr>
            <a:endParaRPr lang="en-US" sz="2000" b="1" u="sng" dirty="0">
              <a:solidFill>
                <a:schemeClr val="accent2"/>
              </a:solidFill>
            </a:endParaRPr>
          </a:p>
          <a:p>
            <a:pPr algn="ctr"/>
            <a:r>
              <a:rPr lang="en-US" sz="2000" dirty="0">
                <a:solidFill>
                  <a:schemeClr val="accent2"/>
                </a:solidFill>
              </a:rPr>
              <a:t>Perform fire drills – a minimum of two per year</a:t>
            </a:r>
          </a:p>
          <a:p>
            <a:pPr algn="ctr">
              <a:buFontTx/>
              <a:buNone/>
            </a:pPr>
            <a:endParaRPr lang="en-US" sz="2000" dirty="0">
              <a:solidFill>
                <a:schemeClr val="accent2"/>
              </a:solidFill>
            </a:endParaRPr>
          </a:p>
          <a:p>
            <a:pPr algn="ctr"/>
            <a:r>
              <a:rPr lang="en-US" sz="2000" dirty="0">
                <a:solidFill>
                  <a:schemeClr val="accent2"/>
                </a:solidFill>
              </a:rPr>
              <a:t>Self inspect fire extinguishers, date and initial tag, monthly (if installed)</a:t>
            </a:r>
          </a:p>
          <a:p>
            <a:pPr algn="ctr">
              <a:buFontTx/>
              <a:buNone/>
            </a:pPr>
            <a:endParaRPr lang="en-US" sz="2000" dirty="0">
              <a:solidFill>
                <a:schemeClr val="accent2"/>
              </a:solidFill>
            </a:endParaRPr>
          </a:p>
          <a:p>
            <a:pPr algn="ctr"/>
            <a:r>
              <a:rPr lang="en-US" sz="2000" dirty="0">
                <a:solidFill>
                  <a:schemeClr val="accent2"/>
                </a:solidFill>
              </a:rPr>
              <a:t>Self inspect emergency lighting, monthly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p:tgtEl>
                                          <p:spTgt spid="29698"/>
                                        </p:tgtEl>
                                      </p:cBhvr>
                                    </p:animEffect>
                                    <p:animScale>
                                      <p:cBhvr>
                                        <p:cTn id="7" dur="250" autoRev="1" fill="hold"/>
                                        <p:tgtEl>
                                          <p:spTgt spid="2969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3E4DD9D-75E3-4D3D-B73D-B1C467B43A0C}" type="slidenum">
              <a:rPr lang="en-US"/>
              <a:pPr/>
              <a:t>33</a:t>
            </a:fld>
            <a:endParaRPr lang="en-US" dirty="0"/>
          </a:p>
        </p:txBody>
      </p:sp>
      <p:sp>
        <p:nvSpPr>
          <p:cNvPr id="31746"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
        <p:nvSpPr>
          <p:cNvPr id="31747" name="Rectangle 3"/>
          <p:cNvSpPr>
            <a:spLocks noGrp="1" noChangeArrowheads="1"/>
          </p:cNvSpPr>
          <p:nvPr>
            <p:ph type="body" idx="1"/>
          </p:nvPr>
        </p:nvSpPr>
        <p:spPr/>
        <p:txBody>
          <a:bodyPr/>
          <a:lstStyle/>
          <a:p>
            <a:pPr algn="ctr">
              <a:buFontTx/>
              <a:buNone/>
            </a:pPr>
            <a:r>
              <a:rPr lang="en-US" sz="2000" b="1" dirty="0">
                <a:solidFill>
                  <a:schemeClr val="accent2"/>
                </a:solidFill>
              </a:rPr>
              <a:t>AGENCIES’ RESPONSIBILITIES UNDER STATE STANDARD LEASE</a:t>
            </a:r>
          </a:p>
          <a:p>
            <a:pPr algn="ctr">
              <a:buFontTx/>
              <a:buNone/>
            </a:pPr>
            <a:endParaRPr lang="en-US" sz="2400" b="1" dirty="0">
              <a:solidFill>
                <a:schemeClr val="accent2"/>
              </a:solidFill>
            </a:endParaRPr>
          </a:p>
          <a:p>
            <a:r>
              <a:rPr lang="en-US" sz="2000" b="1" dirty="0">
                <a:solidFill>
                  <a:schemeClr val="accent2"/>
                </a:solidFill>
              </a:rPr>
              <a:t>Notify Leasing:</a:t>
            </a:r>
          </a:p>
          <a:p>
            <a:endParaRPr lang="en-US" sz="2000" b="1" dirty="0">
              <a:solidFill>
                <a:schemeClr val="accent2"/>
              </a:solidFill>
            </a:endParaRPr>
          </a:p>
          <a:p>
            <a:pPr lvl="1"/>
            <a:r>
              <a:rPr lang="en-US" sz="1800" b="1" dirty="0">
                <a:solidFill>
                  <a:schemeClr val="accent2"/>
                </a:solidFill>
              </a:rPr>
              <a:t>Give prompt notice of damage or other casualty to Leasing so we can inform lessor</a:t>
            </a:r>
          </a:p>
          <a:p>
            <a:pPr lvl="1"/>
            <a:r>
              <a:rPr lang="en-US" sz="1800" b="1" dirty="0">
                <a:solidFill>
                  <a:schemeClr val="accent2"/>
                </a:solidFill>
              </a:rPr>
              <a:t>of any water penetration IMMEDIATELY</a:t>
            </a:r>
          </a:p>
          <a:p>
            <a:pPr lvl="1"/>
            <a:r>
              <a:rPr lang="en-US" sz="1800" b="1" dirty="0">
                <a:solidFill>
                  <a:schemeClr val="accent2"/>
                </a:solidFill>
              </a:rPr>
              <a:t>Of any matter/issue regarding the lease (i.e., lessor not performing duties, etc…)</a:t>
            </a:r>
            <a:endParaRPr lang="en-US" sz="2000" b="1" dirty="0">
              <a:solidFill>
                <a:schemeClr val="accent2"/>
              </a:solidFill>
            </a:endParaRPr>
          </a:p>
          <a:p>
            <a:pPr algn="ctr"/>
            <a:endParaRPr lang="en-US" sz="2000" b="1" dirty="0">
              <a:solidFill>
                <a:schemeClr val="accent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C5F87D-D679-480C-83D0-B21B3693D29B}" type="slidenum">
              <a:rPr lang="en-US"/>
              <a:pPr/>
              <a:t>34</a:t>
            </a:fld>
            <a:endParaRPr lang="en-US" dirty="0"/>
          </a:p>
        </p:txBody>
      </p:sp>
      <p:sp>
        <p:nvSpPr>
          <p:cNvPr id="30722"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30723" name="Rectangle 3"/>
          <p:cNvSpPr>
            <a:spLocks noGrp="1" noChangeArrowheads="1"/>
          </p:cNvSpPr>
          <p:nvPr>
            <p:ph type="body" idx="1"/>
          </p:nvPr>
        </p:nvSpPr>
        <p:spPr/>
        <p:txBody>
          <a:bodyPr/>
          <a:lstStyle/>
          <a:p>
            <a:pPr algn="ctr">
              <a:buFontTx/>
              <a:buNone/>
            </a:pPr>
            <a:r>
              <a:rPr lang="en-US" sz="2000" b="1" dirty="0">
                <a:solidFill>
                  <a:schemeClr val="accent2"/>
                </a:solidFill>
              </a:rPr>
              <a:t>Annual Inspections of Emergency Equipment and fire systems</a:t>
            </a:r>
          </a:p>
          <a:p>
            <a:pPr algn="ctr">
              <a:buFontTx/>
              <a:buNone/>
            </a:pPr>
            <a:r>
              <a:rPr lang="en-US" sz="2000" b="1" u="sng" dirty="0">
                <a:solidFill>
                  <a:schemeClr val="accent2"/>
                </a:solidFill>
              </a:rPr>
              <a:t>LESSORS must:</a:t>
            </a:r>
          </a:p>
          <a:p>
            <a:pPr algn="ctr">
              <a:buFontTx/>
              <a:buNone/>
            </a:pPr>
            <a:endParaRPr lang="en-US" sz="2000" b="1" u="sng" dirty="0">
              <a:solidFill>
                <a:schemeClr val="accent2"/>
              </a:solidFill>
            </a:endParaRPr>
          </a:p>
          <a:p>
            <a:pPr algn="ctr"/>
            <a:r>
              <a:rPr lang="en-US" sz="2000" dirty="0">
                <a:solidFill>
                  <a:schemeClr val="accent2"/>
                </a:solidFill>
              </a:rPr>
              <a:t>Annual alarm testing by licensed alarm equipment contractor (annual is minimum, may need to be more frequent, depending on type of occupancy)</a:t>
            </a:r>
          </a:p>
          <a:p>
            <a:pPr algn="ctr"/>
            <a:endParaRPr lang="en-US" sz="2000" dirty="0">
              <a:solidFill>
                <a:schemeClr val="accent2"/>
              </a:solidFill>
            </a:endParaRPr>
          </a:p>
          <a:p>
            <a:pPr algn="ctr"/>
            <a:r>
              <a:rPr lang="en-US" sz="2000" dirty="0">
                <a:solidFill>
                  <a:schemeClr val="accent2"/>
                </a:solidFill>
              </a:rPr>
              <a:t>Annual inspection of sprinkler systems by licensed contractor</a:t>
            </a:r>
          </a:p>
          <a:p>
            <a:pPr algn="ctr"/>
            <a:endParaRPr lang="en-US" sz="2000" dirty="0">
              <a:solidFill>
                <a:schemeClr val="accent2"/>
              </a:solidFill>
            </a:endParaRPr>
          </a:p>
          <a:p>
            <a:pPr algn="ctr"/>
            <a:r>
              <a:rPr lang="en-US" sz="2000" dirty="0">
                <a:solidFill>
                  <a:schemeClr val="accent2"/>
                </a:solidFill>
              </a:rPr>
              <a:t>Annual fire extinguisher service by licensed contractor</a:t>
            </a:r>
          </a:p>
          <a:p>
            <a:pPr algn="ctr"/>
            <a:endParaRPr lang="en-US" sz="2000" dirty="0">
              <a:solidFill>
                <a:schemeClr val="accent2"/>
              </a:solidFill>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71FD4C-CFD5-40DA-A196-242C83EA8DAF}" type="slidenum">
              <a:rPr lang="en-US"/>
              <a:pPr/>
              <a:t>35</a:t>
            </a:fld>
            <a:endParaRPr lang="en-US" dirty="0"/>
          </a:p>
        </p:txBody>
      </p:sp>
      <p:sp>
        <p:nvSpPr>
          <p:cNvPr id="20482"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 Overview</a:t>
            </a:r>
          </a:p>
        </p:txBody>
      </p:sp>
      <p:sp>
        <p:nvSpPr>
          <p:cNvPr id="20483" name="Rectangle 3"/>
          <p:cNvSpPr>
            <a:spLocks noGrp="1" noChangeArrowheads="1"/>
          </p:cNvSpPr>
          <p:nvPr>
            <p:ph type="body" idx="1"/>
          </p:nvPr>
        </p:nvSpPr>
        <p:spPr/>
        <p:txBody>
          <a:bodyPr/>
          <a:lstStyle/>
          <a:p>
            <a:pPr algn="ctr">
              <a:buFontTx/>
              <a:buNone/>
            </a:pPr>
            <a:endParaRPr lang="en-US" dirty="0">
              <a:solidFill>
                <a:schemeClr val="accent2"/>
              </a:solidFill>
            </a:endParaRPr>
          </a:p>
          <a:p>
            <a:pPr algn="ctr">
              <a:buFontTx/>
              <a:buNone/>
            </a:pPr>
            <a:endParaRPr lang="en-US" dirty="0">
              <a:solidFill>
                <a:schemeClr val="accent2"/>
              </a:solidFill>
            </a:endParaRPr>
          </a:p>
          <a:p>
            <a:pPr algn="ctr">
              <a:buFontTx/>
              <a:buNone/>
            </a:pPr>
            <a:r>
              <a:rPr lang="en-US" sz="2000" dirty="0">
                <a:solidFill>
                  <a:schemeClr val="accent2"/>
                </a:solidFill>
              </a:rPr>
              <a:t>REVIEW PROPERTY TRANSFER PROCESS</a:t>
            </a:r>
          </a:p>
          <a:p>
            <a:pPr algn="ctr">
              <a:buFontTx/>
              <a:buNone/>
            </a:pPr>
            <a:endParaRPr lang="en-US" sz="2000" dirty="0">
              <a:solidFill>
                <a:schemeClr val="accent2"/>
              </a:solidFill>
            </a:endParaRPr>
          </a:p>
          <a:p>
            <a:pPr algn="ctr">
              <a:buFontTx/>
              <a:buNone/>
            </a:pPr>
            <a:endParaRPr lang="en-US" sz="2000" dirty="0">
              <a:solidFill>
                <a:schemeClr val="accent2"/>
              </a:solidFill>
            </a:endParaRPr>
          </a:p>
          <a:p>
            <a:pPr algn="ctr">
              <a:buFontTx/>
              <a:buNone/>
            </a:pPr>
            <a:endParaRPr lang="en-US" sz="2000" dirty="0">
              <a:solidFill>
                <a:schemeClr val="accent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p:cBhvr>
                                        <p:cTn id="6" dur="1299" fill="hold">
                                          <p:stCondLst>
                                            <p:cond delay="0"/>
                                          </p:stCondLst>
                                        </p:cTn>
                                        <p:tgtEl>
                                          <p:spTgt spid="2048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grpId="0"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animEffect transition="in" filter="fade">
                                      <p:cBhvr>
                                        <p:cTn id="11" dur="1000"/>
                                        <p:tgtEl>
                                          <p:spTgt spid="20483">
                                            <p:txEl>
                                              <p:pRg st="2" end="2"/>
                                            </p:txEl>
                                          </p:spTgt>
                                        </p:tgtEl>
                                      </p:cBhvr>
                                    </p:animEffect>
                                    <p:anim calcmode="lin" valueType="num">
                                      <p:cBhvr>
                                        <p:cTn id="1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13" dur="898" decel="100000" fill="hold"/>
                                        <p:tgtEl>
                                          <p:spTgt spid="20483">
                                            <p:txEl>
                                              <p:pRg st="2" end="2"/>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898"/>
                                          </p:stCondLst>
                                        </p:cTn>
                                        <p:tgtEl>
                                          <p:spTgt spid="2048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381000"/>
            <a:ext cx="8416925" cy="1698625"/>
          </a:xfrm>
        </p:spPr>
        <p:txBody>
          <a:bodyPr/>
          <a:lstStyle/>
          <a:p>
            <a:r>
              <a:rPr lang="en-US" sz="4000" b="1" dirty="0">
                <a:solidFill>
                  <a:schemeClr val="accent2"/>
                </a:solidFill>
              </a:rPr>
              <a:t>DAS Statewide Leasing/Property Transfer</a:t>
            </a:r>
            <a:br>
              <a:rPr lang="en-US" sz="4000" b="1" dirty="0">
                <a:solidFill>
                  <a:schemeClr val="accent2"/>
                </a:solidFill>
              </a:rPr>
            </a:br>
            <a:r>
              <a:rPr lang="en-US" sz="4000" b="1" dirty="0">
                <a:solidFill>
                  <a:schemeClr val="accent2"/>
                </a:solidFill>
              </a:rPr>
              <a:t> Overview</a:t>
            </a:r>
            <a:endParaRPr lang="en-US" sz="4000" dirty="0"/>
          </a:p>
        </p:txBody>
      </p:sp>
      <p:sp>
        <p:nvSpPr>
          <p:cNvPr id="3" name="Subtitle 2"/>
          <p:cNvSpPr>
            <a:spLocks noGrp="1"/>
          </p:cNvSpPr>
          <p:nvPr>
            <p:ph type="subTitle" idx="1"/>
          </p:nvPr>
        </p:nvSpPr>
        <p:spPr>
          <a:xfrm>
            <a:off x="1598612" y="2514600"/>
            <a:ext cx="6931025" cy="1752600"/>
          </a:xfrm>
        </p:spPr>
        <p:txBody>
          <a:bodyPr/>
          <a:lstStyle/>
          <a:p>
            <a:r>
              <a:rPr lang="en-US" dirty="0">
                <a:solidFill>
                  <a:schemeClr val="accent2"/>
                </a:solidFill>
              </a:rPr>
              <a:t>QUESTIONS/ANSWERS</a:t>
            </a:r>
          </a:p>
          <a:p>
            <a:endParaRPr lang="en-US" dirty="0">
              <a:solidFill>
                <a:schemeClr val="accent2"/>
              </a:solidFill>
            </a:endParaRPr>
          </a:p>
          <a:p>
            <a:endParaRPr lang="en-US" dirty="0">
              <a:solidFill>
                <a:schemeClr val="accent2"/>
              </a:solidFill>
            </a:endParaRPr>
          </a:p>
          <a:p>
            <a:endParaRPr lang="en-US" dirty="0">
              <a:solidFill>
                <a:schemeClr val="accent2"/>
              </a:solidFill>
            </a:endParaRPr>
          </a:p>
          <a:p>
            <a:r>
              <a:rPr lang="en-US" dirty="0">
                <a:solidFill>
                  <a:schemeClr val="accent2"/>
                </a:solidFill>
              </a:rPr>
              <a:t>THANK YOU FOR COMING!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2950" y="1981200"/>
            <a:ext cx="8416925" cy="4724400"/>
          </a:xfrm>
        </p:spPr>
        <p:txBody>
          <a:bodyPr/>
          <a:lstStyle/>
          <a:p>
            <a:pPr marL="0" indent="0" algn="ctr">
              <a:buNone/>
            </a:pPr>
            <a:r>
              <a:rPr lang="en-US" dirty="0">
                <a:solidFill>
                  <a:srgbClr val="FF0000"/>
                </a:solidFill>
              </a:rPr>
              <a:t>Meet the Team</a:t>
            </a:r>
          </a:p>
          <a:p>
            <a:pPr algn="ctr"/>
            <a:r>
              <a:rPr lang="en-US" dirty="0">
                <a:solidFill>
                  <a:srgbClr val="FF0000"/>
                </a:solidFill>
              </a:rPr>
              <a:t>Tom Pysh- Supervising Property Agent</a:t>
            </a:r>
          </a:p>
          <a:p>
            <a:pPr algn="ctr"/>
            <a:r>
              <a:rPr lang="en-US" dirty="0">
                <a:solidFill>
                  <a:srgbClr val="FF0000"/>
                </a:solidFill>
              </a:rPr>
              <a:t>Tom Piacenza- Property Agent 2</a:t>
            </a:r>
          </a:p>
          <a:p>
            <a:pPr algn="ctr"/>
            <a:r>
              <a:rPr lang="en-US" dirty="0">
                <a:solidFill>
                  <a:srgbClr val="FF0000"/>
                </a:solidFill>
              </a:rPr>
              <a:t>Samantha McLaughlin- Property Agent 2</a:t>
            </a:r>
          </a:p>
          <a:p>
            <a:pPr algn="ctr"/>
            <a:r>
              <a:rPr lang="en-US" dirty="0">
                <a:solidFill>
                  <a:srgbClr val="FF0000"/>
                </a:solidFill>
              </a:rPr>
              <a:t>Gary Bonaldi – Property Agent 2</a:t>
            </a:r>
          </a:p>
          <a:p>
            <a:pPr algn="ctr"/>
            <a:r>
              <a:rPr lang="en-US" dirty="0">
                <a:solidFill>
                  <a:srgbClr val="FF0000"/>
                </a:solidFill>
              </a:rPr>
              <a:t>Joey Guest – Compliance Officer</a:t>
            </a:r>
          </a:p>
          <a:p>
            <a:pPr algn="ctr"/>
            <a:r>
              <a:rPr lang="en-US" dirty="0">
                <a:solidFill>
                  <a:srgbClr val="FF0000"/>
                </a:solidFill>
              </a:rPr>
              <a:t>Anne Peterson – Staff Attorney 3 (DCS Legal)</a:t>
            </a:r>
          </a:p>
          <a:p>
            <a:pPr algn="ctr"/>
            <a:r>
              <a:rPr lang="en-US" dirty="0">
                <a:solidFill>
                  <a:srgbClr val="FF0000"/>
                </a:solidFill>
              </a:rPr>
              <a:t>Mary Taylor – Paralegal (DCS Legal)</a:t>
            </a:r>
          </a:p>
        </p:txBody>
      </p:sp>
      <p:sp>
        <p:nvSpPr>
          <p:cNvPr id="4" name="Slide Number Placeholder 3"/>
          <p:cNvSpPr>
            <a:spLocks noGrp="1"/>
          </p:cNvSpPr>
          <p:nvPr>
            <p:ph type="sldNum" sz="quarter" idx="12"/>
          </p:nvPr>
        </p:nvSpPr>
        <p:spPr/>
        <p:txBody>
          <a:bodyPr/>
          <a:lstStyle/>
          <a:p>
            <a:fld id="{AB7DF09A-4091-4527-BD21-3011666640D3}" type="slidenum">
              <a:rPr lang="en-US" smtClean="0"/>
              <a:pPr/>
              <a:t>4</a:t>
            </a:fld>
            <a:endParaRPr lang="en-US" dirty="0"/>
          </a:p>
        </p:txBody>
      </p:sp>
      <p:sp>
        <p:nvSpPr>
          <p:cNvPr id="5" name="Rectangle 2"/>
          <p:cNvSpPr>
            <a:spLocks noGrp="1" noChangeArrowheads="1"/>
          </p:cNvSpPr>
          <p:nvPr>
            <p:ph type="title"/>
          </p:nvPr>
        </p:nvSpPr>
        <p:spPr/>
        <p:txBody>
          <a:bodyPr/>
          <a:lstStyle/>
          <a:p>
            <a:r>
              <a:rPr lang="en-US" sz="3200" b="1" dirty="0">
                <a:solidFill>
                  <a:schemeClr val="accent2"/>
                </a:solidFill>
              </a:rPr>
              <a:t>DAS Statewide Leasing/Property Transfer</a:t>
            </a:r>
            <a:br>
              <a:rPr lang="en-US" sz="3200" b="1" dirty="0">
                <a:solidFill>
                  <a:schemeClr val="accent2"/>
                </a:solidFill>
              </a:rPr>
            </a:br>
            <a:r>
              <a:rPr lang="en-US" sz="3200" b="1" dirty="0">
                <a:solidFill>
                  <a:schemeClr val="accent2"/>
                </a:solidFill>
              </a:rPr>
              <a:t>Overview</a:t>
            </a:r>
          </a:p>
        </p:txBody>
      </p:sp>
    </p:spTree>
    <p:extLst>
      <p:ext uri="{BB962C8B-B14F-4D97-AF65-F5344CB8AC3E}">
        <p14:creationId xmlns:p14="http://schemas.microsoft.com/office/powerpoint/2010/main" val="250869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479347-B39E-9410-FCF1-C780ADAC57F0}"/>
              </a:ext>
            </a:extLst>
          </p:cNvPr>
          <p:cNvSpPr>
            <a:spLocks noGrp="1"/>
          </p:cNvSpPr>
          <p:nvPr>
            <p:ph type="sldNum" sz="quarter" idx="12"/>
          </p:nvPr>
        </p:nvSpPr>
        <p:spPr/>
        <p:txBody>
          <a:bodyPr/>
          <a:lstStyle/>
          <a:p>
            <a:fld id="{FCA1AAAE-29D4-4EA9-B1D0-B1067E663D30}" type="slidenum">
              <a:rPr lang="en-US" smtClean="0"/>
              <a:pPr/>
              <a:t>5</a:t>
            </a:fld>
            <a:endParaRPr lang="en-US" dirty="0"/>
          </a:p>
        </p:txBody>
      </p:sp>
      <p:sp>
        <p:nvSpPr>
          <p:cNvPr id="4" name="TextBox 3">
            <a:extLst>
              <a:ext uri="{FF2B5EF4-FFF2-40B4-BE49-F238E27FC236}">
                <a16:creationId xmlns:a16="http://schemas.microsoft.com/office/drawing/2014/main" id="{C5655740-AEE1-B9DC-AD5F-02E8988E3079}"/>
              </a:ext>
            </a:extLst>
          </p:cNvPr>
          <p:cNvSpPr txBox="1"/>
          <p:nvPr/>
        </p:nvSpPr>
        <p:spPr>
          <a:xfrm>
            <a:off x="384375" y="533400"/>
            <a:ext cx="9525000" cy="584775"/>
          </a:xfrm>
          <a:prstGeom prst="rect">
            <a:avLst/>
          </a:prstGeom>
          <a:noFill/>
        </p:spPr>
        <p:txBody>
          <a:bodyPr wrap="square">
            <a:spAutoFit/>
          </a:bodyPr>
          <a:lstStyle/>
          <a:p>
            <a:r>
              <a:rPr lang="en-US" sz="3200" b="1" dirty="0">
                <a:solidFill>
                  <a:schemeClr val="accent2"/>
                </a:solidFill>
                <a:latin typeface="+mn-lt"/>
              </a:rPr>
              <a:t>DAS Statewide Leasing/Property Transfer Overview</a:t>
            </a:r>
            <a:endParaRPr lang="en-US" sz="3200" dirty="0">
              <a:latin typeface="+mn-lt"/>
            </a:endParaRPr>
          </a:p>
        </p:txBody>
      </p:sp>
      <p:sp>
        <p:nvSpPr>
          <p:cNvPr id="6" name="TextBox 5">
            <a:extLst>
              <a:ext uri="{FF2B5EF4-FFF2-40B4-BE49-F238E27FC236}">
                <a16:creationId xmlns:a16="http://schemas.microsoft.com/office/drawing/2014/main" id="{B427C97D-23AC-2B70-1319-9C92C6D3F376}"/>
              </a:ext>
            </a:extLst>
          </p:cNvPr>
          <p:cNvSpPr txBox="1"/>
          <p:nvPr/>
        </p:nvSpPr>
        <p:spPr>
          <a:xfrm>
            <a:off x="2284412" y="1155905"/>
            <a:ext cx="4949300" cy="584775"/>
          </a:xfrm>
          <a:prstGeom prst="rect">
            <a:avLst/>
          </a:prstGeom>
          <a:noFill/>
        </p:spPr>
        <p:txBody>
          <a:bodyPr wrap="square">
            <a:spAutoFit/>
          </a:bodyPr>
          <a:lstStyle/>
          <a:p>
            <a:pPr algn="ctr">
              <a:buFontTx/>
              <a:buNone/>
            </a:pPr>
            <a:r>
              <a:rPr lang="en-US" sz="3200" b="1" dirty="0">
                <a:solidFill>
                  <a:schemeClr val="accent2"/>
                </a:solidFill>
                <a:latin typeface="+mn-lt"/>
                <a:cs typeface="Arial" panose="020B0604020202020204" pitchFamily="34" charset="0"/>
              </a:rPr>
              <a:t>Assignment of Space</a:t>
            </a:r>
          </a:p>
        </p:txBody>
      </p:sp>
      <p:sp>
        <p:nvSpPr>
          <p:cNvPr id="8" name="TextBox 7">
            <a:extLst>
              <a:ext uri="{FF2B5EF4-FFF2-40B4-BE49-F238E27FC236}">
                <a16:creationId xmlns:a16="http://schemas.microsoft.com/office/drawing/2014/main" id="{18E6083D-81DB-886D-5D60-13DB4B98A480}"/>
              </a:ext>
            </a:extLst>
          </p:cNvPr>
          <p:cNvSpPr txBox="1"/>
          <p:nvPr/>
        </p:nvSpPr>
        <p:spPr>
          <a:xfrm>
            <a:off x="227013" y="2133600"/>
            <a:ext cx="8932862" cy="3970318"/>
          </a:xfrm>
          <a:prstGeom prst="rect">
            <a:avLst/>
          </a:prstGeom>
          <a:noFill/>
        </p:spPr>
        <p:txBody>
          <a:bodyPr wrap="square">
            <a:spAutoFit/>
          </a:bodyPr>
          <a:lstStyle/>
          <a:p>
            <a:pPr marL="0" indent="0">
              <a:lnSpc>
                <a:spcPct val="90000"/>
              </a:lnSpc>
              <a:buNone/>
            </a:pPr>
            <a:r>
              <a:rPr lang="en-US" sz="2000" dirty="0">
                <a:solidFill>
                  <a:schemeClr val="accent2"/>
                </a:solidFill>
                <a:cs typeface="Arial" panose="020B0604020202020204" pitchFamily="34" charset="0"/>
              </a:rPr>
              <a:t>Overview:</a:t>
            </a:r>
          </a:p>
          <a:p>
            <a:pPr>
              <a:lnSpc>
                <a:spcPct val="90000"/>
              </a:lnSpc>
            </a:pPr>
            <a:endParaRPr lang="en-US" sz="2000"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2000" dirty="0">
                <a:solidFill>
                  <a:schemeClr val="accent2"/>
                </a:solidFill>
                <a:cs typeface="Arial" panose="020B0604020202020204" pitchFamily="34" charset="0"/>
              </a:rPr>
              <a:t>DAS Commissioner has the statutory authority to assign space with the approval of OPM  and SPRB.</a:t>
            </a:r>
          </a:p>
          <a:p>
            <a:pPr lvl="1">
              <a:lnSpc>
                <a:spcPct val="90000"/>
              </a:lnSpc>
              <a:buFont typeface="Arial" panose="020B0604020202020204" pitchFamily="34" charset="0"/>
              <a:buChar char="•"/>
            </a:pPr>
            <a:endParaRPr lang="en-US" sz="2000"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2000" dirty="0">
                <a:solidFill>
                  <a:schemeClr val="accent2"/>
                </a:solidFill>
                <a:cs typeface="Arial" panose="020B0604020202020204" pitchFamily="34" charset="0"/>
              </a:rPr>
              <a:t>OPM has the statutory authority for space planning.  </a:t>
            </a:r>
          </a:p>
          <a:p>
            <a:pPr lvl="1">
              <a:lnSpc>
                <a:spcPct val="90000"/>
              </a:lnSpc>
              <a:buFont typeface="Arial" panose="020B0604020202020204" pitchFamily="34" charset="0"/>
              <a:buChar char="•"/>
            </a:pPr>
            <a:endParaRPr lang="en-US" sz="2000"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2000" dirty="0">
                <a:solidFill>
                  <a:schemeClr val="accent2"/>
                </a:solidFill>
                <a:cs typeface="Arial" panose="020B0604020202020204" pitchFamily="34" charset="0"/>
              </a:rPr>
              <a:t>Applicable to all Executive and Judicial branch space, not only space controlled by DAS. Excludes DOT, DOL and UCONN. </a:t>
            </a:r>
          </a:p>
          <a:p>
            <a:pPr lvl="1">
              <a:lnSpc>
                <a:spcPct val="90000"/>
              </a:lnSpc>
              <a:buFont typeface="Arial" panose="020B0604020202020204" pitchFamily="34" charset="0"/>
              <a:buChar char="•"/>
            </a:pPr>
            <a:endParaRPr lang="en-US" sz="2000"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2000" dirty="0">
                <a:solidFill>
                  <a:schemeClr val="accent2"/>
                </a:solidFill>
                <a:cs typeface="Arial" panose="020B0604020202020204" pitchFamily="34" charset="0"/>
              </a:rPr>
              <a:t>The process is in place to ensure a coordinated effort to efficiently use state real estate and more recently due to teleworking, to reach the on-going goal of reducing the state’s real estate footprint thereby reducing costs.</a:t>
            </a:r>
          </a:p>
        </p:txBody>
      </p:sp>
    </p:spTree>
    <p:extLst>
      <p:ext uri="{BB962C8B-B14F-4D97-AF65-F5344CB8AC3E}">
        <p14:creationId xmlns:p14="http://schemas.microsoft.com/office/powerpoint/2010/main" val="428957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50A8F7-0B44-B486-693C-ADB3823584A7}"/>
              </a:ext>
            </a:extLst>
          </p:cNvPr>
          <p:cNvSpPr>
            <a:spLocks noGrp="1"/>
          </p:cNvSpPr>
          <p:nvPr>
            <p:ph type="sldNum" sz="quarter" idx="12"/>
          </p:nvPr>
        </p:nvSpPr>
        <p:spPr/>
        <p:txBody>
          <a:bodyPr/>
          <a:lstStyle/>
          <a:p>
            <a:fld id="{FCA1AAAE-29D4-4EA9-B1D0-B1067E663D30}" type="slidenum">
              <a:rPr lang="en-US" smtClean="0"/>
              <a:pPr/>
              <a:t>6</a:t>
            </a:fld>
            <a:endParaRPr lang="en-US" dirty="0"/>
          </a:p>
        </p:txBody>
      </p:sp>
      <p:sp>
        <p:nvSpPr>
          <p:cNvPr id="4" name="TextBox 3">
            <a:extLst>
              <a:ext uri="{FF2B5EF4-FFF2-40B4-BE49-F238E27FC236}">
                <a16:creationId xmlns:a16="http://schemas.microsoft.com/office/drawing/2014/main" id="{45BE270A-22E8-721D-12AE-79D0CEC93E7A}"/>
              </a:ext>
            </a:extLst>
          </p:cNvPr>
          <p:cNvSpPr txBox="1"/>
          <p:nvPr/>
        </p:nvSpPr>
        <p:spPr>
          <a:xfrm>
            <a:off x="227012" y="2402884"/>
            <a:ext cx="9143999" cy="4081117"/>
          </a:xfrm>
          <a:prstGeom prst="rect">
            <a:avLst/>
          </a:prstGeom>
          <a:noFill/>
        </p:spPr>
        <p:txBody>
          <a:bodyPr wrap="square">
            <a:spAutoFit/>
          </a:bodyPr>
          <a:lstStyle/>
          <a:p>
            <a:pPr marL="0" indent="0">
              <a:lnSpc>
                <a:spcPct val="90000"/>
              </a:lnSpc>
              <a:buNone/>
            </a:pPr>
            <a:r>
              <a:rPr lang="en-US" sz="1600" dirty="0">
                <a:solidFill>
                  <a:schemeClr val="accent2"/>
                </a:solidFill>
                <a:cs typeface="Arial" panose="020B0604020202020204" pitchFamily="34" charset="0"/>
              </a:rPr>
              <a:t>When an agency wants to “re-do” their space:</a:t>
            </a:r>
          </a:p>
          <a:p>
            <a:pPr marL="0" indent="0">
              <a:lnSpc>
                <a:spcPct val="90000"/>
              </a:lnSpc>
              <a:buNone/>
            </a:pPr>
            <a:endParaRPr lang="en-US" sz="1600"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1600" dirty="0">
                <a:solidFill>
                  <a:schemeClr val="accent2"/>
                </a:solidFill>
                <a:cs typeface="Arial" panose="020B0604020202020204" pitchFamily="34" charset="0"/>
              </a:rPr>
              <a:t>Many state employees telework (Judicial is not teleworking at all).  Agencies are being asked to review their real estate space needs based on less employees in the office. For projects you may be involved in, even if there is no apparent change in the amount of space itself, telework must be reviewed by us with the user agency to ensure that all their current space is still necessary. </a:t>
            </a:r>
          </a:p>
          <a:p>
            <a:pPr lvl="1">
              <a:lnSpc>
                <a:spcPct val="90000"/>
              </a:lnSpc>
            </a:pPr>
            <a:endParaRPr lang="en-US" sz="1600" b="1" i="1"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1600" dirty="0">
                <a:solidFill>
                  <a:schemeClr val="accent2"/>
                </a:solidFill>
                <a:cs typeface="Arial" panose="020B0604020202020204" pitchFamily="34" charset="0"/>
              </a:rPr>
              <a:t>In 2013 DAS, SPRB and OPM established a space standard of 220 square feet per employee for (1) state owned space, (2) new leases, (3) expansions of existing leases, or (4) relocating existing leases. This </a:t>
            </a:r>
            <a:r>
              <a:rPr lang="en-US" sz="1600" b="1" u="sng" dirty="0">
                <a:solidFill>
                  <a:srgbClr val="FF0000"/>
                </a:solidFill>
                <a:cs typeface="Arial" panose="020B0604020202020204" pitchFamily="34" charset="0"/>
              </a:rPr>
              <a:t>does not mean</a:t>
            </a:r>
            <a:r>
              <a:rPr lang="en-US" sz="1600" dirty="0">
                <a:solidFill>
                  <a:schemeClr val="accent2"/>
                </a:solidFill>
                <a:cs typeface="Arial" panose="020B0604020202020204" pitchFamily="34" charset="0"/>
              </a:rPr>
              <a:t> each employee gets a 220 square foot office or cubicle!</a:t>
            </a:r>
            <a:br>
              <a:rPr lang="en-US" sz="1600" dirty="0">
                <a:solidFill>
                  <a:schemeClr val="accent2"/>
                </a:solidFill>
                <a:cs typeface="Arial" panose="020B0604020202020204" pitchFamily="34" charset="0"/>
              </a:rPr>
            </a:br>
            <a:endParaRPr lang="en-US" sz="1600" dirty="0">
              <a:solidFill>
                <a:schemeClr val="accent2"/>
              </a:solidFill>
              <a:cs typeface="Arial" panose="020B0604020202020204" pitchFamily="34" charset="0"/>
            </a:endParaRPr>
          </a:p>
          <a:p>
            <a:pPr lvl="1">
              <a:lnSpc>
                <a:spcPct val="90000"/>
              </a:lnSpc>
              <a:buFont typeface="Arial" panose="020B0604020202020204" pitchFamily="34" charset="0"/>
              <a:buChar char="•"/>
            </a:pPr>
            <a:r>
              <a:rPr lang="en-US" sz="1600" dirty="0">
                <a:solidFill>
                  <a:schemeClr val="accent2"/>
                </a:solidFill>
                <a:cs typeface="Arial" panose="020B0604020202020204" pitchFamily="34" charset="0"/>
              </a:rPr>
              <a:t>The 220 square foot figure, in addition to employee cubicles and offices, includes areas such as storage, kitchens, standard waiting rooms, common areas, primary and secondary circulation space, etc. If an agency has a unique space requirement such as a very large waiting room, hearing rooms, etc., additional square footage </a:t>
            </a:r>
            <a:r>
              <a:rPr lang="en-US" sz="1600" b="1" u="sng" dirty="0">
                <a:solidFill>
                  <a:srgbClr val="FF0000"/>
                </a:solidFill>
                <a:cs typeface="Arial" panose="020B0604020202020204" pitchFamily="34" charset="0"/>
              </a:rPr>
              <a:t>may</a:t>
            </a:r>
            <a:r>
              <a:rPr lang="en-US" sz="1600" dirty="0">
                <a:solidFill>
                  <a:schemeClr val="accent2"/>
                </a:solidFill>
                <a:cs typeface="Arial" panose="020B0604020202020204" pitchFamily="34" charset="0"/>
              </a:rPr>
              <a:t> be approved; however, this is considered by DAS and OPM on a case-by-case basis.</a:t>
            </a:r>
            <a:br>
              <a:rPr lang="en-US" sz="1600" dirty="0">
                <a:solidFill>
                  <a:schemeClr val="accent2"/>
                </a:solidFill>
                <a:cs typeface="Arial" panose="020B0604020202020204" pitchFamily="34" charset="0"/>
              </a:rPr>
            </a:br>
            <a:endParaRPr lang="en-US" sz="1600" dirty="0"/>
          </a:p>
        </p:txBody>
      </p:sp>
      <p:sp>
        <p:nvSpPr>
          <p:cNvPr id="6" name="TextBox 5">
            <a:extLst>
              <a:ext uri="{FF2B5EF4-FFF2-40B4-BE49-F238E27FC236}">
                <a16:creationId xmlns:a16="http://schemas.microsoft.com/office/drawing/2014/main" id="{1AA91DED-26F2-CAD9-7F98-CFE1A0B2A731}"/>
              </a:ext>
            </a:extLst>
          </p:cNvPr>
          <p:cNvSpPr txBox="1"/>
          <p:nvPr/>
        </p:nvSpPr>
        <p:spPr>
          <a:xfrm>
            <a:off x="684212" y="381001"/>
            <a:ext cx="8534399" cy="1846659"/>
          </a:xfrm>
          <a:prstGeom prst="rect">
            <a:avLst/>
          </a:prstGeom>
          <a:noFill/>
        </p:spPr>
        <p:txBody>
          <a:bodyPr wrap="square">
            <a:spAutoFit/>
          </a:bodyPr>
          <a:lstStyle/>
          <a:p>
            <a:pPr algn="ctr"/>
            <a:r>
              <a:rPr lang="en-US" sz="3200" b="1" dirty="0">
                <a:solidFill>
                  <a:schemeClr val="accent2"/>
                </a:solidFill>
                <a:latin typeface="+mn-lt"/>
              </a:rPr>
              <a:t>DAS Statewide Leasing/Property Transfer Overview</a:t>
            </a:r>
            <a:br>
              <a:rPr lang="en-US" sz="3200" b="1" dirty="0">
                <a:solidFill>
                  <a:schemeClr val="accent2"/>
                </a:solidFill>
                <a:latin typeface="+mn-lt"/>
              </a:rPr>
            </a:br>
            <a:endParaRPr lang="en-US" b="1" dirty="0">
              <a:solidFill>
                <a:schemeClr val="accent2"/>
              </a:solidFill>
              <a:latin typeface="Times New Roman" pitchFamily="18" charset="0"/>
            </a:endParaRPr>
          </a:p>
          <a:p>
            <a:pPr algn="ctr"/>
            <a:r>
              <a:rPr lang="en-US" sz="3200" b="1" dirty="0">
                <a:solidFill>
                  <a:schemeClr val="accent2"/>
                </a:solidFill>
                <a:latin typeface="+mn-lt"/>
              </a:rPr>
              <a:t>Assignment of Space</a:t>
            </a:r>
            <a:endParaRPr lang="en-US" sz="3200" dirty="0">
              <a:latin typeface="+mn-lt"/>
            </a:endParaRPr>
          </a:p>
        </p:txBody>
      </p:sp>
    </p:spTree>
    <p:extLst>
      <p:ext uri="{BB962C8B-B14F-4D97-AF65-F5344CB8AC3E}">
        <p14:creationId xmlns:p14="http://schemas.microsoft.com/office/powerpoint/2010/main" val="2439717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54455E-C1B2-2E7B-3562-D5817255AD66}"/>
              </a:ext>
            </a:extLst>
          </p:cNvPr>
          <p:cNvSpPr>
            <a:spLocks noGrp="1"/>
          </p:cNvSpPr>
          <p:nvPr>
            <p:ph type="sldNum" sz="quarter" idx="12"/>
          </p:nvPr>
        </p:nvSpPr>
        <p:spPr/>
        <p:txBody>
          <a:bodyPr/>
          <a:lstStyle/>
          <a:p>
            <a:fld id="{FCA1AAAE-29D4-4EA9-B1D0-B1067E663D30}" type="slidenum">
              <a:rPr lang="en-US" smtClean="0"/>
              <a:pPr/>
              <a:t>7</a:t>
            </a:fld>
            <a:endParaRPr lang="en-US" dirty="0"/>
          </a:p>
        </p:txBody>
      </p:sp>
      <p:sp>
        <p:nvSpPr>
          <p:cNvPr id="4" name="TextBox 3">
            <a:extLst>
              <a:ext uri="{FF2B5EF4-FFF2-40B4-BE49-F238E27FC236}">
                <a16:creationId xmlns:a16="http://schemas.microsoft.com/office/drawing/2014/main" id="{7A539A76-26EE-343A-4E63-2336B32A5552}"/>
              </a:ext>
            </a:extLst>
          </p:cNvPr>
          <p:cNvSpPr txBox="1"/>
          <p:nvPr/>
        </p:nvSpPr>
        <p:spPr>
          <a:xfrm>
            <a:off x="455612" y="323398"/>
            <a:ext cx="9296400" cy="1077218"/>
          </a:xfrm>
          <a:prstGeom prst="rect">
            <a:avLst/>
          </a:prstGeom>
          <a:noFill/>
        </p:spPr>
        <p:txBody>
          <a:bodyPr wrap="square">
            <a:spAutoFit/>
          </a:bodyPr>
          <a:lstStyle/>
          <a:p>
            <a:r>
              <a:rPr lang="en-US" sz="3200" b="1" dirty="0">
                <a:solidFill>
                  <a:schemeClr val="accent2"/>
                </a:solidFill>
                <a:latin typeface="+mn-lt"/>
              </a:rPr>
              <a:t>DAS Statewide Leasing/Property Transfer Overview</a:t>
            </a:r>
          </a:p>
          <a:p>
            <a:pPr algn="ctr"/>
            <a:r>
              <a:rPr lang="en-US" sz="3200" b="1" dirty="0">
                <a:solidFill>
                  <a:schemeClr val="accent2"/>
                </a:solidFill>
                <a:latin typeface="+mn-lt"/>
              </a:rPr>
              <a:t>Assignment of Space</a:t>
            </a:r>
            <a:endParaRPr lang="en-US" sz="3200" dirty="0">
              <a:latin typeface="+mn-lt"/>
            </a:endParaRPr>
          </a:p>
        </p:txBody>
      </p:sp>
      <p:sp>
        <p:nvSpPr>
          <p:cNvPr id="6" name="TextBox 5">
            <a:extLst>
              <a:ext uri="{FF2B5EF4-FFF2-40B4-BE49-F238E27FC236}">
                <a16:creationId xmlns:a16="http://schemas.microsoft.com/office/drawing/2014/main" id="{91266768-3866-A28F-D405-CAEECDAE7FD9}"/>
              </a:ext>
            </a:extLst>
          </p:cNvPr>
          <p:cNvSpPr txBox="1"/>
          <p:nvPr/>
        </p:nvSpPr>
        <p:spPr>
          <a:xfrm>
            <a:off x="455612" y="1524000"/>
            <a:ext cx="9143999" cy="5010602"/>
          </a:xfrm>
          <a:prstGeom prst="rect">
            <a:avLst/>
          </a:prstGeom>
          <a:noFill/>
        </p:spPr>
        <p:txBody>
          <a:bodyPr wrap="square">
            <a:spAutoFit/>
          </a:bodyPr>
          <a:lstStyle/>
          <a:p>
            <a:pPr>
              <a:spcBef>
                <a:spcPct val="20000"/>
              </a:spcBef>
            </a:pPr>
            <a:r>
              <a:rPr lang="en-US" b="1" dirty="0">
                <a:solidFill>
                  <a:schemeClr val="accent2"/>
                </a:solidFill>
              </a:rPr>
              <a:t>State Approvals:</a:t>
            </a:r>
          </a:p>
          <a:p>
            <a:pPr lvl="4">
              <a:spcBef>
                <a:spcPct val="20000"/>
              </a:spcBef>
            </a:pPr>
            <a:r>
              <a:rPr lang="en-US" dirty="0">
                <a:solidFill>
                  <a:schemeClr val="accent2"/>
                </a:solidFill>
                <a:latin typeface="+mn-lt"/>
              </a:rPr>
              <a:t>When an agencies’ current assignment of space changes:</a:t>
            </a:r>
          </a:p>
          <a:p>
            <a:pPr marL="285750" indent="-285750">
              <a:spcBef>
                <a:spcPct val="20000"/>
              </a:spcBef>
              <a:buFont typeface="Arial" panose="020B0604020202020204" pitchFamily="34" charset="0"/>
              <a:buChar char="•"/>
            </a:pPr>
            <a:r>
              <a:rPr lang="en-US" sz="1400" b="1" dirty="0">
                <a:solidFill>
                  <a:schemeClr val="accent6">
                    <a:lumMod val="60000"/>
                    <a:lumOff val="40000"/>
                  </a:schemeClr>
                </a:solidFill>
              </a:rPr>
              <a:t>Call us, discuss the project:</a:t>
            </a:r>
          </a:p>
          <a:p>
            <a:pPr marL="285750" indent="-285750">
              <a:spcBef>
                <a:spcPct val="20000"/>
              </a:spcBef>
              <a:buFont typeface="Arial" panose="020B0604020202020204" pitchFamily="34" charset="0"/>
              <a:buChar char="•"/>
            </a:pPr>
            <a:r>
              <a:rPr lang="en-US" sz="1400" dirty="0">
                <a:solidFill>
                  <a:schemeClr val="accent6">
                    <a:lumMod val="60000"/>
                    <a:lumOff val="40000"/>
                  </a:schemeClr>
                </a:solidFill>
              </a:rPr>
              <a:t>We can determine if state approvals by OPM (pursuant to CGS §4-67-G F (4)) and SPRB</a:t>
            </a:r>
            <a:r>
              <a:rPr lang="en-US" sz="1400" b="1" dirty="0">
                <a:solidFill>
                  <a:schemeClr val="accent6">
                    <a:lumMod val="60000"/>
                    <a:lumOff val="40000"/>
                  </a:schemeClr>
                </a:solidFill>
              </a:rPr>
              <a:t> (pursuant to </a:t>
            </a:r>
            <a:r>
              <a:rPr lang="en-US" sz="1400" dirty="0">
                <a:solidFill>
                  <a:schemeClr val="accent6">
                    <a:lumMod val="60000"/>
                    <a:lumOff val="40000"/>
                  </a:schemeClr>
                </a:solidFill>
              </a:rPr>
              <a:t>CGS §4b-29) are necessary.</a:t>
            </a:r>
          </a:p>
          <a:p>
            <a:pPr marL="285750" indent="-285750">
              <a:spcBef>
                <a:spcPct val="20000"/>
              </a:spcBef>
              <a:buFont typeface="Arial" panose="020B0604020202020204" pitchFamily="34" charset="0"/>
              <a:buChar char="•"/>
            </a:pPr>
            <a:r>
              <a:rPr lang="en-US" sz="1400" dirty="0">
                <a:solidFill>
                  <a:schemeClr val="accent6">
                    <a:lumMod val="60000"/>
                    <a:lumOff val="40000"/>
                  </a:schemeClr>
                </a:solidFill>
              </a:rPr>
              <a:t>To determine we review the following:</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Are any employees moving from building to building?</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Is the user agency teleworking and if so, what effect will this have on their final square footage?</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How large of a project is it, number of people moving?</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Is a request for space (RFS) form necessary?</a:t>
            </a:r>
          </a:p>
          <a:p>
            <a:pPr marL="285750" indent="-285750">
              <a:spcBef>
                <a:spcPct val="20000"/>
              </a:spcBef>
              <a:buFont typeface="Arial" panose="020B0604020202020204" pitchFamily="34" charset="0"/>
              <a:buChar char="•"/>
            </a:pPr>
            <a:endParaRPr lang="en-US" sz="1400" dirty="0">
              <a:solidFill>
                <a:schemeClr val="accent6">
                  <a:lumMod val="60000"/>
                  <a:lumOff val="40000"/>
                </a:schemeClr>
              </a:solidFill>
            </a:endParaRPr>
          </a:p>
          <a:p>
            <a:pPr marL="285750" indent="-285750">
              <a:spcBef>
                <a:spcPct val="20000"/>
              </a:spcBef>
              <a:buFont typeface="Arial" panose="020B0604020202020204" pitchFamily="34" charset="0"/>
              <a:buChar char="•"/>
            </a:pPr>
            <a:r>
              <a:rPr lang="en-US" sz="1400" dirty="0">
                <a:solidFill>
                  <a:schemeClr val="accent6">
                    <a:lumMod val="60000"/>
                    <a:lumOff val="40000"/>
                  </a:schemeClr>
                </a:solidFill>
              </a:rPr>
              <a:t>If not, then project can proceed</a:t>
            </a:r>
          </a:p>
          <a:p>
            <a:pPr marL="285750" indent="-285750">
              <a:spcBef>
                <a:spcPct val="20000"/>
              </a:spcBef>
              <a:buFont typeface="Arial" panose="020B0604020202020204" pitchFamily="34" charset="0"/>
              <a:buChar char="•"/>
            </a:pPr>
            <a:endParaRPr lang="en-US" sz="1400" dirty="0">
              <a:solidFill>
                <a:schemeClr val="accent6">
                  <a:lumMod val="60000"/>
                  <a:lumOff val="40000"/>
                </a:schemeClr>
              </a:solidFill>
            </a:endParaRPr>
          </a:p>
          <a:p>
            <a:pPr marL="285750" indent="-285750">
              <a:spcBef>
                <a:spcPct val="20000"/>
              </a:spcBef>
              <a:buFont typeface="Arial" panose="020B0604020202020204" pitchFamily="34" charset="0"/>
              <a:buChar char="•"/>
            </a:pPr>
            <a:r>
              <a:rPr lang="en-US" sz="1400" dirty="0">
                <a:solidFill>
                  <a:schemeClr val="accent6">
                    <a:lumMod val="60000"/>
                    <a:lumOff val="40000"/>
                  </a:schemeClr>
                </a:solidFill>
              </a:rPr>
              <a:t>If so, then:</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We will need a description of the project, who’s moving where, costs involved, timing, effect of telework.</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A completed RFS signed by user agency head, Shane, Darren and OPM (discussed in next slide).</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Shane submits a memorandum to OPM first and upon their approval one to SPRB.</a:t>
            </a:r>
          </a:p>
          <a:p>
            <a:pPr marL="742950" lvl="1" indent="-285750">
              <a:spcBef>
                <a:spcPct val="20000"/>
              </a:spcBef>
              <a:buFont typeface="Arial" panose="020B0604020202020204" pitchFamily="34" charset="0"/>
              <a:buChar char="•"/>
            </a:pPr>
            <a:r>
              <a:rPr lang="en-US" sz="1400" dirty="0">
                <a:solidFill>
                  <a:schemeClr val="accent6">
                    <a:lumMod val="60000"/>
                    <a:lumOff val="40000"/>
                  </a:schemeClr>
                </a:solidFill>
              </a:rPr>
              <a:t>Upon those two approvals Shane sends a memorandum to you stating that state approvals are received and the project can proceed. </a:t>
            </a:r>
          </a:p>
        </p:txBody>
      </p:sp>
    </p:spTree>
    <p:extLst>
      <p:ext uri="{BB962C8B-B14F-4D97-AF65-F5344CB8AC3E}">
        <p14:creationId xmlns:p14="http://schemas.microsoft.com/office/powerpoint/2010/main" val="91869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FE50EE-5F9A-9F1D-BC6D-8898938685ED}"/>
              </a:ext>
            </a:extLst>
          </p:cNvPr>
          <p:cNvSpPr>
            <a:spLocks noGrp="1"/>
          </p:cNvSpPr>
          <p:nvPr>
            <p:ph type="sldNum" sz="quarter" idx="12"/>
          </p:nvPr>
        </p:nvSpPr>
        <p:spPr/>
        <p:txBody>
          <a:bodyPr/>
          <a:lstStyle/>
          <a:p>
            <a:fld id="{FCA1AAAE-29D4-4EA9-B1D0-B1067E663D30}" type="slidenum">
              <a:rPr lang="en-US" smtClean="0"/>
              <a:pPr/>
              <a:t>8</a:t>
            </a:fld>
            <a:endParaRPr lang="en-US" dirty="0"/>
          </a:p>
        </p:txBody>
      </p:sp>
      <p:sp>
        <p:nvSpPr>
          <p:cNvPr id="4" name="TextBox 3">
            <a:extLst>
              <a:ext uri="{FF2B5EF4-FFF2-40B4-BE49-F238E27FC236}">
                <a16:creationId xmlns:a16="http://schemas.microsoft.com/office/drawing/2014/main" id="{416D19CB-D3EE-0CF0-CAB8-C3F0AD869485}"/>
              </a:ext>
            </a:extLst>
          </p:cNvPr>
          <p:cNvSpPr txBox="1"/>
          <p:nvPr/>
        </p:nvSpPr>
        <p:spPr>
          <a:xfrm>
            <a:off x="531812" y="1447288"/>
            <a:ext cx="8839200" cy="5189113"/>
          </a:xfrm>
          <a:prstGeom prst="rect">
            <a:avLst/>
          </a:prstGeom>
          <a:noFill/>
        </p:spPr>
        <p:txBody>
          <a:bodyPr wrap="square">
            <a:spAutoFit/>
          </a:bodyPr>
          <a:lstStyle/>
          <a:p>
            <a:pPr marL="812800" indent="-812800">
              <a:lnSpc>
                <a:spcPct val="80000"/>
              </a:lnSpc>
            </a:pPr>
            <a:r>
              <a:rPr lang="en-US" dirty="0">
                <a:solidFill>
                  <a:schemeClr val="accent2"/>
                </a:solidFill>
                <a:latin typeface="Arial" panose="020B0604020202020204" pitchFamily="34" charset="0"/>
                <a:cs typeface="Arial" panose="020B0604020202020204" pitchFamily="34" charset="0"/>
              </a:rPr>
              <a:t>REQUEST FOR SPACE FORM (RFS)</a:t>
            </a:r>
          </a:p>
          <a:p>
            <a:pPr marL="812800" indent="-812800">
              <a:lnSpc>
                <a:spcPct val="80000"/>
              </a:lnSpc>
            </a:pPr>
            <a:r>
              <a:rPr lang="en-US" dirty="0">
                <a:solidFill>
                  <a:schemeClr val="accent2"/>
                </a:solidFill>
                <a:latin typeface="Arial" panose="020B0604020202020204" pitchFamily="34" charset="0"/>
                <a:cs typeface="Arial" panose="020B0604020202020204" pitchFamily="34" charset="0"/>
              </a:rPr>
              <a:t>State Owned Space</a:t>
            </a:r>
          </a:p>
          <a:p>
            <a:pPr marL="812800" indent="-812800">
              <a:lnSpc>
                <a:spcPct val="80000"/>
              </a:lnSpc>
            </a:pPr>
            <a:endParaRPr lang="en-US" dirty="0">
              <a:solidFill>
                <a:schemeClr val="accent2"/>
              </a:solidFill>
              <a:latin typeface="Arial" panose="020B0604020202020204" pitchFamily="34" charset="0"/>
              <a:cs typeface="Arial" panose="020B0604020202020204" pitchFamily="34" charset="0"/>
            </a:endParaRPr>
          </a:p>
          <a:p>
            <a:pPr marL="711200" indent="-711200">
              <a:lnSpc>
                <a:spcPct val="80000"/>
              </a:lnSpc>
              <a:buFont typeface="Arial" panose="020B0604020202020204" pitchFamily="34" charset="0"/>
              <a:buChar char="•"/>
            </a:pPr>
            <a:r>
              <a:rPr lang="en-US" dirty="0">
                <a:solidFill>
                  <a:schemeClr val="accent2"/>
                </a:solidFill>
                <a:latin typeface="Arial" panose="020B0604020202020204" pitchFamily="34" charset="0"/>
                <a:cs typeface="Arial" panose="020B0604020202020204" pitchFamily="34" charset="0"/>
              </a:rPr>
              <a:t>The agency must fill out the RFS form as a rough draft and return it to Leasing for basic review. We will call you back to discuss any details and explain what other information is required to complete the form.</a:t>
            </a:r>
          </a:p>
          <a:p>
            <a:pPr>
              <a:lnSpc>
                <a:spcPct val="80000"/>
              </a:lnSpc>
            </a:pPr>
            <a:endParaRPr lang="en-US" dirty="0">
              <a:solidFill>
                <a:schemeClr val="accent2"/>
              </a:solidFill>
              <a:latin typeface="Arial" panose="020B0604020202020204" pitchFamily="34" charset="0"/>
              <a:cs typeface="Arial" panose="020B0604020202020204" pitchFamily="34" charset="0"/>
            </a:endParaRPr>
          </a:p>
          <a:p>
            <a:pPr marL="711200" indent="-711200">
              <a:lnSpc>
                <a:spcPct val="80000"/>
              </a:lnSpc>
              <a:buFont typeface="Arial" panose="020B0604020202020204" pitchFamily="34" charset="0"/>
              <a:buChar char="•"/>
            </a:pPr>
            <a:r>
              <a:rPr lang="en-US" dirty="0">
                <a:solidFill>
                  <a:schemeClr val="accent2"/>
                </a:solidFill>
                <a:latin typeface="Arial" panose="020B0604020202020204" pitchFamily="34" charset="0"/>
                <a:cs typeface="Arial" panose="020B0604020202020204" pitchFamily="34" charset="0"/>
              </a:rPr>
              <a:t>The form is both a planning document (current staffing and needs projected out 3 years) and an approval document. Upon approval by the user agency, Shane, Darren and OPM, the project can progress to design, costing, etc.</a:t>
            </a:r>
          </a:p>
          <a:p>
            <a:pPr marL="1168400" lvl="1" indent="-711200">
              <a:lnSpc>
                <a:spcPct val="80000"/>
              </a:lnSpc>
            </a:pPr>
            <a:endParaRPr lang="en-US" dirty="0">
              <a:solidFill>
                <a:schemeClr val="accent2"/>
              </a:solidFill>
              <a:latin typeface="Arial" panose="020B0604020202020204" pitchFamily="34" charset="0"/>
              <a:cs typeface="Arial" panose="020B0604020202020204" pitchFamily="34" charset="0"/>
            </a:endParaRPr>
          </a:p>
          <a:p>
            <a:pPr algn="ctr">
              <a:lnSpc>
                <a:spcPct val="80000"/>
              </a:lnSpc>
              <a:buFontTx/>
              <a:buNone/>
            </a:pPr>
            <a:r>
              <a:rPr lang="en-US" dirty="0">
                <a:solidFill>
                  <a:schemeClr val="accent2"/>
                </a:solidFill>
                <a:latin typeface="Arial" panose="020B0604020202020204" pitchFamily="34" charset="0"/>
                <a:cs typeface="Arial" panose="020B0604020202020204" pitchFamily="34" charset="0"/>
              </a:rPr>
              <a:t>Then a memorandum requesting approval to proceed is sent by Shane to OPM and if approved then to SPRB. If approved then project may proceed, Shane will notify the user agency by email.</a:t>
            </a:r>
          </a:p>
          <a:p>
            <a:pPr algn="ctr">
              <a:lnSpc>
                <a:spcPct val="80000"/>
              </a:lnSpc>
              <a:buFontTx/>
              <a:buNone/>
            </a:pPr>
            <a:endParaRPr lang="en-US" sz="1800" b="1" dirty="0">
              <a:solidFill>
                <a:schemeClr val="accent2"/>
              </a:solidFill>
              <a:latin typeface="Arial" panose="020B0604020202020204" pitchFamily="34" charset="0"/>
              <a:cs typeface="Arial" panose="020B0604020202020204" pitchFamily="34" charset="0"/>
            </a:endParaRPr>
          </a:p>
          <a:p>
            <a:pPr algn="ctr">
              <a:lnSpc>
                <a:spcPct val="80000"/>
              </a:lnSpc>
              <a:buFontTx/>
              <a:buNone/>
            </a:pPr>
            <a:r>
              <a:rPr lang="en-US" sz="1800" b="1" dirty="0">
                <a:solidFill>
                  <a:schemeClr val="accent2"/>
                </a:solidFill>
              </a:rPr>
              <a:t> YOUR RESPONSIBILITY:</a:t>
            </a:r>
          </a:p>
          <a:p>
            <a:pPr algn="ctr">
              <a:lnSpc>
                <a:spcPct val="80000"/>
              </a:lnSpc>
              <a:buFontTx/>
              <a:buNone/>
            </a:pPr>
            <a:endParaRPr lang="en-US" sz="1800" dirty="0">
              <a:solidFill>
                <a:schemeClr val="accent2"/>
              </a:solidFill>
            </a:endParaRPr>
          </a:p>
          <a:p>
            <a:pPr algn="ctr">
              <a:lnSpc>
                <a:spcPct val="80000"/>
              </a:lnSpc>
            </a:pPr>
            <a:r>
              <a:rPr lang="en-US" sz="1800" dirty="0">
                <a:solidFill>
                  <a:schemeClr val="accent2"/>
                </a:solidFill>
              </a:rPr>
              <a:t>Contact us as soon as you have a request for a project regarding space</a:t>
            </a:r>
          </a:p>
          <a:p>
            <a:pPr algn="ctr">
              <a:lnSpc>
                <a:spcPct val="80000"/>
              </a:lnSpc>
            </a:pPr>
            <a:endParaRPr lang="en-US" sz="1800" dirty="0">
              <a:solidFill>
                <a:schemeClr val="accent2"/>
              </a:solidFill>
            </a:endParaRPr>
          </a:p>
          <a:p>
            <a:pPr algn="ctr">
              <a:lnSpc>
                <a:spcPct val="80000"/>
              </a:lnSpc>
            </a:pPr>
            <a:r>
              <a:rPr lang="en-US" sz="1800" dirty="0">
                <a:solidFill>
                  <a:schemeClr val="accent2"/>
                </a:solidFill>
              </a:rPr>
              <a:t>Do not proceed until:</a:t>
            </a:r>
          </a:p>
          <a:p>
            <a:pPr algn="ctr">
              <a:lnSpc>
                <a:spcPct val="80000"/>
              </a:lnSpc>
            </a:pPr>
            <a:r>
              <a:rPr lang="en-US" sz="1800" dirty="0">
                <a:solidFill>
                  <a:schemeClr val="accent2"/>
                </a:solidFill>
              </a:rPr>
              <a:t>It has been determined no approvals are necessary or</a:t>
            </a:r>
          </a:p>
          <a:p>
            <a:pPr algn="ctr">
              <a:lnSpc>
                <a:spcPct val="80000"/>
              </a:lnSpc>
            </a:pPr>
            <a:r>
              <a:rPr lang="en-US" sz="1800" dirty="0">
                <a:solidFill>
                  <a:schemeClr val="accent2"/>
                </a:solidFill>
              </a:rPr>
              <a:t>Approvals are received </a:t>
            </a:r>
          </a:p>
          <a:p>
            <a:pPr marL="711200" indent="-711200">
              <a:lnSpc>
                <a:spcPct val="80000"/>
              </a:lnSpc>
              <a:buFont typeface="Arial" panose="020B0604020202020204" pitchFamily="34" charset="0"/>
              <a:buChar char="•"/>
            </a:pPr>
            <a:endParaRPr lang="en-US" dirty="0">
              <a:solidFill>
                <a:schemeClr val="accent2"/>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A688377-72E7-248E-2A3B-F24766E260E5}"/>
              </a:ext>
            </a:extLst>
          </p:cNvPr>
          <p:cNvSpPr txBox="1"/>
          <p:nvPr/>
        </p:nvSpPr>
        <p:spPr>
          <a:xfrm>
            <a:off x="227012" y="353250"/>
            <a:ext cx="9601200" cy="1077218"/>
          </a:xfrm>
          <a:prstGeom prst="rect">
            <a:avLst/>
          </a:prstGeom>
          <a:noFill/>
        </p:spPr>
        <p:txBody>
          <a:bodyPr wrap="square">
            <a:spAutoFit/>
          </a:bodyPr>
          <a:lstStyle/>
          <a:p>
            <a:pPr algn="ctr"/>
            <a:r>
              <a:rPr lang="en-US" sz="3200" b="1" dirty="0">
                <a:solidFill>
                  <a:schemeClr val="accent2"/>
                </a:solidFill>
                <a:latin typeface="+mn-lt"/>
              </a:rPr>
              <a:t>DAS Statewide Leasing/Property Transfer Overview</a:t>
            </a:r>
            <a:br>
              <a:rPr lang="en-US" sz="3200" b="1" dirty="0">
                <a:solidFill>
                  <a:schemeClr val="accent2"/>
                </a:solidFill>
                <a:latin typeface="+mn-lt"/>
              </a:rPr>
            </a:br>
            <a:r>
              <a:rPr lang="en-US" sz="3200" b="1" dirty="0">
                <a:solidFill>
                  <a:schemeClr val="accent2"/>
                </a:solidFill>
                <a:latin typeface="+mn-lt"/>
              </a:rPr>
              <a:t> Assignment of Space</a:t>
            </a:r>
            <a:endParaRPr lang="en-US" sz="3200" dirty="0">
              <a:latin typeface="+mn-lt"/>
            </a:endParaRPr>
          </a:p>
        </p:txBody>
      </p:sp>
    </p:spTree>
    <p:extLst>
      <p:ext uri="{BB962C8B-B14F-4D97-AF65-F5344CB8AC3E}">
        <p14:creationId xmlns:p14="http://schemas.microsoft.com/office/powerpoint/2010/main" val="2993201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BF9AB1D-9035-4908-AE87-E48A715AA218}" type="slidenum">
              <a:rPr lang="en-US"/>
              <a:pPr/>
              <a:t>9</a:t>
            </a:fld>
            <a:endParaRPr lang="en-US" dirty="0"/>
          </a:p>
        </p:txBody>
      </p:sp>
      <p:sp>
        <p:nvSpPr>
          <p:cNvPr id="12290" name="Rectangle 2"/>
          <p:cNvSpPr>
            <a:spLocks noGrp="1" noChangeArrowheads="1"/>
          </p:cNvSpPr>
          <p:nvPr>
            <p:ph type="title"/>
          </p:nvPr>
        </p:nvSpPr>
        <p:spPr>
          <a:xfrm>
            <a:off x="0" y="0"/>
            <a:ext cx="9902825" cy="914400"/>
          </a:xfrm>
        </p:spPr>
        <p:txBody>
          <a:bodyPr/>
          <a:lstStyle/>
          <a:p>
            <a:r>
              <a:rPr lang="en-US" sz="3200" b="1" dirty="0">
                <a:solidFill>
                  <a:schemeClr val="accent2"/>
                </a:solidFill>
              </a:rPr>
              <a:t>DAS Statewide Leasing/Property Transfer Overview</a:t>
            </a:r>
          </a:p>
        </p:txBody>
      </p:sp>
      <p:sp>
        <p:nvSpPr>
          <p:cNvPr id="12291" name="Rectangle 3"/>
          <p:cNvSpPr>
            <a:spLocks noGrp="1" noChangeArrowheads="1"/>
          </p:cNvSpPr>
          <p:nvPr>
            <p:ph type="body" idx="1"/>
          </p:nvPr>
        </p:nvSpPr>
        <p:spPr>
          <a:xfrm>
            <a:off x="0" y="1066800"/>
            <a:ext cx="9902825" cy="5715000"/>
          </a:xfrm>
        </p:spPr>
        <p:txBody>
          <a:bodyPr/>
          <a:lstStyle/>
          <a:p>
            <a:pPr algn="ctr">
              <a:buFontTx/>
              <a:buNone/>
            </a:pPr>
            <a:endParaRPr lang="en-US" sz="2400" b="1" dirty="0">
              <a:solidFill>
                <a:schemeClr val="accent2"/>
              </a:solidFill>
              <a:latin typeface="Arial" panose="020B0604020202020204" pitchFamily="34" charset="0"/>
              <a:cs typeface="Arial" panose="020B0604020202020204" pitchFamily="34" charset="0"/>
            </a:endParaRPr>
          </a:p>
          <a:p>
            <a:pPr algn="ctr">
              <a:buFontTx/>
              <a:buNone/>
            </a:pPr>
            <a:r>
              <a:rPr lang="en-US" sz="3600" b="1" dirty="0">
                <a:solidFill>
                  <a:schemeClr val="accent2"/>
                </a:solidFill>
                <a:latin typeface="Arial" panose="020B0604020202020204" pitchFamily="34" charset="0"/>
                <a:cs typeface="Arial" panose="020B0604020202020204" pitchFamily="34" charset="0"/>
              </a:rPr>
              <a:t>State Facility Plan</a:t>
            </a:r>
          </a:p>
          <a:p>
            <a:pPr algn="ctr">
              <a:buFontTx/>
              <a:buNone/>
            </a:pPr>
            <a:r>
              <a:rPr lang="en-US" sz="3600" b="1" dirty="0">
                <a:solidFill>
                  <a:schemeClr val="accent2"/>
                </a:solidFill>
                <a:latin typeface="Arial" panose="020B0604020202020204" pitchFamily="34" charset="0"/>
                <a:cs typeface="Arial" panose="020B0604020202020204" pitchFamily="34" charset="0"/>
              </a:rPr>
              <a:t>&amp;</a:t>
            </a:r>
          </a:p>
          <a:p>
            <a:pPr algn="ctr">
              <a:buFontTx/>
              <a:buNone/>
            </a:pPr>
            <a:r>
              <a:rPr lang="en-US" sz="3600" b="1" dirty="0">
                <a:solidFill>
                  <a:schemeClr val="accent2"/>
                </a:solidFill>
                <a:latin typeface="Arial" panose="020B0604020202020204" pitchFamily="34" charset="0"/>
                <a:cs typeface="Arial" panose="020B0604020202020204" pitchFamily="34" charset="0"/>
              </a:rPr>
              <a:t>Surplus Real Property</a:t>
            </a:r>
          </a:p>
          <a:p>
            <a:pPr algn="ctr">
              <a:buFontTx/>
              <a:buNone/>
            </a:pPr>
            <a:endParaRPr lang="en-US" sz="2400" dirty="0">
              <a:solidFill>
                <a:schemeClr val="accent2"/>
              </a:solidFill>
              <a:latin typeface="Arial" panose="020B0604020202020204" pitchFamily="34" charset="0"/>
              <a:cs typeface="Arial" panose="020B0604020202020204" pitchFamily="34" charset="0"/>
            </a:endParaRPr>
          </a:p>
          <a:p>
            <a:pPr algn="ctr">
              <a:buFontTx/>
              <a:buNone/>
            </a:pPr>
            <a:endParaRPr lang="en-US" sz="2400" dirty="0">
              <a:solidFill>
                <a:schemeClr val="accent2"/>
              </a:solidFill>
              <a:latin typeface="Arial" panose="020B0604020202020204" pitchFamily="34" charset="0"/>
              <a:cs typeface="Arial" panose="020B0604020202020204" pitchFamily="34" charset="0"/>
            </a:endParaRPr>
          </a:p>
          <a:p>
            <a:pPr algn="ctr">
              <a:buFontTx/>
              <a:buNone/>
            </a:pPr>
            <a:r>
              <a:rPr lang="en-US" sz="2400" dirty="0">
                <a:solidFill>
                  <a:schemeClr val="accent2"/>
                </a:solidFill>
                <a:latin typeface="Arial" panose="020B0604020202020204" pitchFamily="34" charset="0"/>
                <a:cs typeface="Arial" panose="020B0604020202020204" pitchFamily="34" charset="0"/>
              </a:rPr>
              <a:t>Paul Hinsch, Policy Director, Asset Management</a:t>
            </a:r>
          </a:p>
          <a:p>
            <a:pPr algn="ctr">
              <a:buFontTx/>
              <a:buNone/>
            </a:pPr>
            <a:r>
              <a:rPr lang="en-US" sz="2400" dirty="0">
                <a:solidFill>
                  <a:schemeClr val="accent2"/>
                </a:solidFill>
                <a:latin typeface="Arial" panose="020B0604020202020204" pitchFamily="34" charset="0"/>
                <a:cs typeface="Arial" panose="020B0604020202020204" pitchFamily="34" charset="0"/>
              </a:rPr>
              <a:t>Office of Policy &amp; Management</a:t>
            </a:r>
          </a:p>
          <a:p>
            <a:pPr algn="ctr">
              <a:buFontTx/>
              <a:buNone/>
            </a:pPr>
            <a:r>
              <a:rPr lang="en-US" sz="2400" dirty="0">
                <a:solidFill>
                  <a:schemeClr val="accent2"/>
                </a:solidFill>
                <a:latin typeface="Arial" panose="020B0604020202020204" pitchFamily="34" charset="0"/>
                <a:cs typeface="Arial" panose="020B0604020202020204" pitchFamily="34" charset="0"/>
              </a:rPr>
              <a:t>Bureau of Assets Management</a:t>
            </a:r>
            <a:endParaRPr lang="en-US" dirty="0">
              <a:solidFill>
                <a:schemeClr val="accent2"/>
              </a:solidFill>
              <a:latin typeface="Arial" panose="020B0604020202020204" pitchFamily="34" charset="0"/>
              <a:cs typeface="Arial" panose="020B0604020202020204" pitchFamily="34" charset="0"/>
            </a:endParaRPr>
          </a:p>
        </p:txBody>
      </p:sp>
    </p:spTree>
  </p:cSld>
  <p:clrMapOvr>
    <a:masterClrMapping/>
  </p:clrMapOvr>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5609</TotalTime>
  <Words>4074</Words>
  <Application>Microsoft Office PowerPoint</Application>
  <PresentationFormat>Custom</PresentationFormat>
  <Paragraphs>407</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Courier New</vt:lpstr>
      <vt:lpstr>Times New Roman</vt:lpstr>
      <vt:lpstr>Blank Presentation</vt:lpstr>
      <vt:lpstr>PowerPoint Presentation</vt:lpstr>
      <vt:lpstr>DAS Statewide Leasing/Property Transfer Overview</vt:lpstr>
      <vt:lpstr>DAS Statewide Leasing/Property Transfer  Overview</vt:lpstr>
      <vt:lpstr>DAS Statewide Leasing/Property Transfer Overview</vt:lpstr>
      <vt:lpstr>PowerPoint Presentation</vt:lpstr>
      <vt:lpstr>PowerPoint Presentation</vt:lpstr>
      <vt:lpstr>PowerPoint Presentation</vt:lpstr>
      <vt:lpstr>PowerPoint Presentation</vt:lpstr>
      <vt:lpstr>DAS Statewide Leasing/Property Transfer Overview</vt:lpstr>
      <vt:lpstr>DAS Statewide Leasing/Property Transfer Overview</vt:lpstr>
      <vt:lpstr>DAS Statewide Leasing/Property Transfer Overview</vt:lpstr>
      <vt:lpstr>PowerPoint Presentation</vt:lpstr>
      <vt:lpstr>DAS Statewide Leasing/Property Transfer Overview</vt:lpstr>
      <vt:lpstr>DAS Statewide Leasing/Property Transfer Overview</vt:lpstr>
      <vt:lpstr>DAS Statewide Leasing/Property Transfer Overview</vt:lpstr>
      <vt:lpstr>PowerPoint Presentation</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lpstr>DAS Statewide Leasing/Property Transfer  Overview</vt:lpstr>
    </vt:vector>
  </TitlesOfParts>
  <Company>Department of Public 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mallory</dc:creator>
  <cp:lastModifiedBy>Veilleux, Suzanne</cp:lastModifiedBy>
  <cp:revision>258</cp:revision>
  <cp:lastPrinted>2016-03-16T19:12:57Z</cp:lastPrinted>
  <dcterms:created xsi:type="dcterms:W3CDTF">2002-02-13T14:53:36Z</dcterms:created>
  <dcterms:modified xsi:type="dcterms:W3CDTF">2023-09-01T13:00:03Z</dcterms:modified>
</cp:coreProperties>
</file>