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84" r:id="rId5"/>
    <p:sldId id="257" r:id="rId6"/>
    <p:sldId id="258" r:id="rId7"/>
    <p:sldId id="259" r:id="rId8"/>
    <p:sldId id="260" r:id="rId9"/>
    <p:sldId id="261" r:id="rId10"/>
    <p:sldId id="262" r:id="rId11"/>
    <p:sldId id="264" r:id="rId12"/>
    <p:sldId id="263" r:id="rId13"/>
    <p:sldId id="296" r:id="rId14"/>
    <p:sldId id="268" r:id="rId15"/>
    <p:sldId id="265" r:id="rId16"/>
    <p:sldId id="266" r:id="rId17"/>
    <p:sldId id="269" r:id="rId18"/>
    <p:sldId id="267" r:id="rId19"/>
    <p:sldId id="308" r:id="rId20"/>
    <p:sldId id="297" r:id="rId21"/>
    <p:sldId id="289" r:id="rId22"/>
    <p:sldId id="288" r:id="rId23"/>
    <p:sldId id="312" r:id="rId24"/>
    <p:sldId id="302" r:id="rId25"/>
    <p:sldId id="303" r:id="rId26"/>
    <p:sldId id="311" r:id="rId27"/>
    <p:sldId id="280" r:id="rId28"/>
    <p:sldId id="274" r:id="rId29"/>
    <p:sldId id="290" r:id="rId30"/>
    <p:sldId id="309" r:id="rId31"/>
    <p:sldId id="287" r:id="rId32"/>
    <p:sldId id="276" r:id="rId33"/>
    <p:sldId id="29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282D"/>
    <a:srgbClr val="EF8200"/>
    <a:srgbClr val="C1BB00"/>
    <a:srgbClr val="125687"/>
    <a:srgbClr val="682145"/>
    <a:srgbClr val="5E4F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194" autoAdjust="0"/>
  </p:normalViewPr>
  <p:slideViewPr>
    <p:cSldViewPr snapToGrid="0" snapToObjects="1">
      <p:cViewPr varScale="1">
        <p:scale>
          <a:sx n="116" d="100"/>
          <a:sy n="116"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A6454-68BB-4796-8D36-75EF952A6C41}"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CE8BCD39-4A50-4A5F-A86E-C2951A32C1ED}">
      <dgm:prSet phldrT="[Text]" custT="1"/>
      <dgm:spPr/>
      <dgm:t>
        <a:bodyPr/>
        <a:lstStyle/>
        <a:p>
          <a:pPr algn="l"/>
          <a:r>
            <a:rPr lang="en-US" sz="1800" b="1" dirty="0" smtClean="0"/>
            <a:t>Book or Manual</a:t>
          </a:r>
          <a:endParaRPr lang="en-US" sz="1800" b="1" dirty="0"/>
        </a:p>
      </dgm:t>
    </dgm:pt>
    <dgm:pt modelId="{139A46F1-F3CC-49B3-B79C-A437F91E104D}" type="parTrans" cxnId="{32B660BD-AF8D-4F4A-A44F-9596FDAC7C97}">
      <dgm:prSet/>
      <dgm:spPr/>
      <dgm:t>
        <a:bodyPr/>
        <a:lstStyle/>
        <a:p>
          <a:pPr algn="l"/>
          <a:endParaRPr lang="en-US" sz="1800" b="1"/>
        </a:p>
      </dgm:t>
    </dgm:pt>
    <dgm:pt modelId="{01C1939C-14BB-4895-8867-D1814B70A845}" type="sibTrans" cxnId="{32B660BD-AF8D-4F4A-A44F-9596FDAC7C97}">
      <dgm:prSet/>
      <dgm:spPr/>
      <dgm:t>
        <a:bodyPr/>
        <a:lstStyle/>
        <a:p>
          <a:pPr algn="l"/>
          <a:endParaRPr lang="en-US" sz="1800" b="1"/>
        </a:p>
      </dgm:t>
    </dgm:pt>
    <dgm:pt modelId="{EEB8E4DB-D3A9-4EC7-A1B3-4D559578C29D}">
      <dgm:prSet phldrT="[Text]" custT="1"/>
      <dgm:spPr/>
      <dgm:t>
        <a:bodyPr/>
        <a:lstStyle/>
        <a:p>
          <a:pPr algn="l"/>
          <a:r>
            <a:rPr lang="en-US" sz="1600" b="1" dirty="0" smtClean="0"/>
            <a:t>The practice has a book, manual, or other available writings that specify the components of the practice protocol and describe how to administer the practice.</a:t>
          </a:r>
          <a:endParaRPr lang="en-US" sz="1600" b="1" dirty="0"/>
        </a:p>
      </dgm:t>
    </dgm:pt>
    <dgm:pt modelId="{ADE18ACA-F2F7-46CB-A128-34FE09B264D7}" type="parTrans" cxnId="{7F644824-6FE7-4D4E-BA70-05B39ED10A81}">
      <dgm:prSet/>
      <dgm:spPr/>
      <dgm:t>
        <a:bodyPr/>
        <a:lstStyle/>
        <a:p>
          <a:pPr algn="l"/>
          <a:endParaRPr lang="en-US" sz="1800" b="1"/>
        </a:p>
      </dgm:t>
    </dgm:pt>
    <dgm:pt modelId="{BC51C1E2-7DF6-469C-A506-DACF4C9B49B0}" type="sibTrans" cxnId="{7F644824-6FE7-4D4E-BA70-05B39ED10A81}">
      <dgm:prSet/>
      <dgm:spPr/>
      <dgm:t>
        <a:bodyPr/>
        <a:lstStyle/>
        <a:p>
          <a:pPr algn="l"/>
          <a:endParaRPr lang="en-US" sz="1800" b="1"/>
        </a:p>
      </dgm:t>
    </dgm:pt>
    <dgm:pt modelId="{93B1DE6E-9BAD-484B-8776-D45ED33B82B9}">
      <dgm:prSet phldrT="[Text]" custT="1"/>
      <dgm:spPr/>
      <dgm:t>
        <a:bodyPr/>
        <a:lstStyle/>
        <a:p>
          <a:pPr algn="l"/>
          <a:r>
            <a:rPr lang="en-US" sz="1800" b="1" dirty="0" smtClean="0"/>
            <a:t>No Empirical Risk of Harm</a:t>
          </a:r>
          <a:endParaRPr lang="en-US" sz="1800" b="1" dirty="0"/>
        </a:p>
      </dgm:t>
    </dgm:pt>
    <dgm:pt modelId="{8DB27E00-284C-44FF-A809-D33E014B17ED}" type="parTrans" cxnId="{08FB03F9-B4FC-4F06-A86D-117BE6E5AA1F}">
      <dgm:prSet/>
      <dgm:spPr/>
      <dgm:t>
        <a:bodyPr/>
        <a:lstStyle/>
        <a:p>
          <a:pPr algn="l"/>
          <a:endParaRPr lang="en-US" sz="1800" b="1"/>
        </a:p>
      </dgm:t>
    </dgm:pt>
    <dgm:pt modelId="{CF0D569A-8B62-4C44-AB81-28F0DFF4F46B}" type="sibTrans" cxnId="{08FB03F9-B4FC-4F06-A86D-117BE6E5AA1F}">
      <dgm:prSet/>
      <dgm:spPr/>
      <dgm:t>
        <a:bodyPr/>
        <a:lstStyle/>
        <a:p>
          <a:pPr algn="l"/>
          <a:endParaRPr lang="en-US" sz="1800" b="1"/>
        </a:p>
      </dgm:t>
    </dgm:pt>
    <dgm:pt modelId="{643489DA-C6E6-4990-A193-D344D22325C5}">
      <dgm:prSet phldrT="[Text]" custT="1"/>
      <dgm:spPr/>
      <dgm:t>
        <a:bodyPr/>
        <a:lstStyle/>
        <a:p>
          <a:pPr algn="l"/>
          <a:r>
            <a:rPr lang="en-US" sz="1800" b="1" dirty="0" smtClean="0"/>
            <a:t>There is no empirical basis suggesting that, compared to its likely benefits, the practice constitutes a risk of harm to those receiving it.</a:t>
          </a:r>
          <a:endParaRPr lang="en-US" sz="1800" b="1" dirty="0"/>
        </a:p>
      </dgm:t>
    </dgm:pt>
    <dgm:pt modelId="{D5C0BF13-0F5F-4930-AD82-3FC35BE28B81}" type="parTrans" cxnId="{15F4D98D-E08B-456F-8CA2-EEEEA68B3021}">
      <dgm:prSet/>
      <dgm:spPr/>
      <dgm:t>
        <a:bodyPr/>
        <a:lstStyle/>
        <a:p>
          <a:pPr algn="l"/>
          <a:endParaRPr lang="en-US" sz="1800" b="1"/>
        </a:p>
      </dgm:t>
    </dgm:pt>
    <dgm:pt modelId="{93C795EB-088D-41E7-824C-C4643F395CE2}" type="sibTrans" cxnId="{15F4D98D-E08B-456F-8CA2-EEEEA68B3021}">
      <dgm:prSet/>
      <dgm:spPr/>
      <dgm:t>
        <a:bodyPr/>
        <a:lstStyle/>
        <a:p>
          <a:pPr algn="l"/>
          <a:endParaRPr lang="en-US" sz="1800" b="1"/>
        </a:p>
      </dgm:t>
    </dgm:pt>
    <dgm:pt modelId="{0F66C17E-B611-4CD4-99C1-44E65D3D1F3A}">
      <dgm:prSet phldrT="[Text]" custT="1"/>
      <dgm:spPr/>
      <dgm:t>
        <a:bodyPr/>
        <a:lstStyle/>
        <a:p>
          <a:pPr algn="l"/>
          <a:r>
            <a:rPr lang="en-US" sz="1800" b="1" dirty="0" smtClean="0"/>
            <a:t>Weight of Evidence Supports Benefits</a:t>
          </a:r>
          <a:endParaRPr lang="en-US" sz="1800" b="1" dirty="0"/>
        </a:p>
      </dgm:t>
    </dgm:pt>
    <dgm:pt modelId="{0B2B5EAE-7817-4044-BB79-3AF353696D5C}" type="parTrans" cxnId="{48C35C3F-257A-479F-9149-02488FAB9853}">
      <dgm:prSet/>
      <dgm:spPr/>
      <dgm:t>
        <a:bodyPr/>
        <a:lstStyle/>
        <a:p>
          <a:pPr algn="l"/>
          <a:endParaRPr lang="en-US" sz="1800" b="1"/>
        </a:p>
      </dgm:t>
    </dgm:pt>
    <dgm:pt modelId="{E086C29F-501B-420E-B2D2-683428156868}" type="sibTrans" cxnId="{48C35C3F-257A-479F-9149-02488FAB9853}">
      <dgm:prSet/>
      <dgm:spPr/>
      <dgm:t>
        <a:bodyPr/>
        <a:lstStyle/>
        <a:p>
          <a:pPr algn="l"/>
          <a:endParaRPr lang="en-US" sz="1800" b="1"/>
        </a:p>
      </dgm:t>
    </dgm:pt>
    <dgm:pt modelId="{A92C4C4B-D4C1-438F-9444-EA0E6543B213}">
      <dgm:prSet phldrT="[Text]" custT="1"/>
      <dgm:spPr/>
      <dgm:t>
        <a:bodyPr/>
        <a:lstStyle/>
        <a:p>
          <a:pPr algn="l"/>
          <a:r>
            <a:rPr lang="en-US" sz="1800" b="1" dirty="0" smtClean="0"/>
            <a:t>Reliable &amp; Valid Outcome Measures</a:t>
          </a:r>
          <a:endParaRPr lang="en-US" sz="1800" b="1" dirty="0"/>
        </a:p>
      </dgm:t>
    </dgm:pt>
    <dgm:pt modelId="{515470CD-962D-41E5-B9A7-2EF4FC3692BC}" type="parTrans" cxnId="{313B6876-F0DE-426F-A9AA-64CD311609A5}">
      <dgm:prSet/>
      <dgm:spPr/>
      <dgm:t>
        <a:bodyPr/>
        <a:lstStyle/>
        <a:p>
          <a:pPr algn="l"/>
          <a:endParaRPr lang="en-US" sz="1800" b="1"/>
        </a:p>
      </dgm:t>
    </dgm:pt>
    <dgm:pt modelId="{F42F3DC7-647A-4084-B220-14E9CF807EA3}" type="sibTrans" cxnId="{313B6876-F0DE-426F-A9AA-64CD311609A5}">
      <dgm:prSet/>
      <dgm:spPr/>
      <dgm:t>
        <a:bodyPr/>
        <a:lstStyle/>
        <a:p>
          <a:pPr algn="l"/>
          <a:endParaRPr lang="en-US" sz="1800" b="1"/>
        </a:p>
      </dgm:t>
    </dgm:pt>
    <dgm:pt modelId="{D243EBD9-53DD-4AE6-836C-632EA21CEFAB}">
      <dgm:prSet phldrT="[Text]" custT="1"/>
      <dgm:spPr/>
      <dgm:t>
        <a:bodyPr/>
        <a:lstStyle/>
        <a:p>
          <a:pPr algn="l"/>
          <a:r>
            <a:rPr lang="en-US" sz="1800" b="1" dirty="0" smtClean="0"/>
            <a:t>No Case Data for Severe or Frequent risk of harm</a:t>
          </a:r>
          <a:endParaRPr lang="en-US" sz="1800" b="1" dirty="0"/>
        </a:p>
      </dgm:t>
    </dgm:pt>
    <dgm:pt modelId="{16CED4C7-00B0-4447-AD21-6DA5AD9D5B96}" type="parTrans" cxnId="{DBFE124F-68AA-470C-B887-C8CEBEDA521D}">
      <dgm:prSet/>
      <dgm:spPr/>
      <dgm:t>
        <a:bodyPr/>
        <a:lstStyle/>
        <a:p>
          <a:pPr algn="l"/>
          <a:endParaRPr lang="en-US" sz="1800" b="1"/>
        </a:p>
      </dgm:t>
    </dgm:pt>
    <dgm:pt modelId="{60741F80-B1A8-4114-AF21-FB380CED3AB0}" type="sibTrans" cxnId="{DBFE124F-68AA-470C-B887-C8CEBEDA521D}">
      <dgm:prSet/>
      <dgm:spPr/>
      <dgm:t>
        <a:bodyPr/>
        <a:lstStyle/>
        <a:p>
          <a:pPr algn="l"/>
          <a:endParaRPr lang="en-US" sz="1800" b="1"/>
        </a:p>
      </dgm:t>
    </dgm:pt>
    <dgm:pt modelId="{F116DC75-E81A-4FD7-8FE5-E3240080490D}">
      <dgm:prSet phldrT="[Text]" custT="1"/>
      <dgm:spPr/>
      <dgm:t>
        <a:bodyPr/>
        <a:lstStyle/>
        <a:p>
          <a:pPr algn="l"/>
          <a:r>
            <a:rPr lang="en-US" sz="1800" b="1" dirty="0" smtClean="0"/>
            <a:t>If multiple outcome studies have been conducted, the overall weight of evidence supports the benefits of practice.</a:t>
          </a:r>
          <a:endParaRPr lang="en-US" sz="1800" b="1" dirty="0"/>
        </a:p>
      </dgm:t>
    </dgm:pt>
    <dgm:pt modelId="{36777B09-64CE-4BC2-86AA-378549C87C1D}" type="parTrans" cxnId="{10DAD67E-4D92-4C9C-A35A-75B94F7EC09E}">
      <dgm:prSet/>
      <dgm:spPr/>
      <dgm:t>
        <a:bodyPr/>
        <a:lstStyle/>
        <a:p>
          <a:endParaRPr lang="en-US"/>
        </a:p>
      </dgm:t>
    </dgm:pt>
    <dgm:pt modelId="{B35DD431-A410-4CAE-A9C7-46DA17BF2659}" type="sibTrans" cxnId="{10DAD67E-4D92-4C9C-A35A-75B94F7EC09E}">
      <dgm:prSet/>
      <dgm:spPr/>
      <dgm:t>
        <a:bodyPr/>
        <a:lstStyle/>
        <a:p>
          <a:endParaRPr lang="en-US"/>
        </a:p>
      </dgm:t>
    </dgm:pt>
    <dgm:pt modelId="{156FF4CA-5C87-4685-8139-1D9D2C36578E}">
      <dgm:prSet phldrT="[Text]" custT="1"/>
      <dgm:spPr/>
      <dgm:t>
        <a:bodyPr/>
        <a:lstStyle/>
        <a:p>
          <a:pPr algn="l"/>
          <a:r>
            <a:rPr lang="en-US" sz="1800" b="1" dirty="0" smtClean="0"/>
            <a:t>Outcome measures are reliable and valid, and are administered consistently and accurately across all those receiving the practice.</a:t>
          </a:r>
          <a:endParaRPr lang="en-US" sz="1800" b="1" dirty="0"/>
        </a:p>
      </dgm:t>
    </dgm:pt>
    <dgm:pt modelId="{D2AF930D-2DDA-40F6-9328-3C394D96DADE}" type="parTrans" cxnId="{B17E9410-BA92-4B1E-B1AF-19424B525F3F}">
      <dgm:prSet/>
      <dgm:spPr/>
      <dgm:t>
        <a:bodyPr/>
        <a:lstStyle/>
        <a:p>
          <a:endParaRPr lang="en-US"/>
        </a:p>
      </dgm:t>
    </dgm:pt>
    <dgm:pt modelId="{B34F8A2C-958F-4C46-BC69-6BB672EE05E1}" type="sibTrans" cxnId="{B17E9410-BA92-4B1E-B1AF-19424B525F3F}">
      <dgm:prSet/>
      <dgm:spPr/>
      <dgm:t>
        <a:bodyPr/>
        <a:lstStyle/>
        <a:p>
          <a:endParaRPr lang="en-US"/>
        </a:p>
      </dgm:t>
    </dgm:pt>
    <dgm:pt modelId="{9ED74C79-E513-4BF2-BA0A-E940743F077F}">
      <dgm:prSet phldrT="[Text]" custT="1"/>
      <dgm:spPr/>
      <dgm:t>
        <a:bodyPr/>
        <a:lstStyle/>
        <a:p>
          <a:pPr algn="l"/>
          <a:r>
            <a:rPr lang="en-US" sz="1800" b="1" dirty="0" smtClean="0"/>
            <a:t>There is no case data suggesting a risk of harm that was probable caused by the treatment and that was severe of frequent.</a:t>
          </a:r>
          <a:endParaRPr lang="en-US" sz="1800" b="1" dirty="0"/>
        </a:p>
      </dgm:t>
    </dgm:pt>
    <dgm:pt modelId="{3E2B9841-248B-493C-AF7C-D482B661846E}" type="parTrans" cxnId="{EBA1FEFB-28E7-40CD-ABB3-49C743A6ED92}">
      <dgm:prSet/>
      <dgm:spPr/>
      <dgm:t>
        <a:bodyPr/>
        <a:lstStyle/>
        <a:p>
          <a:endParaRPr lang="en-US"/>
        </a:p>
      </dgm:t>
    </dgm:pt>
    <dgm:pt modelId="{5EAFBC6A-17EF-412B-B01B-BEAF8AFBA079}" type="sibTrans" cxnId="{EBA1FEFB-28E7-40CD-ABB3-49C743A6ED92}">
      <dgm:prSet/>
      <dgm:spPr/>
      <dgm:t>
        <a:bodyPr/>
        <a:lstStyle/>
        <a:p>
          <a:endParaRPr lang="en-US"/>
        </a:p>
      </dgm:t>
    </dgm:pt>
    <dgm:pt modelId="{CC73D3AE-F258-40DF-8AF5-6A9A17DAA8EC}" type="pres">
      <dgm:prSet presAssocID="{229A6454-68BB-4796-8D36-75EF952A6C41}" presName="Name0" presStyleCnt="0">
        <dgm:presLayoutVars>
          <dgm:dir/>
          <dgm:animLvl val="lvl"/>
          <dgm:resizeHandles val="exact"/>
        </dgm:presLayoutVars>
      </dgm:prSet>
      <dgm:spPr/>
      <dgm:t>
        <a:bodyPr/>
        <a:lstStyle/>
        <a:p>
          <a:endParaRPr lang="en-US"/>
        </a:p>
      </dgm:t>
    </dgm:pt>
    <dgm:pt modelId="{CBF337DF-5D44-4605-BC6E-0319C6E2160D}" type="pres">
      <dgm:prSet presAssocID="{CE8BCD39-4A50-4A5F-A86E-C2951A32C1ED}" presName="linNode" presStyleCnt="0"/>
      <dgm:spPr/>
    </dgm:pt>
    <dgm:pt modelId="{CE903648-BCCB-452D-A0A1-7E406A5B8808}" type="pres">
      <dgm:prSet presAssocID="{CE8BCD39-4A50-4A5F-A86E-C2951A32C1ED}" presName="parentText" presStyleLbl="node1" presStyleIdx="0" presStyleCnt="5">
        <dgm:presLayoutVars>
          <dgm:chMax val="1"/>
          <dgm:bulletEnabled val="1"/>
        </dgm:presLayoutVars>
      </dgm:prSet>
      <dgm:spPr/>
      <dgm:t>
        <a:bodyPr/>
        <a:lstStyle/>
        <a:p>
          <a:endParaRPr lang="en-US"/>
        </a:p>
      </dgm:t>
    </dgm:pt>
    <dgm:pt modelId="{E56C74E6-F96A-4621-B220-F7074FCD3C42}" type="pres">
      <dgm:prSet presAssocID="{CE8BCD39-4A50-4A5F-A86E-C2951A32C1ED}" presName="descendantText" presStyleLbl="alignAccFollowNode1" presStyleIdx="0" presStyleCnt="5">
        <dgm:presLayoutVars>
          <dgm:bulletEnabled val="1"/>
        </dgm:presLayoutVars>
      </dgm:prSet>
      <dgm:spPr/>
      <dgm:t>
        <a:bodyPr/>
        <a:lstStyle/>
        <a:p>
          <a:endParaRPr lang="en-US"/>
        </a:p>
      </dgm:t>
    </dgm:pt>
    <dgm:pt modelId="{B5AB72BB-2C8F-43B5-832C-C3A7F22A1025}" type="pres">
      <dgm:prSet presAssocID="{01C1939C-14BB-4895-8867-D1814B70A845}" presName="sp" presStyleCnt="0"/>
      <dgm:spPr/>
    </dgm:pt>
    <dgm:pt modelId="{3AD8AB34-5B57-4323-BFAB-BD5F035BACD5}" type="pres">
      <dgm:prSet presAssocID="{93B1DE6E-9BAD-484B-8776-D45ED33B82B9}" presName="linNode" presStyleCnt="0"/>
      <dgm:spPr/>
    </dgm:pt>
    <dgm:pt modelId="{8599EB3B-3380-4569-9218-443F9B6268A8}" type="pres">
      <dgm:prSet presAssocID="{93B1DE6E-9BAD-484B-8776-D45ED33B82B9}" presName="parentText" presStyleLbl="node1" presStyleIdx="1" presStyleCnt="5">
        <dgm:presLayoutVars>
          <dgm:chMax val="1"/>
          <dgm:bulletEnabled val="1"/>
        </dgm:presLayoutVars>
      </dgm:prSet>
      <dgm:spPr/>
      <dgm:t>
        <a:bodyPr/>
        <a:lstStyle/>
        <a:p>
          <a:endParaRPr lang="en-US"/>
        </a:p>
      </dgm:t>
    </dgm:pt>
    <dgm:pt modelId="{470E38F9-7BBF-4599-AF03-D4E0C9148134}" type="pres">
      <dgm:prSet presAssocID="{93B1DE6E-9BAD-484B-8776-D45ED33B82B9}" presName="descendantText" presStyleLbl="alignAccFollowNode1" presStyleIdx="1" presStyleCnt="5">
        <dgm:presLayoutVars>
          <dgm:bulletEnabled val="1"/>
        </dgm:presLayoutVars>
      </dgm:prSet>
      <dgm:spPr/>
      <dgm:t>
        <a:bodyPr/>
        <a:lstStyle/>
        <a:p>
          <a:endParaRPr lang="en-US"/>
        </a:p>
      </dgm:t>
    </dgm:pt>
    <dgm:pt modelId="{805B61C4-3B88-4421-9CFB-528E19F68BC6}" type="pres">
      <dgm:prSet presAssocID="{CF0D569A-8B62-4C44-AB81-28F0DFF4F46B}" presName="sp" presStyleCnt="0"/>
      <dgm:spPr/>
    </dgm:pt>
    <dgm:pt modelId="{2FCD9219-CB87-4CB8-B4FE-2355F7E1B208}" type="pres">
      <dgm:prSet presAssocID="{0F66C17E-B611-4CD4-99C1-44E65D3D1F3A}" presName="linNode" presStyleCnt="0"/>
      <dgm:spPr/>
    </dgm:pt>
    <dgm:pt modelId="{A891EEEA-D048-4F9E-BA92-8FB6587A0368}" type="pres">
      <dgm:prSet presAssocID="{0F66C17E-B611-4CD4-99C1-44E65D3D1F3A}" presName="parentText" presStyleLbl="node1" presStyleIdx="2" presStyleCnt="5">
        <dgm:presLayoutVars>
          <dgm:chMax val="1"/>
          <dgm:bulletEnabled val="1"/>
        </dgm:presLayoutVars>
      </dgm:prSet>
      <dgm:spPr/>
      <dgm:t>
        <a:bodyPr/>
        <a:lstStyle/>
        <a:p>
          <a:endParaRPr lang="en-US"/>
        </a:p>
      </dgm:t>
    </dgm:pt>
    <dgm:pt modelId="{2F44526E-02C9-452B-B909-0E613E2F4613}" type="pres">
      <dgm:prSet presAssocID="{0F66C17E-B611-4CD4-99C1-44E65D3D1F3A}" presName="descendantText" presStyleLbl="alignAccFollowNode1" presStyleIdx="2" presStyleCnt="5">
        <dgm:presLayoutVars>
          <dgm:bulletEnabled val="1"/>
        </dgm:presLayoutVars>
      </dgm:prSet>
      <dgm:spPr/>
      <dgm:t>
        <a:bodyPr/>
        <a:lstStyle/>
        <a:p>
          <a:endParaRPr lang="en-US"/>
        </a:p>
      </dgm:t>
    </dgm:pt>
    <dgm:pt modelId="{D7579E38-0504-4F1A-A9BA-B1DA557CD8A5}" type="pres">
      <dgm:prSet presAssocID="{E086C29F-501B-420E-B2D2-683428156868}" presName="sp" presStyleCnt="0"/>
      <dgm:spPr/>
    </dgm:pt>
    <dgm:pt modelId="{16920EBF-928D-4445-BFEF-770EE17F8F1A}" type="pres">
      <dgm:prSet presAssocID="{A92C4C4B-D4C1-438F-9444-EA0E6543B213}" presName="linNode" presStyleCnt="0"/>
      <dgm:spPr/>
    </dgm:pt>
    <dgm:pt modelId="{4F024B8B-BADB-491E-A495-67692142BD98}" type="pres">
      <dgm:prSet presAssocID="{A92C4C4B-D4C1-438F-9444-EA0E6543B213}" presName="parentText" presStyleLbl="node1" presStyleIdx="3" presStyleCnt="5">
        <dgm:presLayoutVars>
          <dgm:chMax val="1"/>
          <dgm:bulletEnabled val="1"/>
        </dgm:presLayoutVars>
      </dgm:prSet>
      <dgm:spPr/>
      <dgm:t>
        <a:bodyPr/>
        <a:lstStyle/>
        <a:p>
          <a:endParaRPr lang="en-US"/>
        </a:p>
      </dgm:t>
    </dgm:pt>
    <dgm:pt modelId="{FF79C71C-6883-4EEC-8D07-9466F24A867D}" type="pres">
      <dgm:prSet presAssocID="{A92C4C4B-D4C1-438F-9444-EA0E6543B213}" presName="descendantText" presStyleLbl="alignAccFollowNode1" presStyleIdx="3" presStyleCnt="5">
        <dgm:presLayoutVars>
          <dgm:bulletEnabled val="1"/>
        </dgm:presLayoutVars>
      </dgm:prSet>
      <dgm:spPr/>
      <dgm:t>
        <a:bodyPr/>
        <a:lstStyle/>
        <a:p>
          <a:endParaRPr lang="en-US"/>
        </a:p>
      </dgm:t>
    </dgm:pt>
    <dgm:pt modelId="{C140F851-D292-40B7-9B34-C6E9FC58A132}" type="pres">
      <dgm:prSet presAssocID="{F42F3DC7-647A-4084-B220-14E9CF807EA3}" presName="sp" presStyleCnt="0"/>
      <dgm:spPr/>
    </dgm:pt>
    <dgm:pt modelId="{62A0A2D0-3F54-4D57-AF77-3937F7BC894A}" type="pres">
      <dgm:prSet presAssocID="{D243EBD9-53DD-4AE6-836C-632EA21CEFAB}" presName="linNode" presStyleCnt="0"/>
      <dgm:spPr/>
    </dgm:pt>
    <dgm:pt modelId="{39C304B0-A5BD-4D51-868A-80E313E44748}" type="pres">
      <dgm:prSet presAssocID="{D243EBD9-53DD-4AE6-836C-632EA21CEFAB}" presName="parentText" presStyleLbl="node1" presStyleIdx="4" presStyleCnt="5">
        <dgm:presLayoutVars>
          <dgm:chMax val="1"/>
          <dgm:bulletEnabled val="1"/>
        </dgm:presLayoutVars>
      </dgm:prSet>
      <dgm:spPr/>
      <dgm:t>
        <a:bodyPr/>
        <a:lstStyle/>
        <a:p>
          <a:endParaRPr lang="en-US"/>
        </a:p>
      </dgm:t>
    </dgm:pt>
    <dgm:pt modelId="{E2E91D56-EE0A-4E95-9D7D-A59577276E64}" type="pres">
      <dgm:prSet presAssocID="{D243EBD9-53DD-4AE6-836C-632EA21CEFAB}" presName="descendantText" presStyleLbl="alignAccFollowNode1" presStyleIdx="4" presStyleCnt="5">
        <dgm:presLayoutVars>
          <dgm:bulletEnabled val="1"/>
        </dgm:presLayoutVars>
      </dgm:prSet>
      <dgm:spPr/>
      <dgm:t>
        <a:bodyPr/>
        <a:lstStyle/>
        <a:p>
          <a:endParaRPr lang="en-US"/>
        </a:p>
      </dgm:t>
    </dgm:pt>
  </dgm:ptLst>
  <dgm:cxnLst>
    <dgm:cxn modelId="{3375C174-7351-4B13-AB3C-FF4727C6C0D2}" type="presOf" srcId="{F116DC75-E81A-4FD7-8FE5-E3240080490D}" destId="{2F44526E-02C9-452B-B909-0E613E2F4613}" srcOrd="0" destOrd="0" presId="urn:microsoft.com/office/officeart/2005/8/layout/vList5"/>
    <dgm:cxn modelId="{7F644824-6FE7-4D4E-BA70-05B39ED10A81}" srcId="{CE8BCD39-4A50-4A5F-A86E-C2951A32C1ED}" destId="{EEB8E4DB-D3A9-4EC7-A1B3-4D559578C29D}" srcOrd="0" destOrd="0" parTransId="{ADE18ACA-F2F7-46CB-A128-34FE09B264D7}" sibTransId="{BC51C1E2-7DF6-469C-A506-DACF4C9B49B0}"/>
    <dgm:cxn modelId="{3E6D8478-1011-42E5-8BFB-AD620123054E}" type="presOf" srcId="{CE8BCD39-4A50-4A5F-A86E-C2951A32C1ED}" destId="{CE903648-BCCB-452D-A0A1-7E406A5B8808}" srcOrd="0" destOrd="0" presId="urn:microsoft.com/office/officeart/2005/8/layout/vList5"/>
    <dgm:cxn modelId="{D67FC971-53CD-45EF-A4BB-54755555C81B}" type="presOf" srcId="{229A6454-68BB-4796-8D36-75EF952A6C41}" destId="{CC73D3AE-F258-40DF-8AF5-6A9A17DAA8EC}" srcOrd="0" destOrd="0" presId="urn:microsoft.com/office/officeart/2005/8/layout/vList5"/>
    <dgm:cxn modelId="{313B6876-F0DE-426F-A9AA-64CD311609A5}" srcId="{229A6454-68BB-4796-8D36-75EF952A6C41}" destId="{A92C4C4B-D4C1-438F-9444-EA0E6543B213}" srcOrd="3" destOrd="0" parTransId="{515470CD-962D-41E5-B9A7-2EF4FC3692BC}" sibTransId="{F42F3DC7-647A-4084-B220-14E9CF807EA3}"/>
    <dgm:cxn modelId="{EBA1FEFB-28E7-40CD-ABB3-49C743A6ED92}" srcId="{D243EBD9-53DD-4AE6-836C-632EA21CEFAB}" destId="{9ED74C79-E513-4BF2-BA0A-E940743F077F}" srcOrd="0" destOrd="0" parTransId="{3E2B9841-248B-493C-AF7C-D482B661846E}" sibTransId="{5EAFBC6A-17EF-412B-B01B-BEAF8AFBA079}"/>
    <dgm:cxn modelId="{B17E9410-BA92-4B1E-B1AF-19424B525F3F}" srcId="{A92C4C4B-D4C1-438F-9444-EA0E6543B213}" destId="{156FF4CA-5C87-4685-8139-1D9D2C36578E}" srcOrd="0" destOrd="0" parTransId="{D2AF930D-2DDA-40F6-9328-3C394D96DADE}" sibTransId="{B34F8A2C-958F-4C46-BC69-6BB672EE05E1}"/>
    <dgm:cxn modelId="{10DAD67E-4D92-4C9C-A35A-75B94F7EC09E}" srcId="{0F66C17E-B611-4CD4-99C1-44E65D3D1F3A}" destId="{F116DC75-E81A-4FD7-8FE5-E3240080490D}" srcOrd="0" destOrd="0" parTransId="{36777B09-64CE-4BC2-86AA-378549C87C1D}" sibTransId="{B35DD431-A410-4CAE-A9C7-46DA17BF2659}"/>
    <dgm:cxn modelId="{80945084-B94D-4F53-A256-A7AE72925FAC}" type="presOf" srcId="{93B1DE6E-9BAD-484B-8776-D45ED33B82B9}" destId="{8599EB3B-3380-4569-9218-443F9B6268A8}" srcOrd="0" destOrd="0" presId="urn:microsoft.com/office/officeart/2005/8/layout/vList5"/>
    <dgm:cxn modelId="{66F81B1D-7D81-4683-AE0D-508026913158}" type="presOf" srcId="{D243EBD9-53DD-4AE6-836C-632EA21CEFAB}" destId="{39C304B0-A5BD-4D51-868A-80E313E44748}" srcOrd="0" destOrd="0" presId="urn:microsoft.com/office/officeart/2005/8/layout/vList5"/>
    <dgm:cxn modelId="{08FB03F9-B4FC-4F06-A86D-117BE6E5AA1F}" srcId="{229A6454-68BB-4796-8D36-75EF952A6C41}" destId="{93B1DE6E-9BAD-484B-8776-D45ED33B82B9}" srcOrd="1" destOrd="0" parTransId="{8DB27E00-284C-44FF-A809-D33E014B17ED}" sibTransId="{CF0D569A-8B62-4C44-AB81-28F0DFF4F46B}"/>
    <dgm:cxn modelId="{4B9AD079-DF6D-4CCF-A9DD-A444947A46C5}" type="presOf" srcId="{EEB8E4DB-D3A9-4EC7-A1B3-4D559578C29D}" destId="{E56C74E6-F96A-4621-B220-F7074FCD3C42}" srcOrd="0" destOrd="0" presId="urn:microsoft.com/office/officeart/2005/8/layout/vList5"/>
    <dgm:cxn modelId="{32B660BD-AF8D-4F4A-A44F-9596FDAC7C97}" srcId="{229A6454-68BB-4796-8D36-75EF952A6C41}" destId="{CE8BCD39-4A50-4A5F-A86E-C2951A32C1ED}" srcOrd="0" destOrd="0" parTransId="{139A46F1-F3CC-49B3-B79C-A437F91E104D}" sibTransId="{01C1939C-14BB-4895-8867-D1814B70A845}"/>
    <dgm:cxn modelId="{B7089681-FE50-4D3B-8163-E51D15D665FE}" type="presOf" srcId="{156FF4CA-5C87-4685-8139-1D9D2C36578E}" destId="{FF79C71C-6883-4EEC-8D07-9466F24A867D}" srcOrd="0" destOrd="0" presId="urn:microsoft.com/office/officeart/2005/8/layout/vList5"/>
    <dgm:cxn modelId="{D044E44D-95DC-4FE5-98AC-5A34A15FE031}" type="presOf" srcId="{A92C4C4B-D4C1-438F-9444-EA0E6543B213}" destId="{4F024B8B-BADB-491E-A495-67692142BD98}" srcOrd="0" destOrd="0" presId="urn:microsoft.com/office/officeart/2005/8/layout/vList5"/>
    <dgm:cxn modelId="{07EE4FF4-CD47-4FE0-9EAB-062499309CCB}" type="presOf" srcId="{9ED74C79-E513-4BF2-BA0A-E940743F077F}" destId="{E2E91D56-EE0A-4E95-9D7D-A59577276E64}" srcOrd="0" destOrd="0" presId="urn:microsoft.com/office/officeart/2005/8/layout/vList5"/>
    <dgm:cxn modelId="{58842DAE-57EA-406E-A6E2-27B4D5F85D69}" type="presOf" srcId="{0F66C17E-B611-4CD4-99C1-44E65D3D1F3A}" destId="{A891EEEA-D048-4F9E-BA92-8FB6587A0368}" srcOrd="0" destOrd="0" presId="urn:microsoft.com/office/officeart/2005/8/layout/vList5"/>
    <dgm:cxn modelId="{DBFE124F-68AA-470C-B887-C8CEBEDA521D}" srcId="{229A6454-68BB-4796-8D36-75EF952A6C41}" destId="{D243EBD9-53DD-4AE6-836C-632EA21CEFAB}" srcOrd="4" destOrd="0" parTransId="{16CED4C7-00B0-4447-AD21-6DA5AD9D5B96}" sibTransId="{60741F80-B1A8-4114-AF21-FB380CED3AB0}"/>
    <dgm:cxn modelId="{48C35C3F-257A-479F-9149-02488FAB9853}" srcId="{229A6454-68BB-4796-8D36-75EF952A6C41}" destId="{0F66C17E-B611-4CD4-99C1-44E65D3D1F3A}" srcOrd="2" destOrd="0" parTransId="{0B2B5EAE-7817-4044-BB79-3AF353696D5C}" sibTransId="{E086C29F-501B-420E-B2D2-683428156868}"/>
    <dgm:cxn modelId="{15F4D98D-E08B-456F-8CA2-EEEEA68B3021}" srcId="{93B1DE6E-9BAD-484B-8776-D45ED33B82B9}" destId="{643489DA-C6E6-4990-A193-D344D22325C5}" srcOrd="0" destOrd="0" parTransId="{D5C0BF13-0F5F-4930-AD82-3FC35BE28B81}" sibTransId="{93C795EB-088D-41E7-824C-C4643F395CE2}"/>
    <dgm:cxn modelId="{A3495468-42C8-4617-A4AF-4992F7782C08}" type="presOf" srcId="{643489DA-C6E6-4990-A193-D344D22325C5}" destId="{470E38F9-7BBF-4599-AF03-D4E0C9148134}" srcOrd="0" destOrd="0" presId="urn:microsoft.com/office/officeart/2005/8/layout/vList5"/>
    <dgm:cxn modelId="{CDA9FF50-63F6-48A4-84D8-37421F4253E0}" type="presParOf" srcId="{CC73D3AE-F258-40DF-8AF5-6A9A17DAA8EC}" destId="{CBF337DF-5D44-4605-BC6E-0319C6E2160D}" srcOrd="0" destOrd="0" presId="urn:microsoft.com/office/officeart/2005/8/layout/vList5"/>
    <dgm:cxn modelId="{D39DE528-6917-4EF7-9DA6-97C2BB206D55}" type="presParOf" srcId="{CBF337DF-5D44-4605-BC6E-0319C6E2160D}" destId="{CE903648-BCCB-452D-A0A1-7E406A5B8808}" srcOrd="0" destOrd="0" presId="urn:microsoft.com/office/officeart/2005/8/layout/vList5"/>
    <dgm:cxn modelId="{AFB94DF7-2E5A-4AA5-B323-DBA081A68F08}" type="presParOf" srcId="{CBF337DF-5D44-4605-BC6E-0319C6E2160D}" destId="{E56C74E6-F96A-4621-B220-F7074FCD3C42}" srcOrd="1" destOrd="0" presId="urn:microsoft.com/office/officeart/2005/8/layout/vList5"/>
    <dgm:cxn modelId="{02B803A1-34FA-4BD1-B6D4-766B0DA0C0E0}" type="presParOf" srcId="{CC73D3AE-F258-40DF-8AF5-6A9A17DAA8EC}" destId="{B5AB72BB-2C8F-43B5-832C-C3A7F22A1025}" srcOrd="1" destOrd="0" presId="urn:microsoft.com/office/officeart/2005/8/layout/vList5"/>
    <dgm:cxn modelId="{BD3869E1-6637-4BCE-987E-FE39573C0763}" type="presParOf" srcId="{CC73D3AE-F258-40DF-8AF5-6A9A17DAA8EC}" destId="{3AD8AB34-5B57-4323-BFAB-BD5F035BACD5}" srcOrd="2" destOrd="0" presId="urn:microsoft.com/office/officeart/2005/8/layout/vList5"/>
    <dgm:cxn modelId="{FCD700B8-69A3-4FD5-BF35-9A26710ABC61}" type="presParOf" srcId="{3AD8AB34-5B57-4323-BFAB-BD5F035BACD5}" destId="{8599EB3B-3380-4569-9218-443F9B6268A8}" srcOrd="0" destOrd="0" presId="urn:microsoft.com/office/officeart/2005/8/layout/vList5"/>
    <dgm:cxn modelId="{FFCEDAE8-68A2-4A85-B5A5-E001A0AFA697}" type="presParOf" srcId="{3AD8AB34-5B57-4323-BFAB-BD5F035BACD5}" destId="{470E38F9-7BBF-4599-AF03-D4E0C9148134}" srcOrd="1" destOrd="0" presId="urn:microsoft.com/office/officeart/2005/8/layout/vList5"/>
    <dgm:cxn modelId="{6116AA9F-0465-4164-A268-83D616F8BB80}" type="presParOf" srcId="{CC73D3AE-F258-40DF-8AF5-6A9A17DAA8EC}" destId="{805B61C4-3B88-4421-9CFB-528E19F68BC6}" srcOrd="3" destOrd="0" presId="urn:microsoft.com/office/officeart/2005/8/layout/vList5"/>
    <dgm:cxn modelId="{40877E86-82BB-4814-87B8-380C6CD0A3C6}" type="presParOf" srcId="{CC73D3AE-F258-40DF-8AF5-6A9A17DAA8EC}" destId="{2FCD9219-CB87-4CB8-B4FE-2355F7E1B208}" srcOrd="4" destOrd="0" presId="urn:microsoft.com/office/officeart/2005/8/layout/vList5"/>
    <dgm:cxn modelId="{6C3DDE16-C331-4CCF-A5E7-40A6FA535DA3}" type="presParOf" srcId="{2FCD9219-CB87-4CB8-B4FE-2355F7E1B208}" destId="{A891EEEA-D048-4F9E-BA92-8FB6587A0368}" srcOrd="0" destOrd="0" presId="urn:microsoft.com/office/officeart/2005/8/layout/vList5"/>
    <dgm:cxn modelId="{198E4CBB-F8C2-446F-92E0-94C0BF017F27}" type="presParOf" srcId="{2FCD9219-CB87-4CB8-B4FE-2355F7E1B208}" destId="{2F44526E-02C9-452B-B909-0E613E2F4613}" srcOrd="1" destOrd="0" presId="urn:microsoft.com/office/officeart/2005/8/layout/vList5"/>
    <dgm:cxn modelId="{07CD5068-CCD8-4393-B74C-26EF450F2773}" type="presParOf" srcId="{CC73D3AE-F258-40DF-8AF5-6A9A17DAA8EC}" destId="{D7579E38-0504-4F1A-A9BA-B1DA557CD8A5}" srcOrd="5" destOrd="0" presId="urn:microsoft.com/office/officeart/2005/8/layout/vList5"/>
    <dgm:cxn modelId="{4BB802B6-20F3-4C3E-AA5B-047D35A231F5}" type="presParOf" srcId="{CC73D3AE-F258-40DF-8AF5-6A9A17DAA8EC}" destId="{16920EBF-928D-4445-BFEF-770EE17F8F1A}" srcOrd="6" destOrd="0" presId="urn:microsoft.com/office/officeart/2005/8/layout/vList5"/>
    <dgm:cxn modelId="{BC72588E-3541-4666-AE5C-175FC881DBB6}" type="presParOf" srcId="{16920EBF-928D-4445-BFEF-770EE17F8F1A}" destId="{4F024B8B-BADB-491E-A495-67692142BD98}" srcOrd="0" destOrd="0" presId="urn:microsoft.com/office/officeart/2005/8/layout/vList5"/>
    <dgm:cxn modelId="{E0D261F9-ECE5-4B21-A64A-091F8C48CB43}" type="presParOf" srcId="{16920EBF-928D-4445-BFEF-770EE17F8F1A}" destId="{FF79C71C-6883-4EEC-8D07-9466F24A867D}" srcOrd="1" destOrd="0" presId="urn:microsoft.com/office/officeart/2005/8/layout/vList5"/>
    <dgm:cxn modelId="{725C8E28-7C08-4C64-B595-001D3270404D}" type="presParOf" srcId="{CC73D3AE-F258-40DF-8AF5-6A9A17DAA8EC}" destId="{C140F851-D292-40B7-9B34-C6E9FC58A132}" srcOrd="7" destOrd="0" presId="urn:microsoft.com/office/officeart/2005/8/layout/vList5"/>
    <dgm:cxn modelId="{05BCD541-30D8-42A3-95E6-BEB29E635A04}" type="presParOf" srcId="{CC73D3AE-F258-40DF-8AF5-6A9A17DAA8EC}" destId="{62A0A2D0-3F54-4D57-AF77-3937F7BC894A}" srcOrd="8" destOrd="0" presId="urn:microsoft.com/office/officeart/2005/8/layout/vList5"/>
    <dgm:cxn modelId="{6BFECD00-07E6-4B88-A3D8-34AED3B6983B}" type="presParOf" srcId="{62A0A2D0-3F54-4D57-AF77-3937F7BC894A}" destId="{39C304B0-A5BD-4D51-868A-80E313E44748}" srcOrd="0" destOrd="0" presId="urn:microsoft.com/office/officeart/2005/8/layout/vList5"/>
    <dgm:cxn modelId="{A3E3033E-87F0-4C74-AC36-CE9E778CC7D9}" type="presParOf" srcId="{62A0A2D0-3F54-4D57-AF77-3937F7BC894A}" destId="{E2E91D56-EE0A-4E95-9D7D-A59577276E6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29CE6-688C-4E5B-A647-A14C151F2C2A}"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US"/>
        </a:p>
      </dgm:t>
    </dgm:pt>
    <dgm:pt modelId="{CE1ECCB0-7926-41EC-8991-CC79F6DF9A85}">
      <dgm:prSet phldrT="[Text]" custT="1"/>
      <dgm:spPr/>
      <dgm:t>
        <a:bodyPr/>
        <a:lstStyle/>
        <a:p>
          <a:r>
            <a:rPr lang="en-US" sz="2000" b="1" dirty="0" smtClean="0"/>
            <a:t>Factors in Selecting and Sustaining EBPs</a:t>
          </a:r>
          <a:endParaRPr lang="en-US" sz="2000" b="1" dirty="0"/>
        </a:p>
      </dgm:t>
    </dgm:pt>
    <dgm:pt modelId="{A3FB4FA4-F1F5-49DA-B669-648C2F16A83E}" type="parTrans" cxnId="{7E43B6CF-020F-4BDF-AE9C-053213616641}">
      <dgm:prSet/>
      <dgm:spPr/>
      <dgm:t>
        <a:bodyPr/>
        <a:lstStyle/>
        <a:p>
          <a:endParaRPr lang="en-US" b="1"/>
        </a:p>
      </dgm:t>
    </dgm:pt>
    <dgm:pt modelId="{153623CB-09EF-4A0F-909C-6DF5100FC6AA}" type="sibTrans" cxnId="{7E43B6CF-020F-4BDF-AE9C-053213616641}">
      <dgm:prSet/>
      <dgm:spPr/>
      <dgm:t>
        <a:bodyPr/>
        <a:lstStyle/>
        <a:p>
          <a:endParaRPr lang="en-US" b="1"/>
        </a:p>
      </dgm:t>
    </dgm:pt>
    <dgm:pt modelId="{EFE67197-1684-47EA-A02D-B0D1B3820D45}">
      <dgm:prSet phldrT="[Text]" custT="1"/>
      <dgm:spPr/>
      <dgm:t>
        <a:bodyPr/>
        <a:lstStyle/>
        <a:p>
          <a:r>
            <a:rPr lang="en-US" sz="2000" b="1" dirty="0" smtClean="0"/>
            <a:t>Youth and Family Assessment Tools </a:t>
          </a:r>
          <a:r>
            <a:rPr lang="en-US" sz="1600" b="1" dirty="0" smtClean="0"/>
            <a:t>(Multi-dimensional, Strengths-based, Trauma-informed, and Culturally Competent) </a:t>
          </a:r>
          <a:endParaRPr lang="en-US" sz="1600" b="1" dirty="0"/>
        </a:p>
      </dgm:t>
    </dgm:pt>
    <dgm:pt modelId="{ADDF1DB6-13D4-43CD-92EA-C3B13D53EAF8}" type="parTrans" cxnId="{8DB3FF42-022E-4520-AC1B-6D6BF37FFC87}">
      <dgm:prSet/>
      <dgm:spPr/>
      <dgm:t>
        <a:bodyPr/>
        <a:lstStyle/>
        <a:p>
          <a:endParaRPr lang="en-US" b="1"/>
        </a:p>
      </dgm:t>
    </dgm:pt>
    <dgm:pt modelId="{D6AA2A74-4F57-4640-BA5C-523098DE6B0A}" type="sibTrans" cxnId="{8DB3FF42-022E-4520-AC1B-6D6BF37FFC87}">
      <dgm:prSet/>
      <dgm:spPr/>
      <dgm:t>
        <a:bodyPr/>
        <a:lstStyle/>
        <a:p>
          <a:endParaRPr lang="en-US" b="1"/>
        </a:p>
      </dgm:t>
    </dgm:pt>
    <dgm:pt modelId="{E6AC1E24-A409-44CF-9A3B-B4FDCF2B4E3B}">
      <dgm:prSet phldrT="[Text]" custT="1"/>
      <dgm:spPr/>
      <dgm:t>
        <a:bodyPr/>
        <a:lstStyle/>
        <a:p>
          <a:r>
            <a:rPr lang="en-US" sz="2000" b="1" dirty="0" smtClean="0"/>
            <a:t>Organizational culture and system dynamics that act as drivers and supports to sustain EBPs</a:t>
          </a:r>
          <a:endParaRPr lang="en-US" sz="2000" b="1" dirty="0"/>
        </a:p>
      </dgm:t>
    </dgm:pt>
    <dgm:pt modelId="{9FD4E48E-7D7E-4838-8B09-B3C416323960}" type="parTrans" cxnId="{184E6ED1-9A9E-4487-9A47-6B96783FF469}">
      <dgm:prSet/>
      <dgm:spPr/>
      <dgm:t>
        <a:bodyPr/>
        <a:lstStyle/>
        <a:p>
          <a:endParaRPr lang="en-US" b="1"/>
        </a:p>
      </dgm:t>
    </dgm:pt>
    <dgm:pt modelId="{0360B77E-771D-470C-9EBB-4264B1684418}" type="sibTrans" cxnId="{184E6ED1-9A9E-4487-9A47-6B96783FF469}">
      <dgm:prSet/>
      <dgm:spPr/>
      <dgm:t>
        <a:bodyPr/>
        <a:lstStyle/>
        <a:p>
          <a:endParaRPr lang="en-US" b="1"/>
        </a:p>
      </dgm:t>
    </dgm:pt>
    <dgm:pt modelId="{4312993B-C8F0-4F7C-8847-2179DDCE2585}">
      <dgm:prSet phldrT="[Text]" custT="1"/>
      <dgm:spPr/>
      <dgm:t>
        <a:bodyPr/>
        <a:lstStyle/>
        <a:p>
          <a:r>
            <a:rPr lang="en-US" sz="2000" b="1" dirty="0" smtClean="0"/>
            <a:t>Strengths and gap analysis of child and  family needs -- including what EBPS are available and where</a:t>
          </a:r>
          <a:endParaRPr lang="en-US" sz="2000" b="1" dirty="0"/>
        </a:p>
      </dgm:t>
    </dgm:pt>
    <dgm:pt modelId="{3F2D3D05-49BC-42B1-95BE-8C373D2F9AE2}" type="parTrans" cxnId="{FF63BFCA-D4A1-4C0F-8877-3D1A55F02C3B}">
      <dgm:prSet/>
      <dgm:spPr/>
      <dgm:t>
        <a:bodyPr/>
        <a:lstStyle/>
        <a:p>
          <a:endParaRPr lang="en-US" b="1"/>
        </a:p>
      </dgm:t>
    </dgm:pt>
    <dgm:pt modelId="{E6829189-6058-402C-B16E-C6C360486402}" type="sibTrans" cxnId="{FF63BFCA-D4A1-4C0F-8877-3D1A55F02C3B}">
      <dgm:prSet/>
      <dgm:spPr/>
      <dgm:t>
        <a:bodyPr/>
        <a:lstStyle/>
        <a:p>
          <a:endParaRPr lang="en-US" b="1"/>
        </a:p>
      </dgm:t>
    </dgm:pt>
    <dgm:pt modelId="{FEBEB76C-2198-4698-AC68-D887FAD03AA6}" type="pres">
      <dgm:prSet presAssocID="{17B29CE6-688C-4E5B-A647-A14C151F2C2A}" presName="Name0" presStyleCnt="0">
        <dgm:presLayoutVars>
          <dgm:chMax val="1"/>
          <dgm:dir/>
          <dgm:animLvl val="ctr"/>
          <dgm:resizeHandles val="exact"/>
        </dgm:presLayoutVars>
      </dgm:prSet>
      <dgm:spPr/>
      <dgm:t>
        <a:bodyPr/>
        <a:lstStyle/>
        <a:p>
          <a:endParaRPr lang="en-US"/>
        </a:p>
      </dgm:t>
    </dgm:pt>
    <dgm:pt modelId="{E1584C24-EDE3-49FA-BF51-7898C2E50961}" type="pres">
      <dgm:prSet presAssocID="{CE1ECCB0-7926-41EC-8991-CC79F6DF9A85}" presName="centerShape" presStyleLbl="node0" presStyleIdx="0" presStyleCnt="1" custScaleX="126007" custScaleY="121164" custLinFactNeighborX="916" custLinFactNeighborY="305"/>
      <dgm:spPr/>
      <dgm:t>
        <a:bodyPr/>
        <a:lstStyle/>
        <a:p>
          <a:endParaRPr lang="en-US"/>
        </a:p>
      </dgm:t>
    </dgm:pt>
    <dgm:pt modelId="{6907276E-B07F-464F-84DA-37712847BFD7}" type="pres">
      <dgm:prSet presAssocID="{ADDF1DB6-13D4-43CD-92EA-C3B13D53EAF8}" presName="parTrans" presStyleLbl="sibTrans2D1" presStyleIdx="0" presStyleCnt="3"/>
      <dgm:spPr/>
      <dgm:t>
        <a:bodyPr/>
        <a:lstStyle/>
        <a:p>
          <a:endParaRPr lang="en-US"/>
        </a:p>
      </dgm:t>
    </dgm:pt>
    <dgm:pt modelId="{CAFF295D-AB58-45E3-9090-F158EAA98636}" type="pres">
      <dgm:prSet presAssocID="{ADDF1DB6-13D4-43CD-92EA-C3B13D53EAF8}" presName="connectorText" presStyleLbl="sibTrans2D1" presStyleIdx="0" presStyleCnt="3"/>
      <dgm:spPr/>
      <dgm:t>
        <a:bodyPr/>
        <a:lstStyle/>
        <a:p>
          <a:endParaRPr lang="en-US"/>
        </a:p>
      </dgm:t>
    </dgm:pt>
    <dgm:pt modelId="{A89C527F-7598-4DF1-83CA-3E44BA091506}" type="pres">
      <dgm:prSet presAssocID="{EFE67197-1684-47EA-A02D-B0D1B3820D45}" presName="node" presStyleLbl="node1" presStyleIdx="0" presStyleCnt="3" custScaleX="259163" custScaleY="106952">
        <dgm:presLayoutVars>
          <dgm:bulletEnabled val="1"/>
        </dgm:presLayoutVars>
      </dgm:prSet>
      <dgm:spPr/>
      <dgm:t>
        <a:bodyPr/>
        <a:lstStyle/>
        <a:p>
          <a:endParaRPr lang="en-US"/>
        </a:p>
      </dgm:t>
    </dgm:pt>
    <dgm:pt modelId="{C824317D-437C-4B62-8FBA-5B3F71564542}" type="pres">
      <dgm:prSet presAssocID="{9FD4E48E-7D7E-4838-8B09-B3C416323960}" presName="parTrans" presStyleLbl="sibTrans2D1" presStyleIdx="1" presStyleCnt="3"/>
      <dgm:spPr/>
      <dgm:t>
        <a:bodyPr/>
        <a:lstStyle/>
        <a:p>
          <a:endParaRPr lang="en-US"/>
        </a:p>
      </dgm:t>
    </dgm:pt>
    <dgm:pt modelId="{AABBCC57-CD96-4515-A44A-C1991A15E3A2}" type="pres">
      <dgm:prSet presAssocID="{9FD4E48E-7D7E-4838-8B09-B3C416323960}" presName="connectorText" presStyleLbl="sibTrans2D1" presStyleIdx="1" presStyleCnt="3"/>
      <dgm:spPr/>
      <dgm:t>
        <a:bodyPr/>
        <a:lstStyle/>
        <a:p>
          <a:endParaRPr lang="en-US"/>
        </a:p>
      </dgm:t>
    </dgm:pt>
    <dgm:pt modelId="{B54EA6CF-1178-458F-94D0-6E3848B7ABA7}" type="pres">
      <dgm:prSet presAssocID="{E6AC1E24-A409-44CF-9A3B-B4FDCF2B4E3B}" presName="node" presStyleLbl="node1" presStyleIdx="1" presStyleCnt="3" custScaleX="209800" custScaleY="143723" custRadScaleRad="132385" custRadScaleInc="-14085">
        <dgm:presLayoutVars>
          <dgm:bulletEnabled val="1"/>
        </dgm:presLayoutVars>
      </dgm:prSet>
      <dgm:spPr/>
      <dgm:t>
        <a:bodyPr/>
        <a:lstStyle/>
        <a:p>
          <a:endParaRPr lang="en-US"/>
        </a:p>
      </dgm:t>
    </dgm:pt>
    <dgm:pt modelId="{C7BF735E-6ABD-4AA9-9F56-683047D91012}" type="pres">
      <dgm:prSet presAssocID="{3F2D3D05-49BC-42B1-95BE-8C373D2F9AE2}" presName="parTrans" presStyleLbl="sibTrans2D1" presStyleIdx="2" presStyleCnt="3"/>
      <dgm:spPr/>
      <dgm:t>
        <a:bodyPr/>
        <a:lstStyle/>
        <a:p>
          <a:endParaRPr lang="en-US"/>
        </a:p>
      </dgm:t>
    </dgm:pt>
    <dgm:pt modelId="{96A15E9B-C945-4974-9A39-1E6BFAEFFD29}" type="pres">
      <dgm:prSet presAssocID="{3F2D3D05-49BC-42B1-95BE-8C373D2F9AE2}" presName="connectorText" presStyleLbl="sibTrans2D1" presStyleIdx="2" presStyleCnt="3"/>
      <dgm:spPr/>
      <dgm:t>
        <a:bodyPr/>
        <a:lstStyle/>
        <a:p>
          <a:endParaRPr lang="en-US"/>
        </a:p>
      </dgm:t>
    </dgm:pt>
    <dgm:pt modelId="{AF5F7391-2E9E-4586-974F-224AC4BEF960}" type="pres">
      <dgm:prSet presAssocID="{4312993B-C8F0-4F7C-8847-2179DDCE2585}" presName="node" presStyleLbl="node1" presStyleIdx="2" presStyleCnt="3" custScaleX="232151" custScaleY="186178" custRadScaleRad="136558" custRadScaleInc="23095">
        <dgm:presLayoutVars>
          <dgm:bulletEnabled val="1"/>
        </dgm:presLayoutVars>
      </dgm:prSet>
      <dgm:spPr/>
      <dgm:t>
        <a:bodyPr/>
        <a:lstStyle/>
        <a:p>
          <a:endParaRPr lang="en-US"/>
        </a:p>
      </dgm:t>
    </dgm:pt>
  </dgm:ptLst>
  <dgm:cxnLst>
    <dgm:cxn modelId="{8DB3FF42-022E-4520-AC1B-6D6BF37FFC87}" srcId="{CE1ECCB0-7926-41EC-8991-CC79F6DF9A85}" destId="{EFE67197-1684-47EA-A02D-B0D1B3820D45}" srcOrd="0" destOrd="0" parTransId="{ADDF1DB6-13D4-43CD-92EA-C3B13D53EAF8}" sibTransId="{D6AA2A74-4F57-4640-BA5C-523098DE6B0A}"/>
    <dgm:cxn modelId="{54E3E435-D7D2-4DDF-9F2B-6488F92BE3BB}" type="presOf" srcId="{9FD4E48E-7D7E-4838-8B09-B3C416323960}" destId="{C824317D-437C-4B62-8FBA-5B3F71564542}" srcOrd="0" destOrd="0" presId="urn:microsoft.com/office/officeart/2005/8/layout/radial5"/>
    <dgm:cxn modelId="{7E43B6CF-020F-4BDF-AE9C-053213616641}" srcId="{17B29CE6-688C-4E5B-A647-A14C151F2C2A}" destId="{CE1ECCB0-7926-41EC-8991-CC79F6DF9A85}" srcOrd="0" destOrd="0" parTransId="{A3FB4FA4-F1F5-49DA-B669-648C2F16A83E}" sibTransId="{153623CB-09EF-4A0F-909C-6DF5100FC6AA}"/>
    <dgm:cxn modelId="{18FD7A4D-A560-406C-BE89-26DA46D2E0C0}" type="presOf" srcId="{E6AC1E24-A409-44CF-9A3B-B4FDCF2B4E3B}" destId="{B54EA6CF-1178-458F-94D0-6E3848B7ABA7}" srcOrd="0" destOrd="0" presId="urn:microsoft.com/office/officeart/2005/8/layout/radial5"/>
    <dgm:cxn modelId="{66B1A818-D203-491C-9DB0-9B3D004B544A}" type="presOf" srcId="{3F2D3D05-49BC-42B1-95BE-8C373D2F9AE2}" destId="{C7BF735E-6ABD-4AA9-9F56-683047D91012}" srcOrd="0" destOrd="0" presId="urn:microsoft.com/office/officeart/2005/8/layout/radial5"/>
    <dgm:cxn modelId="{7A340208-8BC6-4028-BD14-25A3CBF5992A}" type="presOf" srcId="{4312993B-C8F0-4F7C-8847-2179DDCE2585}" destId="{AF5F7391-2E9E-4586-974F-224AC4BEF960}" srcOrd="0" destOrd="0" presId="urn:microsoft.com/office/officeart/2005/8/layout/radial5"/>
    <dgm:cxn modelId="{3B330BB3-DAAA-4A09-BD67-5737175EEC97}" type="presOf" srcId="{3F2D3D05-49BC-42B1-95BE-8C373D2F9AE2}" destId="{96A15E9B-C945-4974-9A39-1E6BFAEFFD29}" srcOrd="1" destOrd="0" presId="urn:microsoft.com/office/officeart/2005/8/layout/radial5"/>
    <dgm:cxn modelId="{7B397B22-9E7E-49C3-A55D-CACCBA7144FD}" type="presOf" srcId="{17B29CE6-688C-4E5B-A647-A14C151F2C2A}" destId="{FEBEB76C-2198-4698-AC68-D887FAD03AA6}" srcOrd="0" destOrd="0" presId="urn:microsoft.com/office/officeart/2005/8/layout/radial5"/>
    <dgm:cxn modelId="{184E6ED1-9A9E-4487-9A47-6B96783FF469}" srcId="{CE1ECCB0-7926-41EC-8991-CC79F6DF9A85}" destId="{E6AC1E24-A409-44CF-9A3B-B4FDCF2B4E3B}" srcOrd="1" destOrd="0" parTransId="{9FD4E48E-7D7E-4838-8B09-B3C416323960}" sibTransId="{0360B77E-771D-470C-9EBB-4264B1684418}"/>
    <dgm:cxn modelId="{FF63BFCA-D4A1-4C0F-8877-3D1A55F02C3B}" srcId="{CE1ECCB0-7926-41EC-8991-CC79F6DF9A85}" destId="{4312993B-C8F0-4F7C-8847-2179DDCE2585}" srcOrd="2" destOrd="0" parTransId="{3F2D3D05-49BC-42B1-95BE-8C373D2F9AE2}" sibTransId="{E6829189-6058-402C-B16E-C6C360486402}"/>
    <dgm:cxn modelId="{08F22C45-4F10-4440-9F50-34B6CC41DF6B}" type="presOf" srcId="{ADDF1DB6-13D4-43CD-92EA-C3B13D53EAF8}" destId="{6907276E-B07F-464F-84DA-37712847BFD7}" srcOrd="0" destOrd="0" presId="urn:microsoft.com/office/officeart/2005/8/layout/radial5"/>
    <dgm:cxn modelId="{E6AF7115-E7EB-49D4-8427-7DCA24D4BD24}" type="presOf" srcId="{9FD4E48E-7D7E-4838-8B09-B3C416323960}" destId="{AABBCC57-CD96-4515-A44A-C1991A15E3A2}" srcOrd="1" destOrd="0" presId="urn:microsoft.com/office/officeart/2005/8/layout/radial5"/>
    <dgm:cxn modelId="{0F14656D-8AFD-46C7-8B0A-C65B51FA9B5E}" type="presOf" srcId="{CE1ECCB0-7926-41EC-8991-CC79F6DF9A85}" destId="{E1584C24-EDE3-49FA-BF51-7898C2E50961}" srcOrd="0" destOrd="0" presId="urn:microsoft.com/office/officeart/2005/8/layout/radial5"/>
    <dgm:cxn modelId="{A7924546-263C-45C0-B9A8-C89BACDA1AB6}" type="presOf" srcId="{ADDF1DB6-13D4-43CD-92EA-C3B13D53EAF8}" destId="{CAFF295D-AB58-45E3-9090-F158EAA98636}" srcOrd="1" destOrd="0" presId="urn:microsoft.com/office/officeart/2005/8/layout/radial5"/>
    <dgm:cxn modelId="{E3250D0F-84B4-4C98-BEEC-01AB24232157}" type="presOf" srcId="{EFE67197-1684-47EA-A02D-B0D1B3820D45}" destId="{A89C527F-7598-4DF1-83CA-3E44BA091506}" srcOrd="0" destOrd="0" presId="urn:microsoft.com/office/officeart/2005/8/layout/radial5"/>
    <dgm:cxn modelId="{DC73DE7A-C022-4E2E-8035-E0926878E6BB}" type="presParOf" srcId="{FEBEB76C-2198-4698-AC68-D887FAD03AA6}" destId="{E1584C24-EDE3-49FA-BF51-7898C2E50961}" srcOrd="0" destOrd="0" presId="urn:microsoft.com/office/officeart/2005/8/layout/radial5"/>
    <dgm:cxn modelId="{F3BE1836-A90A-4137-B716-9A262373C9A9}" type="presParOf" srcId="{FEBEB76C-2198-4698-AC68-D887FAD03AA6}" destId="{6907276E-B07F-464F-84DA-37712847BFD7}" srcOrd="1" destOrd="0" presId="urn:microsoft.com/office/officeart/2005/8/layout/radial5"/>
    <dgm:cxn modelId="{12316857-2361-44C1-AE9E-13B81BC0BF06}" type="presParOf" srcId="{6907276E-B07F-464F-84DA-37712847BFD7}" destId="{CAFF295D-AB58-45E3-9090-F158EAA98636}" srcOrd="0" destOrd="0" presId="urn:microsoft.com/office/officeart/2005/8/layout/radial5"/>
    <dgm:cxn modelId="{4546CC59-BD6F-4E0A-8AAC-85F67AE3B4D6}" type="presParOf" srcId="{FEBEB76C-2198-4698-AC68-D887FAD03AA6}" destId="{A89C527F-7598-4DF1-83CA-3E44BA091506}" srcOrd="2" destOrd="0" presId="urn:microsoft.com/office/officeart/2005/8/layout/radial5"/>
    <dgm:cxn modelId="{44659160-74B3-4DF7-8FEF-A7585DA49E81}" type="presParOf" srcId="{FEBEB76C-2198-4698-AC68-D887FAD03AA6}" destId="{C824317D-437C-4B62-8FBA-5B3F71564542}" srcOrd="3" destOrd="0" presId="urn:microsoft.com/office/officeart/2005/8/layout/radial5"/>
    <dgm:cxn modelId="{ED9C9F5C-9095-4CF8-9DD9-CCB64F2DA481}" type="presParOf" srcId="{C824317D-437C-4B62-8FBA-5B3F71564542}" destId="{AABBCC57-CD96-4515-A44A-C1991A15E3A2}" srcOrd="0" destOrd="0" presId="urn:microsoft.com/office/officeart/2005/8/layout/radial5"/>
    <dgm:cxn modelId="{FB1A2141-DE96-4CED-98C8-F5F821F1EE60}" type="presParOf" srcId="{FEBEB76C-2198-4698-AC68-D887FAD03AA6}" destId="{B54EA6CF-1178-458F-94D0-6E3848B7ABA7}" srcOrd="4" destOrd="0" presId="urn:microsoft.com/office/officeart/2005/8/layout/radial5"/>
    <dgm:cxn modelId="{1D5F9B64-F752-4D35-ABDA-05C142F61926}" type="presParOf" srcId="{FEBEB76C-2198-4698-AC68-D887FAD03AA6}" destId="{C7BF735E-6ABD-4AA9-9F56-683047D91012}" srcOrd="5" destOrd="0" presId="urn:microsoft.com/office/officeart/2005/8/layout/radial5"/>
    <dgm:cxn modelId="{72F5F64A-0A64-405E-AD6B-347CF9899060}" type="presParOf" srcId="{C7BF735E-6ABD-4AA9-9F56-683047D91012}" destId="{96A15E9B-C945-4974-9A39-1E6BFAEFFD29}" srcOrd="0" destOrd="0" presId="urn:microsoft.com/office/officeart/2005/8/layout/radial5"/>
    <dgm:cxn modelId="{0905570C-6217-400E-93C2-13AED0289A1A}" type="presParOf" srcId="{FEBEB76C-2198-4698-AC68-D887FAD03AA6}" destId="{AF5F7391-2E9E-4586-974F-224AC4BEF960}"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75BAB-1870-4172-B8D3-6185F1767220}" type="datetimeFigureOut">
              <a:rPr lang="en-US" smtClean="0"/>
              <a:t>11/15/2019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55B2E-51C1-416A-B61A-8BEE8D299AEB}" type="slidenum">
              <a:rPr lang="en-US" smtClean="0"/>
              <a:t>‹#›</a:t>
            </a:fld>
            <a:endParaRPr lang="en-US"/>
          </a:p>
        </p:txBody>
      </p:sp>
    </p:spTree>
    <p:extLst>
      <p:ext uri="{BB962C8B-B14F-4D97-AF65-F5344CB8AC3E}">
        <p14:creationId xmlns:p14="http://schemas.microsoft.com/office/powerpoint/2010/main" val="334570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ederalregister.gov/d/2018-1342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55B2E-51C1-416A-B61A-8BEE8D299AEB}" type="slidenum">
              <a:rPr lang="en-US" smtClean="0"/>
              <a:t>1</a:t>
            </a:fld>
            <a:endParaRPr lang="en-US"/>
          </a:p>
        </p:txBody>
      </p:sp>
    </p:spTree>
    <p:extLst>
      <p:ext uri="{BB962C8B-B14F-4D97-AF65-F5344CB8AC3E}">
        <p14:creationId xmlns:p14="http://schemas.microsoft.com/office/powerpoint/2010/main" val="344667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CT wants to work with the provider community to plan</a:t>
            </a:r>
            <a:r>
              <a:rPr lang="en-US" sz="1100" baseline="0" dirty="0" smtClean="0"/>
              <a:t> to both meet the requirements of Family First AND the needs of children and families in CT.</a:t>
            </a:r>
            <a:endParaRPr lang="en-US" sz="1100" dirty="0" smtClean="0"/>
          </a:p>
          <a:p>
            <a:endParaRPr lang="en-US" sz="1100" dirty="0" smtClean="0"/>
          </a:p>
          <a:p>
            <a:r>
              <a:rPr lang="en-US" sz="1100" dirty="0" smtClean="0"/>
              <a:t>One </a:t>
            </a:r>
            <a:r>
              <a:rPr lang="en-US" sz="1100" dirty="0"/>
              <a:t>needs to begin with a </a:t>
            </a:r>
            <a:r>
              <a:rPr lang="en-US" sz="1100" b="1" dirty="0"/>
              <a:t>solid services gap analysis</a:t>
            </a:r>
            <a:r>
              <a:rPr lang="en-US" sz="1100" dirty="0"/>
              <a:t> based on a good understanding of what children, parents and families </a:t>
            </a:r>
            <a:r>
              <a:rPr lang="en-US" sz="1100" b="1" dirty="0"/>
              <a:t>actually need in the way of services</a:t>
            </a:r>
            <a:r>
              <a:rPr lang="en-US" sz="1100" dirty="0"/>
              <a:t>… (two separate studies – both of which are essential – but are often hampered by no good universal assessment tool and/or poor data on who is proving what services and where in the state) </a:t>
            </a:r>
          </a:p>
          <a:p>
            <a:r>
              <a:rPr lang="en-US" sz="1100" dirty="0"/>
              <a:t> </a:t>
            </a:r>
          </a:p>
          <a:p>
            <a:r>
              <a:rPr lang="en-US" sz="1100" dirty="0"/>
              <a:t>Then you think about </a:t>
            </a:r>
            <a:r>
              <a:rPr lang="en-US" sz="1100" b="1" dirty="0"/>
              <a:t>what to CUT and what current EBPs to scale up more, and what new EBPs to add.</a:t>
            </a:r>
            <a:endParaRPr lang="en-US" sz="1100" dirty="0"/>
          </a:p>
          <a:p>
            <a:r>
              <a:rPr lang="en-US" sz="1100" b="1" dirty="0"/>
              <a:t> </a:t>
            </a:r>
            <a:endParaRPr lang="en-US" sz="1100" dirty="0"/>
          </a:p>
          <a:p>
            <a:r>
              <a:rPr lang="en-US" sz="1100" dirty="0"/>
              <a:t>Then one needs to carefully consider</a:t>
            </a:r>
            <a:r>
              <a:rPr lang="en-US" sz="1100" b="1" dirty="0"/>
              <a:t> supply dynamics, system inertia, politics and implementation science to implement the changes.</a:t>
            </a:r>
            <a:endParaRPr lang="en-US" sz="1100" dirty="0"/>
          </a:p>
          <a:p>
            <a:r>
              <a:rPr lang="en-US" sz="1100" b="1" dirty="0"/>
              <a:t> </a:t>
            </a:r>
            <a:endParaRPr lang="en-US" sz="1100" dirty="0"/>
          </a:p>
          <a:p>
            <a:endParaRPr lang="en-US" sz="1100" dirty="0"/>
          </a:p>
          <a:p>
            <a:endParaRPr lang="en-US" sz="1100" dirty="0"/>
          </a:p>
          <a:p>
            <a:r>
              <a:rPr lang="en-US" sz="1100" dirty="0"/>
              <a:t>As states carefully select interventions related to FF, these are some of the many clusters of factors that need to be addressed. </a:t>
            </a:r>
          </a:p>
          <a:p>
            <a:endParaRPr lang="en-US" sz="1100" dirty="0"/>
          </a:p>
          <a:p>
            <a:r>
              <a:rPr lang="en-US" sz="1100" dirty="0"/>
              <a:t>First, FF will underscore how important it is for states to be using standardized measures of child and family functioning across CW and BH.</a:t>
            </a:r>
          </a:p>
          <a:p>
            <a:endParaRPr lang="en-US" sz="1100" dirty="0"/>
          </a:p>
          <a:p>
            <a:r>
              <a:rPr lang="en-US" sz="1100" dirty="0"/>
              <a:t>Second, as FL is doing, state child welfare, behavioral health, and their contract providers need to work together to conduct a prevention and treatment services </a:t>
            </a:r>
            <a:r>
              <a:rPr lang="en-US" sz="1100" b="1" i="1" dirty="0"/>
              <a:t>gap analysis</a:t>
            </a:r>
            <a:r>
              <a:rPr lang="en-US" sz="1100" dirty="0"/>
              <a:t> to identify what interventions might be needed in their state, and which interventions they want to request be reimbursed under FF.</a:t>
            </a:r>
          </a:p>
          <a:p>
            <a:endParaRPr lang="en-US" sz="1100" dirty="0"/>
          </a:p>
          <a:p>
            <a:endParaRPr lang="en-US" sz="1100" dirty="0"/>
          </a:p>
          <a:p>
            <a:r>
              <a:rPr lang="en-US" sz="1100" dirty="0"/>
              <a:t>Third, as Bryan Samuels and the NIRN experts have emphasized, we need to pay attention to the org culture and system dynamics that can affect implementation of EBPS.  For example, how will supply and demand dynamics affect your ability to provide a particular EBP?</a:t>
            </a:r>
          </a:p>
          <a:p>
            <a:endParaRPr lang="en-US" sz="1500" dirty="0"/>
          </a:p>
          <a:p>
            <a:r>
              <a:rPr lang="en-US" sz="1500" dirty="0"/>
              <a:t>As states carefully select interventions related to FF, these are some of the many clusters of factors that need to be addressed. </a:t>
            </a:r>
          </a:p>
          <a:p>
            <a:endParaRPr lang="en-US" sz="1500" dirty="0"/>
          </a:p>
          <a:p>
            <a:r>
              <a:rPr lang="en-US" sz="1500" dirty="0"/>
              <a:t>First, FF will underscore how important it is for states to be using standardized measures of child and family functioning across CW and BH.</a:t>
            </a:r>
          </a:p>
          <a:p>
            <a:endParaRPr lang="en-US" sz="1500" dirty="0"/>
          </a:p>
          <a:p>
            <a:r>
              <a:rPr lang="en-US" sz="1500" dirty="0"/>
              <a:t>Second, as FL is doing, state child welfare, behavioral health, and their contract providers need to work together to conduct a prevention and treatment services </a:t>
            </a:r>
            <a:r>
              <a:rPr lang="en-US" sz="1500" b="1" i="1" dirty="0"/>
              <a:t>gap analysis</a:t>
            </a:r>
            <a:r>
              <a:rPr lang="en-US" sz="1500" dirty="0"/>
              <a:t> to identify what interventions might be needed in their state, and which interventions they want to request be reimbursed under FF.</a:t>
            </a:r>
          </a:p>
          <a:p>
            <a:endParaRPr lang="en-US" sz="1500" dirty="0"/>
          </a:p>
          <a:p>
            <a:endParaRPr lang="en-US" sz="1500" dirty="0"/>
          </a:p>
          <a:p>
            <a:r>
              <a:rPr lang="en-US" sz="1500" dirty="0"/>
              <a:t>Third, as Bryan Samuels and the NIRN experts have emphasized, we need to pay attention to the org culture and system dynamics that can affect implementation of EBPS.  For example, how will supply and demand dynamics affect your ability to provide a particular EBP?</a:t>
            </a:r>
          </a:p>
          <a:p>
            <a:endParaRPr lang="en-US" sz="1900" dirty="0"/>
          </a:p>
          <a:p>
            <a:endParaRPr lang="en-US" sz="1900" dirty="0"/>
          </a:p>
          <a:p>
            <a:endParaRPr lang="en-US" sz="1900" dirty="0"/>
          </a:p>
          <a:p>
            <a:endParaRPr lang="en-US" sz="1500" dirty="0"/>
          </a:p>
          <a:p>
            <a:endParaRPr lang="en-US" sz="1500" dirty="0"/>
          </a:p>
          <a:p>
            <a:endParaRPr lang="en-US" dirty="0"/>
          </a:p>
        </p:txBody>
      </p:sp>
      <p:sp>
        <p:nvSpPr>
          <p:cNvPr id="4" name="Slide Number Placeholder 3"/>
          <p:cNvSpPr>
            <a:spLocks noGrp="1"/>
          </p:cNvSpPr>
          <p:nvPr>
            <p:ph type="sldNum" sz="quarter" idx="10"/>
          </p:nvPr>
        </p:nvSpPr>
        <p:spPr/>
        <p:txBody>
          <a:bodyPr/>
          <a:lstStyle/>
          <a:p>
            <a:fld id="{9F823CC5-9A2F-4BF4-AD6C-5E6C7A65D2E0}" type="slidenum">
              <a:rPr lang="en-US" smtClean="0"/>
              <a:t>23</a:t>
            </a:fld>
            <a:endParaRPr lang="en-US"/>
          </a:p>
        </p:txBody>
      </p:sp>
    </p:spTree>
    <p:extLst>
      <p:ext uri="{BB962C8B-B14F-4D97-AF65-F5344CB8AC3E}">
        <p14:creationId xmlns:p14="http://schemas.microsoft.com/office/powerpoint/2010/main" val="12170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48" y="4581513"/>
            <a:ext cx="5786758" cy="4460862"/>
          </a:xfrm>
        </p:spPr>
        <p:txBody>
          <a:bodyPr/>
          <a:lstStyle/>
          <a:p>
            <a:r>
              <a:rPr lang="en-US" sz="2100" dirty="0" smtClean="0"/>
              <a:t>ONE OF THE OTHER PRESENTERS WILL BE SHARING MORE INFORMATION ON THE USE OF CONGREGATE CARE UNDER FAMILY</a:t>
            </a:r>
            <a:r>
              <a:rPr lang="en-US" sz="2100" baseline="0" dirty="0" smtClean="0"/>
              <a:t> FIRST</a:t>
            </a:r>
          </a:p>
          <a:p>
            <a:endParaRPr lang="en-US" sz="2100" baseline="0" dirty="0" smtClean="0"/>
          </a:p>
          <a:p>
            <a:r>
              <a:rPr lang="en-US" sz="2100" dirty="0" smtClean="0"/>
              <a:t>Beginning </a:t>
            </a:r>
            <a:r>
              <a:rPr lang="en-US" sz="2100" dirty="0"/>
              <a:t>October 1, 2019, after 2 weeks in care, Title IV-E federal funds can be used to support Qualified Residential Treatment Program (QRTP).</a:t>
            </a:r>
          </a:p>
          <a:p>
            <a:pPr marL="352121" indent="-352121">
              <a:buFont typeface="Arial" panose="020B0604020202020204" pitchFamily="34" charset="0"/>
              <a:buChar char="•"/>
            </a:pPr>
            <a:endParaRPr lang="en-US" sz="2100" dirty="0"/>
          </a:p>
          <a:p>
            <a:r>
              <a:rPr lang="en-US" sz="2100" dirty="0"/>
              <a:t>There are no time limits on how long a child or youth can be placed in a QRTP, as long as the placement continues to meet the needs of the child -- as determined by their assessment. </a:t>
            </a:r>
          </a:p>
          <a:p>
            <a:endParaRPr lang="en-US" dirty="0"/>
          </a:p>
        </p:txBody>
      </p:sp>
      <p:sp>
        <p:nvSpPr>
          <p:cNvPr id="4" name="Slide Number Placeholder 3"/>
          <p:cNvSpPr>
            <a:spLocks noGrp="1"/>
          </p:cNvSpPr>
          <p:nvPr>
            <p:ph type="sldNum" sz="quarter" idx="10"/>
          </p:nvPr>
        </p:nvSpPr>
        <p:spPr/>
        <p:txBody>
          <a:bodyPr/>
          <a:lstStyle/>
          <a:p>
            <a:fld id="{9F823CC5-9A2F-4BF4-AD6C-5E6C7A65D2E0}" type="slidenum">
              <a:rPr lang="en-US" smtClean="0"/>
              <a:t>24</a:t>
            </a:fld>
            <a:endParaRPr lang="en-US"/>
          </a:p>
        </p:txBody>
      </p:sp>
    </p:spTree>
    <p:extLst>
      <p:ext uri="{BB962C8B-B14F-4D97-AF65-F5344CB8AC3E}">
        <p14:creationId xmlns:p14="http://schemas.microsoft.com/office/powerpoint/2010/main" val="171287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BACKGROUND:</a:t>
            </a:r>
          </a:p>
          <a:p>
            <a:r>
              <a:rPr lang="en-US" sz="1200" b="0" i="0" u="none" strike="noStrike" kern="1200" baseline="0" dirty="0" smtClean="0">
                <a:solidFill>
                  <a:schemeClr val="tx1"/>
                </a:solidFill>
                <a:latin typeface="+mn-lt"/>
                <a:ea typeface="+mn-ea"/>
                <a:cs typeface="+mn-cs"/>
              </a:rPr>
              <a:t>FFPSA requires that at least 50 percent of state claims for the new foster care prevention funding</a:t>
            </a:r>
          </a:p>
          <a:p>
            <a:r>
              <a:rPr lang="en-US" sz="1200" b="0" i="0" u="none" strike="noStrike" kern="1200" baseline="0" dirty="0" smtClean="0">
                <a:solidFill>
                  <a:schemeClr val="tx1"/>
                </a:solidFill>
                <a:latin typeface="+mn-lt"/>
                <a:ea typeface="+mn-ea"/>
                <a:cs typeface="+mn-cs"/>
              </a:rPr>
              <a:t>be for “well supported” programs (the highest of three evidence categories—promising,</a:t>
            </a:r>
          </a:p>
          <a:p>
            <a:r>
              <a:rPr lang="en-US" sz="1200" b="0" i="0" u="none" strike="noStrike" kern="1200" baseline="0" dirty="0" smtClean="0">
                <a:solidFill>
                  <a:schemeClr val="tx1"/>
                </a:solidFill>
                <a:latin typeface="+mn-lt"/>
                <a:ea typeface="+mn-ea"/>
                <a:cs typeface="+mn-cs"/>
              </a:rPr>
              <a:t>supported, and well supported). Programs that meet each of the three evidence categories will be</a:t>
            </a:r>
          </a:p>
          <a:p>
            <a:r>
              <a:rPr lang="en-US" sz="1200" b="0" i="0" u="none" strike="noStrike" kern="1200" baseline="0" dirty="0" smtClean="0">
                <a:solidFill>
                  <a:schemeClr val="tx1"/>
                </a:solidFill>
                <a:latin typeface="+mn-lt"/>
                <a:ea typeface="+mn-ea"/>
                <a:cs typeface="+mn-cs"/>
              </a:rPr>
              <a:t>listed on a clearinghouse contracted through HHS, either as the result of a review initiated by</a:t>
            </a:r>
          </a:p>
          <a:p>
            <a:r>
              <a:rPr lang="en-US" sz="1200" b="0" i="0" u="none" strike="noStrike" kern="1200" baseline="0" dirty="0" smtClean="0">
                <a:solidFill>
                  <a:schemeClr val="tx1"/>
                </a:solidFill>
                <a:latin typeface="+mn-lt"/>
                <a:ea typeface="+mn-ea"/>
                <a:cs typeface="+mn-cs"/>
              </a:rPr>
              <a:t>HHS or after a state indicates a program should meet the clearinghouse requirements and HHS</a:t>
            </a:r>
          </a:p>
          <a:p>
            <a:r>
              <a:rPr lang="en-US" sz="1200" b="0" i="0" u="none" strike="noStrike" kern="1200" baseline="0" dirty="0" smtClean="0">
                <a:solidFill>
                  <a:schemeClr val="tx1"/>
                </a:solidFill>
                <a:latin typeface="+mn-lt"/>
                <a:ea typeface="+mn-ea"/>
                <a:cs typeface="+mn-cs"/>
              </a:rPr>
              <a:t>has approved it for transitional funding while it is being reviewed and rated.</a:t>
            </a:r>
          </a:p>
          <a:p>
            <a:r>
              <a:rPr lang="en-US" sz="1200" b="0" i="0" u="none" strike="noStrike" kern="1200" baseline="0" dirty="0" smtClean="0">
                <a:solidFill>
                  <a:schemeClr val="tx1"/>
                </a:solidFill>
                <a:latin typeface="+mn-lt"/>
                <a:ea typeface="+mn-ea"/>
                <a:cs typeface="+mn-cs"/>
              </a:rPr>
              <a:t>PROVISION:</a:t>
            </a:r>
          </a:p>
          <a:p>
            <a:r>
              <a:rPr lang="en-US" sz="1200" b="0" i="0" u="none" strike="noStrike" kern="1200" baseline="0" dirty="0" smtClean="0">
                <a:solidFill>
                  <a:schemeClr val="tx1"/>
                </a:solidFill>
                <a:latin typeface="+mn-lt"/>
                <a:ea typeface="+mn-ea"/>
                <a:cs typeface="+mn-cs"/>
              </a:rPr>
              <a:t>The draft would delay this requirement for two years (through FY 2021), and then allow</a:t>
            </a:r>
          </a:p>
          <a:p>
            <a:r>
              <a:rPr lang="en-US" sz="1200" b="0" i="0" u="none" strike="noStrike" kern="1200" baseline="0" dirty="0" smtClean="0">
                <a:solidFill>
                  <a:schemeClr val="tx1"/>
                </a:solidFill>
                <a:latin typeface="+mn-lt"/>
                <a:ea typeface="+mn-ea"/>
                <a:cs typeface="+mn-cs"/>
              </a:rPr>
              <a:t>spending on both “supported” and “well supported” programs to count toward that 50 percent</a:t>
            </a:r>
          </a:p>
          <a:p>
            <a:r>
              <a:rPr lang="en-US" sz="1200" b="0" i="0" u="none" strike="noStrike" kern="1200" baseline="0" dirty="0" smtClean="0">
                <a:solidFill>
                  <a:schemeClr val="tx1"/>
                </a:solidFill>
                <a:latin typeface="+mn-lt"/>
                <a:ea typeface="+mn-ea"/>
                <a:cs typeface="+mn-cs"/>
              </a:rPr>
              <a:t>requirement in FYs 2022 and 2023. In FY 2024, the requirement that 50 percent of claims be for</a:t>
            </a:r>
          </a:p>
          <a:p>
            <a:r>
              <a:rPr lang="en-US" sz="1200" b="0" i="0" u="none" strike="noStrike" kern="1200" baseline="0" dirty="0" smtClean="0">
                <a:solidFill>
                  <a:schemeClr val="tx1"/>
                </a:solidFill>
                <a:latin typeface="+mn-lt"/>
                <a:ea typeface="+mn-ea"/>
                <a:cs typeface="+mn-cs"/>
              </a:rPr>
              <a:t>well supported programs would resume. This would allow states to receive reimbursement for a</a:t>
            </a:r>
          </a:p>
          <a:p>
            <a:r>
              <a:rPr lang="en-US" sz="1200" b="0" i="0" u="none" strike="noStrike" kern="1200" baseline="0" dirty="0" smtClean="0">
                <a:solidFill>
                  <a:schemeClr val="tx1"/>
                </a:solidFill>
                <a:latin typeface="+mn-lt"/>
                <a:ea typeface="+mn-ea"/>
                <a:cs typeface="+mn-cs"/>
              </a:rPr>
              <a:t>wider range of evidence-based foster care prevention programs while HHS builds up the</a:t>
            </a:r>
          </a:p>
          <a:p>
            <a:r>
              <a:rPr lang="en-US" sz="1200" b="0" i="0" u="none" strike="noStrike" kern="1200" baseline="0" dirty="0" smtClean="0">
                <a:solidFill>
                  <a:schemeClr val="tx1"/>
                </a:solidFill>
                <a:latin typeface="+mn-lt"/>
                <a:ea typeface="+mn-ea"/>
                <a:cs typeface="+mn-cs"/>
              </a:rPr>
              <a:t>clearinghouse.</a:t>
            </a:r>
          </a:p>
          <a:p>
            <a:r>
              <a:rPr lang="en-US" sz="1200" b="0" i="0" u="none" strike="noStrike" kern="1200" baseline="0" dirty="0" smtClean="0">
                <a:solidFill>
                  <a:schemeClr val="tx1"/>
                </a:solidFill>
                <a:latin typeface="+mn-lt"/>
                <a:ea typeface="+mn-ea"/>
                <a:cs typeface="+mn-cs"/>
              </a:rPr>
              <a:t>Transition Funding to Help States Implement Family First</a:t>
            </a:r>
          </a:p>
          <a:p>
            <a:r>
              <a:rPr lang="en-US" sz="1200" b="0" i="0" u="none" strike="noStrike" kern="1200" baseline="0" dirty="0" smtClean="0">
                <a:solidFill>
                  <a:schemeClr val="tx1"/>
                </a:solidFill>
                <a:latin typeface="+mn-lt"/>
                <a:ea typeface="+mn-ea"/>
                <a:cs typeface="+mn-cs"/>
              </a:rPr>
              <a:t> Connecticut	3.0 million estimated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BACKGROUND:</a:t>
            </a:r>
          </a:p>
          <a:p>
            <a:r>
              <a:rPr lang="en-US" sz="1200" b="0" i="0" u="none" strike="noStrike" kern="1200" baseline="0" dirty="0" smtClean="0">
                <a:solidFill>
                  <a:schemeClr val="tx1"/>
                </a:solidFill>
                <a:latin typeface="+mn-lt"/>
                <a:ea typeface="+mn-ea"/>
                <a:cs typeface="+mn-cs"/>
              </a:rPr>
              <a:t>States report incurring a number of costs as they plan for and transition to a system that provides</a:t>
            </a:r>
          </a:p>
          <a:p>
            <a:r>
              <a:rPr lang="en-US" sz="1200" b="0" i="0" u="none" strike="noStrike" kern="1200" baseline="0" dirty="0" smtClean="0">
                <a:solidFill>
                  <a:schemeClr val="tx1"/>
                </a:solidFill>
                <a:latin typeface="+mn-lt"/>
                <a:ea typeface="+mn-ea"/>
                <a:cs typeface="+mn-cs"/>
              </a:rPr>
              <a:t>federal matching funds for the provision of prevention services to help children stay safely at</a:t>
            </a:r>
          </a:p>
          <a:p>
            <a:r>
              <a:rPr lang="en-US" sz="1200" b="0" i="0" u="none" strike="noStrike" kern="1200" baseline="0" dirty="0" smtClean="0">
                <a:solidFill>
                  <a:schemeClr val="tx1"/>
                </a:solidFill>
                <a:latin typeface="+mn-lt"/>
                <a:ea typeface="+mn-ea"/>
                <a:cs typeface="+mn-cs"/>
              </a:rPr>
              <a:t>home instead of entering foster care. States may also need to implement some changes to</a:t>
            </a:r>
          </a:p>
          <a:p>
            <a:r>
              <a:rPr lang="en-US" sz="1200" b="0" i="0" u="none" strike="noStrike" kern="1200" baseline="0" dirty="0" smtClean="0">
                <a:solidFill>
                  <a:schemeClr val="tx1"/>
                </a:solidFill>
                <a:latin typeface="+mn-lt"/>
                <a:ea typeface="+mn-ea"/>
                <a:cs typeface="+mn-cs"/>
              </a:rPr>
              <a:t>improve their use of appropriate congregate care.</a:t>
            </a:r>
          </a:p>
          <a:p>
            <a:r>
              <a:rPr lang="en-US" sz="1200" b="0" i="0" u="none" strike="noStrike" kern="1200" baseline="0" dirty="0" smtClean="0">
                <a:solidFill>
                  <a:schemeClr val="tx1"/>
                </a:solidFill>
                <a:latin typeface="+mn-lt"/>
                <a:ea typeface="+mn-ea"/>
                <a:cs typeface="+mn-cs"/>
              </a:rPr>
              <a:t>PROVISION:</a:t>
            </a:r>
          </a:p>
          <a:p>
            <a:r>
              <a:rPr lang="en-US" sz="1200" b="0" i="0" u="none" strike="noStrike" kern="1200" baseline="0" dirty="0" smtClean="0">
                <a:solidFill>
                  <a:schemeClr val="tx1"/>
                </a:solidFill>
                <a:latin typeface="+mn-lt"/>
                <a:ea typeface="+mn-ea"/>
                <a:cs typeface="+mn-cs"/>
              </a:rPr>
              <a:t>The draft would provide states with a total of $500 million in one-time, flexible funding to</a:t>
            </a:r>
          </a:p>
          <a:p>
            <a:r>
              <a:rPr lang="en-US" sz="1200" b="0" i="0" u="none" strike="noStrike" kern="1200" baseline="0" dirty="0" smtClean="0">
                <a:solidFill>
                  <a:schemeClr val="tx1"/>
                </a:solidFill>
                <a:latin typeface="+mn-lt"/>
                <a:ea typeface="+mn-ea"/>
                <a:cs typeface="+mn-cs"/>
              </a:rPr>
              <a:t>support their implementation of FFPSA and reduce any adverse fiscal effects due to startup</a:t>
            </a:r>
          </a:p>
          <a:p>
            <a:r>
              <a:rPr lang="en-US" sz="1200" b="0" i="0" u="none" strike="noStrike" kern="1200" baseline="0" dirty="0" smtClean="0">
                <a:solidFill>
                  <a:schemeClr val="tx1"/>
                </a:solidFill>
                <a:latin typeface="+mn-lt"/>
                <a:ea typeface="+mn-ea"/>
                <a:cs typeface="+mn-cs"/>
              </a:rPr>
              <a:t>costs, waiver transition, and improving foster care safety and quality. After a 3 percent set-aside</a:t>
            </a:r>
          </a:p>
          <a:p>
            <a:r>
              <a:rPr lang="en-US" sz="1200" b="0" i="0" u="none" strike="noStrike" kern="1200" baseline="0" dirty="0" smtClean="0">
                <a:solidFill>
                  <a:schemeClr val="tx1"/>
                </a:solidFill>
                <a:latin typeface="+mn-lt"/>
                <a:ea typeface="+mn-ea"/>
                <a:cs typeface="+mn-cs"/>
              </a:rPr>
              <a:t>for tribes, the funding would be distributed, without a match or any other reservations, using the</a:t>
            </a:r>
          </a:p>
          <a:p>
            <a:r>
              <a:rPr lang="en-US" sz="1200" b="0" i="0" u="none" strike="noStrike" kern="1200" baseline="0" dirty="0" smtClean="0">
                <a:solidFill>
                  <a:schemeClr val="tx1"/>
                </a:solidFill>
                <a:latin typeface="+mn-lt"/>
                <a:ea typeface="+mn-ea"/>
                <a:cs typeface="+mn-cs"/>
              </a:rPr>
              <a:t>same formula as is used to distribute Stephanie Tubbs Jones Child Welfare Services funding</a:t>
            </a:r>
          </a:p>
          <a:p>
            <a:r>
              <a:rPr lang="en-US" sz="1200" b="0" i="0" u="none" strike="noStrike" kern="1200" baseline="0" dirty="0" smtClean="0">
                <a:solidFill>
                  <a:schemeClr val="tx1"/>
                </a:solidFill>
                <a:latin typeface="+mn-lt"/>
                <a:ea typeface="+mn-ea"/>
                <a:cs typeface="+mn-cs"/>
              </a:rPr>
              <a:t>(Section IV-B Part 1 of the Social Security Act).</a:t>
            </a:r>
          </a:p>
          <a:p>
            <a:r>
              <a:rPr lang="en-US" sz="1200" b="0" i="0" u="none" strike="noStrike" kern="1200" baseline="0" dirty="0" smtClean="0">
                <a:solidFill>
                  <a:schemeClr val="tx1"/>
                </a:solidFill>
                <a:latin typeface="+mn-lt"/>
                <a:ea typeface="+mn-ea"/>
                <a:cs typeface="+mn-cs"/>
              </a:rPr>
              <a:t>Short-Term Funding Certainty for States with Expiring Waivers</a:t>
            </a:r>
          </a:p>
          <a:p>
            <a:r>
              <a:rPr lang="en-US" sz="1200" b="0" i="0" u="none" strike="noStrike" kern="1200" baseline="0" dirty="0" smtClean="0">
                <a:solidFill>
                  <a:schemeClr val="tx1"/>
                </a:solidFill>
                <a:latin typeface="+mn-lt"/>
                <a:ea typeface="+mn-ea"/>
                <a:cs typeface="+mn-cs"/>
              </a:rPr>
              <a:t>BACKGROUND:</a:t>
            </a:r>
          </a:p>
          <a:p>
            <a:r>
              <a:rPr lang="en-US" sz="1200" b="0" i="0" u="none" strike="noStrike" kern="1200" baseline="0" dirty="0" smtClean="0">
                <a:solidFill>
                  <a:schemeClr val="tx1"/>
                </a:solidFill>
                <a:latin typeface="+mn-lt"/>
                <a:ea typeface="+mn-ea"/>
                <a:cs typeface="+mn-cs"/>
              </a:rPr>
              <a:t>A total of 22 states, the District of Columbia, and one tribe have negotiated statewide or </a:t>
            </a:r>
            <a:r>
              <a:rPr lang="en-US" sz="1200" b="0" i="0" u="none" strike="noStrike" kern="1200" baseline="0" dirty="0" err="1" smtClean="0">
                <a:solidFill>
                  <a:schemeClr val="tx1"/>
                </a:solidFill>
                <a:latin typeface="+mn-lt"/>
                <a:ea typeface="+mn-ea"/>
                <a:cs typeface="+mn-cs"/>
              </a:rPr>
              <a:t>countyspecific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child welfare waivers that have allowed them to use funding on families or for services</a:t>
            </a:r>
          </a:p>
          <a:p>
            <a:r>
              <a:rPr lang="en-US" sz="1200" b="0" i="0" u="none" strike="noStrike" kern="1200" baseline="0" dirty="0" smtClean="0">
                <a:solidFill>
                  <a:schemeClr val="tx1"/>
                </a:solidFill>
                <a:latin typeface="+mn-lt"/>
                <a:ea typeface="+mn-ea"/>
                <a:cs typeface="+mn-cs"/>
              </a:rPr>
              <a:t>not authorized under the traditional foster care program. In 2011, Congress enacted a law</a:t>
            </a:r>
          </a:p>
          <a:p>
            <a:r>
              <a:rPr lang="en-US" sz="1200" b="0" i="0" u="none" strike="noStrike" kern="1200" baseline="0" dirty="0" smtClean="0">
                <a:solidFill>
                  <a:schemeClr val="tx1"/>
                </a:solidFill>
                <a:latin typeface="+mn-lt"/>
                <a:ea typeface="+mn-ea"/>
                <a:cs typeface="+mn-cs"/>
              </a:rPr>
              <a:t>requiring those waivers to sunset by the end of FY 2019.</a:t>
            </a:r>
          </a:p>
          <a:p>
            <a:r>
              <a:rPr lang="en-US" sz="1200" b="0" i="0" u="none" strike="noStrike" kern="1200" baseline="0" dirty="0" smtClean="0">
                <a:solidFill>
                  <a:schemeClr val="tx1"/>
                </a:solidFill>
                <a:latin typeface="+mn-lt"/>
                <a:ea typeface="+mn-ea"/>
                <a:cs typeface="+mn-cs"/>
              </a:rPr>
              <a:t>PROVISION:</a:t>
            </a:r>
          </a:p>
          <a:p>
            <a:r>
              <a:rPr lang="en-US" sz="1200" b="0" i="0" u="none" strike="noStrike" kern="1200" baseline="0" dirty="0" smtClean="0">
                <a:solidFill>
                  <a:schemeClr val="tx1"/>
                </a:solidFill>
                <a:latin typeface="+mn-lt"/>
                <a:ea typeface="+mn-ea"/>
                <a:cs typeface="+mn-cs"/>
              </a:rPr>
              <a:t>The draft would provide temporary grants to states or jurisdictions with expiring waivers if they</a:t>
            </a:r>
          </a:p>
          <a:p>
            <a:r>
              <a:rPr lang="en-US" sz="1200" b="0" i="0" u="none" strike="noStrike" kern="1200" baseline="0" dirty="0" smtClean="0">
                <a:solidFill>
                  <a:schemeClr val="tx1"/>
                </a:solidFill>
                <a:latin typeface="+mn-lt"/>
                <a:ea typeface="+mn-ea"/>
                <a:cs typeface="+mn-cs"/>
              </a:rPr>
              <a:t>face a significant loss of funds as they transition away from child welfare waivers. The grants</a:t>
            </a:r>
          </a:p>
          <a:p>
            <a:r>
              <a:rPr lang="en-US" sz="1200" b="0" i="0" u="none" strike="noStrike" kern="1200" baseline="0" dirty="0" smtClean="0">
                <a:solidFill>
                  <a:schemeClr val="tx1"/>
                </a:solidFill>
                <a:latin typeface="+mn-lt"/>
                <a:ea typeface="+mn-ea"/>
                <a:cs typeface="+mn-cs"/>
              </a:rPr>
              <a:t>would be provided separately from IV-E reimbursement, to make up a portion of the difference</a:t>
            </a:r>
          </a:p>
          <a:p>
            <a:r>
              <a:rPr lang="en-US" sz="1200" b="0" i="0" u="none" strike="noStrike" kern="1200" baseline="0" dirty="0" smtClean="0">
                <a:solidFill>
                  <a:schemeClr val="tx1"/>
                </a:solidFill>
                <a:latin typeface="+mn-lt"/>
                <a:ea typeface="+mn-ea"/>
                <a:cs typeface="+mn-cs"/>
              </a:rPr>
              <a:t>between what the state received in IV-E reimbursement and the temporary guarantee level.</a:t>
            </a:r>
          </a:p>
          <a:p>
            <a:r>
              <a:rPr lang="en-US" sz="1200" b="0" i="0" u="none" strike="noStrike" kern="1200" baseline="0" dirty="0" smtClean="0">
                <a:solidFill>
                  <a:schemeClr val="tx1"/>
                </a:solidFill>
                <a:latin typeface="+mn-lt"/>
                <a:ea typeface="+mn-ea"/>
                <a:cs typeface="+mn-cs"/>
              </a:rPr>
              <a:t>Specifically, any state or jurisdiction with a waiver ending would be guaranteed to receive the</a:t>
            </a:r>
          </a:p>
          <a:p>
            <a:r>
              <a:rPr lang="en-US" sz="1200" b="0" i="0" u="none" strike="noStrike" kern="1200" baseline="0" dirty="0" smtClean="0">
                <a:solidFill>
                  <a:schemeClr val="tx1"/>
                </a:solidFill>
                <a:latin typeface="+mn-lt"/>
                <a:ea typeface="+mn-ea"/>
                <a:cs typeface="+mn-cs"/>
              </a:rPr>
              <a:t>following:</a:t>
            </a:r>
          </a:p>
          <a:p>
            <a:r>
              <a:rPr lang="en-US" sz="1200" b="0" i="0" u="none" strike="noStrike" kern="1200" baseline="0" dirty="0" smtClean="0">
                <a:solidFill>
                  <a:schemeClr val="tx1"/>
                </a:solidFill>
                <a:latin typeface="+mn-lt"/>
                <a:ea typeface="+mn-ea"/>
                <a:cs typeface="+mn-cs"/>
              </a:rPr>
              <a:t> In FY 2020, not less than 90 percent of the amount they negotiated to receive under their</a:t>
            </a:r>
          </a:p>
          <a:p>
            <a:r>
              <a:rPr lang="en-US" sz="1200" b="0" i="0" u="none" strike="noStrike" kern="1200" baseline="0" dirty="0" smtClean="0">
                <a:solidFill>
                  <a:schemeClr val="tx1"/>
                </a:solidFill>
                <a:latin typeface="+mn-lt"/>
                <a:ea typeface="+mn-ea"/>
                <a:cs typeface="+mn-cs"/>
              </a:rPr>
              <a:t>waiver for FY 2019; and</a:t>
            </a:r>
          </a:p>
          <a:p>
            <a:r>
              <a:rPr lang="en-US" sz="1200" b="0" i="0" u="none" strike="noStrike" kern="1200" baseline="0" dirty="0" smtClean="0">
                <a:solidFill>
                  <a:schemeClr val="tx1"/>
                </a:solidFill>
                <a:latin typeface="+mn-lt"/>
                <a:ea typeface="+mn-ea"/>
                <a:cs typeface="+mn-cs"/>
              </a:rPr>
              <a:t> In FY 2021, not less than 75 percent of the amount they negotiated to receive under their</a:t>
            </a:r>
          </a:p>
          <a:p>
            <a:r>
              <a:rPr lang="en-US" sz="1200" b="0" i="0" u="none" strike="noStrike" kern="1200" baseline="0" dirty="0" smtClean="0">
                <a:solidFill>
                  <a:schemeClr val="tx1"/>
                </a:solidFill>
                <a:latin typeface="+mn-lt"/>
                <a:ea typeface="+mn-ea"/>
                <a:cs typeface="+mn-cs"/>
              </a:rPr>
              <a:t>waiver for FY 2019</a:t>
            </a:r>
          </a:p>
          <a:p>
            <a:r>
              <a:rPr lang="en-US" sz="1200" b="0" i="0" u="none" strike="noStrike" kern="1200" baseline="0" dirty="0" smtClean="0">
                <a:solidFill>
                  <a:schemeClr val="tx1"/>
                </a:solidFill>
                <a:latin typeface="+mn-lt"/>
                <a:ea typeface="+mn-ea"/>
                <a:cs typeface="+mn-cs"/>
              </a:rPr>
              <a:t>Temporary guarantee funding would be in addition to the transition funding provided to</a:t>
            </a:r>
          </a:p>
          <a:p>
            <a:r>
              <a:rPr lang="en-US" sz="1200" b="0" i="0" u="none" strike="noStrike" kern="1200" baseline="0" dirty="0" smtClean="0">
                <a:solidFill>
                  <a:schemeClr val="tx1"/>
                </a:solidFill>
                <a:latin typeface="+mn-lt"/>
                <a:ea typeface="+mn-ea"/>
                <a:cs typeface="+mn-cs"/>
              </a:rPr>
              <a:t>all states, and all-states transition funding would not be considered in calculating the</a:t>
            </a:r>
          </a:p>
          <a:p>
            <a:r>
              <a:rPr lang="en-US" sz="1200" b="0" i="0" u="none" strike="noStrike" kern="1200" baseline="0" dirty="0" smtClean="0">
                <a:solidFill>
                  <a:schemeClr val="tx1"/>
                </a:solidFill>
                <a:latin typeface="+mn-lt"/>
                <a:ea typeface="+mn-ea"/>
                <a:cs typeface="+mn-cs"/>
              </a:rPr>
              <a:t>guarantee.</a:t>
            </a:r>
            <a:endParaRPr lang="en-US" dirty="0"/>
          </a:p>
        </p:txBody>
      </p:sp>
      <p:sp>
        <p:nvSpPr>
          <p:cNvPr id="4" name="Slide Number Placeholder 3"/>
          <p:cNvSpPr>
            <a:spLocks noGrp="1"/>
          </p:cNvSpPr>
          <p:nvPr>
            <p:ph type="sldNum" sz="quarter" idx="10"/>
          </p:nvPr>
        </p:nvSpPr>
        <p:spPr/>
        <p:txBody>
          <a:bodyPr/>
          <a:lstStyle/>
          <a:p>
            <a:fld id="{ECC55B2E-51C1-416A-B61A-8BEE8D299AEB}" type="slidenum">
              <a:rPr lang="en-US" smtClean="0"/>
              <a:t>27</a:t>
            </a:fld>
            <a:endParaRPr lang="en-US"/>
          </a:p>
        </p:txBody>
      </p:sp>
    </p:spTree>
    <p:extLst>
      <p:ext uri="{BB962C8B-B14F-4D97-AF65-F5344CB8AC3E}">
        <p14:creationId xmlns:p14="http://schemas.microsoft.com/office/powerpoint/2010/main" val="320839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Underlying any paradigm is an ideology.  A set of societal values and beliefs that serve as the basis for the way we approach a problem.  </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In colonial times, American society’s response to families that could not care for their children was largely based on the English Poor Laws </a:t>
            </a:r>
            <a:r>
              <a:rPr lang="en-US" sz="1200" kern="1200" dirty="0" smtClean="0">
                <a:solidFill>
                  <a:schemeClr val="tx1"/>
                </a:solidFill>
                <a:effectLst/>
                <a:latin typeface="+mn-lt"/>
                <a:ea typeface="+mn-ea"/>
                <a:cs typeface="+mn-cs"/>
              </a:rPr>
              <a:t>and the notion of the “deserving” and the “undeserving poor.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T</a:t>
            </a:r>
            <a:r>
              <a:rPr lang="en-US" dirty="0" smtClean="0"/>
              <a:t>he responses to children in need of care were all mechanisms to compensate for their poverty out of concern that without intervention, children whose parents were poor, homeless, and/or jobless would end up like their parents.</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Working with the poor was grounded in Herbert Spencer’s application of  Social Darwinism. Based on a belief in the survival of the fittest and moral superiority, the responsibility for problems was centered on the individual rather than the environment. </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“deviant” family was the cause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problems.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Therefore, children needed to be “saved”  or rescued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poor parents. ”</a:t>
            </a:r>
            <a:r>
              <a:rPr lang="en-US" sz="1200" kern="1200" baseline="0" dirty="0" smtClean="0">
                <a:solidFill>
                  <a:schemeClr val="tx1"/>
                </a:solidFill>
                <a:effectLst/>
                <a:latin typeface="+mn-lt"/>
                <a:ea typeface="+mn-ea"/>
                <a:cs typeface="+mn-cs"/>
              </a:rPr>
              <a:t>- especially those whose</a:t>
            </a:r>
            <a:r>
              <a:rPr lang="en-US" baseline="0" dirty="0" smtClean="0"/>
              <a:t> race, or ethnicity differed from the majority culture- </a:t>
            </a:r>
            <a:r>
              <a:rPr lang="en-US" sz="1200" kern="1200" dirty="0" smtClean="0">
                <a:solidFill>
                  <a:schemeClr val="tx1"/>
                </a:solidFill>
                <a:effectLst/>
                <a:latin typeface="+mn-lt"/>
                <a:ea typeface="+mn-ea"/>
                <a:cs typeface="+mn-cs"/>
              </a:rPr>
              <a:t> African American families, Native American families,</a:t>
            </a:r>
            <a:r>
              <a:rPr lang="en-US" sz="1200" kern="1200" baseline="0" dirty="0" smtClean="0">
                <a:solidFill>
                  <a:schemeClr val="tx1"/>
                </a:solidFill>
                <a:effectLst/>
                <a:latin typeface="+mn-lt"/>
                <a:ea typeface="+mn-ea"/>
                <a:cs typeface="+mn-cs"/>
              </a:rPr>
              <a:t> new immigrants…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C55B2E-51C1-416A-B61A-8BEE8D299AEB}" type="slidenum">
              <a:rPr lang="en-US" smtClean="0"/>
              <a:t>4</a:t>
            </a:fld>
            <a:endParaRPr lang="en-US"/>
          </a:p>
        </p:txBody>
      </p:sp>
    </p:spTree>
    <p:extLst>
      <p:ext uri="{BB962C8B-B14F-4D97-AF65-F5344CB8AC3E}">
        <p14:creationId xmlns:p14="http://schemas.microsoft.com/office/powerpoint/2010/main" val="69177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worthy and unworthy poor ideology created a </a:t>
            </a:r>
            <a:r>
              <a:rPr lang="en-US" sz="1200" kern="1200" dirty="0" smtClean="0">
                <a:solidFill>
                  <a:schemeClr val="tx1"/>
                </a:solidFill>
                <a:effectLst/>
                <a:latin typeface="+mn-lt"/>
                <a:ea typeface="+mn-ea"/>
                <a:cs typeface="+mn-cs"/>
              </a:rPr>
              <a:t>tension between the</a:t>
            </a:r>
            <a:r>
              <a:rPr lang="en-US" sz="1200" kern="1200" baseline="0" dirty="0" smtClean="0">
                <a:solidFill>
                  <a:schemeClr val="tx1"/>
                </a:solidFill>
                <a:effectLst/>
                <a:latin typeface="+mn-lt"/>
                <a:ea typeface="+mn-ea"/>
                <a:cs typeface="+mn-cs"/>
              </a:rPr>
              <a:t> values of rescuing children and supporting families.  As if these two values fall on opposite ends of the continuum. </a:t>
            </a:r>
            <a:r>
              <a:rPr lang="en-US" sz="1200" kern="1200" dirty="0" smtClean="0">
                <a:solidFill>
                  <a:schemeClr val="tx1"/>
                </a:solidFill>
                <a:effectLst/>
                <a:latin typeface="+mn-lt"/>
                <a:ea typeface="+mn-ea"/>
                <a:cs typeface="+mn-cs"/>
              </a:rPr>
              <a:t>Children of the “unworthy poor” were “saved” by separation from their parents and were indentured or placed in orphanages.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there was some recognition early on that both hereditary and environmental influences can contribute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social problems, the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belief system strongly held that individuals</a:t>
            </a:r>
            <a:r>
              <a:rPr lang="en-US" sz="1200" kern="1200" baseline="0" dirty="0" smtClean="0">
                <a:solidFill>
                  <a:schemeClr val="tx1"/>
                </a:solidFill>
                <a:effectLst/>
                <a:latin typeface="+mn-lt"/>
                <a:ea typeface="+mn-ea"/>
                <a:cs typeface="+mn-cs"/>
              </a:rPr>
              <a:t> are responsible for their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The fundamental pillar of child protection in the US. Is based on the Child Rescue orientation.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Rescue:  free from confinement, danger, or evil; to take forcibly from custody; to recover by force… freeing from imminent danger by prompt and vigorous 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C55B2E-51C1-416A-B61A-8BEE8D299AEB}" type="slidenum">
              <a:rPr lang="en-US" smtClean="0"/>
              <a:t>5</a:t>
            </a:fld>
            <a:endParaRPr lang="en-US"/>
          </a:p>
        </p:txBody>
      </p:sp>
    </p:spTree>
    <p:extLst>
      <p:ext uri="{BB962C8B-B14F-4D97-AF65-F5344CB8AC3E}">
        <p14:creationId xmlns:p14="http://schemas.microsoft.com/office/powerpoint/2010/main" val="340788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Another major tension involves the varying perspectives on the role of government. </a:t>
            </a:r>
            <a:r>
              <a:rPr lang="en-US" sz="1200" kern="1200" dirty="0" smtClean="0">
                <a:solidFill>
                  <a:schemeClr val="tx1"/>
                </a:solidFill>
                <a:effectLst/>
                <a:latin typeface="+mn-lt"/>
                <a:ea typeface="+mn-ea"/>
                <a:cs typeface="+mn-cs"/>
              </a:rPr>
              <a:t>Until the early years of the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government played a minimal role in providing for the care and protection of children. Instead, charitable, religious, and private institutions led and shaped the response to vulnerable children by primarily concentrating on poor, orphaned, abandoned, or unsupervised children. </a:t>
            </a:r>
            <a:r>
              <a:rPr lang="en-US" sz="1200" kern="1200" baseline="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CC55B2E-51C1-416A-B61A-8BEE8D299AEB}" type="slidenum">
              <a:rPr lang="en-US" smtClean="0"/>
              <a:t>6</a:t>
            </a:fld>
            <a:endParaRPr lang="en-US"/>
          </a:p>
        </p:txBody>
      </p:sp>
    </p:spTree>
    <p:extLst>
      <p:ext uri="{BB962C8B-B14F-4D97-AF65-F5344CB8AC3E}">
        <p14:creationId xmlns:p14="http://schemas.microsoft.com/office/powerpoint/2010/main" val="228800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tensions impacted when and how society intervened.  Until present day, </a:t>
            </a:r>
            <a:r>
              <a:rPr lang="en-US" sz="1200" kern="1200" dirty="0" smtClean="0">
                <a:solidFill>
                  <a:schemeClr val="tx1"/>
                </a:solidFill>
                <a:effectLst/>
                <a:latin typeface="+mn-lt"/>
                <a:ea typeface="+mn-ea"/>
                <a:cs typeface="+mn-cs"/>
              </a:rPr>
              <a:t>child</a:t>
            </a:r>
            <a:r>
              <a:rPr lang="en-US" sz="1200" kern="1200" baseline="0" dirty="0" smtClean="0">
                <a:solidFill>
                  <a:schemeClr val="tx1"/>
                </a:solidFill>
                <a:effectLst/>
                <a:latin typeface="+mn-lt"/>
                <a:ea typeface="+mn-ea"/>
                <a:cs typeface="+mn-cs"/>
              </a:rPr>
              <a:t> welfare </a:t>
            </a:r>
            <a:r>
              <a:rPr lang="en-US" sz="1200" kern="1200" dirty="0" smtClean="0">
                <a:solidFill>
                  <a:schemeClr val="tx1"/>
                </a:solidFill>
                <a:effectLst/>
                <a:latin typeface="+mn-lt"/>
                <a:ea typeface="+mn-ea"/>
                <a:cs typeface="+mn-cs"/>
              </a:rPr>
              <a:t>policy and</a:t>
            </a:r>
            <a:r>
              <a:rPr lang="en-US" sz="1200" kern="1200" baseline="0" dirty="0" smtClean="0">
                <a:solidFill>
                  <a:schemeClr val="tx1"/>
                </a:solidFill>
                <a:effectLst/>
                <a:latin typeface="+mn-lt"/>
                <a:ea typeface="+mn-ea"/>
                <a:cs typeface="+mn-cs"/>
              </a:rPr>
              <a:t> funding structure is</a:t>
            </a:r>
            <a:r>
              <a:rPr lang="en-US" baseline="0" dirty="0" smtClean="0"/>
              <a:t> </a:t>
            </a:r>
            <a:r>
              <a:rPr lang="en-US" sz="1200" kern="1200" baseline="0" dirty="0" smtClean="0">
                <a:solidFill>
                  <a:schemeClr val="tx1"/>
                </a:solidFill>
                <a:effectLst/>
                <a:latin typeface="+mn-lt"/>
                <a:ea typeface="+mn-ea"/>
                <a:cs typeface="+mn-cs"/>
              </a:rPr>
              <a:t>designed </a:t>
            </a:r>
            <a:r>
              <a:rPr lang="en-US" sz="1200" kern="1200" dirty="0" smtClean="0">
                <a:solidFill>
                  <a:schemeClr val="tx1"/>
                </a:solidFill>
                <a:effectLst/>
                <a:latin typeface="+mn-lt"/>
                <a:ea typeface="+mn-ea"/>
                <a:cs typeface="+mn-cs"/>
              </a:rPr>
              <a:t>to intervene after  maltreatment</a:t>
            </a:r>
            <a:r>
              <a:rPr lang="en-US" sz="1200" kern="1200" baseline="0" dirty="0" smtClean="0">
                <a:solidFill>
                  <a:schemeClr val="tx1"/>
                </a:solidFill>
                <a:effectLst/>
                <a:latin typeface="+mn-lt"/>
                <a:ea typeface="+mn-ea"/>
                <a:cs typeface="+mn-cs"/>
              </a:rPr>
              <a:t> is confirmed.  The main function of child protection is to </a:t>
            </a:r>
            <a:r>
              <a:rPr lang="en-US" sz="1200" kern="1200" dirty="0" smtClean="0">
                <a:solidFill>
                  <a:schemeClr val="tx1"/>
                </a:solidFill>
                <a:effectLst/>
                <a:latin typeface="+mn-lt"/>
                <a:ea typeface="+mn-ea"/>
                <a:cs typeface="+mn-cs"/>
              </a:rPr>
              <a:t>investigate</a:t>
            </a:r>
            <a:r>
              <a:rPr lang="en-US" sz="1200" kern="1200" baseline="0" dirty="0" smtClean="0">
                <a:solidFill>
                  <a:schemeClr val="tx1"/>
                </a:solidFill>
                <a:effectLst/>
                <a:latin typeface="+mn-lt"/>
                <a:ea typeface="+mn-ea"/>
                <a:cs typeface="+mn-cs"/>
              </a:rPr>
              <a:t> allegations of abuse and neglect and to provide out of home care. Overall, removals are equated with keeping children safe. </a:t>
            </a:r>
            <a:r>
              <a:rPr lang="en-US" sz="1200" kern="1200" dirty="0" smtClean="0">
                <a:solidFill>
                  <a:schemeClr val="tx1"/>
                </a:solidFill>
                <a:effectLst/>
                <a:latin typeface="+mn-lt"/>
                <a:ea typeface="+mn-ea"/>
                <a:cs typeface="+mn-cs"/>
              </a:rPr>
              <a:t>Child maltreatment prevention efforts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a:t>
            </a:r>
            <a:r>
              <a:rPr lang="en-US" sz="1200" kern="1200" baseline="0" dirty="0" smtClean="0">
                <a:solidFill>
                  <a:schemeClr val="tx1"/>
                </a:solidFill>
                <a:effectLst/>
                <a:latin typeface="+mn-lt"/>
                <a:ea typeface="+mn-ea"/>
                <a:cs typeface="+mn-cs"/>
              </a:rPr>
              <a:t> primarily secondary or tertiary and rarely focused on Primary prevention. </a:t>
            </a:r>
          </a:p>
          <a:p>
            <a:pPr marL="0" lvl="0" indent="0">
              <a:buFont typeface="Arial" panose="020B0604020202020204" pitchFamily="34" charset="0"/>
              <a:buNone/>
            </a:pPr>
            <a:r>
              <a:rPr lang="en-US" baseline="0" dirty="0" smtClean="0"/>
              <a:t>Overall, child welfare policy and funding tends to be more “child rescue oriented”.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C55B2E-51C1-416A-B61A-8BEE8D299AEB}" type="slidenum">
              <a:rPr lang="en-US" smtClean="0"/>
              <a:t>7</a:t>
            </a:fld>
            <a:endParaRPr lang="en-US"/>
          </a:p>
        </p:txBody>
      </p:sp>
    </p:spTree>
    <p:extLst>
      <p:ext uri="{BB962C8B-B14F-4D97-AF65-F5344CB8AC3E}">
        <p14:creationId xmlns:p14="http://schemas.microsoft.com/office/powerpoint/2010/main" val="412858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735" marR="0" lvl="0" indent="-16073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ONE OF THE OTHER PRESENTERS WILL BE SHARING MORE INFORMATION ON CANDIDACY UNDER FAMILY</a:t>
            </a:r>
            <a:r>
              <a:rPr lang="en-US" sz="1200" baseline="0" dirty="0" smtClean="0"/>
              <a:t> FIRST</a:t>
            </a:r>
          </a:p>
          <a:p>
            <a:pPr marL="160735" indent="-160735">
              <a:buFont typeface="Arial" panose="020B0604020202020204" pitchFamily="34" charset="0"/>
              <a:buChar char="•"/>
            </a:pPr>
            <a:endParaRPr lang="en-US" sz="1200" dirty="0" smtClean="0">
              <a:solidFill>
                <a:srgbClr val="FF0000"/>
              </a:solidFill>
            </a:endParaRPr>
          </a:p>
          <a:p>
            <a:pPr marL="160735" indent="-160735">
              <a:buFont typeface="Arial" panose="020B0604020202020204" pitchFamily="34" charset="0"/>
              <a:buChar char="•"/>
            </a:pPr>
            <a:r>
              <a:rPr lang="en-US" sz="1200" dirty="0" smtClean="0">
                <a:solidFill>
                  <a:srgbClr val="FF0000"/>
                </a:solidFill>
              </a:rPr>
              <a:t>“in-home parenting” interpreted broadly - services do not have to occur in the home.</a:t>
            </a:r>
          </a:p>
          <a:p>
            <a:pPr marL="160735" indent="-160735">
              <a:buFont typeface="Arial" panose="020B0604020202020204" pitchFamily="34" charset="0"/>
              <a:buChar char="•"/>
            </a:pPr>
            <a:endParaRPr lang="en-US" sz="1200" dirty="0" smtClean="0">
              <a:solidFill>
                <a:srgbClr val="FF0000"/>
              </a:solidFill>
            </a:endParaRPr>
          </a:p>
          <a:p>
            <a:pPr marL="160735" indent="-160735">
              <a:buFont typeface="Arial" panose="020B0604020202020204" pitchFamily="34" charset="0"/>
              <a:buChar char="•"/>
            </a:pPr>
            <a:r>
              <a:rPr lang="en-US" sz="1200" dirty="0" smtClean="0">
                <a:solidFill>
                  <a:srgbClr val="FF0000"/>
                </a:solidFill>
              </a:rPr>
              <a:t>HHS </a:t>
            </a:r>
            <a:r>
              <a:rPr lang="en-US" sz="1200" u="sng" dirty="0" smtClean="0">
                <a:solidFill>
                  <a:srgbClr val="FF0000"/>
                </a:solidFill>
              </a:rPr>
              <a:t>not</a:t>
            </a:r>
            <a:r>
              <a:rPr lang="en-US" sz="1200" dirty="0" smtClean="0">
                <a:solidFill>
                  <a:srgbClr val="FF0000"/>
                </a:solidFill>
              </a:rPr>
              <a:t> further defining: “qualified clinician” or “trauma-informed approach” for services.</a:t>
            </a:r>
          </a:p>
          <a:p>
            <a:pPr marL="160735" indent="-160735">
              <a:buFont typeface="Arial" panose="020B0604020202020204" pitchFamily="34" charset="0"/>
              <a:buChar char="•"/>
            </a:pPr>
            <a:endParaRPr lang="en-US" sz="1200" dirty="0" smtClean="0">
              <a:solidFill>
                <a:srgbClr val="FF0000"/>
              </a:solidFill>
            </a:endParaRPr>
          </a:p>
          <a:p>
            <a:pPr marL="160735" indent="-160735">
              <a:buFont typeface="Arial" panose="020B0604020202020204" pitchFamily="34" charset="0"/>
              <a:buChar char="•"/>
            </a:pPr>
            <a:r>
              <a:rPr lang="en-US" sz="1200" dirty="0" smtClean="0">
                <a:solidFill>
                  <a:srgbClr val="FF0000"/>
                </a:solidFill>
              </a:rPr>
              <a:t>Services can continue for longer than 12-months. No limit on how many 12-month periods if a child continues to be eligible.</a:t>
            </a:r>
          </a:p>
          <a:p>
            <a:endParaRPr lang="en-US" dirty="0"/>
          </a:p>
        </p:txBody>
      </p:sp>
      <p:sp>
        <p:nvSpPr>
          <p:cNvPr id="4" name="Slide Number Placeholder 3"/>
          <p:cNvSpPr>
            <a:spLocks noGrp="1"/>
          </p:cNvSpPr>
          <p:nvPr>
            <p:ph type="sldNum" sz="quarter" idx="10"/>
          </p:nvPr>
        </p:nvSpPr>
        <p:spPr/>
        <p:txBody>
          <a:bodyPr/>
          <a:lstStyle/>
          <a:p>
            <a:fld id="{ECC55B2E-51C1-416A-B61A-8BEE8D299AEB}" type="slidenum">
              <a:rPr lang="en-US" smtClean="0"/>
              <a:t>17</a:t>
            </a:fld>
            <a:endParaRPr lang="en-US"/>
          </a:p>
        </p:txBody>
      </p:sp>
    </p:spTree>
    <p:extLst>
      <p:ext uri="{BB962C8B-B14F-4D97-AF65-F5344CB8AC3E}">
        <p14:creationId xmlns:p14="http://schemas.microsoft.com/office/powerpoint/2010/main" val="281740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735531" cy="4362029"/>
          </a:xfrm>
        </p:spPr>
        <p:txBody>
          <a:bodyPr/>
          <a:lstStyle/>
          <a:p>
            <a:r>
              <a:rPr lang="en-US" sz="2000" dirty="0"/>
              <a:t>This slide highlights some key criteria and how they vary by rating level.</a:t>
            </a:r>
          </a:p>
          <a:p>
            <a:endParaRPr lang="en-US" sz="2000" dirty="0"/>
          </a:p>
          <a:p>
            <a:r>
              <a:rPr lang="en-US" sz="2000" dirty="0"/>
              <a:t>Note how the law moves from requiring  1 study at the promising and supported levels to 2 studies for the well-supported level.</a:t>
            </a:r>
          </a:p>
          <a:p>
            <a:endParaRPr lang="en-US" sz="2000" dirty="0"/>
          </a:p>
          <a:p>
            <a:r>
              <a:rPr lang="en-US" sz="2000" dirty="0"/>
              <a:t>Note also how a 6 month follow-up study is required for the supported level.</a:t>
            </a:r>
          </a:p>
          <a:p>
            <a:endParaRPr lang="en-US" sz="2000" dirty="0"/>
          </a:p>
          <a:p>
            <a:r>
              <a:rPr lang="en-US" sz="2000" dirty="0"/>
              <a:t>To be rated at the highest level --</a:t>
            </a:r>
            <a:r>
              <a:rPr lang="en-US" sz="2000" b="1" i="1" dirty="0"/>
              <a:t> well-supported --</a:t>
            </a:r>
            <a:r>
              <a:rPr lang="en-US" sz="2000" dirty="0"/>
              <a:t> a 12 month follow-up study, plus one additional rigorous study  is required.</a:t>
            </a:r>
          </a:p>
        </p:txBody>
      </p:sp>
      <p:sp>
        <p:nvSpPr>
          <p:cNvPr id="4" name="Slide Number Placeholder 3"/>
          <p:cNvSpPr>
            <a:spLocks noGrp="1"/>
          </p:cNvSpPr>
          <p:nvPr>
            <p:ph type="sldNum" sz="quarter" idx="10"/>
          </p:nvPr>
        </p:nvSpPr>
        <p:spPr/>
        <p:txBody>
          <a:bodyPr/>
          <a:lstStyle/>
          <a:p>
            <a:fld id="{9D6FBCEB-F199-4D9C-A570-4A3171EA6794}" type="slidenum">
              <a:rPr lang="en-US" smtClean="0"/>
              <a:t>18</a:t>
            </a:fld>
            <a:endParaRPr lang="en-US"/>
          </a:p>
        </p:txBody>
      </p:sp>
    </p:spTree>
    <p:extLst>
      <p:ext uri="{BB962C8B-B14F-4D97-AF65-F5344CB8AC3E}">
        <p14:creationId xmlns:p14="http://schemas.microsoft.com/office/powerpoint/2010/main" val="28350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pPr>
            <a:r>
              <a:rPr lang="en-US" sz="1900" b="1" dirty="0"/>
              <a:t>In order for an intervention to be reimbursed by FF it must:</a:t>
            </a:r>
          </a:p>
          <a:p>
            <a:pPr marL="291531" indent="-291531">
              <a:spcAft>
                <a:spcPts val="612"/>
              </a:spcAft>
              <a:buFont typeface="Arial" panose="020B0604020202020204" pitchFamily="34" charset="0"/>
              <a:buChar char="•"/>
            </a:pPr>
            <a:r>
              <a:rPr lang="en-US" sz="1900" dirty="0"/>
              <a:t>Have a book, manual or other available writings that specify the components of the practice protocol, [and describe how to administer the practice.]</a:t>
            </a:r>
          </a:p>
          <a:p>
            <a:pPr marL="291531" indent="-291531">
              <a:spcAft>
                <a:spcPts val="612"/>
              </a:spcAft>
              <a:buFont typeface="Arial" panose="020B0604020202020204" pitchFamily="34" charset="0"/>
              <a:buChar char="•"/>
            </a:pPr>
            <a:r>
              <a:rPr lang="en-US" sz="1900" dirty="0"/>
              <a:t>There is no empirical basis suggesting that the practice constitutes a risk of harm to those receiving it.</a:t>
            </a:r>
          </a:p>
          <a:p>
            <a:pPr marL="291531" indent="-291531">
              <a:spcAft>
                <a:spcPts val="612"/>
              </a:spcAft>
              <a:buFont typeface="Arial" panose="020B0604020202020204" pitchFamily="34" charset="0"/>
              <a:buChar char="•"/>
            </a:pPr>
            <a:r>
              <a:rPr lang="en-US" sz="1900" dirty="0"/>
              <a:t>If multiple outcome studies have been conducted, the overall weight of evidence must support the benefits of the practice.</a:t>
            </a:r>
          </a:p>
          <a:p>
            <a:pPr marL="291531" indent="-291531">
              <a:spcAft>
                <a:spcPts val="612"/>
              </a:spcAft>
              <a:buFont typeface="Arial" panose="020B0604020202020204" pitchFamily="34" charset="0"/>
              <a:buChar char="•"/>
            </a:pPr>
            <a:r>
              <a:rPr lang="en-US" sz="1900" dirty="0"/>
              <a:t>Outcome measures need to be reliable and valid. and are administered consistently and accurately across all those receiving the practice.</a:t>
            </a:r>
          </a:p>
          <a:p>
            <a:pPr marL="291531" indent="-291531">
              <a:spcAft>
                <a:spcPts val="612"/>
              </a:spcAft>
              <a:buFont typeface="Arial" panose="020B0604020202020204" pitchFamily="34" charset="0"/>
              <a:buChar char="•"/>
            </a:pPr>
            <a:r>
              <a:rPr lang="en-US" sz="1900" dirty="0"/>
              <a:t>There should be no case data suggesting a risk of severe harm that was probably caused by the treatment. (p. 171)</a:t>
            </a:r>
          </a:p>
          <a:p>
            <a:pPr marL="291531" indent="-291531">
              <a:spcAft>
                <a:spcPts val="612"/>
              </a:spcAft>
              <a:buFont typeface="Arial" panose="020B0604020202020204" pitchFamily="34" charset="0"/>
              <a:buChar char="•"/>
            </a:pPr>
            <a:r>
              <a:rPr lang="en-US" sz="1900" dirty="0"/>
              <a:t>The EBP must have been published in “government reports or peer-reviewed journal articles that assessed its effectiveness (i.e., impact) using quantitative methods</a:t>
            </a:r>
            <a:r>
              <a:rPr lang="en-US" sz="1000" dirty="0"/>
              <a:t>.” (See </a:t>
            </a:r>
            <a:r>
              <a:rPr lang="en-US" sz="1000" u="sng" dirty="0">
                <a:hlinkClick r:id="rId3"/>
              </a:rPr>
              <a:t>https://www.federalregister.gov/d/2018-13420</a:t>
            </a:r>
            <a:r>
              <a:rPr lang="en-US" sz="1000" dirty="0"/>
              <a:t>, p. 9.)</a:t>
            </a:r>
          </a:p>
          <a:p>
            <a:pPr>
              <a:spcAft>
                <a:spcPts val="612"/>
              </a:spcAft>
            </a:pPr>
            <a:r>
              <a:rPr lang="en-US" sz="1900" dirty="0"/>
              <a:t> </a:t>
            </a:r>
          </a:p>
          <a:p>
            <a:pPr>
              <a:spcAft>
                <a:spcPts val="612"/>
              </a:spcAft>
            </a:pPr>
            <a:r>
              <a:rPr lang="en-US" sz="1900" b="1" dirty="0"/>
              <a:t>ACYF just proposed additional evidence requirements. For example,</a:t>
            </a:r>
          </a:p>
          <a:p>
            <a:pPr marL="291531" indent="-291531">
              <a:spcAft>
                <a:spcPts val="612"/>
              </a:spcAft>
              <a:buFont typeface="Arial" panose="020B0604020202020204" pitchFamily="34" charset="0"/>
              <a:buChar char="•"/>
            </a:pPr>
            <a:r>
              <a:rPr lang="en-US" sz="1900" dirty="0"/>
              <a:t>The practice be provided with a “trauma-informed approach and trauma-specific interventions” (p. 171)</a:t>
            </a:r>
          </a:p>
          <a:p>
            <a:pPr marL="291531" indent="-291531">
              <a:spcAft>
                <a:spcPts val="612"/>
              </a:spcAft>
              <a:buFont typeface="Arial" panose="020B0604020202020204" pitchFamily="34" charset="0"/>
              <a:buChar char="•"/>
            </a:pPr>
            <a:r>
              <a:rPr lang="en-US" sz="1900" dirty="0"/>
              <a:t>Study must be rated by some kind of “an independent systematic review” (p. 172)</a:t>
            </a:r>
          </a:p>
          <a:p>
            <a:pPr marL="291531" indent="-291531">
              <a:spcAft>
                <a:spcPts val="612"/>
              </a:spcAft>
              <a:buFont typeface="Arial" panose="020B0604020202020204" pitchFamily="34" charset="0"/>
              <a:buChar char="•"/>
            </a:pPr>
            <a:r>
              <a:rPr lang="en-US" sz="1900" dirty="0"/>
              <a:t>Study must be focused on one of the FFPSA “target outcomes;” conducted in the U.S., U.K., Canada, New Zealand, or Australia; and published/prepared in English during or after 1990. These restrictions were the subject of some state and national expert comments. </a:t>
            </a:r>
            <a:r>
              <a:rPr lang="en-US" sz="1000" dirty="0"/>
              <a:t>(See </a:t>
            </a:r>
            <a:r>
              <a:rPr lang="en-US" sz="1000" u="sng" dirty="0">
                <a:hlinkClick r:id="rId3"/>
              </a:rPr>
              <a:t>https://www.federalregister.gov/d/2018-13420</a:t>
            </a:r>
            <a:r>
              <a:rPr lang="en-US" sz="1000" dirty="0"/>
              <a:t>, pp. 9.-10.)  </a:t>
            </a:r>
            <a:r>
              <a:rPr lang="en-US" sz="1900" dirty="0"/>
              <a:t>So they may be revised.</a:t>
            </a:r>
          </a:p>
          <a:p>
            <a:pPr marL="291531" indent="-291531">
              <a:spcAft>
                <a:spcPts val="612"/>
              </a:spcAft>
              <a:buFont typeface="Arial" panose="020B0604020202020204" pitchFamily="34" charset="0"/>
              <a:buChar char="•"/>
            </a:pPr>
            <a:r>
              <a:rPr lang="en-US" sz="1900" dirty="0"/>
              <a:t>The “meaningful positive significant effect” uses a p&lt; .05 probability level with  a two-tailed test significance.”</a:t>
            </a:r>
            <a:r>
              <a:rPr lang="en-US" sz="1000" dirty="0"/>
              <a:t> (See </a:t>
            </a:r>
            <a:r>
              <a:rPr lang="en-US" sz="1000" u="sng" dirty="0">
                <a:hlinkClick r:id="rId3"/>
              </a:rPr>
              <a:t>https://www.federalregister.gov/d/2018-13420</a:t>
            </a:r>
            <a:r>
              <a:rPr lang="en-US" sz="1000" dirty="0"/>
              <a:t>, p. 11.)</a:t>
            </a:r>
          </a:p>
          <a:p>
            <a:endParaRPr lang="en-US" sz="1900" dirty="0"/>
          </a:p>
        </p:txBody>
      </p:sp>
      <p:sp>
        <p:nvSpPr>
          <p:cNvPr id="4" name="Slide Number Placeholder 3"/>
          <p:cNvSpPr>
            <a:spLocks noGrp="1"/>
          </p:cNvSpPr>
          <p:nvPr>
            <p:ph type="sldNum" sz="quarter" idx="10"/>
          </p:nvPr>
        </p:nvSpPr>
        <p:spPr/>
        <p:txBody>
          <a:bodyPr/>
          <a:lstStyle/>
          <a:p>
            <a:fld id="{9F823CC5-9A2F-4BF4-AD6C-5E6C7A65D2E0}" type="slidenum">
              <a:rPr lang="en-US" smtClean="0"/>
              <a:t>19</a:t>
            </a:fld>
            <a:endParaRPr lang="en-US"/>
          </a:p>
        </p:txBody>
      </p:sp>
    </p:spTree>
    <p:extLst>
      <p:ext uri="{BB962C8B-B14F-4D97-AF65-F5344CB8AC3E}">
        <p14:creationId xmlns:p14="http://schemas.microsoft.com/office/powerpoint/2010/main" val="324238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55B2E-51C1-416A-B61A-8BEE8D299AEB}" type="slidenum">
              <a:rPr lang="en-US" smtClean="0"/>
              <a:t>21</a:t>
            </a:fld>
            <a:endParaRPr lang="en-US"/>
          </a:p>
        </p:txBody>
      </p:sp>
    </p:spTree>
    <p:extLst>
      <p:ext uri="{BB962C8B-B14F-4D97-AF65-F5344CB8AC3E}">
        <p14:creationId xmlns:p14="http://schemas.microsoft.com/office/powerpoint/2010/main" val="3021253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descr="darkre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5104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059026"/>
          </a:xfrm>
        </p:spPr>
        <p:txBody>
          <a:bodyPr/>
          <a:lstStyle>
            <a:lvl1pPr>
              <a:defRPr b="1">
                <a:solidFill>
                  <a:schemeClr val="accent1"/>
                </a:solidFill>
                <a:effectLst>
                  <a:outerShdw blurRad="38100" dist="38100" dir="2700000" algn="tl">
                    <a:srgbClr val="000000">
                      <a:alpha val="43137"/>
                    </a:srgbClr>
                  </a:outerShdw>
                </a:effectLst>
              </a:defRPr>
            </a:lvl1pPr>
          </a:lstStyle>
          <a:p>
            <a:r>
              <a:rPr lang="en-US" dirty="0"/>
              <a:t>Click to edit Master title style</a:t>
            </a:r>
            <a:br>
              <a:rPr lang="en-US" dirty="0"/>
            </a:br>
            <a:r>
              <a:rPr lang="en-US" sz="2800" dirty="0"/>
              <a:t>Second Row</a:t>
            </a:r>
            <a:endParaRPr lang="en-US" dirty="0"/>
          </a:p>
        </p:txBody>
      </p:sp>
      <p:sp>
        <p:nvSpPr>
          <p:cNvPr id="3" name="Content Placeholder 2"/>
          <p:cNvSpPr>
            <a:spLocks noGrp="1"/>
          </p:cNvSpPr>
          <p:nvPr>
            <p:ph idx="1"/>
          </p:nvPr>
        </p:nvSpPr>
        <p:spPr/>
        <p:txBody>
          <a:bodyPr/>
          <a:lstStyle>
            <a:lvl1pPr>
              <a:defRPr>
                <a:solidFill>
                  <a:schemeClr val="accent2">
                    <a:lumMod val="75000"/>
                  </a:schemeClr>
                </a:solidFill>
              </a:defRPr>
            </a:lvl1pPr>
            <a:lvl2pPr>
              <a:defRPr>
                <a:solidFill>
                  <a:schemeClr val="accent2">
                    <a:lumMod val="75000"/>
                  </a:schemeClr>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294946" y="6310310"/>
            <a:ext cx="667407" cy="365125"/>
          </a:xfrm>
        </p:spPr>
        <p:txBody>
          <a:bodyPr/>
          <a:lstStyle>
            <a:lvl1pPr algn="ctr">
              <a:defRPr sz="1600">
                <a:solidFill>
                  <a:schemeClr val="bg1"/>
                </a:solidFill>
              </a:defRPr>
            </a:lvl1pPr>
          </a:lstStyle>
          <a:p>
            <a:fld id="{93ADEFF6-DD67-4B32-827A-D550C91F4BA9}" type="slidenum">
              <a:rPr lang="en-US" smtClean="0"/>
              <a:pPr/>
              <a:t>‹#›</a:t>
            </a:fld>
            <a:endParaRPr lang="en-US" dirty="0"/>
          </a:p>
        </p:txBody>
      </p:sp>
    </p:spTree>
    <p:extLst>
      <p:ext uri="{BB962C8B-B14F-4D97-AF65-F5344CB8AC3E}">
        <p14:creationId xmlns:p14="http://schemas.microsoft.com/office/powerpoint/2010/main" val="249920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2" name="Picture 1" descr="darkre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9264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2" name="Picture 1" descr="darkre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8612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2" name="Picture 1" descr="darkre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5321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2" name="Picture 1" descr="darkred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0447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3" name="Picture 2" descr="darkred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036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1" descr="darkred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45471" y="3725862"/>
            <a:ext cx="8388121" cy="1362075"/>
          </a:xfrm>
          <a:prstGeom prst="rect">
            <a:avLst/>
          </a:prstGeom>
        </p:spPr>
        <p:txBody>
          <a:bodyPr anchor="t"/>
          <a:lstStyle>
            <a:lvl1pPr algn="l">
              <a:defRPr sz="3500" b="1" cap="all">
                <a:solidFill>
                  <a:schemeClr val="bg1"/>
                </a:solidFill>
                <a:latin typeface="Arial"/>
                <a:cs typeface="Arial"/>
              </a:defRPr>
            </a:lvl1pPr>
          </a:lstStyle>
          <a:p>
            <a:r>
              <a:rPr lang="en-US" smtClean="0"/>
              <a:t>Click to edit Master title style</a:t>
            </a:r>
            <a:endParaRPr lang="en-US" dirty="0"/>
          </a:p>
        </p:txBody>
      </p:sp>
      <p:sp>
        <p:nvSpPr>
          <p:cNvPr id="9" name="Text Placeholder 2"/>
          <p:cNvSpPr>
            <a:spLocks noGrp="1"/>
          </p:cNvSpPr>
          <p:nvPr>
            <p:ph type="body" idx="1"/>
          </p:nvPr>
        </p:nvSpPr>
        <p:spPr>
          <a:xfrm>
            <a:off x="445471" y="2225675"/>
            <a:ext cx="8049242" cy="1500187"/>
          </a:xfrm>
          <a:prstGeom prst="rect">
            <a:avLst/>
          </a:prstGeom>
        </p:spPr>
        <p:txBody>
          <a:bodyPr anchor="b"/>
          <a:lstStyle>
            <a:lvl1pPr marL="0" indent="0">
              <a:buNone/>
              <a:defRPr sz="2400">
                <a:solidFill>
                  <a:srgbClr val="EF82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26921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add_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1117"/>
            <a:ext cx="9144000" cy="6855765"/>
          </a:xfrm>
          <a:prstGeom prst="rect">
            <a:avLst/>
          </a:prstGeom>
        </p:spPr>
      </p:pic>
      <p:sp>
        <p:nvSpPr>
          <p:cNvPr id="4" name="Picture Placeholder 3"/>
          <p:cNvSpPr>
            <a:spLocks noGrp="1"/>
          </p:cNvSpPr>
          <p:nvPr>
            <p:ph type="pic" sz="quarter" idx="10"/>
          </p:nvPr>
        </p:nvSpPr>
        <p:spPr>
          <a:xfrm>
            <a:off x="0" y="0"/>
            <a:ext cx="9144000" cy="1708150"/>
          </a:xfrm>
          <a:prstGeom prst="rect">
            <a:avLst/>
          </a:prstGeom>
        </p:spPr>
        <p:txBody>
          <a:bodyPr vert="horz"/>
          <a:lstStyle>
            <a:lvl1pPr marL="0" indent="0">
              <a:buNone/>
              <a:defRPr sz="1600">
                <a:latin typeface="Arial"/>
                <a:cs typeface="Arial"/>
              </a:defRPr>
            </a:lvl1pPr>
          </a:lstStyle>
          <a:p>
            <a:r>
              <a:rPr lang="en-US" smtClean="0"/>
              <a:t>Click icon to add picture</a:t>
            </a:r>
            <a:endParaRPr lang="en-US" dirty="0"/>
          </a:p>
        </p:txBody>
      </p:sp>
      <p:sp>
        <p:nvSpPr>
          <p:cNvPr id="5" name="Title 1"/>
          <p:cNvSpPr>
            <a:spLocks noGrp="1"/>
          </p:cNvSpPr>
          <p:nvPr>
            <p:ph type="title"/>
          </p:nvPr>
        </p:nvSpPr>
        <p:spPr>
          <a:xfrm>
            <a:off x="457200" y="2113231"/>
            <a:ext cx="8229600" cy="1143000"/>
          </a:xfrm>
          <a:prstGeom prst="rect">
            <a:avLst/>
          </a:prstGeom>
        </p:spPr>
        <p:txBody>
          <a:bodyPr/>
          <a:lstStyle>
            <a:lvl1pPr algn="l">
              <a:defRPr>
                <a:latin typeface="Arial"/>
                <a:cs typeface="Arial"/>
              </a:defRPr>
            </a:lvl1pPr>
          </a:lstStyle>
          <a:p>
            <a:r>
              <a:rPr lang="en-US" smtClean="0"/>
              <a:t>Click to edit Master title style</a:t>
            </a:r>
            <a:endParaRPr lang="en-US" dirty="0"/>
          </a:p>
        </p:txBody>
      </p:sp>
      <p:sp>
        <p:nvSpPr>
          <p:cNvPr id="6" name="Text Placeholder 3"/>
          <p:cNvSpPr>
            <a:spLocks noGrp="1"/>
          </p:cNvSpPr>
          <p:nvPr>
            <p:ph type="body" sz="half" idx="2"/>
          </p:nvPr>
        </p:nvSpPr>
        <p:spPr>
          <a:xfrm>
            <a:off x="457200" y="3273694"/>
            <a:ext cx="8229600" cy="2829678"/>
          </a:xfrm>
          <a:prstGeom prst="rect">
            <a:avLst/>
          </a:prstGeom>
        </p:spPr>
        <p:txBody>
          <a:bodyPr/>
          <a:lstStyle>
            <a:lvl1pPr marL="0" indent="0">
              <a:buNone/>
              <a:defRPr sz="28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72642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1117"/>
            <a:ext cx="9144000" cy="6855765"/>
          </a:xfrm>
          <a:prstGeom prst="rect">
            <a:avLst/>
          </a:prstGeom>
        </p:spPr>
      </p:pic>
      <p:sp>
        <p:nvSpPr>
          <p:cNvPr id="3" name="Title 1"/>
          <p:cNvSpPr>
            <a:spLocks noGrp="1"/>
          </p:cNvSpPr>
          <p:nvPr>
            <p:ph type="title"/>
          </p:nvPr>
        </p:nvSpPr>
        <p:spPr>
          <a:xfrm>
            <a:off x="457200" y="274638"/>
            <a:ext cx="8229600" cy="1143000"/>
          </a:xfrm>
          <a:prstGeom prst="rect">
            <a:avLst/>
          </a:prstGeom>
        </p:spPr>
        <p:txBody>
          <a:bodyPr/>
          <a:lstStyle>
            <a:lvl1pPr algn="l">
              <a:defRPr>
                <a:latin typeface="Arial"/>
                <a:cs typeface="Arial"/>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00200"/>
            <a:ext cx="8229600" cy="4029307"/>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526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640088"/>
      </p:ext>
    </p:extLst>
  </p:cSld>
  <p:clrMap bg1="lt1" tx1="dk1" bg2="lt2" tx2="dk2" accent1="accent1" accent2="accent2" accent3="accent3" accent4="accent4" accent5="accent5" accent6="accent6" hlink="hlink" folHlink="folHlink"/>
  <p:sldLayoutIdLst>
    <p:sldLayoutId id="2147483665" r:id="rId1"/>
    <p:sldLayoutId id="2147483684" r:id="rId2"/>
    <p:sldLayoutId id="2147483685" r:id="rId3"/>
    <p:sldLayoutId id="2147483686" r:id="rId4"/>
    <p:sldLayoutId id="2147483687" r:id="rId5"/>
    <p:sldLayoutId id="2147483688" r:id="rId6"/>
    <p:sldLayoutId id="2147483668" r:id="rId7"/>
    <p:sldLayoutId id="2147483677" r:id="rId8"/>
    <p:sldLayoutId id="2147483683" r:id="rId9"/>
    <p:sldLayoutId id="214748368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ginaswikisite.wikispaces.com/About+M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2550" y="429217"/>
            <a:ext cx="3813214" cy="2022703"/>
          </a:xfrm>
        </p:spPr>
        <p:txBody>
          <a:bodyPr/>
          <a:lstStyle/>
          <a:p>
            <a:pPr algn="ctr"/>
            <a:r>
              <a:rPr lang="en-US" sz="2400" b="1" dirty="0"/>
              <a:t>The </a:t>
            </a:r>
            <a:r>
              <a:rPr lang="en-US" sz="2400" b="1" dirty="0" smtClean="0"/>
              <a:t>Opportunities </a:t>
            </a:r>
            <a:r>
              <a:rPr lang="en-US" sz="2400" b="1" dirty="0"/>
              <a:t>of the </a:t>
            </a:r>
            <a:r>
              <a:rPr lang="en-US" sz="2400" b="1" i="1" dirty="0"/>
              <a:t>Families First </a:t>
            </a:r>
            <a:r>
              <a:rPr lang="en-US" sz="2400" b="1" i="1" dirty="0" smtClean="0"/>
              <a:t>Prevention </a:t>
            </a:r>
            <a:r>
              <a:rPr lang="en-US" sz="2400" b="1" i="1" dirty="0"/>
              <a:t>Services Act </a:t>
            </a:r>
            <a:r>
              <a:rPr lang="en-US" sz="2400" b="1" dirty="0"/>
              <a:t/>
            </a:r>
            <a:br>
              <a:rPr lang="en-US" sz="2400" b="1" dirty="0"/>
            </a:br>
            <a:r>
              <a:rPr lang="en-US" sz="2400" b="1" dirty="0"/>
              <a:t>for Children and Families </a:t>
            </a:r>
            <a:endParaRPr lang="en-US" sz="2400" dirty="0"/>
          </a:p>
        </p:txBody>
      </p:sp>
      <p:sp>
        <p:nvSpPr>
          <p:cNvPr id="3" name="Subtitle 2"/>
          <p:cNvSpPr>
            <a:spLocks noGrp="1"/>
          </p:cNvSpPr>
          <p:nvPr>
            <p:ph type="subTitle" idx="1"/>
          </p:nvPr>
        </p:nvSpPr>
        <p:spPr>
          <a:xfrm>
            <a:off x="5819554" y="2811440"/>
            <a:ext cx="3156210" cy="2368318"/>
          </a:xfrm>
        </p:spPr>
        <p:txBody>
          <a:bodyPr/>
          <a:lstStyle/>
          <a:p>
            <a:pPr algn="ctr"/>
            <a:r>
              <a:rPr lang="en-US" dirty="0" smtClean="0"/>
              <a:t>Connecticut Family First Introductory Meeting</a:t>
            </a:r>
          </a:p>
          <a:p>
            <a:pPr algn="ctr"/>
            <a:r>
              <a:rPr lang="en-US" dirty="0" smtClean="0"/>
              <a:t>Nov. 18, 2019</a:t>
            </a:r>
          </a:p>
        </p:txBody>
      </p:sp>
    </p:spTree>
    <p:extLst>
      <p:ext uri="{BB962C8B-B14F-4D97-AF65-F5344CB8AC3E}">
        <p14:creationId xmlns:p14="http://schemas.microsoft.com/office/powerpoint/2010/main" val="391882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4000" dirty="0" smtClean="0">
              <a:solidFill>
                <a:srgbClr val="004364"/>
              </a:solidFill>
            </a:endParaRPr>
          </a:p>
          <a:p>
            <a:pPr marL="0" indent="0" algn="ctr">
              <a:buNone/>
            </a:pPr>
            <a:r>
              <a:rPr lang="en-US" sz="4000" dirty="0" smtClean="0">
                <a:solidFill>
                  <a:srgbClr val="004364"/>
                </a:solidFill>
              </a:rPr>
              <a:t>Start </a:t>
            </a:r>
            <a:r>
              <a:rPr lang="en-US" sz="4000" dirty="0">
                <a:solidFill>
                  <a:srgbClr val="004364"/>
                </a:solidFill>
              </a:rPr>
              <a:t>with your </a:t>
            </a:r>
            <a:r>
              <a:rPr lang="en-US" sz="4000" b="1" dirty="0">
                <a:solidFill>
                  <a:srgbClr val="004364"/>
                </a:solidFill>
              </a:rPr>
              <a:t>vision and </a:t>
            </a:r>
            <a:r>
              <a:rPr lang="en-US" sz="4000" b="1" dirty="0" smtClean="0">
                <a:solidFill>
                  <a:srgbClr val="004364"/>
                </a:solidFill>
              </a:rPr>
              <a:t>goals</a:t>
            </a:r>
          </a:p>
          <a:p>
            <a:pPr marL="0" indent="0" algn="ctr">
              <a:buNone/>
            </a:pPr>
            <a:r>
              <a:rPr lang="en-US" sz="4000" b="1" dirty="0" smtClean="0">
                <a:solidFill>
                  <a:srgbClr val="004364"/>
                </a:solidFill>
              </a:rPr>
              <a:t> </a:t>
            </a:r>
            <a:r>
              <a:rPr lang="en-US" sz="4000" dirty="0">
                <a:solidFill>
                  <a:srgbClr val="004364"/>
                </a:solidFill>
              </a:rPr>
              <a:t>for children and </a:t>
            </a:r>
            <a:r>
              <a:rPr lang="en-US" sz="4000" dirty="0" smtClean="0">
                <a:solidFill>
                  <a:srgbClr val="004364"/>
                </a:solidFill>
              </a:rPr>
              <a:t>families</a:t>
            </a:r>
            <a:endParaRPr lang="en-US" sz="4000" dirty="0">
              <a:solidFill>
                <a:srgbClr val="004364"/>
              </a:solidFill>
            </a:endParaRPr>
          </a:p>
          <a:p>
            <a:endParaRPr lang="en-US" dirty="0"/>
          </a:p>
        </p:txBody>
      </p:sp>
    </p:spTree>
    <p:extLst>
      <p:ext uri="{BB962C8B-B14F-4D97-AF65-F5344CB8AC3E}">
        <p14:creationId xmlns:p14="http://schemas.microsoft.com/office/powerpoint/2010/main" val="2059935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C00000"/>
                </a:solidFill>
              </a:rPr>
              <a:t>Family First Prevention Services Act</a:t>
            </a:r>
            <a:endParaRPr lang="en-US" sz="3600" dirty="0">
              <a:solidFill>
                <a:srgbClr val="C00000"/>
              </a:solidFill>
            </a:endParaRPr>
          </a:p>
        </p:txBody>
      </p:sp>
      <p:sp>
        <p:nvSpPr>
          <p:cNvPr id="3" name="Content Placeholder 2"/>
          <p:cNvSpPr>
            <a:spLocks noGrp="1"/>
          </p:cNvSpPr>
          <p:nvPr>
            <p:ph idx="1"/>
          </p:nvPr>
        </p:nvSpPr>
        <p:spPr>
          <a:xfrm>
            <a:off x="866775" y="1676400"/>
            <a:ext cx="7096125" cy="4296008"/>
          </a:xfrm>
        </p:spPr>
        <p:txBody>
          <a:bodyPr/>
          <a:lstStyle/>
          <a:p>
            <a:r>
              <a:rPr lang="en-US" sz="2400" dirty="0" smtClean="0"/>
              <a:t>The </a:t>
            </a:r>
            <a:r>
              <a:rPr lang="en-US" sz="2400" dirty="0"/>
              <a:t>Family First Prevention Services Act was passed and signed into law (P.L. 115-123) as part of the Bipartisan Budget Act on February 9, 2018. </a:t>
            </a:r>
            <a:endParaRPr lang="en-US" sz="2400" dirty="0" smtClean="0"/>
          </a:p>
          <a:p>
            <a:pPr marL="0" indent="0">
              <a:buNone/>
            </a:pPr>
            <a:endParaRPr lang="en-US" sz="1400" dirty="0"/>
          </a:p>
          <a:p>
            <a:r>
              <a:rPr lang="en-US" sz="2400" dirty="0" smtClean="0"/>
              <a:t>Culmination </a:t>
            </a:r>
            <a:r>
              <a:rPr lang="en-US" sz="2400" dirty="0"/>
              <a:t>of years of discussion among key Congressional leaders who share a vision and are passionate about keeping children safely with their families</a:t>
            </a:r>
            <a:r>
              <a:rPr lang="en-US" sz="2400" dirty="0" smtClean="0"/>
              <a:t>. </a:t>
            </a:r>
            <a:endParaRPr lang="en-US" sz="2400" dirty="0"/>
          </a:p>
          <a:p>
            <a:pPr marL="0" indent="0" algn="ctr">
              <a:buNone/>
            </a:pPr>
            <a:r>
              <a:rPr lang="en-US" sz="2400" dirty="0" smtClean="0">
                <a:solidFill>
                  <a:srgbClr val="C00000"/>
                </a:solidFill>
              </a:rPr>
              <a:t>Over </a:t>
            </a:r>
            <a:r>
              <a:rPr lang="en-US" sz="2400" dirty="0">
                <a:solidFill>
                  <a:srgbClr val="C00000"/>
                </a:solidFill>
              </a:rPr>
              <a:t>500 organizations supported this Act</a:t>
            </a:r>
          </a:p>
          <a:p>
            <a:endParaRPr lang="en-US" dirty="0"/>
          </a:p>
        </p:txBody>
      </p:sp>
    </p:spTree>
    <p:extLst>
      <p:ext uri="{BB962C8B-B14F-4D97-AF65-F5344CB8AC3E}">
        <p14:creationId xmlns:p14="http://schemas.microsoft.com/office/powerpoint/2010/main" val="2111231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274637"/>
            <a:ext cx="8458200" cy="1143000"/>
          </a:xfrm>
        </p:spPr>
        <p:txBody>
          <a:bodyPr/>
          <a:lstStyle/>
          <a:p>
            <a:pPr algn="ctr"/>
            <a:r>
              <a:rPr lang="en-US" sz="3200" dirty="0">
                <a:solidFill>
                  <a:srgbClr val="C00000"/>
                </a:solidFill>
              </a:rPr>
              <a:t>Family First fundamentally shifts federal funding incentives toward prevention services</a:t>
            </a:r>
          </a:p>
        </p:txBody>
      </p:sp>
      <p:pic>
        <p:nvPicPr>
          <p:cNvPr id="4" name="Content Placeholder 3"/>
          <p:cNvPicPr>
            <a:picLocks noGrp="1" noChangeAspect="1"/>
          </p:cNvPicPr>
          <p:nvPr>
            <p:ph idx="1"/>
          </p:nvPr>
        </p:nvPicPr>
        <p:blipFill>
          <a:blip r:embed="rId2"/>
          <a:stretch>
            <a:fillRect/>
          </a:stretch>
        </p:blipFill>
        <p:spPr>
          <a:xfrm>
            <a:off x="1585911" y="1358260"/>
            <a:ext cx="5972176" cy="2335213"/>
          </a:xfrm>
          <a:prstGeom prst="rect">
            <a:avLst/>
          </a:prstGeom>
        </p:spPr>
      </p:pic>
      <p:sp>
        <p:nvSpPr>
          <p:cNvPr id="5" name="Rectangle 4"/>
          <p:cNvSpPr/>
          <p:nvPr/>
        </p:nvSpPr>
        <p:spPr>
          <a:xfrm>
            <a:off x="534391" y="4131164"/>
            <a:ext cx="8194528" cy="3046988"/>
          </a:xfrm>
          <a:prstGeom prst="rect">
            <a:avLst/>
          </a:prstGeom>
        </p:spPr>
        <p:txBody>
          <a:bodyPr wrap="square">
            <a:spAutoFit/>
          </a:bodyPr>
          <a:lstStyle/>
          <a:p>
            <a:pPr algn="ctr"/>
            <a:r>
              <a:rPr lang="en-US" sz="2400" dirty="0">
                <a:solidFill>
                  <a:srgbClr val="000000"/>
                </a:solidFill>
                <a:latin typeface="Arial" panose="020B0604020202020204" pitchFamily="34" charset="0"/>
              </a:rPr>
              <a:t>Family-centered policies that will help pave the way to allow more children to safely be served in their homes, families, and communities</a:t>
            </a:r>
            <a:r>
              <a:rPr lang="en-US" sz="2400" dirty="0" smtClean="0">
                <a:solidFill>
                  <a:srgbClr val="000000"/>
                </a:solidFill>
                <a:latin typeface="Arial" panose="020B0604020202020204" pitchFamily="34" charset="0"/>
              </a:rPr>
              <a:t>.</a:t>
            </a:r>
            <a:r>
              <a:rPr lang="en-US" sz="2400" dirty="0"/>
              <a:t> </a:t>
            </a:r>
            <a:endParaRPr lang="en-US" sz="2400" dirty="0" smtClean="0"/>
          </a:p>
          <a:p>
            <a:pPr algn="ctr"/>
            <a:endParaRPr lang="en-US" sz="2400" dirty="0"/>
          </a:p>
          <a:p>
            <a:pPr algn="ctr"/>
            <a:r>
              <a:rPr lang="en-US" sz="2400" dirty="0" smtClean="0"/>
              <a:t>Earliest implementation date is </a:t>
            </a:r>
            <a:r>
              <a:rPr lang="en-US" sz="2400" dirty="0"/>
              <a:t>October 1, </a:t>
            </a:r>
            <a:r>
              <a:rPr lang="en-US" sz="2400" dirty="0" smtClean="0"/>
              <a:t>2019</a:t>
            </a:r>
            <a:endParaRPr lang="en-US" sz="2400" dirty="0"/>
          </a:p>
          <a:p>
            <a:pPr algn="ctr"/>
            <a:endParaRPr lang="en-US" sz="2400" dirty="0" smtClean="0">
              <a:solidFill>
                <a:srgbClr val="000000"/>
              </a:solidFill>
              <a:latin typeface="Arial" panose="020B0604020202020204" pitchFamily="34" charset="0"/>
            </a:endParaRPr>
          </a:p>
          <a:p>
            <a:pPr algn="ctr"/>
            <a:endParaRPr lang="en-US" sz="2400" dirty="0">
              <a:solidFill>
                <a:srgbClr val="000000"/>
              </a:solidFill>
              <a:latin typeface="Arial" panose="020B0604020202020204" pitchFamily="34" charset="0"/>
            </a:endParaRPr>
          </a:p>
          <a:p>
            <a:pPr algn="ctr"/>
            <a:endParaRPr lang="en-US" sz="2400" dirty="0"/>
          </a:p>
        </p:txBody>
      </p:sp>
    </p:spTree>
    <p:extLst>
      <p:ext uri="{BB962C8B-B14F-4D97-AF65-F5344CB8AC3E}">
        <p14:creationId xmlns:p14="http://schemas.microsoft.com/office/powerpoint/2010/main" val="203889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C00000"/>
                </a:solidFill>
              </a:rPr>
              <a:t>Family First Prevention Services Act</a:t>
            </a:r>
            <a:endParaRPr lang="en-US" sz="3600" dirty="0"/>
          </a:p>
        </p:txBody>
      </p:sp>
      <p:sp>
        <p:nvSpPr>
          <p:cNvPr id="3" name="Content Placeholder 2"/>
          <p:cNvSpPr>
            <a:spLocks noGrp="1"/>
          </p:cNvSpPr>
          <p:nvPr>
            <p:ph idx="1"/>
          </p:nvPr>
        </p:nvSpPr>
        <p:spPr>
          <a:xfrm>
            <a:off x="457200" y="1200150"/>
            <a:ext cx="8229600" cy="4429357"/>
          </a:xfrm>
        </p:spPr>
        <p:txBody>
          <a:bodyPr/>
          <a:lstStyle/>
          <a:p>
            <a:r>
              <a:rPr lang="en-US" dirty="0" smtClean="0"/>
              <a:t>New </a:t>
            </a:r>
            <a:r>
              <a:rPr lang="en-US" dirty="0"/>
              <a:t>option for States and Tribes to claim Title IV-E funds for prevention activities</a:t>
            </a:r>
          </a:p>
          <a:p>
            <a:pPr marL="0" indent="0">
              <a:buNone/>
            </a:pPr>
            <a:r>
              <a:rPr lang="en-US" dirty="0" smtClean="0"/>
              <a:t>•	New </a:t>
            </a:r>
            <a:r>
              <a:rPr lang="en-US" dirty="0"/>
              <a:t>policy to ensure appropriate </a:t>
            </a:r>
            <a:r>
              <a:rPr lang="en-US" dirty="0" smtClean="0"/>
              <a:t>	placements </a:t>
            </a:r>
            <a:r>
              <a:rPr lang="en-US" dirty="0"/>
              <a:t>for children in foster care</a:t>
            </a:r>
          </a:p>
          <a:p>
            <a:pPr marL="0" indent="0">
              <a:buNone/>
            </a:pPr>
            <a:r>
              <a:rPr lang="en-US" dirty="0" smtClean="0"/>
              <a:t>•	Reauthorization </a:t>
            </a:r>
            <a:r>
              <a:rPr lang="en-US" dirty="0"/>
              <a:t>of numerous child welfare </a:t>
            </a:r>
            <a:r>
              <a:rPr lang="en-US" dirty="0" smtClean="0"/>
              <a:t>	funding streams.</a:t>
            </a:r>
            <a:endParaRPr lang="en-US" dirty="0"/>
          </a:p>
          <a:p>
            <a:pPr marL="0" indent="0">
              <a:buNone/>
            </a:pPr>
            <a:r>
              <a:rPr lang="en-US" dirty="0" smtClean="0"/>
              <a:t>•	And </a:t>
            </a:r>
            <a:r>
              <a:rPr lang="en-US" dirty="0"/>
              <a:t>much more….</a:t>
            </a:r>
          </a:p>
          <a:p>
            <a:endParaRPr lang="en-US" dirty="0"/>
          </a:p>
        </p:txBody>
      </p:sp>
    </p:spTree>
    <p:extLst>
      <p:ext uri="{BB962C8B-B14F-4D97-AF65-F5344CB8AC3E}">
        <p14:creationId xmlns:p14="http://schemas.microsoft.com/office/powerpoint/2010/main" val="2247849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C00000"/>
                </a:solidFill>
              </a:rPr>
              <a:t>Big Opportunities for Child Welf</a:t>
            </a:r>
            <a:r>
              <a:rPr lang="en-US" sz="3600" b="1" dirty="0">
                <a:solidFill>
                  <a:srgbClr val="FF0000"/>
                </a:solidFill>
              </a:rPr>
              <a:t>are</a:t>
            </a:r>
            <a:endParaRPr lang="en-US" sz="3600" dirty="0">
              <a:solidFill>
                <a:srgbClr val="FF0000"/>
              </a:solidFill>
            </a:endParaRPr>
          </a:p>
        </p:txBody>
      </p:sp>
      <p:sp>
        <p:nvSpPr>
          <p:cNvPr id="3" name="Content Placeholder 2"/>
          <p:cNvSpPr>
            <a:spLocks noGrp="1"/>
          </p:cNvSpPr>
          <p:nvPr>
            <p:ph idx="1"/>
          </p:nvPr>
        </p:nvSpPr>
        <p:spPr>
          <a:xfrm>
            <a:off x="668740" y="1201003"/>
            <a:ext cx="8018060" cy="4740205"/>
          </a:xfrm>
        </p:spPr>
        <p:txBody>
          <a:bodyPr/>
          <a:lstStyle/>
          <a:p>
            <a:pPr marL="0" indent="0">
              <a:buNone/>
            </a:pPr>
            <a:r>
              <a:rPr lang="en-US" sz="2000" u="sng" dirty="0"/>
              <a:t>Pre-2018 federal law</a:t>
            </a:r>
            <a:r>
              <a:rPr lang="en-US" sz="2000" dirty="0"/>
              <a:t>		</a:t>
            </a:r>
            <a:r>
              <a:rPr lang="en-US" sz="2000" dirty="0" smtClean="0"/>
              <a:t>			</a:t>
            </a:r>
            <a:r>
              <a:rPr lang="en-US" sz="2000" u="sng" dirty="0" smtClean="0"/>
              <a:t>Family </a:t>
            </a:r>
            <a:r>
              <a:rPr lang="en-US" sz="2000" u="sng" dirty="0"/>
              <a:t>First</a:t>
            </a:r>
          </a:p>
          <a:p>
            <a:pPr marL="0" indent="0">
              <a:buNone/>
            </a:pPr>
            <a:r>
              <a:rPr lang="en-US" sz="2000" dirty="0"/>
              <a:t>Most federal $$ for foster care	</a:t>
            </a:r>
            <a:r>
              <a:rPr lang="en-US" sz="2000" dirty="0" smtClean="0"/>
              <a:t>	New </a:t>
            </a:r>
            <a:r>
              <a:rPr lang="en-US" sz="2000" dirty="0"/>
              <a:t>federal $$ for prevention</a:t>
            </a:r>
          </a:p>
          <a:p>
            <a:pPr marL="0" indent="0">
              <a:buNone/>
            </a:pPr>
            <a:endParaRPr lang="en-US" sz="1000" dirty="0"/>
          </a:p>
          <a:p>
            <a:pPr marL="0" indent="0">
              <a:buNone/>
            </a:pPr>
            <a:r>
              <a:rPr lang="en-US" sz="2000" dirty="0"/>
              <a:t>Services only for child			      Prevention for parents &amp; </a:t>
            </a:r>
            <a:r>
              <a:rPr lang="en-US" sz="2000" dirty="0" smtClean="0"/>
              <a:t>child</a:t>
            </a:r>
            <a:endParaRPr lang="en-US" sz="2000" dirty="0"/>
          </a:p>
          <a:p>
            <a:pPr marL="0" indent="0">
              <a:buNone/>
            </a:pPr>
            <a:endParaRPr lang="en-US" sz="1000" dirty="0" smtClean="0"/>
          </a:p>
          <a:p>
            <a:pPr marL="0" indent="0">
              <a:buNone/>
            </a:pPr>
            <a:r>
              <a:rPr lang="en-US" sz="2000" dirty="0" smtClean="0"/>
              <a:t>Income </a:t>
            </a:r>
            <a:r>
              <a:rPr lang="en-US" sz="2000" dirty="0"/>
              <a:t>test to qualify 				NO  income test, just  what 								</a:t>
            </a:r>
            <a:r>
              <a:rPr lang="en-US" sz="2000" dirty="0" smtClean="0"/>
              <a:t>			at </a:t>
            </a:r>
            <a:r>
              <a:rPr lang="en-US" sz="2000" dirty="0"/>
              <a:t>risk family </a:t>
            </a:r>
            <a:r>
              <a:rPr lang="en-US" sz="2000" dirty="0" smtClean="0"/>
              <a:t>needs</a:t>
            </a:r>
          </a:p>
          <a:p>
            <a:pPr marL="0" indent="0">
              <a:buNone/>
            </a:pPr>
            <a:endParaRPr lang="en-US" sz="2000" dirty="0"/>
          </a:p>
          <a:p>
            <a:pPr marL="0" indent="0">
              <a:buNone/>
            </a:pPr>
            <a:r>
              <a:rPr lang="en-US" sz="2000" dirty="0"/>
              <a:t>No dedicated kinship navigator  </a:t>
            </a:r>
            <a:r>
              <a:rPr lang="en-US" sz="2000" dirty="0" smtClean="0"/>
              <a:t>	</a:t>
            </a:r>
            <a:r>
              <a:rPr lang="en-US" sz="2000" dirty="0"/>
              <a:t>	NEW 50% reimbursement for </a:t>
            </a:r>
          </a:p>
          <a:p>
            <a:pPr marL="0" indent="0">
              <a:buNone/>
            </a:pPr>
            <a:r>
              <a:rPr lang="en-US" sz="2000" dirty="0"/>
              <a:t>funding							</a:t>
            </a:r>
            <a:r>
              <a:rPr lang="en-US" sz="2000" dirty="0" smtClean="0"/>
              <a:t>	kinship </a:t>
            </a:r>
            <a:r>
              <a:rPr lang="en-US" sz="2000" dirty="0"/>
              <a:t>navigators </a:t>
            </a:r>
          </a:p>
          <a:p>
            <a:pPr marL="0" indent="0">
              <a:buNone/>
            </a:pPr>
            <a:endParaRPr lang="en-US" sz="1000" dirty="0"/>
          </a:p>
          <a:p>
            <a:pPr marL="0" indent="0">
              <a:buNone/>
            </a:pPr>
            <a:r>
              <a:rPr lang="en-US" sz="2000" dirty="0"/>
              <a:t>No $$ for child placed with 		</a:t>
            </a:r>
            <a:r>
              <a:rPr lang="en-US" sz="2000" dirty="0" smtClean="0"/>
              <a:t>	12-months </a:t>
            </a:r>
            <a:r>
              <a:rPr lang="en-US" sz="2000" dirty="0"/>
              <a:t>of federal $$ for </a:t>
            </a:r>
          </a:p>
          <a:p>
            <a:pPr marL="0" indent="0">
              <a:buNone/>
            </a:pPr>
            <a:r>
              <a:rPr lang="en-US" sz="2000" dirty="0"/>
              <a:t>parent in residential treatment	</a:t>
            </a:r>
            <a:r>
              <a:rPr lang="en-US" sz="2000" dirty="0" smtClean="0"/>
              <a:t>	such </a:t>
            </a:r>
            <a:r>
              <a:rPr lang="en-US" sz="2000" dirty="0"/>
              <a:t>placements</a:t>
            </a:r>
          </a:p>
          <a:p>
            <a:endParaRPr lang="en-US" dirty="0"/>
          </a:p>
        </p:txBody>
      </p:sp>
    </p:spTree>
    <p:extLst>
      <p:ext uri="{BB962C8B-B14F-4D97-AF65-F5344CB8AC3E}">
        <p14:creationId xmlns:p14="http://schemas.microsoft.com/office/powerpoint/2010/main" val="3563747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437"/>
          </a:xfrm>
        </p:spPr>
        <p:txBody>
          <a:bodyPr/>
          <a:lstStyle/>
          <a:p>
            <a:pPr algn="ctr"/>
            <a:r>
              <a:rPr lang="en-US" sz="3600" dirty="0" smtClean="0">
                <a:solidFill>
                  <a:srgbClr val="C00000"/>
                </a:solidFill>
              </a:rPr>
              <a:t>New Funding for Prevention Activities </a:t>
            </a:r>
            <a:endParaRPr lang="en-US" sz="3600" dirty="0">
              <a:solidFill>
                <a:srgbClr val="C00000"/>
              </a:solidFill>
            </a:endParaRPr>
          </a:p>
        </p:txBody>
      </p:sp>
      <p:sp>
        <p:nvSpPr>
          <p:cNvPr id="3" name="Content Placeholder 2"/>
          <p:cNvSpPr>
            <a:spLocks noGrp="1"/>
          </p:cNvSpPr>
          <p:nvPr>
            <p:ph idx="1"/>
          </p:nvPr>
        </p:nvSpPr>
        <p:spPr>
          <a:xfrm>
            <a:off x="533400" y="981076"/>
            <a:ext cx="8153400" cy="4648432"/>
          </a:xfrm>
        </p:spPr>
        <p:txBody>
          <a:bodyPr/>
          <a:lstStyle/>
          <a:p>
            <a:pPr marL="0" indent="0">
              <a:buNone/>
            </a:pPr>
            <a:r>
              <a:rPr lang="en-US" sz="2000" dirty="0" smtClean="0"/>
              <a:t>Allows </a:t>
            </a:r>
            <a:r>
              <a:rPr lang="en-US" sz="2000" dirty="0"/>
              <a:t>states to receive open-ended entitlement (Title IV-E) funding for evidence-based prevention services </a:t>
            </a:r>
            <a:endParaRPr lang="en-US" sz="2000" dirty="0" smtClean="0"/>
          </a:p>
          <a:p>
            <a:pPr marL="0" indent="0">
              <a:buNone/>
            </a:pPr>
            <a:endParaRPr lang="en-US" sz="1000" dirty="0"/>
          </a:p>
          <a:p>
            <a:pPr marL="0" indent="0">
              <a:buNone/>
            </a:pPr>
            <a:r>
              <a:rPr lang="en-US" sz="2000" dirty="0"/>
              <a:t>–</a:t>
            </a:r>
            <a:r>
              <a:rPr lang="en-US" sz="2000" b="1" i="1" dirty="0"/>
              <a:t>Who</a:t>
            </a:r>
            <a:r>
              <a:rPr lang="en-US" sz="2000" i="1" dirty="0"/>
              <a:t>: </a:t>
            </a:r>
            <a:r>
              <a:rPr lang="en-US" sz="2000" dirty="0"/>
              <a:t>Children at imminent risk of placement in foster care </a:t>
            </a:r>
            <a:r>
              <a:rPr lang="en-US" sz="2000" dirty="0" smtClean="0"/>
              <a:t>and their </a:t>
            </a:r>
            <a:r>
              <a:rPr lang="en-US" sz="2000" dirty="0"/>
              <a:t>parents or kinship caregivers, and pregnant and parenting youth in foster care are eligible.</a:t>
            </a:r>
          </a:p>
          <a:p>
            <a:pPr marL="0" indent="0">
              <a:buNone/>
            </a:pPr>
            <a:r>
              <a:rPr lang="en-US" sz="2000" dirty="0" smtClean="0"/>
              <a:t>		•</a:t>
            </a:r>
            <a:r>
              <a:rPr lang="en-US" sz="2000" dirty="0"/>
              <a:t>No income test for </a:t>
            </a:r>
            <a:r>
              <a:rPr lang="en-US" sz="2000" dirty="0" smtClean="0"/>
              <a:t>eligibility</a:t>
            </a:r>
          </a:p>
          <a:p>
            <a:pPr marL="0" indent="0">
              <a:buNone/>
            </a:pPr>
            <a:endParaRPr lang="en-US" sz="1000" dirty="0"/>
          </a:p>
          <a:p>
            <a:pPr marL="0" indent="0">
              <a:buNone/>
            </a:pPr>
            <a:r>
              <a:rPr lang="en-US" sz="2000" dirty="0"/>
              <a:t>–</a:t>
            </a:r>
            <a:r>
              <a:rPr lang="en-US" sz="2000" b="1" i="1" dirty="0"/>
              <a:t>What: </a:t>
            </a:r>
            <a:r>
              <a:rPr lang="en-US" sz="2000" dirty="0"/>
              <a:t>Eligible prevention services are mental health, substance abuse treatment, and in-home parenting skills. Services must be evidence-based and provided in a trauma informed manner. </a:t>
            </a:r>
            <a:endParaRPr lang="en-US" sz="2000" dirty="0" smtClean="0"/>
          </a:p>
          <a:p>
            <a:pPr marL="0" indent="0">
              <a:buNone/>
            </a:pPr>
            <a:endParaRPr lang="en-US" sz="1000" dirty="0"/>
          </a:p>
          <a:p>
            <a:pPr marL="0" indent="0">
              <a:buNone/>
            </a:pPr>
            <a:r>
              <a:rPr lang="en-US" sz="2000" dirty="0"/>
              <a:t>–</a:t>
            </a:r>
            <a:r>
              <a:rPr lang="en-US" sz="2000" b="1" i="1" dirty="0"/>
              <a:t>How Long: </a:t>
            </a:r>
            <a:r>
              <a:rPr lang="en-US" sz="2000" dirty="0"/>
              <a:t>Services are allowable for up to 12 months at a time. There is no </a:t>
            </a:r>
            <a:r>
              <a:rPr lang="en-US" sz="2000" dirty="0" smtClean="0"/>
              <a:t>limit on </a:t>
            </a:r>
            <a:r>
              <a:rPr lang="en-US" sz="2000" dirty="0"/>
              <a:t>how many times a child and family can receive prevention services if the child continues to be at risk of entry into foster care. </a:t>
            </a:r>
          </a:p>
          <a:p>
            <a:endParaRPr lang="en-US" dirty="0"/>
          </a:p>
        </p:txBody>
      </p:sp>
    </p:spTree>
    <p:extLst>
      <p:ext uri="{BB962C8B-B14F-4D97-AF65-F5344CB8AC3E}">
        <p14:creationId xmlns:p14="http://schemas.microsoft.com/office/powerpoint/2010/main" val="2563998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32012"/>
            <a:ext cx="8667750" cy="1274526"/>
          </a:xfrm>
        </p:spPr>
        <p:txBody>
          <a:bodyPr/>
          <a:lstStyle/>
          <a:p>
            <a:r>
              <a:rPr lang="en-US" sz="3200" dirty="0" smtClean="0">
                <a:solidFill>
                  <a:srgbClr val="C9282D"/>
                </a:solidFill>
              </a:rPr>
              <a:t>These Connecticut children and their families may be eligible for prevention services:</a:t>
            </a:r>
            <a:endParaRPr lang="en-US" sz="3200" dirty="0">
              <a:solidFill>
                <a:srgbClr val="C9282D"/>
              </a:solidFill>
            </a:endParaRPr>
          </a:p>
        </p:txBody>
      </p:sp>
      <p:sp>
        <p:nvSpPr>
          <p:cNvPr id="3" name="Content Placeholder 2"/>
          <p:cNvSpPr>
            <a:spLocks noGrp="1"/>
          </p:cNvSpPr>
          <p:nvPr>
            <p:ph idx="1"/>
          </p:nvPr>
        </p:nvSpPr>
        <p:spPr>
          <a:xfrm>
            <a:off x="457200" y="1506538"/>
            <a:ext cx="8229600" cy="4576762"/>
          </a:xfrm>
        </p:spPr>
        <p:txBody>
          <a:bodyPr/>
          <a:lstStyle/>
          <a:p>
            <a:r>
              <a:rPr lang="en-US" sz="2000" dirty="0" smtClean="0"/>
              <a:t>A child living with a </a:t>
            </a:r>
            <a:r>
              <a:rPr lang="en-US" sz="2000" dirty="0" smtClean="0">
                <a:solidFill>
                  <a:srgbClr val="FF0000"/>
                </a:solidFill>
              </a:rPr>
              <a:t>parent </a:t>
            </a:r>
            <a:r>
              <a:rPr lang="en-US" sz="2000" dirty="0" smtClean="0"/>
              <a:t>who is at </a:t>
            </a:r>
            <a:r>
              <a:rPr lang="en-US" sz="2000" b="1" dirty="0" smtClean="0"/>
              <a:t>risk of imminent placement </a:t>
            </a:r>
            <a:r>
              <a:rPr lang="en-US" sz="2000" dirty="0" smtClean="0"/>
              <a:t>in foster care. But can remain safe at home with prevention services</a:t>
            </a:r>
          </a:p>
          <a:p>
            <a:endParaRPr lang="en-US" sz="1200" dirty="0" smtClean="0"/>
          </a:p>
          <a:p>
            <a:r>
              <a:rPr lang="en-US" sz="2000" dirty="0" smtClean="0"/>
              <a:t>A child who exited foster care to </a:t>
            </a:r>
            <a:r>
              <a:rPr lang="en-US" sz="2000" dirty="0" smtClean="0">
                <a:solidFill>
                  <a:srgbClr val="FF0000"/>
                </a:solidFill>
              </a:rPr>
              <a:t>adoption or legal guardianship</a:t>
            </a:r>
            <a:r>
              <a:rPr lang="en-US" sz="2000" dirty="0" smtClean="0"/>
              <a:t>, or who has </a:t>
            </a:r>
            <a:r>
              <a:rPr lang="en-US" sz="2000" dirty="0" smtClean="0">
                <a:solidFill>
                  <a:srgbClr val="FF0000"/>
                </a:solidFill>
              </a:rPr>
              <a:t>reunified with his or her parents </a:t>
            </a:r>
            <a:r>
              <a:rPr lang="en-US" sz="2000" dirty="0" smtClean="0"/>
              <a:t>at risk of re-entering foster care can get services along with the parents or guardians</a:t>
            </a:r>
          </a:p>
          <a:p>
            <a:endParaRPr lang="en-US" sz="1200" dirty="0" smtClean="0"/>
          </a:p>
          <a:p>
            <a:r>
              <a:rPr lang="en-US" sz="2000" dirty="0" smtClean="0"/>
              <a:t>A child in </a:t>
            </a:r>
            <a:r>
              <a:rPr lang="en-US" sz="2000" dirty="0" smtClean="0">
                <a:solidFill>
                  <a:srgbClr val="FF0000"/>
                </a:solidFill>
              </a:rPr>
              <a:t>kinship placement</a:t>
            </a:r>
            <a:r>
              <a:rPr lang="en-US" sz="2000" dirty="0" smtClean="0"/>
              <a:t> with relative caregivers</a:t>
            </a:r>
          </a:p>
          <a:p>
            <a:endParaRPr lang="en-US" sz="1200" dirty="0" smtClean="0"/>
          </a:p>
          <a:p>
            <a:r>
              <a:rPr lang="en-US" sz="2000" dirty="0" smtClean="0"/>
              <a:t>A child living with parents but </a:t>
            </a:r>
            <a:r>
              <a:rPr lang="en-US" sz="2000" dirty="0" smtClean="0">
                <a:solidFill>
                  <a:srgbClr val="FF0000"/>
                </a:solidFill>
              </a:rPr>
              <a:t>needs to be with a relative caregiver as a guardian </a:t>
            </a:r>
            <a:r>
              <a:rPr lang="en-US" sz="2000" dirty="0" smtClean="0"/>
              <a:t>with prevention services</a:t>
            </a:r>
          </a:p>
          <a:p>
            <a:endParaRPr lang="en-US" sz="1200" dirty="0" smtClean="0"/>
          </a:p>
          <a:p>
            <a:r>
              <a:rPr lang="en-US" sz="2000" dirty="0" smtClean="0"/>
              <a:t>If a child needs services, and later </a:t>
            </a:r>
            <a:r>
              <a:rPr lang="en-US" sz="2000" dirty="0" smtClean="0">
                <a:solidFill>
                  <a:srgbClr val="FF0000"/>
                </a:solidFill>
              </a:rPr>
              <a:t>has another episode</a:t>
            </a:r>
            <a:r>
              <a:rPr lang="en-US" sz="2000" dirty="0" smtClean="0"/>
              <a:t> where he or she is again at imminent risk of removal, the family can again get services</a:t>
            </a:r>
            <a:endParaRPr lang="en-US" sz="2000" dirty="0"/>
          </a:p>
        </p:txBody>
      </p:sp>
    </p:spTree>
    <p:extLst>
      <p:ext uri="{BB962C8B-B14F-4D97-AF65-F5344CB8AC3E}">
        <p14:creationId xmlns:p14="http://schemas.microsoft.com/office/powerpoint/2010/main" val="649946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00000"/>
                </a:solidFill>
              </a:rPr>
              <a:t>Prevention Services</a:t>
            </a:r>
            <a:endParaRPr lang="en-US" sz="3600" dirty="0">
              <a:solidFill>
                <a:srgbClr val="C00000"/>
              </a:solidFill>
            </a:endParaRPr>
          </a:p>
        </p:txBody>
      </p:sp>
      <p:sp>
        <p:nvSpPr>
          <p:cNvPr id="3" name="Content Placeholder 2"/>
          <p:cNvSpPr>
            <a:spLocks noGrp="1"/>
          </p:cNvSpPr>
          <p:nvPr>
            <p:ph idx="1"/>
          </p:nvPr>
        </p:nvSpPr>
        <p:spPr>
          <a:xfrm>
            <a:off x="457199" y="1151906"/>
            <a:ext cx="5686343" cy="4975762"/>
          </a:xfrm>
        </p:spPr>
        <p:txBody>
          <a:bodyPr/>
          <a:lstStyle/>
          <a:p>
            <a:pPr lvl="0">
              <a:spcBef>
                <a:spcPts val="0"/>
              </a:spcBef>
              <a:buClr>
                <a:srgbClr val="682145"/>
              </a:buClr>
              <a:buFont typeface="Arial" panose="020B0604020202020204" pitchFamily="34" charset="0"/>
              <a:buChar char="•"/>
              <a:defRPr/>
            </a:pPr>
            <a:r>
              <a:rPr lang="en-US" sz="2200" dirty="0">
                <a:solidFill>
                  <a:srgbClr val="004364"/>
                </a:solidFill>
              </a:rPr>
              <a:t>Mental Health and Substance Abuse Prevention and Treatment </a:t>
            </a:r>
            <a:r>
              <a:rPr lang="en-US" sz="2200" dirty="0" smtClean="0">
                <a:solidFill>
                  <a:srgbClr val="004364"/>
                </a:solidFill>
              </a:rPr>
              <a:t>Services</a:t>
            </a:r>
          </a:p>
          <a:p>
            <a:pPr lvl="0">
              <a:spcBef>
                <a:spcPts val="0"/>
              </a:spcBef>
              <a:buClr>
                <a:srgbClr val="682145"/>
              </a:buClr>
              <a:buFont typeface="Arial" panose="020B0604020202020204" pitchFamily="34" charset="0"/>
              <a:buChar char="•"/>
              <a:defRPr/>
            </a:pPr>
            <a:endParaRPr lang="en-US" sz="800" dirty="0">
              <a:solidFill>
                <a:srgbClr val="004364"/>
              </a:solidFill>
            </a:endParaRPr>
          </a:p>
          <a:p>
            <a:pPr lvl="0">
              <a:spcBef>
                <a:spcPts val="0"/>
              </a:spcBef>
              <a:buClr>
                <a:srgbClr val="682145"/>
              </a:buClr>
              <a:buFont typeface="Arial" panose="020B0604020202020204" pitchFamily="34" charset="0"/>
              <a:buChar char="•"/>
              <a:defRPr/>
            </a:pPr>
            <a:r>
              <a:rPr lang="en-US" sz="2200" dirty="0">
                <a:solidFill>
                  <a:srgbClr val="004364"/>
                </a:solidFill>
              </a:rPr>
              <a:t>In-Home Parent Skill-Based Programs</a:t>
            </a:r>
          </a:p>
          <a:p>
            <a:pPr marL="800100" lvl="1" indent="-342900">
              <a:spcBef>
                <a:spcPts val="0"/>
              </a:spcBef>
              <a:buClr>
                <a:srgbClr val="682145"/>
              </a:buClr>
              <a:buFont typeface="Arial" panose="020B0604020202020204" pitchFamily="34" charset="0"/>
              <a:buChar char="•"/>
              <a:defRPr/>
            </a:pPr>
            <a:r>
              <a:rPr lang="en-US" sz="2000" dirty="0">
                <a:solidFill>
                  <a:srgbClr val="004364"/>
                </a:solidFill>
              </a:rPr>
              <a:t>Parenting skills training</a:t>
            </a:r>
          </a:p>
          <a:p>
            <a:pPr marL="800100" lvl="1" indent="-342900">
              <a:spcBef>
                <a:spcPts val="0"/>
              </a:spcBef>
              <a:buClr>
                <a:srgbClr val="682145"/>
              </a:buClr>
              <a:buFont typeface="Arial" panose="020B0604020202020204" pitchFamily="34" charset="0"/>
              <a:buChar char="•"/>
              <a:defRPr/>
            </a:pPr>
            <a:r>
              <a:rPr lang="en-US" sz="2000" dirty="0">
                <a:solidFill>
                  <a:srgbClr val="004364"/>
                </a:solidFill>
              </a:rPr>
              <a:t>Parent Education, and</a:t>
            </a:r>
          </a:p>
          <a:p>
            <a:pPr marL="800100" lvl="1" indent="-342900">
              <a:spcBef>
                <a:spcPts val="0"/>
              </a:spcBef>
              <a:buClr>
                <a:srgbClr val="682145"/>
              </a:buClr>
              <a:buFont typeface="Arial" panose="020B0604020202020204" pitchFamily="34" charset="0"/>
              <a:buChar char="•"/>
              <a:defRPr/>
            </a:pPr>
            <a:r>
              <a:rPr lang="en-US" sz="2000" dirty="0">
                <a:solidFill>
                  <a:srgbClr val="004364"/>
                </a:solidFill>
              </a:rPr>
              <a:t>Individual and Family </a:t>
            </a:r>
            <a:r>
              <a:rPr lang="en-US" sz="2000" dirty="0" smtClean="0">
                <a:solidFill>
                  <a:srgbClr val="004364"/>
                </a:solidFill>
              </a:rPr>
              <a:t>Counseling</a:t>
            </a:r>
          </a:p>
          <a:p>
            <a:pPr marL="800100" lvl="1" indent="-342900">
              <a:spcBef>
                <a:spcPts val="0"/>
              </a:spcBef>
              <a:buClr>
                <a:srgbClr val="682145"/>
              </a:buClr>
              <a:buFont typeface="Arial" panose="020B0604020202020204" pitchFamily="34" charset="0"/>
              <a:buChar char="•"/>
              <a:defRPr/>
            </a:pPr>
            <a:endParaRPr lang="en-US" sz="800" dirty="0">
              <a:solidFill>
                <a:srgbClr val="004364"/>
              </a:solidFill>
            </a:endParaRPr>
          </a:p>
          <a:p>
            <a:pPr lvl="0">
              <a:spcBef>
                <a:spcPts val="0"/>
              </a:spcBef>
              <a:buClr>
                <a:srgbClr val="682145"/>
              </a:buClr>
              <a:buFont typeface="Arial" panose="020B0604020202020204" pitchFamily="34" charset="0"/>
              <a:buChar char="•"/>
              <a:defRPr/>
            </a:pPr>
            <a:r>
              <a:rPr lang="en-US" sz="2200" dirty="0">
                <a:solidFill>
                  <a:srgbClr val="004364"/>
                </a:solidFill>
              </a:rPr>
              <a:t>For not more than 12 </a:t>
            </a:r>
            <a:r>
              <a:rPr lang="en-US" sz="2200" dirty="0" smtClean="0">
                <a:solidFill>
                  <a:srgbClr val="004364"/>
                </a:solidFill>
              </a:rPr>
              <a:t>months</a:t>
            </a:r>
          </a:p>
          <a:p>
            <a:pPr lvl="0">
              <a:spcBef>
                <a:spcPts val="0"/>
              </a:spcBef>
              <a:buClr>
                <a:srgbClr val="682145"/>
              </a:buClr>
              <a:buFont typeface="Arial" panose="020B0604020202020204" pitchFamily="34" charset="0"/>
              <a:buChar char="•"/>
              <a:defRPr/>
            </a:pPr>
            <a:endParaRPr lang="en-US" sz="800" dirty="0">
              <a:solidFill>
                <a:srgbClr val="004364"/>
              </a:solidFill>
            </a:endParaRPr>
          </a:p>
          <a:p>
            <a:pPr lvl="0">
              <a:spcBef>
                <a:spcPts val="0"/>
              </a:spcBef>
              <a:buClr>
                <a:srgbClr val="682145"/>
              </a:buClr>
              <a:buFont typeface="Arial" panose="020B0604020202020204" pitchFamily="34" charset="0"/>
              <a:buChar char="•"/>
              <a:defRPr/>
            </a:pPr>
            <a:r>
              <a:rPr lang="en-US" sz="2200" dirty="0">
                <a:solidFill>
                  <a:srgbClr val="004364"/>
                </a:solidFill>
              </a:rPr>
              <a:t>For </a:t>
            </a:r>
            <a:r>
              <a:rPr lang="en-US" sz="2200" b="1" dirty="0">
                <a:solidFill>
                  <a:srgbClr val="004364"/>
                </a:solidFill>
              </a:rPr>
              <a:t>Candidates</a:t>
            </a:r>
            <a:r>
              <a:rPr lang="en-US" sz="2200" dirty="0">
                <a:solidFill>
                  <a:srgbClr val="004364"/>
                </a:solidFill>
              </a:rPr>
              <a:t> or </a:t>
            </a:r>
            <a:r>
              <a:rPr lang="en-US" sz="2200" b="1" dirty="0">
                <a:solidFill>
                  <a:srgbClr val="004364"/>
                </a:solidFill>
              </a:rPr>
              <a:t>children in foster care who are pregnant or </a:t>
            </a:r>
            <a:r>
              <a:rPr lang="en-US" sz="2200" b="1" dirty="0" smtClean="0">
                <a:solidFill>
                  <a:srgbClr val="004364"/>
                </a:solidFill>
              </a:rPr>
              <a:t>parenting</a:t>
            </a:r>
          </a:p>
          <a:p>
            <a:pPr lvl="0">
              <a:spcBef>
                <a:spcPts val="0"/>
              </a:spcBef>
              <a:buClr>
                <a:srgbClr val="682145"/>
              </a:buClr>
              <a:buFont typeface="Arial" panose="020B0604020202020204" pitchFamily="34" charset="0"/>
              <a:buChar char="•"/>
              <a:defRPr/>
            </a:pPr>
            <a:endParaRPr lang="en-US" sz="800" b="1" dirty="0">
              <a:solidFill>
                <a:srgbClr val="004364"/>
              </a:solidFill>
            </a:endParaRPr>
          </a:p>
          <a:p>
            <a:pPr lvl="0">
              <a:spcBef>
                <a:spcPts val="0"/>
              </a:spcBef>
              <a:buClr>
                <a:srgbClr val="682145"/>
              </a:buClr>
              <a:buFont typeface="Arial" panose="020B0604020202020204" pitchFamily="34" charset="0"/>
              <a:buChar char="•"/>
              <a:defRPr/>
            </a:pPr>
            <a:r>
              <a:rPr lang="en-US" sz="2200" dirty="0" smtClean="0">
                <a:solidFill>
                  <a:srgbClr val="004364"/>
                </a:solidFill>
              </a:rPr>
              <a:t>Trauma-Informed</a:t>
            </a:r>
          </a:p>
          <a:p>
            <a:pPr lvl="0">
              <a:spcBef>
                <a:spcPts val="0"/>
              </a:spcBef>
              <a:buClr>
                <a:srgbClr val="682145"/>
              </a:buClr>
              <a:buFont typeface="Arial" panose="020B0604020202020204" pitchFamily="34" charset="0"/>
              <a:buChar char="•"/>
              <a:defRPr/>
            </a:pPr>
            <a:endParaRPr lang="en-US" sz="800" dirty="0">
              <a:solidFill>
                <a:srgbClr val="004364"/>
              </a:solidFill>
            </a:endParaRPr>
          </a:p>
          <a:p>
            <a:pPr lvl="0">
              <a:spcBef>
                <a:spcPts val="0"/>
              </a:spcBef>
              <a:buClr>
                <a:srgbClr val="682145"/>
              </a:buClr>
              <a:buFont typeface="Arial" panose="020B0604020202020204" pitchFamily="34" charset="0"/>
              <a:buChar char="•"/>
              <a:defRPr/>
            </a:pPr>
            <a:r>
              <a:rPr lang="en-US" sz="2200" dirty="0">
                <a:solidFill>
                  <a:srgbClr val="004364"/>
                </a:solidFill>
              </a:rPr>
              <a:t>Provided in Accordance with Promising, Supported or Well-Supported Practices.</a:t>
            </a:r>
          </a:p>
          <a:p>
            <a:pPr marL="0" lvl="0" indent="0">
              <a:spcBef>
                <a:spcPts val="0"/>
              </a:spcBef>
              <a:buNone/>
              <a:defRPr/>
            </a:pPr>
            <a:endParaRPr lang="en-US" sz="2400" dirty="0">
              <a:solidFill>
                <a:prstClr val="black"/>
              </a:solidFill>
            </a:endParaRPr>
          </a:p>
          <a:p>
            <a:endParaRPr lang="en-US" dirty="0"/>
          </a:p>
        </p:txBody>
      </p:sp>
      <p:grpSp>
        <p:nvGrpSpPr>
          <p:cNvPr id="4" name="Group 3">
            <a:extLst>
              <a:ext uri="{FF2B5EF4-FFF2-40B4-BE49-F238E27FC236}">
                <a16:creationId xmlns:a16="http://schemas.microsoft.com/office/drawing/2014/main" xmlns="" id="{218CACDE-182F-4CAF-8516-76F2CB06F12D}"/>
              </a:ext>
            </a:extLst>
          </p:cNvPr>
          <p:cNvGrpSpPr/>
          <p:nvPr/>
        </p:nvGrpSpPr>
        <p:grpSpPr>
          <a:xfrm>
            <a:off x="6305796" y="1298029"/>
            <a:ext cx="2543257" cy="4666594"/>
            <a:chOff x="6048703" y="1308394"/>
            <a:chExt cx="2895600" cy="4612806"/>
          </a:xfrm>
        </p:grpSpPr>
        <p:pic>
          <p:nvPicPr>
            <p:cNvPr id="5" name="Picture 4">
              <a:extLst>
                <a:ext uri="{FF2B5EF4-FFF2-40B4-BE49-F238E27FC236}">
                  <a16:creationId xmlns:a16="http://schemas.microsoft.com/office/drawing/2014/main" xmlns="" id="{63BC5177-FC2E-4CD6-9D8D-90BCC170542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25210" r="15041" b="6428"/>
            <a:stretch/>
          </p:blipFill>
          <p:spPr>
            <a:xfrm>
              <a:off x="6048703" y="1308394"/>
              <a:ext cx="2895600" cy="4612806"/>
            </a:xfrm>
            <a:prstGeom prst="rect">
              <a:avLst/>
            </a:prstGeom>
          </p:spPr>
        </p:pic>
        <p:sp>
          <p:nvSpPr>
            <p:cNvPr id="6" name="TextBox 5">
              <a:extLst>
                <a:ext uri="{FF2B5EF4-FFF2-40B4-BE49-F238E27FC236}">
                  <a16:creationId xmlns:a16="http://schemas.microsoft.com/office/drawing/2014/main" xmlns="" id="{7BCA1817-9797-4D5D-962B-B9B947946202}"/>
                </a:ext>
              </a:extLst>
            </p:cNvPr>
            <p:cNvSpPr txBox="1"/>
            <p:nvPr/>
          </p:nvSpPr>
          <p:spPr>
            <a:xfrm>
              <a:off x="6457895" y="5087941"/>
              <a:ext cx="1711730" cy="461665"/>
            </a:xfrm>
            <a:prstGeom prst="rect">
              <a:avLst/>
            </a:prstGeom>
            <a:solidFill>
              <a:srgbClr val="996633"/>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highlight>
                    <a:srgbClr val="C0C0C0"/>
                  </a:highlight>
                  <a:uLnTx/>
                  <a:uFillTx/>
                  <a:latin typeface="Arial"/>
                  <a:ea typeface="+mn-ea"/>
                  <a:cs typeface="+mn-cs"/>
                </a:rPr>
                <a:t>Candidacy</a:t>
              </a:r>
            </a:p>
          </p:txBody>
        </p:sp>
      </p:grpSp>
    </p:spTree>
    <p:extLst>
      <p:ext uri="{BB962C8B-B14F-4D97-AF65-F5344CB8AC3E}">
        <p14:creationId xmlns:p14="http://schemas.microsoft.com/office/powerpoint/2010/main" val="7100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84163" cy="1143000"/>
          </a:xfrm>
        </p:spPr>
        <p:txBody>
          <a:bodyPr/>
          <a:lstStyle/>
          <a:p>
            <a:pPr algn="ctr"/>
            <a:r>
              <a:rPr lang="en-US" sz="3600" dirty="0" smtClean="0">
                <a:solidFill>
                  <a:srgbClr val="C00000"/>
                </a:solidFill>
              </a:rPr>
              <a:t>Family First Evidence-Based Practice Requirements</a:t>
            </a:r>
            <a:endParaRPr lang="en-US" sz="3600" dirty="0">
              <a:solidFill>
                <a:srgbClr val="C00000"/>
              </a:solidFill>
            </a:endParaRPr>
          </a:p>
        </p:txBody>
      </p:sp>
      <p:graphicFrame>
        <p:nvGraphicFramePr>
          <p:cNvPr id="4" name="Content Placeholder 3"/>
          <p:cNvGraphicFramePr>
            <a:graphicFrameLocks noGrp="1"/>
          </p:cNvGraphicFramePr>
          <p:nvPr>
            <p:ph idx="1"/>
            <p:extLst/>
          </p:nvPr>
        </p:nvGraphicFramePr>
        <p:xfrm>
          <a:off x="361508" y="1600199"/>
          <a:ext cx="8325292" cy="4236720"/>
        </p:xfrm>
        <a:graphic>
          <a:graphicData uri="http://schemas.openxmlformats.org/drawingml/2006/table">
            <a:tbl>
              <a:tblPr firstRow="1" bandRow="1">
                <a:tableStyleId>{5C22544A-7EE6-4342-B048-85BDC9FD1C3A}</a:tableStyleId>
              </a:tblPr>
              <a:tblGrid>
                <a:gridCol w="1793432">
                  <a:extLst>
                    <a:ext uri="{9D8B030D-6E8A-4147-A177-3AD203B41FA5}">
                      <a16:colId xmlns:a16="http://schemas.microsoft.com/office/drawing/2014/main" xmlns="" val="3350882234"/>
                    </a:ext>
                  </a:extLst>
                </a:gridCol>
                <a:gridCol w="3149145">
                  <a:extLst>
                    <a:ext uri="{9D8B030D-6E8A-4147-A177-3AD203B41FA5}">
                      <a16:colId xmlns:a16="http://schemas.microsoft.com/office/drawing/2014/main" xmlns="" val="3297622236"/>
                    </a:ext>
                  </a:extLst>
                </a:gridCol>
                <a:gridCol w="1900777">
                  <a:extLst>
                    <a:ext uri="{9D8B030D-6E8A-4147-A177-3AD203B41FA5}">
                      <a16:colId xmlns:a16="http://schemas.microsoft.com/office/drawing/2014/main" xmlns="" val="2296081230"/>
                    </a:ext>
                  </a:extLst>
                </a:gridCol>
                <a:gridCol w="1481938">
                  <a:extLst>
                    <a:ext uri="{9D8B030D-6E8A-4147-A177-3AD203B41FA5}">
                      <a16:colId xmlns:a16="http://schemas.microsoft.com/office/drawing/2014/main" xmlns="" val="1718684510"/>
                    </a:ext>
                  </a:extLst>
                </a:gridCol>
              </a:tblGrid>
              <a:tr h="665313">
                <a:tc>
                  <a:txBody>
                    <a:bodyPr/>
                    <a:lstStyle/>
                    <a:p>
                      <a:pPr algn="ctr"/>
                      <a:r>
                        <a:rPr lang="en-US" sz="1900" dirty="0" smtClean="0"/>
                        <a:t>Evidence Level</a:t>
                      </a:r>
                      <a:endParaRPr lang="en-US" sz="1900" dirty="0"/>
                    </a:p>
                  </a:txBody>
                  <a:tcPr anchor="ctr"/>
                </a:tc>
                <a:tc>
                  <a:txBody>
                    <a:bodyPr/>
                    <a:lstStyle/>
                    <a:p>
                      <a:pPr algn="ctr"/>
                      <a:r>
                        <a:rPr lang="en-US" sz="1900" dirty="0" smtClean="0"/>
                        <a:t>Requirements for all </a:t>
                      </a:r>
                      <a:br>
                        <a:rPr lang="en-US" sz="1900" dirty="0" smtClean="0"/>
                      </a:br>
                      <a:r>
                        <a:rPr lang="en-US" sz="1900" dirty="0" smtClean="0"/>
                        <a:t>Evidence</a:t>
                      </a:r>
                      <a:r>
                        <a:rPr lang="en-US" sz="1900" baseline="0" dirty="0" smtClean="0"/>
                        <a:t> Levels</a:t>
                      </a:r>
                      <a:endParaRPr lang="en-US" sz="1900" dirty="0"/>
                    </a:p>
                  </a:txBody>
                  <a:tcPr anchor="ctr"/>
                </a:tc>
                <a:tc>
                  <a:txBody>
                    <a:bodyPr/>
                    <a:lstStyle/>
                    <a:p>
                      <a:pPr algn="ctr"/>
                      <a:r>
                        <a:rPr lang="en-US" sz="1900" dirty="0" smtClean="0"/>
                        <a:t>Control Group</a:t>
                      </a:r>
                      <a:endParaRPr lang="en-US" sz="1900" dirty="0"/>
                    </a:p>
                  </a:txBody>
                  <a:tcPr anchor="ctr"/>
                </a:tc>
                <a:tc>
                  <a:txBody>
                    <a:bodyPr/>
                    <a:lstStyle/>
                    <a:p>
                      <a:pPr algn="ctr"/>
                      <a:r>
                        <a:rPr lang="en-US" sz="1900" dirty="0" smtClean="0"/>
                        <a:t>Sustained Effect</a:t>
                      </a:r>
                      <a:endParaRPr lang="en-US" sz="1900" dirty="0"/>
                    </a:p>
                  </a:txBody>
                  <a:tcPr anchor="ctr"/>
                </a:tc>
                <a:extLst>
                  <a:ext uri="{0D108BD9-81ED-4DB2-BD59-A6C34878D82A}">
                    <a16:rowId xmlns:a16="http://schemas.microsoft.com/office/drawing/2014/main" xmlns="" val="3135698961"/>
                  </a:ext>
                </a:extLst>
              </a:tr>
              <a:tr h="1235581">
                <a:tc>
                  <a:txBody>
                    <a:bodyPr/>
                    <a:lstStyle/>
                    <a:p>
                      <a:r>
                        <a:rPr lang="en-US" sz="1900" dirty="0" smtClean="0"/>
                        <a:t>Promising</a:t>
                      </a:r>
                      <a:endParaRPr lang="en-US" sz="1900" dirty="0"/>
                    </a:p>
                  </a:txBody>
                  <a:tcPr/>
                </a:tc>
                <a:tc rowSpan="3">
                  <a:txBody>
                    <a:bodyPr/>
                    <a:lstStyle/>
                    <a:p>
                      <a:pPr marL="169863" indent="-169863">
                        <a:buFont typeface="Arial" panose="020B0604020202020204" pitchFamily="34" charset="0"/>
                        <a:buChar char="•"/>
                      </a:pPr>
                      <a:r>
                        <a:rPr lang="en-US" sz="1900" dirty="0" smtClean="0"/>
                        <a:t>The practice is superior to an appropriate</a:t>
                      </a:r>
                      <a:r>
                        <a:rPr lang="en-US" sz="1900" baseline="0" dirty="0" smtClean="0"/>
                        <a:t> comparison practice using conventional standards of statistical significance</a:t>
                      </a:r>
                      <a:endParaRPr lang="en-US" sz="1900" dirty="0" smtClean="0"/>
                    </a:p>
                    <a:p>
                      <a:pPr marL="169863" indent="-169863">
                        <a:buFont typeface="Arial" panose="020B0604020202020204" pitchFamily="34" charset="0"/>
                        <a:buChar char="•"/>
                      </a:pPr>
                      <a:r>
                        <a:rPr lang="en-US" sz="1900" dirty="0" smtClean="0"/>
                        <a:t>Rated</a:t>
                      </a:r>
                      <a:r>
                        <a:rPr lang="en-US" sz="1900" baseline="0" dirty="0" smtClean="0"/>
                        <a:t> </a:t>
                      </a:r>
                      <a:r>
                        <a:rPr lang="en-US" sz="1900" dirty="0" smtClean="0"/>
                        <a:t>by an independent systematic</a:t>
                      </a:r>
                      <a:r>
                        <a:rPr lang="en-US" sz="1900" baseline="0" dirty="0" smtClean="0"/>
                        <a:t> Review</a:t>
                      </a:r>
                    </a:p>
                    <a:p>
                      <a:pPr marL="169863" indent="-169863">
                        <a:buFont typeface="Arial" panose="020B0604020202020204" pitchFamily="34" charset="0"/>
                        <a:buChar char="•"/>
                      </a:pPr>
                      <a:r>
                        <a:rPr lang="en-US" sz="1900" baseline="0" dirty="0" smtClean="0"/>
                        <a:t>For </a:t>
                      </a:r>
                      <a:r>
                        <a:rPr lang="en-US" sz="1900" b="1" i="1" baseline="0" dirty="0" smtClean="0"/>
                        <a:t>Supported &amp; Well Supported</a:t>
                      </a:r>
                      <a:r>
                        <a:rPr lang="en-US" sz="1900" b="0" i="1" baseline="0" dirty="0" smtClean="0"/>
                        <a:t>…</a:t>
                      </a:r>
                      <a:r>
                        <a:rPr lang="en-US" sz="1900" b="0" i="0" baseline="0" dirty="0" smtClean="0"/>
                        <a:t>carried</a:t>
                      </a:r>
                      <a:r>
                        <a:rPr lang="en-US" sz="1900" b="1" i="0" baseline="0" dirty="0" smtClean="0"/>
                        <a:t> </a:t>
                      </a:r>
                      <a:r>
                        <a:rPr lang="en-US" sz="1900" i="0" baseline="0" dirty="0" smtClean="0"/>
                        <a:t>out in usual care or practice setting</a:t>
                      </a:r>
                    </a:p>
                    <a:p>
                      <a:pPr marL="169863" indent="-169863">
                        <a:buFont typeface="Arial" panose="020B0604020202020204" pitchFamily="34" charset="0"/>
                        <a:buChar char="•"/>
                      </a:pPr>
                      <a:endParaRPr lang="en-US" sz="1900" dirty="0"/>
                    </a:p>
                  </a:txBody>
                  <a:tcPr/>
                </a:tc>
                <a:tc>
                  <a:txBody>
                    <a:bodyPr/>
                    <a:lstStyle/>
                    <a:p>
                      <a:pPr marL="169863" indent="-169863">
                        <a:buFont typeface="Arial" panose="020B0604020202020204" pitchFamily="34" charset="0"/>
                        <a:buChar char="•"/>
                      </a:pPr>
                      <a:r>
                        <a:rPr lang="en-US" sz="1900" b="0" i="0" u="none" strike="noStrike" kern="1200" baseline="0" dirty="0" smtClean="0">
                          <a:solidFill>
                            <a:schemeClr val="dk1"/>
                          </a:solidFill>
                          <a:latin typeface="+mn-lt"/>
                          <a:ea typeface="+mn-ea"/>
                          <a:cs typeface="+mn-cs"/>
                        </a:rPr>
                        <a:t>1 untreated control, waitlist or placebo  study</a:t>
                      </a:r>
                      <a:endParaRPr lang="en-US" sz="1900" dirty="0"/>
                    </a:p>
                  </a:txBody>
                  <a:tcPr/>
                </a:tc>
                <a:tc>
                  <a:txBody>
                    <a:bodyPr/>
                    <a:lstStyle/>
                    <a:p>
                      <a:pPr marL="174625" indent="-174625">
                        <a:buFont typeface="Arial" panose="020B0604020202020204" pitchFamily="34" charset="0"/>
                        <a:buChar char="•"/>
                      </a:pPr>
                      <a:r>
                        <a:rPr lang="en-US" sz="1900" dirty="0" smtClean="0"/>
                        <a:t>No follow-up study is required</a:t>
                      </a:r>
                      <a:endParaRPr lang="en-US" sz="1900" dirty="0"/>
                    </a:p>
                  </a:txBody>
                  <a:tcPr/>
                </a:tc>
                <a:extLst>
                  <a:ext uri="{0D108BD9-81ED-4DB2-BD59-A6C34878D82A}">
                    <a16:rowId xmlns:a16="http://schemas.microsoft.com/office/drawing/2014/main" xmlns="" val="366281018"/>
                  </a:ext>
                </a:extLst>
              </a:tr>
              <a:tr h="950447">
                <a:tc>
                  <a:txBody>
                    <a:bodyPr/>
                    <a:lstStyle/>
                    <a:p>
                      <a:r>
                        <a:rPr lang="en-US" sz="1900" dirty="0" smtClean="0"/>
                        <a:t>Supported </a:t>
                      </a:r>
                    </a:p>
                  </a:txBody>
                  <a:tcPr/>
                </a:tc>
                <a:tc vMerge="1">
                  <a:txBody>
                    <a:bodyPr/>
                    <a:lstStyle/>
                    <a:p>
                      <a:endParaRPr lang="en-US" dirty="0"/>
                    </a:p>
                  </a:txBody>
                  <a:tcPr/>
                </a:tc>
                <a:tc>
                  <a:txBody>
                    <a:bodyPr/>
                    <a:lstStyle/>
                    <a:p>
                      <a:pPr marL="169863" indent="-169863">
                        <a:buFont typeface="Arial" panose="020B0604020202020204" pitchFamily="34" charset="0"/>
                        <a:buChar char="•"/>
                      </a:pPr>
                      <a:r>
                        <a:rPr lang="en-US" sz="1900" dirty="0" smtClean="0"/>
                        <a:t>1 RCT or rigorous quasi-experimental</a:t>
                      </a:r>
                      <a:endParaRPr lang="en-US" sz="1900" dirty="0"/>
                    </a:p>
                  </a:txBody>
                  <a:tcPr/>
                </a:tc>
                <a:tc>
                  <a:txBody>
                    <a:bodyPr/>
                    <a:lstStyle/>
                    <a:p>
                      <a:pPr marL="169863" indent="-169863">
                        <a:buFont typeface="Arial" panose="020B0604020202020204" pitchFamily="34" charset="0"/>
                        <a:buChar char="•"/>
                      </a:pPr>
                      <a:r>
                        <a:rPr lang="en-US" sz="1900" dirty="0" smtClean="0"/>
                        <a:t>6 months</a:t>
                      </a:r>
                      <a:endParaRPr lang="en-US" sz="1900" dirty="0"/>
                    </a:p>
                  </a:txBody>
                  <a:tcPr/>
                </a:tc>
                <a:extLst>
                  <a:ext uri="{0D108BD9-81ED-4DB2-BD59-A6C34878D82A}">
                    <a16:rowId xmlns:a16="http://schemas.microsoft.com/office/drawing/2014/main" xmlns="" val="2872295740"/>
                  </a:ext>
                </a:extLst>
              </a:tr>
              <a:tr h="1045492">
                <a:tc>
                  <a:txBody>
                    <a:bodyPr/>
                    <a:lstStyle/>
                    <a:p>
                      <a:r>
                        <a:rPr lang="en-US" sz="1900" dirty="0" smtClean="0"/>
                        <a:t>Well Supported</a:t>
                      </a:r>
                      <a:endParaRPr lang="en-US" sz="1900" dirty="0"/>
                    </a:p>
                  </a:txBody>
                  <a:tcPr/>
                </a:tc>
                <a:tc vMerge="1">
                  <a:txBody>
                    <a:bodyPr/>
                    <a:lstStyle/>
                    <a:p>
                      <a:endParaRPr lang="en-US" dirty="0"/>
                    </a:p>
                  </a:txBody>
                  <a:tcPr/>
                </a:tc>
                <a:tc>
                  <a:txBody>
                    <a:bodyPr/>
                    <a:lstStyle/>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smtClean="0"/>
                        <a:t>2 RCTs or rigorous quasi-experimental</a:t>
                      </a:r>
                      <a:endParaRPr lang="en-US" sz="1900" dirty="0"/>
                    </a:p>
                  </a:txBody>
                  <a:tcPr/>
                </a:tc>
                <a:tc>
                  <a:txBody>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smtClean="0"/>
                        <a:t>12 months</a:t>
                      </a:r>
                    </a:p>
                  </a:txBody>
                  <a:tcPr/>
                </a:tc>
                <a:extLst>
                  <a:ext uri="{0D108BD9-81ED-4DB2-BD59-A6C34878D82A}">
                    <a16:rowId xmlns:a16="http://schemas.microsoft.com/office/drawing/2014/main" xmlns="" val="4025763048"/>
                  </a:ext>
                </a:extLst>
              </a:tr>
            </a:tbl>
          </a:graphicData>
        </a:graphic>
      </p:graphicFrame>
    </p:spTree>
    <p:extLst>
      <p:ext uri="{BB962C8B-B14F-4D97-AF65-F5344CB8AC3E}">
        <p14:creationId xmlns:p14="http://schemas.microsoft.com/office/powerpoint/2010/main" val="739452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00000"/>
                </a:solidFill>
              </a:rPr>
              <a:t>Family First: </a:t>
            </a:r>
            <a:r>
              <a:rPr lang="en-US" sz="2800" dirty="0" smtClean="0">
                <a:solidFill>
                  <a:srgbClr val="C00000"/>
                </a:solidFill>
              </a:rPr>
              <a:t>Evidence Standards for Interventions… </a:t>
            </a:r>
            <a:r>
              <a:rPr lang="en-US" sz="2800" i="1" dirty="0" smtClean="0">
                <a:solidFill>
                  <a:srgbClr val="C00000"/>
                </a:solidFill>
              </a:rPr>
              <a:t>General </a:t>
            </a:r>
            <a:r>
              <a:rPr lang="en-US" sz="2800" i="1" dirty="0">
                <a:solidFill>
                  <a:srgbClr val="C00000"/>
                </a:solidFill>
              </a:rPr>
              <a:t>Practice Requirements</a:t>
            </a:r>
            <a:r>
              <a:rPr lang="en-US" sz="3200" i="1" dirty="0">
                <a:solidFill>
                  <a:srgbClr val="C00000"/>
                </a:solidFill>
              </a:rPr>
              <a:t/>
            </a:r>
            <a:br>
              <a:rPr lang="en-US" sz="3200" i="1" dirty="0">
                <a:solidFill>
                  <a:srgbClr val="C00000"/>
                </a:solidFill>
              </a:rPr>
            </a:br>
            <a:endParaRPr lang="en-US" sz="4000" dirty="0">
              <a:solidFill>
                <a:srgbClr val="C00000"/>
              </a:solidFill>
            </a:endParaRPr>
          </a:p>
        </p:txBody>
      </p:sp>
      <p:graphicFrame>
        <p:nvGraphicFramePr>
          <p:cNvPr id="6" name="Content Placeholder 3"/>
          <p:cNvGraphicFramePr>
            <a:graphicFrameLocks noGrp="1"/>
          </p:cNvGraphicFramePr>
          <p:nvPr>
            <p:ph idx="1"/>
            <p:extLst/>
          </p:nvPr>
        </p:nvGraphicFramePr>
        <p:xfrm>
          <a:off x="457200" y="1600200"/>
          <a:ext cx="8229600" cy="4029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133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25" y="274638"/>
            <a:ext cx="8510257" cy="1143000"/>
          </a:xfrm>
        </p:spPr>
        <p:txBody>
          <a:bodyPr/>
          <a:lstStyle/>
          <a:p>
            <a:r>
              <a:rPr lang="en-US" sz="3200" dirty="0">
                <a:solidFill>
                  <a:srgbClr val="9D1E27"/>
                </a:solidFill>
                <a:latin typeface="Arial" panose="020B0604020202020204" pitchFamily="34" charset="0"/>
                <a:cs typeface="Arial" panose="020B0604020202020204" pitchFamily="34" charset="0"/>
              </a:rPr>
              <a:t>Paradigm: A theory or a group of ideas about how something should be done, made, or thought about…</a:t>
            </a:r>
            <a:r>
              <a:rPr lang="en-US" sz="3600" dirty="0"/>
              <a:t/>
            </a:r>
            <a:br>
              <a:rPr lang="en-US" sz="3600" dirty="0"/>
            </a:br>
            <a:endParaRPr lang="en-US" dirty="0"/>
          </a:p>
        </p:txBody>
      </p:sp>
      <p:pic>
        <p:nvPicPr>
          <p:cNvPr id="4" name="Content Placeholder 4"/>
          <p:cNvPicPr>
            <a:picLocks noGrp="1" noChangeAspect="1"/>
          </p:cNvPicPr>
          <p:nvPr>
            <p:ph idx="1"/>
          </p:nvPr>
        </p:nvPicPr>
        <p:blipFill>
          <a:blip r:embed="rId2"/>
          <a:stretch>
            <a:fillRect/>
          </a:stretch>
        </p:blipFill>
        <p:spPr>
          <a:xfrm>
            <a:off x="325925" y="2399166"/>
            <a:ext cx="3661108" cy="2553312"/>
          </a:xfrm>
          <a:prstGeom prst="rect">
            <a:avLst/>
          </a:prstGeom>
        </p:spPr>
      </p:pic>
      <p:pic>
        <p:nvPicPr>
          <p:cNvPr id="5" name="Content Placeholder 4"/>
          <p:cNvPicPr>
            <a:picLocks noChangeAspect="1"/>
          </p:cNvPicPr>
          <p:nvPr/>
        </p:nvPicPr>
        <p:blipFill>
          <a:blip r:embed="rId3"/>
          <a:stretch>
            <a:fillRect/>
          </a:stretch>
        </p:blipFill>
        <p:spPr>
          <a:xfrm>
            <a:off x="4303242" y="2399167"/>
            <a:ext cx="4595961" cy="2553311"/>
          </a:xfrm>
          <a:prstGeom prst="rect">
            <a:avLst/>
          </a:prstGeom>
        </p:spPr>
      </p:pic>
    </p:spTree>
    <p:extLst>
      <p:ext uri="{BB962C8B-B14F-4D97-AF65-F5344CB8AC3E}">
        <p14:creationId xmlns:p14="http://schemas.microsoft.com/office/powerpoint/2010/main" val="1349142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262"/>
            <a:ext cx="8229600" cy="940013"/>
          </a:xfrm>
        </p:spPr>
        <p:txBody>
          <a:bodyPr/>
          <a:lstStyle/>
          <a:p>
            <a:r>
              <a:rPr lang="en-US" sz="3600" dirty="0" smtClean="0">
                <a:solidFill>
                  <a:srgbClr val="C00000"/>
                </a:solidFill>
              </a:rPr>
              <a:t>Family First Clearinghouse for EBPs</a:t>
            </a:r>
            <a:endParaRPr lang="en-US" sz="3600" dirty="0">
              <a:solidFill>
                <a:srgbClr val="C00000"/>
              </a:solidFill>
            </a:endParaRPr>
          </a:p>
        </p:txBody>
      </p:sp>
      <p:sp>
        <p:nvSpPr>
          <p:cNvPr id="6" name="Content Placeholder 5"/>
          <p:cNvSpPr txBox="1">
            <a:spLocks noGrp="1"/>
          </p:cNvSpPr>
          <p:nvPr>
            <p:ph idx="1"/>
          </p:nvPr>
        </p:nvSpPr>
        <p:spPr>
          <a:xfrm>
            <a:off x="457200" y="914400"/>
            <a:ext cx="3719015" cy="4548938"/>
          </a:xfrm>
          <a:prstGeom prst="rect">
            <a:avLst/>
          </a:prstGeom>
          <a:noFill/>
        </p:spPr>
        <p:txBody>
          <a:bodyPr wrap="square" rtlCol="0">
            <a:spAutoFit/>
          </a:bodyPr>
          <a:lstStyle/>
          <a:p>
            <a:pPr marL="0" indent="0">
              <a:buNone/>
            </a:pPr>
            <a:r>
              <a:rPr lang="en-US" sz="2800" dirty="0" smtClean="0">
                <a:solidFill>
                  <a:srgbClr val="C00000"/>
                </a:solidFill>
              </a:rPr>
              <a:t>Mental Health</a:t>
            </a:r>
          </a:p>
          <a:p>
            <a:r>
              <a:rPr lang="en-US" sz="2000" dirty="0" smtClean="0">
                <a:solidFill>
                  <a:srgbClr val="00B050"/>
                </a:solidFill>
              </a:rPr>
              <a:t>Parent-Child Interaction Therapy</a:t>
            </a:r>
          </a:p>
          <a:p>
            <a:r>
              <a:rPr lang="en-US" sz="2000" dirty="0" smtClean="0">
                <a:solidFill>
                  <a:schemeClr val="accent6">
                    <a:lumMod val="75000"/>
                  </a:schemeClr>
                </a:solidFill>
              </a:rPr>
              <a:t>Trauma Focused Cognitive Behavioral Therapy</a:t>
            </a:r>
          </a:p>
          <a:p>
            <a:r>
              <a:rPr lang="en-US" sz="2000" dirty="0" err="1" smtClean="0">
                <a:solidFill>
                  <a:srgbClr val="00B050"/>
                </a:solidFill>
              </a:rPr>
              <a:t>Multisystemic</a:t>
            </a:r>
            <a:r>
              <a:rPr lang="en-US" sz="2000" dirty="0" smtClean="0">
                <a:solidFill>
                  <a:srgbClr val="00B050"/>
                </a:solidFill>
              </a:rPr>
              <a:t> Therapy</a:t>
            </a:r>
          </a:p>
          <a:p>
            <a:r>
              <a:rPr lang="en-US" sz="2000" dirty="0" smtClean="0">
                <a:solidFill>
                  <a:srgbClr val="00B050"/>
                </a:solidFill>
              </a:rPr>
              <a:t>Functional Family Therapy</a:t>
            </a:r>
          </a:p>
          <a:p>
            <a:pPr marL="0" indent="0">
              <a:buNone/>
            </a:pPr>
            <a:r>
              <a:rPr lang="en-US" sz="2800" dirty="0" smtClean="0">
                <a:solidFill>
                  <a:srgbClr val="C00000"/>
                </a:solidFill>
              </a:rPr>
              <a:t>Substance Abuse</a:t>
            </a:r>
            <a:r>
              <a:rPr lang="en-US" sz="2800" dirty="0" smtClean="0"/>
              <a:t> </a:t>
            </a:r>
          </a:p>
          <a:p>
            <a:r>
              <a:rPr lang="en-US" sz="2000" dirty="0" err="1" smtClean="0">
                <a:solidFill>
                  <a:srgbClr val="00B050"/>
                </a:solidFill>
              </a:rPr>
              <a:t>Multisystemic</a:t>
            </a:r>
            <a:r>
              <a:rPr lang="en-US" sz="2000" dirty="0" smtClean="0">
                <a:solidFill>
                  <a:srgbClr val="00B050"/>
                </a:solidFill>
              </a:rPr>
              <a:t> Therapy</a:t>
            </a:r>
          </a:p>
          <a:p>
            <a:r>
              <a:rPr lang="en-US" sz="2000" dirty="0" smtClean="0">
                <a:solidFill>
                  <a:schemeClr val="tx2"/>
                </a:solidFill>
              </a:rPr>
              <a:t>Families Facing the Future</a:t>
            </a:r>
          </a:p>
          <a:p>
            <a:r>
              <a:rPr lang="en-US" sz="2000" dirty="0" smtClean="0">
                <a:solidFill>
                  <a:srgbClr val="EF8200"/>
                </a:solidFill>
              </a:rPr>
              <a:t>Methadone Maintenance Therapy</a:t>
            </a:r>
            <a:endParaRPr lang="en-US" sz="2000" dirty="0">
              <a:solidFill>
                <a:srgbClr val="EF8200"/>
              </a:solidFill>
            </a:endParaRPr>
          </a:p>
        </p:txBody>
      </p:sp>
      <p:sp>
        <p:nvSpPr>
          <p:cNvPr id="14" name="Rectangle 13"/>
          <p:cNvSpPr/>
          <p:nvPr/>
        </p:nvSpPr>
        <p:spPr>
          <a:xfrm>
            <a:off x="4312692" y="914400"/>
            <a:ext cx="4612943" cy="4278094"/>
          </a:xfrm>
          <a:prstGeom prst="rect">
            <a:avLst/>
          </a:prstGeom>
        </p:spPr>
        <p:txBody>
          <a:bodyPr wrap="square">
            <a:spAutoFit/>
          </a:bodyPr>
          <a:lstStyle/>
          <a:p>
            <a:r>
              <a:rPr lang="en-US" sz="2800" dirty="0">
                <a:solidFill>
                  <a:srgbClr val="C9282D"/>
                </a:solidFill>
              </a:rPr>
              <a:t>In-Home Skill-Based </a:t>
            </a:r>
            <a:r>
              <a:rPr lang="en-US" sz="2800" dirty="0" smtClean="0">
                <a:solidFill>
                  <a:srgbClr val="C9282D"/>
                </a:solidFill>
              </a:rPr>
              <a:t>Parenting</a:t>
            </a:r>
          </a:p>
          <a:p>
            <a:pPr marL="457200" indent="-457200">
              <a:buFont typeface="Arial" panose="020B0604020202020204" pitchFamily="34" charset="0"/>
              <a:buChar char="•"/>
            </a:pPr>
            <a:r>
              <a:rPr lang="en-US" sz="2400" dirty="0" smtClean="0">
                <a:solidFill>
                  <a:srgbClr val="00B050"/>
                </a:solidFill>
              </a:rPr>
              <a:t>Nurse-Family Partnership</a:t>
            </a:r>
          </a:p>
          <a:p>
            <a:pPr marL="457200" indent="-457200">
              <a:buFont typeface="Arial" panose="020B0604020202020204" pitchFamily="34" charset="0"/>
              <a:buChar char="•"/>
            </a:pPr>
            <a:r>
              <a:rPr lang="en-US" sz="2400" dirty="0" smtClean="0">
                <a:solidFill>
                  <a:srgbClr val="00B050"/>
                </a:solidFill>
              </a:rPr>
              <a:t>Healthy Families America</a:t>
            </a:r>
          </a:p>
          <a:p>
            <a:pPr marL="457200" indent="-457200">
              <a:buFont typeface="Arial" panose="020B0604020202020204" pitchFamily="34" charset="0"/>
              <a:buChar char="•"/>
            </a:pPr>
            <a:r>
              <a:rPr lang="en-US" sz="2400" dirty="0" smtClean="0">
                <a:solidFill>
                  <a:srgbClr val="00B050"/>
                </a:solidFill>
              </a:rPr>
              <a:t>Parents as Teachers </a:t>
            </a:r>
          </a:p>
          <a:p>
            <a:r>
              <a:rPr lang="en-US" sz="2800" dirty="0" smtClean="0">
                <a:solidFill>
                  <a:srgbClr val="C9282D"/>
                </a:solidFill>
              </a:rPr>
              <a:t>Kinship Navigator Programs</a:t>
            </a:r>
          </a:p>
          <a:p>
            <a:pPr marL="342900" indent="-342900">
              <a:buFont typeface="Arial" panose="020B0604020202020204" pitchFamily="34" charset="0"/>
              <a:buChar char="•"/>
            </a:pPr>
            <a:r>
              <a:rPr lang="en-US" sz="2400" dirty="0" smtClean="0">
                <a:solidFill>
                  <a:srgbClr val="7030A0"/>
                </a:solidFill>
              </a:rPr>
              <a:t>Children’s Home Society of New Jersey Kinship Navigator Model</a:t>
            </a:r>
          </a:p>
          <a:p>
            <a:pPr marL="342900" indent="-342900">
              <a:buFont typeface="Arial" panose="020B0604020202020204" pitchFamily="34" charset="0"/>
              <a:buChar char="•"/>
            </a:pPr>
            <a:r>
              <a:rPr lang="en-US" sz="2400" dirty="0" smtClean="0">
                <a:solidFill>
                  <a:srgbClr val="7030A0"/>
                </a:solidFill>
              </a:rPr>
              <a:t>Children’s Home Inc. Kinship Interdisciplinary Navigation Technology Advanced Model (Kin-Tech)</a:t>
            </a:r>
          </a:p>
        </p:txBody>
      </p:sp>
      <p:sp>
        <p:nvSpPr>
          <p:cNvPr id="16" name="TextBox 15"/>
          <p:cNvSpPr txBox="1"/>
          <p:nvPr/>
        </p:nvSpPr>
        <p:spPr>
          <a:xfrm>
            <a:off x="457200" y="5559300"/>
            <a:ext cx="8325134" cy="461665"/>
          </a:xfrm>
          <a:prstGeom prst="rect">
            <a:avLst/>
          </a:prstGeom>
          <a:noFill/>
        </p:spPr>
        <p:txBody>
          <a:bodyPr wrap="square" rtlCol="0">
            <a:spAutoFit/>
          </a:bodyPr>
          <a:lstStyle/>
          <a:p>
            <a:r>
              <a:rPr lang="en-US" sz="2400" dirty="0">
                <a:solidFill>
                  <a:srgbClr val="00B050"/>
                </a:solidFill>
              </a:rPr>
              <a:t>Well- Supported   </a:t>
            </a:r>
            <a:r>
              <a:rPr lang="en-US" sz="2400" dirty="0" err="1">
                <a:solidFill>
                  <a:srgbClr val="0070C0"/>
                </a:solidFill>
              </a:rPr>
              <a:t>Supported</a:t>
            </a:r>
            <a:r>
              <a:rPr lang="en-US" sz="2400" dirty="0">
                <a:solidFill>
                  <a:srgbClr val="0070C0"/>
                </a:solidFill>
              </a:rPr>
              <a:t> </a:t>
            </a:r>
            <a:r>
              <a:rPr lang="en-US" sz="2400" dirty="0">
                <a:solidFill>
                  <a:srgbClr val="00B050"/>
                </a:solidFill>
              </a:rPr>
              <a:t> </a:t>
            </a:r>
            <a:r>
              <a:rPr lang="en-US" sz="2400" dirty="0">
                <a:solidFill>
                  <a:schemeClr val="accent6"/>
                </a:solidFill>
              </a:rPr>
              <a:t>Promising </a:t>
            </a:r>
            <a:r>
              <a:rPr lang="en-US" sz="2400" dirty="0">
                <a:solidFill>
                  <a:srgbClr val="00B050"/>
                </a:solidFill>
              </a:rPr>
              <a:t> </a:t>
            </a:r>
            <a:r>
              <a:rPr lang="en-US" sz="2400" dirty="0">
                <a:solidFill>
                  <a:srgbClr val="7030A0"/>
                </a:solidFill>
              </a:rPr>
              <a:t>Does </a:t>
            </a:r>
            <a:r>
              <a:rPr lang="en-US" sz="2400" dirty="0" smtClean="0">
                <a:solidFill>
                  <a:srgbClr val="7030A0"/>
                </a:solidFill>
              </a:rPr>
              <a:t>Not </a:t>
            </a:r>
            <a:r>
              <a:rPr lang="en-US" sz="2400" dirty="0">
                <a:solidFill>
                  <a:srgbClr val="7030A0"/>
                </a:solidFill>
              </a:rPr>
              <a:t>Meet Criteria</a:t>
            </a:r>
          </a:p>
        </p:txBody>
      </p:sp>
    </p:spTree>
    <p:extLst>
      <p:ext uri="{BB962C8B-B14F-4D97-AF65-F5344CB8AC3E}">
        <p14:creationId xmlns:p14="http://schemas.microsoft.com/office/powerpoint/2010/main" val="1362168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7EA00-C99A-4371-9BFC-9310AE1053F1}"/>
              </a:ext>
            </a:extLst>
          </p:cNvPr>
          <p:cNvSpPr>
            <a:spLocks noGrp="1"/>
          </p:cNvSpPr>
          <p:nvPr>
            <p:ph type="title"/>
          </p:nvPr>
        </p:nvSpPr>
        <p:spPr>
          <a:xfrm>
            <a:off x="167268" y="245327"/>
            <a:ext cx="8776010" cy="988050"/>
          </a:xfrm>
        </p:spPr>
        <p:txBody>
          <a:bodyPr>
            <a:noAutofit/>
          </a:bodyPr>
          <a:lstStyle/>
          <a:p>
            <a:r>
              <a:rPr lang="en-US" sz="3600" b="0" dirty="0">
                <a:solidFill>
                  <a:srgbClr val="C00000"/>
                </a:solidFill>
                <a:effectLst/>
                <a:latin typeface="Arial" panose="020B0604020202020204" pitchFamily="34" charset="0"/>
                <a:cs typeface="Arial" panose="020B0604020202020204" pitchFamily="34" charset="0"/>
              </a:rPr>
              <a:t>Family First Clearinghouse for EBPs</a:t>
            </a:r>
            <a:br>
              <a:rPr lang="en-US" sz="3600" b="0" dirty="0">
                <a:solidFill>
                  <a:srgbClr val="C00000"/>
                </a:solidFill>
                <a:effectLst/>
                <a:latin typeface="Arial" panose="020B0604020202020204" pitchFamily="34" charset="0"/>
                <a:cs typeface="Arial" panose="020B0604020202020204" pitchFamily="34" charset="0"/>
              </a:rPr>
            </a:br>
            <a:r>
              <a:rPr lang="en-US" sz="3600" b="0" dirty="0">
                <a:solidFill>
                  <a:srgbClr val="C00000"/>
                </a:solidFill>
                <a:effectLst/>
                <a:latin typeface="Arial" panose="020B0604020202020204" pitchFamily="34" charset="0"/>
                <a:cs typeface="Arial" panose="020B0604020202020204" pitchFamily="34" charset="0"/>
              </a:rPr>
              <a:t>Next Programs Selected for Review </a:t>
            </a:r>
          </a:p>
        </p:txBody>
      </p:sp>
      <p:sp>
        <p:nvSpPr>
          <p:cNvPr id="3" name="Content Placeholder 2">
            <a:extLst>
              <a:ext uri="{FF2B5EF4-FFF2-40B4-BE49-F238E27FC236}">
                <a16:creationId xmlns:a16="http://schemas.microsoft.com/office/drawing/2014/main" xmlns="" id="{27EA5389-73E3-4825-880F-74861BABDEBC}"/>
              </a:ext>
            </a:extLst>
          </p:cNvPr>
          <p:cNvSpPr>
            <a:spLocks noGrp="1"/>
          </p:cNvSpPr>
          <p:nvPr>
            <p:ph idx="1"/>
          </p:nvPr>
        </p:nvSpPr>
        <p:spPr>
          <a:xfrm>
            <a:off x="382772" y="1549286"/>
            <a:ext cx="4019107" cy="4943586"/>
          </a:xfrm>
        </p:spPr>
        <p:txBody>
          <a:bodyPr>
            <a:normAutofit fontScale="85000" lnSpcReduction="10000"/>
          </a:bodyPr>
          <a:lstStyle/>
          <a:p>
            <a:pPr marL="0" indent="0">
              <a:buNone/>
            </a:pPr>
            <a:r>
              <a:rPr lang="en-US" b="1" dirty="0">
                <a:solidFill>
                  <a:schemeClr val="accent1"/>
                </a:solidFill>
              </a:rPr>
              <a:t>Mental Health:</a:t>
            </a:r>
          </a:p>
          <a:p>
            <a:pPr>
              <a:buClr>
                <a:schemeClr val="accent1"/>
              </a:buClr>
            </a:pPr>
            <a:r>
              <a:rPr lang="en-US" dirty="0">
                <a:solidFill>
                  <a:srgbClr val="004364"/>
                </a:solidFill>
              </a:rPr>
              <a:t>Attachment and Biobehavioral Catch-Up*</a:t>
            </a:r>
          </a:p>
          <a:p>
            <a:pPr>
              <a:buClr>
                <a:schemeClr val="accent1"/>
              </a:buClr>
            </a:pPr>
            <a:r>
              <a:rPr lang="en-US" dirty="0">
                <a:solidFill>
                  <a:srgbClr val="004364"/>
                </a:solidFill>
              </a:rPr>
              <a:t>Brief Strategic Therapy*</a:t>
            </a:r>
          </a:p>
          <a:p>
            <a:pPr>
              <a:buClr>
                <a:schemeClr val="accent1"/>
              </a:buClr>
            </a:pPr>
            <a:r>
              <a:rPr lang="en-US" dirty="0">
                <a:solidFill>
                  <a:srgbClr val="004364"/>
                </a:solidFill>
              </a:rPr>
              <a:t>Child Parent Psychotherapy</a:t>
            </a:r>
          </a:p>
          <a:p>
            <a:pPr>
              <a:buClr>
                <a:schemeClr val="accent1"/>
              </a:buClr>
            </a:pPr>
            <a:r>
              <a:rPr lang="en-US" dirty="0">
                <a:solidFill>
                  <a:srgbClr val="004364"/>
                </a:solidFill>
              </a:rPr>
              <a:t>Incredible Years</a:t>
            </a:r>
          </a:p>
          <a:p>
            <a:pPr>
              <a:buClr>
                <a:schemeClr val="accent1"/>
              </a:buClr>
            </a:pPr>
            <a:r>
              <a:rPr lang="en-US" dirty="0">
                <a:solidFill>
                  <a:srgbClr val="004364"/>
                </a:solidFill>
              </a:rPr>
              <a:t>Interpersonal Psychotherapy</a:t>
            </a:r>
          </a:p>
          <a:p>
            <a:pPr>
              <a:buClr>
                <a:schemeClr val="accent1"/>
              </a:buClr>
            </a:pPr>
            <a:r>
              <a:rPr lang="en-US" dirty="0">
                <a:solidFill>
                  <a:srgbClr val="004364"/>
                </a:solidFill>
              </a:rPr>
              <a:t>Multidimensional Family Therapy</a:t>
            </a:r>
            <a:r>
              <a:rPr lang="en-US" dirty="0" smtClean="0">
                <a:solidFill>
                  <a:srgbClr val="004364"/>
                </a:solidFill>
              </a:rPr>
              <a:t>*</a:t>
            </a:r>
            <a:endParaRPr lang="en-US" dirty="0">
              <a:solidFill>
                <a:srgbClr val="004364"/>
              </a:solidFill>
            </a:endParaRPr>
          </a:p>
        </p:txBody>
      </p:sp>
      <p:sp>
        <p:nvSpPr>
          <p:cNvPr id="4" name="Slide Number Placeholder 3">
            <a:extLst>
              <a:ext uri="{FF2B5EF4-FFF2-40B4-BE49-F238E27FC236}">
                <a16:creationId xmlns:a16="http://schemas.microsoft.com/office/drawing/2014/main" xmlns="" id="{DBD082CB-4EF3-4843-8CC8-829FCD463FA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3ADEFF6-DD67-4B32-827A-D550C91F4BA9}"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xmlns="" id="{D743D4D2-7957-4816-A602-DD6C77A285E1}"/>
              </a:ext>
            </a:extLst>
          </p:cNvPr>
          <p:cNvSpPr txBox="1">
            <a:spLocks/>
          </p:cNvSpPr>
          <p:nvPr/>
        </p:nvSpPr>
        <p:spPr>
          <a:xfrm>
            <a:off x="4572001" y="1762658"/>
            <a:ext cx="4189228" cy="471195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1"/>
              </a:buClr>
            </a:pPr>
            <a:r>
              <a:rPr lang="en-US" sz="3000" dirty="0">
                <a:solidFill>
                  <a:srgbClr val="004364"/>
                </a:solidFill>
              </a:rPr>
              <a:t>Triple P – Positive Parenting Program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682145"/>
                </a:solidFill>
                <a:effectLst/>
                <a:uLnTx/>
                <a:uFillTx/>
                <a:latin typeface="Calibri" panose="020F0502020204030204"/>
                <a:ea typeface="+mn-ea"/>
                <a:cs typeface="+mn-cs"/>
              </a:rPr>
              <a:t>Substance Abuse:</a:t>
            </a:r>
          </a:p>
          <a:p>
            <a:pPr lvl="0">
              <a:buClr>
                <a:schemeClr val="accent1"/>
              </a:buClr>
              <a:defRPr/>
            </a:pPr>
            <a:r>
              <a:rPr lang="en-US" dirty="0">
                <a:solidFill>
                  <a:srgbClr val="004364"/>
                </a:solidFill>
              </a:rPr>
              <a:t>Brief Strategic Family Therapy*</a:t>
            </a:r>
          </a:p>
          <a:p>
            <a:pPr lvl="0">
              <a:buClr>
                <a:schemeClr val="accent1"/>
              </a:buClr>
              <a:defRPr/>
            </a:pPr>
            <a:r>
              <a:rPr lang="en-US" dirty="0">
                <a:solidFill>
                  <a:srgbClr val="004364"/>
                </a:solidFill>
              </a:rPr>
              <a:t>Family Behavior Therapy</a:t>
            </a:r>
          </a:p>
          <a:p>
            <a:pPr lvl="0">
              <a:buClr>
                <a:schemeClr val="accent1"/>
              </a:buClr>
              <a:defRPr/>
            </a:pPr>
            <a:r>
              <a:rPr lang="en-US" dirty="0">
                <a:solidFill>
                  <a:srgbClr val="004364"/>
                </a:solidFill>
              </a:rPr>
              <a:t>Multidimensional Family Therapy*</a:t>
            </a:r>
            <a:endParaRPr kumimoji="0" lang="en-US" sz="2800" b="0" i="0" u="none" strike="noStrike" kern="1200" cap="none" spc="0" normalizeH="0" baseline="0" noProof="0" dirty="0">
              <a:ln>
                <a:noFill/>
              </a:ln>
              <a:solidFill>
                <a:srgbClr val="004364"/>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4364"/>
                </a:solidFill>
                <a:effectLst/>
                <a:uLnTx/>
                <a:uFillTx/>
                <a:latin typeface="Calibri" panose="020F0502020204030204"/>
                <a:ea typeface="+mn-ea"/>
                <a:cs typeface="+mn-cs"/>
              </a:rPr>
              <a:t>Seeking Safety</a:t>
            </a:r>
          </a:p>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4364"/>
                </a:solidFill>
                <a:effectLst/>
                <a:uLnTx/>
                <a:uFillTx/>
                <a:latin typeface="Calibri" panose="020F0502020204030204"/>
                <a:ea typeface="+mn-ea"/>
                <a:cs typeface="+mn-cs"/>
              </a:rPr>
              <a:t>The Seven Challenges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72625C">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72625C">
                    <a:lumMod val="75000"/>
                  </a:srgbClr>
                </a:solidFill>
                <a:latin typeface="Calibri" panose="020F0502020204030204"/>
              </a:rPr>
              <a:t>*</a:t>
            </a:r>
            <a:r>
              <a:rPr lang="en-US" sz="2600" b="1" i="1" dirty="0">
                <a:solidFill>
                  <a:schemeClr val="accent1"/>
                </a:solidFill>
                <a:latin typeface="Calibri" panose="020F0502020204030204"/>
              </a:rPr>
              <a:t>Listed in multiple categories</a:t>
            </a:r>
            <a:endParaRPr kumimoji="0" lang="en-US" sz="2600" b="1" i="1" u="none" strike="noStrike" kern="1200" cap="none" spc="0" normalizeH="0" baseline="0" noProof="0" dirty="0">
              <a:ln>
                <a:noFill/>
              </a:ln>
              <a:solidFill>
                <a:schemeClr val="accent1"/>
              </a:solidFill>
              <a:effectLst/>
              <a:uLnTx/>
              <a:uFillTx/>
              <a:latin typeface="Calibri" panose="020F0502020204030204"/>
            </a:endParaRPr>
          </a:p>
        </p:txBody>
      </p:sp>
    </p:spTree>
    <p:extLst>
      <p:ext uri="{BB962C8B-B14F-4D97-AF65-F5344CB8AC3E}">
        <p14:creationId xmlns:p14="http://schemas.microsoft.com/office/powerpoint/2010/main" val="1935062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7EA00-C99A-4371-9BFC-9310AE1053F1}"/>
              </a:ext>
            </a:extLst>
          </p:cNvPr>
          <p:cNvSpPr>
            <a:spLocks noGrp="1"/>
          </p:cNvSpPr>
          <p:nvPr>
            <p:ph type="title"/>
          </p:nvPr>
        </p:nvSpPr>
        <p:spPr>
          <a:xfrm>
            <a:off x="628650" y="365127"/>
            <a:ext cx="7886700" cy="868250"/>
          </a:xfrm>
        </p:spPr>
        <p:txBody>
          <a:bodyPr>
            <a:normAutofit fontScale="90000"/>
          </a:bodyPr>
          <a:lstStyle/>
          <a:p>
            <a:r>
              <a:rPr lang="en-US" sz="3200" b="0" dirty="0">
                <a:solidFill>
                  <a:srgbClr val="C00000"/>
                </a:solidFill>
                <a:effectLst/>
                <a:latin typeface="Arial" panose="020B0604020202020204" pitchFamily="34" charset="0"/>
                <a:cs typeface="Arial" panose="020B0604020202020204" pitchFamily="34" charset="0"/>
              </a:rPr>
              <a:t>Family First Clearinghouse for EBPs</a:t>
            </a:r>
            <a:br>
              <a:rPr lang="en-US" sz="3200" b="0" dirty="0">
                <a:solidFill>
                  <a:srgbClr val="C00000"/>
                </a:solidFill>
                <a:effectLst/>
                <a:latin typeface="Arial" panose="020B0604020202020204" pitchFamily="34" charset="0"/>
                <a:cs typeface="Arial" panose="020B0604020202020204" pitchFamily="34" charset="0"/>
              </a:rPr>
            </a:br>
            <a:r>
              <a:rPr lang="en-US" sz="3200" b="0" dirty="0">
                <a:solidFill>
                  <a:srgbClr val="C00000"/>
                </a:solidFill>
                <a:effectLst/>
                <a:latin typeface="Arial" panose="020B0604020202020204" pitchFamily="34" charset="0"/>
                <a:cs typeface="Arial" panose="020B0604020202020204" pitchFamily="34" charset="0"/>
              </a:rPr>
              <a:t>Next Programs Selected for Review </a:t>
            </a:r>
            <a:endParaRPr lang="en-US" sz="3100" dirty="0">
              <a:solidFill>
                <a:srgbClr val="C00000"/>
              </a:solidFill>
            </a:endParaRPr>
          </a:p>
        </p:txBody>
      </p:sp>
      <p:sp>
        <p:nvSpPr>
          <p:cNvPr id="3" name="Content Placeholder 2">
            <a:extLst>
              <a:ext uri="{FF2B5EF4-FFF2-40B4-BE49-F238E27FC236}">
                <a16:creationId xmlns:a16="http://schemas.microsoft.com/office/drawing/2014/main" xmlns="" id="{27EA5389-73E3-4825-880F-74861BABDEBC}"/>
              </a:ext>
            </a:extLst>
          </p:cNvPr>
          <p:cNvSpPr>
            <a:spLocks noGrp="1"/>
          </p:cNvSpPr>
          <p:nvPr>
            <p:ph idx="1"/>
          </p:nvPr>
        </p:nvSpPr>
        <p:spPr>
          <a:xfrm>
            <a:off x="382772" y="1467449"/>
            <a:ext cx="4019107" cy="5207985"/>
          </a:xfrm>
        </p:spPr>
        <p:txBody>
          <a:bodyPr>
            <a:normAutofit fontScale="85000" lnSpcReduction="10000"/>
          </a:bodyPr>
          <a:lstStyle/>
          <a:p>
            <a:pPr marL="0" lvl="0" indent="0">
              <a:buNone/>
              <a:defRPr/>
            </a:pPr>
            <a:r>
              <a:rPr lang="en-US" b="1" dirty="0">
                <a:solidFill>
                  <a:srgbClr val="682145"/>
                </a:solidFill>
              </a:rPr>
              <a:t>In-Home Parent Skill-Based:</a:t>
            </a:r>
          </a:p>
          <a:p>
            <a:pPr>
              <a:buClr>
                <a:schemeClr val="accent1"/>
              </a:buClr>
            </a:pPr>
            <a:r>
              <a:rPr lang="en-US" dirty="0">
                <a:solidFill>
                  <a:srgbClr val="004364"/>
                </a:solidFill>
              </a:rPr>
              <a:t>Attachment and Biobehavioral Catch-Up*</a:t>
            </a:r>
          </a:p>
          <a:p>
            <a:pPr>
              <a:buClr>
                <a:schemeClr val="accent1"/>
              </a:buClr>
            </a:pPr>
            <a:r>
              <a:rPr lang="en-US" dirty="0">
                <a:solidFill>
                  <a:srgbClr val="004364"/>
                </a:solidFill>
              </a:rPr>
              <a:t>Brief Strategic Family* Therapy</a:t>
            </a:r>
          </a:p>
          <a:p>
            <a:pPr>
              <a:buClr>
                <a:schemeClr val="accent1"/>
              </a:buClr>
            </a:pPr>
            <a:r>
              <a:rPr lang="en-US" dirty="0">
                <a:solidFill>
                  <a:srgbClr val="004364"/>
                </a:solidFill>
              </a:rPr>
              <a:t>Homebuilders</a:t>
            </a:r>
          </a:p>
          <a:p>
            <a:pPr>
              <a:buClr>
                <a:schemeClr val="accent1"/>
              </a:buClr>
            </a:pPr>
            <a:r>
              <a:rPr lang="en-US" dirty="0">
                <a:solidFill>
                  <a:srgbClr val="004364"/>
                </a:solidFill>
              </a:rPr>
              <a:t>Multidimensional Family Therapy*</a:t>
            </a:r>
          </a:p>
          <a:p>
            <a:pPr>
              <a:buClr>
                <a:schemeClr val="accent1"/>
              </a:buClr>
            </a:pPr>
            <a:r>
              <a:rPr lang="en-US" dirty="0">
                <a:solidFill>
                  <a:srgbClr val="004364"/>
                </a:solidFill>
              </a:rPr>
              <a:t>Nurturing Parenting</a:t>
            </a:r>
          </a:p>
          <a:p>
            <a:pPr>
              <a:buClr>
                <a:schemeClr val="accent1"/>
              </a:buClr>
            </a:pPr>
            <a:r>
              <a:rPr lang="en-US" dirty="0" err="1" smtClean="0">
                <a:solidFill>
                  <a:srgbClr val="004364"/>
                </a:solidFill>
              </a:rPr>
              <a:t>SafeCare</a:t>
            </a:r>
            <a:endParaRPr lang="en-US" dirty="0" smtClean="0">
              <a:solidFill>
                <a:srgbClr val="004364"/>
              </a:solidFill>
            </a:endParaRPr>
          </a:p>
          <a:p>
            <a:pPr>
              <a:buClr>
                <a:schemeClr val="accent1"/>
              </a:buClr>
            </a:pPr>
            <a:r>
              <a:rPr lang="en-US" dirty="0" smtClean="0">
                <a:solidFill>
                  <a:srgbClr val="004364"/>
                </a:solidFill>
              </a:rPr>
              <a:t>Solution Based Casework </a:t>
            </a:r>
          </a:p>
          <a:p>
            <a:pPr>
              <a:buClr>
                <a:schemeClr val="accent1"/>
              </a:buClr>
            </a:pPr>
            <a:endParaRPr lang="en-US" dirty="0" smtClean="0">
              <a:solidFill>
                <a:srgbClr val="004364"/>
              </a:solidFill>
            </a:endParaRPr>
          </a:p>
          <a:p>
            <a:pPr>
              <a:buClr>
                <a:schemeClr val="accent1"/>
              </a:buClr>
            </a:pPr>
            <a:endParaRPr lang="en-US" dirty="0">
              <a:solidFill>
                <a:srgbClr val="004364"/>
              </a:solidFill>
            </a:endParaRPr>
          </a:p>
          <a:p>
            <a:endParaRPr lang="en-US" b="1" dirty="0">
              <a:solidFill>
                <a:schemeClr val="accent1"/>
              </a:solidFill>
            </a:endParaRPr>
          </a:p>
        </p:txBody>
      </p:sp>
      <p:sp>
        <p:nvSpPr>
          <p:cNvPr id="4" name="Slide Number Placeholder 3">
            <a:extLst>
              <a:ext uri="{FF2B5EF4-FFF2-40B4-BE49-F238E27FC236}">
                <a16:creationId xmlns:a16="http://schemas.microsoft.com/office/drawing/2014/main" xmlns="" id="{DBD082CB-4EF3-4843-8CC8-829FCD463FA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3ADEFF6-DD67-4B32-827A-D550C91F4BA9}"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xmlns="" id="{D743D4D2-7957-4816-A602-DD6C77A285E1}"/>
              </a:ext>
            </a:extLst>
          </p:cNvPr>
          <p:cNvSpPr txBox="1">
            <a:spLocks/>
          </p:cNvSpPr>
          <p:nvPr/>
        </p:nvSpPr>
        <p:spPr>
          <a:xfrm>
            <a:off x="4794841" y="1467449"/>
            <a:ext cx="3966387" cy="4929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682145"/>
                </a:solidFill>
                <a:effectLst/>
                <a:uLnTx/>
                <a:uFillTx/>
                <a:latin typeface="Calibri" panose="020F0502020204030204"/>
                <a:ea typeface="+mn-ea"/>
                <a:cs typeface="+mn-cs"/>
              </a:rPr>
              <a:t>Kinship Navigator Programs:</a:t>
            </a:r>
          </a:p>
          <a:p>
            <a:pPr lvl="0">
              <a:buClr>
                <a:schemeClr val="accent1"/>
              </a:buClr>
              <a:defRPr/>
            </a:pPr>
            <a:r>
              <a:rPr lang="en-US" dirty="0">
                <a:solidFill>
                  <a:srgbClr val="004364"/>
                </a:solidFill>
              </a:rPr>
              <a:t>Ohio's Kinship Supports Intervention/ </a:t>
            </a:r>
            <a:r>
              <a:rPr lang="en-US" dirty="0" err="1">
                <a:solidFill>
                  <a:srgbClr val="004364"/>
                </a:solidFill>
              </a:rPr>
              <a:t>ProtectOHIO</a:t>
            </a:r>
            <a:endParaRPr lang="en-US" dirty="0">
              <a:solidFill>
                <a:srgbClr val="004364"/>
              </a:solidFill>
            </a:endParaRPr>
          </a:p>
          <a:p>
            <a:pPr lvl="0">
              <a:buClr>
                <a:schemeClr val="accent1"/>
              </a:buClr>
              <a:defRPr/>
            </a:pPr>
            <a:r>
              <a:rPr lang="en-US" dirty="0">
                <a:solidFill>
                  <a:srgbClr val="004364"/>
                </a:solidFill>
              </a:rPr>
              <a:t>YMCA Kinship Support Services, YMCA Youth and Family Services of San Diego County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72625C">
                  <a:lumMod val="75000"/>
                </a:srgbClr>
              </a:solidFill>
              <a:effectLst/>
              <a:uLnTx/>
              <a:uFillTx/>
              <a:latin typeface="Calibri" panose="020F0502020204030204"/>
              <a:ea typeface="+mn-ea"/>
              <a:cs typeface="+mn-cs"/>
            </a:endParaRPr>
          </a:p>
          <a:p>
            <a:pPr marL="0" lvl="0" indent="0">
              <a:buNone/>
              <a:defRPr/>
            </a:pPr>
            <a:r>
              <a:rPr lang="en-US" dirty="0">
                <a:solidFill>
                  <a:srgbClr val="72625C">
                    <a:lumMod val="75000"/>
                  </a:srgbClr>
                </a:solidFill>
              </a:rPr>
              <a:t>*</a:t>
            </a:r>
            <a:r>
              <a:rPr lang="en-US" sz="2400" b="1" i="1" dirty="0">
                <a:solidFill>
                  <a:schemeClr val="accent1"/>
                </a:solidFill>
              </a:rPr>
              <a:t>Listed in multiple categories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72625C">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820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00000"/>
                </a:solidFill>
              </a:rPr>
              <a:t>Selecting Interventions</a:t>
            </a:r>
            <a:endParaRPr lang="en-US" sz="3600" dirty="0">
              <a:solidFill>
                <a:srgbClr val="C00000"/>
              </a:solidFill>
            </a:endParaRPr>
          </a:p>
        </p:txBody>
      </p:sp>
      <p:graphicFrame>
        <p:nvGraphicFramePr>
          <p:cNvPr id="4" name="Content Placeholder 5"/>
          <p:cNvGraphicFramePr>
            <a:graphicFrameLocks noGrp="1"/>
          </p:cNvGraphicFramePr>
          <p:nvPr>
            <p:ph idx="1"/>
            <p:extLst/>
          </p:nvPr>
        </p:nvGraphicFramePr>
        <p:xfrm>
          <a:off x="457200" y="1417638"/>
          <a:ext cx="8077200" cy="447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517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68"/>
            <a:ext cx="8229600" cy="1143000"/>
          </a:xfrm>
        </p:spPr>
        <p:txBody>
          <a:bodyPr/>
          <a:lstStyle/>
          <a:p>
            <a:pPr algn="ctr"/>
            <a:r>
              <a:rPr lang="en-US" sz="3600" dirty="0" smtClean="0">
                <a:solidFill>
                  <a:srgbClr val="C00000"/>
                </a:solidFill>
              </a:rPr>
              <a:t>Family First Policy to Ensure </a:t>
            </a:r>
            <a:r>
              <a:rPr lang="en-US" sz="3600" dirty="0">
                <a:solidFill>
                  <a:srgbClr val="C00000"/>
                </a:solidFill>
              </a:rPr>
              <a:t>Appropriate Placements </a:t>
            </a:r>
            <a:r>
              <a:rPr lang="en-US" sz="3600" dirty="0" smtClean="0">
                <a:solidFill>
                  <a:srgbClr val="C00000"/>
                </a:solidFill>
              </a:rPr>
              <a:t>in </a:t>
            </a:r>
            <a:r>
              <a:rPr lang="en-US" sz="3600" dirty="0">
                <a:solidFill>
                  <a:srgbClr val="C00000"/>
                </a:solidFill>
              </a:rPr>
              <a:t>Foster Care</a:t>
            </a:r>
            <a:endParaRPr lang="en-US" sz="3600" i="1" dirty="0">
              <a:solidFill>
                <a:srgbClr val="C00000"/>
              </a:solidFill>
            </a:endParaRPr>
          </a:p>
        </p:txBody>
      </p:sp>
      <p:sp>
        <p:nvSpPr>
          <p:cNvPr id="3" name="Content Placeholder 2"/>
          <p:cNvSpPr>
            <a:spLocks noGrp="1"/>
          </p:cNvSpPr>
          <p:nvPr>
            <p:ph idx="1"/>
          </p:nvPr>
        </p:nvSpPr>
        <p:spPr>
          <a:xfrm>
            <a:off x="648182" y="1353120"/>
            <a:ext cx="8219092" cy="4614543"/>
          </a:xfrm>
        </p:spPr>
        <p:txBody>
          <a:bodyPr/>
          <a:lstStyle/>
          <a:p>
            <a:pPr marL="0" indent="0">
              <a:buNone/>
            </a:pPr>
            <a:r>
              <a:rPr lang="en-US" sz="2000" dirty="0" smtClean="0"/>
              <a:t>Beginning October 1, 2019, after 2 weeks in care, Title IV-E federal support will support the following placements: </a:t>
            </a:r>
          </a:p>
          <a:p>
            <a:r>
              <a:rPr lang="en-US" sz="1800" dirty="0" smtClean="0"/>
              <a:t>Foster Family Home (defined) – no more than 6 children in foster care, with some exceptions</a:t>
            </a:r>
          </a:p>
          <a:p>
            <a:r>
              <a:rPr lang="en-US" sz="1800" dirty="0" smtClean="0"/>
              <a:t>Facility for pregnant and parenting youth </a:t>
            </a:r>
          </a:p>
          <a:p>
            <a:r>
              <a:rPr lang="en-US" sz="1800" dirty="0" smtClean="0"/>
              <a:t>Supervised independent living for youth 18 years and older</a:t>
            </a:r>
          </a:p>
          <a:p>
            <a:r>
              <a:rPr lang="en-US" sz="1800" dirty="0" smtClean="0"/>
              <a:t>Specialized placements for youth who are victims of or at-risk of becoming victims of sex trafficking</a:t>
            </a:r>
          </a:p>
          <a:p>
            <a:r>
              <a:rPr lang="en-US" sz="1800" dirty="0" smtClean="0"/>
              <a:t>Family-based residential treatment facility for substance abuse</a:t>
            </a:r>
          </a:p>
          <a:p>
            <a:r>
              <a:rPr lang="en-US" sz="2100" b="1" dirty="0">
                <a:solidFill>
                  <a:srgbClr val="C00000"/>
                </a:solidFill>
              </a:rPr>
              <a:t>Qualified Residential Treatment Program </a:t>
            </a:r>
            <a:r>
              <a:rPr lang="en-US" sz="2100" b="1" dirty="0" smtClean="0">
                <a:solidFill>
                  <a:srgbClr val="C00000"/>
                </a:solidFill>
              </a:rPr>
              <a:t>(QRTP)</a:t>
            </a:r>
            <a:r>
              <a:rPr lang="en-US" sz="2100" b="1" dirty="0" smtClean="0">
                <a:solidFill>
                  <a:schemeClr val="accent1">
                    <a:lumMod val="75000"/>
                  </a:schemeClr>
                </a:solidFill>
              </a:rPr>
              <a:t> </a:t>
            </a:r>
            <a:r>
              <a:rPr lang="en-US" sz="2000" b="1" dirty="0" smtClean="0">
                <a:solidFill>
                  <a:schemeClr val="accent1">
                    <a:lumMod val="75000"/>
                  </a:schemeClr>
                </a:solidFill>
              </a:rPr>
              <a:t>– a clinically </a:t>
            </a:r>
            <a:r>
              <a:rPr lang="en-US" sz="2000" b="1" dirty="0">
                <a:solidFill>
                  <a:schemeClr val="accent1">
                    <a:lumMod val="75000"/>
                  </a:schemeClr>
                </a:solidFill>
              </a:rPr>
              <a:t>recognized treatment </a:t>
            </a:r>
            <a:r>
              <a:rPr lang="en-US" sz="2000" b="1" dirty="0" smtClean="0">
                <a:solidFill>
                  <a:schemeClr val="accent1">
                    <a:lumMod val="75000"/>
                  </a:schemeClr>
                </a:solidFill>
              </a:rPr>
              <a:t>program</a:t>
            </a:r>
          </a:p>
          <a:p>
            <a:pPr lvl="1"/>
            <a:r>
              <a:rPr lang="en-US" sz="2000" b="1" dirty="0" smtClean="0">
                <a:solidFill>
                  <a:schemeClr val="accent1">
                    <a:lumMod val="75000"/>
                  </a:schemeClr>
                </a:solidFill>
              </a:rPr>
              <a:t>There are no time limits on how long a child or youth can be placed in a QRTP as long as the placement continues to meet his/her needs, as determined by their assessment. </a:t>
            </a:r>
          </a:p>
        </p:txBody>
      </p:sp>
    </p:spTree>
    <p:extLst>
      <p:ext uri="{BB962C8B-B14F-4D97-AF65-F5344CB8AC3E}">
        <p14:creationId xmlns:p14="http://schemas.microsoft.com/office/powerpoint/2010/main" val="424550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C00000"/>
                </a:solidFill>
              </a:rPr>
              <a:t>Additional select items to promote safety, permanency, and well-being</a:t>
            </a:r>
          </a:p>
        </p:txBody>
      </p:sp>
      <p:sp>
        <p:nvSpPr>
          <p:cNvPr id="3" name="Content Placeholder 2"/>
          <p:cNvSpPr>
            <a:spLocks noGrp="1"/>
          </p:cNvSpPr>
          <p:nvPr>
            <p:ph idx="1"/>
          </p:nvPr>
        </p:nvSpPr>
        <p:spPr>
          <a:xfrm>
            <a:off x="200025" y="1608138"/>
            <a:ext cx="8486775" cy="4211869"/>
          </a:xfrm>
        </p:spPr>
        <p:txBody>
          <a:bodyPr/>
          <a:lstStyle/>
          <a:p>
            <a:r>
              <a:rPr lang="en-US" sz="2400" dirty="0" smtClean="0"/>
              <a:t>Kinship </a:t>
            </a:r>
            <a:r>
              <a:rPr lang="en-US" sz="2400" dirty="0"/>
              <a:t>Navigators: Provides Title IV-E support for evidence-based kinship navigator programs at 50%, beginning October 1, 2018</a:t>
            </a:r>
            <a:r>
              <a:rPr lang="en-US" sz="2400" dirty="0" smtClean="0"/>
              <a:t>.</a:t>
            </a:r>
          </a:p>
          <a:p>
            <a:endParaRPr lang="en-US" sz="1000" dirty="0"/>
          </a:p>
          <a:p>
            <a:r>
              <a:rPr lang="en-US" sz="2400" dirty="0" smtClean="0"/>
              <a:t>Foster </a:t>
            </a:r>
            <a:r>
              <a:rPr lang="en-US" sz="2400" dirty="0"/>
              <a:t>parent licensing standards</a:t>
            </a:r>
            <a:r>
              <a:rPr lang="en-US" sz="2400" dirty="0" smtClean="0"/>
              <a:t>: Requires </a:t>
            </a:r>
            <a:r>
              <a:rPr lang="en-US" sz="2400" dirty="0"/>
              <a:t>HHS to identify model foster parent licensing standards. By April 1, 2019, states have to identify the licensing standards they implement, if state standards differ from the model standards, and why they differ.</a:t>
            </a:r>
          </a:p>
          <a:p>
            <a:endParaRPr lang="en-US" sz="1000" dirty="0"/>
          </a:p>
          <a:p>
            <a:r>
              <a:rPr lang="en-US" sz="2400" dirty="0" smtClean="0"/>
              <a:t>Residential </a:t>
            </a:r>
            <a:r>
              <a:rPr lang="en-US" sz="2400" dirty="0"/>
              <a:t>Treatment</a:t>
            </a:r>
            <a:r>
              <a:rPr lang="en-US" sz="2400" dirty="0" smtClean="0"/>
              <a:t>: Allows </a:t>
            </a:r>
            <a:r>
              <a:rPr lang="en-US" sz="2400" dirty="0"/>
              <a:t>increased family-based substance abuse treatment and other reunification support</a:t>
            </a:r>
          </a:p>
          <a:p>
            <a:endParaRPr lang="en-US" dirty="0"/>
          </a:p>
        </p:txBody>
      </p:sp>
    </p:spTree>
    <p:extLst>
      <p:ext uri="{BB962C8B-B14F-4D97-AF65-F5344CB8AC3E}">
        <p14:creationId xmlns:p14="http://schemas.microsoft.com/office/powerpoint/2010/main" val="322281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00000"/>
                </a:solidFill>
              </a:rPr>
              <a:t>Family First Court-related </a:t>
            </a:r>
            <a:r>
              <a:rPr lang="en-US" sz="3600" dirty="0">
                <a:solidFill>
                  <a:srgbClr val="C00000"/>
                </a:solidFill>
              </a:rPr>
              <a:t>provisions</a:t>
            </a:r>
          </a:p>
        </p:txBody>
      </p:sp>
      <p:sp>
        <p:nvSpPr>
          <p:cNvPr id="3" name="Content Placeholder 2"/>
          <p:cNvSpPr>
            <a:spLocks noGrp="1"/>
          </p:cNvSpPr>
          <p:nvPr>
            <p:ph idx="1"/>
          </p:nvPr>
        </p:nvSpPr>
        <p:spPr>
          <a:xfrm>
            <a:off x="457200" y="1076325"/>
            <a:ext cx="8229600" cy="4553183"/>
          </a:xfrm>
        </p:spPr>
        <p:txBody>
          <a:bodyPr/>
          <a:lstStyle/>
          <a:p>
            <a:r>
              <a:rPr lang="en-US" sz="2400" dirty="0" smtClean="0">
                <a:latin typeface="+mn-lt"/>
              </a:rPr>
              <a:t>Court </a:t>
            </a:r>
            <a:r>
              <a:rPr lang="en-US" sz="2400" dirty="0">
                <a:latin typeface="+mn-lt"/>
              </a:rPr>
              <a:t>oversight of group placements –Qualified Residential Treatment Programs (QRTP</a:t>
            </a:r>
            <a:r>
              <a:rPr lang="en-US" sz="2400" dirty="0" smtClean="0">
                <a:latin typeface="+mn-lt"/>
              </a:rPr>
              <a:t>)</a:t>
            </a:r>
          </a:p>
          <a:p>
            <a:r>
              <a:rPr lang="en-US" sz="2400" dirty="0" smtClean="0">
                <a:latin typeface="+mn-lt"/>
              </a:rPr>
              <a:t>Requires </a:t>
            </a:r>
            <a:r>
              <a:rPr lang="en-US" sz="2400" dirty="0">
                <a:latin typeface="+mn-lt"/>
              </a:rPr>
              <a:t>Court participation in statewide Plans to Prevent Child Abuse &amp; Neglect </a:t>
            </a:r>
            <a:r>
              <a:rPr lang="en-US" sz="2400" dirty="0" smtClean="0">
                <a:latin typeface="+mn-lt"/>
              </a:rPr>
              <a:t>Fatalities</a:t>
            </a:r>
          </a:p>
          <a:p>
            <a:r>
              <a:rPr lang="en-US" sz="2400" dirty="0" smtClean="0">
                <a:latin typeface="+mn-lt"/>
              </a:rPr>
              <a:t>Extends </a:t>
            </a:r>
            <a:r>
              <a:rPr lang="en-US" sz="2400" dirty="0">
                <a:latin typeface="+mn-lt"/>
              </a:rPr>
              <a:t>Court Improvement funding </a:t>
            </a:r>
            <a:r>
              <a:rPr lang="en-US" sz="2400" dirty="0" smtClean="0">
                <a:latin typeface="+mn-lt"/>
              </a:rPr>
              <a:t>through</a:t>
            </a:r>
          </a:p>
          <a:p>
            <a:pPr marL="0" indent="0">
              <a:buNone/>
            </a:pPr>
            <a:r>
              <a:rPr lang="en-US" sz="2400" dirty="0">
                <a:latin typeface="+mn-lt"/>
              </a:rPr>
              <a:t> </a:t>
            </a:r>
            <a:r>
              <a:rPr lang="en-US" sz="2400" dirty="0" smtClean="0">
                <a:latin typeface="+mn-lt"/>
              </a:rPr>
              <a:t>    </a:t>
            </a:r>
            <a:r>
              <a:rPr lang="en-US" sz="2400" dirty="0">
                <a:latin typeface="+mn-lt"/>
              </a:rPr>
              <a:t>2021 FY conditioned upon training to court </a:t>
            </a:r>
            <a:r>
              <a:rPr lang="en-US" sz="2400" dirty="0" smtClean="0">
                <a:latin typeface="+mn-lt"/>
              </a:rPr>
              <a:t>personnel</a:t>
            </a:r>
          </a:p>
          <a:p>
            <a:r>
              <a:rPr lang="en-US" sz="2400" dirty="0" smtClean="0">
                <a:latin typeface="+mn-lt"/>
              </a:rPr>
              <a:t>Provides </a:t>
            </a:r>
            <a:r>
              <a:rPr lang="en-US" sz="2400" dirty="0">
                <a:latin typeface="+mn-lt"/>
              </a:rPr>
              <a:t>grants to states for </a:t>
            </a:r>
            <a:r>
              <a:rPr lang="en-US" sz="2400" dirty="0" smtClean="0">
                <a:latin typeface="+mn-lt"/>
              </a:rPr>
              <a:t>electronic</a:t>
            </a:r>
          </a:p>
          <a:p>
            <a:pPr marL="0" indent="0">
              <a:buNone/>
            </a:pPr>
            <a:r>
              <a:rPr lang="en-US" sz="2400" dirty="0">
                <a:latin typeface="+mn-lt"/>
              </a:rPr>
              <a:t> </a:t>
            </a:r>
            <a:r>
              <a:rPr lang="en-US" sz="2400" dirty="0" smtClean="0">
                <a:latin typeface="+mn-lt"/>
              </a:rPr>
              <a:t>     </a:t>
            </a:r>
            <a:r>
              <a:rPr lang="en-US" sz="2400" dirty="0">
                <a:latin typeface="+mn-lt"/>
              </a:rPr>
              <a:t>data exchange to expedite </a:t>
            </a:r>
            <a:endParaRPr lang="en-US" sz="2400" dirty="0" smtClean="0">
              <a:latin typeface="+mn-lt"/>
            </a:endParaRPr>
          </a:p>
          <a:p>
            <a:pPr marL="0" indent="0">
              <a:buNone/>
            </a:pPr>
            <a:r>
              <a:rPr lang="en-US" sz="2400" dirty="0">
                <a:latin typeface="+mn-lt"/>
              </a:rPr>
              <a:t> </a:t>
            </a:r>
            <a:r>
              <a:rPr lang="en-US" sz="2400" dirty="0" smtClean="0">
                <a:latin typeface="+mn-lt"/>
              </a:rPr>
              <a:t>     interstate </a:t>
            </a:r>
            <a:r>
              <a:rPr lang="en-US" sz="2400" dirty="0">
                <a:latin typeface="+mn-lt"/>
              </a:rPr>
              <a:t>placement </a:t>
            </a:r>
          </a:p>
          <a:p>
            <a:endParaRPr lang="en-US" dirty="0"/>
          </a:p>
        </p:txBody>
      </p:sp>
      <p:pic>
        <p:nvPicPr>
          <p:cNvPr id="4" name="Picture 3"/>
          <p:cNvPicPr>
            <a:picLocks noChangeAspect="1"/>
          </p:cNvPicPr>
          <p:nvPr/>
        </p:nvPicPr>
        <p:blipFill>
          <a:blip r:embed="rId2"/>
          <a:stretch>
            <a:fillRect/>
          </a:stretch>
        </p:blipFill>
        <p:spPr>
          <a:xfrm>
            <a:off x="6476800" y="3739320"/>
            <a:ext cx="2210000" cy="1665360"/>
          </a:xfrm>
          <a:prstGeom prst="rect">
            <a:avLst/>
          </a:prstGeom>
        </p:spPr>
      </p:pic>
    </p:spTree>
    <p:extLst>
      <p:ext uri="{BB962C8B-B14F-4D97-AF65-F5344CB8AC3E}">
        <p14:creationId xmlns:p14="http://schemas.microsoft.com/office/powerpoint/2010/main" val="2564958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30629"/>
            <a:ext cx="8354291" cy="1287009"/>
          </a:xfrm>
        </p:spPr>
        <p:txBody>
          <a:bodyPr/>
          <a:lstStyle/>
          <a:p>
            <a:r>
              <a:rPr lang="en-US" sz="3600" dirty="0" smtClean="0">
                <a:solidFill>
                  <a:srgbClr val="C00000"/>
                </a:solidFill>
              </a:rPr>
              <a:t>Pending Federal Legislation:</a:t>
            </a:r>
            <a:endParaRPr lang="en-US" sz="3600" dirty="0"/>
          </a:p>
        </p:txBody>
      </p:sp>
      <p:sp>
        <p:nvSpPr>
          <p:cNvPr id="3" name="Content Placeholder 2"/>
          <p:cNvSpPr>
            <a:spLocks noGrp="1"/>
          </p:cNvSpPr>
          <p:nvPr>
            <p:ph idx="1"/>
          </p:nvPr>
        </p:nvSpPr>
        <p:spPr>
          <a:xfrm>
            <a:off x="320635" y="1269242"/>
            <a:ext cx="8823366" cy="4360266"/>
          </a:xfrm>
        </p:spPr>
        <p:txBody>
          <a:bodyPr/>
          <a:lstStyle/>
          <a:p>
            <a:r>
              <a:rPr lang="en-US" sz="2800" dirty="0"/>
              <a:t>Phase-In of 50 percent “Well Supported” Requirement for Prevention Services </a:t>
            </a:r>
            <a:r>
              <a:rPr lang="en-US" sz="2800" dirty="0" smtClean="0"/>
              <a:t>Reimbursement</a:t>
            </a:r>
          </a:p>
          <a:p>
            <a:endParaRPr lang="en-US" sz="1400" dirty="0" smtClean="0"/>
          </a:p>
          <a:p>
            <a:r>
              <a:rPr lang="en-US" sz="2800" dirty="0" smtClean="0"/>
              <a:t>Transition </a:t>
            </a:r>
            <a:r>
              <a:rPr lang="en-US" sz="2800" dirty="0"/>
              <a:t>Funding to Help States Implement Family </a:t>
            </a:r>
            <a:r>
              <a:rPr lang="en-US" sz="2800" dirty="0" smtClean="0"/>
              <a:t>First</a:t>
            </a:r>
          </a:p>
          <a:p>
            <a:endParaRPr lang="en-US" sz="1400" dirty="0" smtClean="0"/>
          </a:p>
          <a:p>
            <a:r>
              <a:rPr lang="en-US" sz="2800" dirty="0"/>
              <a:t>Short-Term Funding Certainty for States with Expiring Waivers</a:t>
            </a:r>
            <a:r>
              <a:rPr lang="en-US" sz="2400" dirty="0"/>
              <a:t/>
            </a:r>
            <a:br>
              <a:rPr lang="en-US" sz="2400" dirty="0"/>
            </a:br>
            <a:endParaRPr lang="en-US" sz="2400" dirty="0"/>
          </a:p>
        </p:txBody>
      </p:sp>
    </p:spTree>
    <p:extLst>
      <p:ext uri="{BB962C8B-B14F-4D97-AF65-F5344CB8AC3E}">
        <p14:creationId xmlns:p14="http://schemas.microsoft.com/office/powerpoint/2010/main" val="611581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68"/>
            <a:ext cx="8229600" cy="1078173"/>
          </a:xfrm>
        </p:spPr>
        <p:txBody>
          <a:bodyPr/>
          <a:lstStyle/>
          <a:p>
            <a:r>
              <a:rPr lang="en-US" dirty="0" smtClean="0">
                <a:solidFill>
                  <a:srgbClr val="C00000"/>
                </a:solidFill>
              </a:rPr>
              <a:t>Around the Nation</a:t>
            </a:r>
            <a:endParaRPr lang="en-US" dirty="0">
              <a:solidFill>
                <a:srgbClr val="C00000"/>
              </a:solidFill>
            </a:endParaRPr>
          </a:p>
        </p:txBody>
      </p:sp>
      <p:sp>
        <p:nvSpPr>
          <p:cNvPr id="3" name="Content Placeholder 2"/>
          <p:cNvSpPr>
            <a:spLocks noGrp="1"/>
          </p:cNvSpPr>
          <p:nvPr>
            <p:ph idx="1"/>
          </p:nvPr>
        </p:nvSpPr>
        <p:spPr>
          <a:xfrm>
            <a:off x="457200" y="1116282"/>
            <a:ext cx="8229600" cy="4513226"/>
          </a:xfrm>
        </p:spPr>
        <p:txBody>
          <a:bodyPr/>
          <a:lstStyle/>
          <a:p>
            <a:r>
              <a:rPr lang="en-US" sz="2800" dirty="0" smtClean="0"/>
              <a:t>17 States planning implementation October 1, 2019</a:t>
            </a:r>
          </a:p>
          <a:p>
            <a:endParaRPr lang="en-US" sz="1400" dirty="0" smtClean="0"/>
          </a:p>
          <a:p>
            <a:r>
              <a:rPr lang="en-US" sz="2800" dirty="0" smtClean="0"/>
              <a:t>4 Prevention Plans submitted</a:t>
            </a:r>
          </a:p>
          <a:p>
            <a:endParaRPr lang="en-US" sz="1400" dirty="0" smtClean="0"/>
          </a:p>
          <a:p>
            <a:r>
              <a:rPr lang="en-US" sz="2800" dirty="0" smtClean="0"/>
              <a:t>1 Prevention Plan approved</a:t>
            </a:r>
          </a:p>
          <a:p>
            <a:endParaRPr lang="en-US" sz="1400" dirty="0" smtClean="0"/>
          </a:p>
          <a:p>
            <a:r>
              <a:rPr lang="en-US" sz="2800" dirty="0" smtClean="0"/>
              <a:t>Casey convened these jurisdictions for shared learning in person and by webinar. CT invited to join in October.</a:t>
            </a:r>
          </a:p>
          <a:p>
            <a:endParaRPr lang="en-US" sz="1400" dirty="0" smtClean="0"/>
          </a:p>
          <a:p>
            <a:r>
              <a:rPr lang="en-US" sz="2800" dirty="0" smtClean="0"/>
              <a:t>Visit Familyfirstact.org </a:t>
            </a:r>
            <a:endParaRPr lang="en-US" sz="2800" dirty="0"/>
          </a:p>
        </p:txBody>
      </p:sp>
    </p:spTree>
    <p:extLst>
      <p:ext uri="{BB962C8B-B14F-4D97-AF65-F5344CB8AC3E}">
        <p14:creationId xmlns:p14="http://schemas.microsoft.com/office/powerpoint/2010/main" val="3071333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4400" dirty="0" smtClean="0"/>
              <a:t>To a 21</a:t>
            </a:r>
            <a:r>
              <a:rPr lang="en-US" sz="4400" baseline="30000" dirty="0" smtClean="0"/>
              <a:t>st</a:t>
            </a:r>
            <a:r>
              <a:rPr lang="en-US" sz="4400" dirty="0" smtClean="0"/>
              <a:t> Century Child Welfare </a:t>
            </a:r>
            <a:r>
              <a:rPr lang="en-US" sz="4400" b="1" dirty="0" smtClean="0"/>
              <a:t>System</a:t>
            </a:r>
            <a:endParaRPr lang="en-US" sz="4400" dirty="0"/>
          </a:p>
        </p:txBody>
      </p:sp>
      <p:pic>
        <p:nvPicPr>
          <p:cNvPr id="5" name="Content Placeholder 4"/>
          <p:cNvPicPr>
            <a:picLocks noGrp="1" noChangeAspect="1"/>
          </p:cNvPicPr>
          <p:nvPr>
            <p:ph idx="1"/>
          </p:nvPr>
        </p:nvPicPr>
        <p:blipFill>
          <a:blip r:embed="rId2"/>
          <a:stretch>
            <a:fillRect/>
          </a:stretch>
        </p:blipFill>
        <p:spPr>
          <a:xfrm>
            <a:off x="2335700" y="589546"/>
            <a:ext cx="3503125" cy="2550695"/>
          </a:xfrm>
          <a:prstGeom prst="rect">
            <a:avLst/>
          </a:prstGeom>
        </p:spPr>
      </p:pic>
    </p:spTree>
    <p:extLst>
      <p:ext uri="{BB962C8B-B14F-4D97-AF65-F5344CB8AC3E}">
        <p14:creationId xmlns:p14="http://schemas.microsoft.com/office/powerpoint/2010/main" val="3966059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00000"/>
                </a:solidFill>
              </a:rPr>
              <a:t/>
            </a:r>
            <a:br>
              <a:rPr lang="en-US" sz="3600" dirty="0" smtClean="0">
                <a:solidFill>
                  <a:srgbClr val="C00000"/>
                </a:solidFill>
              </a:rPr>
            </a:br>
            <a:r>
              <a:rPr lang="en-US" sz="3600" dirty="0" smtClean="0">
                <a:solidFill>
                  <a:srgbClr val="C00000"/>
                </a:solidFill>
              </a:rPr>
              <a:t>19</a:t>
            </a:r>
            <a:r>
              <a:rPr lang="en-US" sz="3600" baseline="30000" dirty="0" smtClean="0">
                <a:solidFill>
                  <a:srgbClr val="C00000"/>
                </a:solidFill>
              </a:rPr>
              <a:t>th</a:t>
            </a:r>
            <a:r>
              <a:rPr lang="en-US" sz="3600" dirty="0" smtClean="0">
                <a:solidFill>
                  <a:srgbClr val="C00000"/>
                </a:solidFill>
              </a:rPr>
              <a:t> </a:t>
            </a:r>
            <a:r>
              <a:rPr lang="en-US" sz="3600" dirty="0">
                <a:solidFill>
                  <a:srgbClr val="C00000"/>
                </a:solidFill>
              </a:rPr>
              <a:t>and 20</a:t>
            </a:r>
            <a:r>
              <a:rPr lang="en-US" sz="3600" baseline="30000" dirty="0">
                <a:solidFill>
                  <a:srgbClr val="C00000"/>
                </a:solidFill>
              </a:rPr>
              <a:t>th</a:t>
            </a:r>
            <a:r>
              <a:rPr lang="en-US" sz="3600" dirty="0">
                <a:solidFill>
                  <a:srgbClr val="C00000"/>
                </a:solidFill>
              </a:rPr>
              <a:t>  Century Child Protection:</a:t>
            </a:r>
            <a:br>
              <a:rPr lang="en-US" sz="3600" dirty="0">
                <a:solidFill>
                  <a:srgbClr val="C00000"/>
                </a:solidFill>
              </a:rPr>
            </a:br>
            <a:endParaRPr lang="en-US" sz="3600" dirty="0">
              <a:solidFill>
                <a:srgbClr val="C00000"/>
              </a:solidFill>
            </a:endParaRPr>
          </a:p>
        </p:txBody>
      </p:sp>
      <p:sp>
        <p:nvSpPr>
          <p:cNvPr id="3" name="Content Placeholder 2"/>
          <p:cNvSpPr>
            <a:spLocks noGrp="1"/>
          </p:cNvSpPr>
          <p:nvPr>
            <p:ph idx="1"/>
          </p:nvPr>
        </p:nvSpPr>
        <p:spPr/>
        <p:txBody>
          <a:bodyPr/>
          <a:lstStyle/>
          <a:p>
            <a:pPr marL="0" indent="0" algn="ctr">
              <a:buNone/>
            </a:pPr>
            <a:r>
              <a:rPr lang="en-US" dirty="0"/>
              <a:t/>
            </a:r>
            <a:br>
              <a:rPr lang="en-US" dirty="0"/>
            </a:br>
            <a:endParaRPr lang="en-US" dirty="0" smtClean="0"/>
          </a:p>
          <a:p>
            <a:pPr marL="0" indent="0" algn="ctr">
              <a:buNone/>
            </a:pPr>
            <a:r>
              <a:rPr lang="en-US" dirty="0" smtClean="0"/>
              <a:t>Theoretical </a:t>
            </a:r>
            <a:r>
              <a:rPr lang="en-US" dirty="0"/>
              <a:t>O</a:t>
            </a:r>
            <a:r>
              <a:rPr lang="en-US" dirty="0" smtClean="0"/>
              <a:t>rientation</a:t>
            </a:r>
          </a:p>
          <a:p>
            <a:pPr marL="0" indent="0" algn="ctr">
              <a:buNone/>
            </a:pPr>
            <a:r>
              <a:rPr lang="en-US" dirty="0" smtClean="0"/>
              <a:t>and </a:t>
            </a:r>
            <a:r>
              <a:rPr lang="en-US" dirty="0"/>
              <a:t>Historical Tensions</a:t>
            </a:r>
          </a:p>
        </p:txBody>
      </p:sp>
    </p:spTree>
    <p:extLst>
      <p:ext uri="{BB962C8B-B14F-4D97-AF65-F5344CB8AC3E}">
        <p14:creationId xmlns:p14="http://schemas.microsoft.com/office/powerpoint/2010/main" val="2878929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400" dirty="0" smtClean="0">
                <a:solidFill>
                  <a:srgbClr val="C00000"/>
                </a:solidFill>
              </a:rPr>
              <a:t>Questions?</a:t>
            </a:r>
            <a:endParaRPr lang="en-US" sz="4400" dirty="0">
              <a:solidFill>
                <a:srgbClr val="C00000"/>
              </a:solidFill>
            </a:endParaRPr>
          </a:p>
          <a:p>
            <a:pPr marL="0" indent="0" algn="ctr">
              <a:buNone/>
            </a:pPr>
            <a:endParaRPr lang="en-US" smtClean="0"/>
          </a:p>
          <a:p>
            <a:pPr marL="0" indent="0" algn="ctr">
              <a:buNone/>
            </a:pPr>
            <a:endParaRPr lang="en-US" dirty="0" smtClean="0"/>
          </a:p>
          <a:p>
            <a:pPr marL="0" indent="0" algn="ctr">
              <a:buNone/>
            </a:pPr>
            <a:r>
              <a:rPr lang="en-US" sz="2400" dirty="0" smtClean="0"/>
              <a:t>Susan Reilly</a:t>
            </a:r>
          </a:p>
          <a:p>
            <a:pPr marL="0" indent="0" algn="ctr">
              <a:buNone/>
            </a:pPr>
            <a:r>
              <a:rPr lang="en-US" sz="2400" dirty="0" smtClean="0"/>
              <a:t>Senior Director, Strategic Consulting</a:t>
            </a:r>
          </a:p>
          <a:p>
            <a:pPr marL="0" indent="0" algn="ctr">
              <a:buNone/>
            </a:pPr>
            <a:r>
              <a:rPr lang="en-US" sz="2400" dirty="0" smtClean="0"/>
              <a:t>Casey Family Programs</a:t>
            </a:r>
          </a:p>
          <a:p>
            <a:pPr marL="0" indent="0" algn="ctr">
              <a:buNone/>
            </a:pPr>
            <a:r>
              <a:rPr lang="en-US" sz="2400" dirty="0" smtClean="0"/>
              <a:t>sreilly@casey.org</a:t>
            </a:r>
            <a:endParaRPr lang="en-US" sz="2400" dirty="0"/>
          </a:p>
        </p:txBody>
      </p:sp>
    </p:spTree>
    <p:extLst>
      <p:ext uri="{BB962C8B-B14F-4D97-AF65-F5344CB8AC3E}">
        <p14:creationId xmlns:p14="http://schemas.microsoft.com/office/powerpoint/2010/main" val="952246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57" y="274638"/>
            <a:ext cx="8763755" cy="1143000"/>
          </a:xfrm>
        </p:spPr>
        <p:txBody>
          <a:bodyPr/>
          <a:lstStyle/>
          <a:p>
            <a:pPr algn="ctr"/>
            <a:r>
              <a:rPr lang="en-US" sz="3600" dirty="0">
                <a:solidFill>
                  <a:srgbClr val="9D1E27"/>
                </a:solidFill>
                <a:latin typeface="Arial" panose="020B0604020202020204" pitchFamily="34" charset="0"/>
                <a:cs typeface="Arial" panose="020B0604020202020204" pitchFamily="34" charset="0"/>
              </a:rPr>
              <a:t>19</a:t>
            </a:r>
            <a:r>
              <a:rPr lang="en-US" sz="3600" baseline="30000" dirty="0">
                <a:solidFill>
                  <a:srgbClr val="9D1E27"/>
                </a:solidFill>
                <a:latin typeface="Arial" panose="020B0604020202020204" pitchFamily="34" charset="0"/>
                <a:cs typeface="Arial" panose="020B0604020202020204" pitchFamily="34" charset="0"/>
              </a:rPr>
              <a:t>th</a:t>
            </a:r>
            <a:r>
              <a:rPr lang="en-US" sz="3600" dirty="0">
                <a:solidFill>
                  <a:srgbClr val="9D1E27"/>
                </a:solidFill>
                <a:latin typeface="Arial" panose="020B0604020202020204" pitchFamily="34" charset="0"/>
                <a:cs typeface="Arial" panose="020B0604020202020204" pitchFamily="34" charset="0"/>
              </a:rPr>
              <a:t> Century ideology and view </a:t>
            </a:r>
            <a:r>
              <a:rPr lang="en-US" sz="3600" dirty="0" smtClean="0">
                <a:solidFill>
                  <a:srgbClr val="9D1E27"/>
                </a:solidFill>
                <a:latin typeface="Arial" panose="020B0604020202020204" pitchFamily="34" charset="0"/>
                <a:cs typeface="Arial" panose="020B0604020202020204" pitchFamily="34" charset="0"/>
              </a:rPr>
              <a:t/>
            </a:r>
            <a:br>
              <a:rPr lang="en-US" sz="3600" dirty="0" smtClean="0">
                <a:solidFill>
                  <a:srgbClr val="9D1E27"/>
                </a:solidFill>
                <a:latin typeface="Arial" panose="020B0604020202020204" pitchFamily="34" charset="0"/>
                <a:cs typeface="Arial" panose="020B0604020202020204" pitchFamily="34" charset="0"/>
              </a:rPr>
            </a:br>
            <a:r>
              <a:rPr lang="en-US" sz="3600" dirty="0" smtClean="0">
                <a:solidFill>
                  <a:srgbClr val="9D1E27"/>
                </a:solidFill>
                <a:latin typeface="Arial" panose="020B0604020202020204" pitchFamily="34" charset="0"/>
                <a:cs typeface="Arial" panose="020B0604020202020204" pitchFamily="34" charset="0"/>
              </a:rPr>
              <a:t>of </a:t>
            </a:r>
            <a:r>
              <a:rPr lang="en-US" sz="3600" dirty="0">
                <a:solidFill>
                  <a:srgbClr val="9D1E27"/>
                </a:solidFill>
                <a:latin typeface="Arial" panose="020B0604020202020204" pitchFamily="34" charset="0"/>
                <a:cs typeface="Arial" panose="020B0604020202020204" pitchFamily="34" charset="0"/>
              </a:rPr>
              <a:t>poor families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dirty="0" smtClean="0"/>
              <a:t>Poor </a:t>
            </a:r>
            <a:r>
              <a:rPr lang="en-US" dirty="0"/>
              <a:t>laws - “worthy and unworthy poor</a:t>
            </a:r>
            <a:r>
              <a:rPr lang="en-US" dirty="0" smtClean="0"/>
              <a:t>”</a:t>
            </a:r>
          </a:p>
          <a:p>
            <a:endParaRPr lang="en-US" dirty="0"/>
          </a:p>
          <a:p>
            <a:r>
              <a:rPr lang="en-US" dirty="0"/>
              <a:t>Attitudes about race, ethnicity, new immigrants…</a:t>
            </a:r>
          </a:p>
          <a:p>
            <a:endParaRPr lang="en-US" dirty="0"/>
          </a:p>
        </p:txBody>
      </p:sp>
    </p:spTree>
    <p:extLst>
      <p:ext uri="{BB962C8B-B14F-4D97-AF65-F5344CB8AC3E}">
        <p14:creationId xmlns:p14="http://schemas.microsoft.com/office/powerpoint/2010/main" val="305763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C00000"/>
                </a:solidFill>
                <a:latin typeface="Arial" panose="020B0604020202020204" pitchFamily="34" charset="0"/>
                <a:cs typeface="Arial" panose="020B0604020202020204" pitchFamily="34" charset="0"/>
              </a:rPr>
              <a:t>Historical tensions and theoretical orientation</a:t>
            </a:r>
            <a:endParaRPr lang="en-US" sz="3600" dirty="0">
              <a:solidFill>
                <a:srgbClr val="C00000"/>
              </a:solidFill>
            </a:endParaRPr>
          </a:p>
        </p:txBody>
      </p:sp>
      <p:sp>
        <p:nvSpPr>
          <p:cNvPr id="4" name="Content Placeholder 3"/>
          <p:cNvSpPr>
            <a:spLocks noGrp="1"/>
          </p:cNvSpPr>
          <p:nvPr>
            <p:ph idx="1"/>
          </p:nvPr>
        </p:nvSpPr>
        <p:spPr>
          <a:xfrm>
            <a:off x="2444436" y="2299580"/>
            <a:ext cx="4209862" cy="1131683"/>
          </a:xfrm>
          <a:prstGeom prst="leftRightArrow">
            <a:avLst/>
          </a:prstGeom>
          <a:gradFill>
            <a:gsLst>
              <a:gs pos="0">
                <a:srgbClr val="682145"/>
              </a:gs>
              <a:gs pos="100000">
                <a:srgbClr val="EF8200"/>
              </a:gs>
            </a:gsLst>
            <a:lin ang="10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 name="Content Placeholder 3"/>
          <p:cNvSpPr txBox="1">
            <a:spLocks/>
          </p:cNvSpPr>
          <p:nvPr/>
        </p:nvSpPr>
        <p:spPr>
          <a:xfrm>
            <a:off x="2444437" y="3675612"/>
            <a:ext cx="4209862" cy="1131683"/>
          </a:xfrm>
          <a:prstGeom prst="leftRightArrow">
            <a:avLst/>
          </a:prstGeom>
          <a:gradFill>
            <a:gsLst>
              <a:gs pos="0">
                <a:srgbClr val="682145"/>
              </a:gs>
              <a:gs pos="100000">
                <a:srgbClr val="EF8200"/>
              </a:gs>
            </a:gsLst>
            <a:lin ang="10800000" scaled="0"/>
          </a:gradFill>
          <a:ln w="25400" cap="flat" cmpd="sng" algn="ctr">
            <a:no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900" indent="-342900" algn="l" defTabSz="457200" rtl="0" eaLnBrk="1" latinLnBrk="0" hangingPunct="1">
              <a:spcBef>
                <a:spcPct val="20000"/>
              </a:spcBef>
              <a:buFont typeface="Arial"/>
              <a:buChar char="•"/>
              <a:defRPr sz="3200" kern="1200">
                <a:solidFill>
                  <a:schemeClr val="lt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lt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lt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lt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l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sz="1800" dirty="0"/>
          </a:p>
        </p:txBody>
      </p:sp>
      <p:sp>
        <p:nvSpPr>
          <p:cNvPr id="6" name="Rectangle 5"/>
          <p:cNvSpPr/>
          <p:nvPr/>
        </p:nvSpPr>
        <p:spPr>
          <a:xfrm>
            <a:off x="7103953" y="2542255"/>
            <a:ext cx="1216182" cy="646331"/>
          </a:xfrm>
          <a:prstGeom prst="rect">
            <a:avLst/>
          </a:prstGeom>
        </p:spPr>
        <p:txBody>
          <a:bodyPr wrap="square">
            <a:spAutoFit/>
          </a:bodyPr>
          <a:lstStyle/>
          <a:p>
            <a:pPr algn="ctr"/>
            <a:r>
              <a:rPr lang="en-US" dirty="0" smtClean="0"/>
              <a:t>Supporting families</a:t>
            </a:r>
            <a:endParaRPr lang="en-US" b="1" dirty="0"/>
          </a:p>
        </p:txBody>
      </p:sp>
      <p:sp>
        <p:nvSpPr>
          <p:cNvPr id="7" name="Rectangle 6"/>
          <p:cNvSpPr/>
          <p:nvPr/>
        </p:nvSpPr>
        <p:spPr>
          <a:xfrm>
            <a:off x="615636" y="3889712"/>
            <a:ext cx="1569264" cy="646331"/>
          </a:xfrm>
          <a:prstGeom prst="rect">
            <a:avLst/>
          </a:prstGeom>
        </p:spPr>
        <p:txBody>
          <a:bodyPr wrap="square">
            <a:spAutoFit/>
          </a:bodyPr>
          <a:lstStyle/>
          <a:p>
            <a:pPr algn="ctr"/>
            <a:r>
              <a:rPr lang="en-US" dirty="0" smtClean="0"/>
              <a:t>Individual responsibility</a:t>
            </a:r>
            <a:endParaRPr lang="en-US" b="1" dirty="0"/>
          </a:p>
        </p:txBody>
      </p:sp>
      <p:sp>
        <p:nvSpPr>
          <p:cNvPr id="8" name="Rectangle 7"/>
          <p:cNvSpPr/>
          <p:nvPr/>
        </p:nvSpPr>
        <p:spPr>
          <a:xfrm>
            <a:off x="457200" y="2437563"/>
            <a:ext cx="1569267" cy="646331"/>
          </a:xfrm>
          <a:prstGeom prst="rect">
            <a:avLst/>
          </a:prstGeom>
        </p:spPr>
        <p:txBody>
          <a:bodyPr wrap="square">
            <a:spAutoFit/>
          </a:bodyPr>
          <a:lstStyle/>
          <a:p>
            <a:pPr algn="r"/>
            <a:r>
              <a:rPr lang="en-US" dirty="0"/>
              <a:t>Rescuing </a:t>
            </a:r>
            <a:br>
              <a:rPr lang="en-US" dirty="0"/>
            </a:br>
            <a:r>
              <a:rPr lang="en-US" b="1" dirty="0"/>
              <a:t>children</a:t>
            </a:r>
          </a:p>
        </p:txBody>
      </p:sp>
      <p:sp>
        <p:nvSpPr>
          <p:cNvPr id="9" name="Rectangle 8"/>
          <p:cNvSpPr/>
          <p:nvPr/>
        </p:nvSpPr>
        <p:spPr>
          <a:xfrm>
            <a:off x="6989275" y="3713038"/>
            <a:ext cx="1697525" cy="646331"/>
          </a:xfrm>
          <a:prstGeom prst="rect">
            <a:avLst/>
          </a:prstGeom>
        </p:spPr>
        <p:txBody>
          <a:bodyPr wrap="square">
            <a:spAutoFit/>
          </a:bodyPr>
          <a:lstStyle/>
          <a:p>
            <a:pPr algn="ctr"/>
            <a:r>
              <a:rPr lang="en-US" dirty="0" smtClean="0"/>
              <a:t>Environmental conditions</a:t>
            </a:r>
            <a:endParaRPr lang="en-US" b="1" dirty="0"/>
          </a:p>
        </p:txBody>
      </p:sp>
    </p:spTree>
    <p:extLst>
      <p:ext uri="{BB962C8B-B14F-4D97-AF65-F5344CB8AC3E}">
        <p14:creationId xmlns:p14="http://schemas.microsoft.com/office/powerpoint/2010/main" val="3876554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C00000"/>
                </a:solidFill>
                <a:latin typeface="Arial" panose="020B0604020202020204" pitchFamily="34" charset="0"/>
                <a:cs typeface="Arial" panose="020B0604020202020204" pitchFamily="34" charset="0"/>
              </a:rPr>
              <a:t>Historical tensions: the role of government</a:t>
            </a:r>
            <a:r>
              <a:rPr lang="en-US" sz="4800" dirty="0"/>
              <a:t/>
            </a:r>
            <a:br>
              <a:rPr lang="en-US" sz="4800" dirty="0"/>
            </a:br>
            <a:endParaRPr lang="en-US" dirty="0"/>
          </a:p>
        </p:txBody>
      </p:sp>
      <p:sp>
        <p:nvSpPr>
          <p:cNvPr id="4" name="Content Placeholder 3"/>
          <p:cNvSpPr>
            <a:spLocks noGrp="1"/>
          </p:cNvSpPr>
          <p:nvPr>
            <p:ph idx="1"/>
          </p:nvPr>
        </p:nvSpPr>
        <p:spPr>
          <a:xfrm>
            <a:off x="2362200" y="2085976"/>
            <a:ext cx="4505325" cy="685800"/>
          </a:xfrm>
          <a:prstGeom prst="leftRightArrow">
            <a:avLst/>
          </a:prstGeom>
          <a:gradFill>
            <a:gsLst>
              <a:gs pos="0">
                <a:srgbClr val="682145"/>
              </a:gs>
              <a:gs pos="100000">
                <a:srgbClr val="EF8200"/>
              </a:gs>
            </a:gsLst>
            <a:lin ang="10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 name="Rectangle 4"/>
          <p:cNvSpPr/>
          <p:nvPr/>
        </p:nvSpPr>
        <p:spPr>
          <a:xfrm>
            <a:off x="1971675" y="2946736"/>
            <a:ext cx="2314575" cy="2343653"/>
          </a:xfrm>
          <a:prstGeom prst="rect">
            <a:avLst/>
          </a:prstGeom>
          <a:solidFill>
            <a:srgbClr val="BCB2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Philanthropy </a:t>
            </a:r>
            <a:endParaRPr lang="en-US" sz="2400" dirty="0">
              <a:solidFill>
                <a:schemeClr val="tx1"/>
              </a:solidFill>
            </a:endParaRPr>
          </a:p>
          <a:p>
            <a:pPr algn="ctr"/>
            <a:r>
              <a:rPr lang="en-US" sz="2400" dirty="0" smtClean="0">
                <a:solidFill>
                  <a:schemeClr val="tx1"/>
                </a:solidFill>
              </a:rPr>
              <a:t>Community</a:t>
            </a:r>
            <a:endParaRPr lang="en-US" sz="2400" dirty="0">
              <a:solidFill>
                <a:schemeClr val="tx1"/>
              </a:solidFill>
            </a:endParaRPr>
          </a:p>
        </p:txBody>
      </p:sp>
      <p:sp>
        <p:nvSpPr>
          <p:cNvPr id="7" name="Rectangle 6"/>
          <p:cNvSpPr/>
          <p:nvPr/>
        </p:nvSpPr>
        <p:spPr>
          <a:xfrm>
            <a:off x="4695825" y="2946736"/>
            <a:ext cx="2314575" cy="2343653"/>
          </a:xfrm>
          <a:prstGeom prst="rect">
            <a:avLst/>
          </a:prstGeom>
          <a:solidFill>
            <a:srgbClr val="BCB2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Local/State</a:t>
            </a:r>
          </a:p>
          <a:p>
            <a:pPr algn="ctr"/>
            <a:r>
              <a:rPr lang="en-US" sz="2400" dirty="0" smtClean="0">
                <a:solidFill>
                  <a:schemeClr val="tx1"/>
                </a:solidFill>
              </a:rPr>
              <a:t>Federal</a:t>
            </a:r>
            <a:endParaRPr lang="en-US" sz="2400" dirty="0">
              <a:solidFill>
                <a:schemeClr val="tx1"/>
              </a:solidFill>
            </a:endParaRPr>
          </a:p>
        </p:txBody>
      </p:sp>
      <p:sp>
        <p:nvSpPr>
          <p:cNvPr id="8" name="TextBox 7"/>
          <p:cNvSpPr txBox="1"/>
          <p:nvPr/>
        </p:nvSpPr>
        <p:spPr>
          <a:xfrm>
            <a:off x="381001" y="2125445"/>
            <a:ext cx="1838324" cy="830997"/>
          </a:xfrm>
          <a:prstGeom prst="rect">
            <a:avLst/>
          </a:prstGeom>
          <a:noFill/>
        </p:spPr>
        <p:txBody>
          <a:bodyPr wrap="square" rtlCol="0">
            <a:spAutoFit/>
          </a:bodyPr>
          <a:lstStyle/>
          <a:p>
            <a:pPr algn="ctr"/>
            <a:r>
              <a:rPr lang="en-US" sz="2400" dirty="0" smtClean="0"/>
              <a:t>Less</a:t>
            </a:r>
          </a:p>
          <a:p>
            <a:pPr algn="ctr"/>
            <a:r>
              <a:rPr lang="en-US" sz="2400" dirty="0" smtClean="0"/>
              <a:t>government</a:t>
            </a:r>
            <a:endParaRPr lang="en-US" sz="2400" dirty="0"/>
          </a:p>
        </p:txBody>
      </p:sp>
      <p:sp>
        <p:nvSpPr>
          <p:cNvPr id="9" name="Rectangle 8"/>
          <p:cNvSpPr/>
          <p:nvPr/>
        </p:nvSpPr>
        <p:spPr>
          <a:xfrm>
            <a:off x="7010400" y="2125444"/>
            <a:ext cx="1838325" cy="830997"/>
          </a:xfrm>
          <a:prstGeom prst="rect">
            <a:avLst/>
          </a:prstGeom>
        </p:spPr>
        <p:txBody>
          <a:bodyPr wrap="square">
            <a:spAutoFit/>
          </a:bodyPr>
          <a:lstStyle/>
          <a:p>
            <a:pPr algn="ctr"/>
            <a:r>
              <a:rPr lang="en-US" sz="2400" dirty="0" smtClean="0"/>
              <a:t>More</a:t>
            </a:r>
            <a:endParaRPr lang="en-US" sz="2400" dirty="0"/>
          </a:p>
          <a:p>
            <a:pPr algn="ctr"/>
            <a:r>
              <a:rPr lang="en-US" sz="2400" dirty="0"/>
              <a:t>government</a:t>
            </a:r>
          </a:p>
        </p:txBody>
      </p:sp>
    </p:spTree>
    <p:extLst>
      <p:ext uri="{BB962C8B-B14F-4D97-AF65-F5344CB8AC3E}">
        <p14:creationId xmlns:p14="http://schemas.microsoft.com/office/powerpoint/2010/main" val="953772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rgbClr val="C00000"/>
                </a:solidFill>
                <a:latin typeface="Arial" panose="020B0604020202020204" pitchFamily="34" charset="0"/>
                <a:cs typeface="Arial" panose="020B0604020202020204" pitchFamily="34" charset="0"/>
              </a:rPr>
              <a:t>When and how we intervene</a:t>
            </a:r>
            <a:r>
              <a:rPr lang="en-US" sz="3200" dirty="0" smtClean="0">
                <a:solidFill>
                  <a:srgbClr val="C00000"/>
                </a:solidFill>
                <a:latin typeface="Arial" panose="020B0604020202020204" pitchFamily="34" charset="0"/>
                <a:cs typeface="Arial" panose="020B0604020202020204" pitchFamily="34" charset="0"/>
              </a:rPr>
              <a:t>?</a:t>
            </a:r>
            <a:r>
              <a:rPr lang="en-US" sz="3200" dirty="0">
                <a:solidFill>
                  <a:srgbClr val="C00000"/>
                </a:solidFill>
              </a:rPr>
              <a:t/>
            </a:r>
            <a:br>
              <a:rPr lang="en-US" sz="3200" dirty="0">
                <a:solidFill>
                  <a:srgbClr val="C00000"/>
                </a:solidFill>
              </a:rPr>
            </a:br>
            <a:r>
              <a:rPr lang="en-US" sz="2400" dirty="0">
                <a:solidFill>
                  <a:srgbClr val="5E4F4A"/>
                </a:solidFill>
              </a:rPr>
              <a:t>FEDERAL  </a:t>
            </a:r>
            <a:r>
              <a:rPr lang="en-US" sz="2400" dirty="0">
                <a:solidFill>
                  <a:srgbClr val="BCB200"/>
                </a:solidFill>
              </a:rPr>
              <a:t>|</a:t>
            </a:r>
            <a:r>
              <a:rPr lang="en-US" sz="2400" dirty="0">
                <a:solidFill>
                  <a:srgbClr val="5E4F4A"/>
                </a:solidFill>
              </a:rPr>
              <a:t>  STATE POLICIES  </a:t>
            </a:r>
            <a:r>
              <a:rPr lang="en-US" sz="2400" dirty="0">
                <a:solidFill>
                  <a:srgbClr val="BCB200"/>
                </a:solidFill>
              </a:rPr>
              <a:t>|</a:t>
            </a:r>
            <a:r>
              <a:rPr lang="en-US" sz="2400" dirty="0">
                <a:solidFill>
                  <a:srgbClr val="5E4F4A"/>
                </a:solidFill>
              </a:rPr>
              <a:t>  FUNDING STRUCTURE</a:t>
            </a:r>
            <a:endParaRPr lang="en-US" sz="2400" dirty="0"/>
          </a:p>
        </p:txBody>
      </p:sp>
      <p:sp>
        <p:nvSpPr>
          <p:cNvPr id="6" name="Content Placeholder 5"/>
          <p:cNvSpPr>
            <a:spLocks noGrp="1"/>
          </p:cNvSpPr>
          <p:nvPr>
            <p:ph idx="1"/>
          </p:nvPr>
        </p:nvSpPr>
        <p:spPr>
          <a:xfrm>
            <a:off x="3133725" y="2371725"/>
            <a:ext cx="2495550" cy="942975"/>
          </a:xfrm>
          <a:prstGeom prst="leftRightArrow">
            <a:avLst/>
          </a:prstGeom>
          <a:gradFill>
            <a:gsLst>
              <a:gs pos="0">
                <a:srgbClr val="682145"/>
              </a:gs>
              <a:gs pos="100000">
                <a:srgbClr val="EF8200"/>
              </a:gs>
            </a:gsLst>
            <a:lin ang="10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Subtitle 2"/>
          <p:cNvSpPr txBox="1">
            <a:spLocks/>
          </p:cNvSpPr>
          <p:nvPr/>
        </p:nvSpPr>
        <p:spPr>
          <a:xfrm>
            <a:off x="349369" y="1931240"/>
            <a:ext cx="2867003" cy="3137319"/>
          </a:xfrm>
          <a:prstGeom prst="rect">
            <a:avLst/>
          </a:prstGeom>
        </p:spPr>
        <p:txBody>
          <a:bodyPr anchor="ctr" anchorCtr="0"/>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u="sng" dirty="0" smtClean="0">
                <a:latin typeface="+mn-lt"/>
              </a:rPr>
              <a:t>Individual responsibility</a:t>
            </a:r>
          </a:p>
          <a:p>
            <a:pPr marL="214313" indent="-214313">
              <a:buFont typeface="Arial" panose="020B0604020202020204" pitchFamily="34" charset="0"/>
              <a:buChar char="•"/>
            </a:pPr>
            <a:r>
              <a:rPr lang="en-US" sz="2000" dirty="0" smtClean="0">
                <a:solidFill>
                  <a:srgbClr val="FF0000"/>
                </a:solidFill>
                <a:latin typeface="+mn-lt"/>
              </a:rPr>
              <a:t>After maltreatment occurs- </a:t>
            </a:r>
            <a:r>
              <a:rPr lang="en-US" sz="2000" dirty="0" smtClean="0">
                <a:solidFill>
                  <a:srgbClr val="7030A0"/>
                </a:solidFill>
                <a:latin typeface="+mn-lt"/>
              </a:rPr>
              <a:t>Investigation (findings)/out of home care. </a:t>
            </a:r>
          </a:p>
          <a:p>
            <a:pPr marL="214313" indent="-214313">
              <a:buFont typeface="Arial" panose="020B0604020202020204" pitchFamily="34" charset="0"/>
              <a:buChar char="•"/>
            </a:pPr>
            <a:r>
              <a:rPr lang="en-US" sz="2000" dirty="0" smtClean="0">
                <a:solidFill>
                  <a:srgbClr val="00B050"/>
                </a:solidFill>
                <a:latin typeface="+mn-lt"/>
              </a:rPr>
              <a:t>Categorical</a:t>
            </a:r>
          </a:p>
          <a:p>
            <a:pPr marL="214313" indent="-214313">
              <a:buFont typeface="Arial" panose="020B0604020202020204" pitchFamily="34" charset="0"/>
              <a:buChar char="•"/>
            </a:pPr>
            <a:r>
              <a:rPr lang="en-US" sz="2000" b="1" dirty="0" smtClean="0">
                <a:solidFill>
                  <a:schemeClr val="accent6">
                    <a:lumMod val="60000"/>
                    <a:lumOff val="40000"/>
                  </a:schemeClr>
                </a:solidFill>
                <a:latin typeface="+mn-lt"/>
              </a:rPr>
              <a:t>Individual</a:t>
            </a:r>
          </a:p>
          <a:p>
            <a:pPr marL="214313" indent="-214313">
              <a:buFont typeface="Arial" panose="020B0604020202020204" pitchFamily="34" charset="0"/>
              <a:buChar char="•"/>
            </a:pPr>
            <a:r>
              <a:rPr lang="en-US" sz="2000" dirty="0" smtClean="0">
                <a:solidFill>
                  <a:srgbClr val="002060"/>
                </a:solidFill>
                <a:latin typeface="+mn-lt"/>
              </a:rPr>
              <a:t>Problem/deficit oriented</a:t>
            </a:r>
            <a:endParaRPr lang="en-US" sz="2000" dirty="0">
              <a:solidFill>
                <a:srgbClr val="002060"/>
              </a:solidFill>
              <a:latin typeface="+mn-lt"/>
            </a:endParaRPr>
          </a:p>
        </p:txBody>
      </p:sp>
      <p:sp>
        <p:nvSpPr>
          <p:cNvPr id="8" name="Subtitle 2"/>
          <p:cNvSpPr txBox="1">
            <a:spLocks/>
          </p:cNvSpPr>
          <p:nvPr/>
        </p:nvSpPr>
        <p:spPr>
          <a:xfrm>
            <a:off x="5883416" y="1801453"/>
            <a:ext cx="2867003" cy="3137319"/>
          </a:xfrm>
          <a:prstGeom prst="rect">
            <a:avLst/>
          </a:prstGeom>
        </p:spPr>
        <p:txBody>
          <a:bodyPr anchor="ctr" anchorCtr="0"/>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2060"/>
              </a:solidFill>
            </a:endParaRPr>
          </a:p>
        </p:txBody>
      </p:sp>
      <p:sp>
        <p:nvSpPr>
          <p:cNvPr id="9" name="Rectangle 8"/>
          <p:cNvSpPr/>
          <p:nvPr/>
        </p:nvSpPr>
        <p:spPr>
          <a:xfrm>
            <a:off x="5629275" y="2076450"/>
            <a:ext cx="2971800" cy="3170099"/>
          </a:xfrm>
          <a:prstGeom prst="rect">
            <a:avLst/>
          </a:prstGeom>
        </p:spPr>
        <p:txBody>
          <a:bodyPr wrap="square">
            <a:spAutoFit/>
          </a:bodyPr>
          <a:lstStyle/>
          <a:p>
            <a:r>
              <a:rPr lang="en-US" sz="2000" b="1" u="sng" dirty="0"/>
              <a:t>Environmental conditions </a:t>
            </a:r>
          </a:p>
          <a:p>
            <a:pPr marL="214313" indent="-214313">
              <a:buFont typeface="Arial" panose="020B0604020202020204" pitchFamily="34" charset="0"/>
              <a:buChar char="•"/>
            </a:pPr>
            <a:r>
              <a:rPr lang="en-US" sz="2000" dirty="0">
                <a:solidFill>
                  <a:srgbClr val="FF0000"/>
                </a:solidFill>
              </a:rPr>
              <a:t>Before maltreatment occurs</a:t>
            </a:r>
          </a:p>
          <a:p>
            <a:pPr marL="214313" indent="-214313">
              <a:buFont typeface="Arial" panose="020B0604020202020204" pitchFamily="34" charset="0"/>
              <a:buChar char="•"/>
            </a:pPr>
            <a:r>
              <a:rPr lang="en-US" sz="2000" dirty="0">
                <a:solidFill>
                  <a:srgbClr val="002060"/>
                </a:solidFill>
              </a:rPr>
              <a:t>Intervene with at risk population using data and evidence</a:t>
            </a:r>
          </a:p>
          <a:p>
            <a:pPr marL="214313" indent="-214313">
              <a:buFont typeface="Arial" panose="020B0604020202020204" pitchFamily="34" charset="0"/>
              <a:buChar char="•"/>
            </a:pPr>
            <a:r>
              <a:rPr lang="en-US" sz="2000" dirty="0">
                <a:solidFill>
                  <a:srgbClr val="00B050"/>
                </a:solidFill>
              </a:rPr>
              <a:t>Universal</a:t>
            </a:r>
          </a:p>
          <a:p>
            <a:pPr marL="214313" indent="-214313">
              <a:buFont typeface="Arial" panose="020B0604020202020204" pitchFamily="34" charset="0"/>
              <a:buChar char="•"/>
            </a:pPr>
            <a:r>
              <a:rPr lang="en-US" sz="2000" b="1" dirty="0">
                <a:solidFill>
                  <a:schemeClr val="accent6">
                    <a:lumMod val="60000"/>
                    <a:lumOff val="40000"/>
                  </a:schemeClr>
                </a:solidFill>
              </a:rPr>
              <a:t>Population  level</a:t>
            </a:r>
          </a:p>
          <a:p>
            <a:pPr marL="214313" indent="-214313">
              <a:buFont typeface="Arial" panose="020B0604020202020204" pitchFamily="34" charset="0"/>
              <a:buChar char="•"/>
            </a:pPr>
            <a:r>
              <a:rPr lang="en-US" sz="2000" dirty="0">
                <a:solidFill>
                  <a:srgbClr val="002060"/>
                </a:solidFill>
              </a:rPr>
              <a:t>Build protective capacity/strength-based</a:t>
            </a:r>
          </a:p>
        </p:txBody>
      </p:sp>
    </p:spTree>
    <p:extLst>
      <p:ext uri="{BB962C8B-B14F-4D97-AF65-F5344CB8AC3E}">
        <p14:creationId xmlns:p14="http://schemas.microsoft.com/office/powerpoint/2010/main" val="343305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nodePh="1">
                                  <p:stCondLst>
                                    <p:cond delay="0"/>
                                  </p:stCondLst>
                                  <p:endCondLst>
                                    <p:cond evt="begin" delay="0">
                                      <p:tn val="27"/>
                                    </p:cond>
                                  </p:end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88"/>
            <a:ext cx="8229600" cy="1143000"/>
          </a:xfrm>
        </p:spPr>
        <p:txBody>
          <a:bodyPr/>
          <a:lstStyle/>
          <a:p>
            <a:pPr algn="ctr"/>
            <a:r>
              <a:rPr lang="en-US" sz="2000" dirty="0"/>
              <a:t>What do we know about children who grow up in foster care? </a:t>
            </a:r>
            <a:r>
              <a:rPr lang="en-US" sz="1800" dirty="0" smtClean="0"/>
              <a:t/>
            </a:r>
            <a:br>
              <a:rPr lang="en-US" sz="1800" dirty="0" smtClean="0"/>
            </a:br>
            <a:r>
              <a:rPr lang="en-US" sz="1800" dirty="0" smtClean="0">
                <a:solidFill>
                  <a:srgbClr val="C00000"/>
                </a:solidFill>
              </a:rPr>
              <a:t>The </a:t>
            </a:r>
            <a:r>
              <a:rPr lang="en-US" sz="1800" dirty="0">
                <a:solidFill>
                  <a:srgbClr val="C00000"/>
                </a:solidFill>
              </a:rPr>
              <a:t>most expensive option for keeping children safe often results in </a:t>
            </a:r>
            <a:r>
              <a:rPr lang="en-US" sz="1800" dirty="0" smtClean="0">
                <a:solidFill>
                  <a:srgbClr val="C00000"/>
                </a:solidFill>
              </a:rPr>
              <a:t/>
            </a:r>
            <a:br>
              <a:rPr lang="en-US" sz="1800" dirty="0" smtClean="0">
                <a:solidFill>
                  <a:srgbClr val="C00000"/>
                </a:solidFill>
              </a:rPr>
            </a:br>
            <a:r>
              <a:rPr lang="en-US" sz="1800" dirty="0" smtClean="0">
                <a:solidFill>
                  <a:srgbClr val="C00000"/>
                </a:solidFill>
              </a:rPr>
              <a:t>poor </a:t>
            </a:r>
            <a:r>
              <a:rPr lang="en-US" sz="1800" dirty="0">
                <a:solidFill>
                  <a:srgbClr val="C00000"/>
                </a:solidFill>
              </a:rPr>
              <a:t>long-term outcomes.</a:t>
            </a:r>
          </a:p>
        </p:txBody>
      </p:sp>
      <p:sp>
        <p:nvSpPr>
          <p:cNvPr id="3" name="Content Placeholder 2"/>
          <p:cNvSpPr>
            <a:spLocks noGrp="1"/>
          </p:cNvSpPr>
          <p:nvPr>
            <p:ph idx="1"/>
          </p:nvPr>
        </p:nvSpPr>
        <p:spPr>
          <a:xfrm>
            <a:off x="457200" y="914400"/>
            <a:ext cx="8229600" cy="4581757"/>
          </a:xfrm>
        </p:spPr>
        <p:txBody>
          <a:bodyPr/>
          <a:lstStyle/>
          <a:p>
            <a:endParaRPr lang="en-US" sz="800" dirty="0"/>
          </a:p>
          <a:p>
            <a:pPr marL="0" indent="0">
              <a:buNone/>
            </a:pPr>
            <a:r>
              <a:rPr lang="en-US" sz="1400" b="1" dirty="0"/>
              <a:t>MENTAL AND PHYSICAL HEALTH</a:t>
            </a:r>
            <a:endParaRPr lang="en-US" sz="1400" dirty="0"/>
          </a:p>
          <a:p>
            <a:pPr marL="0" indent="0">
              <a:buNone/>
            </a:pPr>
            <a:r>
              <a:rPr lang="en-US" sz="1400" dirty="0" smtClean="0"/>
              <a:t>	•</a:t>
            </a:r>
            <a:r>
              <a:rPr lang="en-US" sz="1400" dirty="0"/>
              <a:t>39.0% have at least one past-year mental health diagnosis</a:t>
            </a:r>
          </a:p>
          <a:p>
            <a:pPr marL="0" indent="0">
              <a:buNone/>
            </a:pPr>
            <a:r>
              <a:rPr lang="en-US" sz="1400" dirty="0" smtClean="0"/>
              <a:t>	•</a:t>
            </a:r>
            <a:r>
              <a:rPr lang="en-US" sz="1400" dirty="0"/>
              <a:t>44.1% have had any substance abuse or dependence in their lifetime</a:t>
            </a:r>
          </a:p>
          <a:p>
            <a:endParaRPr lang="en-US" sz="1000" dirty="0"/>
          </a:p>
          <a:p>
            <a:pPr marL="0" indent="0">
              <a:buNone/>
            </a:pPr>
            <a:r>
              <a:rPr lang="en-US" sz="1400" b="1" dirty="0"/>
              <a:t>EDUCATION AND TRAINING</a:t>
            </a:r>
            <a:endParaRPr lang="en-US" sz="1400" dirty="0"/>
          </a:p>
          <a:p>
            <a:pPr marL="0" indent="0">
              <a:buNone/>
            </a:pPr>
            <a:r>
              <a:rPr lang="en-US" sz="1400" dirty="0" smtClean="0"/>
              <a:t>	•Less </a:t>
            </a:r>
            <a:r>
              <a:rPr lang="en-US" sz="1400" dirty="0"/>
              <a:t>than half have a high school diploma (48.4%) </a:t>
            </a:r>
          </a:p>
          <a:p>
            <a:endParaRPr lang="en-US" sz="1000" dirty="0"/>
          </a:p>
          <a:p>
            <a:pPr marL="0" indent="0">
              <a:buNone/>
            </a:pPr>
            <a:r>
              <a:rPr lang="en-US" sz="1400" b="1" dirty="0"/>
              <a:t>EMPLOYMENT, FINANCES, AND ECONOMIC HARDSHIPS</a:t>
            </a:r>
            <a:endParaRPr lang="en-US" sz="1400" dirty="0"/>
          </a:p>
          <a:p>
            <a:pPr marL="0" indent="0">
              <a:buNone/>
            </a:pPr>
            <a:r>
              <a:rPr lang="en-US" sz="1400" dirty="0" smtClean="0"/>
              <a:t>	•</a:t>
            </a:r>
            <a:r>
              <a:rPr lang="en-US" sz="1400" dirty="0"/>
              <a:t>46.9% are currently employed</a:t>
            </a:r>
          </a:p>
          <a:p>
            <a:pPr marL="0" indent="0">
              <a:buNone/>
            </a:pPr>
            <a:r>
              <a:rPr lang="en-US" sz="1400" dirty="0" smtClean="0"/>
              <a:t>	•</a:t>
            </a:r>
            <a:r>
              <a:rPr lang="en-US" sz="1400" dirty="0"/>
              <a:t>29.2% have been unable to pay their rent or mortgage during the past year</a:t>
            </a:r>
          </a:p>
          <a:p>
            <a:endParaRPr lang="en-US" sz="1000" dirty="0"/>
          </a:p>
          <a:p>
            <a:pPr marL="0" indent="0">
              <a:buNone/>
            </a:pPr>
            <a:r>
              <a:rPr lang="en-US" sz="1400" b="1" dirty="0"/>
              <a:t>LIVING ARRANGEMENTS AND HOUSEHOLD COMPOSITION</a:t>
            </a:r>
            <a:endParaRPr lang="en-US" sz="1400" dirty="0"/>
          </a:p>
          <a:p>
            <a:pPr marL="0" indent="0">
              <a:buNone/>
            </a:pPr>
            <a:r>
              <a:rPr lang="en-US" sz="1400" dirty="0" smtClean="0"/>
              <a:t>	•</a:t>
            </a:r>
            <a:r>
              <a:rPr lang="en-US" sz="1400" dirty="0"/>
              <a:t>37.7% have been homeless since leaving foster </a:t>
            </a:r>
            <a:r>
              <a:rPr lang="en-US" sz="1400" dirty="0" smtClean="0"/>
              <a:t>care</a:t>
            </a:r>
          </a:p>
          <a:p>
            <a:endParaRPr lang="en-US" sz="1000" dirty="0"/>
          </a:p>
          <a:p>
            <a:pPr marL="0" indent="0">
              <a:buNone/>
            </a:pPr>
            <a:r>
              <a:rPr lang="en-US" sz="1400" b="1" dirty="0" smtClean="0"/>
              <a:t>MARRIAGE</a:t>
            </a:r>
            <a:r>
              <a:rPr lang="en-US" sz="1400" b="1" dirty="0"/>
              <a:t>, RELATIONSHIPS, AND CHILDREN</a:t>
            </a:r>
            <a:endParaRPr lang="en-US" sz="1400" dirty="0"/>
          </a:p>
          <a:p>
            <a:pPr marL="0" indent="0">
              <a:buNone/>
            </a:pPr>
            <a:r>
              <a:rPr lang="en-US" sz="1400" dirty="0" smtClean="0"/>
              <a:t>	•</a:t>
            </a:r>
            <a:r>
              <a:rPr lang="en-US" sz="1400" dirty="0"/>
              <a:t>58.3% have given birth to or fathered a child</a:t>
            </a:r>
          </a:p>
          <a:p>
            <a:pPr marL="0" indent="0">
              <a:buNone/>
            </a:pPr>
            <a:r>
              <a:rPr lang="en-US" sz="1400" dirty="0" smtClean="0"/>
              <a:t>	•</a:t>
            </a:r>
            <a:r>
              <a:rPr lang="en-US" sz="1400" dirty="0"/>
              <a:t>9.9% of those who have had a child have had a child placed in foster care</a:t>
            </a:r>
          </a:p>
          <a:p>
            <a:endParaRPr lang="en-US" sz="1000" dirty="0"/>
          </a:p>
          <a:p>
            <a:pPr marL="0" indent="0">
              <a:buNone/>
            </a:pPr>
            <a:r>
              <a:rPr lang="en-US" sz="1400" b="1" dirty="0"/>
              <a:t>CRIMINAL JUSTICE INVOLVEMENT</a:t>
            </a:r>
            <a:endParaRPr lang="en-US" sz="1400" dirty="0"/>
          </a:p>
          <a:p>
            <a:pPr marL="0" indent="0">
              <a:buNone/>
            </a:pPr>
            <a:r>
              <a:rPr lang="en-US" sz="1400" dirty="0" smtClean="0"/>
              <a:t>	•</a:t>
            </a:r>
            <a:r>
              <a:rPr lang="en-US" sz="1400" dirty="0"/>
              <a:t>68.0% of males and 40.5% of females have been arrested since leaving foster </a:t>
            </a:r>
            <a:r>
              <a:rPr lang="en-US" sz="1400" dirty="0" smtClean="0"/>
              <a:t>care</a:t>
            </a:r>
            <a:endParaRPr lang="en-US" sz="800" dirty="0"/>
          </a:p>
          <a:p>
            <a:pPr marL="0" indent="0">
              <a:buNone/>
            </a:pPr>
            <a:r>
              <a:rPr lang="en-US" sz="1400" dirty="0" smtClean="0"/>
              <a:t>							*Casey </a:t>
            </a:r>
            <a:r>
              <a:rPr lang="en-US" sz="1400" dirty="0"/>
              <a:t>Family Programs Foster Youth Alumni Study</a:t>
            </a:r>
          </a:p>
        </p:txBody>
      </p:sp>
    </p:spTree>
    <p:extLst>
      <p:ext uri="{BB962C8B-B14F-4D97-AF65-F5344CB8AC3E}">
        <p14:creationId xmlns:p14="http://schemas.microsoft.com/office/powerpoint/2010/main" val="2254632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3600" dirty="0" smtClean="0">
                <a:solidFill>
                  <a:srgbClr val="C00000"/>
                </a:solidFill>
              </a:rPr>
              <a:t>Family First </a:t>
            </a:r>
          </a:p>
          <a:p>
            <a:pPr marL="0" indent="0" algn="ctr">
              <a:buNone/>
            </a:pPr>
            <a:r>
              <a:rPr lang="en-US" sz="3600" dirty="0" smtClean="0">
                <a:solidFill>
                  <a:srgbClr val="C00000"/>
                </a:solidFill>
              </a:rPr>
              <a:t>Prevention and Services Act</a:t>
            </a:r>
          </a:p>
          <a:p>
            <a:pPr marL="0" indent="0" algn="ctr">
              <a:buNone/>
            </a:pPr>
            <a:r>
              <a:rPr lang="en-US" sz="3600" dirty="0" smtClean="0">
                <a:solidFill>
                  <a:srgbClr val="C00000"/>
                </a:solidFill>
              </a:rPr>
              <a:t>(P.L 115-133)</a:t>
            </a:r>
            <a:endParaRPr lang="en-US" sz="3600" dirty="0">
              <a:solidFill>
                <a:srgbClr val="C00000"/>
              </a:solidFill>
            </a:endParaRPr>
          </a:p>
        </p:txBody>
      </p:sp>
    </p:spTree>
    <p:extLst>
      <p:ext uri="{BB962C8B-B14F-4D97-AF65-F5344CB8AC3E}">
        <p14:creationId xmlns:p14="http://schemas.microsoft.com/office/powerpoint/2010/main" val="3925628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16B5C0A2-CE3B-5C4B-90F0-277FFCA9333D}" vid="{7DCCC93E-DBE2-6541-AED2-4DE21761F7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Properties xmlns="74b2f72d-5309-4f07-b29e-e6ca66879b52" xsi:nil="true"/>
    <_ip_UnifiedCompliancePolicyUIAction xmlns="74b2f72d-5309-4f07-b29e-e6ca66879b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86006B614B4244A395BE754D09B28F" ma:contentTypeVersion="17" ma:contentTypeDescription="Create a new document." ma:contentTypeScope="" ma:versionID="3c8fd7b1ee91757fcefeac1bf421d6a5">
  <xsd:schema xmlns:xsd="http://www.w3.org/2001/XMLSchema" xmlns:xs="http://www.w3.org/2001/XMLSchema" xmlns:p="http://schemas.microsoft.com/office/2006/metadata/properties" xmlns:ns2="74b2f72d-5309-4f07-b29e-e6ca66879b52" xmlns:ns3="22df0721-6b86-465c-a34a-f8d84dc8256e" targetNamespace="http://schemas.microsoft.com/office/2006/metadata/properties" ma:root="true" ma:fieldsID="1e266ed1520327c1cc1dbdbd0d58ff74" ns2:_="" ns3:_="">
    <xsd:import namespace="74b2f72d-5309-4f07-b29e-e6ca66879b52"/>
    <xsd:import namespace="22df0721-6b86-465c-a34a-f8d84dc8256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2:_ip_UnifiedCompliancePolicyProperties" minOccurs="0"/>
                <xsd:element ref="ns2:_ip_UnifiedCompliancePolicyUIAc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b2f72d-5309-4f07-b29e-e6ca66879b52" elementFormDefault="qualified">
    <xsd:import namespace="http://schemas.microsoft.com/office/2006/documentManagement/types"/>
    <xsd:import namespace="http://schemas.microsoft.com/office/infopath/2007/PartnerControls"/>
    <xsd:element name="SharedWithUsers" ma:index="8"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format="DateTime" ma:internalName="LastSharedByTime" ma:readOnly="true">
      <xsd:simpleType>
        <xsd:restriction base="dms:DateTime"/>
      </xsd:simpleType>
    </xsd:element>
    <xsd:element name="_ip_UnifiedCompliancePolicyProperties" ma:index="18" nillable="true" ma:displayName="Unified Compliance Policy Properties" ma:internalName="_ip_UnifiedCompliancePolicyProperties" ma:readOnly="false">
      <xsd:simpleType>
        <xsd:restriction base="dms:Note"/>
      </xsd:simpleType>
    </xsd:element>
    <xsd:element name="_ip_UnifiedCompliancePolicyUIAction" ma:index="19"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df0721-6b86-465c-a34a-f8d84dc8256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2FA046-6347-4406-B6D9-A0D166A5D8FB}">
  <ds:schemaRefs>
    <ds:schemaRef ds:uri="http://www.w3.org/XML/1998/namespace"/>
    <ds:schemaRef ds:uri="http://schemas.microsoft.com/office/2006/documentManagement/types"/>
    <ds:schemaRef ds:uri="http://schemas.microsoft.com/office/infopath/2007/PartnerControls"/>
    <ds:schemaRef ds:uri="74b2f72d-5309-4f07-b29e-e6ca66879b52"/>
    <ds:schemaRef ds:uri="http://schemas.openxmlformats.org/package/2006/metadata/core-properties"/>
    <ds:schemaRef ds:uri="22df0721-6b86-465c-a34a-f8d84dc8256e"/>
    <ds:schemaRef ds:uri="http://purl.org/dc/elements/1.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745DB4CC-4D0D-4A85-81A1-B22EDA1D4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b2f72d-5309-4f07-b29e-e6ca66879b52"/>
    <ds:schemaRef ds:uri="22df0721-6b86-465c-a34a-f8d84dc825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1BDB48-BB42-4647-A140-F966F8BE5C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Casey PPT - dark red</Template>
  <TotalTime>4211</TotalTime>
  <Words>2604</Words>
  <Application>Microsoft Office PowerPoint</Application>
  <PresentationFormat>On-screen Show (4:3)</PresentationFormat>
  <Paragraphs>414</Paragraphs>
  <Slides>30</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The Opportunities of the Families First Prevention Services Act  for Children and Families </vt:lpstr>
      <vt:lpstr>Paradigm: A theory or a group of ideas about how something should be done, made, or thought about… </vt:lpstr>
      <vt:lpstr> 19th and 20th  Century Child Protection: </vt:lpstr>
      <vt:lpstr>19th Century ideology and view  of poor families </vt:lpstr>
      <vt:lpstr>Historical tensions and theoretical orientation</vt:lpstr>
      <vt:lpstr>Historical tensions: the role of government </vt:lpstr>
      <vt:lpstr>When and how we intervene? FEDERAL  |  STATE POLICIES  |  FUNDING STRUCTURE</vt:lpstr>
      <vt:lpstr>What do we know about children who grow up in foster care?  The most expensive option for keeping children safe often results in  poor long-term outcomes.</vt:lpstr>
      <vt:lpstr>PowerPoint Presentation</vt:lpstr>
      <vt:lpstr>PowerPoint Presentation</vt:lpstr>
      <vt:lpstr>Family First Prevention Services Act</vt:lpstr>
      <vt:lpstr>Family First fundamentally shifts federal funding incentives toward prevention services</vt:lpstr>
      <vt:lpstr>Family First Prevention Services Act</vt:lpstr>
      <vt:lpstr>Big Opportunities for Child Welfare</vt:lpstr>
      <vt:lpstr>New Funding for Prevention Activities </vt:lpstr>
      <vt:lpstr>These Connecticut children and their families may be eligible for prevention services:</vt:lpstr>
      <vt:lpstr>Prevention Services</vt:lpstr>
      <vt:lpstr>Family First Evidence-Based Practice Requirements</vt:lpstr>
      <vt:lpstr>Family First: Evidence Standards for Interventions… General Practice Requirements </vt:lpstr>
      <vt:lpstr>Family First Clearinghouse for EBPs</vt:lpstr>
      <vt:lpstr>Family First Clearinghouse for EBPs Next Programs Selected for Review </vt:lpstr>
      <vt:lpstr>Family First Clearinghouse for EBPs Next Programs Selected for Review </vt:lpstr>
      <vt:lpstr>Selecting Interventions</vt:lpstr>
      <vt:lpstr>Family First Policy to Ensure Appropriate Placements in Foster Care</vt:lpstr>
      <vt:lpstr>Additional select items to promote safety, permanency, and well-being</vt:lpstr>
      <vt:lpstr>Family First Court-related provisions</vt:lpstr>
      <vt:lpstr>Pending Federal Legislation:</vt:lpstr>
      <vt:lpstr>Around the Nation</vt:lpstr>
      <vt:lpstr>PowerPoint Presentation</vt:lpstr>
      <vt:lpstr>PowerPoint Presentation</vt:lpstr>
    </vt:vector>
  </TitlesOfParts>
  <Company>Casey Family Programs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Reilly</dc:creator>
  <cp:lastModifiedBy>MINNIS, ALETHA R.</cp:lastModifiedBy>
  <cp:revision>55</cp:revision>
  <dcterms:created xsi:type="dcterms:W3CDTF">2019-09-03T19:36:59Z</dcterms:created>
  <dcterms:modified xsi:type="dcterms:W3CDTF">2019-11-15T16:45:17Z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0x0101004686006B614B4244A395BE754D09B28F</vt:lpwstr>
  </property>
</Properties>
</file>