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2" r:id="rId1"/>
  </p:sldMasterIdLst>
  <p:notesMasterIdLst>
    <p:notesMasterId r:id="rId14"/>
  </p:notesMasterIdLst>
  <p:sldIdLst>
    <p:sldId id="256" r:id="rId2"/>
    <p:sldId id="267" r:id="rId3"/>
    <p:sldId id="257" r:id="rId4"/>
    <p:sldId id="266" r:id="rId5"/>
    <p:sldId id="262" r:id="rId6"/>
    <p:sldId id="259" r:id="rId7"/>
    <p:sldId id="270" r:id="rId8"/>
    <p:sldId id="263" r:id="rId9"/>
    <p:sldId id="269" r:id="rId10"/>
    <p:sldId id="272" r:id="rId11"/>
    <p:sldId id="261" r:id="rId12"/>
    <p:sldId id="271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LSON, KIMBERLY" initials="NK" lastIdx="5" clrIdx="0">
    <p:extLst>
      <p:ext uri="{19B8F6BF-5375-455C-9EA6-DF929625EA0E}">
        <p15:presenceInfo xmlns:p15="http://schemas.microsoft.com/office/powerpoint/2012/main" userId="S-1-5-21-746137067-854245398-682003330-64470" providerId="AD"/>
      </p:ext>
    </p:extLst>
  </p:cmAuthor>
  <p:cmAuthor id="2" name="VESCO, JENNY" initials="VJ" lastIdx="6" clrIdx="1">
    <p:extLst>
      <p:ext uri="{19B8F6BF-5375-455C-9EA6-DF929625EA0E}">
        <p15:presenceInfo xmlns:p15="http://schemas.microsoft.com/office/powerpoint/2012/main" userId="S-1-5-21-746137067-854245398-682003330-625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44E"/>
    <a:srgbClr val="738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tdcf-datastore\userfiles\JVESCO\IFP\SAW\2018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554120"/>
        <c:axId val="159942088"/>
        <c:axId val="0"/>
      </c:bar3DChart>
      <c:catAx>
        <c:axId val="15955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42088"/>
        <c:crosses val="autoZero"/>
        <c:auto val="1"/>
        <c:lblAlgn val="ctr"/>
        <c:lblOffset val="100"/>
        <c:noMultiLvlLbl val="0"/>
      </c:catAx>
      <c:valAx>
        <c:axId val="15994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54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Admission by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accent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Other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0.46</c:v>
                </c:pt>
                <c:pt idx="1">
                  <c:v>0.36</c:v>
                </c:pt>
                <c:pt idx="2">
                  <c:v>0.09</c:v>
                </c:pt>
                <c:pt idx="3">
                  <c:v>0.09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Discharges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Hispanic</c:v>
                </c:pt>
                <c:pt idx="1">
                  <c:v>White</c:v>
                </c:pt>
                <c:pt idx="2">
                  <c:v>African American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0.33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77233-5C24-4F2F-BA8C-B6B1C4C67778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FCF50-CC0D-42A1-B65D-4078704E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4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7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7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4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MST-Adaptation to address IPV</a:t>
            </a:r>
          </a:p>
          <a:p>
            <a:endParaRPr lang="en-US" dirty="0" smtClean="0"/>
          </a:p>
          <a:p>
            <a:r>
              <a:rPr lang="en-US" dirty="0" smtClean="0"/>
              <a:t>Following the process MST uses to develop Evidence Based Programs – build upon sustainability and increase funding with goal of billing </a:t>
            </a:r>
            <a:r>
              <a:rPr lang="en-US" dirty="0" err="1" smtClean="0"/>
              <a:t>medicaid</a:t>
            </a:r>
            <a:endParaRPr lang="en-US" dirty="0" smtClean="0"/>
          </a:p>
          <a:p>
            <a:r>
              <a:rPr lang="en-US" dirty="0" smtClean="0"/>
              <a:t>Along with groups – spoke with individual stakeholders – pastors, advocates, parents</a:t>
            </a:r>
          </a:p>
          <a:p>
            <a:endParaRPr lang="en-US" dirty="0" smtClean="0"/>
          </a:p>
          <a:p>
            <a:r>
              <a:rPr lang="en-US" dirty="0" smtClean="0"/>
              <a:t>MST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Accepted 1</a:t>
            </a:r>
            <a:r>
              <a:rPr lang="en-US" baseline="30000" dirty="0" smtClean="0"/>
              <a:t>st</a:t>
            </a:r>
            <a:r>
              <a:rPr lang="en-US" dirty="0" smtClean="0"/>
              <a:t> family in late August 2018. Strategically accepting new families incrementally.</a:t>
            </a:r>
            <a:r>
              <a:rPr lang="en-US" baseline="0" dirty="0" smtClean="0"/>
              <a:t>  Total capacity of team (SCOPE) is 12 at a time and 21 families/year.  Since accepting first family we have serviced 14/20  families, which is 67% of our annual target.  Given the volatility and potential for violence in these cases, there was a deliberate decision between DCF, </a:t>
            </a:r>
            <a:r>
              <a:rPr lang="en-US" baseline="0" dirty="0" err="1" smtClean="0"/>
              <a:t>Excperts</a:t>
            </a:r>
            <a:r>
              <a:rPr lang="en-US" baseline="0" dirty="0" smtClean="0"/>
              <a:t>, and Wheeler to “start small and go slow” to not overwhelm the clinical team and to make sure that we were taking appropriate referrals – that our screening tools were in fact working.  W are all now feeling that they are – no inappropriate referrals yet.  So, we will be definitely be at capacity from this point forward.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Currently 10 families open – 3 new families in OCT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discharge in Oct – Mom had 218 days sober, </a:t>
            </a:r>
            <a:r>
              <a:rPr lang="en-US" baseline="0" dirty="0" err="1" smtClean="0"/>
              <a:t>nio</a:t>
            </a:r>
            <a:r>
              <a:rPr lang="en-US" baseline="0" dirty="0" smtClean="0"/>
              <a:t> IPV, Children, family and extended family stabilized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was one of our first families – 1 year in </a:t>
            </a:r>
            <a:r>
              <a:rPr lang="en-US" baseline="0" dirty="0" err="1" smtClean="0"/>
              <a:t>tx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MST-IPV study – similarly </a:t>
            </a:r>
            <a:r>
              <a:rPr lang="en-US" dirty="0" err="1" smtClean="0"/>
              <a:t>situatioed</a:t>
            </a:r>
            <a:r>
              <a:rPr lang="en-US" dirty="0" smtClean="0"/>
              <a:t> families  vs/  MST-IPV families </a:t>
            </a:r>
          </a:p>
          <a:p>
            <a:endParaRPr lang="en-US" dirty="0" smtClean="0"/>
          </a:p>
          <a:p>
            <a:r>
              <a:rPr lang="en-US" dirty="0" smtClean="0"/>
              <a:t>Spanish</a:t>
            </a:r>
            <a:r>
              <a:rPr lang="en-US" baseline="0" dirty="0" smtClean="0"/>
              <a:t> speaking self identified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6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4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8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7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CF50-CC0D-42A1-B65D-4078704E60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7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835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12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5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3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0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75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1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4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05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2B0DE6-B42D-44FA-B231-BCFE527C09A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ED0A64-1871-436C-8DFE-B3F9895290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27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Multisystemic</a:t>
            </a:r>
            <a:r>
              <a:rPr lang="en-US" sz="5400" dirty="0" smtClean="0"/>
              <a:t> Therapy</a:t>
            </a:r>
            <a:br>
              <a:rPr lang="en-US" sz="5400" dirty="0" smtClean="0"/>
            </a:br>
            <a:r>
              <a:rPr lang="en-US" sz="5400" dirty="0" smtClean="0"/>
              <a:t>Intimate Partner Violence (MST-IPV)</a:t>
            </a:r>
            <a:endParaRPr lang="en-US" sz="5400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Linda Madigan Runlett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MST-IPV:  Outcome data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MST-IPV began using PIE 10-1-18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MST-QA will provide data on pre- to post-treatment changes self-reported by parents and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MST-IPV Evaluation Pilot Study - Intention to compare MST-IPV research families to comparable families in New Britain Area Office who did not receive MST-IPV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Repeat maltreatment (new reports/removals) @ 3, 6, 9, 12 months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2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MST-IPV – 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80" y="1825625"/>
            <a:ext cx="905909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Meet capacity guideline – 21 families a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Ongoing fidelity monitoring, begin evaluation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Assess expansion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Begin repeat maltreatment outcome collections </a:t>
            </a:r>
            <a:r>
              <a:rPr lang="en-US" sz="2800" smtClean="0"/>
              <a:t>(case review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2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b="1976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Linda Madigan Runlett       linda.madigan@ct.gov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85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MST-IPV Pilot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 – Talks began between DCF and Dr. Schaeffer &amp; Dr. Swenson (model </a:t>
            </a:r>
            <a:r>
              <a:rPr lang="en-US" dirty="0"/>
              <a:t>developers of </a:t>
            </a:r>
            <a:r>
              <a:rPr lang="en-US" dirty="0" smtClean="0"/>
              <a:t>MST-BSF) to develop a new innovative treatment model addressing families impacted by intimate partner violence.  Initial white paper developed by Dr. Schaeffer &amp; Dr. Swenson (October, 2014)</a:t>
            </a:r>
          </a:p>
          <a:p>
            <a:r>
              <a:rPr lang="en-US" dirty="0" smtClean="0"/>
              <a:t>2015 – Statewide focus groups with local stakeholders: mothers and fathers impacted by IPV, CPS staff, Police and Advocates.  Presentation to Annie E. Casey Foundation. Designated Pilot Program to be initiated in New Britain Area Office</a:t>
            </a:r>
          </a:p>
          <a:p>
            <a:r>
              <a:rPr lang="en-US" dirty="0" smtClean="0"/>
              <a:t>2015 – 2017 MST-IPV model developed – Sole Source to Wheeler Clinic</a:t>
            </a:r>
          </a:p>
          <a:p>
            <a:r>
              <a:rPr lang="en-US" dirty="0" smtClean="0"/>
              <a:t>August 2017 -  First family accepted into MST-IPV</a:t>
            </a:r>
          </a:p>
          <a:p>
            <a:r>
              <a:rPr lang="en-US" dirty="0" smtClean="0"/>
              <a:t>August 2017–September 2018 - MST-IPV is successfully maintaining safety between couples.  Fourteen families have been serviced to date.  All 3 cases closed have been closed successfully, as defined by children still in the home and no new CPS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MST-IPV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1736725"/>
            <a:ext cx="9677400" cy="4533900"/>
          </a:xfrm>
        </p:spPr>
        <p:txBody>
          <a:bodyPr>
            <a:normAutofit fontScale="25000" lnSpcReduction="20000"/>
          </a:bodyPr>
          <a:lstStyle/>
          <a:p>
            <a:pPr lvl="2"/>
            <a:endParaRPr lang="en-US" sz="8800" u="sng" dirty="0" smtClean="0"/>
          </a:p>
          <a:p>
            <a:pPr lvl="2"/>
            <a:r>
              <a:rPr lang="en-US" sz="8800" u="sng" dirty="0" smtClean="0"/>
              <a:t>Scope:  </a:t>
            </a:r>
            <a:r>
              <a:rPr lang="en-US" sz="8800" dirty="0" smtClean="0"/>
              <a:t>MST-IPV provides intensive in-home family and community-based treatment to families who are involved with the DCF due to the physical abuse and/or neglect of a child/children in the family and the presence of intimate partner violence (IPV) within the family</a:t>
            </a:r>
          </a:p>
          <a:p>
            <a:pPr lvl="2"/>
            <a:endParaRPr lang="en-US" sz="8800" dirty="0" smtClean="0"/>
          </a:p>
          <a:p>
            <a:pPr lvl="2"/>
            <a:r>
              <a:rPr lang="en-US" sz="8800" u="sng" dirty="0" smtClean="0"/>
              <a:t>Total Funding</a:t>
            </a:r>
            <a:r>
              <a:rPr lang="en-US" sz="8800" dirty="0" smtClean="0"/>
              <a:t>:  $535,000 FY18 ($535,000 DCF funding; $5,000 Federal funding)</a:t>
            </a:r>
          </a:p>
          <a:p>
            <a:pPr lvl="2"/>
            <a:endParaRPr lang="en-US" sz="8800" dirty="0"/>
          </a:p>
          <a:p>
            <a:pPr lvl="2"/>
            <a:r>
              <a:rPr lang="en-US" sz="8800" u="sng" dirty="0" smtClean="0"/>
              <a:t>Total Capacity: </a:t>
            </a:r>
            <a:r>
              <a:rPr lang="en-US" sz="8800" dirty="0" smtClean="0"/>
              <a:t> Approximately 21 families </a:t>
            </a:r>
            <a:r>
              <a:rPr lang="en-US" sz="8800" dirty="0"/>
              <a:t>annually. 12 families at a time. </a:t>
            </a:r>
            <a:r>
              <a:rPr lang="en-US" sz="8800" dirty="0" smtClean="0"/>
              <a:t>4 </a:t>
            </a:r>
            <a:r>
              <a:rPr lang="en-US" sz="8800" dirty="0"/>
              <a:t>cases per FT Clinician. </a:t>
            </a:r>
            <a:endParaRPr lang="en-US" sz="8800" dirty="0" smtClean="0"/>
          </a:p>
          <a:p>
            <a:pPr lvl="2"/>
            <a:endParaRPr lang="en-US" sz="8800" dirty="0" smtClean="0"/>
          </a:p>
          <a:p>
            <a:pPr lvl="2"/>
            <a:r>
              <a:rPr lang="en-US" sz="8800" u="sng" dirty="0"/>
              <a:t>Caseload size of </a:t>
            </a:r>
            <a:r>
              <a:rPr lang="en-US" sz="8800" u="sng" dirty="0" smtClean="0"/>
              <a:t>staff</a:t>
            </a:r>
            <a:r>
              <a:rPr lang="en-US" sz="8800" dirty="0" smtClean="0"/>
              <a:t>:</a:t>
            </a:r>
          </a:p>
          <a:p>
            <a:pPr marL="384048" lvl="2" indent="0">
              <a:buNone/>
            </a:pPr>
            <a:r>
              <a:rPr lang="en-US" sz="8800" dirty="0" smtClean="0"/>
              <a:t>   Team includes 1 FT Supervisor, 3 FT clinicians, 1 FT case manager and .10 APRN.  </a:t>
            </a:r>
          </a:p>
          <a:p>
            <a:pPr marL="384048" lvl="2" indent="0">
              <a:buNone/>
            </a:pPr>
            <a:endParaRPr lang="en-US" sz="8800" dirty="0"/>
          </a:p>
          <a:p>
            <a:pPr lvl="2"/>
            <a:r>
              <a:rPr lang="en-US" sz="8800" u="sng" dirty="0" smtClean="0"/>
              <a:t>Statewide Utilization Rate: </a:t>
            </a:r>
            <a:r>
              <a:rPr lang="en-US" sz="8800" dirty="0"/>
              <a:t> </a:t>
            </a:r>
            <a:r>
              <a:rPr lang="en-US" sz="8800" dirty="0" smtClean="0"/>
              <a:t> SFY 18 -   To date 14 families served  - 67% utilization</a:t>
            </a:r>
            <a:endParaRPr lang="en-US" sz="8800" u="sng" dirty="0" smtClean="0"/>
          </a:p>
          <a:p>
            <a:pPr lvl="2"/>
            <a:endParaRPr lang="en-US" sz="9600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MST-IPV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1736725"/>
            <a:ext cx="9677400" cy="4533900"/>
          </a:xfrm>
        </p:spPr>
        <p:txBody>
          <a:bodyPr>
            <a:normAutofit fontScale="25000" lnSpcReduction="20000"/>
          </a:bodyPr>
          <a:lstStyle/>
          <a:p>
            <a:pPr lvl="2"/>
            <a:endParaRPr lang="en-US" sz="7400" dirty="0" smtClean="0"/>
          </a:p>
          <a:p>
            <a:pPr lvl="2"/>
            <a:r>
              <a:rPr lang="en-US" sz="9600" u="sng" dirty="0"/>
              <a:t>Areas /regions served:  </a:t>
            </a:r>
            <a:r>
              <a:rPr lang="en-US" sz="9600" dirty="0" smtClean="0"/>
              <a:t>New Britain Area Office</a:t>
            </a:r>
          </a:p>
          <a:p>
            <a:pPr lvl="2"/>
            <a:endParaRPr lang="en-US" sz="9600" dirty="0"/>
          </a:p>
          <a:p>
            <a:pPr lvl="2"/>
            <a:r>
              <a:rPr lang="en-US" sz="9600" u="sng" dirty="0"/>
              <a:t>LOS:  </a:t>
            </a:r>
            <a:r>
              <a:rPr lang="en-US" sz="9600" u="sng" dirty="0" smtClean="0"/>
              <a:t> </a:t>
            </a:r>
            <a:r>
              <a:rPr lang="en-US" sz="9600" dirty="0" smtClean="0"/>
              <a:t>approximately 6-9 months</a:t>
            </a:r>
          </a:p>
          <a:p>
            <a:pPr lvl="2"/>
            <a:endParaRPr lang="en-US" sz="9600" dirty="0"/>
          </a:p>
          <a:p>
            <a:pPr lvl="2"/>
            <a:r>
              <a:rPr lang="en-US" sz="9600" u="sng" dirty="0" smtClean="0"/>
              <a:t>Referral process:  </a:t>
            </a:r>
            <a:r>
              <a:rPr lang="en-US" sz="9600" dirty="0" smtClean="0"/>
              <a:t>Referred by DCF Intimate Partner Violence Specialist  </a:t>
            </a:r>
          </a:p>
          <a:p>
            <a:pPr lvl="2"/>
            <a:endParaRPr lang="en-US" sz="9600" dirty="0" smtClean="0"/>
          </a:p>
          <a:p>
            <a:pPr lvl="2"/>
            <a:r>
              <a:rPr lang="en-US" sz="9600" u="sng" dirty="0" smtClean="0"/>
              <a:t>Evaluation process</a:t>
            </a:r>
            <a:r>
              <a:rPr lang="en-US" sz="9600" dirty="0" smtClean="0"/>
              <a:t>:   MST-QA (Fidelity and PIE) &amp; MST-IPV evaluation pilot study (2019)</a:t>
            </a:r>
          </a:p>
          <a:p>
            <a:pPr lvl="2"/>
            <a:endParaRPr lang="en-US" sz="9600" dirty="0"/>
          </a:p>
          <a:p>
            <a:pPr lvl="2"/>
            <a:r>
              <a:rPr lang="en-US" sz="9600" u="sng" dirty="0" smtClean="0"/>
              <a:t>Staff Demographic: </a:t>
            </a:r>
            <a:r>
              <a:rPr lang="en-US" sz="9600" dirty="0" smtClean="0"/>
              <a:t>80% - female/20% - male; 40% speak Spanish</a:t>
            </a:r>
            <a:r>
              <a:rPr lang="en-US" sz="9600" dirty="0"/>
              <a:t> </a:t>
            </a:r>
            <a:r>
              <a:rPr lang="en-US" sz="9600" dirty="0" smtClean="0"/>
              <a:t>speaking; </a:t>
            </a:r>
            <a:r>
              <a:rPr lang="en-US" sz="9600" dirty="0"/>
              <a:t>40% are Caucasian; </a:t>
            </a:r>
            <a:r>
              <a:rPr lang="en-US" sz="9600" dirty="0" smtClean="0"/>
              <a:t>60</a:t>
            </a:r>
            <a:r>
              <a:rPr lang="en-US" sz="9600" dirty="0"/>
              <a:t>% are Black/African American; 40% are Hispanic </a:t>
            </a:r>
            <a:r>
              <a:rPr lang="en-US" sz="9600" dirty="0" smtClean="0"/>
              <a:t>Origin</a:t>
            </a: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60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MST-IPV Service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family safety plan is individually created for each family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An analysis of abuse/neglect and IPV incidents to inform service planning and treatment interventions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Adult and child trauma treatment &amp; other mental health 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Evidence-based substance abuse treatment where indicated (RBT)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Domestic Violence-Focused Couples therapy (DVFCT) Research supported conjoint couples treatment designed to give couples skills needed to either stay together or engage in ongoing co-parenting safely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High involvement by family’s natural ecology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Assistance with housing, employment and budget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24 hour emergency and crisis intervention services if needed</a:t>
            </a:r>
          </a:p>
        </p:txBody>
      </p:sp>
    </p:spTree>
    <p:extLst>
      <p:ext uri="{BB962C8B-B14F-4D97-AF65-F5344CB8AC3E}">
        <p14:creationId xmlns:p14="http://schemas.microsoft.com/office/powerpoint/2010/main" val="38395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MST-IPV Data – Admissions by Race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9674698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Families Served to date:  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Adults – 28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Mothe</a:t>
            </a:r>
            <a:r>
              <a:rPr lang="en-US" sz="2000" dirty="0"/>
              <a:t>r</a:t>
            </a:r>
            <a:r>
              <a:rPr lang="en-US" sz="2000" dirty="0" smtClean="0"/>
              <a:t>s – 14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Fathers – 14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Children - 33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337905"/>
              </p:ext>
            </p:extLst>
          </p:nvPr>
        </p:nvGraphicFramePr>
        <p:xfrm>
          <a:off x="949569" y="1737360"/>
          <a:ext cx="5268351" cy="413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88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MST-IPV Data – </a:t>
            </a:r>
            <a:r>
              <a:rPr lang="en-US" dirty="0" smtClean="0"/>
              <a:t>Discharge </a:t>
            </a:r>
            <a:r>
              <a:rPr lang="en-US" dirty="0"/>
              <a:t>by Race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131045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Discharged Families – Total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Mothers –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Fathers –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Children 6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01168" lvl="1" indent="0">
              <a:buNone/>
            </a:pPr>
            <a:r>
              <a:rPr lang="en-US" dirty="0" smtClean="0"/>
              <a:t>Family 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Two couples opted to stay together without violence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couple had a safe dissolution of their relationship – continue to co-parent</a:t>
            </a:r>
          </a:p>
          <a:p>
            <a:pPr marL="201168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695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MST-IPV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Strengths: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Strong and cohesive provider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Commitment of Annie E. Casey Foundation in pilot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Upon IRB approval, 100% of parents (both partners) asked to participate in the evaluation have agreed (signed research consent)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Initial data are very promising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Families willing to enroll in new innovative treatment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Strong family engagement in treatment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All 3 families have discharged successfully and without new safety concern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MST-IPV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Complex clinical needs of families resulting in long lengths of treatment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Average length of cases closed thus far = 224 days (7.5 months)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/>
              <a:t>Two (2) cases have been open for a full year (closing soon)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Homebased services are </a:t>
            </a:r>
            <a:r>
              <a:rPr lang="en-US" sz="2800" dirty="0" smtClean="0"/>
              <a:t>often </a:t>
            </a:r>
            <a:r>
              <a:rPr lang="en-US" sz="2800" dirty="0"/>
              <a:t>logistically challenging for therapists – partners living </a:t>
            </a:r>
            <a:r>
              <a:rPr lang="en-US" sz="2800"/>
              <a:t>in </a:t>
            </a:r>
            <a:r>
              <a:rPr lang="en-US" sz="2800" smtClean="0"/>
              <a:t>separate households, </a:t>
            </a:r>
            <a:r>
              <a:rPr lang="en-US" sz="2800" dirty="0"/>
              <a:t>often in wide geographic </a:t>
            </a:r>
            <a:r>
              <a:rPr lang="en-US" sz="2800" dirty="0" smtClean="0"/>
              <a:t>region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59570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1230</TotalTime>
  <Words>1013</Words>
  <Application>Microsoft Office PowerPoint</Application>
  <PresentationFormat>Widescreen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Multisystemic Therapy Intimate Partner Violence (MST-IPV)</vt:lpstr>
      <vt:lpstr>MST-IPV Pilot Highlights</vt:lpstr>
      <vt:lpstr>Overview of MST-IPV</vt:lpstr>
      <vt:lpstr>Overview of MST-IPV</vt:lpstr>
      <vt:lpstr>MST-IPV Service Highlights</vt:lpstr>
      <vt:lpstr>MST-IPV Data – Admissions by Race</vt:lpstr>
      <vt:lpstr>MST-IPV Data – Discharge by Race</vt:lpstr>
      <vt:lpstr>MST-IPV Strengths</vt:lpstr>
      <vt:lpstr>MST-IPV Challenges</vt:lpstr>
      <vt:lpstr>MST-IPV:  Outcome data 2019</vt:lpstr>
      <vt:lpstr>MST-IPV – Next Steps</vt:lpstr>
      <vt:lpstr>THANK YOU</vt:lpstr>
    </vt:vector>
  </TitlesOfParts>
  <Company>Department of Children and Families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VESCO, JENNY</dc:creator>
  <cp:lastModifiedBy>BRENNAN, DAVID</cp:lastModifiedBy>
  <cp:revision>112</cp:revision>
  <cp:lastPrinted>2018-10-10T13:17:47Z</cp:lastPrinted>
  <dcterms:created xsi:type="dcterms:W3CDTF">2018-07-05T12:59:22Z</dcterms:created>
  <dcterms:modified xsi:type="dcterms:W3CDTF">2018-11-07T12:49:56Z</dcterms:modified>
</cp:coreProperties>
</file>