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7" r:id="rId2"/>
    <p:sldMasterId id="2147483674" r:id="rId3"/>
    <p:sldMasterId id="2147483681" r:id="rId4"/>
  </p:sldMasterIdLst>
  <p:sldIdLst>
    <p:sldId id="256" r:id="rId5"/>
    <p:sldId id="269" r:id="rId6"/>
    <p:sldId id="262" r:id="rId7"/>
    <p:sldId id="298" r:id="rId8"/>
    <p:sldId id="314" r:id="rId9"/>
    <p:sldId id="315" r:id="rId10"/>
    <p:sldId id="313" r:id="rId11"/>
    <p:sldId id="307" r:id="rId12"/>
    <p:sldId id="318" r:id="rId13"/>
    <p:sldId id="319" r:id="rId14"/>
    <p:sldId id="320" r:id="rId15"/>
    <p:sldId id="294" r:id="rId16"/>
    <p:sldId id="299" r:id="rId17"/>
    <p:sldId id="295" r:id="rId18"/>
    <p:sldId id="264" r:id="rId19"/>
    <p:sldId id="289" r:id="rId20"/>
    <p:sldId id="290" r:id="rId21"/>
    <p:sldId id="291" r:id="rId22"/>
    <p:sldId id="265" r:id="rId23"/>
    <p:sldId id="309" r:id="rId24"/>
    <p:sldId id="310" r:id="rId25"/>
    <p:sldId id="311" r:id="rId26"/>
    <p:sldId id="271" r:id="rId27"/>
    <p:sldId id="302" r:id="rId28"/>
    <p:sldId id="296" r:id="rId29"/>
    <p:sldId id="303" r:id="rId30"/>
    <p:sldId id="304" r:id="rId31"/>
    <p:sldId id="305" r:id="rId32"/>
    <p:sldId id="306" r:id="rId33"/>
    <p:sldId id="300" r:id="rId34"/>
    <p:sldId id="321" r:id="rId35"/>
    <p:sldId id="275" r:id="rId36"/>
    <p:sldId id="278" r:id="rId37"/>
    <p:sldId id="274" r:id="rId38"/>
    <p:sldId id="272" r:id="rId39"/>
    <p:sldId id="277" r:id="rId40"/>
    <p:sldId id="267" r:id="rId41"/>
    <p:sldId id="276" r:id="rId42"/>
    <p:sldId id="279" r:id="rId43"/>
    <p:sldId id="280" r:id="rId44"/>
    <p:sldId id="281" r:id="rId45"/>
    <p:sldId id="282" r:id="rId46"/>
    <p:sldId id="301" r:id="rId47"/>
    <p:sldId id="284" r:id="rId48"/>
    <p:sldId id="32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88" autoAdjust="0"/>
    <p:restoredTop sz="94660"/>
  </p:normalViewPr>
  <p:slideViewPr>
    <p:cSldViewPr snapToGrid="0">
      <p:cViewPr varScale="1">
        <p:scale>
          <a:sx n="105" d="100"/>
          <a:sy n="105" d="100"/>
        </p:scale>
        <p:origin x="907" y="67"/>
      </p:cViewPr>
      <p:guideLst>
        <p:guide orient="horz" pos="71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latin typeface="+mj-lt"/>
              </a:rPr>
              <a:t>Connecticut Department of</a:t>
            </a:r>
          </a:p>
          <a:p>
            <a:r>
              <a:rPr lang="en-US" sz="3600" dirty="0" smtClean="0">
                <a:latin typeface="+mj-lt"/>
              </a:rPr>
              <a:t>Energy and Environmental Protection</a:t>
            </a:r>
            <a:endParaRPr lang="en-US" sz="3600" dirty="0">
              <a:latin typeface="+mj-lt"/>
            </a:endParaRPr>
          </a:p>
        </p:txBody>
      </p:sp>
      <p:sp>
        <p:nvSpPr>
          <p:cNvPr id="8" name="Rectangle 7"/>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407264593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3" name="Picture 10" descr="21050604.JPG"/>
          <p:cNvPicPr>
            <a:picLocks noChangeAspect="1"/>
          </p:cNvPicPr>
          <p:nvPr userDrawn="1"/>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82562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2370892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pic>
        <p:nvPicPr>
          <p:cNvPr id="14" name="Picture 16" descr="DEEPsFirstslides2-8-12ONLY.jpg"/>
          <p:cNvPicPr>
            <a:picLocks noChangeAspect="1"/>
          </p:cNvPicPr>
          <p:nvPr/>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pic>
        <p:nvPicPr>
          <p:cNvPr id="10" name="Picture 16" descr="DEEPsFirstslides2-8-12ONLY.jpg"/>
          <p:cNvPicPr>
            <a:picLocks noChangeAspect="1"/>
          </p:cNvPicPr>
          <p:nvPr userDrawn="1"/>
        </p:nvPicPr>
        <p:blipFill>
          <a:blip r:embed="rId2"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3"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pic>
        <p:nvPicPr>
          <p:cNvPr id="21" name="Picture 8" descr="2012 sky.jpg"/>
          <p:cNvPicPr>
            <a:picLocks noChangeAspect="1"/>
          </p:cNvPicPr>
          <p:nvPr userDrawn="1"/>
        </p:nvPicPr>
        <p:blipFill>
          <a:blip r:embed="rId4" cstate="print"/>
          <a:srcRect t="17651" b="31863"/>
          <a:stretch>
            <a:fillRect/>
          </a:stretch>
        </p:blipFill>
        <p:spPr bwMode="auto">
          <a:xfrm>
            <a:off x="10" y="0"/>
            <a:ext cx="9144000" cy="3519714"/>
          </a:xfrm>
          <a:prstGeom prst="rect">
            <a:avLst/>
          </a:prstGeom>
          <a:noFill/>
          <a:ln w="9525">
            <a:noFill/>
            <a:miter lim="800000"/>
            <a:headEnd/>
            <a:tailEnd/>
          </a:ln>
        </p:spPr>
      </p:pic>
      <p:sp>
        <p:nvSpPr>
          <p:cNvPr id="17" name="TextBox 16"/>
          <p:cNvSpPr txBox="1"/>
          <p:nvPr/>
        </p:nvSpPr>
        <p:spPr>
          <a:xfrm>
            <a:off x="0" y="3548743"/>
            <a:ext cx="8890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Tree>
    <p:extLst>
      <p:ext uri="{BB962C8B-B14F-4D97-AF65-F5344CB8AC3E}">
        <p14:creationId xmlns:p14="http://schemas.microsoft.com/office/powerpoint/2010/main" val="237163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Tree>
    <p:extLst>
      <p:ext uri="{BB962C8B-B14F-4D97-AF65-F5344CB8AC3E}">
        <p14:creationId xmlns:p14="http://schemas.microsoft.com/office/powerpoint/2010/main" val="23569320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375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375E"/>
              </a:solidFill>
            </a:endParaRPr>
          </a:p>
        </p:txBody>
      </p:sp>
    </p:spTree>
    <p:extLst>
      <p:ext uri="{BB962C8B-B14F-4D97-AF65-F5344CB8AC3E}">
        <p14:creationId xmlns:p14="http://schemas.microsoft.com/office/powerpoint/2010/main" val="273726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178473825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pic>
        <p:nvPicPr>
          <p:cNvPr id="10" name="Picture 9" descr="2012 sky.jpg"/>
          <p:cNvPicPr>
            <a:picLocks noChangeAspect="1"/>
          </p:cNvPicPr>
          <p:nvPr userDrawn="1"/>
        </p:nvPicPr>
        <p:blipFill>
          <a:blip r:embed="rId3" cstate="print"/>
          <a:srcRect t="49348" b="29885"/>
          <a:stretch>
            <a:fillRect/>
          </a:stretch>
        </p:blipFill>
        <p:spPr bwMode="auto">
          <a:xfrm>
            <a:off x="0" y="-457200"/>
            <a:ext cx="9144000" cy="1447800"/>
          </a:xfrm>
          <a:prstGeom prst="rect">
            <a:avLst/>
          </a:prstGeom>
          <a:noFill/>
          <a:ln w="9525">
            <a:noFill/>
            <a:miter lim="800000"/>
            <a:headEnd/>
            <a:tailEnd/>
          </a:ln>
        </p:spPr>
      </p:pic>
      <p:sp>
        <p:nvSpPr>
          <p:cNvPr id="11" name="Content Placeholder 2"/>
          <p:cNvSpPr>
            <a:spLocks noGrp="1"/>
          </p:cNvSpPr>
          <p:nvPr>
            <p:ph idx="1"/>
          </p:nvPr>
        </p:nvSpPr>
        <p:spPr>
          <a:xfrm>
            <a:off x="609600" y="1447800"/>
            <a:ext cx="8229600" cy="3733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2991070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17375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7375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3334694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9" name="Picture 2"/>
          <p:cNvPicPr>
            <a:picLocks noChangeAspect="1" noChangeArrowheads="1"/>
          </p:cNvPicPr>
          <p:nvPr userDrawn="1"/>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userDrawn="1"/>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Tree>
    <p:extLst>
      <p:ext uri="{BB962C8B-B14F-4D97-AF65-F5344CB8AC3E}">
        <p14:creationId xmlns:p14="http://schemas.microsoft.com/office/powerpoint/2010/main" val="350377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extLst>
      <p:ext uri="{BB962C8B-B14F-4D97-AF65-F5344CB8AC3E}">
        <p14:creationId xmlns:p14="http://schemas.microsoft.com/office/powerpoint/2010/main" val="234618158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Tree>
    <p:extLst>
      <p:ext uri="{BB962C8B-B14F-4D97-AF65-F5344CB8AC3E}">
        <p14:creationId xmlns:p14="http://schemas.microsoft.com/office/powerpoint/2010/main" val="323530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2" name="Rectangle 11"/>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4"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5" name="Picture 7" descr="DEEPLogoRectangleCOLOR755px337px300dpi.gif"/>
          <p:cNvPicPr>
            <a:picLocks noChangeAspect="1"/>
          </p:cNvPicPr>
          <p:nvPr userDrawn="1"/>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userDrawn="1">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extLst>
      <p:ext uri="{BB962C8B-B14F-4D97-AF65-F5344CB8AC3E}">
        <p14:creationId xmlns:p14="http://schemas.microsoft.com/office/powerpoint/2010/main" val="13922567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8" name="Rectangle 7"/>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3" name="Picture 10" descr="21050604.JPG"/>
          <p:cNvPicPr>
            <a:picLocks noChangeAspect="1"/>
          </p:cNvPicPr>
          <p:nvPr userDrawn="1"/>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5" name="Picture 7" descr="DEEPLogoRectangleCOLOR755px337px300dpi.gif"/>
          <p:cNvPicPr>
            <a:picLocks noChangeAspect="1"/>
          </p:cNvPicPr>
          <p:nvPr userDrawn="1"/>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38038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5" name="Rectangle 4"/>
          <p:cNvSpPr/>
          <p:nvPr userDrawn="1"/>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6"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8" name="Picture 7" descr="DEEPLogoRectangleCOLOR755px337px300dpi.gif"/>
          <p:cNvPicPr>
            <a:picLocks noChangeAspect="1"/>
          </p:cNvPicPr>
          <p:nvPr userDrawn="1"/>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userDrawn="1"/>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350616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7" descr="DEEPLogoRectangleCOLOR755px337px300dpi.gif"/>
          <p:cNvPicPr>
            <a:picLocks noChangeAspect="1"/>
          </p:cNvPicPr>
          <p:nvPr/>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sp>
        <p:nvSpPr>
          <p:cNvPr id="13" name="TextBox 7"/>
          <p:cNvSpPr txBox="1">
            <a:spLocks noChangeArrowheads="1"/>
          </p:cNvSpPr>
          <p:nvPr/>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chemeClr val="tx1"/>
                </a:solidFill>
                <a:latin typeface="Calibri" pitchFamily="34" charset="0"/>
              </a:rPr>
              <a:t>Impact on Agency Brand</a:t>
            </a:r>
          </a:p>
        </p:txBody>
      </p:sp>
      <p:sp>
        <p:nvSpPr>
          <p:cNvPr id="14" name="TextBox 8"/>
          <p:cNvSpPr txBox="1">
            <a:spLocks noChangeArrowheads="1"/>
          </p:cNvSpPr>
          <p:nvPr/>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chemeClr val="tx1"/>
                </a:solidFill>
                <a:latin typeface="Calibri" pitchFamily="34" charset="0"/>
              </a:rPr>
              <a:t>Value to Staff</a:t>
            </a:r>
          </a:p>
        </p:txBody>
      </p:sp>
      <p:sp>
        <p:nvSpPr>
          <p:cNvPr id="15" name="TextBox 9"/>
          <p:cNvSpPr txBox="1">
            <a:spLocks noChangeArrowheads="1"/>
          </p:cNvSpPr>
          <p:nvPr/>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High</a:t>
            </a:r>
          </a:p>
        </p:txBody>
      </p:sp>
      <p:sp>
        <p:nvSpPr>
          <p:cNvPr id="16" name="TextBox 10"/>
          <p:cNvSpPr txBox="1">
            <a:spLocks noChangeArrowheads="1"/>
          </p:cNvSpPr>
          <p:nvPr/>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Medium</a:t>
            </a:r>
          </a:p>
        </p:txBody>
      </p:sp>
      <p:sp>
        <p:nvSpPr>
          <p:cNvPr id="17" name="TextBox 11"/>
          <p:cNvSpPr txBox="1">
            <a:spLocks noChangeArrowheads="1"/>
          </p:cNvSpPr>
          <p:nvPr/>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Low</a:t>
            </a:r>
          </a:p>
        </p:txBody>
      </p:sp>
      <p:sp>
        <p:nvSpPr>
          <p:cNvPr id="18" name="TextBox 12"/>
          <p:cNvSpPr txBox="1">
            <a:spLocks noChangeArrowheads="1"/>
          </p:cNvSpPr>
          <p:nvPr/>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None</a:t>
            </a:r>
          </a:p>
        </p:txBody>
      </p:sp>
      <p:sp>
        <p:nvSpPr>
          <p:cNvPr id="19" name="TextBox 13"/>
          <p:cNvSpPr txBox="1">
            <a:spLocks noChangeArrowheads="1"/>
          </p:cNvSpPr>
          <p:nvPr/>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Little</a:t>
            </a:r>
          </a:p>
        </p:txBody>
      </p:sp>
      <p:sp>
        <p:nvSpPr>
          <p:cNvPr id="20" name="TextBox 14"/>
          <p:cNvSpPr txBox="1">
            <a:spLocks noChangeArrowheads="1"/>
          </p:cNvSpPr>
          <p:nvPr/>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chemeClr val="tx1"/>
                </a:solidFill>
                <a:latin typeface="Calibri" pitchFamily="34" charset="0"/>
              </a:rPr>
              <a:t>A Lot</a:t>
            </a:r>
          </a:p>
        </p:txBody>
      </p:sp>
      <p:sp>
        <p:nvSpPr>
          <p:cNvPr id="21" name="Rectangle 20"/>
          <p:cNvSpPr/>
          <p:nvPr/>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22" name="Rectangle 21"/>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9"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72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tx1"/>
                </a:solidFill>
                <a:latin typeface="+mj-lt"/>
              </a:rPr>
              <a:t>Connecticut Department of Energy and Environmental Protection</a:t>
            </a:r>
          </a:p>
        </p:txBody>
      </p:sp>
      <p:pic>
        <p:nvPicPr>
          <p:cNvPr id="15" name="Picture 7" descr="DEEPLogoRectangleCOLOR755px337px300dpi.gif"/>
          <p:cNvPicPr>
            <a:picLocks noChangeAspect="1"/>
          </p:cNvPicPr>
          <p:nvPr/>
        </p:nvPicPr>
        <p:blipFill>
          <a:blip r:embed="rId2" cstate="print"/>
          <a:srcRect r="64532"/>
          <a:stretch>
            <a:fillRect/>
          </a:stretch>
        </p:blipFill>
        <p:spPr bwMode="auto">
          <a:xfrm>
            <a:off x="292100" y="5774871"/>
            <a:ext cx="777875" cy="979488"/>
          </a:xfrm>
          <a:prstGeom prst="rect">
            <a:avLst/>
          </a:prstGeom>
          <a:noFill/>
          <a:ln w="9525">
            <a:noFill/>
            <a:miter lim="800000"/>
            <a:headEnd/>
            <a:tailEnd/>
          </a:ln>
        </p:spPr>
      </p:pic>
      <p:sp>
        <p:nvSpPr>
          <p:cNvPr id="16" name="Title 1"/>
          <p:cNvSpPr>
            <a:spLocks noGrp="1"/>
          </p:cNvSpPr>
          <p:nvPr>
            <p:ph type="title"/>
          </p:nvPr>
        </p:nvSpPr>
        <p:spPr>
          <a:xfrm>
            <a:off x="0" y="0"/>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
        <p:nvSpPr>
          <p:cNvPr id="23" name="Content Placeholder 2"/>
          <p:cNvSpPr>
            <a:spLocks noGrp="1"/>
          </p:cNvSpPr>
          <p:nvPr>
            <p:ph idx="1"/>
          </p:nvPr>
        </p:nvSpPr>
        <p:spPr>
          <a:xfrm>
            <a:off x="609600" y="1447800"/>
            <a:ext cx="8229600" cy="3733800"/>
          </a:xfrm>
          <a:prstGeom prst="rect">
            <a:avLst/>
          </a:prstGeom>
        </p:spPr>
        <p:txBody>
          <a:bodyPr/>
          <a:lstStyle/>
          <a:p>
            <a:pPr lvl="0" eaLnBrk="1" hangingPunct="1">
              <a:buFont typeface="Arial" pitchFamily="34" charset="0"/>
              <a:buNone/>
            </a:pPr>
            <a:r>
              <a:rPr lang="en-US" baseline="30000" smtClean="0">
                <a:solidFill>
                  <a:schemeClr val="bg1"/>
                </a:solidFill>
                <a:latin typeface="Berkeley-Medium"/>
              </a:rPr>
              <a:t>Click to edit Master text styles</a:t>
            </a:r>
          </a:p>
          <a:p>
            <a:pPr lvl="1" eaLnBrk="1" hangingPunct="1">
              <a:buFont typeface="Arial" pitchFamily="34" charset="0"/>
              <a:buNone/>
            </a:pPr>
            <a:r>
              <a:rPr lang="en-US" baseline="30000" smtClean="0">
                <a:solidFill>
                  <a:schemeClr val="bg1"/>
                </a:solidFill>
                <a:latin typeface="Berkeley-Medium"/>
              </a:rPr>
              <a:t>Second level</a:t>
            </a:r>
          </a:p>
          <a:p>
            <a:pPr lvl="2" eaLnBrk="1" hangingPunct="1">
              <a:buFont typeface="Arial" pitchFamily="34" charset="0"/>
              <a:buNone/>
            </a:pPr>
            <a:r>
              <a:rPr lang="en-US" baseline="30000" smtClean="0">
                <a:solidFill>
                  <a:schemeClr val="bg1"/>
                </a:solidFill>
                <a:latin typeface="Berkeley-Medium"/>
              </a:rPr>
              <a:t>Third level</a:t>
            </a:r>
          </a:p>
          <a:p>
            <a:pPr lvl="3" eaLnBrk="1" hangingPunct="1">
              <a:buFont typeface="Arial" pitchFamily="34" charset="0"/>
              <a:buNone/>
            </a:pPr>
            <a:r>
              <a:rPr lang="en-US" baseline="30000" smtClean="0">
                <a:solidFill>
                  <a:schemeClr val="bg1"/>
                </a:solidFill>
                <a:latin typeface="Berkeley-Medium"/>
              </a:rPr>
              <a:t>Fourth level</a:t>
            </a:r>
          </a:p>
          <a:p>
            <a:pPr lvl="4" eaLnBrk="1" hangingPunct="1">
              <a:buFont typeface="Arial" pitchFamily="34" charset="0"/>
              <a:buNone/>
            </a:pPr>
            <a:r>
              <a:rPr lang="en-US" baseline="30000" smtClean="0">
                <a:solidFill>
                  <a:schemeClr val="bg1"/>
                </a:solidFill>
                <a:latin typeface="Berkeley-Medium"/>
              </a:rPr>
              <a:t>Fifth level</a:t>
            </a:r>
            <a:endParaRPr lang="en-US" baseline="30000" dirty="0" smtClean="0">
              <a:solidFill>
                <a:schemeClr val="bg1"/>
              </a:solidFill>
              <a:latin typeface="Berkeley-Medium"/>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Rectangle 6"/>
          <p:cNvSpPr/>
          <p:nvPr/>
        </p:nvSpPr>
        <p:spPr>
          <a:xfrm>
            <a:off x="0" y="6415314"/>
            <a:ext cx="9144000" cy="442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10" descr="21050604.JPG"/>
          <p:cNvPicPr>
            <a:picLocks noChangeAspect="1"/>
          </p:cNvPicPr>
          <p:nvPr/>
        </p:nvPicPr>
        <p:blipFill>
          <a:blip r:embed="rId2" cstate="print"/>
          <a:srcRect b="11644"/>
          <a:stretch>
            <a:fillRect/>
          </a:stretch>
        </p:blipFill>
        <p:spPr bwMode="auto">
          <a:xfrm>
            <a:off x="0" y="0"/>
            <a:ext cx="9144000" cy="4914900"/>
          </a:xfrm>
          <a:prstGeom prst="rect">
            <a:avLst/>
          </a:prstGeom>
          <a:noFill/>
          <a:ln w="9525">
            <a:noFill/>
            <a:miter lim="800000"/>
            <a:headEnd/>
            <a:tailEnd/>
          </a:ln>
        </p:spPr>
      </p:pic>
      <p:sp>
        <p:nvSpPr>
          <p:cNvPr id="6"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5" name="Picture 7" descr="DEEPLogoRectangleCOLOR755px337px300dpi.gif"/>
          <p:cNvPicPr>
            <a:picLocks noChangeAspect="1"/>
          </p:cNvPicPr>
          <p:nvPr/>
        </p:nvPicPr>
        <p:blipFill>
          <a:blip r:embed="rId3" cstate="print"/>
          <a:srcRect r="64532"/>
          <a:stretch>
            <a:fillRect/>
          </a:stretch>
        </p:blipFill>
        <p:spPr bwMode="auto">
          <a:xfrm>
            <a:off x="292100" y="5774871"/>
            <a:ext cx="777875" cy="979488"/>
          </a:xfrm>
          <a:prstGeom prst="rect">
            <a:avLst/>
          </a:prstGeom>
          <a:noFill/>
          <a:ln w="9525">
            <a:noFill/>
            <a:miter lim="800000"/>
            <a:headEnd/>
            <a:tailEnd/>
          </a:ln>
        </p:spPr>
      </p:pic>
      <p:sp>
        <p:nvSpPr>
          <p:cNvPr id="9" name="Title 1"/>
          <p:cNvSpPr>
            <a:spLocks noGrp="1"/>
          </p:cNvSpPr>
          <p:nvPr>
            <p:ph type="title"/>
          </p:nvPr>
        </p:nvSpPr>
        <p:spPr>
          <a:xfrm>
            <a:off x="0" y="4916487"/>
            <a:ext cx="8229600" cy="1143000"/>
          </a:xfrm>
          <a:prstGeom prst="rect">
            <a:avLst/>
          </a:prstGeom>
        </p:spPr>
        <p:txBody>
          <a:bodyPr/>
          <a:lstStyle>
            <a:lvl1pPr>
              <a:defRPr baseline="0">
                <a:solidFill>
                  <a:schemeClr val="tx1"/>
                </a:solidFill>
              </a:defRPr>
            </a:lvl1p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Rectangle 6"/>
          <p:cNvSpPr/>
          <p:nvPr/>
        </p:nvSpPr>
        <p:spPr>
          <a:xfrm>
            <a:off x="0" y="6400800"/>
            <a:ext cx="9144000" cy="457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bwMode="auto">
          <a:xfrm>
            <a:off x="0" y="6037943"/>
            <a:ext cx="9144000" cy="526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35"/>
          <p:cNvSpPr txBox="1">
            <a:spLocks noChangeArrowheads="1"/>
          </p:cNvSpPr>
          <p:nvPr/>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chemeClr val="bg1"/>
                </a:solidFill>
                <a:latin typeface="+mj-lt"/>
              </a:rPr>
              <a:t>Connecticut Department of Energy and Environmental Protection</a:t>
            </a:r>
          </a:p>
        </p:txBody>
      </p:sp>
      <p:pic>
        <p:nvPicPr>
          <p:cNvPr id="8" name="Picture 7" descr="DEEPLogoRectangleCOLOR755px337px300dpi.gif"/>
          <p:cNvPicPr>
            <a:picLocks noChangeAspect="1"/>
          </p:cNvPicPr>
          <p:nvPr/>
        </p:nvPicPr>
        <p:blipFill>
          <a:blip r:embed="rId2" cstate="print"/>
          <a:srcRect r="64532"/>
          <a:stretch>
            <a:fillRect/>
          </a:stretch>
        </p:blipFill>
        <p:spPr bwMode="auto">
          <a:xfrm>
            <a:off x="292100" y="5753100"/>
            <a:ext cx="777875" cy="979488"/>
          </a:xfrm>
          <a:prstGeom prst="rect">
            <a:avLst/>
          </a:prstGeom>
          <a:noFill/>
          <a:ln w="9525">
            <a:noFill/>
            <a:miter lim="800000"/>
            <a:headEnd/>
            <a:tailEnd/>
          </a:ln>
        </p:spPr>
      </p:pic>
      <p:sp>
        <p:nvSpPr>
          <p:cNvPr id="9" name="Rectangle 8"/>
          <p:cNvSpPr/>
          <p:nvPr/>
        </p:nvSpPr>
        <p:spPr>
          <a:xfrm>
            <a:off x="0" y="0"/>
            <a:ext cx="9144000" cy="72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hasCustomPrompt="1"/>
          </p:nvPr>
        </p:nvSpPr>
        <p:spPr>
          <a:xfrm>
            <a:off x="0" y="0"/>
            <a:ext cx="8229600" cy="1143000"/>
          </a:xfrm>
          <a:prstGeom prst="rect">
            <a:avLst/>
          </a:prstGeom>
        </p:spPr>
        <p:txBody>
          <a:bodyPr/>
          <a:lstStyle>
            <a:lvl1pPr algn="l">
              <a:defRPr>
                <a:solidFill>
                  <a:schemeClr val="bg1"/>
                </a:solidFill>
              </a:defRPr>
            </a:lvl1pPr>
          </a:lstStyle>
          <a:p>
            <a:r>
              <a:rPr lang="en-US" dirty="0" smtClean="0"/>
              <a:t>Questions?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12" name="Rectangle 11"/>
          <p:cNvSpPr/>
          <p:nvPr/>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13" name="Picture 2"/>
          <p:cNvPicPr>
            <a:picLocks noChangeAspect="1" noChangeArrowheads="1"/>
          </p:cNvPicPr>
          <p:nvPr/>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4" name="Picture 16" descr="DEEPsFirstslides2-8-12ONLY.jpg"/>
          <p:cNvPicPr>
            <a:picLocks noChangeAspect="1"/>
          </p:cNvPicPr>
          <p:nvPr/>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5" name="Picture 6" descr="DEEPLogoRectangleCOLORsmall.jpg"/>
          <p:cNvPicPr>
            <a:picLocks noChangeAspect="1"/>
          </p:cNvPicPr>
          <p:nvPr/>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6" name="Rectangle 15"/>
          <p:cNvSpPr/>
          <p:nvPr/>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7" name="TextBox 16"/>
          <p:cNvSpPr txBox="1"/>
          <p:nvPr/>
        </p:nvSpPr>
        <p:spPr>
          <a:xfrm>
            <a:off x="50799" y="3505200"/>
            <a:ext cx="9144000" cy="1200329"/>
          </a:xfrm>
          <a:prstGeom prst="rect">
            <a:avLst/>
          </a:prstGeom>
          <a:noFill/>
        </p:spPr>
        <p:txBody>
          <a:bodyPr wrap="square" rtlCol="0">
            <a:spAutoFit/>
          </a:bodyPr>
          <a:lstStyle/>
          <a:p>
            <a:r>
              <a:rPr lang="en-US" sz="3600" dirty="0" smtClean="0">
                <a:solidFill>
                  <a:srgbClr val="FFFFFF"/>
                </a:solidFill>
              </a:rPr>
              <a:t>Connecticut Department of</a:t>
            </a:r>
          </a:p>
          <a:p>
            <a:r>
              <a:rPr lang="en-US" sz="3600" dirty="0" smtClean="0">
                <a:solidFill>
                  <a:srgbClr val="FFFFFF"/>
                </a:solidFill>
              </a:rPr>
              <a:t>Energy and Environmental Protection</a:t>
            </a:r>
            <a:endParaRPr lang="en-US" sz="3600" dirty="0">
              <a:solidFill>
                <a:srgbClr val="FFFFFF"/>
              </a:solidFill>
            </a:endParaRPr>
          </a:p>
        </p:txBody>
      </p:sp>
      <p:sp>
        <p:nvSpPr>
          <p:cNvPr id="8" name="Rectangle 7"/>
          <p:cNvSpPr/>
          <p:nvPr userDrawn="1"/>
        </p:nvSpPr>
        <p:spPr>
          <a:xfrm>
            <a:off x="6705600" y="4800600"/>
            <a:ext cx="24384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pic>
        <p:nvPicPr>
          <p:cNvPr id="9" name="Picture 2"/>
          <p:cNvPicPr>
            <a:picLocks noChangeAspect="1" noChangeArrowheads="1"/>
          </p:cNvPicPr>
          <p:nvPr userDrawn="1"/>
        </p:nvPicPr>
        <p:blipFill>
          <a:blip r:embed="rId2" cstate="print"/>
          <a:srcRect/>
          <a:stretch>
            <a:fillRect/>
          </a:stretch>
        </p:blipFill>
        <p:spPr bwMode="auto">
          <a:xfrm>
            <a:off x="0" y="0"/>
            <a:ext cx="9144000" cy="3505200"/>
          </a:xfrm>
          <a:prstGeom prst="rect">
            <a:avLst/>
          </a:prstGeom>
          <a:noFill/>
          <a:ln w="9525">
            <a:noFill/>
            <a:miter lim="800000"/>
            <a:headEnd/>
            <a:tailEnd/>
          </a:ln>
        </p:spPr>
      </p:pic>
      <p:pic>
        <p:nvPicPr>
          <p:cNvPr id="10" name="Picture 16" descr="DEEPsFirstslides2-8-12ONLY.jpg"/>
          <p:cNvPicPr>
            <a:picLocks noChangeAspect="1"/>
          </p:cNvPicPr>
          <p:nvPr userDrawn="1"/>
        </p:nvPicPr>
        <p:blipFill>
          <a:blip r:embed="rId3" cstate="print"/>
          <a:srcRect/>
          <a:stretch>
            <a:fillRect/>
          </a:stretch>
        </p:blipFill>
        <p:spPr bwMode="auto">
          <a:xfrm>
            <a:off x="0" y="4800600"/>
            <a:ext cx="6737350" cy="1268413"/>
          </a:xfrm>
          <a:prstGeom prst="rect">
            <a:avLst/>
          </a:prstGeom>
          <a:noFill/>
          <a:ln w="9525">
            <a:noFill/>
            <a:miter lim="800000"/>
            <a:headEnd/>
            <a:tailEnd/>
          </a:ln>
        </p:spPr>
      </p:pic>
      <p:pic>
        <p:nvPicPr>
          <p:cNvPr id="11" name="Picture 6" descr="DEEPLogoRectangleCOLORsmall.jpg"/>
          <p:cNvPicPr>
            <a:picLocks noChangeAspect="1"/>
          </p:cNvPicPr>
          <p:nvPr userDrawn="1"/>
        </p:nvPicPr>
        <p:blipFill>
          <a:blip r:embed="rId4" cstate="print"/>
          <a:srcRect/>
          <a:stretch>
            <a:fillRect/>
          </a:stretch>
        </p:blipFill>
        <p:spPr bwMode="auto">
          <a:xfrm>
            <a:off x="6934200" y="4953000"/>
            <a:ext cx="1962150" cy="869950"/>
          </a:xfrm>
          <a:prstGeom prst="rect">
            <a:avLst/>
          </a:prstGeom>
          <a:noFill/>
          <a:ln w="9525">
            <a:noFill/>
            <a:miter lim="800000"/>
            <a:headEnd/>
            <a:tailEnd/>
          </a:ln>
        </p:spPr>
      </p:pic>
      <p:sp>
        <p:nvSpPr>
          <p:cNvPr id="18" name="Rectangle 17"/>
          <p:cNvSpPr/>
          <p:nvPr userDrawn="1"/>
        </p:nvSpPr>
        <p:spPr>
          <a:xfrm>
            <a:off x="0" y="605790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Tree>
    <p:extLst>
      <p:ext uri="{BB962C8B-B14F-4D97-AF65-F5344CB8AC3E}">
        <p14:creationId xmlns:p14="http://schemas.microsoft.com/office/powerpoint/2010/main" val="1497456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22" name="Rectangle 21"/>
          <p:cNvSpPr/>
          <p:nvPr userDrawn="1"/>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7" name="Rectangle 16"/>
          <p:cNvSpPr/>
          <p:nvPr userDrawn="1"/>
        </p:nvSpPr>
        <p:spPr>
          <a:xfrm>
            <a:off x="0" y="0"/>
            <a:ext cx="9144000" cy="41873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13" name="Title 12"/>
          <p:cNvSpPr>
            <a:spLocks noGrp="1"/>
          </p:cNvSpPr>
          <p:nvPr>
            <p:ph type="title" hasCustomPrompt="1"/>
          </p:nvPr>
        </p:nvSpPr>
        <p:spPr>
          <a:xfrm>
            <a:off x="304800" y="1600200"/>
            <a:ext cx="8229600" cy="1143000"/>
          </a:xfrm>
          <a:prstGeom prst="rect">
            <a:avLst/>
          </a:prstGeom>
        </p:spPr>
        <p:txBody>
          <a:bodyPr/>
          <a:lstStyle>
            <a:lvl1pPr>
              <a:defRPr>
                <a:solidFill>
                  <a:schemeClr val="tx1"/>
                </a:solidFill>
              </a:defRPr>
            </a:lvl1pPr>
          </a:lstStyle>
          <a:p>
            <a:r>
              <a:rPr lang="en-US" dirty="0" smtClean="0"/>
              <a:t>Title of Presentation</a:t>
            </a:r>
            <a:endParaRPr lang="en-US" dirty="0"/>
          </a:p>
        </p:txBody>
      </p:sp>
      <p:sp>
        <p:nvSpPr>
          <p:cNvPr id="20" name="Rectangle 19"/>
          <p:cNvSpPr/>
          <p:nvPr userDrawn="1"/>
        </p:nvSpPr>
        <p:spPr bwMode="auto">
          <a:xfrm>
            <a:off x="0" y="6026150"/>
            <a:ext cx="9144000" cy="53816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pic>
        <p:nvPicPr>
          <p:cNvPr id="19"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Tree>
    <p:extLst>
      <p:ext uri="{BB962C8B-B14F-4D97-AF65-F5344CB8AC3E}">
        <p14:creationId xmlns:p14="http://schemas.microsoft.com/office/powerpoint/2010/main" val="340318985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800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2" name="Title 1"/>
          <p:cNvSpPr>
            <a:spLocks noGrp="1"/>
          </p:cNvSpPr>
          <p:nvPr>
            <p:ph type="title"/>
          </p:nvPr>
        </p:nvSpPr>
        <p:spPr>
          <a:xfrm>
            <a:off x="0" y="0"/>
            <a:ext cx="8229600" cy="1143000"/>
          </a:xfrm>
          <a:prstGeom prst="rect">
            <a:avLst/>
          </a:prstGeom>
        </p:spPr>
        <p:txBody>
          <a:bodyPr/>
          <a:lstStyle>
            <a:lvl1pPr>
              <a:defRPr baseline="0">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5106022" y="1130300"/>
            <a:ext cx="1931988" cy="186942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
        <p:nvSpPr>
          <p:cNvPr id="4" name="Rectangle 3"/>
          <p:cNvSpPr/>
          <p:nvPr userDrawn="1"/>
        </p:nvSpPr>
        <p:spPr>
          <a:xfrm>
            <a:off x="5114617" y="2993972"/>
            <a:ext cx="1923393" cy="1842921"/>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5" name="Rectangle 4"/>
          <p:cNvSpPr/>
          <p:nvPr userDrawn="1"/>
        </p:nvSpPr>
        <p:spPr>
          <a:xfrm>
            <a:off x="3194562" y="2994957"/>
            <a:ext cx="1923393" cy="1841936"/>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sp>
        <p:nvSpPr>
          <p:cNvPr id="9" name="Rectangle 8"/>
          <p:cNvSpPr/>
          <p:nvPr userDrawn="1"/>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10" name="Rectangle 9"/>
          <p:cNvSpPr/>
          <p:nvPr userDrawn="1"/>
        </p:nvSpPr>
        <p:spPr bwMode="auto">
          <a:xfrm>
            <a:off x="0" y="6026150"/>
            <a:ext cx="9144000" cy="53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2A7E"/>
              </a:solidFill>
            </a:endParaRPr>
          </a:p>
        </p:txBody>
      </p:sp>
      <p:pic>
        <p:nvPicPr>
          <p:cNvPr id="12" name="Picture 7" descr="DEEPLogoRectangleCOLOR755px337px300dpi.gif"/>
          <p:cNvPicPr>
            <a:picLocks noChangeAspect="1"/>
          </p:cNvPicPr>
          <p:nvPr userDrawn="1"/>
        </p:nvPicPr>
        <p:blipFill>
          <a:blip r:embed="rId2" cstate="print"/>
          <a:srcRect r="64532"/>
          <a:stretch>
            <a:fillRect/>
          </a:stretch>
        </p:blipFill>
        <p:spPr bwMode="auto">
          <a:xfrm>
            <a:off x="292100" y="5782128"/>
            <a:ext cx="777875" cy="979488"/>
          </a:xfrm>
          <a:prstGeom prst="rect">
            <a:avLst/>
          </a:prstGeom>
          <a:noFill/>
          <a:ln w="9525">
            <a:noFill/>
            <a:miter lim="800000"/>
            <a:headEnd/>
            <a:tailEnd/>
          </a:ln>
        </p:spPr>
      </p:pic>
      <p:sp>
        <p:nvSpPr>
          <p:cNvPr id="11" name="TextBox 35"/>
          <p:cNvSpPr txBox="1">
            <a:spLocks noChangeArrowheads="1"/>
          </p:cNvSpPr>
          <p:nvPr userDrawn="1"/>
        </p:nvSpPr>
        <p:spPr bwMode="auto">
          <a:xfrm>
            <a:off x="1143000" y="6103938"/>
            <a:ext cx="7870825" cy="400050"/>
          </a:xfrm>
          <a:prstGeom prst="rect">
            <a:avLst/>
          </a:prstGeom>
          <a:noFill/>
          <a:ln w="9525">
            <a:noFill/>
            <a:miter lim="800000"/>
            <a:headEnd/>
            <a:tailEnd/>
          </a:ln>
        </p:spPr>
        <p:txBody>
          <a:bodyPr>
            <a:spAutoFit/>
          </a:bodyPr>
          <a:lstStyle/>
          <a:p>
            <a:pPr>
              <a:defRPr/>
            </a:pPr>
            <a:r>
              <a:rPr lang="en-US" sz="2000" dirty="0">
                <a:solidFill>
                  <a:srgbClr val="002A7E"/>
                </a:solidFill>
              </a:rPr>
              <a:t>Connecticut Department of Energy and Environmental Protection</a:t>
            </a:r>
          </a:p>
        </p:txBody>
      </p:sp>
      <p:sp>
        <p:nvSpPr>
          <p:cNvPr id="13" name="TextBox 7"/>
          <p:cNvSpPr txBox="1">
            <a:spLocks noChangeArrowheads="1"/>
          </p:cNvSpPr>
          <p:nvPr userDrawn="1"/>
        </p:nvSpPr>
        <p:spPr bwMode="auto">
          <a:xfrm rot="16200000">
            <a:off x="318244" y="2845747"/>
            <a:ext cx="2876060" cy="369332"/>
          </a:xfrm>
          <a:prstGeom prst="rect">
            <a:avLst/>
          </a:prstGeom>
          <a:noFill/>
          <a:ln w="9525">
            <a:noFill/>
            <a:miter lim="800000"/>
            <a:headEnd/>
            <a:tailEnd/>
          </a:ln>
        </p:spPr>
        <p:txBody>
          <a:bodyPr>
            <a:spAutoFit/>
          </a:bodyPr>
          <a:lstStyle/>
          <a:p>
            <a:pPr algn="ctr"/>
            <a:r>
              <a:rPr lang="en-US" b="1" dirty="0">
                <a:solidFill>
                  <a:srgbClr val="FFFFFF"/>
                </a:solidFill>
              </a:rPr>
              <a:t>Impact on Agency Brand</a:t>
            </a:r>
          </a:p>
        </p:txBody>
      </p:sp>
      <p:sp>
        <p:nvSpPr>
          <p:cNvPr id="14" name="TextBox 8"/>
          <p:cNvSpPr txBox="1">
            <a:spLocks noChangeArrowheads="1"/>
          </p:cNvSpPr>
          <p:nvPr userDrawn="1"/>
        </p:nvSpPr>
        <p:spPr bwMode="auto">
          <a:xfrm>
            <a:off x="2695030" y="5665956"/>
            <a:ext cx="4314917" cy="369332"/>
          </a:xfrm>
          <a:prstGeom prst="rect">
            <a:avLst/>
          </a:prstGeom>
          <a:noFill/>
          <a:ln w="9525">
            <a:noFill/>
            <a:miter lim="800000"/>
            <a:headEnd/>
            <a:tailEnd/>
          </a:ln>
        </p:spPr>
        <p:txBody>
          <a:bodyPr>
            <a:spAutoFit/>
          </a:bodyPr>
          <a:lstStyle/>
          <a:p>
            <a:pPr algn="ctr"/>
            <a:r>
              <a:rPr lang="en-US" b="1">
                <a:solidFill>
                  <a:srgbClr val="FFFFFF"/>
                </a:solidFill>
              </a:rPr>
              <a:t>Value to Staff</a:t>
            </a:r>
          </a:p>
        </p:txBody>
      </p:sp>
      <p:sp>
        <p:nvSpPr>
          <p:cNvPr id="15" name="TextBox 9"/>
          <p:cNvSpPr txBox="1">
            <a:spLocks noChangeArrowheads="1"/>
          </p:cNvSpPr>
          <p:nvPr userDrawn="1"/>
        </p:nvSpPr>
        <p:spPr bwMode="auto">
          <a:xfrm>
            <a:off x="1857808" y="1092198"/>
            <a:ext cx="1159229" cy="307777"/>
          </a:xfrm>
          <a:prstGeom prst="rect">
            <a:avLst/>
          </a:prstGeom>
          <a:noFill/>
          <a:ln w="9525">
            <a:noFill/>
            <a:miter lim="800000"/>
            <a:headEnd/>
            <a:tailEnd/>
          </a:ln>
        </p:spPr>
        <p:txBody>
          <a:bodyPr>
            <a:spAutoFit/>
          </a:bodyPr>
          <a:lstStyle/>
          <a:p>
            <a:pPr algn="ctr"/>
            <a:r>
              <a:rPr lang="en-US" sz="1400" b="1">
                <a:solidFill>
                  <a:srgbClr val="FFFFFF"/>
                </a:solidFill>
              </a:rPr>
              <a:t>High</a:t>
            </a:r>
          </a:p>
        </p:txBody>
      </p:sp>
      <p:sp>
        <p:nvSpPr>
          <p:cNvPr id="16" name="TextBox 10"/>
          <p:cNvSpPr txBox="1">
            <a:spLocks noChangeArrowheads="1"/>
          </p:cNvSpPr>
          <p:nvPr userDrawn="1"/>
        </p:nvSpPr>
        <p:spPr bwMode="auto">
          <a:xfrm>
            <a:off x="1986611" y="2902925"/>
            <a:ext cx="966024" cy="307777"/>
          </a:xfrm>
          <a:prstGeom prst="rect">
            <a:avLst/>
          </a:prstGeom>
          <a:noFill/>
          <a:ln w="9525">
            <a:noFill/>
            <a:miter lim="800000"/>
            <a:headEnd/>
            <a:tailEnd/>
          </a:ln>
        </p:spPr>
        <p:txBody>
          <a:bodyPr>
            <a:spAutoFit/>
          </a:bodyPr>
          <a:lstStyle/>
          <a:p>
            <a:pPr algn="ctr"/>
            <a:r>
              <a:rPr lang="en-US" sz="1400" b="1">
                <a:solidFill>
                  <a:srgbClr val="FFFFFF"/>
                </a:solidFill>
              </a:rPr>
              <a:t>Medium</a:t>
            </a:r>
          </a:p>
        </p:txBody>
      </p:sp>
      <p:sp>
        <p:nvSpPr>
          <p:cNvPr id="17" name="TextBox 11"/>
          <p:cNvSpPr txBox="1">
            <a:spLocks noChangeArrowheads="1"/>
          </p:cNvSpPr>
          <p:nvPr userDrawn="1"/>
        </p:nvSpPr>
        <p:spPr bwMode="auto">
          <a:xfrm>
            <a:off x="1729007" y="4716094"/>
            <a:ext cx="1481237" cy="307777"/>
          </a:xfrm>
          <a:prstGeom prst="rect">
            <a:avLst/>
          </a:prstGeom>
          <a:noFill/>
          <a:ln w="9525">
            <a:noFill/>
            <a:miter lim="800000"/>
            <a:headEnd/>
            <a:tailEnd/>
          </a:ln>
        </p:spPr>
        <p:txBody>
          <a:bodyPr>
            <a:spAutoFit/>
          </a:bodyPr>
          <a:lstStyle/>
          <a:p>
            <a:pPr algn="ctr"/>
            <a:r>
              <a:rPr lang="en-US" sz="1400" b="1">
                <a:solidFill>
                  <a:srgbClr val="FFFFFF"/>
                </a:solidFill>
              </a:rPr>
              <a:t>Low</a:t>
            </a:r>
          </a:p>
        </p:txBody>
      </p:sp>
      <p:sp>
        <p:nvSpPr>
          <p:cNvPr id="18" name="TextBox 12"/>
          <p:cNvSpPr txBox="1">
            <a:spLocks noChangeArrowheads="1"/>
          </p:cNvSpPr>
          <p:nvPr userDrawn="1"/>
        </p:nvSpPr>
        <p:spPr bwMode="auto">
          <a:xfrm rot="18006833">
            <a:off x="2463916" y="5089698"/>
            <a:ext cx="937846" cy="307777"/>
          </a:xfrm>
          <a:prstGeom prst="rect">
            <a:avLst/>
          </a:prstGeom>
          <a:noFill/>
          <a:ln w="9525">
            <a:noFill/>
            <a:miter lim="800000"/>
            <a:headEnd/>
            <a:tailEnd/>
          </a:ln>
        </p:spPr>
        <p:txBody>
          <a:bodyPr>
            <a:spAutoFit/>
          </a:bodyPr>
          <a:lstStyle/>
          <a:p>
            <a:pPr algn="ctr"/>
            <a:r>
              <a:rPr lang="en-US" sz="1400" b="1">
                <a:solidFill>
                  <a:srgbClr val="FFFFFF"/>
                </a:solidFill>
              </a:rPr>
              <a:t>None</a:t>
            </a:r>
          </a:p>
        </p:txBody>
      </p:sp>
      <p:sp>
        <p:nvSpPr>
          <p:cNvPr id="19" name="TextBox 13"/>
          <p:cNvSpPr txBox="1">
            <a:spLocks noChangeArrowheads="1"/>
          </p:cNvSpPr>
          <p:nvPr userDrawn="1"/>
        </p:nvSpPr>
        <p:spPr bwMode="auto">
          <a:xfrm rot="18006833">
            <a:off x="4336713" y="5136280"/>
            <a:ext cx="1015973" cy="307777"/>
          </a:xfrm>
          <a:prstGeom prst="rect">
            <a:avLst/>
          </a:prstGeom>
          <a:noFill/>
          <a:ln w="9525">
            <a:noFill/>
            <a:miter lim="800000"/>
            <a:headEnd/>
            <a:tailEnd/>
          </a:ln>
        </p:spPr>
        <p:txBody>
          <a:bodyPr>
            <a:spAutoFit/>
          </a:bodyPr>
          <a:lstStyle/>
          <a:p>
            <a:pPr algn="ctr"/>
            <a:r>
              <a:rPr lang="en-US" sz="1400" b="1">
                <a:solidFill>
                  <a:srgbClr val="FFFFFF"/>
                </a:solidFill>
              </a:rPr>
              <a:t>Little</a:t>
            </a:r>
          </a:p>
        </p:txBody>
      </p:sp>
      <p:sp>
        <p:nvSpPr>
          <p:cNvPr id="20" name="TextBox 14"/>
          <p:cNvSpPr txBox="1">
            <a:spLocks noChangeArrowheads="1"/>
          </p:cNvSpPr>
          <p:nvPr userDrawn="1"/>
        </p:nvSpPr>
        <p:spPr bwMode="auto">
          <a:xfrm rot="18006833">
            <a:off x="6229576" y="5119277"/>
            <a:ext cx="1121217" cy="307777"/>
          </a:xfrm>
          <a:prstGeom prst="rect">
            <a:avLst/>
          </a:prstGeom>
          <a:noFill/>
          <a:ln w="9525">
            <a:noFill/>
            <a:miter lim="800000"/>
            <a:headEnd/>
            <a:tailEnd/>
          </a:ln>
        </p:spPr>
        <p:txBody>
          <a:bodyPr>
            <a:spAutoFit/>
          </a:bodyPr>
          <a:lstStyle/>
          <a:p>
            <a:pPr algn="ctr"/>
            <a:r>
              <a:rPr lang="en-US" sz="1400" b="1">
                <a:solidFill>
                  <a:srgbClr val="FFFFFF"/>
                </a:solidFill>
              </a:rPr>
              <a:t>A Lot</a:t>
            </a:r>
          </a:p>
        </p:txBody>
      </p:sp>
      <p:sp>
        <p:nvSpPr>
          <p:cNvPr id="21" name="Rectangle 20"/>
          <p:cNvSpPr/>
          <p:nvPr userDrawn="1"/>
        </p:nvSpPr>
        <p:spPr bwMode="auto">
          <a:xfrm>
            <a:off x="3185967" y="1128713"/>
            <a:ext cx="1931988" cy="1869420"/>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2A7E"/>
              </a:solidFill>
            </a:endParaRPr>
          </a:p>
        </p:txBody>
      </p:sp>
    </p:spTree>
    <p:extLst>
      <p:ext uri="{BB962C8B-B14F-4D97-AF65-F5344CB8AC3E}">
        <p14:creationId xmlns:p14="http://schemas.microsoft.com/office/powerpoint/2010/main" val="3342643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98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12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D6B9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9559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7.jpg"/><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alipso.larc.nasa.gov/data/BROWSE/production/V3-30/2016-05-24/2016-05-24_17-58-19_V3.30_3_1.png" TargetMode="Externa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www.emc.ncep.noaa.gov/mmb/aq/cmaq/web/html/max.html" TargetMode="External"/><Relationship Id="rId3" Type="http://schemas.openxmlformats.org/officeDocument/2006/relationships/hyperlink" Target="https://worldview.earthdata.nasa.gov/?p=geographic&amp;l=VIIRS_SNPP_CorrectedReflectance_TrueColor(hidden),MODIS_Aqua_CorrectedReflectance_TrueColor(hidden),MODIS_Terra_CorrectedReflectance_TrueColor,MODIS_Terra_Aerosol,Reference_Labels(hidden),Reference_Features(hidden),Coastlines&amp;t=2016-05-25&amp;v=-86.2822265625,32.220703125,-58.2099609375,49.517578125" TargetMode="External"/><Relationship Id="rId7" Type="http://schemas.openxmlformats.org/officeDocument/2006/relationships/hyperlink" Target="http://ready.arl.noaa.gov/HYSPLIT_traj.php" TargetMode="External"/><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hyperlink" Target="https://www.airnowtech.org/navigator/" TargetMode="External"/><Relationship Id="rId5" Type="http://schemas.openxmlformats.org/officeDocument/2006/relationships/hyperlink" Target="https://www-calipso.larc.nasa.gov/products/lidar/dev.browse_images/show_calendar.php" TargetMode="External"/><Relationship Id="rId10" Type="http://schemas.openxmlformats.org/officeDocument/2006/relationships/hyperlink" Target="https://www.airnow.gov/index.cfm?action=airnow.mapcenter&amp;mapcenter=1" TargetMode="External"/><Relationship Id="rId4" Type="http://schemas.openxmlformats.org/officeDocument/2006/relationships/hyperlink" Target="http://www.ospo.noaa.gov/Products/land/hms.html" TargetMode="External"/><Relationship Id="rId9" Type="http://schemas.openxmlformats.org/officeDocument/2006/relationships/hyperlink" Target="http://www.wpc.ncep.noaa.gov/archives/web_pages/sfc/sfc_archive.ph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8.png"/><Relationship Id="rId4" Type="http://schemas.openxmlformats.org/officeDocument/2006/relationships/image" Target="../media/image7.jp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904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Attainment Status Affected</a:t>
            </a:r>
            <a:endParaRPr lang="en-US" dirty="0"/>
          </a:p>
        </p:txBody>
      </p:sp>
      <p:sp>
        <p:nvSpPr>
          <p:cNvPr id="3" name="Content Placeholder 2"/>
          <p:cNvSpPr>
            <a:spLocks noGrp="1"/>
          </p:cNvSpPr>
          <p:nvPr>
            <p:ph idx="1"/>
          </p:nvPr>
        </p:nvSpPr>
        <p:spPr>
          <a:xfrm>
            <a:off x="82153" y="754380"/>
            <a:ext cx="8979693" cy="883920"/>
          </a:xfrm>
        </p:spPr>
        <p:txBody>
          <a:bodyPr/>
          <a:lstStyle/>
          <a:p>
            <a:r>
              <a:rPr lang="en-US" sz="2400" dirty="0" smtClean="0"/>
              <a:t>May 25-26 had the most  impact on current design values</a:t>
            </a:r>
            <a:endParaRPr lang="en-US" sz="2400" dirty="0"/>
          </a:p>
        </p:txBody>
      </p:sp>
      <p:pic>
        <p:nvPicPr>
          <p:cNvPr id="5" name="Picture 4"/>
          <p:cNvPicPr>
            <a:picLocks noChangeAspect="1"/>
          </p:cNvPicPr>
          <p:nvPr/>
        </p:nvPicPr>
        <p:blipFill>
          <a:blip r:embed="rId3"/>
          <a:stretch>
            <a:fillRect/>
          </a:stretch>
        </p:blipFill>
        <p:spPr>
          <a:xfrm>
            <a:off x="457199" y="1341326"/>
            <a:ext cx="8229600" cy="3804149"/>
          </a:xfrm>
          <a:prstGeom prst="rect">
            <a:avLst/>
          </a:prstGeom>
        </p:spPr>
      </p:pic>
    </p:spTree>
    <p:extLst>
      <p:ext uri="{BB962C8B-B14F-4D97-AF65-F5344CB8AC3E}">
        <p14:creationId xmlns:p14="http://schemas.microsoft.com/office/powerpoint/2010/main" val="1811835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Attainment Status Affected</a:t>
            </a:r>
            <a:endParaRPr lang="en-US" dirty="0"/>
          </a:p>
        </p:txBody>
      </p:sp>
      <p:sp>
        <p:nvSpPr>
          <p:cNvPr id="3" name="Content Placeholder 2"/>
          <p:cNvSpPr>
            <a:spLocks noGrp="1"/>
          </p:cNvSpPr>
          <p:nvPr>
            <p:ph idx="1"/>
          </p:nvPr>
        </p:nvSpPr>
        <p:spPr>
          <a:xfrm>
            <a:off x="164306" y="775335"/>
            <a:ext cx="8979693" cy="674370"/>
          </a:xfrm>
        </p:spPr>
        <p:txBody>
          <a:bodyPr/>
          <a:lstStyle/>
          <a:p>
            <a:r>
              <a:rPr lang="en-US" dirty="0" smtClean="0"/>
              <a:t>Westport 2016 DV would drop to 83 ppb!</a:t>
            </a:r>
            <a:endParaRPr lang="en-US" dirty="0"/>
          </a:p>
        </p:txBody>
      </p:sp>
      <p:pic>
        <p:nvPicPr>
          <p:cNvPr id="4" name="Picture 3"/>
          <p:cNvPicPr>
            <a:picLocks noChangeAspect="1"/>
          </p:cNvPicPr>
          <p:nvPr/>
        </p:nvPicPr>
        <p:blipFill>
          <a:blip r:embed="rId3"/>
          <a:stretch>
            <a:fillRect/>
          </a:stretch>
        </p:blipFill>
        <p:spPr>
          <a:xfrm>
            <a:off x="457200" y="1369679"/>
            <a:ext cx="8229600" cy="3827488"/>
          </a:xfrm>
          <a:prstGeom prst="rect">
            <a:avLst/>
          </a:prstGeom>
        </p:spPr>
      </p:pic>
      <p:sp>
        <p:nvSpPr>
          <p:cNvPr id="6" name="Oval 5"/>
          <p:cNvSpPr/>
          <p:nvPr/>
        </p:nvSpPr>
        <p:spPr>
          <a:xfrm>
            <a:off x="7855426" y="2782444"/>
            <a:ext cx="879719"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Tree>
    <p:extLst>
      <p:ext uri="{BB962C8B-B14F-4D97-AF65-F5344CB8AC3E}">
        <p14:creationId xmlns:p14="http://schemas.microsoft.com/office/powerpoint/2010/main" val="24980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Video of Wildfire evolution since May 4</a:t>
            </a:r>
            <a:r>
              <a:rPr lang="en-US" sz="3600" baseline="30000" dirty="0" smtClean="0"/>
              <a:t>th</a:t>
            </a:r>
            <a:r>
              <a:rPr lang="en-US" sz="3600" dirty="0" smtClean="0"/>
              <a:t>, 2016</a:t>
            </a:r>
            <a:endParaRPr lang="en-US" sz="3600" dirty="0"/>
          </a:p>
        </p:txBody>
      </p:sp>
      <p:pic>
        <p:nvPicPr>
          <p:cNvPr id="4" name="Fort McMurray 20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6626" y="684939"/>
            <a:ext cx="8230748" cy="6173061"/>
          </a:xfrm>
        </p:spPr>
      </p:pic>
      <p:sp>
        <p:nvSpPr>
          <p:cNvPr id="5" name="TextBox 4"/>
          <p:cNvSpPr txBox="1"/>
          <p:nvPr/>
        </p:nvSpPr>
        <p:spPr>
          <a:xfrm>
            <a:off x="3314027" y="5662757"/>
            <a:ext cx="2515945" cy="523220"/>
          </a:xfrm>
          <a:prstGeom prst="rect">
            <a:avLst/>
          </a:prstGeom>
          <a:noFill/>
        </p:spPr>
        <p:txBody>
          <a:bodyPr wrap="none" rtlCol="0">
            <a:spAutoFit/>
          </a:bodyPr>
          <a:lstStyle/>
          <a:p>
            <a:r>
              <a:rPr lang="en-US" sz="2800" dirty="0" smtClean="0">
                <a:solidFill>
                  <a:srgbClr val="FFFF00"/>
                </a:solidFill>
              </a:rPr>
              <a:t>Click to animate</a:t>
            </a:r>
            <a:endParaRPr lang="en-US" sz="2800" dirty="0">
              <a:solidFill>
                <a:srgbClr val="FFFF00"/>
              </a:solidFill>
            </a:endParaRPr>
          </a:p>
        </p:txBody>
      </p:sp>
    </p:spTree>
    <p:extLst>
      <p:ext uri="{BB962C8B-B14F-4D97-AF65-F5344CB8AC3E}">
        <p14:creationId xmlns:p14="http://schemas.microsoft.com/office/powerpoint/2010/main" val="41444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May 20-28 AOD Satellite Animation</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62013"/>
            <a:ext cx="9144000" cy="5890846"/>
          </a:xfrm>
        </p:spPr>
      </p:pic>
      <p:sp>
        <p:nvSpPr>
          <p:cNvPr id="12" name="TextBox 11"/>
          <p:cNvSpPr txBox="1"/>
          <p:nvPr/>
        </p:nvSpPr>
        <p:spPr>
          <a:xfrm>
            <a:off x="4436269" y="5657850"/>
            <a:ext cx="3345531" cy="923330"/>
          </a:xfrm>
          <a:prstGeom prst="rect">
            <a:avLst/>
          </a:prstGeom>
          <a:solidFill>
            <a:schemeClr val="bg1"/>
          </a:solidFill>
        </p:spPr>
        <p:txBody>
          <a:bodyPr wrap="none" rtlCol="0">
            <a:spAutoFit/>
          </a:bodyPr>
          <a:lstStyle/>
          <a:p>
            <a:r>
              <a:rPr lang="en-US" dirty="0" smtClean="0">
                <a:solidFill>
                  <a:srgbClr val="002A7E"/>
                </a:solidFill>
              </a:rPr>
              <a:t>Orange and red AOD signify </a:t>
            </a:r>
          </a:p>
          <a:p>
            <a:r>
              <a:rPr lang="en-US" dirty="0" smtClean="0">
                <a:solidFill>
                  <a:srgbClr val="002A7E"/>
                </a:solidFill>
              </a:rPr>
              <a:t>Higher aerosol concentrations in </a:t>
            </a:r>
          </a:p>
          <a:p>
            <a:r>
              <a:rPr lang="en-US" dirty="0" smtClean="0">
                <a:solidFill>
                  <a:srgbClr val="002A7E"/>
                </a:solidFill>
              </a:rPr>
              <a:t>Total vertical column </a:t>
            </a:r>
            <a:r>
              <a:rPr lang="en-US" dirty="0">
                <a:solidFill>
                  <a:srgbClr val="002A7E"/>
                </a:solidFill>
              </a:rPr>
              <a:t>(</a:t>
            </a:r>
            <a:r>
              <a:rPr lang="en-US" dirty="0" smtClean="0">
                <a:solidFill>
                  <a:srgbClr val="002A7E"/>
                </a:solidFill>
              </a:rPr>
              <a:t>not surface)</a:t>
            </a:r>
            <a:endParaRPr lang="en-US" dirty="0">
              <a:solidFill>
                <a:srgbClr val="002A7E"/>
              </a:solidFill>
            </a:endParaRPr>
          </a:p>
        </p:txBody>
      </p:sp>
    </p:spTree>
    <p:extLst>
      <p:ext uri="{BB962C8B-B14F-4D97-AF65-F5344CB8AC3E}">
        <p14:creationId xmlns:p14="http://schemas.microsoft.com/office/powerpoint/2010/main" val="3622903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2400" dirty="0" smtClean="0"/>
              <a:t>Smoke Plume Animation from May 18</a:t>
            </a:r>
            <a:r>
              <a:rPr lang="en-US" sz="2400" baseline="30000" dirty="0" smtClean="0"/>
              <a:t>th</a:t>
            </a:r>
            <a:r>
              <a:rPr lang="en-US" sz="2400" dirty="0" smtClean="0"/>
              <a:t>- May 25th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62" y="642937"/>
            <a:ext cx="7381875" cy="5572125"/>
          </a:xfrm>
          <a:prstGeom prst="rect">
            <a:avLst/>
          </a:prstGeom>
        </p:spPr>
      </p:pic>
    </p:spTree>
    <p:extLst>
      <p:ext uri="{BB962C8B-B14F-4D97-AF65-F5344CB8AC3E}">
        <p14:creationId xmlns:p14="http://schemas.microsoft.com/office/powerpoint/2010/main" val="59251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Plume and Aerosols on May 18, 2016</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45060"/>
            <a:ext cx="9144000" cy="3214876"/>
          </a:xfrm>
        </p:spPr>
      </p:pic>
      <p:sp>
        <p:nvSpPr>
          <p:cNvPr id="5" name="Content Placeholder 2"/>
          <p:cNvSpPr txBox="1">
            <a:spLocks/>
          </p:cNvSpPr>
          <p:nvPr/>
        </p:nvSpPr>
        <p:spPr>
          <a:xfrm>
            <a:off x="-64293" y="731541"/>
            <a:ext cx="9144000" cy="58197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On May 18, 2016, the plume began dispersing towards the upper Midwest and Great Lakes, where it was trapped beneath a dome of high pressure</a:t>
            </a:r>
            <a:endParaRPr lang="en-US" sz="2000" dirty="0"/>
          </a:p>
        </p:txBody>
      </p:sp>
    </p:spTree>
    <p:extLst>
      <p:ext uri="{BB962C8B-B14F-4D97-AF65-F5344CB8AC3E}">
        <p14:creationId xmlns:p14="http://schemas.microsoft.com/office/powerpoint/2010/main" val="3023079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Plume and Aerosols on May 19, 2016</a:t>
            </a:r>
            <a:endParaRPr lang="en-US" dirty="0"/>
          </a:p>
        </p:txBody>
      </p:sp>
      <p:sp>
        <p:nvSpPr>
          <p:cNvPr id="5" name="Content Placeholder 2"/>
          <p:cNvSpPr txBox="1">
            <a:spLocks/>
          </p:cNvSpPr>
          <p:nvPr/>
        </p:nvSpPr>
        <p:spPr>
          <a:xfrm>
            <a:off x="265508" y="1178933"/>
            <a:ext cx="8878491" cy="113564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On May 19, 2016, the plume was over the upper Midwest pushing toward New England.</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75208"/>
            <a:ext cx="4572000" cy="32657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82972"/>
            <a:ext cx="4572000" cy="3245617"/>
          </a:xfrm>
          <a:prstGeom prst="rect">
            <a:avLst/>
          </a:prstGeom>
        </p:spPr>
      </p:pic>
    </p:spTree>
    <p:extLst>
      <p:ext uri="{BB962C8B-B14F-4D97-AF65-F5344CB8AC3E}">
        <p14:creationId xmlns:p14="http://schemas.microsoft.com/office/powerpoint/2010/main" val="332697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Plume and Aerosols on May 20, 2016</a:t>
            </a:r>
            <a:endParaRPr lang="en-US" dirty="0"/>
          </a:p>
        </p:txBody>
      </p:sp>
      <p:sp>
        <p:nvSpPr>
          <p:cNvPr id="5" name="Content Placeholder 2"/>
          <p:cNvSpPr txBox="1">
            <a:spLocks/>
          </p:cNvSpPr>
          <p:nvPr/>
        </p:nvSpPr>
        <p:spPr>
          <a:xfrm>
            <a:off x="-64293" y="731541"/>
            <a:ext cx="9144000" cy="95438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t>On May 20, 2016, a lobe of the plume crosses New England, but stays aloft.</a:t>
            </a:r>
            <a:endParaRPr lang="en-US" sz="2600" dirty="0"/>
          </a:p>
        </p:txBody>
      </p:sp>
      <p:pic>
        <p:nvPicPr>
          <p:cNvPr id="4" name="Picture 3"/>
          <p:cNvPicPr>
            <a:picLocks noChangeAspect="1"/>
          </p:cNvPicPr>
          <p:nvPr/>
        </p:nvPicPr>
        <p:blipFill>
          <a:blip r:embed="rId3"/>
          <a:stretch>
            <a:fillRect/>
          </a:stretch>
        </p:blipFill>
        <p:spPr>
          <a:xfrm>
            <a:off x="-793" y="2829834"/>
            <a:ext cx="9144793" cy="3212870"/>
          </a:xfrm>
          <a:prstGeom prst="rect">
            <a:avLst/>
          </a:prstGeom>
        </p:spPr>
      </p:pic>
    </p:spTree>
    <p:extLst>
      <p:ext uri="{BB962C8B-B14F-4D97-AF65-F5344CB8AC3E}">
        <p14:creationId xmlns:p14="http://schemas.microsoft.com/office/powerpoint/2010/main" val="4278092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7520" y="731520"/>
            <a:ext cx="6126480" cy="6126480"/>
          </a:xfrm>
        </p:spPr>
      </p:pic>
      <p:sp>
        <p:nvSpPr>
          <p:cNvPr id="2" name="Title 1"/>
          <p:cNvSpPr>
            <a:spLocks noGrp="1"/>
          </p:cNvSpPr>
          <p:nvPr>
            <p:ph type="title"/>
          </p:nvPr>
        </p:nvSpPr>
        <p:spPr>
          <a:xfrm>
            <a:off x="0" y="0"/>
            <a:ext cx="9144000" cy="754380"/>
          </a:xfrm>
        </p:spPr>
        <p:txBody>
          <a:bodyPr/>
          <a:lstStyle/>
          <a:p>
            <a:r>
              <a:rPr lang="en-US" sz="3800" dirty="0"/>
              <a:t>Smoke Plume Appears over CT on May 20th</a:t>
            </a:r>
          </a:p>
        </p:txBody>
      </p:sp>
      <p:pic>
        <p:nvPicPr>
          <p:cNvPr id="8" name="Picture 7"/>
          <p:cNvPicPr>
            <a:picLocks noChangeAspect="1"/>
          </p:cNvPicPr>
          <p:nvPr/>
        </p:nvPicPr>
        <p:blipFill>
          <a:blip r:embed="rId4"/>
          <a:stretch>
            <a:fillRect/>
          </a:stretch>
        </p:blipFill>
        <p:spPr>
          <a:xfrm>
            <a:off x="0" y="3657600"/>
            <a:ext cx="4267200" cy="3200400"/>
          </a:xfrm>
          <a:prstGeom prst="rect">
            <a:avLst/>
          </a:prstGeom>
        </p:spPr>
      </p:pic>
      <p:sp>
        <p:nvSpPr>
          <p:cNvPr id="5" name="Content Placeholder 2"/>
          <p:cNvSpPr txBox="1">
            <a:spLocks/>
          </p:cNvSpPr>
          <p:nvPr/>
        </p:nvSpPr>
        <p:spPr>
          <a:xfrm>
            <a:off x="0" y="896778"/>
            <a:ext cx="4017073" cy="581978"/>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Skies became ‘hazy’ for several hours, but PM2.5 remains ‘GOOD’ </a:t>
            </a:r>
            <a:endParaRPr lang="en-US" sz="1600" dirty="0"/>
          </a:p>
        </p:txBody>
      </p:sp>
      <p:pic>
        <p:nvPicPr>
          <p:cNvPr id="10" name="Picture 9"/>
          <p:cNvPicPr>
            <a:picLocks noChangeAspect="1"/>
          </p:cNvPicPr>
          <p:nvPr/>
        </p:nvPicPr>
        <p:blipFill>
          <a:blip r:embed="rId5"/>
          <a:stretch>
            <a:fillRect/>
          </a:stretch>
        </p:blipFill>
        <p:spPr>
          <a:xfrm>
            <a:off x="-12402" y="1478756"/>
            <a:ext cx="4279602" cy="2737972"/>
          </a:xfrm>
          <a:prstGeom prst="rect">
            <a:avLst/>
          </a:prstGeom>
        </p:spPr>
      </p:pic>
    </p:spTree>
    <p:extLst>
      <p:ext uri="{BB962C8B-B14F-4D97-AF65-F5344CB8AC3E}">
        <p14:creationId xmlns:p14="http://schemas.microsoft.com/office/powerpoint/2010/main" val="1907863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Surface Animation May 18-24, 2016</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125" y="754380"/>
            <a:ext cx="7143750" cy="5353050"/>
          </a:xfrm>
        </p:spPr>
      </p:pic>
      <p:sp>
        <p:nvSpPr>
          <p:cNvPr id="9" name="Content Placeholder 2"/>
          <p:cNvSpPr txBox="1">
            <a:spLocks/>
          </p:cNvSpPr>
          <p:nvPr/>
        </p:nvSpPr>
        <p:spPr>
          <a:xfrm>
            <a:off x="0" y="6118860"/>
            <a:ext cx="9144000" cy="662940"/>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On May 18, 2016, the plume began dispersing towards the upper Midwest and Great Lakes, where it was trapped beneath a dome of high pressure</a:t>
            </a:r>
            <a:endParaRPr lang="en-US" sz="2000" dirty="0"/>
          </a:p>
        </p:txBody>
      </p:sp>
    </p:spTree>
    <p:extLst>
      <p:ext uri="{BB962C8B-B14F-4D97-AF65-F5344CB8AC3E}">
        <p14:creationId xmlns:p14="http://schemas.microsoft.com/office/powerpoint/2010/main" val="1917729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487" y="1068655"/>
            <a:ext cx="8229600" cy="2710387"/>
          </a:xfrm>
        </p:spPr>
        <p:txBody>
          <a:bodyPr/>
          <a:lstStyle/>
          <a:p>
            <a:r>
              <a:rPr lang="en-US" dirty="0" smtClean="0"/>
              <a:t>May 25-29, 2016 Ozone Exceptional Event Analysis for Connecticut</a:t>
            </a:r>
            <a:endParaRPr lang="en-US" dirty="0"/>
          </a:p>
        </p:txBody>
      </p:sp>
      <p:sp>
        <p:nvSpPr>
          <p:cNvPr id="4" name="TextBox 3"/>
          <p:cNvSpPr txBox="1"/>
          <p:nvPr/>
        </p:nvSpPr>
        <p:spPr>
          <a:xfrm>
            <a:off x="975102" y="4445433"/>
            <a:ext cx="2976966" cy="430887"/>
          </a:xfrm>
          <a:prstGeom prst="rect">
            <a:avLst/>
          </a:prstGeom>
          <a:noFill/>
        </p:spPr>
        <p:txBody>
          <a:bodyPr wrap="square" rtlCol="0">
            <a:spAutoFit/>
          </a:bodyPr>
          <a:lstStyle/>
          <a:p>
            <a:r>
              <a:rPr lang="en-US" sz="2200" dirty="0" smtClean="0">
                <a:solidFill>
                  <a:srgbClr val="FFFFFF"/>
                </a:solidFill>
              </a:rPr>
              <a:t>Michael Geigert</a:t>
            </a:r>
            <a:endParaRPr lang="en-US" sz="2200" dirty="0">
              <a:solidFill>
                <a:srgbClr val="FFFFFF"/>
              </a:solidFill>
            </a:endParaRPr>
          </a:p>
        </p:txBody>
      </p:sp>
    </p:spTree>
    <p:extLst>
      <p:ext uri="{BB962C8B-B14F-4D97-AF65-F5344CB8AC3E}">
        <p14:creationId xmlns:p14="http://schemas.microsoft.com/office/powerpoint/2010/main" val="2009053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Calipso</a:t>
            </a:r>
            <a:r>
              <a:rPr lang="en-US" dirty="0" smtClean="0"/>
              <a:t> LIDAR 5/22/16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8" y="721250"/>
            <a:ext cx="9144000" cy="4691576"/>
          </a:xfrm>
        </p:spPr>
      </p:pic>
      <p:sp>
        <p:nvSpPr>
          <p:cNvPr id="3" name="Oval 2"/>
          <p:cNvSpPr/>
          <p:nvPr/>
        </p:nvSpPr>
        <p:spPr>
          <a:xfrm>
            <a:off x="3184711" y="3908359"/>
            <a:ext cx="1125071" cy="6506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cxnSp>
        <p:nvCxnSpPr>
          <p:cNvPr id="7" name="Straight Arrow Connector 6"/>
          <p:cNvCxnSpPr/>
          <p:nvPr/>
        </p:nvCxnSpPr>
        <p:spPr>
          <a:xfrm flipH="1" flipV="1">
            <a:off x="4046220" y="4559000"/>
            <a:ext cx="664732" cy="983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4710952" y="5542878"/>
            <a:ext cx="968188" cy="369332"/>
          </a:xfrm>
          <a:prstGeom prst="rect">
            <a:avLst/>
          </a:prstGeom>
          <a:solidFill>
            <a:schemeClr val="bg1"/>
          </a:solidFill>
          <a:ln>
            <a:solidFill>
              <a:srgbClr val="FF0000"/>
            </a:solidFill>
          </a:ln>
        </p:spPr>
        <p:txBody>
          <a:bodyPr wrap="square" rtlCol="0">
            <a:spAutoFit/>
          </a:bodyPr>
          <a:lstStyle/>
          <a:p>
            <a:r>
              <a:rPr lang="en-US" dirty="0" smtClean="0">
                <a:solidFill>
                  <a:srgbClr val="002A7E"/>
                </a:solidFill>
              </a:rPr>
              <a:t>U.P. MI</a:t>
            </a:r>
            <a:endParaRPr lang="en-US" dirty="0">
              <a:solidFill>
                <a:srgbClr val="002A7E"/>
              </a:solidFill>
            </a:endParaRPr>
          </a:p>
        </p:txBody>
      </p:sp>
      <p:pic>
        <p:nvPicPr>
          <p:cNvPr id="9" name="Picture 8"/>
          <p:cNvPicPr>
            <a:picLocks noChangeAspect="1"/>
          </p:cNvPicPr>
          <p:nvPr/>
        </p:nvPicPr>
        <p:blipFill>
          <a:blip r:embed="rId3"/>
          <a:stretch>
            <a:fillRect/>
          </a:stretch>
        </p:blipFill>
        <p:spPr>
          <a:xfrm>
            <a:off x="3067050" y="1143000"/>
            <a:ext cx="2743200" cy="1828800"/>
          </a:xfrm>
          <a:prstGeom prst="rect">
            <a:avLst/>
          </a:prstGeom>
        </p:spPr>
      </p:pic>
    </p:spTree>
    <p:extLst>
      <p:ext uri="{BB962C8B-B14F-4D97-AF65-F5344CB8AC3E}">
        <p14:creationId xmlns:p14="http://schemas.microsoft.com/office/powerpoint/2010/main" val="125895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Calipso</a:t>
            </a:r>
            <a:r>
              <a:rPr lang="en-US" dirty="0"/>
              <a:t> LIDAR 5/23/16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3971"/>
            <a:ext cx="9144000" cy="4691576"/>
          </a:xfrm>
        </p:spPr>
      </p:pic>
      <p:sp>
        <p:nvSpPr>
          <p:cNvPr id="5" name="Oval 4"/>
          <p:cNvSpPr/>
          <p:nvPr/>
        </p:nvSpPr>
        <p:spPr>
          <a:xfrm>
            <a:off x="3158713" y="4038600"/>
            <a:ext cx="902747" cy="5069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
        <p:nvSpPr>
          <p:cNvPr id="6" name="TextBox 5"/>
          <p:cNvSpPr txBox="1"/>
          <p:nvPr/>
        </p:nvSpPr>
        <p:spPr>
          <a:xfrm>
            <a:off x="4410634" y="5432612"/>
            <a:ext cx="1264025" cy="646331"/>
          </a:xfrm>
          <a:prstGeom prst="rect">
            <a:avLst/>
          </a:prstGeom>
          <a:solidFill>
            <a:schemeClr val="bg1"/>
          </a:solidFill>
          <a:ln>
            <a:solidFill>
              <a:srgbClr val="FF0000"/>
            </a:solidFill>
          </a:ln>
        </p:spPr>
        <p:txBody>
          <a:bodyPr wrap="square" rtlCol="0">
            <a:spAutoFit/>
          </a:bodyPr>
          <a:lstStyle/>
          <a:p>
            <a:r>
              <a:rPr lang="en-US" dirty="0" smtClean="0">
                <a:solidFill>
                  <a:srgbClr val="002A7E"/>
                </a:solidFill>
              </a:rPr>
              <a:t>Quebec,  Canada</a:t>
            </a:r>
            <a:endParaRPr lang="en-US" dirty="0">
              <a:solidFill>
                <a:srgbClr val="002A7E"/>
              </a:solidFill>
            </a:endParaRPr>
          </a:p>
        </p:txBody>
      </p:sp>
      <p:cxnSp>
        <p:nvCxnSpPr>
          <p:cNvPr id="8" name="Straight Arrow Connector 7"/>
          <p:cNvCxnSpPr/>
          <p:nvPr/>
        </p:nvCxnSpPr>
        <p:spPr>
          <a:xfrm flipH="1" flipV="1">
            <a:off x="3866477" y="4659406"/>
            <a:ext cx="389965" cy="72614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2931459" y="1072403"/>
            <a:ext cx="2743200" cy="1828800"/>
          </a:xfrm>
          <a:prstGeom prst="rect">
            <a:avLst/>
          </a:prstGeom>
        </p:spPr>
      </p:pic>
    </p:spTree>
    <p:extLst>
      <p:ext uri="{BB962C8B-B14F-4D97-AF65-F5344CB8AC3E}">
        <p14:creationId xmlns:p14="http://schemas.microsoft.com/office/powerpoint/2010/main" val="3428910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BROWSE/production/V3-30/2016-05-24/2016-05-24_17-58-19_V3.30_3_1.png image missing">
            <a:hlinkClick r:id="rId2" tooltip="Click to view full scale imag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41036"/>
            <a:ext cx="9144000" cy="4691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Calipso</a:t>
            </a:r>
            <a:r>
              <a:rPr lang="en-US" dirty="0"/>
              <a:t> LIDAR 5/24/16</a:t>
            </a:r>
          </a:p>
        </p:txBody>
      </p:sp>
      <p:sp>
        <p:nvSpPr>
          <p:cNvPr id="4" name="TextBox 3"/>
          <p:cNvSpPr txBox="1"/>
          <p:nvPr/>
        </p:nvSpPr>
        <p:spPr>
          <a:xfrm flipH="1">
            <a:off x="3447825" y="5432612"/>
            <a:ext cx="1500693" cy="646331"/>
          </a:xfrm>
          <a:prstGeom prst="rect">
            <a:avLst/>
          </a:prstGeom>
          <a:solidFill>
            <a:schemeClr val="bg1"/>
          </a:solidFill>
          <a:ln>
            <a:solidFill>
              <a:srgbClr val="FF0000"/>
            </a:solidFill>
          </a:ln>
        </p:spPr>
        <p:txBody>
          <a:bodyPr wrap="square" rtlCol="0">
            <a:spAutoFit/>
          </a:bodyPr>
          <a:lstStyle/>
          <a:p>
            <a:r>
              <a:rPr lang="en-US" dirty="0" smtClean="0">
                <a:solidFill>
                  <a:srgbClr val="002A7E"/>
                </a:solidFill>
              </a:rPr>
              <a:t>Ontario, Canada</a:t>
            </a:r>
            <a:endParaRPr lang="en-US" dirty="0">
              <a:solidFill>
                <a:srgbClr val="002A7E"/>
              </a:solidFill>
            </a:endParaRPr>
          </a:p>
        </p:txBody>
      </p:sp>
      <p:cxnSp>
        <p:nvCxnSpPr>
          <p:cNvPr id="6" name="Straight Arrow Connector 5"/>
          <p:cNvCxnSpPr/>
          <p:nvPr/>
        </p:nvCxnSpPr>
        <p:spPr>
          <a:xfrm flipH="1" flipV="1">
            <a:off x="3125095" y="4450977"/>
            <a:ext cx="322730" cy="98163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2940050" y="1098550"/>
            <a:ext cx="2743200" cy="1828800"/>
          </a:xfrm>
          <a:prstGeom prst="rect">
            <a:avLst/>
          </a:prstGeom>
        </p:spPr>
      </p:pic>
    </p:spTree>
    <p:extLst>
      <p:ext uri="{BB962C8B-B14F-4D97-AF65-F5344CB8AC3E}">
        <p14:creationId xmlns:p14="http://schemas.microsoft.com/office/powerpoint/2010/main" val="1752272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Back Trajectory Animation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94129"/>
            <a:ext cx="9144000" cy="6163871"/>
          </a:xfrm>
        </p:spPr>
      </p:pic>
    </p:spTree>
    <p:extLst>
      <p:ext uri="{BB962C8B-B14F-4D97-AF65-F5344CB8AC3E}">
        <p14:creationId xmlns:p14="http://schemas.microsoft.com/office/powerpoint/2010/main" val="3276006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May 24-25, 2016 Surface Map and Winds</a:t>
            </a:r>
            <a:endParaRPr lang="en-US" sz="40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6584"/>
          <a:stretch/>
        </p:blipFill>
        <p:spPr>
          <a:xfrm>
            <a:off x="7144" y="3657600"/>
            <a:ext cx="4526280" cy="3168396"/>
          </a:xfrm>
          <a:ln w="19050">
            <a:solidFill>
              <a:schemeClr val="tx1"/>
            </a:solidFill>
          </a:ln>
        </p:spPr>
      </p:pic>
      <p:pic>
        <p:nvPicPr>
          <p:cNvPr id="5" name="Picture 4"/>
          <p:cNvPicPr>
            <a:picLocks noChangeAspect="1"/>
          </p:cNvPicPr>
          <p:nvPr/>
        </p:nvPicPr>
        <p:blipFill rotWithShape="1">
          <a:blip r:embed="rId4"/>
          <a:srcRect b="6584"/>
          <a:stretch/>
        </p:blipFill>
        <p:spPr>
          <a:xfrm>
            <a:off x="4572000" y="3657600"/>
            <a:ext cx="4526280" cy="3168396"/>
          </a:xfrm>
          <a:prstGeom prst="rect">
            <a:avLst/>
          </a:prstGeom>
          <a:ln w="19050">
            <a:solidFill>
              <a:schemeClr val="tx1"/>
            </a:solidFill>
          </a:ln>
        </p:spPr>
      </p:pic>
      <p:pic>
        <p:nvPicPr>
          <p:cNvPr id="6" name="Picture 5"/>
          <p:cNvPicPr>
            <a:picLocks noChangeAspect="1"/>
          </p:cNvPicPr>
          <p:nvPr/>
        </p:nvPicPr>
        <p:blipFill rotWithShape="1">
          <a:blip r:embed="rId5"/>
          <a:srcRect t="4772" b="13799"/>
          <a:stretch/>
        </p:blipFill>
        <p:spPr>
          <a:xfrm>
            <a:off x="14288" y="731521"/>
            <a:ext cx="4526280" cy="2896819"/>
          </a:xfrm>
          <a:prstGeom prst="rect">
            <a:avLst/>
          </a:prstGeom>
          <a:ln w="19050">
            <a:solidFill>
              <a:schemeClr val="tx1"/>
            </a:solidFill>
          </a:ln>
        </p:spPr>
      </p:pic>
      <p:pic>
        <p:nvPicPr>
          <p:cNvPr id="7" name="Picture 6"/>
          <p:cNvPicPr>
            <a:picLocks noChangeAspect="1"/>
          </p:cNvPicPr>
          <p:nvPr/>
        </p:nvPicPr>
        <p:blipFill rotWithShape="1">
          <a:blip r:embed="rId6"/>
          <a:srcRect t="5090" b="13479"/>
          <a:stretch/>
        </p:blipFill>
        <p:spPr>
          <a:xfrm>
            <a:off x="4564856" y="725805"/>
            <a:ext cx="4526280" cy="2896819"/>
          </a:xfrm>
          <a:prstGeom prst="rect">
            <a:avLst/>
          </a:prstGeom>
          <a:ln w="19050">
            <a:solidFill>
              <a:schemeClr val="tx1"/>
            </a:solidFill>
          </a:ln>
        </p:spPr>
      </p:pic>
      <p:cxnSp>
        <p:nvCxnSpPr>
          <p:cNvPr id="10" name="Curved Connector 9"/>
          <p:cNvCxnSpPr/>
          <p:nvPr/>
        </p:nvCxnSpPr>
        <p:spPr>
          <a:xfrm rot="5400000">
            <a:off x="2800351" y="1870607"/>
            <a:ext cx="764382" cy="635791"/>
          </a:xfrm>
          <a:prstGeom prst="curvedConnector3">
            <a:avLst>
              <a:gd name="adj1" fmla="val 17289"/>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737797">
            <a:off x="5843588" y="2071635"/>
            <a:ext cx="1628775" cy="192934"/>
          </a:xfrm>
          <a:custGeom>
            <a:avLst/>
            <a:gdLst>
              <a:gd name="connsiteX0" fmla="*/ 0 w 1628775"/>
              <a:gd name="connsiteY0" fmla="*/ 192934 h 192934"/>
              <a:gd name="connsiteX1" fmla="*/ 985837 w 1628775"/>
              <a:gd name="connsiteY1" fmla="*/ 53 h 192934"/>
              <a:gd name="connsiteX2" fmla="*/ 1628775 w 1628775"/>
              <a:gd name="connsiteY2" fmla="*/ 171503 h 192934"/>
              <a:gd name="connsiteX3" fmla="*/ 1628775 w 1628775"/>
              <a:gd name="connsiteY3" fmla="*/ 171503 h 192934"/>
            </a:gdLst>
            <a:ahLst/>
            <a:cxnLst>
              <a:cxn ang="0">
                <a:pos x="connsiteX0" y="connsiteY0"/>
              </a:cxn>
              <a:cxn ang="0">
                <a:pos x="connsiteX1" y="connsiteY1"/>
              </a:cxn>
              <a:cxn ang="0">
                <a:pos x="connsiteX2" y="connsiteY2"/>
              </a:cxn>
              <a:cxn ang="0">
                <a:pos x="connsiteX3" y="connsiteY3"/>
              </a:cxn>
            </a:cxnLst>
            <a:rect l="l" t="t" r="r" b="b"/>
            <a:pathLst>
              <a:path w="1628775" h="192934">
                <a:moveTo>
                  <a:pt x="0" y="192934"/>
                </a:moveTo>
                <a:cubicBezTo>
                  <a:pt x="357187" y="98279"/>
                  <a:pt x="714375" y="3625"/>
                  <a:pt x="985837" y="53"/>
                </a:cubicBezTo>
                <a:cubicBezTo>
                  <a:pt x="1257299" y="-3519"/>
                  <a:pt x="1628775" y="171503"/>
                  <a:pt x="1628775" y="171503"/>
                </a:cubicBezTo>
                <a:lnTo>
                  <a:pt x="1628775" y="171503"/>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A7E"/>
              </a:solidFill>
            </a:endParaRPr>
          </a:p>
        </p:txBody>
      </p:sp>
    </p:spTree>
    <p:extLst>
      <p:ext uri="{BB962C8B-B14F-4D97-AF65-F5344CB8AC3E}">
        <p14:creationId xmlns:p14="http://schemas.microsoft.com/office/powerpoint/2010/main" val="2807806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May 25</a:t>
            </a:r>
            <a:r>
              <a:rPr lang="en-US" baseline="30000" dirty="0" smtClean="0"/>
              <a:t>th</a:t>
            </a:r>
            <a:r>
              <a:rPr lang="en-US" dirty="0" smtClean="0"/>
              <a:t> 36-hr Back Trajectories</a:t>
            </a:r>
            <a:endParaRPr lang="en-US" dirty="0"/>
          </a:p>
        </p:txBody>
      </p:sp>
      <p:sp>
        <p:nvSpPr>
          <p:cNvPr id="3" name="Content Placeholder 2"/>
          <p:cNvSpPr>
            <a:spLocks noGrp="1"/>
          </p:cNvSpPr>
          <p:nvPr>
            <p:ph idx="1"/>
          </p:nvPr>
        </p:nvSpPr>
        <p:spPr>
          <a:xfrm>
            <a:off x="0" y="754379"/>
            <a:ext cx="9144000" cy="1273981"/>
          </a:xfrm>
          <a:solidFill>
            <a:schemeClr val="tx2"/>
          </a:solidFill>
        </p:spPr>
        <p:txBody>
          <a:bodyPr/>
          <a:lstStyle/>
          <a:p>
            <a:r>
              <a:rPr lang="en-US" sz="2400" dirty="0" smtClean="0"/>
              <a:t>This was the beginning of a ‘smoke enhanced’ multi-day ozone event for Connecticut, which lasted 5 days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8361"/>
            <a:ext cx="9144000" cy="4829639"/>
          </a:xfrm>
          <a:prstGeom prst="rect">
            <a:avLst/>
          </a:prstGeom>
        </p:spPr>
      </p:pic>
    </p:spTree>
    <p:extLst>
      <p:ext uri="{BB962C8B-B14F-4D97-AF65-F5344CB8AC3E}">
        <p14:creationId xmlns:p14="http://schemas.microsoft.com/office/powerpoint/2010/main" val="544062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Hysplit Back Trajectories</a:t>
            </a:r>
            <a:endParaRPr lang="en-US" dirty="0"/>
          </a:p>
        </p:txBody>
      </p:sp>
      <p:sp>
        <p:nvSpPr>
          <p:cNvPr id="3" name="Content Placeholder 2"/>
          <p:cNvSpPr>
            <a:spLocks noGrp="1"/>
          </p:cNvSpPr>
          <p:nvPr>
            <p:ph idx="1"/>
          </p:nvPr>
        </p:nvSpPr>
        <p:spPr>
          <a:xfrm>
            <a:off x="220980" y="861060"/>
            <a:ext cx="8618220" cy="4815840"/>
          </a:xfrm>
        </p:spPr>
        <p:txBody>
          <a:bodyPr/>
          <a:lstStyle/>
          <a:p>
            <a:r>
              <a:rPr lang="en-US" dirty="0" smtClean="0"/>
              <a:t>Hysplit offers several meteorological models to use for trajectory analysis;</a:t>
            </a:r>
          </a:p>
          <a:p>
            <a:r>
              <a:rPr lang="en-US" dirty="0" smtClean="0"/>
              <a:t>I have illustrated the differences between the NAM(12km); NAMs-hybrid and the NARR (reanalysis);</a:t>
            </a:r>
          </a:p>
          <a:p>
            <a:r>
              <a:rPr lang="en-US" dirty="0" smtClean="0"/>
              <a:t>All three models shows similar back trajectories on those days.</a:t>
            </a:r>
            <a:endParaRPr lang="en-US" dirty="0"/>
          </a:p>
        </p:txBody>
      </p:sp>
    </p:spTree>
    <p:extLst>
      <p:ext uri="{BB962C8B-B14F-4D97-AF65-F5344CB8AC3E}">
        <p14:creationId xmlns:p14="http://schemas.microsoft.com/office/powerpoint/2010/main" val="857070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May 24 -25 Back Trajectories (NAM)</a:t>
            </a:r>
            <a:endParaRPr lang="en-US" sz="4000" dirty="0"/>
          </a:p>
        </p:txBody>
      </p:sp>
      <p:pic>
        <p:nvPicPr>
          <p:cNvPr id="4" name="Picture 3"/>
          <p:cNvPicPr>
            <a:picLocks noChangeAspect="1"/>
          </p:cNvPicPr>
          <p:nvPr/>
        </p:nvPicPr>
        <p:blipFill>
          <a:blip r:embed="rId3"/>
          <a:stretch>
            <a:fillRect/>
          </a:stretch>
        </p:blipFill>
        <p:spPr>
          <a:xfrm>
            <a:off x="4591209" y="1188720"/>
            <a:ext cx="4552791" cy="5669280"/>
          </a:xfrm>
          <a:prstGeom prst="rect">
            <a:avLst/>
          </a:prstGeom>
        </p:spPr>
      </p:pic>
      <p:pic>
        <p:nvPicPr>
          <p:cNvPr id="5" name="Picture 4"/>
          <p:cNvPicPr>
            <a:picLocks noChangeAspect="1"/>
          </p:cNvPicPr>
          <p:nvPr/>
        </p:nvPicPr>
        <p:blipFill>
          <a:blip r:embed="rId4"/>
          <a:stretch>
            <a:fillRect/>
          </a:stretch>
        </p:blipFill>
        <p:spPr>
          <a:xfrm>
            <a:off x="0" y="1188720"/>
            <a:ext cx="4552791" cy="5669280"/>
          </a:xfrm>
          <a:prstGeom prst="rect">
            <a:avLst/>
          </a:prstGeom>
        </p:spPr>
      </p:pic>
    </p:spTree>
    <p:extLst>
      <p:ext uri="{BB962C8B-B14F-4D97-AF65-F5344CB8AC3E}">
        <p14:creationId xmlns:p14="http://schemas.microsoft.com/office/powerpoint/2010/main" val="4183236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a:t>May 24 -25 Back Trajectories (</a:t>
            </a:r>
            <a:r>
              <a:rPr lang="en-US" sz="4000" dirty="0" smtClean="0"/>
              <a:t>NAMs)</a:t>
            </a:r>
            <a:endParaRPr lang="en-US" sz="4000" dirty="0"/>
          </a:p>
        </p:txBody>
      </p:sp>
      <p:pic>
        <p:nvPicPr>
          <p:cNvPr id="4" name="Picture 3"/>
          <p:cNvPicPr>
            <a:picLocks noChangeAspect="1"/>
          </p:cNvPicPr>
          <p:nvPr/>
        </p:nvPicPr>
        <p:blipFill>
          <a:blip r:embed="rId3"/>
          <a:stretch>
            <a:fillRect/>
          </a:stretch>
        </p:blipFill>
        <p:spPr>
          <a:xfrm>
            <a:off x="0" y="1188720"/>
            <a:ext cx="4552792" cy="5669280"/>
          </a:xfrm>
          <a:prstGeom prst="rect">
            <a:avLst/>
          </a:prstGeom>
        </p:spPr>
      </p:pic>
      <p:pic>
        <p:nvPicPr>
          <p:cNvPr id="5" name="Picture 4"/>
          <p:cNvPicPr>
            <a:picLocks noChangeAspect="1"/>
          </p:cNvPicPr>
          <p:nvPr/>
        </p:nvPicPr>
        <p:blipFill>
          <a:blip r:embed="rId4"/>
          <a:stretch>
            <a:fillRect/>
          </a:stretch>
        </p:blipFill>
        <p:spPr>
          <a:xfrm>
            <a:off x="4591208" y="1188720"/>
            <a:ext cx="4552792" cy="5669280"/>
          </a:xfrm>
          <a:prstGeom prst="rect">
            <a:avLst/>
          </a:prstGeom>
        </p:spPr>
      </p:pic>
    </p:spTree>
    <p:extLst>
      <p:ext uri="{BB962C8B-B14F-4D97-AF65-F5344CB8AC3E}">
        <p14:creationId xmlns:p14="http://schemas.microsoft.com/office/powerpoint/2010/main" val="1605989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a:t>May 24 -25 Back Trajectories (</a:t>
            </a:r>
            <a:r>
              <a:rPr lang="en-US" dirty="0" smtClean="0"/>
              <a:t>NARR)</a:t>
            </a:r>
            <a:endParaRPr lang="en-US" dirty="0"/>
          </a:p>
        </p:txBody>
      </p:sp>
      <p:pic>
        <p:nvPicPr>
          <p:cNvPr id="4" name="Picture 3"/>
          <p:cNvPicPr>
            <a:picLocks noChangeAspect="1"/>
          </p:cNvPicPr>
          <p:nvPr/>
        </p:nvPicPr>
        <p:blipFill>
          <a:blip r:embed="rId3"/>
          <a:stretch>
            <a:fillRect/>
          </a:stretch>
        </p:blipFill>
        <p:spPr>
          <a:xfrm>
            <a:off x="4591208" y="1188720"/>
            <a:ext cx="4552792" cy="5669280"/>
          </a:xfrm>
          <a:prstGeom prst="rect">
            <a:avLst/>
          </a:prstGeom>
        </p:spPr>
      </p:pic>
      <p:pic>
        <p:nvPicPr>
          <p:cNvPr id="5" name="Picture 4"/>
          <p:cNvPicPr>
            <a:picLocks noChangeAspect="1"/>
          </p:cNvPicPr>
          <p:nvPr/>
        </p:nvPicPr>
        <p:blipFill>
          <a:blip r:embed="rId4"/>
          <a:stretch>
            <a:fillRect/>
          </a:stretch>
        </p:blipFill>
        <p:spPr>
          <a:xfrm>
            <a:off x="0" y="1188720"/>
            <a:ext cx="4552792" cy="5669280"/>
          </a:xfrm>
          <a:prstGeom prst="rect">
            <a:avLst/>
          </a:prstGeom>
        </p:spPr>
      </p:pic>
    </p:spTree>
    <p:extLst>
      <p:ext uri="{BB962C8B-B14F-4D97-AF65-F5344CB8AC3E}">
        <p14:creationId xmlns:p14="http://schemas.microsoft.com/office/powerpoint/2010/main" val="154268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Fort McMurray Wildfire</a:t>
            </a:r>
            <a:endParaRPr lang="en-US" dirty="0"/>
          </a:p>
        </p:txBody>
      </p:sp>
      <p:sp>
        <p:nvSpPr>
          <p:cNvPr id="3" name="Content Placeholder 2"/>
          <p:cNvSpPr>
            <a:spLocks noGrp="1"/>
          </p:cNvSpPr>
          <p:nvPr>
            <p:ph idx="1"/>
          </p:nvPr>
        </p:nvSpPr>
        <p:spPr>
          <a:xfrm>
            <a:off x="0" y="754380"/>
            <a:ext cx="9144000" cy="581978"/>
          </a:xfrm>
        </p:spPr>
        <p:txBody>
          <a:bodyPr/>
          <a:lstStyle/>
          <a:p>
            <a:r>
              <a:rPr lang="en-US" sz="2000" dirty="0"/>
              <a:t>On May 1, 2016, a wildfire began southwest of </a:t>
            </a:r>
            <a:r>
              <a:rPr lang="en-US" sz="2000" b="1" dirty="0"/>
              <a:t>Fort McMurray</a:t>
            </a:r>
            <a:r>
              <a:rPr lang="en-US" sz="2000" dirty="0"/>
              <a:t>, Alberta, Canada</a:t>
            </a:r>
          </a:p>
        </p:txBody>
      </p:sp>
      <p:pic>
        <p:nvPicPr>
          <p:cNvPr id="4" name="Picture 3"/>
          <p:cNvPicPr>
            <a:picLocks noChangeAspect="1"/>
          </p:cNvPicPr>
          <p:nvPr/>
        </p:nvPicPr>
        <p:blipFill>
          <a:blip r:embed="rId3"/>
          <a:stretch>
            <a:fillRect/>
          </a:stretch>
        </p:blipFill>
        <p:spPr>
          <a:xfrm>
            <a:off x="0" y="1178020"/>
            <a:ext cx="9144000" cy="5679980"/>
          </a:xfrm>
          <a:prstGeom prst="rect">
            <a:avLst/>
          </a:prstGeom>
        </p:spPr>
      </p:pic>
      <p:pic>
        <p:nvPicPr>
          <p:cNvPr id="6" name="Picture 5"/>
          <p:cNvPicPr>
            <a:picLocks noChangeAspect="1"/>
          </p:cNvPicPr>
          <p:nvPr/>
        </p:nvPicPr>
        <p:blipFill>
          <a:blip r:embed="rId4"/>
          <a:stretch>
            <a:fillRect/>
          </a:stretch>
        </p:blipFill>
        <p:spPr>
          <a:xfrm>
            <a:off x="-793" y="754380"/>
            <a:ext cx="9144793" cy="6084335"/>
          </a:xfrm>
          <a:prstGeom prst="rect">
            <a:avLst/>
          </a:prstGeom>
        </p:spPr>
      </p:pic>
      <p:sp>
        <p:nvSpPr>
          <p:cNvPr id="5" name="TextBox 4"/>
          <p:cNvSpPr txBox="1"/>
          <p:nvPr/>
        </p:nvSpPr>
        <p:spPr>
          <a:xfrm>
            <a:off x="577958" y="5380672"/>
            <a:ext cx="7988084" cy="1477328"/>
          </a:xfrm>
          <a:prstGeom prst="rect">
            <a:avLst/>
          </a:prstGeom>
          <a:noFill/>
        </p:spPr>
        <p:txBody>
          <a:bodyPr wrap="none" rtlCol="0">
            <a:spAutoFit/>
          </a:bodyPr>
          <a:lstStyle/>
          <a:p>
            <a:r>
              <a:rPr lang="en-US" i="1" dirty="0" smtClean="0">
                <a:solidFill>
                  <a:schemeClr val="accent2">
                    <a:lumMod val="75000"/>
                  </a:schemeClr>
                </a:solidFill>
              </a:rPr>
              <a:t>On </a:t>
            </a:r>
            <a:r>
              <a:rPr lang="en-US" i="1" dirty="0">
                <a:solidFill>
                  <a:schemeClr val="accent2">
                    <a:lumMod val="75000"/>
                  </a:schemeClr>
                </a:solidFill>
              </a:rPr>
              <a:t>May 1, 2016, a wildfire began southwest of Fort McMurray, Alberta, Canada. </a:t>
            </a:r>
            <a:endParaRPr lang="en-US" i="1" dirty="0" smtClean="0">
              <a:solidFill>
                <a:schemeClr val="accent2">
                  <a:lumMod val="75000"/>
                </a:schemeClr>
              </a:solidFill>
            </a:endParaRPr>
          </a:p>
          <a:p>
            <a:r>
              <a:rPr lang="en-US" i="1" dirty="0" smtClean="0">
                <a:solidFill>
                  <a:schemeClr val="accent2">
                    <a:lumMod val="75000"/>
                  </a:schemeClr>
                </a:solidFill>
              </a:rPr>
              <a:t>On </a:t>
            </a:r>
            <a:r>
              <a:rPr lang="en-US" i="1" dirty="0">
                <a:solidFill>
                  <a:schemeClr val="accent2">
                    <a:lumMod val="75000"/>
                  </a:schemeClr>
                </a:solidFill>
              </a:rPr>
              <a:t>May 3, it swept through the community, destroying approximately 2,400 homes </a:t>
            </a:r>
            <a:endParaRPr lang="en-US" i="1" dirty="0" smtClean="0">
              <a:solidFill>
                <a:schemeClr val="accent2">
                  <a:lumMod val="75000"/>
                </a:schemeClr>
              </a:solidFill>
            </a:endParaRPr>
          </a:p>
          <a:p>
            <a:r>
              <a:rPr lang="en-US" i="1" dirty="0" smtClean="0">
                <a:solidFill>
                  <a:schemeClr val="accent2">
                    <a:lumMod val="75000"/>
                  </a:schemeClr>
                </a:solidFill>
              </a:rPr>
              <a:t>and </a:t>
            </a:r>
            <a:r>
              <a:rPr lang="en-US" i="1" dirty="0">
                <a:solidFill>
                  <a:schemeClr val="accent2">
                    <a:lumMod val="75000"/>
                  </a:schemeClr>
                </a:solidFill>
              </a:rPr>
              <a:t>buildings and forcing the largest wildfire evacuation in Albertan history.  </a:t>
            </a:r>
            <a:endParaRPr lang="en-US" i="1" dirty="0" smtClean="0">
              <a:solidFill>
                <a:schemeClr val="accent2">
                  <a:lumMod val="75000"/>
                </a:schemeClr>
              </a:solidFill>
            </a:endParaRPr>
          </a:p>
          <a:p>
            <a:r>
              <a:rPr lang="en-US" i="1" dirty="0" smtClean="0">
                <a:solidFill>
                  <a:schemeClr val="accent2">
                    <a:lumMod val="75000"/>
                  </a:schemeClr>
                </a:solidFill>
              </a:rPr>
              <a:t>The </a:t>
            </a:r>
            <a:r>
              <a:rPr lang="en-US" i="1" dirty="0">
                <a:solidFill>
                  <a:schemeClr val="accent2">
                    <a:lumMod val="75000"/>
                  </a:schemeClr>
                </a:solidFill>
              </a:rPr>
              <a:t>fire spread across approximately 590,000 hectares (1,500,000 acres) before </a:t>
            </a:r>
            <a:endParaRPr lang="en-US" i="1" dirty="0" smtClean="0">
              <a:solidFill>
                <a:schemeClr val="accent2">
                  <a:lumMod val="75000"/>
                </a:schemeClr>
              </a:solidFill>
            </a:endParaRPr>
          </a:p>
          <a:p>
            <a:r>
              <a:rPr lang="en-US" i="1" dirty="0" smtClean="0">
                <a:solidFill>
                  <a:schemeClr val="accent2">
                    <a:lumMod val="75000"/>
                  </a:schemeClr>
                </a:solidFill>
              </a:rPr>
              <a:t>it </a:t>
            </a:r>
            <a:r>
              <a:rPr lang="en-US" i="1" dirty="0">
                <a:solidFill>
                  <a:schemeClr val="accent2">
                    <a:lumMod val="75000"/>
                  </a:schemeClr>
                </a:solidFill>
              </a:rPr>
              <a:t>was declared to be under control on July 5, 2016.</a:t>
            </a:r>
            <a:endParaRPr lang="en-US" dirty="0">
              <a:solidFill>
                <a:schemeClr val="accent2">
                  <a:lumMod val="75000"/>
                </a:schemeClr>
              </a:solidFill>
            </a:endParaRPr>
          </a:p>
        </p:txBody>
      </p:sp>
    </p:spTree>
    <p:extLst>
      <p:ext uri="{BB962C8B-B14F-4D97-AF65-F5344CB8AC3E}">
        <p14:creationId xmlns:p14="http://schemas.microsoft.com/office/powerpoint/2010/main" val="20223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10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Calipso Aerosol </a:t>
            </a:r>
            <a:r>
              <a:rPr lang="en-US" sz="3600" dirty="0"/>
              <a:t>C</a:t>
            </a:r>
            <a:r>
              <a:rPr lang="en-US" sz="3600" dirty="0" smtClean="0"/>
              <a:t>ross Section May 25th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6425"/>
            <a:ext cx="9144000" cy="46915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588" y="702212"/>
            <a:ext cx="4772024" cy="3181349"/>
          </a:xfrm>
          <a:prstGeom prst="rect">
            <a:avLst/>
          </a:prstGeom>
        </p:spPr>
      </p:pic>
      <p:cxnSp>
        <p:nvCxnSpPr>
          <p:cNvPr id="7" name="Straight Arrow Connector 6"/>
          <p:cNvCxnSpPr/>
          <p:nvPr/>
        </p:nvCxnSpPr>
        <p:spPr>
          <a:xfrm>
            <a:off x="3050382" y="3883561"/>
            <a:ext cx="0" cy="24029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64568" y="3312061"/>
            <a:ext cx="2331664" cy="646331"/>
          </a:xfrm>
          <a:prstGeom prst="rect">
            <a:avLst/>
          </a:prstGeom>
          <a:noFill/>
        </p:spPr>
        <p:txBody>
          <a:bodyPr wrap="none" rtlCol="0">
            <a:spAutoFit/>
          </a:bodyPr>
          <a:lstStyle/>
          <a:p>
            <a:r>
              <a:rPr lang="en-US" dirty="0" smtClean="0">
                <a:solidFill>
                  <a:schemeClr val="bg1"/>
                </a:solidFill>
              </a:rPr>
              <a:t>CT latitude to east</a:t>
            </a:r>
          </a:p>
          <a:p>
            <a:r>
              <a:rPr lang="en-US" dirty="0" smtClean="0">
                <a:solidFill>
                  <a:schemeClr val="bg1"/>
                </a:solidFill>
              </a:rPr>
              <a:t>(Aerosols from 0-2 km)</a:t>
            </a:r>
            <a:endParaRPr lang="en-US" dirty="0">
              <a:solidFill>
                <a:schemeClr val="bg1"/>
              </a:solidFill>
            </a:endParaRPr>
          </a:p>
        </p:txBody>
      </p:sp>
    </p:spTree>
    <p:extLst>
      <p:ext uri="{BB962C8B-B14F-4D97-AF65-F5344CB8AC3E}">
        <p14:creationId xmlns:p14="http://schemas.microsoft.com/office/powerpoint/2010/main" val="3801301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5" name="TextBox 24"/>
          <p:cNvSpPr txBox="1"/>
          <p:nvPr/>
        </p:nvSpPr>
        <p:spPr>
          <a:xfrm>
            <a:off x="1155671" y="372100"/>
            <a:ext cx="6832658" cy="400110"/>
          </a:xfrm>
          <a:prstGeom prst="rect">
            <a:avLst/>
          </a:prstGeom>
          <a:noFill/>
        </p:spPr>
        <p:txBody>
          <a:bodyPr wrap="square" rtlCol="0">
            <a:spAutoFit/>
          </a:bodyPr>
          <a:lstStyle/>
          <a:p>
            <a:r>
              <a:rPr lang="en-US" sz="2000" dirty="0" smtClean="0">
                <a:solidFill>
                  <a:srgbClr val="002A7E"/>
                </a:solidFill>
              </a:rPr>
              <a:t>Event was an outlier under these meteorological conditions.</a:t>
            </a:r>
            <a:endParaRPr lang="en-US" sz="2000" dirty="0">
              <a:solidFill>
                <a:srgbClr val="002A7E"/>
              </a:solidFill>
            </a:endParaRPr>
          </a:p>
        </p:txBody>
      </p:sp>
      <p:sp>
        <p:nvSpPr>
          <p:cNvPr id="2" name="Title 1"/>
          <p:cNvSpPr>
            <a:spLocks noGrp="1"/>
          </p:cNvSpPr>
          <p:nvPr>
            <p:ph type="title"/>
          </p:nvPr>
        </p:nvSpPr>
        <p:spPr>
          <a:xfrm>
            <a:off x="0" y="0"/>
            <a:ext cx="9144000" cy="754380"/>
          </a:xfrm>
        </p:spPr>
        <p:txBody>
          <a:bodyPr/>
          <a:lstStyle/>
          <a:p>
            <a:r>
              <a:rPr lang="en-US" sz="2800" dirty="0" smtClean="0"/>
              <a:t>Max 8-hour Ozone </a:t>
            </a:r>
            <a:r>
              <a:rPr lang="en-US" sz="2800" dirty="0"/>
              <a:t>May-June, </a:t>
            </a:r>
            <a:r>
              <a:rPr lang="en-US" sz="2800" dirty="0" smtClean="0"/>
              <a:t>2009-2016 Animation</a:t>
            </a:r>
            <a:endParaRPr lang="en-US" sz="2800" dirty="0"/>
          </a:p>
        </p:txBody>
      </p:sp>
      <p:sp>
        <p:nvSpPr>
          <p:cNvPr id="3" name="Content Placeholder 2"/>
          <p:cNvSpPr>
            <a:spLocks noGrp="1"/>
          </p:cNvSpPr>
          <p:nvPr>
            <p:ph idx="1"/>
          </p:nvPr>
        </p:nvSpPr>
        <p:spPr>
          <a:xfrm>
            <a:off x="220980" y="861060"/>
            <a:ext cx="8618220" cy="4815840"/>
          </a:xfrm>
        </p:spPr>
        <p:txBody>
          <a:bodyPr/>
          <a:lstStyle/>
          <a:p>
            <a:endParaRPr lang="en-US" dirty="0"/>
          </a:p>
        </p:txBody>
      </p:sp>
      <p:pic>
        <p:nvPicPr>
          <p:cNvPr id="8" name="Picture 7"/>
          <p:cNvPicPr>
            <a:picLocks noChangeAspect="1"/>
          </p:cNvPicPr>
          <p:nvPr/>
        </p:nvPicPr>
        <p:blipFill>
          <a:blip r:embed="rId3"/>
          <a:stretch>
            <a:fillRect/>
          </a:stretch>
        </p:blipFill>
        <p:spPr>
          <a:xfrm>
            <a:off x="0" y="754380"/>
            <a:ext cx="8053514" cy="5383235"/>
          </a:xfrm>
          <a:prstGeom prst="rect">
            <a:avLst/>
          </a:prstGeom>
        </p:spPr>
      </p:pic>
      <p:pic>
        <p:nvPicPr>
          <p:cNvPr id="9" name="Picture 8"/>
          <p:cNvPicPr>
            <a:picLocks noChangeAspect="1"/>
          </p:cNvPicPr>
          <p:nvPr/>
        </p:nvPicPr>
        <p:blipFill>
          <a:blip r:embed="rId4"/>
          <a:stretch>
            <a:fillRect/>
          </a:stretch>
        </p:blipFill>
        <p:spPr>
          <a:xfrm>
            <a:off x="110490" y="879206"/>
            <a:ext cx="8053514" cy="5383235"/>
          </a:xfrm>
          <a:prstGeom prst="rect">
            <a:avLst/>
          </a:prstGeom>
        </p:spPr>
      </p:pic>
      <p:pic>
        <p:nvPicPr>
          <p:cNvPr id="13" name="Picture 12"/>
          <p:cNvPicPr>
            <a:picLocks noChangeAspect="1"/>
          </p:cNvPicPr>
          <p:nvPr/>
        </p:nvPicPr>
        <p:blipFill>
          <a:blip r:embed="rId5"/>
          <a:stretch>
            <a:fillRect/>
          </a:stretch>
        </p:blipFill>
        <p:spPr>
          <a:xfrm>
            <a:off x="220758" y="1004032"/>
            <a:ext cx="8053514" cy="5383235"/>
          </a:xfrm>
          <a:prstGeom prst="rect">
            <a:avLst/>
          </a:prstGeom>
        </p:spPr>
      </p:pic>
      <p:pic>
        <p:nvPicPr>
          <p:cNvPr id="14" name="Picture 13"/>
          <p:cNvPicPr>
            <a:picLocks noChangeAspect="1"/>
          </p:cNvPicPr>
          <p:nvPr/>
        </p:nvPicPr>
        <p:blipFill>
          <a:blip r:embed="rId6"/>
          <a:stretch>
            <a:fillRect/>
          </a:stretch>
        </p:blipFill>
        <p:spPr>
          <a:xfrm>
            <a:off x="331248" y="1119582"/>
            <a:ext cx="8053514" cy="5383235"/>
          </a:xfrm>
          <a:prstGeom prst="rect">
            <a:avLst/>
          </a:prstGeom>
        </p:spPr>
      </p:pic>
      <p:pic>
        <p:nvPicPr>
          <p:cNvPr id="15" name="Picture 14"/>
          <p:cNvPicPr>
            <a:picLocks noChangeAspect="1"/>
          </p:cNvPicPr>
          <p:nvPr/>
        </p:nvPicPr>
        <p:blipFill>
          <a:blip r:embed="rId7"/>
          <a:stretch>
            <a:fillRect/>
          </a:stretch>
        </p:blipFill>
        <p:spPr>
          <a:xfrm>
            <a:off x="441738" y="1235132"/>
            <a:ext cx="8053514" cy="5383235"/>
          </a:xfrm>
          <a:prstGeom prst="rect">
            <a:avLst/>
          </a:prstGeom>
        </p:spPr>
      </p:pic>
      <p:pic>
        <p:nvPicPr>
          <p:cNvPr id="16" name="Picture 15"/>
          <p:cNvPicPr>
            <a:picLocks noChangeAspect="1"/>
          </p:cNvPicPr>
          <p:nvPr/>
        </p:nvPicPr>
        <p:blipFill>
          <a:blip r:embed="rId8"/>
          <a:stretch>
            <a:fillRect/>
          </a:stretch>
        </p:blipFill>
        <p:spPr>
          <a:xfrm>
            <a:off x="558467" y="1349559"/>
            <a:ext cx="8053514" cy="5383235"/>
          </a:xfrm>
          <a:prstGeom prst="rect">
            <a:avLst/>
          </a:prstGeom>
        </p:spPr>
      </p:pic>
      <p:pic>
        <p:nvPicPr>
          <p:cNvPr id="18" name="Picture 17"/>
          <p:cNvPicPr>
            <a:picLocks noChangeAspect="1"/>
          </p:cNvPicPr>
          <p:nvPr/>
        </p:nvPicPr>
        <p:blipFill>
          <a:blip r:embed="rId9"/>
          <a:stretch>
            <a:fillRect/>
          </a:stretch>
        </p:blipFill>
        <p:spPr>
          <a:xfrm>
            <a:off x="662718" y="1463986"/>
            <a:ext cx="8053514" cy="5383235"/>
          </a:xfrm>
          <a:prstGeom prst="rect">
            <a:avLst/>
          </a:prstGeom>
        </p:spPr>
      </p:pic>
      <p:pic>
        <p:nvPicPr>
          <p:cNvPr id="19" name="Picture 18"/>
          <p:cNvPicPr>
            <a:picLocks noChangeAspect="1"/>
          </p:cNvPicPr>
          <p:nvPr/>
        </p:nvPicPr>
        <p:blipFill>
          <a:blip r:embed="rId10"/>
          <a:stretch>
            <a:fillRect/>
          </a:stretch>
        </p:blipFill>
        <p:spPr>
          <a:xfrm>
            <a:off x="805196" y="1367705"/>
            <a:ext cx="8053514" cy="5383235"/>
          </a:xfrm>
          <a:prstGeom prst="rect">
            <a:avLst/>
          </a:prstGeom>
        </p:spPr>
      </p:pic>
      <p:pic>
        <p:nvPicPr>
          <p:cNvPr id="20" name="Picture 19"/>
          <p:cNvPicPr>
            <a:picLocks noChangeAspect="1"/>
          </p:cNvPicPr>
          <p:nvPr/>
        </p:nvPicPr>
        <p:blipFill>
          <a:blip r:embed="rId11"/>
          <a:stretch>
            <a:fillRect/>
          </a:stretch>
        </p:blipFill>
        <p:spPr>
          <a:xfrm>
            <a:off x="947673" y="1261747"/>
            <a:ext cx="8053514" cy="5383235"/>
          </a:xfrm>
          <a:prstGeom prst="rect">
            <a:avLst/>
          </a:prstGeom>
        </p:spPr>
      </p:pic>
      <p:pic>
        <p:nvPicPr>
          <p:cNvPr id="21" name="Picture 20"/>
          <p:cNvPicPr>
            <a:picLocks noChangeAspect="1"/>
          </p:cNvPicPr>
          <p:nvPr/>
        </p:nvPicPr>
        <p:blipFill>
          <a:blip r:embed="rId12"/>
          <a:stretch>
            <a:fillRect/>
          </a:stretch>
        </p:blipFill>
        <p:spPr>
          <a:xfrm>
            <a:off x="1088375" y="1109990"/>
            <a:ext cx="8053514" cy="5383235"/>
          </a:xfrm>
          <a:prstGeom prst="rect">
            <a:avLst/>
          </a:prstGeom>
        </p:spPr>
      </p:pic>
      <p:pic>
        <p:nvPicPr>
          <p:cNvPr id="23" name="Picture 22"/>
          <p:cNvPicPr>
            <a:picLocks noChangeAspect="1"/>
          </p:cNvPicPr>
          <p:nvPr/>
        </p:nvPicPr>
        <p:blipFill>
          <a:blip r:embed="rId13"/>
          <a:stretch>
            <a:fillRect/>
          </a:stretch>
        </p:blipFill>
        <p:spPr>
          <a:xfrm>
            <a:off x="939801" y="1033569"/>
            <a:ext cx="8059611" cy="5383235"/>
          </a:xfrm>
          <a:prstGeom prst="rect">
            <a:avLst/>
          </a:prstGeom>
        </p:spPr>
      </p:pic>
      <p:pic>
        <p:nvPicPr>
          <p:cNvPr id="24" name="Picture 23"/>
          <p:cNvPicPr>
            <a:picLocks noChangeAspect="1"/>
          </p:cNvPicPr>
          <p:nvPr/>
        </p:nvPicPr>
        <p:blipFill>
          <a:blip r:embed="rId14"/>
          <a:stretch>
            <a:fillRect/>
          </a:stretch>
        </p:blipFill>
        <p:spPr>
          <a:xfrm>
            <a:off x="803420" y="897352"/>
            <a:ext cx="8053514" cy="5383235"/>
          </a:xfrm>
          <a:prstGeom prst="rect">
            <a:avLst/>
          </a:prstGeom>
        </p:spPr>
      </p:pic>
    </p:spTree>
    <p:extLst>
      <p:ext uri="{BB962C8B-B14F-4D97-AF65-F5344CB8AC3E}">
        <p14:creationId xmlns:p14="http://schemas.microsoft.com/office/powerpoint/2010/main" val="42572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000"/>
                            </p:stCondLst>
                            <p:childTnLst>
                              <p:par>
                                <p:cTn id="13" presetID="10" presetClass="entr" presetSubtype="0" fill="hold" nodeType="afterEffect">
                                  <p:stCondLst>
                                    <p:cond delay="5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1500"/>
                            </p:stCondLst>
                            <p:childTnLst>
                              <p:par>
                                <p:cTn id="17" presetID="10" presetClass="entr" presetSubtype="0" fill="hold" nodeType="afterEffect">
                                  <p:stCondLst>
                                    <p:cond delay="5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7000"/>
                            </p:stCondLst>
                            <p:childTnLst>
                              <p:par>
                                <p:cTn id="21" presetID="10" presetClass="entr" presetSubtype="0" fill="hold" nodeType="afterEffect">
                                  <p:stCondLst>
                                    <p:cond delay="5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2500"/>
                            </p:stCondLst>
                            <p:childTnLst>
                              <p:par>
                                <p:cTn id="25" presetID="10" presetClass="entr" presetSubtype="0" fill="hold" nodeType="afterEffect">
                                  <p:stCondLst>
                                    <p:cond delay="5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28000"/>
                            </p:stCondLst>
                            <p:childTnLst>
                              <p:par>
                                <p:cTn id="29" presetID="10" presetClass="entr" presetSubtype="0" fill="hold" nodeType="afterEffect">
                                  <p:stCondLst>
                                    <p:cond delay="5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3500"/>
                            </p:stCondLst>
                            <p:childTnLst>
                              <p:par>
                                <p:cTn id="33" presetID="10" presetClass="entr" presetSubtype="0" fill="hold" nodeType="afterEffect">
                                  <p:stCondLst>
                                    <p:cond delay="50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39000"/>
                            </p:stCondLst>
                            <p:childTnLst>
                              <p:par>
                                <p:cTn id="37" presetID="10" presetClass="entr" presetSubtype="0" fill="hold" nodeType="afterEffect">
                                  <p:stCondLst>
                                    <p:cond delay="5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4500"/>
                            </p:stCondLst>
                            <p:childTnLst>
                              <p:par>
                                <p:cTn id="41" presetID="10" presetClass="entr" presetSubtype="0" fill="hold" nodeType="afterEffect">
                                  <p:stCondLst>
                                    <p:cond delay="50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00"/>
                            </p:stCondLst>
                            <p:childTnLst>
                              <p:par>
                                <p:cTn id="45" presetID="10" presetClass="entr" presetSubtype="0" fill="hold" nodeType="afterEffect">
                                  <p:stCondLst>
                                    <p:cond delay="50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500"/>
                            </p:stCondLst>
                            <p:childTnLst>
                              <p:par>
                                <p:cTn id="49" presetID="10" presetClass="entr" presetSubtype="0" fill="hold" nodeType="afterEffect">
                                  <p:stCondLst>
                                    <p:cond delay="50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Surface Wind </a:t>
            </a:r>
            <a:r>
              <a:rPr lang="en-US" sz="3600" dirty="0"/>
              <a:t>Rose Cornwall </a:t>
            </a:r>
            <a:r>
              <a:rPr lang="en-US" sz="3600" dirty="0" smtClean="0"/>
              <a:t>May-June 2016</a:t>
            </a:r>
            <a:endParaRPr lang="en-US" sz="3600" dirty="0"/>
          </a:p>
        </p:txBody>
      </p:sp>
      <p:sp>
        <p:nvSpPr>
          <p:cNvPr id="10" name="TextBox 9"/>
          <p:cNvSpPr txBox="1"/>
          <p:nvPr/>
        </p:nvSpPr>
        <p:spPr>
          <a:xfrm>
            <a:off x="392907" y="1150144"/>
            <a:ext cx="8243888"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Hourly wind directions vs. ozone concentrations were plotted for the years 2013,2015 and 2016;</a:t>
            </a:r>
          </a:p>
          <a:p>
            <a:pPr marL="285750" indent="-285750">
              <a:buFont typeface="Arial" panose="020B0604020202020204" pitchFamily="34" charset="0"/>
              <a:buChar char="•"/>
            </a:pPr>
            <a:r>
              <a:rPr lang="en-US" sz="2800" dirty="0" smtClean="0"/>
              <a:t>May-June hours for each year were used to represent early season ozone patterns;</a:t>
            </a:r>
          </a:p>
          <a:p>
            <a:pPr marL="285750" indent="-285750">
              <a:buFont typeface="Arial" panose="020B0604020202020204" pitchFamily="34" charset="0"/>
              <a:buChar char="•"/>
            </a:pPr>
            <a:r>
              <a:rPr lang="en-US" sz="2800" dirty="0" smtClean="0"/>
              <a:t>2016 exhibits the most elevated ozone of any year from the northwest </a:t>
            </a:r>
            <a:r>
              <a:rPr lang="en-US" sz="2800" dirty="0" err="1" smtClean="0"/>
              <a:t>quandrant</a:t>
            </a:r>
            <a:r>
              <a:rPr lang="en-US" sz="2800" dirty="0" smtClean="0"/>
              <a:t>;</a:t>
            </a:r>
          </a:p>
          <a:p>
            <a:pPr marL="285750" indent="-285750">
              <a:buFont typeface="Arial" panose="020B0604020202020204" pitchFamily="34" charset="0"/>
              <a:buChar char="•"/>
            </a:pPr>
            <a:r>
              <a:rPr lang="en-US" sz="2800" dirty="0"/>
              <a:t>4</a:t>
            </a:r>
            <a:r>
              <a:rPr lang="en-US" sz="2800" dirty="0" smtClean="0"/>
              <a:t>9/56 of the 2016 exceedance hours occurred during the May 25-29 timeframe</a:t>
            </a:r>
            <a:endParaRPr lang="en-US" sz="2800" dirty="0"/>
          </a:p>
        </p:txBody>
      </p:sp>
    </p:spTree>
    <p:extLst>
      <p:ext uri="{BB962C8B-B14F-4D97-AF65-F5344CB8AC3E}">
        <p14:creationId xmlns:p14="http://schemas.microsoft.com/office/powerpoint/2010/main" val="3219267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Surface Wind </a:t>
            </a:r>
            <a:r>
              <a:rPr lang="en-US" sz="3600" dirty="0"/>
              <a:t>Rose Cornwall </a:t>
            </a:r>
            <a:r>
              <a:rPr lang="en-US" sz="3600" dirty="0" smtClean="0"/>
              <a:t>May-June 2016</a:t>
            </a:r>
            <a:endParaRPr lang="en-US" sz="3600" dirty="0"/>
          </a:p>
        </p:txBody>
      </p:sp>
      <p:pic>
        <p:nvPicPr>
          <p:cNvPr id="9" name="Picture 8"/>
          <p:cNvPicPr>
            <a:picLocks noChangeAspect="1"/>
          </p:cNvPicPr>
          <p:nvPr/>
        </p:nvPicPr>
        <p:blipFill rotWithShape="1">
          <a:blip r:embed="rId3"/>
          <a:srcRect b="10664"/>
          <a:stretch/>
        </p:blipFill>
        <p:spPr>
          <a:xfrm>
            <a:off x="1143000" y="690086"/>
            <a:ext cx="6858000" cy="6126480"/>
          </a:xfrm>
          <a:prstGeom prst="rect">
            <a:avLst/>
          </a:prstGeom>
        </p:spPr>
      </p:pic>
    </p:spTree>
    <p:extLst>
      <p:ext uri="{BB962C8B-B14F-4D97-AF65-F5344CB8AC3E}">
        <p14:creationId xmlns:p14="http://schemas.microsoft.com/office/powerpoint/2010/main" val="590268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Surface Wind </a:t>
            </a:r>
            <a:r>
              <a:rPr lang="en-US" sz="3600" dirty="0"/>
              <a:t>Rose Cornwall </a:t>
            </a:r>
            <a:r>
              <a:rPr lang="en-US" sz="3600" dirty="0" smtClean="0"/>
              <a:t>May-June 2015</a:t>
            </a:r>
            <a:endParaRPr lang="en-US" sz="3600" dirty="0"/>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rotWithShape="1">
          <a:blip r:embed="rId3"/>
          <a:srcRect b="10664"/>
          <a:stretch/>
        </p:blipFill>
        <p:spPr>
          <a:xfrm>
            <a:off x="1143000" y="679046"/>
            <a:ext cx="6858000" cy="6126480"/>
          </a:xfrm>
          <a:prstGeom prst="rect">
            <a:avLst/>
          </a:prstGeom>
        </p:spPr>
      </p:pic>
    </p:spTree>
    <p:extLst>
      <p:ext uri="{BB962C8B-B14F-4D97-AF65-F5344CB8AC3E}">
        <p14:creationId xmlns:p14="http://schemas.microsoft.com/office/powerpoint/2010/main" val="3351110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600" dirty="0" smtClean="0"/>
              <a:t>Surface Wind </a:t>
            </a:r>
            <a:r>
              <a:rPr lang="en-US" sz="3600" dirty="0"/>
              <a:t>Rose Cornwall </a:t>
            </a:r>
            <a:r>
              <a:rPr lang="en-US" sz="3600" dirty="0" smtClean="0"/>
              <a:t>May-June 2013</a:t>
            </a:r>
            <a:endParaRPr lang="en-US" sz="3600" dirty="0"/>
          </a:p>
        </p:txBody>
      </p:sp>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rotWithShape="1">
          <a:blip r:embed="rId3"/>
          <a:srcRect b="10664"/>
          <a:stretch/>
        </p:blipFill>
        <p:spPr>
          <a:xfrm>
            <a:off x="1143000" y="731520"/>
            <a:ext cx="6858000" cy="6126480"/>
          </a:xfrm>
          <a:prstGeom prst="rect">
            <a:avLst/>
          </a:prstGeom>
        </p:spPr>
      </p:pic>
    </p:spTree>
    <p:extLst>
      <p:ext uri="{BB962C8B-B14F-4D97-AF65-F5344CB8AC3E}">
        <p14:creationId xmlns:p14="http://schemas.microsoft.com/office/powerpoint/2010/main" val="1494312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Cornwall Pollutant Charts: May 20-30, 2016</a:t>
            </a:r>
            <a:endParaRPr lang="en-US" sz="4000" dirty="0"/>
          </a:p>
        </p:txBody>
      </p:sp>
      <p:sp>
        <p:nvSpPr>
          <p:cNvPr id="3" name="Content Placeholder 2"/>
          <p:cNvSpPr>
            <a:spLocks noGrp="1"/>
          </p:cNvSpPr>
          <p:nvPr>
            <p:ph idx="1"/>
          </p:nvPr>
        </p:nvSpPr>
        <p:spPr>
          <a:xfrm>
            <a:off x="170974" y="818197"/>
            <a:ext cx="8618220" cy="4815840"/>
          </a:xfrm>
        </p:spPr>
        <p:txBody>
          <a:bodyPr/>
          <a:lstStyle/>
          <a:p>
            <a:r>
              <a:rPr lang="en-US" sz="2400" dirty="0" smtClean="0"/>
              <a:t>Plots of Cornwall ozone data with Black carbon, PM2.5, ‘Delta C’ PM2.5 and CO show coincident increases in these species from May 25-May 29</a:t>
            </a:r>
            <a:r>
              <a:rPr lang="en-US" sz="2400" baseline="30000" dirty="0" smtClean="0"/>
              <a:t>th</a:t>
            </a:r>
            <a:r>
              <a:rPr lang="en-US" sz="2400" dirty="0" smtClean="0"/>
              <a:t>;</a:t>
            </a:r>
          </a:p>
          <a:p>
            <a:r>
              <a:rPr lang="en-US" sz="2400" dirty="0" smtClean="0"/>
              <a:t>The Cornwall monitor sits at an elevation of over 1600 feet (500+m), making it the best indicator for long range, out of State pollutant transport;</a:t>
            </a:r>
          </a:p>
          <a:p>
            <a:r>
              <a:rPr lang="en-US" sz="2400" dirty="0" smtClean="0"/>
              <a:t>The pollutant data has been ‘normalized’ by multipliers for a direct comparison with the ozone concentrations.</a:t>
            </a:r>
          </a:p>
          <a:p>
            <a:r>
              <a:rPr lang="en-US" sz="2400" dirty="0" smtClean="0"/>
              <a:t>It was after 6:00am on May 25</a:t>
            </a:r>
            <a:r>
              <a:rPr lang="en-US" sz="2400" baseline="30000" dirty="0" smtClean="0"/>
              <a:t>th</a:t>
            </a:r>
            <a:r>
              <a:rPr lang="en-US" sz="2400" dirty="0" smtClean="0"/>
              <a:t> that the ‘event’ began at the Cornwall monitor, with PM2.5 levels on the rise.</a:t>
            </a:r>
          </a:p>
          <a:p>
            <a:r>
              <a:rPr lang="en-US" sz="2400" dirty="0" smtClean="0"/>
              <a:t>When HYSPLIT modeled mixing height reached 600 meters at 7:00 am LST, PM2.5 levels began spiking.</a:t>
            </a:r>
          </a:p>
          <a:p>
            <a:endParaRPr lang="en-US" sz="2400" dirty="0" smtClean="0"/>
          </a:p>
          <a:p>
            <a:endParaRPr lang="en-US" sz="2400" dirty="0"/>
          </a:p>
        </p:txBody>
      </p:sp>
    </p:spTree>
    <p:extLst>
      <p:ext uri="{BB962C8B-B14F-4D97-AF65-F5344CB8AC3E}">
        <p14:creationId xmlns:p14="http://schemas.microsoft.com/office/powerpoint/2010/main" val="12102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Cornwall Ozone, BC and PM2.5</a:t>
            </a:r>
            <a:endParaRPr lang="en-US" dirty="0"/>
          </a:p>
        </p:txBody>
      </p:sp>
      <p:sp>
        <p:nvSpPr>
          <p:cNvPr id="3" name="Content Placeholder 2"/>
          <p:cNvSpPr>
            <a:spLocks noGrp="1"/>
          </p:cNvSpPr>
          <p:nvPr>
            <p:ph idx="1"/>
          </p:nvPr>
        </p:nvSpPr>
        <p:spPr>
          <a:xfrm>
            <a:off x="273936" y="832485"/>
            <a:ext cx="8618220" cy="4815840"/>
          </a:xfrm>
        </p:spPr>
        <p:txBody>
          <a:bodyPr/>
          <a:lstStyle/>
          <a:p>
            <a:r>
              <a:rPr lang="en-US" sz="2400" dirty="0" smtClean="0"/>
              <a:t>Pollutants have been scaled to match range of ozone </a:t>
            </a:r>
            <a:r>
              <a:rPr lang="en-US" sz="2400" dirty="0" err="1" smtClean="0"/>
              <a:t>ppbs</a:t>
            </a:r>
            <a:endParaRPr lang="en-US" sz="2400" dirty="0"/>
          </a:p>
        </p:txBody>
      </p:sp>
      <p:pic>
        <p:nvPicPr>
          <p:cNvPr id="5" name="Picture 4"/>
          <p:cNvPicPr>
            <a:picLocks noChangeAspect="1"/>
          </p:cNvPicPr>
          <p:nvPr/>
        </p:nvPicPr>
        <p:blipFill>
          <a:blip r:embed="rId3"/>
          <a:stretch>
            <a:fillRect/>
          </a:stretch>
        </p:blipFill>
        <p:spPr>
          <a:xfrm>
            <a:off x="273936" y="1328449"/>
            <a:ext cx="8724132" cy="5529551"/>
          </a:xfrm>
          <a:prstGeom prst="rect">
            <a:avLst/>
          </a:prstGeom>
        </p:spPr>
      </p:pic>
    </p:spTree>
    <p:extLst>
      <p:ext uri="{BB962C8B-B14F-4D97-AF65-F5344CB8AC3E}">
        <p14:creationId xmlns:p14="http://schemas.microsoft.com/office/powerpoint/2010/main" val="2192422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a:t>Cornwall Ozone, </a:t>
            </a:r>
            <a:r>
              <a:rPr lang="en-US" dirty="0" err="1" smtClean="0"/>
              <a:t>DeltaC</a:t>
            </a:r>
            <a:r>
              <a:rPr lang="en-US" dirty="0" smtClean="0"/>
              <a:t> </a:t>
            </a:r>
            <a:r>
              <a:rPr lang="en-US" dirty="0"/>
              <a:t>and </a:t>
            </a:r>
            <a:r>
              <a:rPr lang="en-US" dirty="0" smtClean="0"/>
              <a:t>CO</a:t>
            </a:r>
            <a:endParaRPr lang="en-US" dirty="0"/>
          </a:p>
        </p:txBody>
      </p:sp>
      <p:sp>
        <p:nvSpPr>
          <p:cNvPr id="3" name="Content Placeholder 2"/>
          <p:cNvSpPr>
            <a:spLocks noGrp="1"/>
          </p:cNvSpPr>
          <p:nvPr>
            <p:ph idx="1"/>
          </p:nvPr>
        </p:nvSpPr>
        <p:spPr>
          <a:xfrm>
            <a:off x="220980" y="861060"/>
            <a:ext cx="8618220" cy="4815840"/>
          </a:xfrm>
        </p:spPr>
        <p:txBody>
          <a:bodyPr/>
          <a:lstStyle/>
          <a:p>
            <a:r>
              <a:rPr lang="en-US" sz="2400" dirty="0"/>
              <a:t>Pollutants have been scaled to match range of ozone </a:t>
            </a:r>
            <a:r>
              <a:rPr lang="en-US" sz="2400" dirty="0" err="1"/>
              <a:t>ppbs</a:t>
            </a:r>
            <a:endParaRPr lang="en-US" sz="2400" dirty="0"/>
          </a:p>
          <a:p>
            <a:endParaRPr lang="en-US" sz="2400" dirty="0"/>
          </a:p>
        </p:txBody>
      </p:sp>
      <p:pic>
        <p:nvPicPr>
          <p:cNvPr id="6" name="Picture 5"/>
          <p:cNvPicPr>
            <a:picLocks noChangeAspect="1"/>
          </p:cNvPicPr>
          <p:nvPr/>
        </p:nvPicPr>
        <p:blipFill>
          <a:blip r:embed="rId3"/>
          <a:stretch>
            <a:fillRect/>
          </a:stretch>
        </p:blipFill>
        <p:spPr>
          <a:xfrm>
            <a:off x="168024" y="1328449"/>
            <a:ext cx="8724132" cy="5529551"/>
          </a:xfrm>
          <a:prstGeom prst="rect">
            <a:avLst/>
          </a:prstGeom>
        </p:spPr>
      </p:pic>
    </p:spTree>
    <p:extLst>
      <p:ext uri="{BB962C8B-B14F-4D97-AF65-F5344CB8AC3E}">
        <p14:creationId xmlns:p14="http://schemas.microsoft.com/office/powerpoint/2010/main" val="4035904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200" dirty="0" smtClean="0"/>
              <a:t>Stacked Charts with HYSPLIT Modeled Mixing </a:t>
            </a:r>
            <a:r>
              <a:rPr lang="en-US" sz="3200" dirty="0"/>
              <a:t>H</a:t>
            </a:r>
            <a:r>
              <a:rPr lang="en-US" sz="3200" dirty="0" smtClean="0"/>
              <a:t>eights</a:t>
            </a:r>
            <a:endParaRPr lang="en-US" sz="3200" dirty="0"/>
          </a:p>
        </p:txBody>
      </p:sp>
      <p:sp>
        <p:nvSpPr>
          <p:cNvPr id="3" name="Content Placeholder 2"/>
          <p:cNvSpPr>
            <a:spLocks noGrp="1"/>
          </p:cNvSpPr>
          <p:nvPr>
            <p:ph idx="1"/>
          </p:nvPr>
        </p:nvSpPr>
        <p:spPr>
          <a:xfrm>
            <a:off x="85725" y="754380"/>
            <a:ext cx="3536598" cy="4815840"/>
          </a:xfrm>
        </p:spPr>
        <p:txBody>
          <a:bodyPr/>
          <a:lstStyle/>
          <a:p>
            <a:r>
              <a:rPr lang="en-US" sz="2400" dirty="0" smtClean="0"/>
              <a:t>Note that as mixing height rises after 5:00am, so do the other parameters;</a:t>
            </a:r>
          </a:p>
          <a:p>
            <a:r>
              <a:rPr lang="en-US" sz="2400" dirty="0" smtClean="0"/>
              <a:t>CO and particulate matter indicate an aerosol plume likely from a wildfire.</a:t>
            </a:r>
            <a:endParaRPr lang="en-US" sz="2400" dirty="0"/>
          </a:p>
        </p:txBody>
      </p:sp>
      <p:grpSp>
        <p:nvGrpSpPr>
          <p:cNvPr id="4" name="Group 3"/>
          <p:cNvGrpSpPr/>
          <p:nvPr/>
        </p:nvGrpSpPr>
        <p:grpSpPr>
          <a:xfrm>
            <a:off x="3622323" y="548640"/>
            <a:ext cx="5521677" cy="6309360"/>
            <a:chOff x="3622323" y="548640"/>
            <a:chExt cx="5521677" cy="6309360"/>
          </a:xfrm>
        </p:grpSpPr>
        <p:pic>
          <p:nvPicPr>
            <p:cNvPr id="11" name="Picture 10"/>
            <p:cNvPicPr>
              <a:picLocks noChangeAspect="1"/>
            </p:cNvPicPr>
            <p:nvPr/>
          </p:nvPicPr>
          <p:blipFill>
            <a:blip r:embed="rId3"/>
            <a:stretch>
              <a:fillRect/>
            </a:stretch>
          </p:blipFill>
          <p:spPr>
            <a:xfrm>
              <a:off x="3622323" y="548640"/>
              <a:ext cx="5521677" cy="6309360"/>
            </a:xfrm>
            <a:prstGeom prst="rect">
              <a:avLst/>
            </a:prstGeom>
          </p:spPr>
        </p:pic>
        <p:cxnSp>
          <p:nvCxnSpPr>
            <p:cNvPr id="13" name="Straight Connector 12"/>
            <p:cNvCxnSpPr/>
            <p:nvPr/>
          </p:nvCxnSpPr>
          <p:spPr>
            <a:xfrm flipV="1">
              <a:off x="5029200" y="750097"/>
              <a:ext cx="0" cy="5757863"/>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079082" y="518725"/>
            <a:ext cx="1727781" cy="276999"/>
          </a:xfrm>
          <a:prstGeom prst="rect">
            <a:avLst/>
          </a:prstGeom>
          <a:noFill/>
        </p:spPr>
        <p:txBody>
          <a:bodyPr wrap="none" rtlCol="0">
            <a:spAutoFit/>
          </a:bodyPr>
          <a:lstStyle/>
          <a:p>
            <a:r>
              <a:rPr lang="en-US" sz="1200" dirty="0" smtClean="0">
                <a:solidFill>
                  <a:srgbClr val="FF0000"/>
                </a:solidFill>
              </a:rPr>
              <a:t>Likely beginning of event</a:t>
            </a:r>
            <a:endParaRPr lang="en-US" sz="1200" dirty="0">
              <a:solidFill>
                <a:srgbClr val="FF0000"/>
              </a:solidFill>
            </a:endParaRPr>
          </a:p>
        </p:txBody>
      </p:sp>
    </p:spTree>
    <p:extLst>
      <p:ext uri="{BB962C8B-B14F-4D97-AF65-F5344CB8AC3E}">
        <p14:creationId xmlns:p14="http://schemas.microsoft.com/office/powerpoint/2010/main" val="775474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Available Tools for Analysis</a:t>
            </a:r>
            <a:endParaRPr lang="en-US" dirty="0"/>
          </a:p>
        </p:txBody>
      </p:sp>
      <p:sp>
        <p:nvSpPr>
          <p:cNvPr id="3" name="Content Placeholder 2"/>
          <p:cNvSpPr>
            <a:spLocks noGrp="1"/>
          </p:cNvSpPr>
          <p:nvPr>
            <p:ph idx="1"/>
          </p:nvPr>
        </p:nvSpPr>
        <p:spPr>
          <a:xfrm>
            <a:off x="220980" y="861060"/>
            <a:ext cx="8618220" cy="4815840"/>
          </a:xfrm>
        </p:spPr>
        <p:txBody>
          <a:bodyPr/>
          <a:lstStyle/>
          <a:p>
            <a:r>
              <a:rPr lang="en-US" sz="2800" dirty="0" smtClean="0">
                <a:hlinkClick r:id="rId3"/>
              </a:rPr>
              <a:t>Satellite animation with AOD estimations</a:t>
            </a:r>
            <a:r>
              <a:rPr lang="en-US" sz="2800" dirty="0" smtClean="0"/>
              <a:t>;</a:t>
            </a:r>
          </a:p>
          <a:p>
            <a:r>
              <a:rPr lang="en-US" sz="2800" dirty="0" smtClean="0"/>
              <a:t>Analyzed plume coverage by </a:t>
            </a:r>
            <a:r>
              <a:rPr lang="en-US" sz="2800" dirty="0" smtClean="0">
                <a:hlinkClick r:id="rId4"/>
              </a:rPr>
              <a:t>NESDIS</a:t>
            </a:r>
            <a:r>
              <a:rPr lang="en-US" sz="2800" dirty="0" smtClean="0"/>
              <a:t> ;</a:t>
            </a:r>
          </a:p>
          <a:p>
            <a:r>
              <a:rPr lang="en-US" sz="2800" dirty="0" smtClean="0">
                <a:hlinkClick r:id="rId5"/>
              </a:rPr>
              <a:t>Calipso satellite </a:t>
            </a:r>
            <a:r>
              <a:rPr lang="en-US" sz="2800" dirty="0" smtClean="0"/>
              <a:t>aerosol analysis;</a:t>
            </a:r>
          </a:p>
          <a:p>
            <a:r>
              <a:rPr lang="en-US" sz="2800" dirty="0" smtClean="0">
                <a:hlinkClick r:id="rId6"/>
              </a:rPr>
              <a:t>Airnowtech Navigator </a:t>
            </a:r>
            <a:r>
              <a:rPr lang="en-US" sz="2800" dirty="0" smtClean="0"/>
              <a:t>trajectory analysis;</a:t>
            </a:r>
          </a:p>
          <a:p>
            <a:r>
              <a:rPr lang="en-US" sz="2800" dirty="0" smtClean="0">
                <a:hlinkClick r:id="rId7"/>
              </a:rPr>
              <a:t>Hysplit</a:t>
            </a:r>
            <a:r>
              <a:rPr lang="en-US" sz="2800" dirty="0" smtClean="0"/>
              <a:t> trajectory analysis;</a:t>
            </a:r>
          </a:p>
          <a:p>
            <a:r>
              <a:rPr lang="en-US" sz="2800" dirty="0" smtClean="0">
                <a:hlinkClick r:id="rId8"/>
              </a:rPr>
              <a:t>NOAA Model Forecasts</a:t>
            </a:r>
            <a:r>
              <a:rPr lang="en-US" sz="2800" dirty="0" smtClean="0"/>
              <a:t>;</a:t>
            </a:r>
          </a:p>
          <a:p>
            <a:r>
              <a:rPr lang="en-US" sz="2800" dirty="0" smtClean="0">
                <a:hlinkClick r:id="rId9"/>
              </a:rPr>
              <a:t>NWS archive surface analysis</a:t>
            </a:r>
            <a:r>
              <a:rPr lang="en-US" sz="2800" dirty="0" smtClean="0"/>
              <a:t>;</a:t>
            </a:r>
          </a:p>
          <a:p>
            <a:r>
              <a:rPr lang="en-US" sz="2800" dirty="0" smtClean="0">
                <a:hlinkClick r:id="rId10"/>
              </a:rPr>
              <a:t>Airnow AQI maps</a:t>
            </a:r>
            <a:r>
              <a:rPr lang="en-US" sz="2800" dirty="0" smtClean="0"/>
              <a:t>;</a:t>
            </a:r>
          </a:p>
          <a:p>
            <a:r>
              <a:rPr lang="en-US" sz="2800" dirty="0" smtClean="0"/>
              <a:t>CTDEEP PM2.5, BC, and Ceilometer data.</a:t>
            </a:r>
            <a:endParaRPr lang="en-US" sz="2800" dirty="0"/>
          </a:p>
        </p:txBody>
      </p:sp>
    </p:spTree>
    <p:extLst>
      <p:ext uri="{BB962C8B-B14F-4D97-AF65-F5344CB8AC3E}">
        <p14:creationId xmlns:p14="http://schemas.microsoft.com/office/powerpoint/2010/main" val="32666016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3200" dirty="0" smtClean="0"/>
              <a:t>HYSPLIT 1100/1500 UTC Back Trajectories</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1164801"/>
            <a:ext cx="4572000" cy="5693199"/>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4801"/>
            <a:ext cx="4572000" cy="5693199"/>
          </a:xfrm>
          <a:prstGeom prst="rect">
            <a:avLst/>
          </a:prstGeom>
        </p:spPr>
      </p:pic>
      <p:sp>
        <p:nvSpPr>
          <p:cNvPr id="7" name="Content Placeholder 2"/>
          <p:cNvSpPr txBox="1">
            <a:spLocks/>
          </p:cNvSpPr>
          <p:nvPr/>
        </p:nvSpPr>
        <p:spPr>
          <a:xfrm>
            <a:off x="0" y="549169"/>
            <a:ext cx="9144000" cy="615632"/>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Back Trajectories from 1100 UTC are below 500 meters and those from 1500 UTC are above 500 meters, which shows contributions from higher levels in the atmosphere where plume was more prevalent. </a:t>
            </a:r>
          </a:p>
          <a:p>
            <a:endParaRPr lang="en-US" sz="1600" dirty="0"/>
          </a:p>
        </p:txBody>
      </p:sp>
    </p:spTree>
    <p:extLst>
      <p:ext uri="{BB962C8B-B14F-4D97-AF65-F5344CB8AC3E}">
        <p14:creationId xmlns:p14="http://schemas.microsoft.com/office/powerpoint/2010/main" val="761839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9169"/>
          </a:xfrm>
        </p:spPr>
        <p:txBody>
          <a:bodyPr/>
          <a:lstStyle/>
          <a:p>
            <a:r>
              <a:rPr lang="en-US" sz="3200" dirty="0" smtClean="0"/>
              <a:t>New Haven Ceilometer Back Scatter Aerosols</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2" y="1097280"/>
            <a:ext cx="8641078" cy="5760720"/>
          </a:xfrm>
        </p:spPr>
      </p:pic>
      <p:sp>
        <p:nvSpPr>
          <p:cNvPr id="5" name="Content Placeholder 2"/>
          <p:cNvSpPr txBox="1">
            <a:spLocks/>
          </p:cNvSpPr>
          <p:nvPr/>
        </p:nvSpPr>
        <p:spPr>
          <a:xfrm>
            <a:off x="0" y="532024"/>
            <a:ext cx="9144000" cy="565256"/>
          </a:xfrm>
          <a:prstGeom prst="rect">
            <a:avLst/>
          </a:prstGeom>
          <a:solidFill>
            <a:schemeClr val="tx2"/>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Thick aerosol layer moves over New Haven after 6:00 am LST with mixing layer exceeding 3000 meters during the afternoon.  This agrees well with modeled mixing height over the Cornwall monitor.</a:t>
            </a:r>
            <a:endParaRPr lang="en-US" sz="1600" dirty="0"/>
          </a:p>
        </p:txBody>
      </p:sp>
    </p:spTree>
    <p:extLst>
      <p:ext uri="{BB962C8B-B14F-4D97-AF65-F5344CB8AC3E}">
        <p14:creationId xmlns:p14="http://schemas.microsoft.com/office/powerpoint/2010/main" val="38663675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sz="4000" dirty="0" smtClean="0"/>
              <a:t>NOAA Model vs. the AQI</a:t>
            </a:r>
            <a:endParaRPr lang="en-US" sz="4000" dirty="0"/>
          </a:p>
        </p:txBody>
      </p:sp>
      <p:pic>
        <p:nvPicPr>
          <p:cNvPr id="4" name="NOAA vs AQ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650" y="860425"/>
            <a:ext cx="8562975" cy="4816475"/>
          </a:xfrm>
        </p:spPr>
      </p:pic>
    </p:spTree>
    <p:extLst>
      <p:ext uri="{BB962C8B-B14F-4D97-AF65-F5344CB8AC3E}">
        <p14:creationId xmlns:p14="http://schemas.microsoft.com/office/powerpoint/2010/main" val="796086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NE States NOAA Model/ AQI Observed</a:t>
            </a:r>
            <a:endParaRPr lang="en-US" dirty="0"/>
          </a:p>
        </p:txBody>
      </p:sp>
      <p:sp>
        <p:nvSpPr>
          <p:cNvPr id="3" name="Content Placeholder 2"/>
          <p:cNvSpPr>
            <a:spLocks noGrp="1"/>
          </p:cNvSpPr>
          <p:nvPr>
            <p:ph idx="1"/>
          </p:nvPr>
        </p:nvSpPr>
        <p:spPr>
          <a:xfrm>
            <a:off x="220980" y="861060"/>
            <a:ext cx="8618220" cy="4815840"/>
          </a:xfrm>
        </p:spPr>
        <p:txBody>
          <a:bodyPr/>
          <a:lstStyle/>
          <a:p>
            <a:endParaRPr lang="en-US" dirty="0"/>
          </a:p>
        </p:txBody>
      </p:sp>
      <p:pic>
        <p:nvPicPr>
          <p:cNvPr id="6" name="Picture 5"/>
          <p:cNvPicPr>
            <a:picLocks noChangeAspect="1"/>
          </p:cNvPicPr>
          <p:nvPr/>
        </p:nvPicPr>
        <p:blipFill rotWithShape="1">
          <a:blip r:embed="rId3"/>
          <a:srcRect t="29680" b="6319"/>
          <a:stretch/>
        </p:blipFill>
        <p:spPr>
          <a:xfrm>
            <a:off x="0" y="731520"/>
            <a:ext cx="4572000" cy="2926080"/>
          </a:xfrm>
          <a:prstGeom prst="rect">
            <a:avLst/>
          </a:prstGeom>
          <a:ln w="12700">
            <a:solidFill>
              <a:schemeClr val="tx1"/>
            </a:solidFill>
          </a:ln>
        </p:spPr>
      </p:pic>
      <p:grpSp>
        <p:nvGrpSpPr>
          <p:cNvPr id="10" name="Group 9"/>
          <p:cNvGrpSpPr/>
          <p:nvPr/>
        </p:nvGrpSpPr>
        <p:grpSpPr>
          <a:xfrm>
            <a:off x="0" y="3657600"/>
            <a:ext cx="9144000" cy="3200400"/>
            <a:chOff x="0" y="3657600"/>
            <a:chExt cx="9144000" cy="3200400"/>
          </a:xfrm>
        </p:grpSpPr>
        <p:pic>
          <p:nvPicPr>
            <p:cNvPr id="4" name="Picture 3"/>
            <p:cNvPicPr>
              <a:picLocks noChangeAspect="1"/>
            </p:cNvPicPr>
            <p:nvPr/>
          </p:nvPicPr>
          <p:blipFill rotWithShape="1">
            <a:blip r:embed="rId4"/>
            <a:srcRect t="2873" b="5249"/>
            <a:stretch/>
          </p:blipFill>
          <p:spPr>
            <a:xfrm>
              <a:off x="0" y="3657600"/>
              <a:ext cx="4572000" cy="3200400"/>
            </a:xfrm>
            <a:prstGeom prst="rect">
              <a:avLst/>
            </a:prstGeom>
            <a:ln w="12700">
              <a:solidFill>
                <a:schemeClr val="tx1"/>
              </a:solidFill>
            </a:ln>
          </p:spPr>
        </p:pic>
        <p:pic>
          <p:nvPicPr>
            <p:cNvPr id="5" name="Picture 4"/>
            <p:cNvPicPr>
              <a:picLocks noChangeAspect="1"/>
            </p:cNvPicPr>
            <p:nvPr/>
          </p:nvPicPr>
          <p:blipFill rotWithShape="1">
            <a:blip r:embed="rId5"/>
            <a:srcRect t="2876" b="5250"/>
            <a:stretch/>
          </p:blipFill>
          <p:spPr>
            <a:xfrm>
              <a:off x="4572000" y="3657600"/>
              <a:ext cx="4572000" cy="3200400"/>
            </a:xfrm>
            <a:prstGeom prst="rect">
              <a:avLst/>
            </a:prstGeom>
            <a:ln w="12700">
              <a:solidFill>
                <a:schemeClr val="tx1"/>
              </a:solidFill>
            </a:ln>
          </p:spPr>
        </p:pic>
      </p:grpSp>
      <p:pic>
        <p:nvPicPr>
          <p:cNvPr id="7" name="Picture 6"/>
          <p:cNvPicPr>
            <a:picLocks noChangeAspect="1"/>
          </p:cNvPicPr>
          <p:nvPr/>
        </p:nvPicPr>
        <p:blipFill rotWithShape="1">
          <a:blip r:embed="rId6"/>
          <a:srcRect t="29645" b="6353"/>
          <a:stretch/>
        </p:blipFill>
        <p:spPr>
          <a:xfrm>
            <a:off x="4572000" y="731520"/>
            <a:ext cx="4572000" cy="2926080"/>
          </a:xfrm>
          <a:prstGeom prst="rect">
            <a:avLst/>
          </a:prstGeom>
          <a:ln w="12700">
            <a:solidFill>
              <a:schemeClr val="tx1"/>
            </a:solidFill>
          </a:ln>
        </p:spPr>
      </p:pic>
    </p:spTree>
    <p:extLst>
      <p:ext uri="{BB962C8B-B14F-4D97-AF65-F5344CB8AC3E}">
        <p14:creationId xmlns:p14="http://schemas.microsoft.com/office/powerpoint/2010/main" val="1631650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 y="0"/>
            <a:ext cx="9144000" cy="754380"/>
          </a:xfrm>
        </p:spPr>
        <p:txBody>
          <a:bodyPr/>
          <a:lstStyle/>
          <a:p>
            <a:r>
              <a:rPr lang="en-US" dirty="0" smtClean="0"/>
              <a:t>Conclusion</a:t>
            </a:r>
            <a:endParaRPr lang="en-US" dirty="0"/>
          </a:p>
        </p:txBody>
      </p:sp>
      <p:sp>
        <p:nvSpPr>
          <p:cNvPr id="3" name="Content Placeholder 2"/>
          <p:cNvSpPr>
            <a:spLocks noGrp="1"/>
          </p:cNvSpPr>
          <p:nvPr>
            <p:ph idx="1"/>
          </p:nvPr>
        </p:nvSpPr>
        <p:spPr>
          <a:xfrm>
            <a:off x="220980" y="946785"/>
            <a:ext cx="8618220" cy="3758565"/>
          </a:xfrm>
        </p:spPr>
        <p:txBody>
          <a:bodyPr/>
          <a:lstStyle/>
          <a:p>
            <a:r>
              <a:rPr lang="en-US" dirty="0" smtClean="0"/>
              <a:t>There is no doubt that the Fort McMurray wildfire plume directly affected ozone production in the States surrounding the Great Lakes and that ozone, as well as residual pollutants from the plume, was transported to the southeast to enhance ozone production in the northeast States beginning on May 25, 2016</a:t>
            </a:r>
          </a:p>
          <a:p>
            <a:r>
              <a:rPr lang="en-US" dirty="0" smtClean="0"/>
              <a:t>All evidence points to flagging some or all of the May 25-29</a:t>
            </a:r>
            <a:r>
              <a:rPr lang="en-US" baseline="30000" dirty="0" smtClean="0"/>
              <a:t>th</a:t>
            </a:r>
            <a:r>
              <a:rPr lang="en-US" dirty="0" smtClean="0"/>
              <a:t> period as an exceptional event.</a:t>
            </a:r>
            <a:endParaRPr lang="en-US" dirty="0"/>
          </a:p>
        </p:txBody>
      </p:sp>
    </p:spTree>
    <p:extLst>
      <p:ext uri="{BB962C8B-B14F-4D97-AF65-F5344CB8AC3E}">
        <p14:creationId xmlns:p14="http://schemas.microsoft.com/office/powerpoint/2010/main" val="1592378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Michigan May 24, 2016 Ozone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21198" y="1606550"/>
            <a:ext cx="7301603" cy="3644900"/>
          </a:xfrm>
          <a:prstGeom prst="rect">
            <a:avLst/>
          </a:prstGeom>
        </p:spPr>
      </p:pic>
    </p:spTree>
    <p:extLst>
      <p:ext uri="{BB962C8B-B14F-4D97-AF65-F5344CB8AC3E}">
        <p14:creationId xmlns:p14="http://schemas.microsoft.com/office/powerpoint/2010/main" val="3426097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4381"/>
          </a:xfrm>
        </p:spPr>
        <p:txBody>
          <a:bodyPr/>
          <a:lstStyle/>
          <a:p>
            <a:r>
              <a:rPr lang="en-US" dirty="0" smtClean="0"/>
              <a:t>Exceptional Event Guidance</a:t>
            </a:r>
            <a:endParaRPr lang="en-US" dirty="0"/>
          </a:p>
        </p:txBody>
      </p:sp>
      <p:sp>
        <p:nvSpPr>
          <p:cNvPr id="3" name="Content Placeholder 2"/>
          <p:cNvSpPr>
            <a:spLocks noGrp="1"/>
          </p:cNvSpPr>
          <p:nvPr>
            <p:ph idx="1"/>
          </p:nvPr>
        </p:nvSpPr>
        <p:spPr>
          <a:xfrm>
            <a:off x="39289" y="778666"/>
            <a:ext cx="9061847" cy="5179219"/>
          </a:xfrm>
          <a:solidFill>
            <a:schemeClr val="accent5">
              <a:lumMod val="20000"/>
              <a:lumOff val="80000"/>
            </a:schemeClr>
          </a:solidFill>
        </p:spPr>
        <p:txBody>
          <a:bodyPr/>
          <a:lstStyle/>
          <a:p>
            <a:pPr>
              <a:buFont typeface="Wingdings" panose="05000000000000000000" pitchFamily="2" charset="2"/>
              <a:buChar char="q"/>
            </a:pPr>
            <a:r>
              <a:rPr lang="en-US" sz="1800" b="1" dirty="0" smtClean="0"/>
              <a:t>Maps </a:t>
            </a:r>
            <a:r>
              <a:rPr lang="en-US" sz="1800" b="1" dirty="0"/>
              <a:t>and tables of the wildfire </a:t>
            </a:r>
            <a:r>
              <a:rPr lang="en-US" sz="1800" b="1" dirty="0" smtClean="0"/>
              <a:t>event </a:t>
            </a:r>
            <a:r>
              <a:rPr lang="en-US" sz="1800" b="1" dirty="0"/>
              <a:t>information including location, size, and extent</a:t>
            </a:r>
            <a:r>
              <a:rPr lang="en-US" sz="1800" b="1" dirty="0" smtClean="0"/>
              <a:t>.</a:t>
            </a:r>
            <a:r>
              <a:rPr lang="en-US" sz="1800" b="1" dirty="0">
                <a:sym typeface="Wingdings" panose="05000000000000000000" pitchFamily="2" charset="2"/>
              </a:rPr>
              <a:t> </a:t>
            </a:r>
            <a:endParaRPr lang="en-US" sz="1800" b="1" dirty="0" smtClean="0"/>
          </a:p>
          <a:p>
            <a:pPr>
              <a:buFont typeface="Wingdings" panose="05000000000000000000" pitchFamily="2" charset="2"/>
              <a:buChar char="q"/>
            </a:pPr>
            <a:endParaRPr lang="en-US" sz="1800" b="1" dirty="0"/>
          </a:p>
          <a:p>
            <a:pPr>
              <a:buFont typeface="Wingdings" panose="05000000000000000000" pitchFamily="2" charset="2"/>
              <a:buChar char="q"/>
            </a:pPr>
            <a:r>
              <a:rPr lang="en-US" sz="1800" b="1" dirty="0" smtClean="0"/>
              <a:t>Characteristics </a:t>
            </a:r>
            <a:r>
              <a:rPr lang="en-US" sz="1800" b="1" dirty="0"/>
              <a:t>and description of the monitor with the request for data exclusion</a:t>
            </a:r>
            <a:r>
              <a:rPr lang="en-US" sz="1800" dirty="0" smtClean="0"/>
              <a:t>.</a:t>
            </a:r>
          </a:p>
          <a:p>
            <a:pPr marL="0" indent="0">
              <a:buNone/>
            </a:pPr>
            <a:r>
              <a:rPr lang="en-US" sz="1800" dirty="0" smtClean="0"/>
              <a:t> </a:t>
            </a:r>
          </a:p>
          <a:p>
            <a:pPr>
              <a:buFont typeface="Wingdings" panose="05000000000000000000" pitchFamily="2" charset="2"/>
              <a:buChar char="q"/>
            </a:pPr>
            <a:r>
              <a:rPr lang="en-US" sz="1800" b="1" dirty="0" smtClean="0"/>
              <a:t>A </a:t>
            </a:r>
            <a:r>
              <a:rPr lang="en-US" sz="1800" b="1" dirty="0"/>
              <a:t>brief explanation and identification of the cause and point of origin for the </a:t>
            </a:r>
            <a:r>
              <a:rPr lang="en-US" sz="1800" b="1" dirty="0" smtClean="0"/>
              <a:t>event.</a:t>
            </a:r>
            <a:endParaRPr lang="en-US" sz="1800" b="1" dirty="0"/>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Examples </a:t>
            </a:r>
            <a:r>
              <a:rPr lang="en-US" sz="1800" b="1" dirty="0"/>
              <a:t>of media coverage of the event, including special weather </a:t>
            </a:r>
            <a:r>
              <a:rPr lang="en-US" sz="1800" b="1" dirty="0" smtClean="0"/>
              <a:t>statements, advisories</a:t>
            </a:r>
            <a:r>
              <a:rPr lang="en-US" sz="1800" b="1" dirty="0"/>
              <a:t>, and news reports.</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Smoke </a:t>
            </a:r>
            <a:r>
              <a:rPr lang="en-US" sz="1800" b="1" dirty="0"/>
              <a:t>forecasts based on meteorology and burn </a:t>
            </a:r>
            <a:r>
              <a:rPr lang="en-US" sz="1800" b="1" dirty="0" smtClean="0"/>
              <a:t>conditions;</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Description </a:t>
            </a:r>
            <a:r>
              <a:rPr lang="en-US" sz="1800" b="1" dirty="0"/>
              <a:t>of meteorological data from or near the affected monitor and how this </a:t>
            </a:r>
            <a:r>
              <a:rPr lang="en-US" sz="1800" b="1" dirty="0" smtClean="0"/>
              <a:t>relates to </a:t>
            </a:r>
            <a:r>
              <a:rPr lang="en-US" sz="1800" b="1" dirty="0"/>
              <a:t>the transport of the wildfire emissions.</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Description </a:t>
            </a:r>
            <a:r>
              <a:rPr lang="en-US" sz="1800" b="1" dirty="0"/>
              <a:t>of the route of the wildfire emissions to the influenced monitor, </a:t>
            </a:r>
            <a:r>
              <a:rPr lang="en-US" sz="1800" b="1" dirty="0" smtClean="0"/>
              <a:t>including meteorological </a:t>
            </a:r>
            <a:r>
              <a:rPr lang="en-US" sz="1800" b="1" dirty="0"/>
              <a:t>information </a:t>
            </a:r>
            <a:r>
              <a:rPr lang="en-US" sz="1800" b="1" dirty="0" smtClean="0"/>
              <a:t>regarding </a:t>
            </a:r>
            <a:r>
              <a:rPr lang="en-US" sz="1800" b="1" dirty="0"/>
              <a:t>the transport of wildfire emissions to the monitor.</a:t>
            </a:r>
          </a:p>
          <a:p>
            <a:endParaRPr lang="en-US" sz="1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0" y="778666"/>
            <a:ext cx="389336" cy="3882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0" y="1384183"/>
            <a:ext cx="389336" cy="3882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3" y="1999292"/>
            <a:ext cx="389336" cy="3882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3" y="2757962"/>
            <a:ext cx="389336" cy="3882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3" y="4417216"/>
            <a:ext cx="389336" cy="38821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88" y="5348285"/>
            <a:ext cx="389336" cy="38821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8546"/>
            <a:ext cx="482461" cy="514625"/>
          </a:xfrm>
          <a:prstGeom prst="rect">
            <a:avLst/>
          </a:prstGeom>
        </p:spPr>
      </p:pic>
    </p:spTree>
    <p:extLst>
      <p:ext uri="{BB962C8B-B14F-4D97-AF65-F5344CB8AC3E}">
        <p14:creationId xmlns:p14="http://schemas.microsoft.com/office/powerpoint/2010/main" val="23727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500"/>
                            </p:stCondLst>
                            <p:childTnLst>
                              <p:par>
                                <p:cTn id="9" presetID="10"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0"/>
                            </p:stCondLst>
                            <p:childTnLst>
                              <p:par>
                                <p:cTn id="13" presetID="10" presetClass="entr" presetSubtype="0" fill="hold" nodeType="afterEffect">
                                  <p:stCondLst>
                                    <p:cond delay="5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6500"/>
                            </p:stCondLst>
                            <p:childTnLst>
                              <p:par>
                                <p:cTn id="17" presetID="10" presetClass="entr" presetSubtype="0" fill="hold" nodeType="afterEffect">
                                  <p:stCondLst>
                                    <p:cond delay="5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2000"/>
                            </p:stCondLst>
                            <p:childTnLst>
                              <p:par>
                                <p:cTn id="21" presetID="10" presetClass="entr" presetSubtype="0" fill="hold" nodeType="afterEffect">
                                  <p:stCondLst>
                                    <p:cond delay="5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7500"/>
                            </p:stCondLst>
                            <p:childTnLst>
                              <p:par>
                                <p:cTn id="25" presetID="10" presetClass="entr" presetSubtype="0" fill="hold" nodeType="afterEffect">
                                  <p:stCondLst>
                                    <p:cond delay="5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3000"/>
                            </p:stCondLst>
                            <p:childTnLst>
                              <p:par>
                                <p:cTn id="29" presetID="10" presetClass="entr" presetSubtype="0" fill="hold" nodeType="afterEffect">
                                  <p:stCondLst>
                                    <p:cond delay="5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Exceptional Event Guidance</a:t>
            </a:r>
            <a:endParaRPr lang="en-US" dirty="0"/>
          </a:p>
        </p:txBody>
      </p:sp>
      <p:sp>
        <p:nvSpPr>
          <p:cNvPr id="3" name="Content Placeholder 2"/>
          <p:cNvSpPr>
            <a:spLocks noGrp="1"/>
          </p:cNvSpPr>
          <p:nvPr>
            <p:ph idx="1"/>
          </p:nvPr>
        </p:nvSpPr>
        <p:spPr>
          <a:xfrm>
            <a:off x="82153" y="811530"/>
            <a:ext cx="8979693" cy="5110639"/>
          </a:xfrm>
          <a:solidFill>
            <a:schemeClr val="accent5">
              <a:lumMod val="20000"/>
              <a:lumOff val="80000"/>
            </a:schemeClr>
          </a:solidFill>
        </p:spPr>
        <p:txBody>
          <a:bodyPr/>
          <a:lstStyle/>
          <a:p>
            <a:pPr>
              <a:buFont typeface="Wingdings" panose="05000000000000000000" pitchFamily="2" charset="2"/>
              <a:buChar char="q"/>
            </a:pPr>
            <a:r>
              <a:rPr lang="en-US" sz="1800" b="1" dirty="0"/>
              <a:t>Non-event O3 formation characteristics of the area normally influencing the monitor (</a:t>
            </a:r>
            <a:r>
              <a:rPr lang="en-US" sz="1800" b="1" i="1" dirty="0"/>
              <a:t>i.e</a:t>
            </a:r>
            <a:r>
              <a:rPr lang="en-US" sz="1800" b="1" dirty="0"/>
              <a:t>., the non-event conceptual model).</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Discussion </a:t>
            </a:r>
            <a:r>
              <a:rPr lang="en-US" sz="1800" b="1" dirty="0"/>
              <a:t>of the differences observed between the non-event conceptual model and event related conditions causing high O3 concentrations at a particular location.</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A </a:t>
            </a:r>
            <a:r>
              <a:rPr lang="en-US" sz="1800" b="1" dirty="0"/>
              <a:t>summary of spatial and temporal O3 patterns on the day of interest, and days before and after the </a:t>
            </a:r>
            <a:r>
              <a:rPr lang="en-US" sz="1800" b="1" dirty="0" smtClean="0"/>
              <a:t>event.</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Description </a:t>
            </a:r>
            <a:r>
              <a:rPr lang="en-US" sz="1800" b="1" dirty="0"/>
              <a:t>of the regulatory determination anticipated to be influenced by </a:t>
            </a:r>
            <a:r>
              <a:rPr lang="en-US" sz="1800" b="1" dirty="0" smtClean="0"/>
              <a:t>the exceptional </a:t>
            </a:r>
            <a:r>
              <a:rPr lang="en-US" sz="1800" b="1" dirty="0"/>
              <a:t>event, including a table of the monitor data requested for </a:t>
            </a:r>
            <a:r>
              <a:rPr lang="en-US" sz="1800" b="1" dirty="0" smtClean="0"/>
              <a:t>exclusion</a:t>
            </a:r>
          </a:p>
          <a:p>
            <a:pPr>
              <a:buFont typeface="Wingdings" panose="05000000000000000000" pitchFamily="2" charset="2"/>
              <a:buChar char="q"/>
            </a:pPr>
            <a:endParaRPr lang="en-US" sz="1800" b="1" dirty="0" smtClean="0"/>
          </a:p>
          <a:p>
            <a:pPr>
              <a:buFont typeface="Wingdings" panose="05000000000000000000" pitchFamily="2" charset="2"/>
              <a:buChar char="q"/>
            </a:pPr>
            <a:r>
              <a:rPr lang="en-US" sz="1800" b="1" dirty="0" smtClean="0"/>
              <a:t>NAAQS </a:t>
            </a:r>
            <a:r>
              <a:rPr lang="en-US" sz="1800" b="1" dirty="0"/>
              <a:t>attainment and classification information, including O3 State </a:t>
            </a:r>
            <a:r>
              <a:rPr lang="en-US" sz="1800" b="1" dirty="0" smtClean="0"/>
              <a:t>Implementation Plan </a:t>
            </a:r>
            <a:r>
              <a:rPr lang="en-US" sz="1800" b="1" dirty="0"/>
              <a:t>(SIP) status.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3" y="796017"/>
            <a:ext cx="389336" cy="3882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3" y="1776480"/>
            <a:ext cx="389336" cy="3882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3" y="2757622"/>
            <a:ext cx="389336" cy="3882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3" y="3671885"/>
            <a:ext cx="389336" cy="3882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3" y="4602920"/>
            <a:ext cx="389336" cy="388214"/>
          </a:xfrm>
          <a:prstGeom prst="rect">
            <a:avLst/>
          </a:prstGeom>
        </p:spPr>
      </p:pic>
    </p:spTree>
    <p:extLst>
      <p:ext uri="{BB962C8B-B14F-4D97-AF65-F5344CB8AC3E}">
        <p14:creationId xmlns:p14="http://schemas.microsoft.com/office/powerpoint/2010/main" val="41336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500"/>
                            </p:stCondLst>
                            <p:childTnLst>
                              <p:par>
                                <p:cTn id="9" presetID="10"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0"/>
                            </p:stCondLst>
                            <p:childTnLst>
                              <p:par>
                                <p:cTn id="13" presetID="10" presetClass="entr" presetSubtype="0" fill="hold" nodeType="afterEffect">
                                  <p:stCondLst>
                                    <p:cond delay="5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6500"/>
                            </p:stCondLst>
                            <p:childTnLst>
                              <p:par>
                                <p:cTn id="17" presetID="10" presetClass="entr" presetSubtype="0" fill="hold" nodeType="afterEffect">
                                  <p:stCondLst>
                                    <p:cond delay="5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2000"/>
                            </p:stCondLst>
                            <p:childTnLst>
                              <p:par>
                                <p:cTn id="21" presetID="10" presetClass="entr" presetSubtype="0" fill="hold" nodeType="afterEffect">
                                  <p:stCondLst>
                                    <p:cond delay="5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r>
              <a:rPr lang="en-US" dirty="0" smtClean="0"/>
              <a:t>Weight of Evidence</a:t>
            </a:r>
            <a:endParaRPr lang="en-US" dirty="0"/>
          </a:p>
        </p:txBody>
      </p:sp>
      <p:sp>
        <p:nvSpPr>
          <p:cNvPr id="3" name="Content Placeholder 2"/>
          <p:cNvSpPr>
            <a:spLocks noGrp="1"/>
          </p:cNvSpPr>
          <p:nvPr>
            <p:ph idx="1"/>
          </p:nvPr>
        </p:nvSpPr>
        <p:spPr>
          <a:xfrm>
            <a:off x="82153" y="754380"/>
            <a:ext cx="8979693" cy="5303520"/>
          </a:xfrm>
        </p:spPr>
        <p:txBody>
          <a:bodyPr/>
          <a:lstStyle/>
          <a:p>
            <a:pPr marL="0" indent="0">
              <a:buNone/>
            </a:pPr>
            <a:r>
              <a:rPr lang="en-US" sz="2000" b="1" dirty="0" smtClean="0"/>
              <a:t>We intend to show :</a:t>
            </a:r>
          </a:p>
          <a:p>
            <a:r>
              <a:rPr lang="en-US" sz="1800" b="1" dirty="0" smtClean="0"/>
              <a:t>Effects of </a:t>
            </a:r>
            <a:r>
              <a:rPr lang="en-US" sz="1800" b="1" dirty="0"/>
              <a:t>the exceptional event</a:t>
            </a:r>
            <a:r>
              <a:rPr lang="en-US" sz="1800" b="1" dirty="0" smtClean="0"/>
              <a:t> on the regulatory determination on the Westport monitor;</a:t>
            </a:r>
          </a:p>
          <a:p>
            <a:r>
              <a:rPr lang="en-US" sz="1800" b="1" dirty="0" smtClean="0"/>
              <a:t>The </a:t>
            </a:r>
            <a:r>
              <a:rPr lang="en-US" sz="1800" b="1" dirty="0"/>
              <a:t>route of the wildfire emissions to the influenced </a:t>
            </a:r>
            <a:r>
              <a:rPr lang="en-US" sz="1800" b="1" dirty="0" smtClean="0"/>
              <a:t>monitors, </a:t>
            </a:r>
            <a:r>
              <a:rPr lang="en-US" sz="1800" b="1" dirty="0"/>
              <a:t>including meteorological information regarding the transport of wildfire emissions to the </a:t>
            </a:r>
            <a:r>
              <a:rPr lang="en-US" sz="1800" b="1" dirty="0" smtClean="0"/>
              <a:t>monitor</a:t>
            </a:r>
            <a:r>
              <a:rPr lang="en-US" sz="1800" b="1" dirty="0"/>
              <a:t>;</a:t>
            </a:r>
            <a:endParaRPr lang="en-US" sz="1800" b="1" dirty="0" smtClean="0"/>
          </a:p>
          <a:p>
            <a:r>
              <a:rPr lang="en-US" sz="1800" b="1" dirty="0" smtClean="0"/>
              <a:t>Satellite imagery and smoke plume analysis that shows the Fort McMurray plume settling over the Great Lakes area producing high concentrations of ozone that subsequently gets transported to Connecticut;</a:t>
            </a:r>
          </a:p>
          <a:p>
            <a:r>
              <a:rPr lang="en-US" sz="1800" b="1" dirty="0" smtClean="0"/>
              <a:t>Why, at the onset of the event, meteorological conditions were not conducive for producing the high levels of ozone that were observed at our monitors;</a:t>
            </a:r>
          </a:p>
          <a:p>
            <a:r>
              <a:rPr lang="en-US" sz="1800" b="1" dirty="0" smtClean="0"/>
              <a:t>That the NOAA operational ozone model, which did not incorporate real time wildfire emissions into the inventory, was under predicting ozone levels at the onset by at least 10 ppb;</a:t>
            </a:r>
          </a:p>
          <a:p>
            <a:r>
              <a:rPr lang="en-US" sz="1800" b="1" dirty="0" smtClean="0"/>
              <a:t>Monitoring data at our sites was showing black carbon, PM2.5 and other parameters that concur with the presence of a smoke plume during the ozone event. </a:t>
            </a:r>
          </a:p>
          <a:p>
            <a:endParaRPr lang="en-US" sz="1600" b="1" dirty="0" smtClean="0"/>
          </a:p>
          <a:p>
            <a:endParaRPr lang="en-US" sz="1600" b="1" dirty="0"/>
          </a:p>
          <a:p>
            <a:endParaRPr lang="en-US" sz="1600" b="1" dirty="0" smtClean="0"/>
          </a:p>
          <a:p>
            <a:endParaRPr lang="en-US" sz="1600" b="1" dirty="0" smtClean="0"/>
          </a:p>
          <a:p>
            <a:endParaRPr lang="en-US" sz="1500" dirty="0"/>
          </a:p>
        </p:txBody>
      </p:sp>
    </p:spTree>
    <p:extLst>
      <p:ext uri="{BB962C8B-B14F-4D97-AF65-F5344CB8AC3E}">
        <p14:creationId xmlns:p14="http://schemas.microsoft.com/office/powerpoint/2010/main" val="1837098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4380"/>
          </a:xfrm>
        </p:spPr>
        <p:txBody>
          <a:bodyPr/>
          <a:lstStyle/>
          <a:p>
            <a:endParaRPr lang="en-US" dirty="0"/>
          </a:p>
        </p:txBody>
      </p:sp>
      <p:sp>
        <p:nvSpPr>
          <p:cNvPr id="3" name="Content Placeholder 2"/>
          <p:cNvSpPr>
            <a:spLocks noGrp="1"/>
          </p:cNvSpPr>
          <p:nvPr>
            <p:ph idx="1"/>
          </p:nvPr>
        </p:nvSpPr>
        <p:spPr>
          <a:xfrm>
            <a:off x="220980" y="861060"/>
            <a:ext cx="8618220" cy="4815840"/>
          </a:xfrm>
        </p:spPr>
        <p:txBody>
          <a:bodyPr/>
          <a:lstStyle/>
          <a:p>
            <a:endParaRPr lang="en-US" dirty="0"/>
          </a:p>
        </p:txBody>
      </p:sp>
      <p:pic>
        <p:nvPicPr>
          <p:cNvPr id="4" name="Picture 3"/>
          <p:cNvPicPr>
            <a:picLocks noChangeAspect="1"/>
          </p:cNvPicPr>
          <p:nvPr/>
        </p:nvPicPr>
        <p:blipFill rotWithShape="1">
          <a:blip r:embed="rId3"/>
          <a:srcRect t="-182" b="3135"/>
          <a:stretch/>
        </p:blipFill>
        <p:spPr>
          <a:xfrm>
            <a:off x="0" y="0"/>
            <a:ext cx="9144000" cy="6858000"/>
          </a:xfrm>
          <a:prstGeom prst="rect">
            <a:avLst/>
          </a:prstGeom>
        </p:spPr>
      </p:pic>
      <p:sp>
        <p:nvSpPr>
          <p:cNvPr id="5" name="TextBox 4"/>
          <p:cNvSpPr txBox="1"/>
          <p:nvPr/>
        </p:nvSpPr>
        <p:spPr>
          <a:xfrm>
            <a:off x="2477477" y="1336430"/>
            <a:ext cx="2701124" cy="369332"/>
          </a:xfrm>
          <a:prstGeom prst="rect">
            <a:avLst/>
          </a:prstGeom>
          <a:noFill/>
        </p:spPr>
        <p:txBody>
          <a:bodyPr wrap="none" rtlCol="0">
            <a:spAutoFit/>
          </a:bodyPr>
          <a:lstStyle/>
          <a:p>
            <a:r>
              <a:rPr lang="en-US" b="1" dirty="0">
                <a:solidFill>
                  <a:srgbClr val="FF0000"/>
                </a:solidFill>
              </a:rPr>
              <a:t>Elevation: 513 m (1683 </a:t>
            </a:r>
            <a:r>
              <a:rPr lang="en-US" b="1" dirty="0" err="1">
                <a:solidFill>
                  <a:srgbClr val="FF0000"/>
                </a:solidFill>
              </a:rPr>
              <a:t>ft</a:t>
            </a:r>
            <a:r>
              <a:rPr lang="en-US" b="1" dirty="0">
                <a:solidFill>
                  <a:srgbClr val="FF0000"/>
                </a:solidFill>
              </a:rPr>
              <a:t>) </a:t>
            </a:r>
          </a:p>
        </p:txBody>
      </p:sp>
      <p:sp>
        <p:nvSpPr>
          <p:cNvPr id="6" name="Oval 5"/>
          <p:cNvSpPr/>
          <p:nvPr/>
        </p:nvSpPr>
        <p:spPr>
          <a:xfrm>
            <a:off x="2758831" y="1742831"/>
            <a:ext cx="1227015" cy="789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37423" y="5197231"/>
            <a:ext cx="1227015" cy="789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2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711200"/>
          </a:xfrm>
        </p:spPr>
        <p:txBody>
          <a:bodyPr/>
          <a:lstStyle/>
          <a:p>
            <a:r>
              <a:rPr lang="en-US" sz="4800" dirty="0"/>
              <a:t>Attainment Status Affected</a:t>
            </a:r>
          </a:p>
        </p:txBody>
      </p:sp>
      <p:sp>
        <p:nvSpPr>
          <p:cNvPr id="12" name="TextBox 11"/>
          <p:cNvSpPr txBox="1"/>
          <p:nvPr/>
        </p:nvSpPr>
        <p:spPr>
          <a:xfrm>
            <a:off x="0" y="4957135"/>
            <a:ext cx="8988056" cy="830997"/>
          </a:xfrm>
          <a:prstGeom prst="rect">
            <a:avLst/>
          </a:prstGeom>
          <a:noFill/>
          <a:effectLst>
            <a:outerShdw blurRad="25400" dist="12700" dir="2700000" algn="tl" rotWithShape="0">
              <a:schemeClr val="bg1">
                <a:alpha val="40000"/>
              </a:schemeClr>
            </a:outerShdw>
          </a:effectLst>
        </p:spPr>
        <p:txBody>
          <a:bodyPr wrap="square" rtlCol="0">
            <a:spAutoFit/>
          </a:bodyPr>
          <a:lstStyle/>
          <a:p>
            <a:endParaRPr lang="en-US" sz="2400" dirty="0" smtClean="0">
              <a:solidFill>
                <a:srgbClr val="002A7E"/>
              </a:solidFill>
            </a:endParaRPr>
          </a:p>
          <a:p>
            <a:endParaRPr lang="en-US" sz="2400" dirty="0">
              <a:solidFill>
                <a:srgbClr val="002A7E"/>
              </a:solidFill>
            </a:endParaRPr>
          </a:p>
        </p:txBody>
      </p:sp>
      <p:pic>
        <p:nvPicPr>
          <p:cNvPr id="14" name="Picture 13"/>
          <p:cNvPicPr>
            <a:picLocks noChangeAspect="1"/>
          </p:cNvPicPr>
          <p:nvPr/>
        </p:nvPicPr>
        <p:blipFill>
          <a:blip r:embed="rId3"/>
          <a:stretch>
            <a:fillRect/>
          </a:stretch>
        </p:blipFill>
        <p:spPr>
          <a:xfrm>
            <a:off x="457200" y="829339"/>
            <a:ext cx="8229600" cy="4319612"/>
          </a:xfrm>
          <a:prstGeom prst="rect">
            <a:avLst/>
          </a:prstGeom>
        </p:spPr>
      </p:pic>
    </p:spTree>
    <p:extLst>
      <p:ext uri="{BB962C8B-B14F-4D97-AF65-F5344CB8AC3E}">
        <p14:creationId xmlns:p14="http://schemas.microsoft.com/office/powerpoint/2010/main" val="958851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Clouds">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A38B9084-0A51-4419-A3C5-916ECF3F1BB4}"/>
    </a:ext>
  </a:extLst>
</a:theme>
</file>

<file path=ppt/theme/theme2.xml><?xml version="1.0" encoding="utf-8"?>
<a:theme xmlns:a="http://schemas.openxmlformats.org/drawingml/2006/main" name="Blue Sky theme">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44DC0B23-2384-495D-BE97-2A491D07C4FA}"/>
    </a:ext>
  </a:extLst>
</a:theme>
</file>

<file path=ppt/theme/theme3.xml><?xml version="1.0" encoding="utf-8"?>
<a:theme xmlns:a="http://schemas.openxmlformats.org/drawingml/2006/main" name="Dark Blue Sky theme">
  <a:themeElements>
    <a:clrScheme name="Dark Blue Theme">
      <a:dk1>
        <a:srgbClr val="FFFFFF"/>
      </a:dk1>
      <a:lt1>
        <a:srgbClr val="17375E"/>
      </a:lt1>
      <a:dk2>
        <a:srgbClr val="17375E"/>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6C2C9BB4-7EBF-4614-949A-2633F33CD362}" vid="{3296B1AC-CDE6-4F71-AB78-01479E5E77D2}"/>
    </a:ext>
  </a:extLst>
</a:theme>
</file>

<file path=ppt/theme/theme4.xml><?xml version="1.0" encoding="utf-8"?>
<a:theme xmlns:a="http://schemas.openxmlformats.org/drawingml/2006/main" name="1_Blue Sky theme">
  <a:themeElements>
    <a:clrScheme name="Transformation Blue Theme">
      <a:dk1>
        <a:srgbClr val="FFFFFF"/>
      </a:dk1>
      <a:lt1>
        <a:srgbClr val="002A7E"/>
      </a:lt1>
      <a:dk2>
        <a:srgbClr val="3D6B9D"/>
      </a:dk2>
      <a:lt2>
        <a:srgbClr val="D4E1EE"/>
      </a:lt2>
      <a:accent1>
        <a:srgbClr val="FEFDDB"/>
      </a:accent1>
      <a:accent2>
        <a:srgbClr val="FFFF9F"/>
      </a:accent2>
      <a:accent3>
        <a:srgbClr val="C5DDDA"/>
      </a:accent3>
      <a:accent4>
        <a:srgbClr val="6CA8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lumMod val="60000"/>
              <a:lumOff val="4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C2C9BB4-7EBF-4614-949A-2633F33CD362}" vid="{44DC0B23-2384-495D-BE97-2A491D07C4FA}"/>
    </a:ext>
  </a:extLst>
</a:theme>
</file>

<file path=docProps/app.xml><?xml version="1.0" encoding="utf-8"?>
<Properties xmlns="http://schemas.openxmlformats.org/officeDocument/2006/extended-properties" xmlns:vt="http://schemas.openxmlformats.org/officeDocument/2006/docPropsVTypes">
  <Template>Clouds</Template>
  <TotalTime>1397</TotalTime>
  <Words>1376</Words>
  <Application>Microsoft Office PowerPoint</Application>
  <PresentationFormat>On-screen Show (4:3)</PresentationFormat>
  <Paragraphs>131</Paragraphs>
  <Slides>45</Slides>
  <Notes>0</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45</vt:i4>
      </vt:variant>
    </vt:vector>
  </HeadingPairs>
  <TitlesOfParts>
    <vt:vector size="53" baseType="lpstr">
      <vt:lpstr>Arial</vt:lpstr>
      <vt:lpstr>Berkeley-Medium</vt:lpstr>
      <vt:lpstr>Calibri</vt:lpstr>
      <vt:lpstr>Wingdings</vt:lpstr>
      <vt:lpstr>Clouds</vt:lpstr>
      <vt:lpstr>Blue Sky theme</vt:lpstr>
      <vt:lpstr>Dark Blue Sky theme</vt:lpstr>
      <vt:lpstr>1_Blue Sky theme</vt:lpstr>
      <vt:lpstr>PowerPoint Presentation</vt:lpstr>
      <vt:lpstr>May 25-29, 2016 Ozone Exceptional Event Analysis for Connecticut</vt:lpstr>
      <vt:lpstr>Fort McMurray Wildfire</vt:lpstr>
      <vt:lpstr>Available Tools for Analysis</vt:lpstr>
      <vt:lpstr>Exceptional Event Guidance</vt:lpstr>
      <vt:lpstr>Exceptional Event Guidance</vt:lpstr>
      <vt:lpstr>Weight of Evidence</vt:lpstr>
      <vt:lpstr>PowerPoint Presentation</vt:lpstr>
      <vt:lpstr>Attainment Status Affected</vt:lpstr>
      <vt:lpstr>Attainment Status Affected</vt:lpstr>
      <vt:lpstr>Attainment Status Affected</vt:lpstr>
      <vt:lpstr>Video of Wildfire evolution since May 4th, 2016</vt:lpstr>
      <vt:lpstr>May 20-28 AOD Satellite Animation</vt:lpstr>
      <vt:lpstr>Smoke Plume Animation from May 18th- May 25th</vt:lpstr>
      <vt:lpstr>Plume and Aerosols on May 18, 2016</vt:lpstr>
      <vt:lpstr>Plume and Aerosols on May 19, 2016</vt:lpstr>
      <vt:lpstr>Plume and Aerosols on May 20, 2016</vt:lpstr>
      <vt:lpstr>Smoke Plume Appears over CT on May 20th</vt:lpstr>
      <vt:lpstr>Surface Animation May 18-24, 2016</vt:lpstr>
      <vt:lpstr>Calipso LIDAR 5/22/16</vt:lpstr>
      <vt:lpstr> Calipso LIDAR 5/23/16</vt:lpstr>
      <vt:lpstr>Calipso LIDAR 5/24/16</vt:lpstr>
      <vt:lpstr>Back Trajectory Animation</vt:lpstr>
      <vt:lpstr>May 24-25, 2016 Surface Map and Winds</vt:lpstr>
      <vt:lpstr>May 25th 36-hr Back Trajectories</vt:lpstr>
      <vt:lpstr>Hysplit Back Trajectories</vt:lpstr>
      <vt:lpstr>May 24 -25 Back Trajectories (NAM)</vt:lpstr>
      <vt:lpstr>May 24 -25 Back Trajectories (NAMs)</vt:lpstr>
      <vt:lpstr>May 24 -25 Back Trajectories (NARR)</vt:lpstr>
      <vt:lpstr>Calipso Aerosol Cross Section May 25th</vt:lpstr>
      <vt:lpstr>Max 8-hour Ozone May-June, 2009-2016 Animation</vt:lpstr>
      <vt:lpstr>Surface Wind Rose Cornwall May-June 2016</vt:lpstr>
      <vt:lpstr>Surface Wind Rose Cornwall May-June 2016</vt:lpstr>
      <vt:lpstr>Surface Wind Rose Cornwall May-June 2015</vt:lpstr>
      <vt:lpstr>Surface Wind Rose Cornwall May-June 2013</vt:lpstr>
      <vt:lpstr>Cornwall Pollutant Charts: May 20-30, 2016</vt:lpstr>
      <vt:lpstr>Cornwall Ozone, BC and PM2.5</vt:lpstr>
      <vt:lpstr>Cornwall Ozone, DeltaC and CO</vt:lpstr>
      <vt:lpstr>Stacked Charts with HYSPLIT Modeled Mixing Heights</vt:lpstr>
      <vt:lpstr>HYSPLIT 1100/1500 UTC Back Trajectories</vt:lpstr>
      <vt:lpstr>New Haven Ceilometer Back Scatter Aerosols</vt:lpstr>
      <vt:lpstr>NOAA Model vs. the AQI</vt:lpstr>
      <vt:lpstr>NE States NOAA Model/ AQI Observed</vt:lpstr>
      <vt:lpstr>Conclusion</vt:lpstr>
      <vt:lpstr>Michigan May 24, 2016 Ozone</vt:lpstr>
    </vt:vector>
  </TitlesOfParts>
  <Company>Connecticut DEEP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geigertm</dc:creator>
  <cp:lastModifiedBy>geigertm</cp:lastModifiedBy>
  <cp:revision>86</cp:revision>
  <dcterms:created xsi:type="dcterms:W3CDTF">2016-10-28T19:30:18Z</dcterms:created>
  <dcterms:modified xsi:type="dcterms:W3CDTF">2017-02-03T21:04:30Z</dcterms:modified>
</cp:coreProperties>
</file>