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69" r:id="rId3"/>
    <p:sldId id="258" r:id="rId4"/>
    <p:sldId id="266" r:id="rId5"/>
    <p:sldId id="267" r:id="rId6"/>
    <p:sldId id="260" r:id="rId7"/>
    <p:sldId id="281" r:id="rId8"/>
    <p:sldId id="310" r:id="rId9"/>
    <p:sldId id="311" r:id="rId10"/>
    <p:sldId id="312" r:id="rId11"/>
    <p:sldId id="287" r:id="rId12"/>
    <p:sldId id="313" r:id="rId13"/>
    <p:sldId id="314" r:id="rId14"/>
    <p:sldId id="315" r:id="rId15"/>
    <p:sldId id="360" r:id="rId16"/>
    <p:sldId id="324" r:id="rId17"/>
    <p:sldId id="325" r:id="rId18"/>
    <p:sldId id="326" r:id="rId19"/>
    <p:sldId id="329" r:id="rId20"/>
    <p:sldId id="332" r:id="rId21"/>
    <p:sldId id="339" r:id="rId22"/>
    <p:sldId id="373" r:id="rId23"/>
    <p:sldId id="368" r:id="rId24"/>
    <p:sldId id="344" r:id="rId25"/>
    <p:sldId id="371" r:id="rId26"/>
    <p:sldId id="289" r:id="rId27"/>
    <p:sldId id="376"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4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07" autoAdjust="0"/>
  </p:normalViewPr>
  <p:slideViewPr>
    <p:cSldViewPr>
      <p:cViewPr>
        <p:scale>
          <a:sx n="60" d="100"/>
          <a:sy n="60" d="100"/>
        </p:scale>
        <p:origin x="-60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97C43-9668-4DBF-B959-BBCBF68E5F6F}" type="doc">
      <dgm:prSet loTypeId="urn:microsoft.com/office/officeart/2005/8/layout/radial1" loCatId="relationship" qsTypeId="urn:microsoft.com/office/officeart/2005/8/quickstyle/simple1" qsCatId="simple" csTypeId="urn:microsoft.com/office/officeart/2005/8/colors/accent1_2" csCatId="accent1"/>
      <dgm:spPr/>
    </dgm:pt>
    <dgm:pt modelId="{0B85CB3C-3D12-4D45-BC9E-6D62D2F00EF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charset="0"/>
            </a:rPr>
            <a:t>Emergency Management</a:t>
          </a:r>
        </a:p>
      </dgm:t>
    </dgm:pt>
    <dgm:pt modelId="{EA170B53-A589-4EE3-9574-F7A1B39C5794}" type="parTrans" cxnId="{5FE3C89A-B36F-43E6-B775-EDF62A8872B6}">
      <dgm:prSet/>
      <dgm:spPr/>
      <dgm:t>
        <a:bodyPr/>
        <a:lstStyle/>
        <a:p>
          <a:endParaRPr lang="en-US"/>
        </a:p>
      </dgm:t>
    </dgm:pt>
    <dgm:pt modelId="{80C42C6E-36EC-4700-BDD8-259C83C80B75}" type="sibTrans" cxnId="{5FE3C89A-B36F-43E6-B775-EDF62A8872B6}">
      <dgm:prSet/>
      <dgm:spPr/>
      <dgm:t>
        <a:bodyPr/>
        <a:lstStyle/>
        <a:p>
          <a:endParaRPr lang="en-US"/>
        </a:p>
      </dgm:t>
    </dgm:pt>
    <dgm:pt modelId="{27BC1271-26DB-47E0-90CF-38C39A70C5C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charset="0"/>
            </a:rPr>
            <a:t>Local</a:t>
          </a:r>
        </a:p>
      </dgm:t>
    </dgm:pt>
    <dgm:pt modelId="{32946F9D-12FF-4D43-A676-5B8132639781}" type="parTrans" cxnId="{91984918-CDA8-4122-B7D1-348C0D2FC4A1}">
      <dgm:prSet/>
      <dgm:spPr/>
      <dgm:t>
        <a:bodyPr/>
        <a:lstStyle/>
        <a:p>
          <a:endParaRPr lang="en-US"/>
        </a:p>
      </dgm:t>
    </dgm:pt>
    <dgm:pt modelId="{5FC157FD-B54C-448E-8931-80D7F0124299}" type="sibTrans" cxnId="{91984918-CDA8-4122-B7D1-348C0D2FC4A1}">
      <dgm:prSet/>
      <dgm:spPr/>
      <dgm:t>
        <a:bodyPr/>
        <a:lstStyle/>
        <a:p>
          <a:endParaRPr lang="en-US"/>
        </a:p>
      </dgm:t>
    </dgm:pt>
    <dgm:pt modelId="{C675BBFA-FFEE-4F22-B7BC-EE305DA12F2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charset="0"/>
            </a:rPr>
            <a:t>Tribal</a:t>
          </a:r>
        </a:p>
      </dgm:t>
    </dgm:pt>
    <dgm:pt modelId="{B2BFC9BC-D45F-45CB-924F-536F36409D8E}" type="parTrans" cxnId="{6C241F88-3D17-4643-9DC2-5416AC33DFAE}">
      <dgm:prSet/>
      <dgm:spPr/>
      <dgm:t>
        <a:bodyPr/>
        <a:lstStyle/>
        <a:p>
          <a:endParaRPr lang="en-US"/>
        </a:p>
      </dgm:t>
    </dgm:pt>
    <dgm:pt modelId="{5A71FA9A-0D58-4662-9CA9-3E6BDE874E76}" type="sibTrans" cxnId="{6C241F88-3D17-4643-9DC2-5416AC33DFAE}">
      <dgm:prSet/>
      <dgm:spPr/>
      <dgm:t>
        <a:bodyPr/>
        <a:lstStyle/>
        <a:p>
          <a:endParaRPr lang="en-US"/>
        </a:p>
      </dgm:t>
    </dgm:pt>
    <dgm:pt modelId="{FE86E920-FF70-476A-B064-6ABCED31393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charset="0"/>
            </a:rPr>
            <a:t>State</a:t>
          </a:r>
        </a:p>
      </dgm:t>
    </dgm:pt>
    <dgm:pt modelId="{93B131BF-E8E4-4657-94DF-11C85A9028DE}" type="parTrans" cxnId="{8DDBCCBA-45C5-4F6E-93A2-236EEB8E754E}">
      <dgm:prSet/>
      <dgm:spPr/>
      <dgm:t>
        <a:bodyPr/>
        <a:lstStyle/>
        <a:p>
          <a:endParaRPr lang="en-US"/>
        </a:p>
      </dgm:t>
    </dgm:pt>
    <dgm:pt modelId="{6C1A7F8D-11AD-4ED5-A15C-D5351FD84519}" type="sibTrans" cxnId="{8DDBCCBA-45C5-4F6E-93A2-236EEB8E754E}">
      <dgm:prSet/>
      <dgm:spPr/>
      <dgm:t>
        <a:bodyPr/>
        <a:lstStyle/>
        <a:p>
          <a:endParaRPr lang="en-US"/>
        </a:p>
      </dgm:t>
    </dgm:pt>
    <dgm:pt modelId="{7E8E8EC6-EE12-44D6-A96C-1B3F3D585B3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charset="0"/>
            </a:rPr>
            <a:t>Federal</a:t>
          </a:r>
        </a:p>
      </dgm:t>
    </dgm:pt>
    <dgm:pt modelId="{65CCCD3D-D5DC-4D43-97CC-424D6F605B75}" type="parTrans" cxnId="{B8F039F4-33CA-401C-B42C-A095B9E16CB0}">
      <dgm:prSet/>
      <dgm:spPr/>
      <dgm:t>
        <a:bodyPr/>
        <a:lstStyle/>
        <a:p>
          <a:endParaRPr lang="en-US"/>
        </a:p>
      </dgm:t>
    </dgm:pt>
    <dgm:pt modelId="{CA12CAC6-5EC8-4C3E-AC9A-9C2E79D571CC}" type="sibTrans" cxnId="{B8F039F4-33CA-401C-B42C-A095B9E16CB0}">
      <dgm:prSet/>
      <dgm:spPr/>
      <dgm:t>
        <a:bodyPr/>
        <a:lstStyle/>
        <a:p>
          <a:endParaRPr lang="en-US"/>
        </a:p>
      </dgm:t>
    </dgm:pt>
    <dgm:pt modelId="{F9F31D7D-8DA1-4630-9933-4EE551DE809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charset="0"/>
            </a:rPr>
            <a:t>Private Sector</a:t>
          </a:r>
        </a:p>
      </dgm:t>
    </dgm:pt>
    <dgm:pt modelId="{4A80D663-BDB6-43EE-9B5B-1D0C2C38C96C}" type="parTrans" cxnId="{D4B8FAA9-C5D3-45F5-9AD4-156F363BF1CE}">
      <dgm:prSet/>
      <dgm:spPr/>
      <dgm:t>
        <a:bodyPr/>
        <a:lstStyle/>
        <a:p>
          <a:endParaRPr lang="en-US"/>
        </a:p>
      </dgm:t>
    </dgm:pt>
    <dgm:pt modelId="{79972452-C65E-4EB5-A109-2E092E7F6C39}" type="sibTrans" cxnId="{D4B8FAA9-C5D3-45F5-9AD4-156F363BF1CE}">
      <dgm:prSet/>
      <dgm:spPr/>
      <dgm:t>
        <a:bodyPr/>
        <a:lstStyle/>
        <a:p>
          <a:endParaRPr lang="en-US"/>
        </a:p>
      </dgm:t>
    </dgm:pt>
    <dgm:pt modelId="{53AB7044-2BA2-4385-AD19-49559E3CC9C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charset="0"/>
            </a:rPr>
            <a:t>Non Governmental Org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charset="0"/>
            </a:rPr>
            <a:t>(e.g., Red Cross)</a:t>
          </a:r>
        </a:p>
      </dgm:t>
    </dgm:pt>
    <dgm:pt modelId="{C25869B9-9D70-4D2D-BAFC-F603DABF7BEA}" type="parTrans" cxnId="{4C2650DE-F41E-4A3F-B058-371EF7C1278D}">
      <dgm:prSet/>
      <dgm:spPr/>
      <dgm:t>
        <a:bodyPr/>
        <a:lstStyle/>
        <a:p>
          <a:endParaRPr lang="en-US"/>
        </a:p>
      </dgm:t>
    </dgm:pt>
    <dgm:pt modelId="{506C4412-A0D7-4F12-9975-945BB9677788}" type="sibTrans" cxnId="{4C2650DE-F41E-4A3F-B058-371EF7C1278D}">
      <dgm:prSet/>
      <dgm:spPr/>
      <dgm:t>
        <a:bodyPr/>
        <a:lstStyle/>
        <a:p>
          <a:endParaRPr lang="en-US"/>
        </a:p>
      </dgm:t>
    </dgm:pt>
    <dgm:pt modelId="{50837DD5-8DCC-41C1-B6F9-DC5E271442D1}" type="pres">
      <dgm:prSet presAssocID="{49B97C43-9668-4DBF-B959-BBCBF68E5F6F}" presName="cycle" presStyleCnt="0">
        <dgm:presLayoutVars>
          <dgm:chMax val="1"/>
          <dgm:dir/>
          <dgm:animLvl val="ctr"/>
          <dgm:resizeHandles val="exact"/>
        </dgm:presLayoutVars>
      </dgm:prSet>
      <dgm:spPr/>
    </dgm:pt>
    <dgm:pt modelId="{4F611DDB-1794-4CA8-8240-DC6C55A2E037}" type="pres">
      <dgm:prSet presAssocID="{0B85CB3C-3D12-4D45-BC9E-6D62D2F00EF8}" presName="centerShape" presStyleLbl="node0" presStyleIdx="0" presStyleCnt="1"/>
      <dgm:spPr/>
      <dgm:t>
        <a:bodyPr/>
        <a:lstStyle/>
        <a:p>
          <a:endParaRPr lang="en-US"/>
        </a:p>
      </dgm:t>
    </dgm:pt>
    <dgm:pt modelId="{E57B0CCE-9AC5-4AE6-8D3C-55F8E83C2803}" type="pres">
      <dgm:prSet presAssocID="{32946F9D-12FF-4D43-A676-5B8132639781}" presName="Name9" presStyleLbl="parChTrans1D2" presStyleIdx="0" presStyleCnt="6"/>
      <dgm:spPr/>
      <dgm:t>
        <a:bodyPr/>
        <a:lstStyle/>
        <a:p>
          <a:endParaRPr lang="en-US"/>
        </a:p>
      </dgm:t>
    </dgm:pt>
    <dgm:pt modelId="{08B4764B-4CE5-45DD-891E-45F580CBF891}" type="pres">
      <dgm:prSet presAssocID="{32946F9D-12FF-4D43-A676-5B8132639781}" presName="connTx" presStyleLbl="parChTrans1D2" presStyleIdx="0" presStyleCnt="6"/>
      <dgm:spPr/>
      <dgm:t>
        <a:bodyPr/>
        <a:lstStyle/>
        <a:p>
          <a:endParaRPr lang="en-US"/>
        </a:p>
      </dgm:t>
    </dgm:pt>
    <dgm:pt modelId="{EC4F7DAE-B5F0-4A8D-86FD-3635928FCE02}" type="pres">
      <dgm:prSet presAssocID="{27BC1271-26DB-47E0-90CF-38C39A70C5C7}" presName="node" presStyleLbl="node1" presStyleIdx="0" presStyleCnt="6">
        <dgm:presLayoutVars>
          <dgm:bulletEnabled val="1"/>
        </dgm:presLayoutVars>
      </dgm:prSet>
      <dgm:spPr/>
      <dgm:t>
        <a:bodyPr/>
        <a:lstStyle/>
        <a:p>
          <a:endParaRPr lang="en-US"/>
        </a:p>
      </dgm:t>
    </dgm:pt>
    <dgm:pt modelId="{EB3CABF0-17CF-494C-9707-7A6F21F595B9}" type="pres">
      <dgm:prSet presAssocID="{B2BFC9BC-D45F-45CB-924F-536F36409D8E}" presName="Name9" presStyleLbl="parChTrans1D2" presStyleIdx="1" presStyleCnt="6"/>
      <dgm:spPr/>
      <dgm:t>
        <a:bodyPr/>
        <a:lstStyle/>
        <a:p>
          <a:endParaRPr lang="en-US"/>
        </a:p>
      </dgm:t>
    </dgm:pt>
    <dgm:pt modelId="{6510166C-F05D-42C6-860A-473C227176C7}" type="pres">
      <dgm:prSet presAssocID="{B2BFC9BC-D45F-45CB-924F-536F36409D8E}" presName="connTx" presStyleLbl="parChTrans1D2" presStyleIdx="1" presStyleCnt="6"/>
      <dgm:spPr/>
      <dgm:t>
        <a:bodyPr/>
        <a:lstStyle/>
        <a:p>
          <a:endParaRPr lang="en-US"/>
        </a:p>
      </dgm:t>
    </dgm:pt>
    <dgm:pt modelId="{CE5721B7-A4FF-4859-A0A4-5D17202804EE}" type="pres">
      <dgm:prSet presAssocID="{C675BBFA-FFEE-4F22-B7BC-EE305DA12F26}" presName="node" presStyleLbl="node1" presStyleIdx="1" presStyleCnt="6">
        <dgm:presLayoutVars>
          <dgm:bulletEnabled val="1"/>
        </dgm:presLayoutVars>
      </dgm:prSet>
      <dgm:spPr/>
      <dgm:t>
        <a:bodyPr/>
        <a:lstStyle/>
        <a:p>
          <a:endParaRPr lang="en-US"/>
        </a:p>
      </dgm:t>
    </dgm:pt>
    <dgm:pt modelId="{6D6D8042-049D-4528-86D6-5017CBA98375}" type="pres">
      <dgm:prSet presAssocID="{93B131BF-E8E4-4657-94DF-11C85A9028DE}" presName="Name9" presStyleLbl="parChTrans1D2" presStyleIdx="2" presStyleCnt="6"/>
      <dgm:spPr/>
      <dgm:t>
        <a:bodyPr/>
        <a:lstStyle/>
        <a:p>
          <a:endParaRPr lang="en-US"/>
        </a:p>
      </dgm:t>
    </dgm:pt>
    <dgm:pt modelId="{7A282F0D-85F2-4161-89BE-0870322774E3}" type="pres">
      <dgm:prSet presAssocID="{93B131BF-E8E4-4657-94DF-11C85A9028DE}" presName="connTx" presStyleLbl="parChTrans1D2" presStyleIdx="2" presStyleCnt="6"/>
      <dgm:spPr/>
      <dgm:t>
        <a:bodyPr/>
        <a:lstStyle/>
        <a:p>
          <a:endParaRPr lang="en-US"/>
        </a:p>
      </dgm:t>
    </dgm:pt>
    <dgm:pt modelId="{F5456081-6EF6-4018-A813-0C62F6AA1193}" type="pres">
      <dgm:prSet presAssocID="{FE86E920-FF70-476A-B064-6ABCED313930}" presName="node" presStyleLbl="node1" presStyleIdx="2" presStyleCnt="6">
        <dgm:presLayoutVars>
          <dgm:bulletEnabled val="1"/>
        </dgm:presLayoutVars>
      </dgm:prSet>
      <dgm:spPr/>
      <dgm:t>
        <a:bodyPr/>
        <a:lstStyle/>
        <a:p>
          <a:endParaRPr lang="en-US"/>
        </a:p>
      </dgm:t>
    </dgm:pt>
    <dgm:pt modelId="{D4889038-4E6B-496F-8661-600DD45997BC}" type="pres">
      <dgm:prSet presAssocID="{65CCCD3D-D5DC-4D43-97CC-424D6F605B75}" presName="Name9" presStyleLbl="parChTrans1D2" presStyleIdx="3" presStyleCnt="6"/>
      <dgm:spPr/>
      <dgm:t>
        <a:bodyPr/>
        <a:lstStyle/>
        <a:p>
          <a:endParaRPr lang="en-US"/>
        </a:p>
      </dgm:t>
    </dgm:pt>
    <dgm:pt modelId="{6B4C086F-26EA-4D55-BD2E-EB98D8C19D1E}" type="pres">
      <dgm:prSet presAssocID="{65CCCD3D-D5DC-4D43-97CC-424D6F605B75}" presName="connTx" presStyleLbl="parChTrans1D2" presStyleIdx="3" presStyleCnt="6"/>
      <dgm:spPr/>
      <dgm:t>
        <a:bodyPr/>
        <a:lstStyle/>
        <a:p>
          <a:endParaRPr lang="en-US"/>
        </a:p>
      </dgm:t>
    </dgm:pt>
    <dgm:pt modelId="{49AEA0B6-A814-47CB-9BF8-8AAE8C53C7AF}" type="pres">
      <dgm:prSet presAssocID="{7E8E8EC6-EE12-44D6-A96C-1B3F3D585B35}" presName="node" presStyleLbl="node1" presStyleIdx="3" presStyleCnt="6">
        <dgm:presLayoutVars>
          <dgm:bulletEnabled val="1"/>
        </dgm:presLayoutVars>
      </dgm:prSet>
      <dgm:spPr/>
      <dgm:t>
        <a:bodyPr/>
        <a:lstStyle/>
        <a:p>
          <a:endParaRPr lang="en-US"/>
        </a:p>
      </dgm:t>
    </dgm:pt>
    <dgm:pt modelId="{AE47139B-BE6A-4F83-94EA-8CFD989529C8}" type="pres">
      <dgm:prSet presAssocID="{4A80D663-BDB6-43EE-9B5B-1D0C2C38C96C}" presName="Name9" presStyleLbl="parChTrans1D2" presStyleIdx="4" presStyleCnt="6"/>
      <dgm:spPr/>
      <dgm:t>
        <a:bodyPr/>
        <a:lstStyle/>
        <a:p>
          <a:endParaRPr lang="en-US"/>
        </a:p>
      </dgm:t>
    </dgm:pt>
    <dgm:pt modelId="{28375989-1F40-47DC-8B55-0AB889B4025F}" type="pres">
      <dgm:prSet presAssocID="{4A80D663-BDB6-43EE-9B5B-1D0C2C38C96C}" presName="connTx" presStyleLbl="parChTrans1D2" presStyleIdx="4" presStyleCnt="6"/>
      <dgm:spPr/>
      <dgm:t>
        <a:bodyPr/>
        <a:lstStyle/>
        <a:p>
          <a:endParaRPr lang="en-US"/>
        </a:p>
      </dgm:t>
    </dgm:pt>
    <dgm:pt modelId="{B2F7B92F-0D4E-4C20-B55C-141FC87CFCA3}" type="pres">
      <dgm:prSet presAssocID="{F9F31D7D-8DA1-4630-9933-4EE551DE8097}" presName="node" presStyleLbl="node1" presStyleIdx="4" presStyleCnt="6">
        <dgm:presLayoutVars>
          <dgm:bulletEnabled val="1"/>
        </dgm:presLayoutVars>
      </dgm:prSet>
      <dgm:spPr/>
      <dgm:t>
        <a:bodyPr/>
        <a:lstStyle/>
        <a:p>
          <a:endParaRPr lang="en-US"/>
        </a:p>
      </dgm:t>
    </dgm:pt>
    <dgm:pt modelId="{685E548E-C855-4319-8D4E-E64BAFC307A1}" type="pres">
      <dgm:prSet presAssocID="{C25869B9-9D70-4D2D-BAFC-F603DABF7BEA}" presName="Name9" presStyleLbl="parChTrans1D2" presStyleIdx="5" presStyleCnt="6"/>
      <dgm:spPr/>
      <dgm:t>
        <a:bodyPr/>
        <a:lstStyle/>
        <a:p>
          <a:endParaRPr lang="en-US"/>
        </a:p>
      </dgm:t>
    </dgm:pt>
    <dgm:pt modelId="{DF90F90F-D21C-4E5F-B601-08D1FD5A373D}" type="pres">
      <dgm:prSet presAssocID="{C25869B9-9D70-4D2D-BAFC-F603DABF7BEA}" presName="connTx" presStyleLbl="parChTrans1D2" presStyleIdx="5" presStyleCnt="6"/>
      <dgm:spPr/>
      <dgm:t>
        <a:bodyPr/>
        <a:lstStyle/>
        <a:p>
          <a:endParaRPr lang="en-US"/>
        </a:p>
      </dgm:t>
    </dgm:pt>
    <dgm:pt modelId="{1DA27BCE-5386-468A-AD0B-5A5F2E1CD9E5}" type="pres">
      <dgm:prSet presAssocID="{53AB7044-2BA2-4385-AD19-49559E3CC9C0}" presName="node" presStyleLbl="node1" presStyleIdx="5" presStyleCnt="6">
        <dgm:presLayoutVars>
          <dgm:bulletEnabled val="1"/>
        </dgm:presLayoutVars>
      </dgm:prSet>
      <dgm:spPr/>
      <dgm:t>
        <a:bodyPr/>
        <a:lstStyle/>
        <a:p>
          <a:endParaRPr lang="en-US"/>
        </a:p>
      </dgm:t>
    </dgm:pt>
  </dgm:ptLst>
  <dgm:cxnLst>
    <dgm:cxn modelId="{761E17FD-C09F-47B7-9EEF-6B87F7C8FB8C}" type="presOf" srcId="{FE86E920-FF70-476A-B064-6ABCED313930}" destId="{F5456081-6EF6-4018-A813-0C62F6AA1193}" srcOrd="0" destOrd="0" presId="urn:microsoft.com/office/officeart/2005/8/layout/radial1"/>
    <dgm:cxn modelId="{C769AFE5-87F4-4CC6-B74A-1F87D2BFEFEE}" type="presOf" srcId="{32946F9D-12FF-4D43-A676-5B8132639781}" destId="{08B4764B-4CE5-45DD-891E-45F580CBF891}" srcOrd="1" destOrd="0" presId="urn:microsoft.com/office/officeart/2005/8/layout/radial1"/>
    <dgm:cxn modelId="{B8F039F4-33CA-401C-B42C-A095B9E16CB0}" srcId="{0B85CB3C-3D12-4D45-BC9E-6D62D2F00EF8}" destId="{7E8E8EC6-EE12-44D6-A96C-1B3F3D585B35}" srcOrd="3" destOrd="0" parTransId="{65CCCD3D-D5DC-4D43-97CC-424D6F605B75}" sibTransId="{CA12CAC6-5EC8-4C3E-AC9A-9C2E79D571CC}"/>
    <dgm:cxn modelId="{77DC41FD-3AD6-4703-888F-4504A2F2BCDD}" type="presOf" srcId="{65CCCD3D-D5DC-4D43-97CC-424D6F605B75}" destId="{D4889038-4E6B-496F-8661-600DD45997BC}" srcOrd="0" destOrd="0" presId="urn:microsoft.com/office/officeart/2005/8/layout/radial1"/>
    <dgm:cxn modelId="{82C8F8CF-BBFA-4292-B866-A6AD0DA51CBB}" type="presOf" srcId="{4A80D663-BDB6-43EE-9B5B-1D0C2C38C96C}" destId="{AE47139B-BE6A-4F83-94EA-8CFD989529C8}" srcOrd="0" destOrd="0" presId="urn:microsoft.com/office/officeart/2005/8/layout/radial1"/>
    <dgm:cxn modelId="{1473E861-FDED-4721-AAA1-61D501D5053F}" type="presOf" srcId="{53AB7044-2BA2-4385-AD19-49559E3CC9C0}" destId="{1DA27BCE-5386-468A-AD0B-5A5F2E1CD9E5}" srcOrd="0" destOrd="0" presId="urn:microsoft.com/office/officeart/2005/8/layout/radial1"/>
    <dgm:cxn modelId="{5FE3C89A-B36F-43E6-B775-EDF62A8872B6}" srcId="{49B97C43-9668-4DBF-B959-BBCBF68E5F6F}" destId="{0B85CB3C-3D12-4D45-BC9E-6D62D2F00EF8}" srcOrd="0" destOrd="0" parTransId="{EA170B53-A589-4EE3-9574-F7A1B39C5794}" sibTransId="{80C42C6E-36EC-4700-BDD8-259C83C80B75}"/>
    <dgm:cxn modelId="{4C2650DE-F41E-4A3F-B058-371EF7C1278D}" srcId="{0B85CB3C-3D12-4D45-BC9E-6D62D2F00EF8}" destId="{53AB7044-2BA2-4385-AD19-49559E3CC9C0}" srcOrd="5" destOrd="0" parTransId="{C25869B9-9D70-4D2D-BAFC-F603DABF7BEA}" sibTransId="{506C4412-A0D7-4F12-9975-945BB9677788}"/>
    <dgm:cxn modelId="{D85E4F13-500B-4759-963F-E37EAB32E055}" type="presOf" srcId="{7E8E8EC6-EE12-44D6-A96C-1B3F3D585B35}" destId="{49AEA0B6-A814-47CB-9BF8-8AAE8C53C7AF}" srcOrd="0" destOrd="0" presId="urn:microsoft.com/office/officeart/2005/8/layout/radial1"/>
    <dgm:cxn modelId="{C963C22D-C9C2-4C55-8128-A53D76BC882E}" type="presOf" srcId="{B2BFC9BC-D45F-45CB-924F-536F36409D8E}" destId="{EB3CABF0-17CF-494C-9707-7A6F21F595B9}" srcOrd="0" destOrd="0" presId="urn:microsoft.com/office/officeart/2005/8/layout/radial1"/>
    <dgm:cxn modelId="{DF20EB7A-0AFE-4A76-B0DA-89C547671ED9}" type="presOf" srcId="{B2BFC9BC-D45F-45CB-924F-536F36409D8E}" destId="{6510166C-F05D-42C6-860A-473C227176C7}" srcOrd="1" destOrd="0" presId="urn:microsoft.com/office/officeart/2005/8/layout/radial1"/>
    <dgm:cxn modelId="{66302B7C-4AED-4DA8-8A46-F8C50AA159E1}" type="presOf" srcId="{93B131BF-E8E4-4657-94DF-11C85A9028DE}" destId="{6D6D8042-049D-4528-86D6-5017CBA98375}" srcOrd="0" destOrd="0" presId="urn:microsoft.com/office/officeart/2005/8/layout/radial1"/>
    <dgm:cxn modelId="{8DDBCCBA-45C5-4F6E-93A2-236EEB8E754E}" srcId="{0B85CB3C-3D12-4D45-BC9E-6D62D2F00EF8}" destId="{FE86E920-FF70-476A-B064-6ABCED313930}" srcOrd="2" destOrd="0" parTransId="{93B131BF-E8E4-4657-94DF-11C85A9028DE}" sibTransId="{6C1A7F8D-11AD-4ED5-A15C-D5351FD84519}"/>
    <dgm:cxn modelId="{D4B8FAA9-C5D3-45F5-9AD4-156F363BF1CE}" srcId="{0B85CB3C-3D12-4D45-BC9E-6D62D2F00EF8}" destId="{F9F31D7D-8DA1-4630-9933-4EE551DE8097}" srcOrd="4" destOrd="0" parTransId="{4A80D663-BDB6-43EE-9B5B-1D0C2C38C96C}" sibTransId="{79972452-C65E-4EB5-A109-2E092E7F6C39}"/>
    <dgm:cxn modelId="{C2960858-065E-4ACE-A0EC-D11FDBA10052}" type="presOf" srcId="{4A80D663-BDB6-43EE-9B5B-1D0C2C38C96C}" destId="{28375989-1F40-47DC-8B55-0AB889B4025F}" srcOrd="1" destOrd="0" presId="urn:microsoft.com/office/officeart/2005/8/layout/radial1"/>
    <dgm:cxn modelId="{EE51E725-753A-4210-9F6F-DE83F767C884}" type="presOf" srcId="{F9F31D7D-8DA1-4630-9933-4EE551DE8097}" destId="{B2F7B92F-0D4E-4C20-B55C-141FC87CFCA3}" srcOrd="0" destOrd="0" presId="urn:microsoft.com/office/officeart/2005/8/layout/radial1"/>
    <dgm:cxn modelId="{91984918-CDA8-4122-B7D1-348C0D2FC4A1}" srcId="{0B85CB3C-3D12-4D45-BC9E-6D62D2F00EF8}" destId="{27BC1271-26DB-47E0-90CF-38C39A70C5C7}" srcOrd="0" destOrd="0" parTransId="{32946F9D-12FF-4D43-A676-5B8132639781}" sibTransId="{5FC157FD-B54C-448E-8931-80D7F0124299}"/>
    <dgm:cxn modelId="{707CFCFA-FBBF-46EC-9473-A99496C9E1B6}" type="presOf" srcId="{93B131BF-E8E4-4657-94DF-11C85A9028DE}" destId="{7A282F0D-85F2-4161-89BE-0870322774E3}" srcOrd="1" destOrd="0" presId="urn:microsoft.com/office/officeart/2005/8/layout/radial1"/>
    <dgm:cxn modelId="{A86E6132-DFD7-4B55-AC19-D66676517525}" type="presOf" srcId="{49B97C43-9668-4DBF-B959-BBCBF68E5F6F}" destId="{50837DD5-8DCC-41C1-B6F9-DC5E271442D1}" srcOrd="0" destOrd="0" presId="urn:microsoft.com/office/officeart/2005/8/layout/radial1"/>
    <dgm:cxn modelId="{6600A3D4-8819-4ADE-8B69-F0D857255140}" type="presOf" srcId="{C25869B9-9D70-4D2D-BAFC-F603DABF7BEA}" destId="{685E548E-C855-4319-8D4E-E64BAFC307A1}" srcOrd="0" destOrd="0" presId="urn:microsoft.com/office/officeart/2005/8/layout/radial1"/>
    <dgm:cxn modelId="{DC1C9B4C-937C-4B26-93F2-E9E2A8FB42DE}" type="presOf" srcId="{C25869B9-9D70-4D2D-BAFC-F603DABF7BEA}" destId="{DF90F90F-D21C-4E5F-B601-08D1FD5A373D}" srcOrd="1" destOrd="0" presId="urn:microsoft.com/office/officeart/2005/8/layout/radial1"/>
    <dgm:cxn modelId="{B03913B8-3FB4-48A2-99F9-4AA354D3EDDE}" type="presOf" srcId="{27BC1271-26DB-47E0-90CF-38C39A70C5C7}" destId="{EC4F7DAE-B5F0-4A8D-86FD-3635928FCE02}" srcOrd="0" destOrd="0" presId="urn:microsoft.com/office/officeart/2005/8/layout/radial1"/>
    <dgm:cxn modelId="{6C241F88-3D17-4643-9DC2-5416AC33DFAE}" srcId="{0B85CB3C-3D12-4D45-BC9E-6D62D2F00EF8}" destId="{C675BBFA-FFEE-4F22-B7BC-EE305DA12F26}" srcOrd="1" destOrd="0" parTransId="{B2BFC9BC-D45F-45CB-924F-536F36409D8E}" sibTransId="{5A71FA9A-0D58-4662-9CA9-3E6BDE874E76}"/>
    <dgm:cxn modelId="{159B08E8-9B4D-4E98-A41F-C2993B8963E4}" type="presOf" srcId="{32946F9D-12FF-4D43-A676-5B8132639781}" destId="{E57B0CCE-9AC5-4AE6-8D3C-55F8E83C2803}" srcOrd="0" destOrd="0" presId="urn:microsoft.com/office/officeart/2005/8/layout/radial1"/>
    <dgm:cxn modelId="{01C1F127-FB39-4906-9BDB-CE6ADB322268}" type="presOf" srcId="{C675BBFA-FFEE-4F22-B7BC-EE305DA12F26}" destId="{CE5721B7-A4FF-4859-A0A4-5D17202804EE}" srcOrd="0" destOrd="0" presId="urn:microsoft.com/office/officeart/2005/8/layout/radial1"/>
    <dgm:cxn modelId="{E54D6A26-C48D-4132-93CF-7456F1866CA5}" type="presOf" srcId="{0B85CB3C-3D12-4D45-BC9E-6D62D2F00EF8}" destId="{4F611DDB-1794-4CA8-8240-DC6C55A2E037}" srcOrd="0" destOrd="0" presId="urn:microsoft.com/office/officeart/2005/8/layout/radial1"/>
    <dgm:cxn modelId="{DC8012E3-8F97-4F47-8E4D-031A8248A3B1}" type="presOf" srcId="{65CCCD3D-D5DC-4D43-97CC-424D6F605B75}" destId="{6B4C086F-26EA-4D55-BD2E-EB98D8C19D1E}" srcOrd="1" destOrd="0" presId="urn:microsoft.com/office/officeart/2005/8/layout/radial1"/>
    <dgm:cxn modelId="{CB8D89BB-BC10-4395-B053-0FEE3A95B49F}" type="presParOf" srcId="{50837DD5-8DCC-41C1-B6F9-DC5E271442D1}" destId="{4F611DDB-1794-4CA8-8240-DC6C55A2E037}" srcOrd="0" destOrd="0" presId="urn:microsoft.com/office/officeart/2005/8/layout/radial1"/>
    <dgm:cxn modelId="{33CC31C4-917F-4E36-9B52-230F7220497C}" type="presParOf" srcId="{50837DD5-8DCC-41C1-B6F9-DC5E271442D1}" destId="{E57B0CCE-9AC5-4AE6-8D3C-55F8E83C2803}" srcOrd="1" destOrd="0" presId="urn:microsoft.com/office/officeart/2005/8/layout/radial1"/>
    <dgm:cxn modelId="{19FDE913-0430-4C5B-A85D-3362DB2E9646}" type="presParOf" srcId="{E57B0CCE-9AC5-4AE6-8D3C-55F8E83C2803}" destId="{08B4764B-4CE5-45DD-891E-45F580CBF891}" srcOrd="0" destOrd="0" presId="urn:microsoft.com/office/officeart/2005/8/layout/radial1"/>
    <dgm:cxn modelId="{2EB08BD1-C97B-4656-91A1-2ABE9EB20A8B}" type="presParOf" srcId="{50837DD5-8DCC-41C1-B6F9-DC5E271442D1}" destId="{EC4F7DAE-B5F0-4A8D-86FD-3635928FCE02}" srcOrd="2" destOrd="0" presId="urn:microsoft.com/office/officeart/2005/8/layout/radial1"/>
    <dgm:cxn modelId="{1326CE2F-4E9C-4B23-AE72-5CD0979D3560}" type="presParOf" srcId="{50837DD5-8DCC-41C1-B6F9-DC5E271442D1}" destId="{EB3CABF0-17CF-494C-9707-7A6F21F595B9}" srcOrd="3" destOrd="0" presId="urn:microsoft.com/office/officeart/2005/8/layout/radial1"/>
    <dgm:cxn modelId="{292ECFB7-CEEA-4DBE-9883-859C53052356}" type="presParOf" srcId="{EB3CABF0-17CF-494C-9707-7A6F21F595B9}" destId="{6510166C-F05D-42C6-860A-473C227176C7}" srcOrd="0" destOrd="0" presId="urn:microsoft.com/office/officeart/2005/8/layout/radial1"/>
    <dgm:cxn modelId="{EF44AAD3-CF3C-4E3C-86DA-1B7F0E2F0798}" type="presParOf" srcId="{50837DD5-8DCC-41C1-B6F9-DC5E271442D1}" destId="{CE5721B7-A4FF-4859-A0A4-5D17202804EE}" srcOrd="4" destOrd="0" presId="urn:microsoft.com/office/officeart/2005/8/layout/radial1"/>
    <dgm:cxn modelId="{2220986A-27D1-4C8F-986C-4D4CFD21B99E}" type="presParOf" srcId="{50837DD5-8DCC-41C1-B6F9-DC5E271442D1}" destId="{6D6D8042-049D-4528-86D6-5017CBA98375}" srcOrd="5" destOrd="0" presId="urn:microsoft.com/office/officeart/2005/8/layout/radial1"/>
    <dgm:cxn modelId="{A51A6405-0B23-4449-BD78-D727F333EDAC}" type="presParOf" srcId="{6D6D8042-049D-4528-86D6-5017CBA98375}" destId="{7A282F0D-85F2-4161-89BE-0870322774E3}" srcOrd="0" destOrd="0" presId="urn:microsoft.com/office/officeart/2005/8/layout/radial1"/>
    <dgm:cxn modelId="{DEDB88A4-2D6F-4910-9C32-629D31D8A461}" type="presParOf" srcId="{50837DD5-8DCC-41C1-B6F9-DC5E271442D1}" destId="{F5456081-6EF6-4018-A813-0C62F6AA1193}" srcOrd="6" destOrd="0" presId="urn:microsoft.com/office/officeart/2005/8/layout/radial1"/>
    <dgm:cxn modelId="{917E30E2-0F11-4510-8745-954D4BAB10E8}" type="presParOf" srcId="{50837DD5-8DCC-41C1-B6F9-DC5E271442D1}" destId="{D4889038-4E6B-496F-8661-600DD45997BC}" srcOrd="7" destOrd="0" presId="urn:microsoft.com/office/officeart/2005/8/layout/radial1"/>
    <dgm:cxn modelId="{3B2111E5-3CF1-4BE6-B521-FE8E2ED45246}" type="presParOf" srcId="{D4889038-4E6B-496F-8661-600DD45997BC}" destId="{6B4C086F-26EA-4D55-BD2E-EB98D8C19D1E}" srcOrd="0" destOrd="0" presId="urn:microsoft.com/office/officeart/2005/8/layout/radial1"/>
    <dgm:cxn modelId="{E79926FF-46FA-44C6-9A3B-A2CE28C99955}" type="presParOf" srcId="{50837DD5-8DCC-41C1-B6F9-DC5E271442D1}" destId="{49AEA0B6-A814-47CB-9BF8-8AAE8C53C7AF}" srcOrd="8" destOrd="0" presId="urn:microsoft.com/office/officeart/2005/8/layout/radial1"/>
    <dgm:cxn modelId="{127C9594-759D-4D24-85C8-67FB68D5C5EA}" type="presParOf" srcId="{50837DD5-8DCC-41C1-B6F9-DC5E271442D1}" destId="{AE47139B-BE6A-4F83-94EA-8CFD989529C8}" srcOrd="9" destOrd="0" presId="urn:microsoft.com/office/officeart/2005/8/layout/radial1"/>
    <dgm:cxn modelId="{C534F6E7-325F-48A9-A19E-42F46515354B}" type="presParOf" srcId="{AE47139B-BE6A-4F83-94EA-8CFD989529C8}" destId="{28375989-1F40-47DC-8B55-0AB889B4025F}" srcOrd="0" destOrd="0" presId="urn:microsoft.com/office/officeart/2005/8/layout/radial1"/>
    <dgm:cxn modelId="{98A81DEE-5DA9-4516-B7ED-706CE78B83C7}" type="presParOf" srcId="{50837DD5-8DCC-41C1-B6F9-DC5E271442D1}" destId="{B2F7B92F-0D4E-4C20-B55C-141FC87CFCA3}" srcOrd="10" destOrd="0" presId="urn:microsoft.com/office/officeart/2005/8/layout/radial1"/>
    <dgm:cxn modelId="{A3D11E74-A05E-4F6B-B67B-B41D64620F56}" type="presParOf" srcId="{50837DD5-8DCC-41C1-B6F9-DC5E271442D1}" destId="{685E548E-C855-4319-8D4E-E64BAFC307A1}" srcOrd="11" destOrd="0" presId="urn:microsoft.com/office/officeart/2005/8/layout/radial1"/>
    <dgm:cxn modelId="{AF040B23-3807-4D3D-B04D-528101CA3A42}" type="presParOf" srcId="{685E548E-C855-4319-8D4E-E64BAFC307A1}" destId="{DF90F90F-D21C-4E5F-B601-08D1FD5A373D}" srcOrd="0" destOrd="0" presId="urn:microsoft.com/office/officeart/2005/8/layout/radial1"/>
    <dgm:cxn modelId="{4FC7D8D6-5008-4A1E-9A45-29B9FDBE0A76}" type="presParOf" srcId="{50837DD5-8DCC-41C1-B6F9-DC5E271442D1}" destId="{1DA27BCE-5386-468A-AD0B-5A5F2E1CD9E5}" srcOrd="12"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611DDB-1794-4CA8-8240-DC6C55A2E037}">
      <dsp:nvSpPr>
        <dsp:cNvPr id="0" name=""/>
        <dsp:cNvSpPr/>
      </dsp:nvSpPr>
      <dsp:spPr>
        <a:xfrm>
          <a:off x="1403959" y="1647641"/>
          <a:ext cx="1230680" cy="1230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cs typeface="Arial" charset="0"/>
            </a:rPr>
            <a:t>Emergency Management</a:t>
          </a:r>
        </a:p>
      </dsp:txBody>
      <dsp:txXfrm>
        <a:off x="1403959" y="1647641"/>
        <a:ext cx="1230680" cy="1230680"/>
      </dsp:txXfrm>
    </dsp:sp>
    <dsp:sp modelId="{E57B0CCE-9AC5-4AE6-8D3C-55F8E83C2803}">
      <dsp:nvSpPr>
        <dsp:cNvPr id="0" name=""/>
        <dsp:cNvSpPr/>
      </dsp:nvSpPr>
      <dsp:spPr>
        <a:xfrm rot="16200000">
          <a:off x="1833163" y="1434079"/>
          <a:ext cx="372273" cy="54851"/>
        </a:xfrm>
        <a:custGeom>
          <a:avLst/>
          <a:gdLst/>
          <a:ahLst/>
          <a:cxnLst/>
          <a:rect l="0" t="0" r="0" b="0"/>
          <a:pathLst>
            <a:path>
              <a:moveTo>
                <a:pt x="0" y="27425"/>
              </a:moveTo>
              <a:lnTo>
                <a:pt x="372273"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2009993" y="1452197"/>
        <a:ext cx="18613" cy="18613"/>
      </dsp:txXfrm>
    </dsp:sp>
    <dsp:sp modelId="{EC4F7DAE-B5F0-4A8D-86FD-3635928FCE02}">
      <dsp:nvSpPr>
        <dsp:cNvPr id="0" name=""/>
        <dsp:cNvSpPr/>
      </dsp:nvSpPr>
      <dsp:spPr>
        <a:xfrm>
          <a:off x="1403959" y="44687"/>
          <a:ext cx="1230680" cy="1230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cs typeface="Arial" charset="0"/>
            </a:rPr>
            <a:t>Local</a:t>
          </a:r>
        </a:p>
      </dsp:txBody>
      <dsp:txXfrm>
        <a:off x="1403959" y="44687"/>
        <a:ext cx="1230680" cy="1230680"/>
      </dsp:txXfrm>
    </dsp:sp>
    <dsp:sp modelId="{EB3CABF0-17CF-494C-9707-7A6F21F595B9}">
      <dsp:nvSpPr>
        <dsp:cNvPr id="0" name=""/>
        <dsp:cNvSpPr/>
      </dsp:nvSpPr>
      <dsp:spPr>
        <a:xfrm rot="19800000">
          <a:off x="2527262" y="1834817"/>
          <a:ext cx="372273" cy="54851"/>
        </a:xfrm>
        <a:custGeom>
          <a:avLst/>
          <a:gdLst/>
          <a:ahLst/>
          <a:cxnLst/>
          <a:rect l="0" t="0" r="0" b="0"/>
          <a:pathLst>
            <a:path>
              <a:moveTo>
                <a:pt x="0" y="27425"/>
              </a:moveTo>
              <a:lnTo>
                <a:pt x="372273"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800000">
        <a:off x="2704092" y="1852936"/>
        <a:ext cx="18613" cy="18613"/>
      </dsp:txXfrm>
    </dsp:sp>
    <dsp:sp modelId="{CE5721B7-A4FF-4859-A0A4-5D17202804EE}">
      <dsp:nvSpPr>
        <dsp:cNvPr id="0" name=""/>
        <dsp:cNvSpPr/>
      </dsp:nvSpPr>
      <dsp:spPr>
        <a:xfrm>
          <a:off x="2792158" y="846164"/>
          <a:ext cx="1230680" cy="1230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cs typeface="Arial" charset="0"/>
            </a:rPr>
            <a:t>Tribal</a:t>
          </a:r>
        </a:p>
      </dsp:txBody>
      <dsp:txXfrm>
        <a:off x="2792158" y="846164"/>
        <a:ext cx="1230680" cy="1230680"/>
      </dsp:txXfrm>
    </dsp:sp>
    <dsp:sp modelId="{6D6D8042-049D-4528-86D6-5017CBA98375}">
      <dsp:nvSpPr>
        <dsp:cNvPr id="0" name=""/>
        <dsp:cNvSpPr/>
      </dsp:nvSpPr>
      <dsp:spPr>
        <a:xfrm rot="1800000">
          <a:off x="2527262" y="2636294"/>
          <a:ext cx="372273" cy="54851"/>
        </a:xfrm>
        <a:custGeom>
          <a:avLst/>
          <a:gdLst/>
          <a:ahLst/>
          <a:cxnLst/>
          <a:rect l="0" t="0" r="0" b="0"/>
          <a:pathLst>
            <a:path>
              <a:moveTo>
                <a:pt x="0" y="27425"/>
              </a:moveTo>
              <a:lnTo>
                <a:pt x="372273"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00000">
        <a:off x="2704092" y="2654413"/>
        <a:ext cx="18613" cy="18613"/>
      </dsp:txXfrm>
    </dsp:sp>
    <dsp:sp modelId="{F5456081-6EF6-4018-A813-0C62F6AA1193}">
      <dsp:nvSpPr>
        <dsp:cNvPr id="0" name=""/>
        <dsp:cNvSpPr/>
      </dsp:nvSpPr>
      <dsp:spPr>
        <a:xfrm>
          <a:off x="2792158" y="2449118"/>
          <a:ext cx="1230680" cy="1230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cs typeface="Arial" charset="0"/>
            </a:rPr>
            <a:t>State</a:t>
          </a:r>
        </a:p>
      </dsp:txBody>
      <dsp:txXfrm>
        <a:off x="2792158" y="2449118"/>
        <a:ext cx="1230680" cy="1230680"/>
      </dsp:txXfrm>
    </dsp:sp>
    <dsp:sp modelId="{D4889038-4E6B-496F-8661-600DD45997BC}">
      <dsp:nvSpPr>
        <dsp:cNvPr id="0" name=""/>
        <dsp:cNvSpPr/>
      </dsp:nvSpPr>
      <dsp:spPr>
        <a:xfrm rot="5400000">
          <a:off x="1833163" y="3037032"/>
          <a:ext cx="372273" cy="54851"/>
        </a:xfrm>
        <a:custGeom>
          <a:avLst/>
          <a:gdLst/>
          <a:ahLst/>
          <a:cxnLst/>
          <a:rect l="0" t="0" r="0" b="0"/>
          <a:pathLst>
            <a:path>
              <a:moveTo>
                <a:pt x="0" y="27425"/>
              </a:moveTo>
              <a:lnTo>
                <a:pt x="372273"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2009993" y="3055151"/>
        <a:ext cx="18613" cy="18613"/>
      </dsp:txXfrm>
    </dsp:sp>
    <dsp:sp modelId="{49AEA0B6-A814-47CB-9BF8-8AAE8C53C7AF}">
      <dsp:nvSpPr>
        <dsp:cNvPr id="0" name=""/>
        <dsp:cNvSpPr/>
      </dsp:nvSpPr>
      <dsp:spPr>
        <a:xfrm>
          <a:off x="1403959" y="3250594"/>
          <a:ext cx="1230680" cy="1230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cs typeface="Arial" charset="0"/>
            </a:rPr>
            <a:t>Federal</a:t>
          </a:r>
        </a:p>
      </dsp:txBody>
      <dsp:txXfrm>
        <a:off x="1403959" y="3250594"/>
        <a:ext cx="1230680" cy="1230680"/>
      </dsp:txXfrm>
    </dsp:sp>
    <dsp:sp modelId="{AE47139B-BE6A-4F83-94EA-8CFD989529C8}">
      <dsp:nvSpPr>
        <dsp:cNvPr id="0" name=""/>
        <dsp:cNvSpPr/>
      </dsp:nvSpPr>
      <dsp:spPr>
        <a:xfrm rot="9000000">
          <a:off x="1139064" y="2636294"/>
          <a:ext cx="372273" cy="54851"/>
        </a:xfrm>
        <a:custGeom>
          <a:avLst/>
          <a:gdLst/>
          <a:ahLst/>
          <a:cxnLst/>
          <a:rect l="0" t="0" r="0" b="0"/>
          <a:pathLst>
            <a:path>
              <a:moveTo>
                <a:pt x="0" y="27425"/>
              </a:moveTo>
              <a:lnTo>
                <a:pt x="372273"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000000">
        <a:off x="1315893" y="2654413"/>
        <a:ext cx="18613" cy="18613"/>
      </dsp:txXfrm>
    </dsp:sp>
    <dsp:sp modelId="{B2F7B92F-0D4E-4C20-B55C-141FC87CFCA3}">
      <dsp:nvSpPr>
        <dsp:cNvPr id="0" name=""/>
        <dsp:cNvSpPr/>
      </dsp:nvSpPr>
      <dsp:spPr>
        <a:xfrm>
          <a:off x="15761" y="2449118"/>
          <a:ext cx="1230680" cy="1230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cs typeface="Arial" charset="0"/>
            </a:rPr>
            <a:t>Private Sector</a:t>
          </a:r>
        </a:p>
      </dsp:txBody>
      <dsp:txXfrm>
        <a:off x="15761" y="2449118"/>
        <a:ext cx="1230680" cy="1230680"/>
      </dsp:txXfrm>
    </dsp:sp>
    <dsp:sp modelId="{685E548E-C855-4319-8D4E-E64BAFC307A1}">
      <dsp:nvSpPr>
        <dsp:cNvPr id="0" name=""/>
        <dsp:cNvSpPr/>
      </dsp:nvSpPr>
      <dsp:spPr>
        <a:xfrm rot="12600000">
          <a:off x="1139064" y="1834817"/>
          <a:ext cx="372273" cy="54851"/>
        </a:xfrm>
        <a:custGeom>
          <a:avLst/>
          <a:gdLst/>
          <a:ahLst/>
          <a:cxnLst/>
          <a:rect l="0" t="0" r="0" b="0"/>
          <a:pathLst>
            <a:path>
              <a:moveTo>
                <a:pt x="0" y="27425"/>
              </a:moveTo>
              <a:lnTo>
                <a:pt x="372273"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600000">
        <a:off x="1315893" y="1852936"/>
        <a:ext cx="18613" cy="18613"/>
      </dsp:txXfrm>
    </dsp:sp>
    <dsp:sp modelId="{1DA27BCE-5386-468A-AD0B-5A5F2E1CD9E5}">
      <dsp:nvSpPr>
        <dsp:cNvPr id="0" name=""/>
        <dsp:cNvSpPr/>
      </dsp:nvSpPr>
      <dsp:spPr>
        <a:xfrm>
          <a:off x="15761" y="846164"/>
          <a:ext cx="1230680" cy="1230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cs typeface="Arial" charset="0"/>
            </a:rPr>
            <a:t>Non Governmental Org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cs typeface="Arial" charset="0"/>
            </a:rPr>
            <a:t>(e.g., Red Cross)</a:t>
          </a:r>
        </a:p>
      </dsp:txBody>
      <dsp:txXfrm>
        <a:off x="15761" y="846164"/>
        <a:ext cx="1230680" cy="123068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DF4F230-F0F2-4858-BFF1-188B5FAD38FE}" type="datetimeFigureOut">
              <a:rPr lang="en-US" smtClean="0"/>
              <a:pPr/>
              <a:t>7/10/2012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D4E2415-50FC-47CC-8005-CE5AF91E4FE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DD7A3A2-67D8-4784-8059-337AB68B7BB8}" type="datetimeFigureOut">
              <a:rPr lang="en-US" smtClean="0"/>
              <a:pPr/>
              <a:t>7/10/2012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0646CB-901C-4CE2-BBC4-D20AB9B42C4C}" type="slidenum">
              <a:rPr lang="en-US" smtClean="0"/>
              <a:pPr/>
              <a:t>‹#›</a:t>
            </a:fld>
            <a:endParaRPr lang="en-US"/>
          </a:p>
        </p:txBody>
      </p:sp>
    </p:spTree>
    <p:extLst>
      <p:ext uri="{BB962C8B-B14F-4D97-AF65-F5344CB8AC3E}">
        <p14:creationId xmlns:p14="http://schemas.microsoft.com/office/powerpoint/2010/main" xmlns="" val="867308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to describe how local, state and federal response works</a:t>
            </a:r>
            <a:r>
              <a:rPr lang="en-US" baseline="0" dirty="0" smtClean="0"/>
              <a:t> together in CT</a:t>
            </a:r>
          </a:p>
          <a:p>
            <a:endParaRPr lang="en-US" baseline="0" dirty="0" smtClean="0"/>
          </a:p>
          <a:p>
            <a:r>
              <a:rPr lang="en-US" dirty="0" smtClean="0"/>
              <a:t>The National Incident Management System</a:t>
            </a:r>
          </a:p>
          <a:p>
            <a:r>
              <a:rPr lang="en-US" dirty="0" smtClean="0"/>
              <a:t>	ICS</a:t>
            </a:r>
          </a:p>
          <a:p>
            <a:r>
              <a:rPr lang="en-US" dirty="0" smtClean="0"/>
              <a:t>	MACS</a:t>
            </a:r>
          </a:p>
          <a:p>
            <a:r>
              <a:rPr lang="en-US" dirty="0" smtClean="0"/>
              <a:t>State Response Framework – details responsibilities</a:t>
            </a:r>
            <a:r>
              <a:rPr lang="en-US" baseline="0" dirty="0" smtClean="0"/>
              <a:t> of DESPP/DEMHS and other state agencies, also details:</a:t>
            </a:r>
            <a:endParaRPr lang="en-US" dirty="0" smtClean="0"/>
          </a:p>
          <a:p>
            <a:r>
              <a:rPr lang="en-US" dirty="0" smtClean="0"/>
              <a:t>	A MACS System</a:t>
            </a:r>
          </a:p>
          <a:p>
            <a:r>
              <a:rPr lang="en-US" dirty="0" smtClean="0"/>
              <a:t>	Resource Support</a:t>
            </a:r>
          </a:p>
          <a:p>
            <a:r>
              <a:rPr lang="en-US" dirty="0" smtClean="0"/>
              <a:t>		Emergency Support Functions (ESFs)</a:t>
            </a:r>
          </a:p>
          <a:p>
            <a:r>
              <a:rPr lang="en-US" dirty="0" smtClean="0"/>
              <a:t>	Local Emergency Operations Plans</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0646CB-901C-4CE2-BBC4-D20AB9B42C4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AAEE1-CB36-4BB7-823E-9F30AFB3BE15}" type="slidenum">
              <a:rPr lang="en-US"/>
              <a:pPr/>
              <a:t>10</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934720" y="4414839"/>
            <a:ext cx="5140960" cy="4184650"/>
          </a:xfrm>
        </p:spPr>
        <p:txBody>
          <a:bodyPr/>
          <a:lstStyle/>
          <a:p>
            <a:r>
              <a:rPr lang="en-US" dirty="0"/>
              <a:t>INSTRUCTOR NOTES:</a:t>
            </a:r>
          </a:p>
          <a:p>
            <a:r>
              <a:rPr lang="en-US" dirty="0"/>
              <a:t>The Planning Section determines what resources will be needed and establishes the Incident Action Plan (IAP) that will be used to support the </a:t>
            </a:r>
            <a:r>
              <a:rPr lang="en-US" dirty="0" smtClean="0"/>
              <a:t>response </a:t>
            </a:r>
            <a:r>
              <a:rPr lang="en-US" dirty="0"/>
              <a:t>to an emergency.</a:t>
            </a:r>
          </a:p>
          <a:p>
            <a:endParaRPr lang="en-US" dirty="0"/>
          </a:p>
          <a:p>
            <a:r>
              <a:rPr lang="en-US" dirty="0"/>
              <a:t>Members of the Planning Section work with the Planning Chief to:</a:t>
            </a:r>
          </a:p>
          <a:p>
            <a:pPr>
              <a:buFont typeface="Wingdings" pitchFamily="2" charset="2"/>
              <a:buChar char="§"/>
            </a:pPr>
            <a:r>
              <a:rPr lang="en-US" dirty="0"/>
              <a:t>   Create an Incident Action Plan (IAP) that establishes goals and  </a:t>
            </a:r>
          </a:p>
          <a:p>
            <a:pPr>
              <a:buFont typeface="Wingdings" pitchFamily="2" charset="2"/>
              <a:buNone/>
            </a:pPr>
            <a:r>
              <a:rPr lang="en-US" dirty="0"/>
              <a:t>     actions that support the response to an incident</a:t>
            </a:r>
          </a:p>
          <a:p>
            <a:pPr>
              <a:buFont typeface="Wingdings" pitchFamily="2" charset="2"/>
              <a:buChar char="§"/>
            </a:pPr>
            <a:r>
              <a:rPr lang="en-US" dirty="0"/>
              <a:t>   Ensure distribution of critical information to other ICS members</a:t>
            </a:r>
          </a:p>
          <a:p>
            <a:pPr>
              <a:buFont typeface="Wingdings" pitchFamily="2" charset="2"/>
              <a:buChar char="§"/>
            </a:pPr>
            <a:r>
              <a:rPr lang="en-US" dirty="0"/>
              <a:t>   Compile scenarios and resource projections that can be used to </a:t>
            </a:r>
          </a:p>
          <a:p>
            <a:pPr>
              <a:buFont typeface="Wingdings" pitchFamily="2" charset="2"/>
              <a:buNone/>
            </a:pPr>
            <a:r>
              <a:rPr lang="en-US" dirty="0"/>
              <a:t>     anticipate actual needs throughout the phases of an incident</a:t>
            </a:r>
          </a:p>
          <a:p>
            <a:pPr>
              <a:buFont typeface="Wingdings" pitchFamily="2" charset="2"/>
              <a:buChar char="§"/>
            </a:pPr>
            <a:r>
              <a:rPr lang="en-US" dirty="0"/>
              <a:t>   Continuously review resources and actions and modify plans to ensure </a:t>
            </a:r>
          </a:p>
          <a:p>
            <a:pPr>
              <a:buFont typeface="Wingdings" pitchFamily="2" charset="2"/>
              <a:buNone/>
            </a:pPr>
            <a:r>
              <a:rPr lang="en-US" dirty="0"/>
              <a:t>     objectives are met</a:t>
            </a:r>
          </a:p>
          <a:p>
            <a:pPr>
              <a:buFont typeface="Wingdings" pitchFamily="2" charset="2"/>
              <a:buChar char="§"/>
            </a:pPr>
            <a:r>
              <a:rPr lang="en-US" dirty="0"/>
              <a:t>   Provide updates on the status of assigned resources</a:t>
            </a:r>
          </a:p>
          <a:p>
            <a:endParaRPr lang="en-US" dirty="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Present the following key points:  (Share IAPs from previous storms)</a:t>
            </a:r>
          </a:p>
          <a:p>
            <a:pPr lvl="1" eaLnBrk="1" hangingPunct="1"/>
            <a:r>
              <a:rPr dirty="0" smtClean="0">
                <a:latin typeface="Arial" charset="0"/>
                <a:cs typeface="Arial" charset="0"/>
              </a:rPr>
              <a:t>Every incident, large or small, requires some form of an Incident Action Plan (IAP).  For most incidents that are small, the IAP is developed by the</a:t>
            </a:r>
            <a:r>
              <a:rPr lang="en-US" dirty="0" smtClean="0">
                <a:latin typeface="Arial" charset="0"/>
                <a:cs typeface="Arial" charset="0"/>
              </a:rPr>
              <a:t> on-scene</a:t>
            </a:r>
            <a:r>
              <a:rPr dirty="0" smtClean="0">
                <a:latin typeface="Arial" charset="0"/>
                <a:cs typeface="Arial" charset="0"/>
              </a:rPr>
              <a:t> Incident Commander and verbally passed on to subordinates and assigned resources.</a:t>
            </a:r>
          </a:p>
          <a:p>
            <a:pPr lvl="1" eaLnBrk="1" hangingPunct="1"/>
            <a:r>
              <a:rPr dirty="0" smtClean="0">
                <a:latin typeface="Arial" charset="0"/>
                <a:cs typeface="Arial" charset="0"/>
              </a:rPr>
              <a:t>The operational period is the period of time scheduled for completion of a given set of actions called for in the IAP.  The length of the period is determined by </a:t>
            </a:r>
            <a:r>
              <a:rPr lang="en-US" dirty="0" smtClean="0">
                <a:latin typeface="Arial" charset="0"/>
                <a:cs typeface="Arial" charset="0"/>
              </a:rPr>
              <a:t>Command </a:t>
            </a:r>
            <a:r>
              <a:rPr dirty="0" smtClean="0">
                <a:latin typeface="Arial" charset="0"/>
                <a:cs typeface="Arial" charset="0"/>
              </a:rPr>
              <a:t>and may be as short as 1 hour or as long as 24 hours, or even multiple days.</a:t>
            </a:r>
          </a:p>
          <a:p>
            <a:pPr lvl="1" eaLnBrk="1" hangingPunct="1"/>
            <a:r>
              <a:rPr dirty="0" smtClean="0">
                <a:latin typeface="Arial" charset="0"/>
                <a:cs typeface="Arial" charset="0"/>
              </a:rPr>
              <a:t>As incidents grow in size or complexity and/or as other agencies and resources are added, it is important to document vital information pertaining to the plan of action for the incident.</a:t>
            </a:r>
          </a:p>
          <a:p>
            <a:pPr lvl="1" eaLnBrk="1" hangingPunct="1"/>
            <a:r>
              <a:rPr dirty="0" smtClean="0">
                <a:latin typeface="Arial" charset="0"/>
                <a:cs typeface="Arial" charset="0"/>
              </a:rPr>
              <a:t>On large incidents, preparation of a written IAP is accomplished within the Planning Section.  </a:t>
            </a:r>
            <a:r>
              <a:rPr lang="en-US" dirty="0" smtClean="0">
                <a:latin typeface="Arial" charset="0"/>
                <a:cs typeface="Arial" charset="0"/>
              </a:rPr>
              <a:t>IC/UC </a:t>
            </a:r>
            <a:r>
              <a:rPr dirty="0" smtClean="0">
                <a:latin typeface="Arial" charset="0"/>
                <a:cs typeface="Arial" charset="0"/>
              </a:rPr>
              <a:t>establishes the objectives and strategy, based on needs of the incident and policy and guidance from the Executive/Senior Official.</a:t>
            </a:r>
          </a:p>
          <a:p>
            <a:pPr lvl="1" eaLnBrk="1" hangingPunct="1"/>
            <a:r>
              <a:rPr dirty="0" smtClean="0">
                <a:latin typeface="Arial" charset="0"/>
                <a:cs typeface="Arial" charset="0"/>
              </a:rPr>
              <a:t>The Incident Commander will hold a planning meeting involving, at a minimum, the General and Command Staff.  The planning meeting is key to developing an effective Incident Action Plan.</a:t>
            </a:r>
          </a:p>
          <a:p>
            <a:pPr eaLnBrk="1" hangingPunct="1">
              <a:spcBef>
                <a:spcPct val="0"/>
              </a:spcBef>
            </a:pPr>
            <a:endParaRPr lang="en-US" dirty="0" smtClean="0">
              <a:latin typeface="Arial" charset="0"/>
              <a:cs typeface="Arial" charset="0"/>
            </a:endParaRPr>
          </a:p>
          <a:p>
            <a:pPr eaLnBrk="1" hangingPunct="1">
              <a:spcBef>
                <a:spcPct val="0"/>
              </a:spcBef>
            </a:pPr>
            <a:r>
              <a:rPr lang="en-US" dirty="0" smtClean="0">
                <a:latin typeface="Arial" charset="0"/>
                <a:cs typeface="Arial" charset="0"/>
              </a:rPr>
              <a:t>Note that an IAP covers an operational period and includes:</a:t>
            </a:r>
          </a:p>
          <a:p>
            <a:pPr lvl="1" eaLnBrk="1" hangingPunct="1"/>
            <a:r>
              <a:rPr dirty="0" smtClean="0">
                <a:latin typeface="Arial" charset="0"/>
                <a:cs typeface="Arial" charset="0"/>
              </a:rPr>
              <a:t>What must be done.</a:t>
            </a:r>
          </a:p>
          <a:p>
            <a:pPr lvl="1" eaLnBrk="1" hangingPunct="1"/>
            <a:r>
              <a:rPr dirty="0" smtClean="0">
                <a:latin typeface="Arial" charset="0"/>
                <a:cs typeface="Arial" charset="0"/>
              </a:rPr>
              <a:t>Who is responsible.</a:t>
            </a:r>
          </a:p>
          <a:p>
            <a:pPr lvl="1" eaLnBrk="1" hangingPunct="1"/>
            <a:r>
              <a:rPr dirty="0" smtClean="0">
                <a:latin typeface="Arial" charset="0"/>
                <a:cs typeface="Arial" charset="0"/>
              </a:rPr>
              <a:t>How information will be communicated.</a:t>
            </a:r>
          </a:p>
          <a:p>
            <a:pPr lvl="1" eaLnBrk="1" hangingPunct="1"/>
            <a:r>
              <a:rPr dirty="0" smtClean="0">
                <a:latin typeface="Arial" charset="0"/>
                <a:cs typeface="Arial" charset="0"/>
              </a:rPr>
              <a:t>What should be done if someone is injured.</a:t>
            </a:r>
          </a:p>
          <a:p>
            <a:pPr eaLnBrk="1" hangingPunct="1">
              <a:spcBef>
                <a:spcPct val="0"/>
              </a:spcBef>
            </a:pP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p:txBody>
      </p:sp>
      <p:sp>
        <p:nvSpPr>
          <p:cNvPr id="152580" name="Rectangle 6"/>
          <p:cNvSpPr>
            <a:spLocks noGrp="1" noChangeArrowheads="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525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413EAA2D-2222-4D4D-B53B-EBD9CF2328F9}"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F47E71-7965-4783-A912-F7D04D58DA7F}" type="slidenum">
              <a:rPr lang="en-US"/>
              <a:pPr/>
              <a:t>12</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934720" y="4414839"/>
            <a:ext cx="5140960" cy="4184650"/>
          </a:xfrm>
        </p:spPr>
        <p:txBody>
          <a:bodyPr/>
          <a:lstStyle/>
          <a:p>
            <a:r>
              <a:rPr lang="en-US" dirty="0"/>
              <a:t>INSTRUCTOR NOTES:</a:t>
            </a:r>
          </a:p>
          <a:p>
            <a:r>
              <a:rPr lang="en-US" dirty="0"/>
              <a:t>The Finance/Administration Section is responsible for tracking and managing spending during an incident and handling the financial recovery of the facility.</a:t>
            </a:r>
          </a:p>
          <a:p>
            <a:endParaRPr lang="en-US" dirty="0"/>
          </a:p>
          <a:p>
            <a:r>
              <a:rPr lang="en-US" dirty="0"/>
              <a:t>Members of the Finance/Administration Section work with the Finance/Administration Chief to:</a:t>
            </a:r>
          </a:p>
          <a:p>
            <a:pPr>
              <a:buFont typeface="Wingdings" pitchFamily="2" charset="2"/>
              <a:buChar char="§"/>
            </a:pPr>
            <a:r>
              <a:rPr lang="en-US" dirty="0"/>
              <a:t>   Track all incident costs</a:t>
            </a:r>
          </a:p>
          <a:p>
            <a:pPr>
              <a:buFont typeface="Wingdings" pitchFamily="2" charset="2"/>
              <a:buChar char="§"/>
            </a:pPr>
            <a:r>
              <a:rPr lang="en-US" dirty="0"/>
              <a:t>   Evaluate financial considerations of the incident</a:t>
            </a:r>
          </a:p>
          <a:p>
            <a:pPr>
              <a:buFont typeface="Wingdings" pitchFamily="2" charset="2"/>
              <a:buChar char="§"/>
            </a:pPr>
            <a:r>
              <a:rPr lang="en-US" dirty="0"/>
              <a:t>   Perform needed administrative functions</a:t>
            </a:r>
          </a:p>
          <a:p>
            <a:pPr>
              <a:buFont typeface="Wingdings" pitchFamily="2" charset="2"/>
              <a:buChar char="§"/>
            </a:pPr>
            <a:r>
              <a:rPr lang="en-US" dirty="0"/>
              <a:t>   Help </a:t>
            </a:r>
            <a:r>
              <a:rPr lang="en-US" dirty="0" smtClean="0"/>
              <a:t>restore </a:t>
            </a:r>
            <a:r>
              <a:rPr lang="en-US" dirty="0"/>
              <a:t>financial stability after the incident</a:t>
            </a:r>
          </a:p>
          <a:p>
            <a:pPr>
              <a:buFont typeface="Wingdings" pitchFamily="2" charset="2"/>
              <a:buChar char="§"/>
            </a:pPr>
            <a:r>
              <a:rPr lang="en-US" dirty="0"/>
              <a:t>   Work with vendors to procure supplies and emergency equipment and </a:t>
            </a:r>
          </a:p>
          <a:p>
            <a:pPr>
              <a:buFont typeface="Wingdings" pitchFamily="2" charset="2"/>
              <a:buNone/>
            </a:pPr>
            <a:r>
              <a:rPr lang="en-US" dirty="0"/>
              <a:t>     determine payment methods</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DE0FF-3B4E-4365-9868-3B8D7A3B7BC5}" type="slidenum">
              <a:rPr lang="en-US"/>
              <a:pPr/>
              <a:t>13</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34720" y="4414839"/>
            <a:ext cx="5140960" cy="4184650"/>
          </a:xfrm>
        </p:spPr>
        <p:txBody>
          <a:bodyPr/>
          <a:lstStyle/>
          <a:p>
            <a:r>
              <a:rPr lang="en-US" dirty="0"/>
              <a:t>INSTRUCTOR NOTES:</a:t>
            </a:r>
          </a:p>
          <a:p>
            <a:r>
              <a:rPr lang="en-US" dirty="0"/>
              <a:t>The Logistics Section manages the materials and facilities used during the crisis. </a:t>
            </a:r>
          </a:p>
          <a:p>
            <a:endParaRPr lang="en-US" dirty="0"/>
          </a:p>
          <a:p>
            <a:r>
              <a:rPr lang="en-US" dirty="0"/>
              <a:t>Members of the Logistics Section work with the Logistics Chief to:</a:t>
            </a:r>
          </a:p>
          <a:p>
            <a:pPr>
              <a:buFont typeface="Wingdings" pitchFamily="2" charset="2"/>
              <a:buChar char="§"/>
            </a:pPr>
            <a:r>
              <a:rPr lang="en-US" dirty="0"/>
              <a:t>   Monitor and maintain adequate levels of food</a:t>
            </a:r>
          </a:p>
          <a:p>
            <a:pPr>
              <a:buFont typeface="Wingdings" pitchFamily="2" charset="2"/>
              <a:buChar char="§"/>
            </a:pPr>
            <a:r>
              <a:rPr lang="en-US" dirty="0"/>
              <a:t>   Monitor and maintain adequate supplies that support </a:t>
            </a:r>
            <a:r>
              <a:rPr lang="en-US" dirty="0" smtClean="0"/>
              <a:t>incident </a:t>
            </a:r>
            <a:r>
              <a:rPr lang="en-US" dirty="0"/>
              <a:t>objectives</a:t>
            </a:r>
          </a:p>
          <a:p>
            <a:pPr>
              <a:buFont typeface="Wingdings" pitchFamily="2" charset="2"/>
              <a:buChar char="§"/>
            </a:pPr>
            <a:r>
              <a:rPr lang="en-US" dirty="0"/>
              <a:t>   Monitor and maintain all </a:t>
            </a:r>
            <a:r>
              <a:rPr lang="en-US" dirty="0" smtClean="0"/>
              <a:t>equipment</a:t>
            </a:r>
            <a:endParaRPr lang="en-US" dirty="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3DD8F-41B9-4CB8-BD3D-03DE7D9A0244}" type="slidenum">
              <a:rPr lang="en-US"/>
              <a:pPr/>
              <a:t>14</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934720" y="4414839"/>
            <a:ext cx="5140960" cy="4184650"/>
          </a:xfrm>
        </p:spPr>
        <p:txBody>
          <a:bodyPr/>
          <a:lstStyle/>
          <a:p>
            <a:r>
              <a:rPr lang="en-US" dirty="0"/>
              <a:t>INSTRUCTOR NOTES:</a:t>
            </a:r>
          </a:p>
          <a:p>
            <a:endParaRPr lang="en-US" dirty="0" smtClean="0"/>
          </a:p>
          <a:p>
            <a:r>
              <a:rPr lang="en-US" dirty="0" smtClean="0"/>
              <a:t>Command Staff:</a:t>
            </a:r>
          </a:p>
          <a:p>
            <a:endParaRPr lang="en-US" dirty="0" smtClean="0"/>
          </a:p>
          <a:p>
            <a:r>
              <a:rPr lang="en-US" dirty="0" smtClean="0"/>
              <a:t>IC/UC</a:t>
            </a:r>
            <a:r>
              <a:rPr lang="en-US" baseline="0" dirty="0" smtClean="0"/>
              <a:t> – Incident Commander can be unified command depending on complexity of incident</a:t>
            </a:r>
            <a:endParaRPr lang="en-US" dirty="0"/>
          </a:p>
          <a:p>
            <a:endParaRPr lang="en-US" dirty="0"/>
          </a:p>
          <a:p>
            <a:pPr>
              <a:buFont typeface="Wingdings" pitchFamily="2" charset="2"/>
              <a:buChar char="§"/>
            </a:pPr>
            <a:r>
              <a:rPr lang="en-US" dirty="0"/>
              <a:t>   </a:t>
            </a:r>
            <a:r>
              <a:rPr lang="en-US" dirty="0" smtClean="0"/>
              <a:t>PIO-</a:t>
            </a:r>
            <a:r>
              <a:rPr lang="en-US" baseline="0" dirty="0" smtClean="0"/>
              <a:t> Responsible for communicating with the public and media and/or other agencies with incident related information requirements</a:t>
            </a:r>
          </a:p>
          <a:p>
            <a:pPr>
              <a:buFont typeface="Wingdings" pitchFamily="2" charset="2"/>
              <a:buChar char="§"/>
            </a:pPr>
            <a:r>
              <a:rPr lang="en-US" baseline="0" dirty="0" smtClean="0"/>
              <a:t>Safety Officer – monitors incident operations and advises IC/UC on all matters relating to operational safety, including the health and safety of emergency responder personnel.  Safety officer has immediate authority to stop and/or prevent unsafe acts during incident operations.</a:t>
            </a:r>
          </a:p>
          <a:p>
            <a:pPr>
              <a:buFont typeface="Wingdings" pitchFamily="2" charset="2"/>
              <a:buChar char="§"/>
            </a:pPr>
            <a:r>
              <a:rPr lang="en-US" baseline="0" dirty="0" smtClean="0"/>
              <a:t>Liaison officer – Incident/Unified command’s point of contact for representatives of other governmental agencies, </a:t>
            </a:r>
            <a:r>
              <a:rPr lang="en-US" baseline="0" dirty="0" err="1" smtClean="0"/>
              <a:t>ngos</a:t>
            </a:r>
            <a:r>
              <a:rPr lang="en-US" baseline="0" dirty="0" smtClean="0"/>
              <a:t>, and the private sector to provide input on their agencies’ policies, resource availability and other incident related matters.</a:t>
            </a:r>
          </a:p>
          <a:p>
            <a:pPr>
              <a:buFont typeface="Wingdings" pitchFamily="2" charset="2"/>
              <a:buChar char="§"/>
            </a:pPr>
            <a:endParaRPr lang="en-US" dirty="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when your role may be activated</a:t>
            </a:r>
            <a:endParaRPr lang="en-US" dirty="0"/>
          </a:p>
        </p:txBody>
      </p:sp>
      <p:sp>
        <p:nvSpPr>
          <p:cNvPr id="4" name="Slide Number Placeholder 3"/>
          <p:cNvSpPr>
            <a:spLocks noGrp="1"/>
          </p:cNvSpPr>
          <p:nvPr>
            <p:ph type="sldNum" sz="quarter" idx="10"/>
          </p:nvPr>
        </p:nvSpPr>
        <p:spPr/>
        <p:txBody>
          <a:bodyPr/>
          <a:lstStyle/>
          <a:p>
            <a:fld id="{A20646CB-901C-4CE2-BBC4-D20AB9B42C4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2F8F6D5-9574-4EED-96C0-5CCDD42A6DF1}" type="slidenum">
              <a:rPr lang="en-US"/>
              <a:pPr/>
              <a:t>16</a:t>
            </a:fld>
            <a:endParaRPr lang="en-US"/>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p:txBody>
          <a:bodyPr/>
          <a:lstStyle/>
          <a:p>
            <a:r>
              <a:rPr lang="en-US" dirty="0" smtClean="0">
                <a:latin typeface="Arial" pitchFamily="34" charset="0"/>
              </a:rPr>
              <a:t>Talk about how this is command and management, but NOT</a:t>
            </a:r>
            <a:r>
              <a:rPr lang="en-US" baseline="0" dirty="0" smtClean="0">
                <a:latin typeface="Arial" pitchFamily="34" charset="0"/>
              </a:rPr>
              <a:t> ON-SCENE.    This is where the decision-makers and policy makers work together to respond to a complex emergency such as: Hurricanes, Tornadoes, Large Floods, Major Power Outages, Pandemic, etc.</a:t>
            </a:r>
          </a:p>
          <a:p>
            <a:endParaRPr lang="en-US" baseline="0" dirty="0" smtClean="0">
              <a:latin typeface="Arial" pitchFamily="34" charset="0"/>
            </a:endParaRPr>
          </a:p>
          <a:p>
            <a:r>
              <a:rPr lang="en-US" baseline="0" dirty="0" smtClean="0">
                <a:latin typeface="Arial" pitchFamily="34" charset="0"/>
              </a:rPr>
              <a:t>Again, this level of coordination usually occurs in an </a:t>
            </a:r>
            <a:r>
              <a:rPr lang="en-US" u="sng" baseline="0" dirty="0" smtClean="0">
                <a:latin typeface="Arial" pitchFamily="34" charset="0"/>
              </a:rPr>
              <a:t>open</a:t>
            </a:r>
            <a:r>
              <a:rPr lang="en-US" baseline="0" dirty="0" smtClean="0">
                <a:latin typeface="Arial" pitchFamily="34" charset="0"/>
              </a:rPr>
              <a:t> EOC:  Town or local, Utility EOC or command center, State EOC, etc.</a:t>
            </a:r>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p:txBody>
          <a:bodyPr/>
          <a:lstStyle/>
          <a:p>
            <a:endParaRPr lang="en-US" dirty="0" smtClean="0">
              <a:latin typeface="Arial" pitchFamily="34" charset="0"/>
            </a:endParaRPr>
          </a:p>
        </p:txBody>
      </p:sp>
      <p:sp>
        <p:nvSpPr>
          <p:cNvPr id="52228" name="Slide Number Placeholder 3"/>
          <p:cNvSpPr>
            <a:spLocks noGrp="1"/>
          </p:cNvSpPr>
          <p:nvPr>
            <p:ph type="sldNum" sz="quarter" idx="5"/>
          </p:nvPr>
        </p:nvSpPr>
        <p:spPr>
          <a:noFill/>
        </p:spPr>
        <p:txBody>
          <a:bodyPr/>
          <a:lstStyle/>
          <a:p>
            <a:fld id="{02DDDAB0-0136-4542-9AA7-E56A1680CEBF}"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p:txBody>
          <a:bodyPr/>
          <a:lstStyle/>
          <a:p>
            <a:r>
              <a:rPr lang="en-US" dirty="0" smtClean="0">
                <a:latin typeface="Arial" pitchFamily="34" charset="0"/>
              </a:rPr>
              <a:t>“You’re not putting out the fire, you’re making sure the responders have</a:t>
            </a:r>
            <a:r>
              <a:rPr lang="en-US" baseline="0" dirty="0" smtClean="0">
                <a:latin typeface="Arial" pitchFamily="34" charset="0"/>
              </a:rPr>
              <a:t> all the resources and information it needs to provide an appropriate response to our citizens.</a:t>
            </a:r>
          </a:p>
          <a:p>
            <a:endParaRPr lang="en-US" baseline="0" dirty="0" smtClean="0">
              <a:latin typeface="Arial" pitchFamily="34" charset="0"/>
            </a:endParaRPr>
          </a:p>
          <a:p>
            <a:r>
              <a:rPr lang="en-US" baseline="0" dirty="0" smtClean="0">
                <a:latin typeface="Arial" pitchFamily="34" charset="0"/>
              </a:rPr>
              <a:t>DAS has provided:</a:t>
            </a:r>
          </a:p>
          <a:p>
            <a:r>
              <a:rPr lang="en-US" baseline="0" dirty="0" smtClean="0">
                <a:latin typeface="Arial" pitchFamily="34" charset="0"/>
              </a:rPr>
              <a:t>Laptops</a:t>
            </a:r>
          </a:p>
          <a:p>
            <a:r>
              <a:rPr lang="en-US" baseline="0" dirty="0" smtClean="0">
                <a:latin typeface="Arial" pitchFamily="34" charset="0"/>
              </a:rPr>
              <a:t>Cars</a:t>
            </a:r>
          </a:p>
          <a:p>
            <a:r>
              <a:rPr lang="en-US" baseline="0" dirty="0" smtClean="0">
                <a:latin typeface="Arial" pitchFamily="34" charset="0"/>
              </a:rPr>
              <a:t>Extension Cords</a:t>
            </a:r>
          </a:p>
          <a:p>
            <a:r>
              <a:rPr lang="en-US" baseline="0" dirty="0" smtClean="0">
                <a:latin typeface="Arial" pitchFamily="34" charset="0"/>
              </a:rPr>
              <a:t>EOC Network consultation</a:t>
            </a:r>
          </a:p>
          <a:p>
            <a:r>
              <a:rPr lang="en-US" baseline="0" dirty="0" smtClean="0">
                <a:latin typeface="Arial" pitchFamily="34" charset="0"/>
              </a:rPr>
              <a:t>Etc.</a:t>
            </a:r>
            <a:endParaRPr lang="en-US" dirty="0" smtClean="0">
              <a:latin typeface="Arial" pitchFamily="34" charset="0"/>
            </a:endParaRPr>
          </a:p>
        </p:txBody>
      </p:sp>
      <p:sp>
        <p:nvSpPr>
          <p:cNvPr id="53252" name="Slide Number Placeholder 3"/>
          <p:cNvSpPr>
            <a:spLocks noGrp="1"/>
          </p:cNvSpPr>
          <p:nvPr>
            <p:ph type="sldNum" sz="quarter" idx="5"/>
          </p:nvPr>
        </p:nvSpPr>
        <p:spPr>
          <a:noFill/>
        </p:spPr>
        <p:txBody>
          <a:bodyPr/>
          <a:lstStyle/>
          <a:p>
            <a:fld id="{4181AECC-24AC-46DD-9079-1D392EC38BCF}"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p:txBody>
          <a:bodyPr/>
          <a:lstStyle/>
          <a:p>
            <a:r>
              <a:rPr lang="en-US" dirty="0" smtClean="0">
                <a:latin typeface="Arial" pitchFamily="34" charset="0"/>
              </a:rPr>
              <a:t>The entity</a:t>
            </a:r>
            <a:r>
              <a:rPr lang="en-US" baseline="0" dirty="0" smtClean="0">
                <a:latin typeface="Arial" pitchFamily="34" charset="0"/>
              </a:rPr>
              <a:t> or individuals referred to in this slide, and in this audience are : commissioners, chief elected officials, executive officers (of companies)</a:t>
            </a:r>
            <a:endParaRPr lang="en-US" dirty="0" smtClean="0">
              <a:latin typeface="Arial" pitchFamily="34" charset="0"/>
            </a:endParaRPr>
          </a:p>
        </p:txBody>
      </p:sp>
      <p:sp>
        <p:nvSpPr>
          <p:cNvPr id="56324" name="Slide Number Placeholder 3"/>
          <p:cNvSpPr>
            <a:spLocks noGrp="1"/>
          </p:cNvSpPr>
          <p:nvPr>
            <p:ph type="sldNum" sz="quarter" idx="5"/>
          </p:nvPr>
        </p:nvSpPr>
        <p:spPr>
          <a:noFill/>
        </p:spPr>
        <p:txBody>
          <a:bodyPr/>
          <a:lstStyle/>
          <a:p>
            <a:fld id="{FDCBD522-4151-49E6-9B16-CE5BDC6DE9CD}"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34C4065-7CDA-49DA-A8B1-317319D7F090}" type="slidenum">
              <a:rPr lang="en-US"/>
              <a:pPr/>
              <a:t>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t>NRF</a:t>
            </a:r>
            <a:r>
              <a:rPr lang="en-US" baseline="0" dirty="0" smtClean="0"/>
              <a:t> is how response to an incident is conducted.</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p:txBody>
          <a:bodyPr/>
          <a:lstStyle/>
          <a:p>
            <a:r>
              <a:rPr lang="en-US" dirty="0" smtClean="0">
                <a:latin typeface="Arial" pitchFamily="34" charset="0"/>
              </a:rPr>
              <a:t>With the last two</a:t>
            </a:r>
            <a:r>
              <a:rPr lang="en-US" baseline="0" dirty="0" smtClean="0">
                <a:latin typeface="Arial" pitchFamily="34" charset="0"/>
              </a:rPr>
              <a:t> storms</a:t>
            </a:r>
            <a:r>
              <a:rPr lang="en-US" dirty="0" smtClean="0">
                <a:latin typeface="Arial" pitchFamily="34" charset="0"/>
              </a:rPr>
              <a:t>:  there</a:t>
            </a:r>
            <a:r>
              <a:rPr lang="en-US" baseline="0" dirty="0" smtClean="0">
                <a:latin typeface="Arial" pitchFamily="34" charset="0"/>
              </a:rPr>
              <a:t> are multiple emergencies going on: it was complex; Extensive power outages (including state buildings), citizens with special needs, sheltering, flooding with the first storm…...   Unity of Effort is supporting the Unity of Command of all these incidents within the context of the larger incident.</a:t>
            </a:r>
            <a:endParaRPr lang="en-US" dirty="0" smtClean="0">
              <a:latin typeface="Arial" pitchFamily="34" charset="0"/>
            </a:endParaRPr>
          </a:p>
        </p:txBody>
      </p:sp>
      <p:sp>
        <p:nvSpPr>
          <p:cNvPr id="59396" name="Slide Number Placeholder 3"/>
          <p:cNvSpPr>
            <a:spLocks noGrp="1"/>
          </p:cNvSpPr>
          <p:nvPr>
            <p:ph type="sldNum" sz="quarter" idx="5"/>
          </p:nvPr>
        </p:nvSpPr>
        <p:spPr>
          <a:noFill/>
        </p:spPr>
        <p:txBody>
          <a:bodyPr/>
          <a:lstStyle/>
          <a:p>
            <a:fld id="{8E113D0B-525E-46B5-B0BD-EDF45D790857}"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p:txBody>
          <a:bodyPr/>
          <a:lstStyle/>
          <a:p>
            <a:r>
              <a:rPr lang="en-US" dirty="0" smtClean="0">
                <a:latin typeface="Arial" pitchFamily="34" charset="0"/>
              </a:rPr>
              <a:t>For Example:</a:t>
            </a:r>
            <a:r>
              <a:rPr lang="en-US" baseline="0" dirty="0" smtClean="0">
                <a:latin typeface="Arial" pitchFamily="34" charset="0"/>
              </a:rPr>
              <a:t>  In the SRF, the SOP for a Hurricane details EOC activation and/or preparatory activities up to 3 days ahead of expected impact.</a:t>
            </a:r>
            <a:endParaRPr lang="en-US" dirty="0" smtClean="0">
              <a:latin typeface="Arial" pitchFamily="34" charset="0"/>
            </a:endParaRPr>
          </a:p>
        </p:txBody>
      </p:sp>
      <p:sp>
        <p:nvSpPr>
          <p:cNvPr id="65540" name="Slide Number Placeholder 3"/>
          <p:cNvSpPr>
            <a:spLocks noGrp="1"/>
          </p:cNvSpPr>
          <p:nvPr>
            <p:ph type="sldNum" sz="quarter" idx="5"/>
          </p:nvPr>
        </p:nvSpPr>
        <p:spPr>
          <a:noFill/>
        </p:spPr>
        <p:txBody>
          <a:bodyPr/>
          <a:lstStyle/>
          <a:p>
            <a:fld id="{87D7648A-2B0C-484F-8910-70B15ED41379}"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Liaisons</a:t>
            </a:r>
            <a:r>
              <a:rPr lang="en-US" baseline="0" dirty="0" smtClean="0"/>
              <a:t>, as previously mentioned, are the SEOCs point of contact for agency resources to support the response/recovery efforts.  Provide situation status periodically as outlined in the IAP.</a:t>
            </a:r>
            <a:endParaRPr lang="en-US" dirty="0"/>
          </a:p>
        </p:txBody>
      </p:sp>
      <p:sp>
        <p:nvSpPr>
          <p:cNvPr id="4" name="Slide Number Placeholder 3"/>
          <p:cNvSpPr>
            <a:spLocks noGrp="1"/>
          </p:cNvSpPr>
          <p:nvPr>
            <p:ph type="sldNum" sz="quarter" idx="10"/>
          </p:nvPr>
        </p:nvSpPr>
        <p:spPr/>
        <p:txBody>
          <a:bodyPr/>
          <a:lstStyle/>
          <a:p>
            <a:fld id="{A20646CB-901C-4CE2-BBC4-D20AB9B42C4C}"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DAS mission assignments can be found on pages 10 and 11 of the SRF. </a:t>
            </a:r>
            <a:endParaRPr lang="en-US" dirty="0"/>
          </a:p>
        </p:txBody>
      </p:sp>
      <p:sp>
        <p:nvSpPr>
          <p:cNvPr id="4" name="Slide Number Placeholder 3"/>
          <p:cNvSpPr>
            <a:spLocks noGrp="1"/>
          </p:cNvSpPr>
          <p:nvPr>
            <p:ph type="sldNum" sz="quarter" idx="10"/>
          </p:nvPr>
        </p:nvSpPr>
        <p:spPr/>
        <p:txBody>
          <a:bodyPr/>
          <a:lstStyle/>
          <a:p>
            <a:fld id="{A20646CB-901C-4CE2-BBC4-D20AB9B42C4C}"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Flow is from IC to Local EMD, who can request state assets through the DEMHS Regional Coordinator, or regional assets</a:t>
            </a:r>
            <a:r>
              <a:rPr lang="en-US" baseline="0" dirty="0" smtClean="0"/>
              <a:t> through the Regional Emergency Support Plan, if activated, which is really an enhanced mutual aid system.  Towns can also use the Intrastate Mutual Aid System, which allows them to request any type of resource from any town in the state, without the need for a written agreement.  Towns should keep the Regional Coordinator informed of all asset requests, in order to keep track of available resources.    </a:t>
            </a:r>
            <a:endParaRPr lang="en-US" dirty="0"/>
          </a:p>
        </p:txBody>
      </p:sp>
      <p:sp>
        <p:nvSpPr>
          <p:cNvPr id="4" name="Slide Number Placeholder 3"/>
          <p:cNvSpPr>
            <a:spLocks noGrp="1"/>
          </p:cNvSpPr>
          <p:nvPr>
            <p:ph type="sldNum" sz="quarter" idx="10"/>
          </p:nvPr>
        </p:nvSpPr>
        <p:spPr/>
        <p:txBody>
          <a:bodyPr/>
          <a:lstStyle/>
          <a:p>
            <a:fld id="{A20646CB-901C-4CE2-BBC4-D20AB9B42C4C}"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Contained</a:t>
            </a:r>
            <a:r>
              <a:rPr lang="en-US" baseline="0" dirty="0" smtClean="0"/>
              <a:t> in the SOP</a:t>
            </a:r>
            <a:endParaRPr lang="en-US" dirty="0"/>
          </a:p>
        </p:txBody>
      </p:sp>
      <p:sp>
        <p:nvSpPr>
          <p:cNvPr id="4" name="Slide Number Placeholder 3"/>
          <p:cNvSpPr>
            <a:spLocks noGrp="1"/>
          </p:cNvSpPr>
          <p:nvPr>
            <p:ph type="sldNum" sz="quarter" idx="10"/>
          </p:nvPr>
        </p:nvSpPr>
        <p:spPr/>
        <p:txBody>
          <a:bodyPr/>
          <a:lstStyle/>
          <a:p>
            <a:fld id="{A20646CB-901C-4CE2-BBC4-D20AB9B42C4C}"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10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Present the following key points:</a:t>
            </a:r>
          </a:p>
          <a:p>
            <a:pPr lvl="1" eaLnBrk="1" hangingPunct="1"/>
            <a:r>
              <a:rPr dirty="0" smtClean="0">
                <a:latin typeface="Arial" charset="0"/>
                <a:cs typeface="Arial" charset="0"/>
              </a:rPr>
              <a:t>Management is an important leadership responsibility.  </a:t>
            </a:r>
          </a:p>
          <a:p>
            <a:pPr lvl="1" eaLnBrk="1" hangingPunct="1"/>
            <a:r>
              <a:rPr dirty="0" smtClean="0">
                <a:latin typeface="Arial" charset="0"/>
                <a:cs typeface="Arial" charset="0"/>
              </a:rPr>
              <a:t>Assessments should be conducted after a major activity in order to allow employees and leaders to discover what happened and why.  </a:t>
            </a:r>
            <a:r>
              <a:rPr lang="en-US" dirty="0" smtClean="0">
                <a:latin typeface="Arial" charset="0"/>
                <a:cs typeface="Arial" charset="0"/>
              </a:rPr>
              <a:t>A </a:t>
            </a:r>
            <a:r>
              <a:rPr dirty="0" smtClean="0">
                <a:latin typeface="Arial" charset="0"/>
                <a:cs typeface="Arial" charset="0"/>
              </a:rPr>
              <a:t>Debriefing</a:t>
            </a:r>
            <a:r>
              <a:rPr lang="en-US" baseline="0" dirty="0" smtClean="0">
                <a:latin typeface="Arial" charset="0"/>
                <a:cs typeface="Arial" charset="0"/>
              </a:rPr>
              <a:t> with all SEOC Liaisons who served during the event is held.</a:t>
            </a:r>
            <a:endParaRPr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p:txBody>
      </p:sp>
      <p:sp>
        <p:nvSpPr>
          <p:cNvPr id="171012" name="Rectangle 6"/>
          <p:cNvSpPr>
            <a:spLocks noGrp="1" noChangeArrowheads="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710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2CB25060-9454-47B6-A300-73F9E9F41CBE}" type="slidenum">
              <a:rPr lang="en-US" smtClean="0"/>
              <a:pPr eaLnBrk="1" hangingPunct="1"/>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an incident……. A natural or man made disaster requiring response to ensure life safety, mitigate environmental effects and property damage.</a:t>
            </a:r>
            <a:endParaRPr lang="en-US" dirty="0"/>
          </a:p>
        </p:txBody>
      </p:sp>
      <p:sp>
        <p:nvSpPr>
          <p:cNvPr id="4" name="Slide Number Placeholder 3"/>
          <p:cNvSpPr>
            <a:spLocks noGrp="1"/>
          </p:cNvSpPr>
          <p:nvPr>
            <p:ph type="sldNum" sz="quarter" idx="10"/>
          </p:nvPr>
        </p:nvSpPr>
        <p:spPr/>
        <p:txBody>
          <a:bodyPr/>
          <a:lstStyle/>
          <a:p>
            <a:fld id="{A20646CB-901C-4CE2-BBC4-D20AB9B42C4C}" type="slidenum">
              <a:rPr lang="en-US" smtClean="0"/>
              <a:pPr/>
              <a:t>3</a:t>
            </a:fld>
            <a:endParaRPr lang="en-US"/>
          </a:p>
        </p:txBody>
      </p:sp>
    </p:spTree>
    <p:extLst>
      <p:ext uri="{BB962C8B-B14F-4D97-AF65-F5344CB8AC3E}">
        <p14:creationId xmlns:p14="http://schemas.microsoft.com/office/powerpoint/2010/main" xmlns="" val="1684012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NIMS was established after the horrific</a:t>
            </a:r>
            <a:r>
              <a:rPr lang="en-US" baseline="0" dirty="0" smtClean="0"/>
              <a:t> events of 9-11.    Elaborate…….</a:t>
            </a:r>
            <a:endParaRPr lang="en-US" dirty="0"/>
          </a:p>
        </p:txBody>
      </p:sp>
      <p:sp>
        <p:nvSpPr>
          <p:cNvPr id="4" name="Slide Number Placeholder 3"/>
          <p:cNvSpPr>
            <a:spLocks noGrp="1"/>
          </p:cNvSpPr>
          <p:nvPr>
            <p:ph type="sldNum" sz="quarter" idx="10"/>
          </p:nvPr>
        </p:nvSpPr>
        <p:spPr/>
        <p:txBody>
          <a:bodyPr/>
          <a:lstStyle/>
          <a:p>
            <a:fld id="{A20646CB-901C-4CE2-BBC4-D20AB9B42C4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ICS is a component of NIMS</a:t>
            </a:r>
            <a:r>
              <a:rPr lang="en-US" baseline="0" dirty="0" smtClean="0"/>
              <a:t>, this structure aids in the response by providing the framework for the above……</a:t>
            </a:r>
            <a:endParaRPr lang="en-US" dirty="0"/>
          </a:p>
        </p:txBody>
      </p:sp>
      <p:sp>
        <p:nvSpPr>
          <p:cNvPr id="4" name="Slide Number Placeholder 3"/>
          <p:cNvSpPr>
            <a:spLocks noGrp="1"/>
          </p:cNvSpPr>
          <p:nvPr>
            <p:ph type="sldNum" sz="quarter" idx="10"/>
          </p:nvPr>
        </p:nvSpPr>
        <p:spPr/>
        <p:txBody>
          <a:bodyPr/>
          <a:lstStyle/>
          <a:p>
            <a:fld id="{A20646CB-901C-4CE2-BBC4-D20AB9B42C4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ICS is extremely useful; not only does it provide an organizational structure for incident management, but it also guides the process for planning, building, and adapting that structure.  </a:t>
            </a:r>
          </a:p>
          <a:p>
            <a:endParaRPr lang="en-US" dirty="0" smtClean="0"/>
          </a:p>
          <a:p>
            <a:r>
              <a:rPr lang="en-US" dirty="0" smtClean="0"/>
              <a:t>Manchester</a:t>
            </a:r>
            <a:r>
              <a:rPr lang="en-US" baseline="0" dirty="0" smtClean="0"/>
              <a:t> Road Race</a:t>
            </a:r>
          </a:p>
          <a:p>
            <a:r>
              <a:rPr lang="en-US" baseline="0" dirty="0" smtClean="0"/>
              <a:t>Sail Fest</a:t>
            </a:r>
          </a:p>
          <a:p>
            <a:endParaRPr lang="en-US" dirty="0"/>
          </a:p>
        </p:txBody>
      </p:sp>
      <p:sp>
        <p:nvSpPr>
          <p:cNvPr id="4" name="Slide Number Placeholder 3"/>
          <p:cNvSpPr>
            <a:spLocks noGrp="1"/>
          </p:cNvSpPr>
          <p:nvPr>
            <p:ph type="sldNum" sz="quarter" idx="10"/>
          </p:nvPr>
        </p:nvSpPr>
        <p:spPr/>
        <p:txBody>
          <a:bodyPr/>
          <a:lstStyle/>
          <a:p>
            <a:fld id="{A20646CB-901C-4CE2-BBC4-D20AB9B42C4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modular….. Built based on need</a:t>
            </a:r>
            <a:endParaRPr lang="en-US" dirty="0"/>
          </a:p>
        </p:txBody>
      </p:sp>
      <p:sp>
        <p:nvSpPr>
          <p:cNvPr id="4" name="Slide Number Placeholder 3"/>
          <p:cNvSpPr>
            <a:spLocks noGrp="1"/>
          </p:cNvSpPr>
          <p:nvPr>
            <p:ph type="sldNum" sz="quarter" idx="10"/>
          </p:nvPr>
        </p:nvSpPr>
        <p:spPr/>
        <p:txBody>
          <a:bodyPr/>
          <a:lstStyle/>
          <a:p>
            <a:fld id="{A20646CB-901C-4CE2-BBC4-D20AB9B42C4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D7EB5-7528-4F68-89B1-0F355CD5CD4A}" type="slidenum">
              <a:rPr lang="en-US"/>
              <a:pPr/>
              <a:t>8</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934720" y="4414839"/>
            <a:ext cx="5140960" cy="4184650"/>
          </a:xfrm>
        </p:spPr>
        <p:txBody>
          <a:bodyPr/>
          <a:lstStyle/>
          <a:p>
            <a:r>
              <a:rPr lang="en-US" dirty="0"/>
              <a:t>INSTRUCTOR NOTES:</a:t>
            </a:r>
          </a:p>
          <a:p>
            <a:r>
              <a:rPr lang="en-US" dirty="0"/>
              <a:t>There are often four functional areas that comprise the General Staff of an ICS and support the Command Section:</a:t>
            </a:r>
          </a:p>
          <a:p>
            <a:pPr>
              <a:buFont typeface="Wingdings" pitchFamily="2" charset="2"/>
              <a:buChar char="§"/>
            </a:pPr>
            <a:r>
              <a:rPr lang="en-US" dirty="0"/>
              <a:t>   Operations Section</a:t>
            </a:r>
          </a:p>
          <a:p>
            <a:pPr>
              <a:buFont typeface="Wingdings" pitchFamily="2" charset="2"/>
              <a:buChar char="§"/>
            </a:pPr>
            <a:r>
              <a:rPr lang="en-US" dirty="0"/>
              <a:t>   Planning Section</a:t>
            </a:r>
          </a:p>
          <a:p>
            <a:pPr>
              <a:buFont typeface="Wingdings" pitchFamily="2" charset="2"/>
              <a:buChar char="§"/>
            </a:pPr>
            <a:r>
              <a:rPr lang="en-US" dirty="0"/>
              <a:t>   Finance and Administration Section </a:t>
            </a:r>
          </a:p>
          <a:p>
            <a:pPr>
              <a:buFont typeface="Wingdings" pitchFamily="2" charset="2"/>
              <a:buChar char="§"/>
            </a:pPr>
            <a:r>
              <a:rPr lang="en-US" dirty="0"/>
              <a:t>   Logistics Section</a:t>
            </a:r>
          </a:p>
          <a:p>
            <a:r>
              <a:rPr lang="en-US" dirty="0"/>
              <a:t>Each functional area also may have additional staff</a:t>
            </a:r>
            <a:r>
              <a:rPr lang="en-US" dirty="0" smtClean="0"/>
              <a:t>.</a:t>
            </a:r>
          </a:p>
          <a:p>
            <a:endParaRPr lang="en-US" dirty="0" smtClean="0"/>
          </a:p>
          <a:p>
            <a:r>
              <a:rPr lang="en-US" dirty="0" smtClean="0"/>
              <a:t>This organization (or parts of it) can be how you structure</a:t>
            </a:r>
            <a:r>
              <a:rPr lang="en-US" baseline="0" dirty="0" smtClean="0"/>
              <a:t> your Multi Agency Coordination System (more on this later).</a:t>
            </a:r>
            <a:endParaRPr lang="en-US" dirty="0"/>
          </a:p>
          <a:p>
            <a:endParaRPr lang="en-US" dirty="0"/>
          </a:p>
          <a:p>
            <a:r>
              <a:rPr lang="en-US" dirty="0"/>
              <a:t>Additional organizational layers may be needed to help manage a potentially larger incident.</a:t>
            </a:r>
          </a:p>
          <a:p>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CC09F-2976-420A-84F6-8C15ABE98D40}" type="slidenum">
              <a:rPr lang="en-US"/>
              <a:pPr/>
              <a:t>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34720" y="4414839"/>
            <a:ext cx="5140960" cy="4184650"/>
          </a:xfrm>
        </p:spPr>
        <p:txBody>
          <a:bodyPr/>
          <a:lstStyle/>
          <a:p>
            <a:r>
              <a:rPr lang="en-US" dirty="0"/>
              <a:t>INSTRUCTOR NOTES:</a:t>
            </a:r>
          </a:p>
          <a:p>
            <a:r>
              <a:rPr lang="en-US" dirty="0" smtClean="0"/>
              <a:t>The Operations Section is responsible to Incident Command for the direct management of all incident related tactical activities. Tactical is defined as the approach taken to achieve a specific objectives or to solve a specific problem.</a:t>
            </a:r>
            <a:r>
              <a:rPr lang="en-US" dirty="0"/>
              <a:t/>
            </a:r>
            <a:br>
              <a:rPr lang="en-US" dirty="0"/>
            </a:br>
            <a:endParaRPr lang="en-US" dirty="0"/>
          </a:p>
          <a:p>
            <a:r>
              <a:rPr lang="en-US" dirty="0"/>
              <a:t>Members of the Operations Section work with the Operations Chief to:</a:t>
            </a:r>
          </a:p>
          <a:p>
            <a:pPr>
              <a:buFont typeface="Wingdings" pitchFamily="2" charset="2"/>
              <a:buChar char="§"/>
            </a:pPr>
            <a:r>
              <a:rPr lang="en-US" dirty="0"/>
              <a:t>   Direct and coordinate all facility operations</a:t>
            </a:r>
          </a:p>
          <a:p>
            <a:pPr>
              <a:buFont typeface="Wingdings" pitchFamily="2" charset="2"/>
              <a:buChar char="§"/>
            </a:pPr>
            <a:r>
              <a:rPr lang="en-US" dirty="0"/>
              <a:t>   Monitor staffing and adjust staffing to respond to </a:t>
            </a:r>
            <a:r>
              <a:rPr lang="en-US" dirty="0" smtClean="0"/>
              <a:t>needs</a:t>
            </a:r>
          </a:p>
          <a:p>
            <a:pPr>
              <a:buFont typeface="Wingdings" pitchFamily="2" charset="2"/>
              <a:buChar char="§"/>
            </a:pPr>
            <a:r>
              <a:rPr lang="en-US" dirty="0" smtClean="0"/>
              <a:t> </a:t>
            </a:r>
            <a:r>
              <a:rPr lang="en-US" baseline="0" dirty="0" smtClean="0"/>
              <a:t>  Communication with subordinate ops personnel in key</a:t>
            </a:r>
            <a:endParaRPr lang="en-US" dirty="0"/>
          </a:p>
          <a:p>
            <a:endParaRPr lang="en-US" dirty="0"/>
          </a:p>
          <a:p>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96D432-B79B-4FA1-9D1D-80DE3E7DA04E}"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03663-FA21-4795-AC71-6B40372D439E}" type="slidenum">
              <a:rPr lang="en-US" smtClean="0"/>
              <a:pPr/>
              <a:t>‹#›</a:t>
            </a:fld>
            <a:endParaRPr lang="en-US"/>
          </a:p>
        </p:txBody>
      </p:sp>
    </p:spTree>
    <p:extLst>
      <p:ext uri="{BB962C8B-B14F-4D97-AF65-F5344CB8AC3E}">
        <p14:creationId xmlns:p14="http://schemas.microsoft.com/office/powerpoint/2010/main" xmlns="" val="750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6D432-B79B-4FA1-9D1D-80DE3E7DA04E}"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03663-FA21-4795-AC71-6B40372D439E}" type="slidenum">
              <a:rPr lang="en-US" smtClean="0"/>
              <a:pPr/>
              <a:t>‹#›</a:t>
            </a:fld>
            <a:endParaRPr lang="en-US"/>
          </a:p>
        </p:txBody>
      </p:sp>
    </p:spTree>
    <p:extLst>
      <p:ext uri="{BB962C8B-B14F-4D97-AF65-F5344CB8AC3E}">
        <p14:creationId xmlns:p14="http://schemas.microsoft.com/office/powerpoint/2010/main" xmlns="" val="106804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6D432-B79B-4FA1-9D1D-80DE3E7DA04E}"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03663-FA21-4795-AC71-6B40372D439E}" type="slidenum">
              <a:rPr lang="en-US" smtClean="0"/>
              <a:pPr/>
              <a:t>‹#›</a:t>
            </a:fld>
            <a:endParaRPr lang="en-US"/>
          </a:p>
        </p:txBody>
      </p:sp>
    </p:spTree>
    <p:extLst>
      <p:ext uri="{BB962C8B-B14F-4D97-AF65-F5344CB8AC3E}">
        <p14:creationId xmlns:p14="http://schemas.microsoft.com/office/powerpoint/2010/main" xmlns="" val="2231054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1882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6D432-B79B-4FA1-9D1D-80DE3E7DA04E}"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03663-FA21-4795-AC71-6B40372D439E}" type="slidenum">
              <a:rPr lang="en-US" smtClean="0"/>
              <a:pPr/>
              <a:t>‹#›</a:t>
            </a:fld>
            <a:endParaRPr lang="en-US"/>
          </a:p>
        </p:txBody>
      </p:sp>
    </p:spTree>
    <p:extLst>
      <p:ext uri="{BB962C8B-B14F-4D97-AF65-F5344CB8AC3E}">
        <p14:creationId xmlns:p14="http://schemas.microsoft.com/office/powerpoint/2010/main" xmlns="" val="137938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96D432-B79B-4FA1-9D1D-80DE3E7DA04E}"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03663-FA21-4795-AC71-6B40372D439E}" type="slidenum">
              <a:rPr lang="en-US" smtClean="0"/>
              <a:pPr/>
              <a:t>‹#›</a:t>
            </a:fld>
            <a:endParaRPr lang="en-US"/>
          </a:p>
        </p:txBody>
      </p:sp>
    </p:spTree>
    <p:extLst>
      <p:ext uri="{BB962C8B-B14F-4D97-AF65-F5344CB8AC3E}">
        <p14:creationId xmlns:p14="http://schemas.microsoft.com/office/powerpoint/2010/main" xmlns="" val="25980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96D432-B79B-4FA1-9D1D-80DE3E7DA04E}"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03663-FA21-4795-AC71-6B40372D439E}" type="slidenum">
              <a:rPr lang="en-US" smtClean="0"/>
              <a:pPr/>
              <a:t>‹#›</a:t>
            </a:fld>
            <a:endParaRPr lang="en-US"/>
          </a:p>
        </p:txBody>
      </p:sp>
    </p:spTree>
    <p:extLst>
      <p:ext uri="{BB962C8B-B14F-4D97-AF65-F5344CB8AC3E}">
        <p14:creationId xmlns:p14="http://schemas.microsoft.com/office/powerpoint/2010/main" xmlns="" val="345357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96D432-B79B-4FA1-9D1D-80DE3E7DA04E}" type="datetimeFigureOut">
              <a:rPr lang="en-US" smtClean="0"/>
              <a:pPr/>
              <a:t>7/10/2012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303663-FA21-4795-AC71-6B40372D439E}" type="slidenum">
              <a:rPr lang="en-US" smtClean="0"/>
              <a:pPr/>
              <a:t>‹#›</a:t>
            </a:fld>
            <a:endParaRPr lang="en-US"/>
          </a:p>
        </p:txBody>
      </p:sp>
    </p:spTree>
    <p:extLst>
      <p:ext uri="{BB962C8B-B14F-4D97-AF65-F5344CB8AC3E}">
        <p14:creationId xmlns:p14="http://schemas.microsoft.com/office/powerpoint/2010/main" xmlns="" val="80775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96D432-B79B-4FA1-9D1D-80DE3E7DA04E}" type="datetimeFigureOut">
              <a:rPr lang="en-US" smtClean="0"/>
              <a:pPr/>
              <a:t>7/10/2012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03663-FA21-4795-AC71-6B40372D439E}" type="slidenum">
              <a:rPr lang="en-US" smtClean="0"/>
              <a:pPr/>
              <a:t>‹#›</a:t>
            </a:fld>
            <a:endParaRPr lang="en-US"/>
          </a:p>
        </p:txBody>
      </p:sp>
    </p:spTree>
    <p:extLst>
      <p:ext uri="{BB962C8B-B14F-4D97-AF65-F5344CB8AC3E}">
        <p14:creationId xmlns:p14="http://schemas.microsoft.com/office/powerpoint/2010/main" xmlns="" val="238212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6D432-B79B-4FA1-9D1D-80DE3E7DA04E}" type="datetimeFigureOut">
              <a:rPr lang="en-US" smtClean="0"/>
              <a:pPr/>
              <a:t>7/10/2012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303663-FA21-4795-AC71-6B40372D439E}" type="slidenum">
              <a:rPr lang="en-US" smtClean="0"/>
              <a:pPr/>
              <a:t>‹#›</a:t>
            </a:fld>
            <a:endParaRPr lang="en-US"/>
          </a:p>
        </p:txBody>
      </p:sp>
    </p:spTree>
    <p:extLst>
      <p:ext uri="{BB962C8B-B14F-4D97-AF65-F5344CB8AC3E}">
        <p14:creationId xmlns:p14="http://schemas.microsoft.com/office/powerpoint/2010/main" xmlns="" val="287366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96D432-B79B-4FA1-9D1D-80DE3E7DA04E}"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03663-FA21-4795-AC71-6B40372D439E}" type="slidenum">
              <a:rPr lang="en-US" smtClean="0"/>
              <a:pPr/>
              <a:t>‹#›</a:t>
            </a:fld>
            <a:endParaRPr lang="en-US"/>
          </a:p>
        </p:txBody>
      </p:sp>
    </p:spTree>
    <p:extLst>
      <p:ext uri="{BB962C8B-B14F-4D97-AF65-F5344CB8AC3E}">
        <p14:creationId xmlns:p14="http://schemas.microsoft.com/office/powerpoint/2010/main" xmlns="" val="187687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96D432-B79B-4FA1-9D1D-80DE3E7DA04E}"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03663-FA21-4795-AC71-6B40372D439E}" type="slidenum">
              <a:rPr lang="en-US" smtClean="0"/>
              <a:pPr/>
              <a:t>‹#›</a:t>
            </a:fld>
            <a:endParaRPr lang="en-US"/>
          </a:p>
        </p:txBody>
      </p:sp>
    </p:spTree>
    <p:extLst>
      <p:ext uri="{BB962C8B-B14F-4D97-AF65-F5344CB8AC3E}">
        <p14:creationId xmlns:p14="http://schemas.microsoft.com/office/powerpoint/2010/main" xmlns="" val="96837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6D432-B79B-4FA1-9D1D-80DE3E7DA04E}" type="datetimeFigureOut">
              <a:rPr lang="en-US" smtClean="0"/>
              <a:pPr/>
              <a:t>7/10/2012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03663-FA21-4795-AC71-6B40372D439E}" type="slidenum">
              <a:rPr lang="en-US" smtClean="0"/>
              <a:pPr/>
              <a:t>‹#›</a:t>
            </a:fld>
            <a:endParaRPr lang="en-US"/>
          </a:p>
        </p:txBody>
      </p:sp>
    </p:spTree>
    <p:extLst>
      <p:ext uri="{BB962C8B-B14F-4D97-AF65-F5344CB8AC3E}">
        <p14:creationId xmlns:p14="http://schemas.microsoft.com/office/powerpoint/2010/main" xmlns="" val="2217674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0"/>
            <a:ext cx="8153400" cy="1523494"/>
          </a:xfrm>
          <a:prstGeom prst="rect">
            <a:avLst/>
          </a:prstGeom>
        </p:spPr>
        <p:txBody>
          <a:bodyPr wrap="square">
            <a:spAutoFit/>
          </a:bodyPr>
          <a:lstStyle/>
          <a:p>
            <a:pPr algn="ctr"/>
            <a:r>
              <a:rPr lang="en-US" sz="3100" b="1" dirty="0" smtClean="0">
                <a:solidFill>
                  <a:srgbClr val="002060"/>
                </a:solidFill>
              </a:rPr>
              <a:t>Overview of</a:t>
            </a:r>
          </a:p>
          <a:p>
            <a:pPr algn="ctr"/>
            <a:r>
              <a:rPr lang="en-US" sz="3100" b="1" dirty="0" smtClean="0">
                <a:solidFill>
                  <a:srgbClr val="002060"/>
                </a:solidFill>
              </a:rPr>
              <a:t>Connecticut Emergency Management and Response</a:t>
            </a:r>
            <a:endParaRPr lang="en-US" sz="3100" b="1" dirty="0">
              <a:solidFill>
                <a:srgbClr val="00206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6460" y="1981200"/>
            <a:ext cx="7642480" cy="4716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6043" b="6031"/>
          <a:stretch/>
        </p:blipFill>
        <p:spPr bwMode="auto">
          <a:xfrm>
            <a:off x="3707822" y="3749098"/>
            <a:ext cx="1409123" cy="1109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6924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685800"/>
            <a:ext cx="8229600" cy="868363"/>
          </a:xfrm>
          <a:noFill/>
          <a:ln/>
        </p:spPr>
        <p:txBody>
          <a:bodyPr/>
          <a:lstStyle/>
          <a:p>
            <a:r>
              <a:rPr lang="en-US" sz="3600" b="1" u="sng" dirty="0"/>
              <a:t>Planning</a:t>
            </a:r>
          </a:p>
        </p:txBody>
      </p:sp>
      <p:sp>
        <p:nvSpPr>
          <p:cNvPr id="70659" name="Rectangle 3"/>
          <p:cNvSpPr>
            <a:spLocks noGrp="1" noChangeArrowheads="1"/>
          </p:cNvSpPr>
          <p:nvPr>
            <p:ph type="body" sz="half" idx="1"/>
          </p:nvPr>
        </p:nvSpPr>
        <p:spPr>
          <a:xfrm>
            <a:off x="446088" y="3957638"/>
            <a:ext cx="8274050" cy="1803400"/>
          </a:xfrm>
        </p:spPr>
        <p:txBody>
          <a:bodyPr/>
          <a:lstStyle/>
          <a:p>
            <a:pPr>
              <a:lnSpc>
                <a:spcPts val="1800"/>
              </a:lnSpc>
              <a:buFont typeface="Wingdings" pitchFamily="2" charset="2"/>
              <a:buNone/>
            </a:pPr>
            <a:endParaRPr lang="en-US" sz="4200"/>
          </a:p>
          <a:p>
            <a:pPr>
              <a:lnSpc>
                <a:spcPct val="80000"/>
              </a:lnSpc>
            </a:pPr>
            <a:endParaRPr lang="en-US" sz="3800"/>
          </a:p>
        </p:txBody>
      </p:sp>
      <p:graphicFrame>
        <p:nvGraphicFramePr>
          <p:cNvPr id="70660" name="Object 4"/>
          <p:cNvGraphicFramePr>
            <a:graphicFrameLocks noChangeAspect="1"/>
          </p:cNvGraphicFramePr>
          <p:nvPr>
            <p:ph sz="half" idx="2"/>
          </p:nvPr>
        </p:nvGraphicFramePr>
        <p:xfrm>
          <a:off x="711200" y="1690688"/>
          <a:ext cx="7847013" cy="2470150"/>
        </p:xfrm>
        <a:graphic>
          <a:graphicData uri="http://schemas.openxmlformats.org/presentationml/2006/ole">
            <p:oleObj spid="_x0000_s17414" name="Photo Editor Photo" r:id="rId4" imgW="11590476" imgH="3648584" progId="">
              <p:embed/>
            </p:oleObj>
          </a:graphicData>
        </a:graphic>
      </p:graphicFrame>
      <p:sp>
        <p:nvSpPr>
          <p:cNvPr id="70661" name="Rectangle 5"/>
          <p:cNvSpPr>
            <a:spLocks noChangeArrowheads="1"/>
          </p:cNvSpPr>
          <p:nvPr/>
        </p:nvSpPr>
        <p:spPr bwMode="auto">
          <a:xfrm>
            <a:off x="685800" y="4419600"/>
            <a:ext cx="8067675"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Clr>
                <a:srgbClr val="0092C3"/>
              </a:buClr>
              <a:buFont typeface="Wingdings" pitchFamily="2" charset="2"/>
              <a:buChar char="§"/>
            </a:pPr>
            <a:r>
              <a:rPr lang="en-US"/>
              <a:t>Prepares and documents the Incident Action Plan</a:t>
            </a:r>
          </a:p>
          <a:p>
            <a:pPr marL="342900" indent="-342900">
              <a:spcBef>
                <a:spcPct val="20000"/>
              </a:spcBef>
              <a:buClr>
                <a:srgbClr val="0092C3"/>
              </a:buClr>
              <a:buFont typeface="Wingdings" pitchFamily="2" charset="2"/>
              <a:buChar char="§"/>
            </a:pPr>
            <a:r>
              <a:rPr lang="en-US"/>
              <a:t>Collects and evaluates information </a:t>
            </a:r>
          </a:p>
          <a:p>
            <a:pPr marL="342900" indent="-342900">
              <a:spcBef>
                <a:spcPct val="20000"/>
              </a:spcBef>
              <a:buClr>
                <a:srgbClr val="0092C3"/>
              </a:buClr>
              <a:buFont typeface="Wingdings" pitchFamily="2" charset="2"/>
              <a:buChar char="§"/>
            </a:pPr>
            <a:r>
              <a:rPr lang="en-US"/>
              <a:t>Maintains resource status</a:t>
            </a:r>
          </a:p>
          <a:p>
            <a:pPr marL="342900" indent="-342900">
              <a:spcBef>
                <a:spcPct val="20000"/>
              </a:spcBef>
              <a:buClr>
                <a:srgbClr val="0092C3"/>
              </a:buClr>
              <a:buFont typeface="Wingdings" pitchFamily="2" charset="2"/>
              <a:buChar char="§"/>
            </a:pPr>
            <a:r>
              <a:rPr lang="en-US"/>
              <a:t>Maintains documentation for incident records</a:t>
            </a:r>
          </a:p>
        </p:txBody>
      </p:sp>
    </p:spTree>
    <p:extLst>
      <p:ext uri="{BB962C8B-B14F-4D97-AF65-F5344CB8AC3E}">
        <p14:creationId xmlns:p14="http://schemas.microsoft.com/office/powerpoint/2010/main" xmlns="" val="2905219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spect="1" noChangeArrowheads="1"/>
          </p:cNvSpPr>
          <p:nvPr>
            <p:ph type="title"/>
          </p:nvPr>
        </p:nvSpPr>
        <p:spPr/>
        <p:txBody>
          <a:bodyPr>
            <a:normAutofit fontScale="90000"/>
          </a:bodyPr>
          <a:lstStyle/>
          <a:p>
            <a:pPr eaLnBrk="1" hangingPunct="1"/>
            <a:r>
              <a:rPr lang="en-US" b="1" u="sng" dirty="0" smtClean="0">
                <a:solidFill>
                  <a:srgbClr val="002060"/>
                </a:solidFill>
              </a:rPr>
              <a:t>Reliance on an Incident Action Plan</a:t>
            </a:r>
          </a:p>
        </p:txBody>
      </p:sp>
      <p:sp>
        <p:nvSpPr>
          <p:cNvPr id="72707" name="Rectangle 3"/>
          <p:cNvSpPr>
            <a:spLocks noGrp="1" noChangeArrowheads="1"/>
          </p:cNvSpPr>
          <p:nvPr>
            <p:ph idx="1"/>
          </p:nvPr>
        </p:nvSpPr>
        <p:spPr>
          <a:xfrm>
            <a:off x="457200" y="1066800"/>
            <a:ext cx="8229600" cy="4724400"/>
          </a:xfrm>
        </p:spPr>
        <p:txBody>
          <a:bodyPr/>
          <a:lstStyle/>
          <a:p>
            <a:pPr eaLnBrk="1" hangingPunct="1"/>
            <a:r>
              <a:rPr lang="en-US" sz="2400" dirty="0" smtClean="0"/>
              <a:t>The Incident Commander creates an Incident Action Plan (IAP) that: </a:t>
            </a:r>
          </a:p>
          <a:p>
            <a:pPr lvl="1" eaLnBrk="1" hangingPunct="1"/>
            <a:r>
              <a:rPr sz="2400" dirty="0" smtClean="0"/>
              <a:t>Specifies the incident objectives.</a:t>
            </a:r>
          </a:p>
          <a:p>
            <a:pPr lvl="1" eaLnBrk="1" hangingPunct="1"/>
            <a:r>
              <a:rPr sz="2400" dirty="0" smtClean="0"/>
              <a:t>States the activities to be completed</a:t>
            </a:r>
            <a:endParaRPr lang="en-US" sz="2400" dirty="0" smtClean="0"/>
          </a:p>
          <a:p>
            <a:pPr lvl="1" eaLnBrk="1" hangingPunct="1"/>
            <a:r>
              <a:rPr lang="en-US" sz="2400" dirty="0" smtClean="0"/>
              <a:t>Documents activities</a:t>
            </a:r>
            <a:r>
              <a:rPr sz="2400" dirty="0" smtClean="0"/>
              <a:t> </a:t>
            </a:r>
          </a:p>
          <a:p>
            <a:pPr lvl="1" eaLnBrk="1" hangingPunct="1"/>
            <a:r>
              <a:rPr sz="2400" dirty="0" smtClean="0"/>
              <a:t>Covers a specified timeframe </a:t>
            </a:r>
            <a:endParaRPr lang="en-US" sz="2400" dirty="0" smtClean="0"/>
          </a:p>
          <a:p>
            <a:pPr lvl="2"/>
            <a:r>
              <a:rPr lang="en-US" sz="2000" dirty="0" smtClean="0"/>
              <a:t>(</a:t>
            </a:r>
            <a:r>
              <a:rPr sz="2000" dirty="0" smtClean="0"/>
              <a:t>operational period</a:t>
            </a:r>
            <a:r>
              <a:rPr lang="en-US" sz="2000" dirty="0"/>
              <a:t>)</a:t>
            </a:r>
            <a:endParaRPr sz="2000" dirty="0" smtClean="0"/>
          </a:p>
          <a:p>
            <a:pPr lvl="1" eaLnBrk="1" hangingPunct="1"/>
            <a:r>
              <a:rPr lang="en-US" sz="2400" dirty="0" smtClean="0"/>
              <a:t>Should </a:t>
            </a:r>
            <a:r>
              <a:rPr sz="2400" dirty="0" smtClean="0"/>
              <a:t>be a written IAP</a:t>
            </a:r>
            <a:endParaRPr lang="en-US" sz="2400" dirty="0" smtClean="0"/>
          </a:p>
          <a:p>
            <a:pPr lvl="1" eaLnBrk="1" hangingPunct="1"/>
            <a:r>
              <a:rPr lang="en-US" sz="2400" dirty="0" smtClean="0"/>
              <a:t>Should include a Table of Organization</a:t>
            </a:r>
            <a:endParaRPr sz="2400" dirty="0" smtClean="0"/>
          </a:p>
          <a:p>
            <a:pPr lvl="1" eaLnBrk="1" hangingPunct="1"/>
            <a:r>
              <a:rPr sz="2400" dirty="0" smtClean="0"/>
              <a:t>Takes into account legal and policy </a:t>
            </a:r>
            <a:br>
              <a:rPr sz="2400" dirty="0" smtClean="0"/>
            </a:br>
            <a:r>
              <a:rPr sz="2400" dirty="0" smtClean="0"/>
              <a:t>considerations and direction.</a:t>
            </a:r>
          </a:p>
        </p:txBody>
      </p:sp>
      <p:pic>
        <p:nvPicPr>
          <p:cNvPr id="72708" name="Picture 2" descr="Paper labeled Incident Action Pla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1981199"/>
            <a:ext cx="2895554" cy="294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681286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a:ln/>
        </p:spPr>
        <p:txBody>
          <a:bodyPr/>
          <a:lstStyle/>
          <a:p>
            <a:r>
              <a:rPr lang="en-US" sz="3600" b="1" u="sng" dirty="0"/>
              <a:t>Finance and Administration</a:t>
            </a:r>
          </a:p>
        </p:txBody>
      </p:sp>
      <p:sp>
        <p:nvSpPr>
          <p:cNvPr id="72707" name="Rectangle 3"/>
          <p:cNvSpPr>
            <a:spLocks noGrp="1" noChangeArrowheads="1"/>
          </p:cNvSpPr>
          <p:nvPr>
            <p:ph type="body" sz="half" idx="1"/>
          </p:nvPr>
        </p:nvSpPr>
        <p:spPr>
          <a:xfrm>
            <a:off x="533400" y="4648200"/>
            <a:ext cx="8045450" cy="685800"/>
          </a:xfrm>
        </p:spPr>
        <p:txBody>
          <a:bodyPr>
            <a:normAutofit/>
          </a:bodyPr>
          <a:lstStyle/>
          <a:p>
            <a:pPr>
              <a:lnSpc>
                <a:spcPts val="1800"/>
              </a:lnSpc>
            </a:pPr>
            <a:r>
              <a:rPr lang="en-US" sz="2400" dirty="0"/>
              <a:t>Tracks and manages spending during an incident</a:t>
            </a:r>
          </a:p>
          <a:p>
            <a:pPr>
              <a:lnSpc>
                <a:spcPts val="1800"/>
              </a:lnSpc>
            </a:pPr>
            <a:r>
              <a:rPr lang="en-US" sz="2400" dirty="0"/>
              <a:t>Handles the financial recovery of the facility</a:t>
            </a:r>
          </a:p>
        </p:txBody>
      </p:sp>
      <p:graphicFrame>
        <p:nvGraphicFramePr>
          <p:cNvPr id="72708" name="Object 4"/>
          <p:cNvGraphicFramePr>
            <a:graphicFrameLocks noChangeAspect="1"/>
          </p:cNvGraphicFramePr>
          <p:nvPr>
            <p:ph sz="half" idx="2"/>
          </p:nvPr>
        </p:nvGraphicFramePr>
        <p:xfrm>
          <a:off x="609600" y="1676400"/>
          <a:ext cx="7685088" cy="2419350"/>
        </p:xfrm>
        <a:graphic>
          <a:graphicData uri="http://schemas.openxmlformats.org/presentationml/2006/ole">
            <p:oleObj spid="_x0000_s18438" name="Photo Editor Photo" r:id="rId4" imgW="11590476" imgH="3648584" progId="">
              <p:embed/>
            </p:oleObj>
          </a:graphicData>
        </a:graphic>
      </p:graphicFrame>
    </p:spTree>
    <p:extLst>
      <p:ext uri="{BB962C8B-B14F-4D97-AF65-F5344CB8AC3E}">
        <p14:creationId xmlns:p14="http://schemas.microsoft.com/office/powerpoint/2010/main" xmlns="" val="2644743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noFill/>
          <a:ln/>
        </p:spPr>
        <p:txBody>
          <a:bodyPr/>
          <a:lstStyle/>
          <a:p>
            <a:r>
              <a:rPr lang="en-US" sz="3600" b="1" u="sng" dirty="0"/>
              <a:t>Logistics</a:t>
            </a:r>
          </a:p>
        </p:txBody>
      </p:sp>
      <p:sp>
        <p:nvSpPr>
          <p:cNvPr id="78851" name="Rectangle 3"/>
          <p:cNvSpPr>
            <a:spLocks noGrp="1" noChangeArrowheads="1"/>
          </p:cNvSpPr>
          <p:nvPr>
            <p:ph type="body" sz="half" idx="1"/>
          </p:nvPr>
        </p:nvSpPr>
        <p:spPr>
          <a:xfrm>
            <a:off x="538163" y="3976688"/>
            <a:ext cx="8147050" cy="1979612"/>
          </a:xfrm>
        </p:spPr>
        <p:txBody>
          <a:bodyPr/>
          <a:lstStyle/>
          <a:p>
            <a:pPr>
              <a:lnSpc>
                <a:spcPct val="90000"/>
              </a:lnSpc>
              <a:buFont typeface="Wingdings" pitchFamily="2" charset="2"/>
              <a:buNone/>
            </a:pPr>
            <a:r>
              <a:rPr lang="en-US" sz="4200"/>
              <a:t>	</a:t>
            </a:r>
          </a:p>
          <a:p>
            <a:pPr>
              <a:lnSpc>
                <a:spcPct val="90000"/>
              </a:lnSpc>
            </a:pPr>
            <a:r>
              <a:rPr lang="en-US" sz="1800"/>
              <a:t>Manages the materials and facilities used during the crisis</a:t>
            </a:r>
          </a:p>
        </p:txBody>
      </p:sp>
      <p:graphicFrame>
        <p:nvGraphicFramePr>
          <p:cNvPr id="78852" name="Object 4"/>
          <p:cNvGraphicFramePr>
            <a:graphicFrameLocks noChangeAspect="1"/>
          </p:cNvGraphicFramePr>
          <p:nvPr>
            <p:ph sz="half" idx="2"/>
          </p:nvPr>
        </p:nvGraphicFramePr>
        <p:xfrm>
          <a:off x="803275" y="1627188"/>
          <a:ext cx="7580313" cy="2387600"/>
        </p:xfrm>
        <a:graphic>
          <a:graphicData uri="http://schemas.openxmlformats.org/presentationml/2006/ole">
            <p:oleObj spid="_x0000_s19462" name="Photo Editor Photo" r:id="rId4" imgW="11590476" imgH="3648584" progId="">
              <p:embed/>
            </p:oleObj>
          </a:graphicData>
        </a:graphic>
      </p:graphicFrame>
    </p:spTree>
    <p:extLst>
      <p:ext uri="{BB962C8B-B14F-4D97-AF65-F5344CB8AC3E}">
        <p14:creationId xmlns:p14="http://schemas.microsoft.com/office/powerpoint/2010/main" xmlns="" val="1620733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ommandstaff"/>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1447800" y="1219200"/>
            <a:ext cx="6037263" cy="33956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2947" name="Rectangle 3"/>
          <p:cNvSpPr>
            <a:spLocks noGrp="1" noChangeArrowheads="1"/>
          </p:cNvSpPr>
          <p:nvPr>
            <p:ph type="title"/>
          </p:nvPr>
        </p:nvSpPr>
        <p:spPr>
          <a:noFill/>
          <a:ln/>
        </p:spPr>
        <p:txBody>
          <a:bodyPr/>
          <a:lstStyle/>
          <a:p>
            <a:r>
              <a:rPr lang="en-US" sz="3600" b="1" u="sng" dirty="0">
                <a:solidFill>
                  <a:srgbClr val="002060"/>
                </a:solidFill>
              </a:rPr>
              <a:t>Command Staff</a:t>
            </a:r>
          </a:p>
        </p:txBody>
      </p:sp>
      <p:sp>
        <p:nvSpPr>
          <p:cNvPr id="82948" name="Rectangle 4"/>
          <p:cNvSpPr>
            <a:spLocks noGrp="1" noChangeArrowheads="1"/>
          </p:cNvSpPr>
          <p:nvPr>
            <p:ph type="body" sz="half" idx="1"/>
          </p:nvPr>
        </p:nvSpPr>
        <p:spPr>
          <a:xfrm>
            <a:off x="204788" y="5029200"/>
            <a:ext cx="8939212" cy="871538"/>
          </a:xfrm>
        </p:spPr>
        <p:txBody>
          <a:bodyPr>
            <a:noAutofit/>
          </a:bodyPr>
          <a:lstStyle/>
          <a:p>
            <a:r>
              <a:rPr lang="en-US" sz="2000" dirty="0"/>
              <a:t>May be needed depending on the complexity of the incident</a:t>
            </a:r>
          </a:p>
          <a:p>
            <a:r>
              <a:rPr lang="en-US" sz="2000" dirty="0"/>
              <a:t>Incident Commander will determine which Command Staff positions are needed </a:t>
            </a:r>
            <a:endParaRPr lang="en-US" sz="2000" dirty="0" smtClean="0"/>
          </a:p>
          <a:p>
            <a:r>
              <a:rPr lang="en-US" sz="2000" dirty="0" smtClean="0"/>
              <a:t>Point of Contact for the SEOC to request services and/or goods in support of incident response.</a:t>
            </a:r>
            <a:endParaRPr lang="en-US" sz="2000" dirty="0"/>
          </a:p>
          <a:p>
            <a:pPr>
              <a:buFont typeface="Wingdings" pitchFamily="2" charset="2"/>
              <a:buNone/>
            </a:pPr>
            <a:endParaRPr lang="en-US" sz="2400" dirty="0"/>
          </a:p>
        </p:txBody>
      </p:sp>
      <p:sp>
        <p:nvSpPr>
          <p:cNvPr id="6" name="Right Arrow 5"/>
          <p:cNvSpPr/>
          <p:nvPr/>
        </p:nvSpPr>
        <p:spPr>
          <a:xfrm rot="1506447">
            <a:off x="2037795" y="1784883"/>
            <a:ext cx="978408" cy="484632"/>
          </a:xfrm>
          <a:prstGeom prst="rightArrow">
            <a:avLst/>
          </a:prstGeom>
          <a:solidFill>
            <a:srgbClr val="9904E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78479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Statewide or Widespread Emergency</a:t>
            </a:r>
            <a:endParaRPr lang="en-US" b="1" u="sng" dirty="0"/>
          </a:p>
        </p:txBody>
      </p:sp>
      <p:sp>
        <p:nvSpPr>
          <p:cNvPr id="3" name="TextBox 2"/>
          <p:cNvSpPr txBox="1"/>
          <p:nvPr/>
        </p:nvSpPr>
        <p:spPr>
          <a:xfrm>
            <a:off x="685800" y="1600200"/>
            <a:ext cx="7772400" cy="3908762"/>
          </a:xfrm>
          <a:prstGeom prst="rect">
            <a:avLst/>
          </a:prstGeom>
          <a:noFill/>
        </p:spPr>
        <p:txBody>
          <a:bodyPr wrap="square" rtlCol="0">
            <a:spAutoFit/>
          </a:bodyPr>
          <a:lstStyle/>
          <a:p>
            <a:pPr>
              <a:buFont typeface="Arial" pitchFamily="34" charset="0"/>
              <a:buChar char="•"/>
            </a:pPr>
            <a:r>
              <a:rPr lang="en-US" sz="2800" dirty="0" smtClean="0"/>
              <a:t>When there is a widespread local emergency(</a:t>
            </a:r>
            <a:r>
              <a:rPr lang="en-US" sz="2800" dirty="0" err="1" smtClean="0"/>
              <a:t>ies</a:t>
            </a:r>
            <a:r>
              <a:rPr lang="en-US" sz="2800" dirty="0" smtClean="0"/>
              <a:t>)  in either more than one municipality or of great severity in one municipality,  it can become a emergency of statewide significance.</a:t>
            </a:r>
          </a:p>
          <a:p>
            <a:pPr>
              <a:buFont typeface="Arial" pitchFamily="34" charset="0"/>
              <a:buChar char="•"/>
            </a:pPr>
            <a:r>
              <a:rPr lang="en-US" sz="2800" dirty="0" smtClean="0"/>
              <a:t>The Governor may declare a State of Emergency and/or activate the State Response Framework to begin the coordination and support of the local municipality(</a:t>
            </a:r>
            <a:r>
              <a:rPr lang="en-US" sz="2800" dirty="0" err="1" smtClean="0"/>
              <a:t>ies</a:t>
            </a:r>
            <a:r>
              <a:rPr lang="en-US" sz="2800" dirty="0" smtClean="0"/>
              <a:t>).</a:t>
            </a:r>
          </a:p>
          <a:p>
            <a:r>
              <a:rPr lang="en-US" sz="2400" b="1" dirty="0" smtClean="0"/>
              <a:t>(Connecticut General Statutes Title 28)</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spect="1" noChangeArrowheads="1"/>
          </p:cNvSpPr>
          <p:nvPr>
            <p:ph type="title"/>
          </p:nvPr>
        </p:nvSpPr>
        <p:spPr/>
        <p:txBody>
          <a:bodyPr/>
          <a:lstStyle/>
          <a:p>
            <a:r>
              <a:rPr lang="en-US" b="1" u="sng" dirty="0" smtClean="0"/>
              <a:t>NIMS Components (cont’d)</a:t>
            </a:r>
          </a:p>
        </p:txBody>
      </p:sp>
      <p:sp>
        <p:nvSpPr>
          <p:cNvPr id="10243" name="Text Box 4"/>
          <p:cNvSpPr txBox="1">
            <a:spLocks noChangeArrowheads="1"/>
          </p:cNvSpPr>
          <p:nvPr/>
        </p:nvSpPr>
        <p:spPr bwMode="auto">
          <a:xfrm>
            <a:off x="436563" y="5108575"/>
            <a:ext cx="6629400" cy="366713"/>
          </a:xfrm>
          <a:prstGeom prst="rect">
            <a:avLst/>
          </a:prstGeom>
          <a:noFill/>
          <a:ln w="9525">
            <a:noFill/>
            <a:miter lim="800000"/>
            <a:headEnd/>
            <a:tailEnd/>
          </a:ln>
        </p:spPr>
        <p:txBody>
          <a:bodyPr>
            <a:spAutoFit/>
          </a:bodyPr>
          <a:lstStyle/>
          <a:p>
            <a:pPr algn="l">
              <a:spcBef>
                <a:spcPct val="50000"/>
              </a:spcBef>
            </a:pPr>
            <a:r>
              <a:rPr lang="en-US" sz="1800" b="1">
                <a:solidFill>
                  <a:srgbClr val="25387D"/>
                </a:solidFill>
                <a:latin typeface="Arial" pitchFamily="34" charset="0"/>
              </a:rPr>
              <a:t>Additional Information:  www.fema.gov/emergency/nims</a:t>
            </a:r>
          </a:p>
        </p:txBody>
      </p:sp>
      <p:sp>
        <p:nvSpPr>
          <p:cNvPr id="10244" name="Rectangle 5"/>
          <p:cNvSpPr>
            <a:spLocks noChangeArrowheads="1"/>
          </p:cNvSpPr>
          <p:nvPr/>
        </p:nvSpPr>
        <p:spPr bwMode="auto">
          <a:xfrm>
            <a:off x="2587625" y="1244600"/>
            <a:ext cx="3505200" cy="533400"/>
          </a:xfrm>
          <a:prstGeom prst="rect">
            <a:avLst/>
          </a:prstGeom>
          <a:noFill/>
          <a:ln w="9525">
            <a:noFill/>
            <a:miter lim="800000"/>
            <a:headEnd/>
            <a:tailEnd/>
          </a:ln>
        </p:spPr>
        <p:txBody>
          <a:bodyPr/>
          <a:lstStyle/>
          <a:p>
            <a:pPr algn="l">
              <a:spcBef>
                <a:spcPct val="30000"/>
              </a:spcBef>
              <a:buFont typeface="Wingdings" pitchFamily="2" charset="2"/>
              <a:buNone/>
            </a:pPr>
            <a:r>
              <a:rPr lang="en-US" sz="2000" b="1">
                <a:solidFill>
                  <a:srgbClr val="25387D"/>
                </a:solidFill>
                <a:latin typeface="Arial" pitchFamily="34" charset="0"/>
              </a:rPr>
              <a:t>Preparedness</a:t>
            </a:r>
          </a:p>
        </p:txBody>
      </p:sp>
      <p:sp>
        <p:nvSpPr>
          <p:cNvPr id="10245" name="Rectangle 6"/>
          <p:cNvSpPr>
            <a:spLocks noChangeArrowheads="1"/>
          </p:cNvSpPr>
          <p:nvPr/>
        </p:nvSpPr>
        <p:spPr bwMode="auto">
          <a:xfrm>
            <a:off x="2587625" y="2466975"/>
            <a:ext cx="3276600" cy="609600"/>
          </a:xfrm>
          <a:prstGeom prst="rect">
            <a:avLst/>
          </a:prstGeom>
          <a:noFill/>
          <a:ln w="9525">
            <a:noFill/>
            <a:miter lim="800000"/>
            <a:headEnd/>
            <a:tailEnd/>
          </a:ln>
        </p:spPr>
        <p:txBody>
          <a:bodyPr/>
          <a:lstStyle/>
          <a:p>
            <a:pPr algn="l">
              <a:spcBef>
                <a:spcPct val="30000"/>
              </a:spcBef>
              <a:buFont typeface="Wingdings" pitchFamily="2" charset="2"/>
              <a:buNone/>
            </a:pPr>
            <a:r>
              <a:rPr lang="en-US" sz="2000" b="1">
                <a:solidFill>
                  <a:srgbClr val="25387D"/>
                </a:solidFill>
                <a:latin typeface="Arial" pitchFamily="34" charset="0"/>
              </a:rPr>
              <a:t>Resource Management </a:t>
            </a:r>
          </a:p>
        </p:txBody>
      </p:sp>
      <p:sp>
        <p:nvSpPr>
          <p:cNvPr id="10246" name="Rectangle 7"/>
          <p:cNvSpPr>
            <a:spLocks noChangeArrowheads="1"/>
          </p:cNvSpPr>
          <p:nvPr/>
        </p:nvSpPr>
        <p:spPr bwMode="auto">
          <a:xfrm>
            <a:off x="2587625" y="1657350"/>
            <a:ext cx="3429000" cy="869950"/>
          </a:xfrm>
          <a:prstGeom prst="rect">
            <a:avLst/>
          </a:prstGeom>
          <a:noFill/>
          <a:ln w="9525">
            <a:noFill/>
            <a:miter lim="800000"/>
            <a:headEnd/>
            <a:tailEnd/>
          </a:ln>
        </p:spPr>
        <p:txBody>
          <a:bodyPr/>
          <a:lstStyle/>
          <a:p>
            <a:pPr algn="l">
              <a:spcBef>
                <a:spcPct val="30000"/>
              </a:spcBef>
              <a:buFont typeface="Wingdings" pitchFamily="2" charset="2"/>
              <a:buNone/>
            </a:pPr>
            <a:r>
              <a:rPr lang="en-US" sz="2000" b="1">
                <a:solidFill>
                  <a:srgbClr val="25387D"/>
                </a:solidFill>
                <a:latin typeface="Arial" pitchFamily="34" charset="0"/>
              </a:rPr>
              <a:t>Communications and </a:t>
            </a:r>
            <a:br>
              <a:rPr lang="en-US" sz="2000" b="1">
                <a:solidFill>
                  <a:srgbClr val="25387D"/>
                </a:solidFill>
                <a:latin typeface="Arial" pitchFamily="34" charset="0"/>
              </a:rPr>
            </a:br>
            <a:r>
              <a:rPr lang="en-US" sz="2000" b="1">
                <a:solidFill>
                  <a:srgbClr val="25387D"/>
                </a:solidFill>
                <a:latin typeface="Arial" pitchFamily="34" charset="0"/>
              </a:rPr>
              <a:t>Information Management </a:t>
            </a:r>
          </a:p>
        </p:txBody>
      </p:sp>
      <p:sp>
        <p:nvSpPr>
          <p:cNvPr id="10247" name="Rectangle 8"/>
          <p:cNvSpPr>
            <a:spLocks noChangeArrowheads="1"/>
          </p:cNvSpPr>
          <p:nvPr/>
        </p:nvSpPr>
        <p:spPr bwMode="auto">
          <a:xfrm>
            <a:off x="2587625" y="3557588"/>
            <a:ext cx="3505200" cy="684212"/>
          </a:xfrm>
          <a:prstGeom prst="rect">
            <a:avLst/>
          </a:prstGeom>
          <a:noFill/>
          <a:ln w="9525">
            <a:noFill/>
            <a:miter lim="800000"/>
            <a:headEnd/>
            <a:tailEnd/>
          </a:ln>
        </p:spPr>
        <p:txBody>
          <a:bodyPr/>
          <a:lstStyle/>
          <a:p>
            <a:pPr algn="l">
              <a:spcBef>
                <a:spcPct val="30000"/>
              </a:spcBef>
              <a:buFont typeface="Wingdings" pitchFamily="2" charset="2"/>
              <a:buNone/>
            </a:pPr>
            <a:r>
              <a:rPr lang="en-US" sz="2000" b="1">
                <a:solidFill>
                  <a:srgbClr val="25387D"/>
                </a:solidFill>
                <a:latin typeface="Arial" pitchFamily="34" charset="0"/>
              </a:rPr>
              <a:t>Ongoing Management </a:t>
            </a:r>
            <a:br>
              <a:rPr lang="en-US" sz="2000" b="1">
                <a:solidFill>
                  <a:srgbClr val="25387D"/>
                </a:solidFill>
                <a:latin typeface="Arial" pitchFamily="34" charset="0"/>
              </a:rPr>
            </a:br>
            <a:r>
              <a:rPr lang="en-US" sz="2000" b="1">
                <a:solidFill>
                  <a:srgbClr val="25387D"/>
                </a:solidFill>
                <a:latin typeface="Arial" pitchFamily="34" charset="0"/>
              </a:rPr>
              <a:t>and Maintenance </a:t>
            </a:r>
          </a:p>
        </p:txBody>
      </p:sp>
      <p:cxnSp>
        <p:nvCxnSpPr>
          <p:cNvPr id="10248" name="AutoShape 9"/>
          <p:cNvCxnSpPr>
            <a:cxnSpLocks noChangeShapeType="1"/>
            <a:endCxn id="10255" idx="0"/>
          </p:cNvCxnSpPr>
          <p:nvPr/>
        </p:nvCxnSpPr>
        <p:spPr bwMode="auto">
          <a:xfrm>
            <a:off x="6553200" y="2027238"/>
            <a:ext cx="0" cy="2451100"/>
          </a:xfrm>
          <a:prstGeom prst="straightConnector1">
            <a:avLst/>
          </a:prstGeom>
          <a:noFill/>
          <a:ln w="19050">
            <a:solidFill>
              <a:srgbClr val="25387D"/>
            </a:solidFill>
            <a:round/>
            <a:headEnd/>
            <a:tailEnd/>
          </a:ln>
        </p:spPr>
      </p:cxnSp>
      <p:sp>
        <p:nvSpPr>
          <p:cNvPr id="454666" name="Rectangle 10"/>
          <p:cNvSpPr>
            <a:spLocks noChangeArrowheads="1"/>
          </p:cNvSpPr>
          <p:nvPr/>
        </p:nvSpPr>
        <p:spPr bwMode="auto">
          <a:xfrm>
            <a:off x="6781800" y="1550988"/>
            <a:ext cx="1828800" cy="990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l">
              <a:spcBef>
                <a:spcPct val="30000"/>
              </a:spcBef>
              <a:buFont typeface="Wingdings" pitchFamily="2" charset="2"/>
              <a:buNone/>
              <a:defRPr/>
            </a:pPr>
            <a:r>
              <a:rPr lang="en-US" sz="2000" b="1" dirty="0">
                <a:solidFill>
                  <a:srgbClr val="25387D"/>
                </a:solidFill>
              </a:rPr>
              <a:t>Incident Command System</a:t>
            </a:r>
          </a:p>
        </p:txBody>
      </p:sp>
      <p:sp>
        <p:nvSpPr>
          <p:cNvPr id="454667" name="Rectangle 11"/>
          <p:cNvSpPr>
            <a:spLocks noChangeArrowheads="1"/>
          </p:cNvSpPr>
          <p:nvPr/>
        </p:nvSpPr>
        <p:spPr bwMode="auto">
          <a:xfrm>
            <a:off x="6718300" y="2770188"/>
            <a:ext cx="1828800" cy="9906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l">
              <a:spcBef>
                <a:spcPct val="30000"/>
              </a:spcBef>
              <a:buFont typeface="Wingdings" pitchFamily="2" charset="2"/>
              <a:buNone/>
              <a:defRPr/>
            </a:pPr>
            <a:r>
              <a:rPr lang="en-US" sz="2000" b="1" dirty="0">
                <a:solidFill>
                  <a:schemeClr val="bg1"/>
                </a:solidFill>
              </a:rPr>
              <a:t>Multiagency Coordination Systems</a:t>
            </a:r>
          </a:p>
        </p:txBody>
      </p:sp>
      <p:sp>
        <p:nvSpPr>
          <p:cNvPr id="454668" name="Rectangle 12"/>
          <p:cNvSpPr>
            <a:spLocks noChangeArrowheads="1"/>
          </p:cNvSpPr>
          <p:nvPr/>
        </p:nvSpPr>
        <p:spPr bwMode="auto">
          <a:xfrm>
            <a:off x="6781800" y="3989388"/>
            <a:ext cx="1828800" cy="990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l">
              <a:spcBef>
                <a:spcPts val="2400"/>
              </a:spcBef>
              <a:buFont typeface="Wingdings" pitchFamily="2" charset="2"/>
              <a:buNone/>
              <a:defRPr/>
            </a:pPr>
            <a:r>
              <a:rPr lang="en-US" sz="2000" b="1">
                <a:solidFill>
                  <a:srgbClr val="25387D"/>
                </a:solidFill>
              </a:rPr>
              <a:t>Public Information</a:t>
            </a:r>
          </a:p>
        </p:txBody>
      </p:sp>
      <p:sp>
        <p:nvSpPr>
          <p:cNvPr id="10254" name="Line 13"/>
          <p:cNvSpPr>
            <a:spLocks noChangeShapeType="1"/>
          </p:cNvSpPr>
          <p:nvPr/>
        </p:nvSpPr>
        <p:spPr bwMode="auto">
          <a:xfrm>
            <a:off x="6230938" y="3213100"/>
            <a:ext cx="550862" cy="12700"/>
          </a:xfrm>
          <a:prstGeom prst="line">
            <a:avLst/>
          </a:prstGeom>
          <a:noFill/>
          <a:ln w="19050">
            <a:solidFill>
              <a:srgbClr val="25387D"/>
            </a:solidFill>
            <a:round/>
            <a:headEnd/>
            <a:tailEnd/>
          </a:ln>
        </p:spPr>
        <p:txBody>
          <a:bodyPr/>
          <a:lstStyle/>
          <a:p>
            <a:endParaRPr lang="en-US"/>
          </a:p>
        </p:txBody>
      </p:sp>
      <p:sp>
        <p:nvSpPr>
          <p:cNvPr id="10255" name="Line 14"/>
          <p:cNvSpPr>
            <a:spLocks noChangeShapeType="1"/>
          </p:cNvSpPr>
          <p:nvPr/>
        </p:nvSpPr>
        <p:spPr bwMode="auto">
          <a:xfrm>
            <a:off x="6553200" y="4478338"/>
            <a:ext cx="228600" cy="0"/>
          </a:xfrm>
          <a:prstGeom prst="line">
            <a:avLst/>
          </a:prstGeom>
          <a:noFill/>
          <a:ln w="19050">
            <a:solidFill>
              <a:srgbClr val="25387D"/>
            </a:solidFill>
            <a:round/>
            <a:headEnd/>
            <a:tailEnd/>
          </a:ln>
        </p:spPr>
        <p:txBody>
          <a:bodyPr/>
          <a:lstStyle/>
          <a:p>
            <a:endParaRPr lang="en-US"/>
          </a:p>
        </p:txBody>
      </p:sp>
      <p:sp>
        <p:nvSpPr>
          <p:cNvPr id="10256" name="Line 15"/>
          <p:cNvSpPr>
            <a:spLocks noChangeShapeType="1"/>
          </p:cNvSpPr>
          <p:nvPr/>
        </p:nvSpPr>
        <p:spPr bwMode="auto">
          <a:xfrm>
            <a:off x="6553200" y="2028825"/>
            <a:ext cx="228600" cy="0"/>
          </a:xfrm>
          <a:prstGeom prst="line">
            <a:avLst/>
          </a:prstGeom>
          <a:noFill/>
          <a:ln w="19050">
            <a:solidFill>
              <a:srgbClr val="25387D"/>
            </a:solidFill>
            <a:round/>
            <a:headEnd/>
            <a:tailEnd/>
          </a:ln>
        </p:spPr>
        <p:txBody>
          <a:bodyPr/>
          <a:lstStyle/>
          <a:p>
            <a:endParaRPr lang="en-US"/>
          </a:p>
        </p:txBody>
      </p:sp>
      <p:pic>
        <p:nvPicPr>
          <p:cNvPr id="454673" name="Picture 17" descr="C:\~Files\Damian\Work\FEMA\ICS-EOC Interface Workshop\NIMScover.jpg"/>
          <p:cNvPicPr>
            <a:picLocks noChangeAspect="1" noChangeArrowheads="1"/>
          </p:cNvPicPr>
          <p:nvPr/>
        </p:nvPicPr>
        <p:blipFill>
          <a:blip r:embed="rId3" cstate="print"/>
          <a:srcRect/>
          <a:stretch>
            <a:fillRect/>
          </a:stretch>
        </p:blipFill>
        <p:spPr bwMode="auto">
          <a:xfrm>
            <a:off x="533400" y="1295400"/>
            <a:ext cx="1882775" cy="2438400"/>
          </a:xfrm>
          <a:prstGeom prst="rect">
            <a:avLst/>
          </a:prstGeom>
          <a:noFill/>
          <a:effectLst>
            <a:outerShdw dist="35921" dir="2700000" algn="ctr" rotWithShape="0">
              <a:schemeClr val="tx1"/>
            </a:outerShdw>
          </a:effectLst>
        </p:spPr>
      </p:pic>
      <p:sp>
        <p:nvSpPr>
          <p:cNvPr id="17" name="TextBox 16"/>
          <p:cNvSpPr txBox="1"/>
          <p:nvPr/>
        </p:nvSpPr>
        <p:spPr>
          <a:xfrm>
            <a:off x="2590800" y="3035300"/>
            <a:ext cx="3632200" cy="40011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l">
              <a:spcBef>
                <a:spcPct val="30000"/>
              </a:spcBef>
              <a:defRPr/>
            </a:pPr>
            <a:r>
              <a:rPr lang="en-US" sz="2000" b="1" dirty="0">
                <a:solidFill>
                  <a:schemeClr val="bg1"/>
                </a:solidFill>
              </a:rPr>
              <a:t>Command and Management</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66" name="Straight Connector 11"/>
          <p:cNvCxnSpPr>
            <a:cxnSpLocks noChangeShapeType="1"/>
          </p:cNvCxnSpPr>
          <p:nvPr/>
        </p:nvCxnSpPr>
        <p:spPr bwMode="auto">
          <a:xfrm>
            <a:off x="469900" y="914400"/>
            <a:ext cx="8432800" cy="1588"/>
          </a:xfrm>
          <a:prstGeom prst="line">
            <a:avLst/>
          </a:prstGeom>
          <a:noFill/>
          <a:ln w="9525" algn="ctr">
            <a:solidFill>
              <a:srgbClr val="C00000"/>
            </a:solidFill>
            <a:round/>
            <a:headEnd/>
            <a:tailEnd/>
          </a:ln>
        </p:spPr>
      </p:cxnSp>
      <p:sp>
        <p:nvSpPr>
          <p:cNvPr id="11267" name="Rectangle 2"/>
          <p:cNvSpPr>
            <a:spLocks noChangeAspect="1" noChangeArrowheads="1"/>
          </p:cNvSpPr>
          <p:nvPr/>
        </p:nvSpPr>
        <p:spPr bwMode="auto">
          <a:xfrm>
            <a:off x="295275" y="350838"/>
            <a:ext cx="8601075" cy="868362"/>
          </a:xfrm>
          <a:prstGeom prst="rect">
            <a:avLst/>
          </a:prstGeom>
          <a:noFill/>
          <a:ln w="9525">
            <a:noFill/>
            <a:miter lim="800000"/>
            <a:headEnd/>
            <a:tailEnd/>
          </a:ln>
        </p:spPr>
        <p:txBody>
          <a:bodyPr lIns="146304" rIns="146304"/>
          <a:lstStyle/>
          <a:p>
            <a:pPr algn="l" eaLnBrk="0" hangingPunct="0"/>
            <a:r>
              <a:rPr lang="en-US" sz="3200" b="1" u="sng" dirty="0">
                <a:latin typeface="+mj-lt"/>
              </a:rPr>
              <a:t>What Is a </a:t>
            </a:r>
            <a:r>
              <a:rPr lang="en-US" sz="3200" b="1" u="sng" dirty="0" smtClean="0">
                <a:latin typeface="+mj-lt"/>
              </a:rPr>
              <a:t>Multi-Agency </a:t>
            </a:r>
            <a:r>
              <a:rPr lang="en-US" sz="3200" b="1" u="sng" dirty="0">
                <a:latin typeface="+mj-lt"/>
              </a:rPr>
              <a:t>Coordination System?</a:t>
            </a:r>
          </a:p>
        </p:txBody>
      </p:sp>
      <p:sp>
        <p:nvSpPr>
          <p:cNvPr id="11268" name="Rectangle 3"/>
          <p:cNvSpPr>
            <a:spLocks noChangeArrowheads="1"/>
          </p:cNvSpPr>
          <p:nvPr/>
        </p:nvSpPr>
        <p:spPr bwMode="auto">
          <a:xfrm>
            <a:off x="2733675" y="2479675"/>
            <a:ext cx="6029325" cy="3171825"/>
          </a:xfrm>
          <a:prstGeom prst="rect">
            <a:avLst/>
          </a:prstGeom>
          <a:noFill/>
          <a:ln w="9525">
            <a:noFill/>
            <a:miter lim="800000"/>
            <a:headEnd/>
            <a:tailEnd/>
          </a:ln>
        </p:spPr>
        <p:txBody>
          <a:bodyPr/>
          <a:lstStyle/>
          <a:p>
            <a:pPr marL="114300" algn="l" eaLnBrk="0" hangingPunct="0">
              <a:spcBef>
                <a:spcPct val="30000"/>
              </a:spcBef>
              <a:buFont typeface="Wingdings" pitchFamily="2" charset="2"/>
              <a:buNone/>
            </a:pPr>
            <a:r>
              <a:rPr lang="en-US" sz="2400" b="1">
                <a:solidFill>
                  <a:srgbClr val="FF0000"/>
                </a:solidFill>
                <a:latin typeface="Arial" pitchFamily="34" charset="0"/>
              </a:rPr>
              <a:t>MAC Systems </a:t>
            </a:r>
            <a:r>
              <a:rPr lang="en-US" sz="2400" b="1">
                <a:solidFill>
                  <a:srgbClr val="25387D"/>
                </a:solidFill>
                <a:latin typeface="Arial" pitchFamily="34" charset="0"/>
              </a:rPr>
              <a:t>provide the architecture to support coordination for:</a:t>
            </a:r>
          </a:p>
          <a:p>
            <a:pPr marL="461963" lvl="1" indent="-344488" algn="l" eaLnBrk="0" hangingPunct="0">
              <a:spcBef>
                <a:spcPct val="30000"/>
              </a:spcBef>
              <a:buFont typeface="Wingdings" pitchFamily="2" charset="2"/>
              <a:buChar char="§"/>
            </a:pPr>
            <a:r>
              <a:rPr lang="en-US" sz="2400" b="1">
                <a:solidFill>
                  <a:srgbClr val="25387D"/>
                </a:solidFill>
                <a:latin typeface="Arial" pitchFamily="34" charset="0"/>
              </a:rPr>
              <a:t>Incident prioritization.</a:t>
            </a:r>
          </a:p>
          <a:p>
            <a:pPr marL="461963" lvl="1" indent="-344488" algn="l" eaLnBrk="0" hangingPunct="0">
              <a:spcBef>
                <a:spcPct val="30000"/>
              </a:spcBef>
              <a:buFont typeface="Wingdings" pitchFamily="2" charset="2"/>
              <a:buChar char="§"/>
            </a:pPr>
            <a:r>
              <a:rPr lang="en-US" sz="2400" b="1">
                <a:solidFill>
                  <a:srgbClr val="25387D"/>
                </a:solidFill>
                <a:latin typeface="Arial" pitchFamily="34" charset="0"/>
              </a:rPr>
              <a:t>Critical resource allocation.</a:t>
            </a:r>
          </a:p>
          <a:p>
            <a:pPr marL="461963" lvl="1" indent="-344488" algn="l" eaLnBrk="0" hangingPunct="0">
              <a:spcBef>
                <a:spcPct val="30000"/>
              </a:spcBef>
              <a:buFont typeface="Wingdings" pitchFamily="2" charset="2"/>
              <a:buChar char="§"/>
            </a:pPr>
            <a:r>
              <a:rPr lang="en-US" sz="2400" b="1">
                <a:solidFill>
                  <a:srgbClr val="25387D"/>
                </a:solidFill>
                <a:latin typeface="Arial" pitchFamily="34" charset="0"/>
              </a:rPr>
              <a:t>Communications systems integration.</a:t>
            </a:r>
          </a:p>
          <a:p>
            <a:pPr marL="461963" lvl="1" indent="-344488" algn="l" eaLnBrk="0" hangingPunct="0">
              <a:spcBef>
                <a:spcPct val="30000"/>
              </a:spcBef>
              <a:buFont typeface="Wingdings" pitchFamily="2" charset="2"/>
              <a:buChar char="§"/>
            </a:pPr>
            <a:r>
              <a:rPr lang="en-US" sz="2400" b="1">
                <a:solidFill>
                  <a:srgbClr val="25387D"/>
                </a:solidFill>
                <a:latin typeface="Arial" pitchFamily="34" charset="0"/>
              </a:rPr>
              <a:t>Information coordination.</a:t>
            </a:r>
          </a:p>
        </p:txBody>
      </p:sp>
      <p:sp>
        <p:nvSpPr>
          <p:cNvPr id="11269" name="Rectangle 4"/>
          <p:cNvSpPr>
            <a:spLocks noChangeArrowheads="1"/>
          </p:cNvSpPr>
          <p:nvPr/>
        </p:nvSpPr>
        <p:spPr bwMode="auto">
          <a:xfrm>
            <a:off x="2616200" y="1109663"/>
            <a:ext cx="6527800" cy="785812"/>
          </a:xfrm>
          <a:prstGeom prst="rect">
            <a:avLst/>
          </a:prstGeom>
          <a:noFill/>
          <a:ln w="9525">
            <a:noFill/>
            <a:miter lim="800000"/>
            <a:headEnd/>
            <a:tailEnd/>
          </a:ln>
        </p:spPr>
        <p:txBody>
          <a:bodyPr/>
          <a:lstStyle/>
          <a:p>
            <a:pPr marL="114300" algn="l" eaLnBrk="0" hangingPunct="0">
              <a:spcBef>
                <a:spcPct val="30000"/>
              </a:spcBef>
              <a:buFont typeface="Wingdings" pitchFamily="2" charset="2"/>
              <a:buNone/>
            </a:pPr>
            <a:r>
              <a:rPr lang="en-US" sz="2000" b="1">
                <a:solidFill>
                  <a:srgbClr val="25387D"/>
                </a:solidFill>
                <a:latin typeface="Arial" pitchFamily="34" charset="0"/>
              </a:rPr>
              <a:t>NIMS Element:  Command and Management</a:t>
            </a:r>
          </a:p>
        </p:txBody>
      </p:sp>
      <p:sp>
        <p:nvSpPr>
          <p:cNvPr id="54280" name="Rectangle 5"/>
          <p:cNvSpPr>
            <a:spLocks noChangeArrowheads="1"/>
          </p:cNvSpPr>
          <p:nvPr/>
        </p:nvSpPr>
        <p:spPr bwMode="auto">
          <a:xfrm>
            <a:off x="3143250" y="1687513"/>
            <a:ext cx="5543550" cy="584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marL="114300" algn="l" eaLnBrk="0" hangingPunct="0">
              <a:spcBef>
                <a:spcPct val="30000"/>
              </a:spcBef>
              <a:buFont typeface="Wingdings" pitchFamily="2" charset="2"/>
              <a:buNone/>
              <a:defRPr/>
            </a:pPr>
            <a:r>
              <a:rPr lang="en-US" sz="2000" b="1" dirty="0" smtClean="0">
                <a:solidFill>
                  <a:schemeClr val="bg1"/>
                </a:solidFill>
              </a:rPr>
              <a:t>Multi-Agency </a:t>
            </a:r>
            <a:r>
              <a:rPr lang="en-US" sz="2000" b="1" dirty="0">
                <a:solidFill>
                  <a:schemeClr val="bg1"/>
                </a:solidFill>
              </a:rPr>
              <a:t>Coordination (MAC) Systems</a:t>
            </a:r>
          </a:p>
        </p:txBody>
      </p:sp>
      <p:cxnSp>
        <p:nvCxnSpPr>
          <p:cNvPr id="11273" name="Straight Connector 30"/>
          <p:cNvCxnSpPr>
            <a:cxnSpLocks noChangeShapeType="1"/>
          </p:cNvCxnSpPr>
          <p:nvPr/>
        </p:nvCxnSpPr>
        <p:spPr bwMode="auto">
          <a:xfrm rot="16200000" flipH="1">
            <a:off x="2614613" y="1681162"/>
            <a:ext cx="533400" cy="9525"/>
          </a:xfrm>
          <a:prstGeom prst="line">
            <a:avLst/>
          </a:prstGeom>
          <a:noFill/>
          <a:ln w="9525" algn="ctr">
            <a:solidFill>
              <a:srgbClr val="FF0000"/>
            </a:solidFill>
            <a:round/>
            <a:headEnd/>
            <a:tailEnd/>
          </a:ln>
        </p:spPr>
      </p:cxnSp>
      <p:cxnSp>
        <p:nvCxnSpPr>
          <p:cNvPr id="11274" name="Straight Connector 55"/>
          <p:cNvCxnSpPr>
            <a:cxnSpLocks noChangeShapeType="1"/>
          </p:cNvCxnSpPr>
          <p:nvPr/>
        </p:nvCxnSpPr>
        <p:spPr bwMode="auto">
          <a:xfrm flipV="1">
            <a:off x="2876550" y="1951038"/>
            <a:ext cx="266700" cy="1587"/>
          </a:xfrm>
          <a:prstGeom prst="line">
            <a:avLst/>
          </a:prstGeom>
          <a:noFill/>
          <a:ln w="9525" algn="ctr">
            <a:solidFill>
              <a:srgbClr val="FF0000"/>
            </a:solidFill>
            <a:round/>
            <a:headEnd/>
            <a:tailEnd/>
          </a:ln>
        </p:spPr>
      </p:cxnSp>
      <p:pic>
        <p:nvPicPr>
          <p:cNvPr id="10" name="Picture 17" descr="C:\~Files\Damian\Work\FEMA\ICS-EOC Interface Workshop\NIMScover.jpg"/>
          <p:cNvPicPr>
            <a:picLocks noChangeAspect="1" noChangeArrowheads="1"/>
          </p:cNvPicPr>
          <p:nvPr/>
        </p:nvPicPr>
        <p:blipFill>
          <a:blip r:embed="rId3" cstate="print"/>
          <a:srcRect/>
          <a:stretch>
            <a:fillRect/>
          </a:stretch>
        </p:blipFill>
        <p:spPr bwMode="auto">
          <a:xfrm>
            <a:off x="533400" y="1295400"/>
            <a:ext cx="1882775" cy="2438400"/>
          </a:xfrm>
          <a:prstGeom prst="rect">
            <a:avLst/>
          </a:prstGeom>
          <a:noFill/>
          <a:effectLst>
            <a:outerShdw dist="35921" dir="2700000" algn="ctr" rotWithShape="0">
              <a:schemeClr val="tx1"/>
            </a:outerShdw>
          </a:effec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90" name="Straight Connector 11"/>
          <p:cNvCxnSpPr>
            <a:cxnSpLocks noChangeShapeType="1"/>
          </p:cNvCxnSpPr>
          <p:nvPr/>
        </p:nvCxnSpPr>
        <p:spPr bwMode="auto">
          <a:xfrm>
            <a:off x="469900" y="914400"/>
            <a:ext cx="8432800" cy="1588"/>
          </a:xfrm>
          <a:prstGeom prst="line">
            <a:avLst/>
          </a:prstGeom>
          <a:noFill/>
          <a:ln w="9525" algn="ctr">
            <a:solidFill>
              <a:srgbClr val="C00000"/>
            </a:solidFill>
            <a:round/>
            <a:headEnd/>
            <a:tailEnd/>
          </a:ln>
        </p:spPr>
      </p:cxnSp>
      <p:sp>
        <p:nvSpPr>
          <p:cNvPr id="12291" name="Rectangle 16"/>
          <p:cNvSpPr>
            <a:spLocks noChangeAspect="1" noChangeArrowheads="1"/>
          </p:cNvSpPr>
          <p:nvPr/>
        </p:nvSpPr>
        <p:spPr bwMode="auto">
          <a:xfrm>
            <a:off x="295275" y="198438"/>
            <a:ext cx="8601075" cy="868362"/>
          </a:xfrm>
          <a:prstGeom prst="rect">
            <a:avLst/>
          </a:prstGeom>
          <a:noFill/>
          <a:ln w="9525">
            <a:noFill/>
            <a:miter lim="800000"/>
            <a:headEnd/>
            <a:tailEnd/>
          </a:ln>
        </p:spPr>
        <p:txBody>
          <a:bodyPr lIns="146304" rIns="146304"/>
          <a:lstStyle/>
          <a:p>
            <a:pPr algn="l" eaLnBrk="0" hangingPunct="0"/>
            <a:r>
              <a:rPr lang="en-US" sz="3800" b="1" u="sng" dirty="0" smtClean="0">
                <a:latin typeface="+mj-lt"/>
              </a:rPr>
              <a:t>Multi-Agency </a:t>
            </a:r>
            <a:r>
              <a:rPr lang="en-US" sz="3800" b="1" u="sng" dirty="0">
                <a:latin typeface="+mj-lt"/>
              </a:rPr>
              <a:t>Support and Coordination</a:t>
            </a:r>
          </a:p>
        </p:txBody>
      </p:sp>
      <p:sp>
        <p:nvSpPr>
          <p:cNvPr id="64518" name="Rectangle 17"/>
          <p:cNvSpPr>
            <a:spLocks noChangeArrowheads="1"/>
          </p:cNvSpPr>
          <p:nvPr/>
        </p:nvSpPr>
        <p:spPr bwMode="auto">
          <a:xfrm>
            <a:off x="393700" y="960438"/>
            <a:ext cx="4622800" cy="4525962"/>
          </a:xfrm>
          <a:prstGeom prst="rect">
            <a:avLst/>
          </a:prstGeom>
          <a:noFill/>
          <a:ln w="9525">
            <a:noFill/>
            <a:miter lim="800000"/>
            <a:headEnd/>
            <a:tailEnd/>
          </a:ln>
        </p:spPr>
        <p:txBody>
          <a:bodyPr/>
          <a:lstStyle/>
          <a:p>
            <a:pPr algn="l" eaLnBrk="0" hangingPunct="0">
              <a:spcBef>
                <a:spcPct val="30000"/>
              </a:spcBef>
            </a:pPr>
            <a:r>
              <a:rPr lang="en-US" sz="2000" b="1">
                <a:solidFill>
                  <a:srgbClr val="25387D"/>
                </a:solidFill>
                <a:latin typeface="Arial" pitchFamily="34" charset="0"/>
              </a:rPr>
              <a:t>Provide support and coordination to incident command by:</a:t>
            </a:r>
          </a:p>
          <a:p>
            <a:pPr marL="393700" lvl="1" indent="-279400" algn="l" eaLnBrk="0" hangingPunct="0">
              <a:spcBef>
                <a:spcPts val="500"/>
              </a:spcBef>
              <a:buFont typeface="Wingdings" pitchFamily="2" charset="2"/>
              <a:buChar char="§"/>
            </a:pPr>
            <a:r>
              <a:rPr lang="en-US" sz="2000" b="1">
                <a:solidFill>
                  <a:srgbClr val="25387D"/>
                </a:solidFill>
                <a:latin typeface="Arial" pitchFamily="34" charset="0"/>
              </a:rPr>
              <a:t>Making policy decisions.</a:t>
            </a:r>
          </a:p>
          <a:p>
            <a:pPr marL="393700" lvl="1" indent="-279400" algn="l" eaLnBrk="0" hangingPunct="0">
              <a:spcBef>
                <a:spcPts val="500"/>
              </a:spcBef>
              <a:buFont typeface="Wingdings" pitchFamily="2" charset="2"/>
              <a:buChar char="§"/>
            </a:pPr>
            <a:r>
              <a:rPr lang="en-US" sz="2000" b="1">
                <a:solidFill>
                  <a:srgbClr val="25387D"/>
                </a:solidFill>
                <a:latin typeface="Arial" pitchFamily="34" charset="0"/>
              </a:rPr>
              <a:t>Establishing priorities.</a:t>
            </a:r>
          </a:p>
          <a:p>
            <a:pPr marL="393700" lvl="1" indent="-279400" algn="l" eaLnBrk="0" hangingPunct="0">
              <a:spcBef>
                <a:spcPts val="500"/>
              </a:spcBef>
              <a:buFont typeface="Wingdings" pitchFamily="2" charset="2"/>
              <a:buChar char="§"/>
            </a:pPr>
            <a:r>
              <a:rPr lang="en-US" sz="2000" b="1">
                <a:solidFill>
                  <a:srgbClr val="25387D"/>
                </a:solidFill>
                <a:latin typeface="Arial" pitchFamily="34" charset="0"/>
              </a:rPr>
              <a:t>Resolving critical resource issues.</a:t>
            </a:r>
          </a:p>
          <a:p>
            <a:pPr marL="393700" lvl="1" indent="-279400" algn="l" eaLnBrk="0" hangingPunct="0">
              <a:spcBef>
                <a:spcPts val="500"/>
              </a:spcBef>
              <a:buFont typeface="Wingdings" pitchFamily="2" charset="2"/>
              <a:buChar char="§"/>
            </a:pPr>
            <a:r>
              <a:rPr lang="en-US" sz="2000" b="1">
                <a:solidFill>
                  <a:srgbClr val="25387D"/>
                </a:solidFill>
                <a:latin typeface="Arial" pitchFamily="34" charset="0"/>
              </a:rPr>
              <a:t>Facilitate logistics support </a:t>
            </a:r>
            <a:br>
              <a:rPr lang="en-US" sz="2000" b="1">
                <a:solidFill>
                  <a:srgbClr val="25387D"/>
                </a:solidFill>
                <a:latin typeface="Arial" pitchFamily="34" charset="0"/>
              </a:rPr>
            </a:br>
            <a:r>
              <a:rPr lang="en-US" sz="2000" b="1">
                <a:solidFill>
                  <a:srgbClr val="25387D"/>
                </a:solidFill>
                <a:latin typeface="Arial" pitchFamily="34" charset="0"/>
              </a:rPr>
              <a:t>and resource tracking.</a:t>
            </a:r>
          </a:p>
          <a:p>
            <a:pPr marL="393700" lvl="1" indent="-279400" algn="l" eaLnBrk="0" hangingPunct="0">
              <a:spcBef>
                <a:spcPts val="500"/>
              </a:spcBef>
              <a:buFont typeface="Wingdings" pitchFamily="2" charset="2"/>
              <a:buChar char="§"/>
            </a:pPr>
            <a:r>
              <a:rPr lang="en-US" sz="2000" b="1">
                <a:solidFill>
                  <a:srgbClr val="25387D"/>
                </a:solidFill>
                <a:latin typeface="Arial" pitchFamily="34" charset="0"/>
              </a:rPr>
              <a:t>Collecting, analyzing, </a:t>
            </a:r>
            <a:br>
              <a:rPr lang="en-US" sz="2000" b="1">
                <a:solidFill>
                  <a:srgbClr val="25387D"/>
                </a:solidFill>
                <a:latin typeface="Arial" pitchFamily="34" charset="0"/>
              </a:rPr>
            </a:br>
            <a:r>
              <a:rPr lang="en-US" sz="2000" b="1">
                <a:solidFill>
                  <a:srgbClr val="25387D"/>
                </a:solidFill>
                <a:latin typeface="Arial" pitchFamily="34" charset="0"/>
              </a:rPr>
              <a:t>and disseminating </a:t>
            </a:r>
            <a:br>
              <a:rPr lang="en-US" sz="2000" b="1">
                <a:solidFill>
                  <a:srgbClr val="25387D"/>
                </a:solidFill>
                <a:latin typeface="Arial" pitchFamily="34" charset="0"/>
              </a:rPr>
            </a:br>
            <a:r>
              <a:rPr lang="en-US" sz="2000" b="1">
                <a:solidFill>
                  <a:srgbClr val="25387D"/>
                </a:solidFill>
                <a:latin typeface="Arial" pitchFamily="34" charset="0"/>
              </a:rPr>
              <a:t>information.</a:t>
            </a:r>
          </a:p>
          <a:p>
            <a:pPr algn="l" eaLnBrk="0" hangingPunct="0">
              <a:spcBef>
                <a:spcPct val="30000"/>
              </a:spcBef>
              <a:buFont typeface="Wingdings" pitchFamily="2" charset="2"/>
              <a:buNone/>
            </a:pPr>
            <a:endParaRPr lang="en-US" sz="2000" b="1">
              <a:solidFill>
                <a:srgbClr val="25387D"/>
              </a:solidFill>
              <a:latin typeface="Arial" pitchFamily="34" charset="0"/>
            </a:endParaRPr>
          </a:p>
        </p:txBody>
      </p:sp>
      <p:grpSp>
        <p:nvGrpSpPr>
          <p:cNvPr id="2" name="Group 25"/>
          <p:cNvGrpSpPr>
            <a:grpSpLocks/>
          </p:cNvGrpSpPr>
          <p:nvPr/>
        </p:nvGrpSpPr>
        <p:grpSpPr bwMode="auto">
          <a:xfrm>
            <a:off x="4457700" y="1352550"/>
            <a:ext cx="4357688" cy="3702050"/>
            <a:chOff x="3120" y="852"/>
            <a:chExt cx="2433" cy="1932"/>
          </a:xfrm>
        </p:grpSpPr>
        <p:sp>
          <p:nvSpPr>
            <p:cNvPr id="146439" name="Rectangle 7"/>
            <p:cNvSpPr>
              <a:spLocks noChangeArrowheads="1"/>
            </p:cNvSpPr>
            <p:nvPr/>
          </p:nvSpPr>
          <p:spPr bwMode="auto">
            <a:xfrm>
              <a:off x="3351" y="880"/>
              <a:ext cx="720" cy="768"/>
            </a:xfrm>
            <a:prstGeom prst="rect">
              <a:avLst/>
            </a:prstGeom>
            <a:ln>
              <a:solidFill>
                <a:schemeClr val="bg1"/>
              </a:solidFill>
              <a:headEnd/>
              <a:tailEnd/>
            </a:ln>
          </p:spPr>
          <p:style>
            <a:lnRef idx="0">
              <a:schemeClr val="accent2"/>
            </a:lnRef>
            <a:fillRef idx="3">
              <a:schemeClr val="accent2"/>
            </a:fillRef>
            <a:effectRef idx="3">
              <a:schemeClr val="accent2"/>
            </a:effectRef>
            <a:fontRef idx="minor">
              <a:schemeClr val="lt1"/>
            </a:fontRef>
          </p:style>
          <p:txBody>
            <a:bodyPr anchor="ctr"/>
            <a:lstStyle/>
            <a:p>
              <a:pPr eaLnBrk="0" hangingPunct="0"/>
              <a:r>
                <a:rPr lang="en-US" sz="1300" b="1">
                  <a:solidFill>
                    <a:schemeClr val="bg1"/>
                  </a:solidFill>
                </a:rPr>
                <a:t>Local </a:t>
              </a:r>
            </a:p>
            <a:p>
              <a:pPr eaLnBrk="0" hangingPunct="0"/>
              <a:r>
                <a:rPr lang="en-US" sz="1300" b="1">
                  <a:solidFill>
                    <a:schemeClr val="bg1"/>
                  </a:solidFill>
                </a:rPr>
                <a:t>Multiagency Coordination</a:t>
              </a:r>
            </a:p>
            <a:p>
              <a:pPr eaLnBrk="0" hangingPunct="0"/>
              <a:r>
                <a:rPr lang="en-US" sz="1300" b="1">
                  <a:solidFill>
                    <a:schemeClr val="bg1"/>
                  </a:solidFill>
                </a:rPr>
                <a:t>(MAC)</a:t>
              </a:r>
            </a:p>
          </p:txBody>
        </p:sp>
        <p:sp>
          <p:nvSpPr>
            <p:cNvPr id="146441" name="Rectangle 9"/>
            <p:cNvSpPr>
              <a:spLocks noChangeArrowheads="1"/>
            </p:cNvSpPr>
            <p:nvPr/>
          </p:nvSpPr>
          <p:spPr bwMode="auto">
            <a:xfrm>
              <a:off x="4074" y="880"/>
              <a:ext cx="720" cy="768"/>
            </a:xfrm>
            <a:prstGeom prst="rect">
              <a:avLst/>
            </a:prstGeom>
            <a:ln>
              <a:solidFill>
                <a:schemeClr val="bg1"/>
              </a:solidFill>
              <a:headEnd/>
              <a:tailEnd/>
            </a:ln>
          </p:spPr>
          <p:style>
            <a:lnRef idx="0">
              <a:schemeClr val="accent2"/>
            </a:lnRef>
            <a:fillRef idx="3">
              <a:schemeClr val="accent2"/>
            </a:fillRef>
            <a:effectRef idx="3">
              <a:schemeClr val="accent2"/>
            </a:effectRef>
            <a:fontRef idx="minor">
              <a:schemeClr val="lt1"/>
            </a:fontRef>
          </p:style>
          <p:txBody>
            <a:bodyPr anchor="ctr"/>
            <a:lstStyle/>
            <a:p>
              <a:pPr eaLnBrk="0" hangingPunct="0"/>
              <a:r>
                <a:rPr lang="en-US" sz="1300" b="1">
                  <a:solidFill>
                    <a:schemeClr val="bg1"/>
                  </a:solidFill>
                </a:rPr>
                <a:t>State</a:t>
              </a:r>
            </a:p>
            <a:p>
              <a:pPr eaLnBrk="0" hangingPunct="0"/>
              <a:r>
                <a:rPr lang="en-US" sz="1300" b="1">
                  <a:solidFill>
                    <a:schemeClr val="bg1"/>
                  </a:solidFill>
                </a:rPr>
                <a:t>Multiagency Coordination</a:t>
              </a:r>
            </a:p>
            <a:p>
              <a:pPr eaLnBrk="0" hangingPunct="0"/>
              <a:r>
                <a:rPr lang="en-US" sz="1300" b="1">
                  <a:solidFill>
                    <a:schemeClr val="bg1"/>
                  </a:solidFill>
                </a:rPr>
                <a:t>(MAC)</a:t>
              </a:r>
            </a:p>
          </p:txBody>
        </p:sp>
        <p:sp>
          <p:nvSpPr>
            <p:cNvPr id="146442" name="Rectangle 10"/>
            <p:cNvSpPr>
              <a:spLocks noChangeArrowheads="1"/>
            </p:cNvSpPr>
            <p:nvPr/>
          </p:nvSpPr>
          <p:spPr bwMode="auto">
            <a:xfrm>
              <a:off x="4792" y="880"/>
              <a:ext cx="720" cy="768"/>
            </a:xfrm>
            <a:prstGeom prst="rect">
              <a:avLst/>
            </a:prstGeom>
            <a:ln>
              <a:solidFill>
                <a:schemeClr val="bg1"/>
              </a:solidFill>
              <a:headEnd/>
              <a:tailEnd/>
            </a:ln>
          </p:spPr>
          <p:style>
            <a:lnRef idx="0">
              <a:schemeClr val="accent2"/>
            </a:lnRef>
            <a:fillRef idx="3">
              <a:schemeClr val="accent2"/>
            </a:fillRef>
            <a:effectRef idx="3">
              <a:schemeClr val="accent2"/>
            </a:effectRef>
            <a:fontRef idx="minor">
              <a:schemeClr val="lt1"/>
            </a:fontRef>
          </p:style>
          <p:txBody>
            <a:bodyPr anchor="ctr"/>
            <a:lstStyle/>
            <a:p>
              <a:pPr eaLnBrk="0" hangingPunct="0"/>
              <a:r>
                <a:rPr lang="en-US" sz="1300" b="1">
                  <a:solidFill>
                    <a:schemeClr val="bg1"/>
                  </a:solidFill>
                </a:rPr>
                <a:t>Federal</a:t>
              </a:r>
              <a:br>
                <a:rPr lang="en-US" sz="1300" b="1">
                  <a:solidFill>
                    <a:schemeClr val="bg1"/>
                  </a:solidFill>
                </a:rPr>
              </a:br>
              <a:r>
                <a:rPr lang="en-US" sz="1300" b="1">
                  <a:solidFill>
                    <a:schemeClr val="bg1"/>
                  </a:solidFill>
                </a:rPr>
                <a:t>Multiagency Coordination</a:t>
              </a:r>
            </a:p>
            <a:p>
              <a:pPr eaLnBrk="0" hangingPunct="0"/>
              <a:r>
                <a:rPr lang="en-US" sz="1300" b="1">
                  <a:solidFill>
                    <a:schemeClr val="bg1"/>
                  </a:solidFill>
                </a:rPr>
                <a:t>(MAC)</a:t>
              </a:r>
            </a:p>
          </p:txBody>
        </p:sp>
        <p:sp>
          <p:nvSpPr>
            <p:cNvPr id="146440" name="Rectangle 8"/>
            <p:cNvSpPr>
              <a:spLocks noChangeArrowheads="1"/>
            </p:cNvSpPr>
            <p:nvPr/>
          </p:nvSpPr>
          <p:spPr bwMode="auto">
            <a:xfrm>
              <a:off x="3120" y="2160"/>
              <a:ext cx="1200" cy="624"/>
            </a:xfrm>
            <a:prstGeom prst="rect">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anchor="ctr"/>
            <a:lstStyle/>
            <a:p>
              <a:pPr eaLnBrk="0" hangingPunct="0"/>
              <a:r>
                <a:rPr lang="en-US" sz="1300" b="1" dirty="0" smtClean="0">
                  <a:solidFill>
                    <a:srgbClr val="25387D"/>
                  </a:solidFill>
                  <a:latin typeface="Arial" pitchFamily="34" charset="0"/>
                </a:rPr>
                <a:t>Incident </a:t>
              </a:r>
              <a:r>
                <a:rPr lang="en-US" sz="1300" b="1" dirty="0">
                  <a:solidFill>
                    <a:srgbClr val="25387D"/>
                  </a:solidFill>
                  <a:latin typeface="Arial" pitchFamily="34" charset="0"/>
                </a:rPr>
                <a:t>Command</a:t>
              </a:r>
            </a:p>
          </p:txBody>
        </p:sp>
        <p:sp>
          <p:nvSpPr>
            <p:cNvPr id="12324" name="Line 36"/>
            <p:cNvSpPr>
              <a:spLocks noChangeShapeType="1"/>
            </p:cNvSpPr>
            <p:nvPr/>
          </p:nvSpPr>
          <p:spPr bwMode="auto">
            <a:xfrm>
              <a:off x="3696" y="1680"/>
              <a:ext cx="0" cy="480"/>
            </a:xfrm>
            <a:prstGeom prst="line">
              <a:avLst/>
            </a:prstGeom>
            <a:noFill/>
            <a:ln w="9525">
              <a:solidFill>
                <a:schemeClr val="accent2"/>
              </a:solidFill>
              <a:round/>
              <a:headEnd type="triangle" w="med" len="med"/>
              <a:tailEnd type="triangle" w="med" len="med"/>
            </a:ln>
            <a:effectLst/>
          </p:spPr>
          <p:txBody>
            <a:bodyPr/>
            <a:lstStyle/>
            <a:p>
              <a:endParaRPr lang="en-US"/>
            </a:p>
          </p:txBody>
        </p:sp>
      </p:gr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362" name="Straight Connector 11"/>
          <p:cNvCxnSpPr>
            <a:cxnSpLocks noChangeShapeType="1"/>
          </p:cNvCxnSpPr>
          <p:nvPr/>
        </p:nvCxnSpPr>
        <p:spPr bwMode="auto">
          <a:xfrm>
            <a:off x="469900" y="914400"/>
            <a:ext cx="8432800" cy="1588"/>
          </a:xfrm>
          <a:prstGeom prst="line">
            <a:avLst/>
          </a:prstGeom>
          <a:noFill/>
          <a:ln w="9525" algn="ctr">
            <a:solidFill>
              <a:srgbClr val="C00000"/>
            </a:solidFill>
            <a:round/>
            <a:headEnd/>
            <a:tailEnd/>
          </a:ln>
        </p:spPr>
      </p:cxnSp>
      <p:sp>
        <p:nvSpPr>
          <p:cNvPr id="15363" name="Rectangle 2"/>
          <p:cNvSpPr>
            <a:spLocks noChangeAspect="1" noChangeArrowheads="1"/>
          </p:cNvSpPr>
          <p:nvPr/>
        </p:nvSpPr>
        <p:spPr bwMode="auto">
          <a:xfrm>
            <a:off x="295275" y="198438"/>
            <a:ext cx="8601075" cy="868362"/>
          </a:xfrm>
          <a:prstGeom prst="rect">
            <a:avLst/>
          </a:prstGeom>
          <a:noFill/>
          <a:ln w="9525">
            <a:noFill/>
            <a:miter lim="800000"/>
            <a:headEnd/>
            <a:tailEnd/>
          </a:ln>
        </p:spPr>
        <p:txBody>
          <a:bodyPr lIns="146304" rIns="146304"/>
          <a:lstStyle/>
          <a:p>
            <a:pPr algn="l" eaLnBrk="0" hangingPunct="0"/>
            <a:r>
              <a:rPr lang="en-US" sz="3800" b="1" u="sng" dirty="0">
                <a:latin typeface="+mj-lt"/>
              </a:rPr>
              <a:t>NIMS:  Coordination</a:t>
            </a:r>
          </a:p>
        </p:txBody>
      </p:sp>
      <p:sp>
        <p:nvSpPr>
          <p:cNvPr id="15364" name="Rectangle 3"/>
          <p:cNvSpPr>
            <a:spLocks noChangeArrowheads="1"/>
          </p:cNvSpPr>
          <p:nvPr/>
        </p:nvSpPr>
        <p:spPr bwMode="auto">
          <a:xfrm>
            <a:off x="2590800" y="1143000"/>
            <a:ext cx="6096000" cy="3200400"/>
          </a:xfrm>
          <a:prstGeom prst="rect">
            <a:avLst/>
          </a:prstGeom>
          <a:noFill/>
          <a:ln w="9525">
            <a:noFill/>
            <a:miter lim="800000"/>
            <a:headEnd/>
            <a:tailEnd/>
          </a:ln>
        </p:spPr>
        <p:txBody>
          <a:bodyPr/>
          <a:lstStyle/>
          <a:p>
            <a:pPr marL="114300" algn="l" eaLnBrk="0" hangingPunct="0">
              <a:spcBef>
                <a:spcPct val="30000"/>
              </a:spcBef>
              <a:buFont typeface="Wingdings" pitchFamily="2" charset="2"/>
              <a:buNone/>
            </a:pPr>
            <a:r>
              <a:rPr lang="en-US" sz="2800" b="1">
                <a:solidFill>
                  <a:srgbClr val="FF0000"/>
                </a:solidFill>
                <a:latin typeface="Arial" pitchFamily="34" charset="0"/>
              </a:rPr>
              <a:t>Multiagency </a:t>
            </a:r>
            <a:r>
              <a:rPr lang="en-US" sz="2800" b="1" u="sng">
                <a:solidFill>
                  <a:srgbClr val="FF0000"/>
                </a:solidFill>
                <a:latin typeface="Arial" pitchFamily="34" charset="0"/>
              </a:rPr>
              <a:t>coordination</a:t>
            </a:r>
            <a:r>
              <a:rPr lang="en-US" sz="2800" b="1">
                <a:solidFill>
                  <a:srgbClr val="FF0000"/>
                </a:solidFill>
                <a:latin typeface="Arial" pitchFamily="34" charset="0"/>
              </a:rPr>
              <a:t> </a:t>
            </a:r>
            <a:r>
              <a:rPr lang="en-US" sz="2800" b="1">
                <a:solidFill>
                  <a:srgbClr val="25387D"/>
                </a:solidFill>
                <a:latin typeface="Arial" pitchFamily="34" charset="0"/>
              </a:rPr>
              <a:t>is a process that allows all levels of government and all disciplines to work together more efficiently and effectively.</a:t>
            </a:r>
          </a:p>
        </p:txBody>
      </p:sp>
      <p:sp>
        <p:nvSpPr>
          <p:cNvPr id="415749" name="Rectangle 5"/>
          <p:cNvSpPr>
            <a:spLocks noChangeArrowheads="1"/>
          </p:cNvSpPr>
          <p:nvPr/>
        </p:nvSpPr>
        <p:spPr bwMode="auto">
          <a:xfrm>
            <a:off x="1219200" y="4114800"/>
            <a:ext cx="6858000" cy="1219200"/>
          </a:xfrm>
          <a:prstGeom prst="rect">
            <a:avLst/>
          </a:prstGeom>
          <a:solidFill>
            <a:srgbClr val="25387D"/>
          </a:solidFill>
          <a:ln>
            <a:headEnd/>
            <a:tailEnd/>
          </a:ln>
        </p:spPr>
        <p:style>
          <a:lnRef idx="3">
            <a:schemeClr val="lt1"/>
          </a:lnRef>
          <a:fillRef idx="1">
            <a:schemeClr val="accent6"/>
          </a:fillRef>
          <a:effectRef idx="1">
            <a:schemeClr val="accent6"/>
          </a:effectRef>
          <a:fontRef idx="minor">
            <a:schemeClr val="lt1"/>
          </a:fontRef>
        </p:style>
        <p:txBody>
          <a:bodyPr anchor="ctr"/>
          <a:lstStyle/>
          <a:p>
            <a:pPr algn="l">
              <a:defRPr/>
            </a:pPr>
            <a:r>
              <a:rPr lang="en-US" sz="2200" b="1" dirty="0">
                <a:solidFill>
                  <a:schemeClr val="bg1"/>
                </a:solidFill>
              </a:rPr>
              <a:t>An entity/individual may have “command and control” over resources and policies without being in command of the </a:t>
            </a:r>
            <a:r>
              <a:rPr lang="en-US" sz="2200" b="1" dirty="0" smtClean="0">
                <a:solidFill>
                  <a:schemeClr val="bg1"/>
                </a:solidFill>
              </a:rPr>
              <a:t>incident.</a:t>
            </a:r>
            <a:endParaRPr lang="en-US" sz="2200" b="1" dirty="0">
              <a:solidFill>
                <a:schemeClr val="bg1"/>
              </a:solidFill>
            </a:endParaRPr>
          </a:p>
        </p:txBody>
      </p:sp>
      <p:pic>
        <p:nvPicPr>
          <p:cNvPr id="7" name="Picture 17" descr="C:\~Files\Damian\Work\FEMA\ICS-EOC Interface Workshop\NIMScover.jpg"/>
          <p:cNvPicPr>
            <a:picLocks noChangeAspect="1" noChangeArrowheads="1"/>
          </p:cNvPicPr>
          <p:nvPr/>
        </p:nvPicPr>
        <p:blipFill>
          <a:blip r:embed="rId3" cstate="print"/>
          <a:srcRect/>
          <a:stretch>
            <a:fillRect/>
          </a:stretch>
        </p:blipFill>
        <p:spPr bwMode="auto">
          <a:xfrm>
            <a:off x="533400" y="1219200"/>
            <a:ext cx="1882775" cy="2438400"/>
          </a:xfrm>
          <a:prstGeom prst="rect">
            <a:avLst/>
          </a:prstGeom>
          <a:noFill/>
          <a:effectLst>
            <a:outerShdw dist="35921" dir="2700000" algn="ctr" rotWithShape="0">
              <a:schemeClr val="tx1"/>
            </a:outerShdw>
          </a:effec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defRPr/>
            </a:pPr>
            <a:r>
              <a:rPr lang="en-US" sz="4000" dirty="0" smtClean="0">
                <a:latin typeface="Times New Roman" pitchFamily="18" charset="0"/>
                <a:cs typeface="Times New Roman" pitchFamily="18" charset="0"/>
              </a:rPr>
              <a:t>NATIONAL RESPONSE FRAMEWORK:</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800" i="1" u="sng" dirty="0" smtClean="0">
                <a:latin typeface="Times New Roman" pitchFamily="18" charset="0"/>
                <a:cs typeface="Times New Roman" pitchFamily="18" charset="0"/>
              </a:rPr>
              <a:t>How the Nation Conducts an All-Hazards Response Across Agencies and Jurisdictions</a:t>
            </a:r>
          </a:p>
        </p:txBody>
      </p:sp>
      <p:sp>
        <p:nvSpPr>
          <p:cNvPr id="5" name="Content Placeholder 4"/>
          <p:cNvSpPr>
            <a:spLocks noGrp="1"/>
          </p:cNvSpPr>
          <p:nvPr>
            <p:ph sz="half" idx="1"/>
          </p:nvPr>
        </p:nvSpPr>
        <p:spPr/>
        <p:txBody>
          <a:bodyPr>
            <a:normAutofit lnSpcReduction="10000"/>
          </a:bodyPr>
          <a:lstStyle/>
          <a:p>
            <a:r>
              <a:rPr lang="en-US" dirty="0" smtClean="0">
                <a:latin typeface="Times New Roman" pitchFamily="18" charset="0"/>
                <a:cs typeface="Times New Roman" pitchFamily="18" charset="0"/>
              </a:rPr>
              <a:t>Connecticut operates</a:t>
            </a:r>
          </a:p>
          <a:p>
            <a:pPr>
              <a:buNone/>
            </a:pPr>
            <a:r>
              <a:rPr lang="en-US" dirty="0" smtClean="0">
                <a:latin typeface="Times New Roman" pitchFamily="18" charset="0"/>
                <a:cs typeface="Times New Roman" pitchFamily="18" charset="0"/>
              </a:rPr>
              <a:t>under the State Response</a:t>
            </a:r>
          </a:p>
          <a:p>
            <a:pPr>
              <a:buNone/>
            </a:pPr>
            <a:r>
              <a:rPr lang="en-US" dirty="0" smtClean="0">
                <a:latin typeface="Times New Roman" pitchFamily="18" charset="0"/>
                <a:cs typeface="Times New Roman" pitchFamily="18" charset="0"/>
              </a:rPr>
              <a:t>Framework:</a:t>
            </a:r>
          </a:p>
          <a:p>
            <a:pPr>
              <a:buNone/>
            </a:pPr>
            <a:r>
              <a:rPr lang="en-US" dirty="0" smtClean="0">
                <a:latin typeface="Times New Roman" pitchFamily="18" charset="0"/>
                <a:cs typeface="Times New Roman" pitchFamily="18" charset="0"/>
              </a:rPr>
              <a:t>	Local</a:t>
            </a:r>
          </a:p>
          <a:p>
            <a:pPr>
              <a:buNone/>
            </a:pPr>
            <a:r>
              <a:rPr lang="en-US" dirty="0" smtClean="0">
                <a:latin typeface="Times New Roman" pitchFamily="18" charset="0"/>
                <a:cs typeface="Times New Roman" pitchFamily="18" charset="0"/>
              </a:rPr>
              <a:t>	State</a:t>
            </a:r>
          </a:p>
          <a:p>
            <a:pPr>
              <a:buNone/>
            </a:pPr>
            <a:r>
              <a:rPr lang="en-US" dirty="0" smtClean="0">
                <a:latin typeface="Times New Roman" pitchFamily="18" charset="0"/>
                <a:cs typeface="Times New Roman" pitchFamily="18" charset="0"/>
              </a:rPr>
              <a:t>	Tribal</a:t>
            </a:r>
          </a:p>
          <a:p>
            <a:pPr>
              <a:buNone/>
            </a:pPr>
            <a:r>
              <a:rPr lang="en-US" dirty="0" smtClean="0">
                <a:latin typeface="Times New Roman" pitchFamily="18" charset="0"/>
                <a:cs typeface="Times New Roman" pitchFamily="18" charset="0"/>
              </a:rPr>
              <a:t>	Private Sector</a:t>
            </a:r>
          </a:p>
          <a:p>
            <a:pPr>
              <a:buNone/>
            </a:pPr>
            <a:r>
              <a:rPr lang="en-US" dirty="0" smtClean="0">
                <a:latin typeface="Times New Roman" pitchFamily="18" charset="0"/>
                <a:cs typeface="Times New Roman" pitchFamily="18" charset="0"/>
              </a:rPr>
              <a:t>	Non Governmental</a:t>
            </a:r>
          </a:p>
          <a:p>
            <a:pPr>
              <a:buNone/>
            </a:pPr>
            <a:r>
              <a:rPr lang="en-US" dirty="0" smtClean="0">
                <a:latin typeface="Times New Roman" pitchFamily="18" charset="0"/>
                <a:cs typeface="Times New Roman" pitchFamily="18" charset="0"/>
              </a:rPr>
              <a:t>	Federal</a:t>
            </a:r>
          </a:p>
        </p:txBody>
      </p:sp>
      <p:sp>
        <p:nvSpPr>
          <p:cNvPr id="4" name="Slide Number Placeholder 3"/>
          <p:cNvSpPr>
            <a:spLocks noGrp="1"/>
          </p:cNvSpPr>
          <p:nvPr>
            <p:ph type="sldNum" sz="quarter" idx="12"/>
          </p:nvPr>
        </p:nvSpPr>
        <p:spPr/>
        <p:txBody>
          <a:bodyPr/>
          <a:lstStyle/>
          <a:p>
            <a:fld id="{017CAFF9-829A-492D-865D-D1D7C36A734D}" type="slidenum">
              <a:rPr lang="en-US" smtClean="0"/>
              <a:pPr/>
              <a:t>2</a:t>
            </a:fld>
            <a:endParaRPr lang="en-US"/>
          </a:p>
        </p:txBody>
      </p:sp>
      <p:graphicFrame>
        <p:nvGraphicFramePr>
          <p:cNvPr id="8" name="Content Placeholder 7"/>
          <p:cNvGraphicFramePr>
            <a:graphicFrameLocks noGrp="1"/>
          </p:cNvGraphicFramePr>
          <p:nvPr>
            <p:ph sz="half" idx="2"/>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Straight Connector 11"/>
          <p:cNvCxnSpPr>
            <a:cxnSpLocks noChangeShapeType="1"/>
          </p:cNvCxnSpPr>
          <p:nvPr/>
        </p:nvCxnSpPr>
        <p:spPr bwMode="auto">
          <a:xfrm>
            <a:off x="469900" y="914400"/>
            <a:ext cx="8432800" cy="1588"/>
          </a:xfrm>
          <a:prstGeom prst="line">
            <a:avLst/>
          </a:prstGeom>
          <a:noFill/>
          <a:ln w="9525" algn="ctr">
            <a:solidFill>
              <a:srgbClr val="C00000"/>
            </a:solidFill>
            <a:round/>
            <a:headEnd/>
            <a:tailEnd/>
          </a:ln>
        </p:spPr>
      </p:cxnSp>
      <p:sp>
        <p:nvSpPr>
          <p:cNvPr id="18435" name="Rectangle 16"/>
          <p:cNvSpPr>
            <a:spLocks noChangeAspect="1" noChangeArrowheads="1"/>
          </p:cNvSpPr>
          <p:nvPr/>
        </p:nvSpPr>
        <p:spPr bwMode="auto">
          <a:xfrm>
            <a:off x="295275" y="198438"/>
            <a:ext cx="8601075" cy="868362"/>
          </a:xfrm>
          <a:prstGeom prst="rect">
            <a:avLst/>
          </a:prstGeom>
          <a:noFill/>
          <a:ln w="9525">
            <a:noFill/>
            <a:miter lim="800000"/>
            <a:headEnd/>
            <a:tailEnd/>
          </a:ln>
        </p:spPr>
        <p:txBody>
          <a:bodyPr lIns="146304" rIns="146304"/>
          <a:lstStyle/>
          <a:p>
            <a:pPr algn="l" eaLnBrk="0" hangingPunct="0"/>
            <a:r>
              <a:rPr lang="en-US" sz="3800" b="1" u="sng" dirty="0">
                <a:latin typeface="+mj-lt"/>
              </a:rPr>
              <a:t>Unity of Command &amp; Unity of Effort</a:t>
            </a:r>
          </a:p>
        </p:txBody>
      </p:sp>
      <p:grpSp>
        <p:nvGrpSpPr>
          <p:cNvPr id="2" name="Group 7"/>
          <p:cNvGrpSpPr>
            <a:grpSpLocks/>
          </p:cNvGrpSpPr>
          <p:nvPr/>
        </p:nvGrpSpPr>
        <p:grpSpPr bwMode="auto">
          <a:xfrm>
            <a:off x="1676400" y="1371600"/>
            <a:ext cx="5549900" cy="3886200"/>
            <a:chOff x="2160" y="864"/>
            <a:chExt cx="3376" cy="2448"/>
          </a:xfrm>
        </p:grpSpPr>
        <p:cxnSp>
          <p:nvCxnSpPr>
            <p:cNvPr id="18448" name="AutoShape 6"/>
            <p:cNvCxnSpPr>
              <a:cxnSpLocks noChangeShapeType="1"/>
              <a:stCxn id="146445" idx="0"/>
              <a:endCxn id="146440" idx="0"/>
            </p:cNvCxnSpPr>
            <p:nvPr/>
          </p:nvCxnSpPr>
          <p:spPr bwMode="auto">
            <a:xfrm rot="5400000" flipV="1">
              <a:off x="3287" y="1969"/>
              <a:ext cx="1" cy="1536"/>
            </a:xfrm>
            <a:prstGeom prst="bentConnector3">
              <a:avLst>
                <a:gd name="adj1" fmla="val -14400005"/>
              </a:avLst>
            </a:prstGeom>
            <a:noFill/>
            <a:ln w="38100">
              <a:solidFill>
                <a:srgbClr val="25387D"/>
              </a:solidFill>
              <a:miter lim="800000"/>
              <a:headEnd/>
              <a:tailEnd/>
            </a:ln>
          </p:spPr>
        </p:cxnSp>
        <p:sp>
          <p:nvSpPr>
            <p:cNvPr id="146439" name="Rectangle 7"/>
            <p:cNvSpPr>
              <a:spLocks noChangeArrowheads="1"/>
            </p:cNvSpPr>
            <p:nvPr/>
          </p:nvSpPr>
          <p:spPr bwMode="auto">
            <a:xfrm>
              <a:off x="3375" y="864"/>
              <a:ext cx="720" cy="768"/>
            </a:xfrm>
            <a:prstGeom prst="rect">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anchor="ctr"/>
            <a:lstStyle/>
            <a:p>
              <a:pPr eaLnBrk="0" hangingPunct="0">
                <a:defRPr/>
              </a:pPr>
              <a:r>
                <a:rPr lang="en-US" sz="1400" b="1" dirty="0">
                  <a:solidFill>
                    <a:srgbClr val="25387D"/>
                  </a:solidFill>
                  <a:latin typeface="+mn-lt"/>
                </a:rPr>
                <a:t>Local </a:t>
              </a:r>
            </a:p>
            <a:p>
              <a:pPr eaLnBrk="0" hangingPunct="0">
                <a:defRPr/>
              </a:pPr>
              <a:r>
                <a:rPr lang="en-US" sz="1400" b="1" dirty="0">
                  <a:solidFill>
                    <a:srgbClr val="25387D"/>
                  </a:solidFill>
                  <a:latin typeface="+mn-lt"/>
                </a:rPr>
                <a:t>Emergency</a:t>
              </a:r>
            </a:p>
            <a:p>
              <a:pPr eaLnBrk="0" hangingPunct="0">
                <a:defRPr/>
              </a:pPr>
              <a:r>
                <a:rPr lang="en-US" sz="1400" b="1" dirty="0">
                  <a:solidFill>
                    <a:srgbClr val="25387D"/>
                  </a:solidFill>
                  <a:latin typeface="+mn-lt"/>
                </a:rPr>
                <a:t>Ops Center</a:t>
              </a:r>
            </a:p>
            <a:p>
              <a:pPr eaLnBrk="0" hangingPunct="0">
                <a:defRPr/>
              </a:pPr>
              <a:r>
                <a:rPr lang="en-US" sz="1400" b="1" dirty="0" smtClean="0">
                  <a:solidFill>
                    <a:srgbClr val="25387D"/>
                  </a:solidFill>
                  <a:latin typeface="+mn-lt"/>
                </a:rPr>
                <a:t>(LEOC)</a:t>
              </a:r>
            </a:p>
            <a:p>
              <a:pPr eaLnBrk="0" hangingPunct="0">
                <a:defRPr/>
              </a:pPr>
              <a:r>
                <a:rPr lang="en-US" sz="1400" b="1" dirty="0" smtClean="0">
                  <a:solidFill>
                    <a:srgbClr val="25387D"/>
                  </a:solidFill>
                </a:rPr>
                <a:t>Reg. </a:t>
              </a:r>
              <a:r>
                <a:rPr lang="en-US" sz="1400" b="1" dirty="0" err="1" smtClean="0">
                  <a:solidFill>
                    <a:srgbClr val="25387D"/>
                  </a:solidFill>
                </a:rPr>
                <a:t>Coord</a:t>
              </a:r>
              <a:r>
                <a:rPr lang="en-US" sz="1400" b="1" dirty="0" smtClean="0">
                  <a:solidFill>
                    <a:srgbClr val="25387D"/>
                  </a:solidFill>
                </a:rPr>
                <a:t>. Center (RCC)</a:t>
              </a:r>
              <a:endParaRPr lang="en-US" sz="1400" b="1" dirty="0">
                <a:solidFill>
                  <a:srgbClr val="25387D"/>
                </a:solidFill>
                <a:latin typeface="+mn-lt"/>
              </a:endParaRPr>
            </a:p>
          </p:txBody>
        </p:sp>
        <p:sp>
          <p:nvSpPr>
            <p:cNvPr id="146440" name="Rectangle 8"/>
            <p:cNvSpPr>
              <a:spLocks noChangeArrowheads="1"/>
            </p:cNvSpPr>
            <p:nvPr/>
          </p:nvSpPr>
          <p:spPr bwMode="auto">
            <a:xfrm>
              <a:off x="3696" y="2736"/>
              <a:ext cx="719" cy="576"/>
            </a:xfrm>
            <a:prstGeom prst="rect">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anchor="ctr"/>
            <a:lstStyle/>
            <a:p>
              <a:pPr eaLnBrk="0" hangingPunct="0">
                <a:defRPr/>
              </a:pPr>
              <a:r>
                <a:rPr lang="en-US" sz="1200" b="1" dirty="0" smtClean="0">
                  <a:solidFill>
                    <a:srgbClr val="25387D"/>
                  </a:solidFill>
                  <a:latin typeface="+mn-lt"/>
                </a:rPr>
                <a:t>Agency</a:t>
              </a:r>
            </a:p>
            <a:p>
              <a:pPr eaLnBrk="0" hangingPunct="0">
                <a:defRPr/>
              </a:pPr>
              <a:r>
                <a:rPr lang="en-US" sz="1200" b="1" dirty="0" smtClean="0">
                  <a:solidFill>
                    <a:srgbClr val="25387D"/>
                  </a:solidFill>
                  <a:latin typeface="+mn-lt"/>
                </a:rPr>
                <a:t>Incident </a:t>
              </a:r>
              <a:r>
                <a:rPr lang="en-US" sz="1200" b="1" dirty="0">
                  <a:solidFill>
                    <a:srgbClr val="25387D"/>
                  </a:solidFill>
                  <a:latin typeface="+mn-lt"/>
                </a:rPr>
                <a:t/>
              </a:r>
              <a:br>
                <a:rPr lang="en-US" sz="1200" b="1" dirty="0">
                  <a:solidFill>
                    <a:srgbClr val="25387D"/>
                  </a:solidFill>
                  <a:latin typeface="+mn-lt"/>
                </a:rPr>
              </a:br>
              <a:r>
                <a:rPr lang="en-US" sz="1200" b="1" dirty="0">
                  <a:solidFill>
                    <a:srgbClr val="FF0000"/>
                  </a:solidFill>
                  <a:latin typeface="+mn-lt"/>
                </a:rPr>
                <a:t>Commander</a:t>
              </a:r>
              <a:br>
                <a:rPr lang="en-US" sz="1200" b="1" dirty="0">
                  <a:solidFill>
                    <a:srgbClr val="FF0000"/>
                  </a:solidFill>
                  <a:latin typeface="+mn-lt"/>
                </a:rPr>
              </a:br>
              <a:r>
                <a:rPr lang="en-US" sz="1200" b="1" dirty="0">
                  <a:solidFill>
                    <a:srgbClr val="25387D"/>
                  </a:solidFill>
                  <a:latin typeface="+mn-lt"/>
                </a:rPr>
                <a:t>3 </a:t>
              </a:r>
            </a:p>
          </p:txBody>
        </p:sp>
        <p:sp>
          <p:nvSpPr>
            <p:cNvPr id="146441" name="Rectangle 9"/>
            <p:cNvSpPr>
              <a:spLocks noChangeArrowheads="1"/>
            </p:cNvSpPr>
            <p:nvPr/>
          </p:nvSpPr>
          <p:spPr bwMode="auto">
            <a:xfrm>
              <a:off x="4098" y="864"/>
              <a:ext cx="719" cy="768"/>
            </a:xfrm>
            <a:prstGeom prst="rect">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anchor="ctr"/>
            <a:lstStyle/>
            <a:p>
              <a:pPr eaLnBrk="0" hangingPunct="0">
                <a:defRPr/>
              </a:pPr>
              <a:r>
                <a:rPr lang="en-US" sz="1400" b="1" dirty="0">
                  <a:solidFill>
                    <a:srgbClr val="25387D"/>
                  </a:solidFill>
                  <a:latin typeface="+mn-lt"/>
                </a:rPr>
                <a:t>State</a:t>
              </a:r>
            </a:p>
            <a:p>
              <a:pPr eaLnBrk="0" hangingPunct="0">
                <a:defRPr/>
              </a:pPr>
              <a:r>
                <a:rPr lang="en-US" sz="1400" b="1" dirty="0">
                  <a:solidFill>
                    <a:srgbClr val="25387D"/>
                  </a:solidFill>
                  <a:latin typeface="+mn-lt"/>
                </a:rPr>
                <a:t>Emergency</a:t>
              </a:r>
            </a:p>
            <a:p>
              <a:pPr eaLnBrk="0" hangingPunct="0">
                <a:defRPr/>
              </a:pPr>
              <a:r>
                <a:rPr lang="en-US" sz="1400" b="1" dirty="0">
                  <a:solidFill>
                    <a:srgbClr val="25387D"/>
                  </a:solidFill>
                  <a:latin typeface="+mn-lt"/>
                </a:rPr>
                <a:t>Ops Center</a:t>
              </a:r>
            </a:p>
            <a:p>
              <a:pPr eaLnBrk="0" hangingPunct="0">
                <a:defRPr/>
              </a:pPr>
              <a:r>
                <a:rPr lang="en-US" sz="1400" b="1" dirty="0" smtClean="0">
                  <a:solidFill>
                    <a:srgbClr val="25387D"/>
                  </a:solidFill>
                  <a:latin typeface="+mn-lt"/>
                </a:rPr>
                <a:t>(SEOC</a:t>
              </a:r>
              <a:r>
                <a:rPr lang="en-US" sz="1400" b="1" dirty="0">
                  <a:solidFill>
                    <a:srgbClr val="25387D"/>
                  </a:solidFill>
                  <a:latin typeface="+mn-lt"/>
                </a:rPr>
                <a:t>)</a:t>
              </a:r>
            </a:p>
          </p:txBody>
        </p:sp>
        <p:sp>
          <p:nvSpPr>
            <p:cNvPr id="146442" name="Rectangle 10"/>
            <p:cNvSpPr>
              <a:spLocks noChangeArrowheads="1"/>
            </p:cNvSpPr>
            <p:nvPr/>
          </p:nvSpPr>
          <p:spPr bwMode="auto">
            <a:xfrm>
              <a:off x="4816" y="864"/>
              <a:ext cx="720" cy="768"/>
            </a:xfrm>
            <a:prstGeom prst="rect">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anchor="ctr"/>
            <a:lstStyle/>
            <a:p>
              <a:pPr eaLnBrk="0" hangingPunct="0">
                <a:defRPr/>
              </a:pPr>
              <a:r>
                <a:rPr lang="en-US" sz="1400" b="1" dirty="0">
                  <a:solidFill>
                    <a:srgbClr val="25387D"/>
                  </a:solidFill>
                  <a:latin typeface="+mn-lt"/>
                </a:rPr>
                <a:t>Federal Emergency Ops Center </a:t>
              </a:r>
              <a:r>
                <a:rPr lang="en-US" sz="1400" b="1" dirty="0" smtClean="0">
                  <a:solidFill>
                    <a:srgbClr val="25387D"/>
                  </a:solidFill>
                  <a:latin typeface="+mn-lt"/>
                </a:rPr>
                <a:t>(FEOC</a:t>
              </a:r>
              <a:r>
                <a:rPr lang="en-US" sz="1400" b="1" dirty="0">
                  <a:solidFill>
                    <a:srgbClr val="25387D"/>
                  </a:solidFill>
                  <a:latin typeface="+mn-lt"/>
                </a:rPr>
                <a:t>)</a:t>
              </a:r>
            </a:p>
          </p:txBody>
        </p:sp>
        <p:sp>
          <p:nvSpPr>
            <p:cNvPr id="64527" name="Line 11"/>
            <p:cNvSpPr>
              <a:spLocks noChangeShapeType="1"/>
            </p:cNvSpPr>
            <p:nvPr/>
          </p:nvSpPr>
          <p:spPr bwMode="auto">
            <a:xfrm>
              <a:off x="3305" y="2592"/>
              <a:ext cx="0" cy="240"/>
            </a:xfrm>
            <a:prstGeom prst="line">
              <a:avLst/>
            </a:prstGeom>
            <a:noFill/>
            <a:ln w="38100">
              <a:solidFill>
                <a:srgbClr val="25387D"/>
              </a:solidFill>
              <a:round/>
              <a:headEnd/>
              <a:tailEnd/>
            </a:ln>
          </p:spPr>
          <p:txBody>
            <a:bodyPr wrap="none" anchor="ctr"/>
            <a:lstStyle/>
            <a:p>
              <a:pPr>
                <a:defRPr/>
              </a:pPr>
              <a:endParaRPr lang="en-US" sz="2800" b="1">
                <a:solidFill>
                  <a:srgbClr val="25387D"/>
                </a:solidFill>
                <a:latin typeface="+mn-lt"/>
              </a:endParaRPr>
            </a:p>
          </p:txBody>
        </p:sp>
        <p:sp>
          <p:nvSpPr>
            <p:cNvPr id="146444" name="Rectangle 12"/>
            <p:cNvSpPr>
              <a:spLocks noChangeArrowheads="1"/>
            </p:cNvSpPr>
            <p:nvPr/>
          </p:nvSpPr>
          <p:spPr bwMode="auto">
            <a:xfrm>
              <a:off x="2928" y="2736"/>
              <a:ext cx="720" cy="576"/>
            </a:xfrm>
            <a:prstGeom prst="rect">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anchor="ctr"/>
            <a:lstStyle/>
            <a:p>
              <a:pPr eaLnBrk="0" hangingPunct="0">
                <a:defRPr/>
              </a:pPr>
              <a:r>
                <a:rPr lang="en-US" sz="1200" b="1" dirty="0" smtClean="0">
                  <a:solidFill>
                    <a:srgbClr val="25387D"/>
                  </a:solidFill>
                  <a:latin typeface="+mn-lt"/>
                </a:rPr>
                <a:t>Agency</a:t>
              </a:r>
            </a:p>
            <a:p>
              <a:pPr eaLnBrk="0" hangingPunct="0">
                <a:defRPr/>
              </a:pPr>
              <a:r>
                <a:rPr lang="en-US" sz="1200" b="1" dirty="0" smtClean="0">
                  <a:solidFill>
                    <a:srgbClr val="25387D"/>
                  </a:solidFill>
                  <a:latin typeface="+mn-lt"/>
                </a:rPr>
                <a:t>Incident </a:t>
              </a:r>
              <a:r>
                <a:rPr lang="en-US" sz="1200" b="1" dirty="0">
                  <a:solidFill>
                    <a:srgbClr val="25387D"/>
                  </a:solidFill>
                  <a:latin typeface="+mn-lt"/>
                </a:rPr>
                <a:t/>
              </a:r>
              <a:br>
                <a:rPr lang="en-US" sz="1200" b="1" dirty="0">
                  <a:solidFill>
                    <a:srgbClr val="25387D"/>
                  </a:solidFill>
                  <a:latin typeface="+mn-lt"/>
                </a:rPr>
              </a:br>
              <a:r>
                <a:rPr lang="en-US" sz="1200" b="1" dirty="0">
                  <a:solidFill>
                    <a:srgbClr val="FF0000"/>
                  </a:solidFill>
                  <a:latin typeface="+mn-lt"/>
                </a:rPr>
                <a:t>Commander</a:t>
              </a:r>
              <a:br>
                <a:rPr lang="en-US" sz="1200" b="1" dirty="0">
                  <a:solidFill>
                    <a:srgbClr val="FF0000"/>
                  </a:solidFill>
                  <a:latin typeface="+mn-lt"/>
                </a:rPr>
              </a:br>
              <a:r>
                <a:rPr lang="en-US" sz="1200" b="1" dirty="0">
                  <a:solidFill>
                    <a:srgbClr val="25387D"/>
                  </a:solidFill>
                  <a:latin typeface="+mn-lt"/>
                </a:rPr>
                <a:t>2 </a:t>
              </a:r>
            </a:p>
          </p:txBody>
        </p:sp>
        <p:sp>
          <p:nvSpPr>
            <p:cNvPr id="146445" name="Rectangle 13"/>
            <p:cNvSpPr>
              <a:spLocks noChangeArrowheads="1"/>
            </p:cNvSpPr>
            <p:nvPr/>
          </p:nvSpPr>
          <p:spPr bwMode="auto">
            <a:xfrm>
              <a:off x="2160" y="2736"/>
              <a:ext cx="720" cy="576"/>
            </a:xfrm>
            <a:prstGeom prst="rect">
              <a:avLst/>
            </a:prstGeom>
            <a:solidFill>
              <a:schemeClr val="bg1"/>
            </a:solidFill>
            <a:ln w="9525">
              <a:solidFill>
                <a:srgbClr val="25387D"/>
              </a:solidFill>
              <a:miter lim="800000"/>
              <a:headEnd/>
              <a:tailEnd/>
            </a:ln>
            <a:effectLst>
              <a:outerShdw dist="35921" dir="2700000" algn="ctr" rotWithShape="0">
                <a:srgbClr val="B2B2B2">
                  <a:alpha val="50000"/>
                </a:srgbClr>
              </a:outerShdw>
            </a:effectLst>
          </p:spPr>
          <p:txBody>
            <a:bodyPr anchor="ctr"/>
            <a:lstStyle/>
            <a:p>
              <a:pPr eaLnBrk="0" hangingPunct="0">
                <a:defRPr/>
              </a:pPr>
              <a:r>
                <a:rPr lang="en-US" sz="1200" b="1" dirty="0" smtClean="0">
                  <a:solidFill>
                    <a:srgbClr val="25387D"/>
                  </a:solidFill>
                  <a:latin typeface="+mn-lt"/>
                </a:rPr>
                <a:t>Agency</a:t>
              </a:r>
            </a:p>
            <a:p>
              <a:pPr eaLnBrk="0" hangingPunct="0">
                <a:defRPr/>
              </a:pPr>
              <a:r>
                <a:rPr lang="en-US" sz="1200" b="1" dirty="0" smtClean="0">
                  <a:solidFill>
                    <a:srgbClr val="25387D"/>
                  </a:solidFill>
                  <a:latin typeface="+mn-lt"/>
                </a:rPr>
                <a:t>Incident </a:t>
              </a:r>
              <a:r>
                <a:rPr lang="en-US" sz="1200" b="1" dirty="0">
                  <a:solidFill>
                    <a:srgbClr val="25387D"/>
                  </a:solidFill>
                  <a:latin typeface="+mn-lt"/>
                </a:rPr>
                <a:t/>
              </a:r>
              <a:br>
                <a:rPr lang="en-US" sz="1200" b="1" dirty="0">
                  <a:solidFill>
                    <a:srgbClr val="25387D"/>
                  </a:solidFill>
                  <a:latin typeface="+mn-lt"/>
                </a:rPr>
              </a:br>
              <a:r>
                <a:rPr lang="en-US" sz="1200" b="1" dirty="0">
                  <a:solidFill>
                    <a:srgbClr val="FF0000"/>
                  </a:solidFill>
                  <a:latin typeface="+mn-lt"/>
                </a:rPr>
                <a:t>Commander</a:t>
              </a:r>
              <a:br>
                <a:rPr lang="en-US" sz="1200" b="1" dirty="0">
                  <a:solidFill>
                    <a:srgbClr val="FF0000"/>
                  </a:solidFill>
                  <a:latin typeface="+mn-lt"/>
                </a:rPr>
              </a:br>
              <a:r>
                <a:rPr lang="en-US" sz="1200" b="1" dirty="0">
                  <a:solidFill>
                    <a:srgbClr val="25387D"/>
                  </a:solidFill>
                  <a:latin typeface="+mn-lt"/>
                </a:rPr>
                <a:t>1</a:t>
              </a:r>
            </a:p>
          </p:txBody>
        </p:sp>
      </p:grpSp>
      <p:cxnSp>
        <p:nvCxnSpPr>
          <p:cNvPr id="18437" name="Straight Connector 17"/>
          <p:cNvCxnSpPr>
            <a:cxnSpLocks noChangeShapeType="1"/>
          </p:cNvCxnSpPr>
          <p:nvPr/>
        </p:nvCxnSpPr>
        <p:spPr bwMode="auto">
          <a:xfrm>
            <a:off x="1117600" y="2921000"/>
            <a:ext cx="6705600" cy="1588"/>
          </a:xfrm>
          <a:prstGeom prst="line">
            <a:avLst/>
          </a:prstGeom>
          <a:noFill/>
          <a:ln w="19050" algn="ctr">
            <a:solidFill>
              <a:srgbClr val="FF0000"/>
            </a:solidFill>
            <a:prstDash val="dash"/>
            <a:round/>
            <a:headEnd/>
            <a:tailEnd/>
          </a:ln>
        </p:spPr>
      </p:cxnSp>
      <p:sp>
        <p:nvSpPr>
          <p:cNvPr id="18438" name="Rectangle 8"/>
          <p:cNvSpPr>
            <a:spLocks noChangeArrowheads="1"/>
          </p:cNvSpPr>
          <p:nvPr/>
        </p:nvSpPr>
        <p:spPr bwMode="auto">
          <a:xfrm>
            <a:off x="885825" y="3125788"/>
            <a:ext cx="1958975" cy="684212"/>
          </a:xfrm>
          <a:prstGeom prst="rect">
            <a:avLst/>
          </a:prstGeom>
          <a:noFill/>
          <a:ln w="9525">
            <a:noFill/>
            <a:miter lim="800000"/>
            <a:headEnd/>
            <a:tailEnd/>
          </a:ln>
        </p:spPr>
        <p:txBody>
          <a:bodyPr/>
          <a:lstStyle/>
          <a:p>
            <a:pPr algn="l">
              <a:spcBef>
                <a:spcPct val="30000"/>
              </a:spcBef>
              <a:buFont typeface="Wingdings" pitchFamily="2" charset="2"/>
              <a:buNone/>
            </a:pPr>
            <a:r>
              <a:rPr lang="en-US" sz="2000" b="1">
                <a:solidFill>
                  <a:srgbClr val="25387D"/>
                </a:solidFill>
                <a:latin typeface="Arial" pitchFamily="34" charset="0"/>
              </a:rPr>
              <a:t>Unity of</a:t>
            </a:r>
            <a:br>
              <a:rPr lang="en-US" sz="2000" b="1">
                <a:solidFill>
                  <a:srgbClr val="25387D"/>
                </a:solidFill>
                <a:latin typeface="Arial" pitchFamily="34" charset="0"/>
              </a:rPr>
            </a:br>
            <a:r>
              <a:rPr lang="en-US" sz="2000" b="1">
                <a:solidFill>
                  <a:srgbClr val="25387D"/>
                </a:solidFill>
                <a:latin typeface="Arial" pitchFamily="34" charset="0"/>
              </a:rPr>
              <a:t>Command</a:t>
            </a:r>
          </a:p>
        </p:txBody>
      </p:sp>
      <p:sp>
        <p:nvSpPr>
          <p:cNvPr id="18439" name="Rectangle 8"/>
          <p:cNvSpPr>
            <a:spLocks noChangeArrowheads="1"/>
          </p:cNvSpPr>
          <p:nvPr/>
        </p:nvSpPr>
        <p:spPr bwMode="auto">
          <a:xfrm>
            <a:off x="898525" y="1766888"/>
            <a:ext cx="1958975" cy="684212"/>
          </a:xfrm>
          <a:prstGeom prst="rect">
            <a:avLst/>
          </a:prstGeom>
          <a:noFill/>
          <a:ln w="9525">
            <a:noFill/>
            <a:miter lim="800000"/>
            <a:headEnd/>
            <a:tailEnd/>
          </a:ln>
        </p:spPr>
        <p:txBody>
          <a:bodyPr/>
          <a:lstStyle/>
          <a:p>
            <a:pPr algn="l">
              <a:spcBef>
                <a:spcPct val="30000"/>
              </a:spcBef>
              <a:buFont typeface="Wingdings" pitchFamily="2" charset="2"/>
              <a:buNone/>
            </a:pPr>
            <a:r>
              <a:rPr lang="en-US" sz="2000" b="1">
                <a:solidFill>
                  <a:srgbClr val="25387D"/>
                </a:solidFill>
                <a:latin typeface="Arial" pitchFamily="34" charset="0"/>
              </a:rPr>
              <a:t>Unity of</a:t>
            </a:r>
            <a:br>
              <a:rPr lang="en-US" sz="2000" b="1">
                <a:solidFill>
                  <a:srgbClr val="25387D"/>
                </a:solidFill>
                <a:latin typeface="Arial" pitchFamily="34" charset="0"/>
              </a:rPr>
            </a:br>
            <a:r>
              <a:rPr lang="en-US" sz="2000" b="1">
                <a:solidFill>
                  <a:srgbClr val="25387D"/>
                </a:solidFill>
                <a:latin typeface="Arial" pitchFamily="34" charset="0"/>
              </a:rPr>
              <a:t>Effort</a:t>
            </a:r>
          </a:p>
        </p:txBody>
      </p:sp>
      <p:sp>
        <p:nvSpPr>
          <p:cNvPr id="18440" name="Rounded Rectangle 21"/>
          <p:cNvSpPr>
            <a:spLocks noChangeArrowheads="1"/>
          </p:cNvSpPr>
          <p:nvPr/>
        </p:nvSpPr>
        <p:spPr bwMode="auto">
          <a:xfrm>
            <a:off x="622300" y="1054100"/>
            <a:ext cx="7569200" cy="4445000"/>
          </a:xfrm>
          <a:prstGeom prst="roundRect">
            <a:avLst>
              <a:gd name="adj" fmla="val 16667"/>
            </a:avLst>
          </a:prstGeom>
          <a:noFill/>
          <a:ln w="19050" algn="ctr">
            <a:solidFill>
              <a:srgbClr val="FF0000"/>
            </a:solidFill>
            <a:prstDash val="dash"/>
            <a:round/>
            <a:headEnd/>
            <a:tailEnd/>
          </a:ln>
        </p:spPr>
        <p:txBody>
          <a:bodyPr/>
          <a:lstStyle/>
          <a:p>
            <a:endParaRPr lang="en-US"/>
          </a:p>
        </p:txBody>
      </p:sp>
      <p:sp>
        <p:nvSpPr>
          <p:cNvPr id="23" name="Rectangle 22"/>
          <p:cNvSpPr/>
          <p:nvPr/>
        </p:nvSpPr>
        <p:spPr bwMode="auto">
          <a:xfrm>
            <a:off x="2705100" y="5346700"/>
            <a:ext cx="3708400" cy="381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defRPr/>
            </a:pPr>
            <a:r>
              <a:rPr lang="en-US" sz="1800" dirty="0" smtClean="0">
                <a:solidFill>
                  <a:srgbClr val="FFFFFF"/>
                </a:solidFill>
              </a:rPr>
              <a:t>Multi-Agency </a:t>
            </a:r>
            <a:r>
              <a:rPr lang="en-US" sz="1800" dirty="0">
                <a:solidFill>
                  <a:srgbClr val="FFFFFF"/>
                </a:solidFill>
              </a:rPr>
              <a:t>Coordination System</a:t>
            </a:r>
          </a:p>
        </p:txBody>
      </p:sp>
      <p:sp>
        <p:nvSpPr>
          <p:cNvPr id="24" name="Text Box 309"/>
          <p:cNvSpPr txBox="1">
            <a:spLocks noChangeArrowheads="1"/>
          </p:cNvSpPr>
          <p:nvPr/>
        </p:nvSpPr>
        <p:spPr bwMode="auto">
          <a:xfrm rot="10800000" flipV="1">
            <a:off x="4494213" y="2611438"/>
            <a:ext cx="3290887" cy="306387"/>
          </a:xfrm>
          <a:prstGeom prst="rect">
            <a:avLst/>
          </a:prstGeom>
          <a:noFill/>
          <a:ln w="9525">
            <a:noFill/>
            <a:miter lim="800000"/>
            <a:headEnd/>
            <a:tailEnd/>
          </a:ln>
          <a:effectLst/>
        </p:spPr>
        <p:txBody>
          <a:bodyPr>
            <a:spAutoFit/>
          </a:bodyPr>
          <a:lstStyle/>
          <a:p>
            <a:pPr algn="l">
              <a:defRPr/>
            </a:pPr>
            <a:r>
              <a:rPr lang="en-US" sz="1400" b="1" dirty="0">
                <a:solidFill>
                  <a:srgbClr val="FF0000"/>
                </a:solidFill>
                <a:latin typeface="+mn-lt"/>
              </a:rPr>
              <a:t>Policy, Coordination, and Support</a:t>
            </a:r>
          </a:p>
        </p:txBody>
      </p:sp>
      <p:cxnSp>
        <p:nvCxnSpPr>
          <p:cNvPr id="55" name="Elbow Connector 54"/>
          <p:cNvCxnSpPr>
            <a:endCxn id="64527" idx="0"/>
          </p:cNvCxnSpPr>
          <p:nvPr/>
        </p:nvCxnSpPr>
        <p:spPr>
          <a:xfrm rot="10800000" flipV="1">
            <a:off x="3558698" y="2590800"/>
            <a:ext cx="1775303" cy="1524000"/>
          </a:xfrm>
          <a:prstGeom prst="bentConnector4">
            <a:avLst>
              <a:gd name="adj1" fmla="val 581"/>
              <a:gd name="adj2" fmla="val 76757"/>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spect="1" noChangeArrowheads="1"/>
          </p:cNvSpPr>
          <p:nvPr>
            <p:ph type="title"/>
          </p:nvPr>
        </p:nvSpPr>
        <p:spPr/>
        <p:txBody>
          <a:bodyPr/>
          <a:lstStyle/>
          <a:p>
            <a:pPr>
              <a:defRPr/>
            </a:pPr>
            <a:r>
              <a:rPr lang="en-US" sz="3200" b="1" u="sng" kern="1200" dirty="0" smtClean="0">
                <a:ea typeface="+mn-ea"/>
                <a:cs typeface="+mn-cs"/>
              </a:rPr>
              <a:t>Multi-Agency Coordination System Activation</a:t>
            </a:r>
          </a:p>
        </p:txBody>
      </p:sp>
      <p:sp>
        <p:nvSpPr>
          <p:cNvPr id="25603" name="Rectangle 3"/>
          <p:cNvSpPr>
            <a:spLocks noGrp="1" noChangeArrowheads="1"/>
          </p:cNvSpPr>
          <p:nvPr>
            <p:ph type="body" idx="1"/>
          </p:nvPr>
        </p:nvSpPr>
        <p:spPr>
          <a:xfrm>
            <a:off x="457200" y="1371600"/>
            <a:ext cx="8229600" cy="4525963"/>
          </a:xfrm>
        </p:spPr>
        <p:txBody>
          <a:bodyPr>
            <a:normAutofit/>
          </a:bodyPr>
          <a:lstStyle/>
          <a:p>
            <a:pPr lvl="1">
              <a:buFont typeface="Wingdings" pitchFamily="2" charset="2"/>
              <a:buNone/>
            </a:pPr>
            <a:r>
              <a:rPr sz="3200" dirty="0" smtClean="0"/>
              <a:t>Activated when . . .</a:t>
            </a:r>
          </a:p>
          <a:p>
            <a:pPr lvl="1"/>
            <a:r>
              <a:rPr sz="3200" dirty="0" smtClean="0"/>
              <a:t>An emergency situation threatens, significantly impacts, or involves multiple agencies and/or political subdivisions.</a:t>
            </a:r>
          </a:p>
          <a:p>
            <a:pPr lvl="1"/>
            <a:r>
              <a:rPr sz="3200" dirty="0" smtClean="0"/>
              <a:t>Pre-established threat levels are reached.</a:t>
            </a:r>
          </a:p>
        </p:txBody>
      </p:sp>
      <p:pic>
        <p:nvPicPr>
          <p:cNvPr id="48134" name="Picture 6"/>
          <p:cNvPicPr>
            <a:picLocks noChangeAspect="1" noChangeArrowheads="1"/>
          </p:cNvPicPr>
          <p:nvPr/>
        </p:nvPicPr>
        <p:blipFill>
          <a:blip r:embed="rId3" cstate="print"/>
          <a:srcRect/>
          <a:stretch>
            <a:fillRect/>
          </a:stretch>
        </p:blipFill>
        <p:spPr bwMode="auto">
          <a:xfrm>
            <a:off x="4800600" y="4419600"/>
            <a:ext cx="2409825" cy="1819275"/>
          </a:xfrm>
          <a:prstGeom prst="rect">
            <a:avLst/>
          </a:prstGeom>
          <a:noFill/>
          <a:ln w="25400" algn="ctr">
            <a:solidFill>
              <a:schemeClr val="accent2"/>
            </a:solidFill>
            <a:miter lim="800000"/>
            <a:headEnd/>
            <a:tailEnd/>
          </a:ln>
          <a:effectLst/>
        </p:spPr>
      </p:pic>
      <p:pic>
        <p:nvPicPr>
          <p:cNvPr id="25607" name="Picture 7" descr="Hurricane_exercise (52)"/>
          <p:cNvPicPr>
            <a:picLocks noChangeAspect="1" noChangeArrowheads="1"/>
          </p:cNvPicPr>
          <p:nvPr/>
        </p:nvPicPr>
        <p:blipFill>
          <a:blip r:embed="rId4" cstate="print"/>
          <a:srcRect/>
          <a:stretch>
            <a:fillRect/>
          </a:stretch>
        </p:blipFill>
        <p:spPr bwMode="auto">
          <a:xfrm>
            <a:off x="609600" y="4343400"/>
            <a:ext cx="3500438" cy="2189162"/>
          </a:xfrm>
          <a:prstGeom prst="rect">
            <a:avLst/>
          </a:prstGeom>
          <a:noFill/>
          <a:ln w="25400" algn="ctr">
            <a:solidFill>
              <a:schemeClr val="accent2"/>
            </a:solid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cs typeface="Times New Roman" pitchFamily="18" charset="0"/>
              </a:rPr>
              <a:t>State Emergency Management</a:t>
            </a:r>
            <a:endParaRPr lang="en-US" b="1" u="sng" dirty="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cs typeface="Times New Roman" pitchFamily="18" charset="0"/>
              </a:rPr>
              <a:t>State Emergency Operations Center</a:t>
            </a:r>
          </a:p>
          <a:p>
            <a:pPr lvl="1"/>
            <a:r>
              <a:rPr lang="en-US" dirty="0" smtClean="0">
                <a:cs typeface="Times New Roman" pitchFamily="18" charset="0"/>
              </a:rPr>
              <a:t>DEMHS as coordination lead</a:t>
            </a:r>
          </a:p>
          <a:p>
            <a:pPr lvl="1"/>
            <a:r>
              <a:rPr lang="en-US" dirty="0" smtClean="0">
                <a:cs typeface="Times New Roman" pitchFamily="18" charset="0"/>
              </a:rPr>
              <a:t>Governor’s Unified Command</a:t>
            </a:r>
          </a:p>
          <a:p>
            <a:pPr lvl="1"/>
            <a:r>
              <a:rPr lang="en-US" dirty="0" smtClean="0">
                <a:cs typeface="Times New Roman" pitchFamily="18" charset="0"/>
              </a:rPr>
              <a:t>Emergency Support Functions</a:t>
            </a:r>
          </a:p>
          <a:p>
            <a:r>
              <a:rPr lang="en-US" dirty="0" smtClean="0">
                <a:cs typeface="Times New Roman" pitchFamily="18" charset="0"/>
              </a:rPr>
              <a:t>State Response Framework</a:t>
            </a:r>
          </a:p>
          <a:p>
            <a:pPr lvl="1"/>
            <a:r>
              <a:rPr lang="en-US" dirty="0" smtClean="0">
                <a:cs typeface="Times New Roman" pitchFamily="18" charset="0"/>
              </a:rPr>
              <a:t>Outlines roles and responsibilities</a:t>
            </a:r>
          </a:p>
          <a:p>
            <a:pPr lvl="1"/>
            <a:r>
              <a:rPr lang="en-US" dirty="0" smtClean="0">
                <a:cs typeface="Times New Roman" pitchFamily="18" charset="0"/>
              </a:rPr>
              <a:t>Plans, Resources, and Assets</a:t>
            </a:r>
          </a:p>
          <a:p>
            <a:pPr lvl="1"/>
            <a:r>
              <a:rPr lang="en-US" dirty="0" smtClean="0">
                <a:cs typeface="Times New Roman" pitchFamily="18" charset="0"/>
              </a:rPr>
              <a:t>Pre-Activation Framework</a:t>
            </a:r>
          </a:p>
          <a:p>
            <a:pPr lvl="1"/>
            <a:r>
              <a:rPr lang="en-US" dirty="0" smtClean="0">
                <a:cs typeface="Times New Roman" pitchFamily="18" charset="0"/>
              </a:rPr>
              <a:t>State Emergency Operations Center</a:t>
            </a:r>
          </a:p>
          <a:p>
            <a:pPr lvl="1">
              <a:buNone/>
            </a:pPr>
            <a:r>
              <a:rPr lang="en-US" dirty="0">
                <a:cs typeface="Times New Roman" pitchFamily="18" charset="0"/>
              </a:rPr>
              <a:t> </a:t>
            </a:r>
            <a:r>
              <a:rPr lang="en-US" dirty="0" smtClean="0">
                <a:cs typeface="Times New Roman" pitchFamily="18" charset="0"/>
              </a:rPr>
              <a:t>  Standard Operating Procedures (SOPs)</a:t>
            </a:r>
            <a:endParaRPr lang="en-US" dirty="0">
              <a:cs typeface="Times New Roman" pitchFamily="18" charset="0"/>
            </a:endParaRPr>
          </a:p>
          <a:p>
            <a:pPr lvl="1"/>
            <a:endParaRPr lang="en-US" dirty="0" smtClean="0">
              <a:cs typeface="Times New Roman" pitchFamily="18" charset="0"/>
            </a:endParaRPr>
          </a:p>
        </p:txBody>
      </p:sp>
      <p:sp>
        <p:nvSpPr>
          <p:cNvPr id="4" name="Slide Number Placeholder 3"/>
          <p:cNvSpPr>
            <a:spLocks noGrp="1"/>
          </p:cNvSpPr>
          <p:nvPr>
            <p:ph type="sldNum" sz="quarter" idx="12"/>
          </p:nvPr>
        </p:nvSpPr>
        <p:spPr/>
        <p:txBody>
          <a:bodyPr/>
          <a:lstStyle/>
          <a:p>
            <a:fld id="{AC1DA757-1D34-46A2-BCB7-B55114239D1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Multi-Agency Coordination at the State Level</a:t>
            </a:r>
            <a:endParaRPr lang="en-US" b="1" u="sng" dirty="0"/>
          </a:p>
        </p:txBody>
      </p:sp>
      <p:sp>
        <p:nvSpPr>
          <p:cNvPr id="3" name="Content Placeholder 2"/>
          <p:cNvSpPr>
            <a:spLocks noGrp="1"/>
          </p:cNvSpPr>
          <p:nvPr>
            <p:ph idx="1"/>
          </p:nvPr>
        </p:nvSpPr>
        <p:spPr/>
        <p:txBody>
          <a:bodyPr>
            <a:normAutofit lnSpcReduction="10000"/>
          </a:bodyPr>
          <a:lstStyle/>
          <a:p>
            <a:r>
              <a:rPr lang="en-US" dirty="0" smtClean="0"/>
              <a:t>Unified Command at the State Emergency Operations Center (SEOC)</a:t>
            </a:r>
          </a:p>
          <a:p>
            <a:pPr lvl="1"/>
            <a:r>
              <a:rPr lang="en-US" dirty="0" smtClean="0"/>
              <a:t>Governor</a:t>
            </a:r>
          </a:p>
          <a:p>
            <a:pPr lvl="1"/>
            <a:r>
              <a:rPr lang="en-US" dirty="0" smtClean="0"/>
              <a:t>State Agency Heads</a:t>
            </a:r>
          </a:p>
          <a:p>
            <a:pPr lvl="1"/>
            <a:r>
              <a:rPr lang="en-US" dirty="0" smtClean="0"/>
              <a:t>State Emergency Management Director</a:t>
            </a:r>
          </a:p>
          <a:p>
            <a:pPr lvl="1"/>
            <a:r>
              <a:rPr lang="en-US" dirty="0" smtClean="0"/>
              <a:t>Private Sector Subject Matter Experts/Leaders</a:t>
            </a:r>
          </a:p>
          <a:p>
            <a:r>
              <a:rPr lang="en-US" dirty="0" smtClean="0">
                <a:solidFill>
                  <a:srgbClr val="FF0000"/>
                </a:solidFill>
              </a:rPr>
              <a:t>SEOC Liaisons</a:t>
            </a:r>
          </a:p>
          <a:p>
            <a:r>
              <a:rPr lang="en-US" dirty="0" smtClean="0"/>
              <a:t>State Emergency Support Functions	</a:t>
            </a:r>
          </a:p>
          <a:p>
            <a:pPr lvl="1"/>
            <a:r>
              <a:rPr lang="en-US" dirty="0" smtClean="0"/>
              <a:t>SEOC Task Forces</a:t>
            </a:r>
          </a:p>
          <a:p>
            <a:pPr>
              <a:buNone/>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447800"/>
          </a:xfrm>
        </p:spPr>
        <p:txBody>
          <a:bodyPr>
            <a:normAutofit fontScale="90000"/>
          </a:bodyPr>
          <a:lstStyle/>
          <a:p>
            <a:r>
              <a:rPr lang="en-US" sz="2700" dirty="0" smtClean="0"/>
              <a:t/>
            </a:r>
            <a:br>
              <a:rPr lang="en-US" sz="2700" dirty="0" smtClean="0"/>
            </a:br>
            <a:r>
              <a:rPr lang="en-US" b="1" u="sng" dirty="0" smtClean="0"/>
              <a:t>State Response Framework (SRF)</a:t>
            </a:r>
            <a:r>
              <a:rPr lang="en-US" sz="2700" b="1" u="sng" dirty="0" smtClean="0"/>
              <a:t/>
            </a:r>
            <a:br>
              <a:rPr lang="en-US" sz="2700" b="1" u="sng" dirty="0" smtClean="0"/>
            </a:br>
            <a:r>
              <a:rPr lang="en-US" sz="3100" b="1" u="sng" dirty="0" smtClean="0"/>
              <a:t>Section 1: General Concepts Emergency Operations </a:t>
            </a:r>
            <a:r>
              <a:rPr lang="en-US" b="1" u="sng" dirty="0" smtClean="0"/>
              <a:t/>
            </a:r>
            <a:br>
              <a:rPr lang="en-US" b="1" u="sng" dirty="0" smtClean="0"/>
            </a:br>
            <a:endParaRPr lang="en-US" b="1" u="sng" dirty="0"/>
          </a:p>
        </p:txBody>
      </p:sp>
      <p:sp>
        <p:nvSpPr>
          <p:cNvPr id="3" name="Content Placeholder 2"/>
          <p:cNvSpPr>
            <a:spLocks noGrp="1"/>
          </p:cNvSpPr>
          <p:nvPr>
            <p:ph idx="1"/>
          </p:nvPr>
        </p:nvSpPr>
        <p:spPr>
          <a:xfrm>
            <a:off x="381000" y="1447800"/>
            <a:ext cx="8534400" cy="5410200"/>
          </a:xfrm>
        </p:spPr>
        <p:txBody>
          <a:bodyPr>
            <a:normAutofit fontScale="92500" lnSpcReduction="20000"/>
          </a:bodyPr>
          <a:lstStyle/>
          <a:p>
            <a:pPr>
              <a:buNone/>
            </a:pPr>
            <a:r>
              <a:rPr lang="en-US" sz="3300" dirty="0" smtClean="0"/>
              <a:t>Includes:</a:t>
            </a:r>
          </a:p>
          <a:p>
            <a:r>
              <a:rPr lang="en-US" sz="3300" dirty="0" smtClean="0"/>
              <a:t>Governor’s Authorities </a:t>
            </a:r>
          </a:p>
          <a:p>
            <a:r>
              <a:rPr lang="en-US" sz="3300" dirty="0" smtClean="0"/>
              <a:t>Mutual Aid</a:t>
            </a:r>
          </a:p>
          <a:p>
            <a:r>
              <a:rPr lang="en-US" sz="3300" dirty="0" smtClean="0"/>
              <a:t>Mobilization of Emergency Forces</a:t>
            </a:r>
          </a:p>
          <a:p>
            <a:r>
              <a:rPr lang="en-US" sz="3300" dirty="0" smtClean="0"/>
              <a:t>Local Government</a:t>
            </a:r>
          </a:p>
          <a:p>
            <a:pPr lvl="1"/>
            <a:r>
              <a:rPr lang="en-US" sz="2800" dirty="0" smtClean="0"/>
              <a:t>Requests</a:t>
            </a:r>
          </a:p>
          <a:p>
            <a:pPr lvl="1"/>
            <a:r>
              <a:rPr lang="en-US" sz="2800" dirty="0" smtClean="0"/>
              <a:t>Local Situation Reports</a:t>
            </a:r>
          </a:p>
          <a:p>
            <a:r>
              <a:rPr lang="en-US" sz="3300" dirty="0" smtClean="0"/>
              <a:t>State Government Line of Succession</a:t>
            </a:r>
          </a:p>
          <a:p>
            <a:r>
              <a:rPr lang="en-US" sz="3300" dirty="0" smtClean="0">
                <a:solidFill>
                  <a:srgbClr val="FF0000"/>
                </a:solidFill>
              </a:rPr>
              <a:t>State Agencies Tasks and Responsibilities </a:t>
            </a:r>
          </a:p>
          <a:p>
            <a:pPr lvl="1"/>
            <a:r>
              <a:rPr lang="en-US" sz="2800" dirty="0" smtClean="0">
                <a:solidFill>
                  <a:srgbClr val="FF0000"/>
                </a:solidFill>
              </a:rPr>
              <a:t>Agency specific Procedures for Emergencies</a:t>
            </a:r>
          </a:p>
          <a:p>
            <a:pPr lvl="1"/>
            <a:r>
              <a:rPr lang="en-US" sz="2800" dirty="0" smtClean="0">
                <a:solidFill>
                  <a:srgbClr val="FF0000"/>
                </a:solidFill>
              </a:rPr>
              <a:t>Staffing SEOC (and State Emergency Support Functions)</a:t>
            </a:r>
          </a:p>
          <a:p>
            <a:pPr lvl="1"/>
            <a:r>
              <a:rPr lang="en-US" sz="2800" dirty="0" smtClean="0">
                <a:solidFill>
                  <a:srgbClr val="FF0000"/>
                </a:solidFill>
              </a:rPr>
              <a:t>Advise Governor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mer Comm Flow"/>
          <p:cNvPicPr>
            <a:picLocks noChangeAspect="1" noChangeArrowheads="1"/>
          </p:cNvPicPr>
          <p:nvPr/>
        </p:nvPicPr>
        <p:blipFill>
          <a:blip r:embed="rId3" cstate="print"/>
          <a:srcRect/>
          <a:stretch>
            <a:fillRect/>
          </a:stretch>
        </p:blipFill>
        <p:spPr bwMode="auto">
          <a:xfrm>
            <a:off x="381000" y="0"/>
            <a:ext cx="8534400" cy="651876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17CAFF9-829A-492D-865D-D1D7C36A734D}" type="slidenum">
              <a:rPr lang="en-US" smtClean="0"/>
              <a:pPr/>
              <a:t>25</a:t>
            </a:fld>
            <a:endParaRPr lang="en-US"/>
          </a:p>
        </p:txBody>
      </p:sp>
      <p:pic>
        <p:nvPicPr>
          <p:cNvPr id="4" name="Picture 4" descr="DEMHS regions mar0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38400" y="3810000"/>
            <a:ext cx="2191996" cy="1693863"/>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a:bodyPr>
          <a:lstStyle/>
          <a:p>
            <a:pPr algn="ctr"/>
            <a:r>
              <a:rPr lang="en-US" sz="5400" b="1" u="sng" dirty="0" smtClean="0"/>
              <a:t>Web EOC</a:t>
            </a:r>
          </a:p>
        </p:txBody>
      </p:sp>
      <p:sp>
        <p:nvSpPr>
          <p:cNvPr id="3" name="Content Placeholder 2"/>
          <p:cNvSpPr>
            <a:spLocks noGrp="1"/>
          </p:cNvSpPr>
          <p:nvPr>
            <p:ph idx="1"/>
          </p:nvPr>
        </p:nvSpPr>
        <p:spPr>
          <a:xfrm>
            <a:off x="152400" y="2286000"/>
            <a:ext cx="8839200" cy="4191000"/>
          </a:xfrm>
        </p:spPr>
        <p:txBody>
          <a:bodyPr>
            <a:normAutofit/>
          </a:bodyPr>
          <a:lstStyle/>
          <a:p>
            <a:pPr>
              <a:spcBef>
                <a:spcPts val="0"/>
              </a:spcBef>
              <a:defRPr/>
            </a:pPr>
            <a:r>
              <a:rPr lang="en-US" sz="2400" dirty="0" smtClean="0">
                <a:latin typeface="+mj-lt"/>
              </a:rPr>
              <a:t>Web EOC is a State funded web-based application</a:t>
            </a:r>
          </a:p>
          <a:p>
            <a:pPr marL="0" indent="0">
              <a:spcBef>
                <a:spcPts val="0"/>
              </a:spcBef>
              <a:buNone/>
              <a:defRPr/>
            </a:pPr>
            <a:r>
              <a:rPr lang="en-US" sz="2400" dirty="0" smtClean="0">
                <a:latin typeface="+mj-lt"/>
              </a:rPr>
              <a:t>	that allows agencies to communicate during incidents</a:t>
            </a:r>
          </a:p>
          <a:p>
            <a:pPr marL="0" indent="0">
              <a:spcBef>
                <a:spcPts val="0"/>
              </a:spcBef>
              <a:buNone/>
              <a:defRPr/>
            </a:pPr>
            <a:endParaRPr lang="en-US" sz="2400" dirty="0" smtClean="0">
              <a:latin typeface="+mj-lt"/>
            </a:endParaRPr>
          </a:p>
          <a:p>
            <a:pPr>
              <a:spcBef>
                <a:spcPts val="0"/>
              </a:spcBef>
              <a:defRPr/>
            </a:pPr>
            <a:r>
              <a:rPr lang="en-US" sz="2400" dirty="0" smtClean="0">
                <a:latin typeface="+mj-lt"/>
              </a:rPr>
              <a:t>It can coordinate response and recovery operations in a</a:t>
            </a:r>
          </a:p>
          <a:p>
            <a:pPr marL="0" indent="0">
              <a:spcBef>
                <a:spcPts val="0"/>
              </a:spcBef>
              <a:buNone/>
              <a:defRPr/>
            </a:pPr>
            <a:r>
              <a:rPr lang="en-US" sz="2400" dirty="0" smtClean="0">
                <a:latin typeface="+mj-lt"/>
              </a:rPr>
              <a:t>	secure, real-time, online environment </a:t>
            </a:r>
          </a:p>
          <a:p>
            <a:pPr marL="0" indent="0">
              <a:spcBef>
                <a:spcPts val="0"/>
              </a:spcBef>
              <a:buNone/>
              <a:defRPr/>
            </a:pPr>
            <a:endParaRPr lang="en-US" sz="2400" dirty="0" smtClean="0">
              <a:latin typeface="+mj-lt"/>
            </a:endParaRPr>
          </a:p>
          <a:p>
            <a:pPr>
              <a:spcBef>
                <a:spcPts val="0"/>
              </a:spcBef>
              <a:defRPr/>
            </a:pPr>
            <a:r>
              <a:rPr lang="en-US" sz="2400" dirty="0" smtClean="0">
                <a:latin typeface="+mj-lt"/>
              </a:rPr>
              <a:t>It allows state, municipal and federal agencies to</a:t>
            </a:r>
          </a:p>
          <a:p>
            <a:pPr marL="0" indent="0">
              <a:spcBef>
                <a:spcPts val="0"/>
              </a:spcBef>
              <a:buNone/>
              <a:defRPr/>
            </a:pPr>
            <a:r>
              <a:rPr lang="en-US" sz="2400" dirty="0" smtClean="0">
                <a:latin typeface="+mj-lt"/>
              </a:rPr>
              <a:t>	share information during an emergency and</a:t>
            </a:r>
          </a:p>
          <a:p>
            <a:pPr marL="0" indent="0">
              <a:spcBef>
                <a:spcPts val="0"/>
              </a:spcBef>
              <a:buNone/>
              <a:defRPr/>
            </a:pPr>
            <a:r>
              <a:rPr lang="en-US" sz="2400" dirty="0" smtClean="0">
                <a:latin typeface="+mj-lt"/>
              </a:rPr>
              <a:t>	provides a common operating picture for all,</a:t>
            </a:r>
          </a:p>
          <a:p>
            <a:pPr marL="0" indent="0">
              <a:spcBef>
                <a:spcPts val="0"/>
              </a:spcBef>
              <a:buNone/>
              <a:defRPr/>
            </a:pPr>
            <a:r>
              <a:rPr lang="en-US" sz="2400" dirty="0" smtClean="0">
                <a:latin typeface="+mj-lt"/>
              </a:rPr>
              <a:t>	enhancing situational awareness and improving</a:t>
            </a:r>
          </a:p>
          <a:p>
            <a:pPr marL="0" indent="0">
              <a:spcBef>
                <a:spcPts val="0"/>
              </a:spcBef>
              <a:buNone/>
              <a:defRPr/>
            </a:pPr>
            <a:r>
              <a:rPr lang="en-US" sz="2400" dirty="0" smtClean="0">
                <a:latin typeface="+mj-lt"/>
              </a:rPr>
              <a:t>	interoperable communications</a:t>
            </a:r>
          </a:p>
          <a:p>
            <a:pPr>
              <a:defRPr/>
            </a:pPr>
            <a:endParaRPr lang="en-US" dirty="0"/>
          </a:p>
        </p:txBody>
      </p:sp>
      <p:pic>
        <p:nvPicPr>
          <p:cNvPr id="61442" name="Picture 2"/>
          <p:cNvPicPr>
            <a:picLocks noChangeAspect="1" noChangeArrowheads="1"/>
          </p:cNvPicPr>
          <p:nvPr/>
        </p:nvPicPr>
        <p:blipFill>
          <a:blip r:embed="rId3" cstate="print"/>
          <a:srcRect/>
          <a:stretch>
            <a:fillRect/>
          </a:stretch>
        </p:blipFill>
        <p:spPr bwMode="auto">
          <a:xfrm>
            <a:off x="609600" y="304800"/>
            <a:ext cx="2476500" cy="1847850"/>
          </a:xfrm>
          <a:prstGeom prst="rect">
            <a:avLst/>
          </a:prstGeom>
          <a:noFill/>
          <a:ln w="9525">
            <a:noFill/>
            <a:miter lim="800000"/>
            <a:headEnd/>
            <a:tailEnd/>
          </a:ln>
        </p:spPr>
      </p:pic>
    </p:spTree>
    <p:extLst>
      <p:ext uri="{BB962C8B-B14F-4D97-AF65-F5344CB8AC3E}">
        <p14:creationId xmlns:p14="http://schemas.microsoft.com/office/powerpoint/2010/main" xmlns="" val="2096178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spect="1" noChangeArrowheads="1"/>
          </p:cNvSpPr>
          <p:nvPr>
            <p:ph type="title"/>
          </p:nvPr>
        </p:nvSpPr>
        <p:spPr/>
        <p:txBody>
          <a:bodyPr>
            <a:normAutofit/>
          </a:bodyPr>
          <a:lstStyle/>
          <a:p>
            <a:pPr eaLnBrk="1" hangingPunct="1"/>
            <a:r>
              <a:rPr lang="en-US" b="1" u="sng" dirty="0" smtClean="0"/>
              <a:t>Post Incident Assessment</a:t>
            </a:r>
          </a:p>
        </p:txBody>
      </p:sp>
      <p:sp>
        <p:nvSpPr>
          <p:cNvPr id="94211" name="Rectangle 3"/>
          <p:cNvSpPr>
            <a:spLocks noGrp="1" noChangeArrowheads="1"/>
          </p:cNvSpPr>
          <p:nvPr>
            <p:ph idx="1"/>
          </p:nvPr>
        </p:nvSpPr>
        <p:spPr/>
        <p:txBody>
          <a:bodyPr/>
          <a:lstStyle/>
          <a:p>
            <a:pPr eaLnBrk="1" hangingPunct="1"/>
            <a:r>
              <a:rPr lang="en-US" dirty="0" smtClean="0"/>
              <a:t>Assessment is an important leadership responsibility.  Assessment methods include:</a:t>
            </a:r>
          </a:p>
          <a:p>
            <a:pPr lvl="1" eaLnBrk="1" hangingPunct="1"/>
            <a:r>
              <a:rPr dirty="0" smtClean="0"/>
              <a:t>Corrective action report/ </a:t>
            </a:r>
            <a:br>
              <a:rPr dirty="0" smtClean="0"/>
            </a:br>
            <a:r>
              <a:rPr dirty="0" smtClean="0"/>
              <a:t>after-action review.</a:t>
            </a:r>
          </a:p>
          <a:p>
            <a:pPr lvl="1" eaLnBrk="1" hangingPunct="1"/>
            <a:r>
              <a:rPr dirty="0" smtClean="0"/>
              <a:t>Post-incident analysis.</a:t>
            </a:r>
          </a:p>
          <a:p>
            <a:pPr lvl="1" eaLnBrk="1" hangingPunct="1"/>
            <a:r>
              <a:rPr dirty="0" smtClean="0">
                <a:solidFill>
                  <a:srgbClr val="FF0000"/>
                </a:solidFill>
              </a:rPr>
              <a:t>Debriefing.</a:t>
            </a:r>
          </a:p>
          <a:p>
            <a:pPr lvl="1" eaLnBrk="1" hangingPunct="1"/>
            <a:r>
              <a:rPr dirty="0" smtClean="0"/>
              <a:t>Post-incident critique.</a:t>
            </a:r>
          </a:p>
          <a:p>
            <a:pPr lvl="1" eaLnBrk="1" hangingPunct="1"/>
            <a:r>
              <a:rPr dirty="0" smtClean="0"/>
              <a:t>Mitigation plans.</a:t>
            </a:r>
          </a:p>
        </p:txBody>
      </p:sp>
      <p:pic>
        <p:nvPicPr>
          <p:cNvPr id="94212" name="Picture 7" descr="Federal, State, and Local Responders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3200400"/>
            <a:ext cx="3200400" cy="290195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283194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smtClean="0"/>
              <a:t>What Is an Incident?</a:t>
            </a:r>
            <a:endParaRPr lang="en-US" b="1" u="sng" dirty="0"/>
          </a:p>
        </p:txBody>
      </p:sp>
      <p:sp>
        <p:nvSpPr>
          <p:cNvPr id="5" name="Content Placeholder 4"/>
          <p:cNvSpPr>
            <a:spLocks noGrp="1"/>
          </p:cNvSpPr>
          <p:nvPr>
            <p:ph sz="half" idx="1"/>
          </p:nvPr>
        </p:nvSpPr>
        <p:spPr/>
        <p:txBody>
          <a:bodyPr>
            <a:normAutofit lnSpcReduction="10000"/>
          </a:bodyPr>
          <a:lstStyle/>
          <a:p>
            <a:r>
              <a:rPr lang="en-US" sz="3200" dirty="0" smtClean="0"/>
              <a:t>An incident is . . .</a:t>
            </a:r>
          </a:p>
          <a:p>
            <a:pPr marL="457200" lvl="1" indent="0">
              <a:buNone/>
            </a:pPr>
            <a:r>
              <a:rPr lang="en-US" sz="2800" dirty="0" smtClean="0"/>
              <a:t>. . . an occurrence, caused by either human or natural phenomena, that requires response actions to prevent or minimize loss of life, or damage to property and/or the environment.</a:t>
            </a:r>
          </a:p>
          <a:p>
            <a:endParaRPr lang="en-US" dirty="0"/>
          </a:p>
        </p:txBody>
      </p:sp>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4123" y="1600200"/>
            <a:ext cx="3246754"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08219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b="1" u="sng" dirty="0" smtClean="0"/>
              <a:t>National Incident Management System</a:t>
            </a:r>
            <a:endParaRPr lang="en-US" b="1" u="sng" dirty="0"/>
          </a:p>
        </p:txBody>
      </p:sp>
      <p:sp>
        <p:nvSpPr>
          <p:cNvPr id="4" name="Content Placeholder 3"/>
          <p:cNvSpPr>
            <a:spLocks noGrp="1"/>
          </p:cNvSpPr>
          <p:nvPr>
            <p:ph sz="half" idx="1"/>
          </p:nvPr>
        </p:nvSpPr>
        <p:spPr>
          <a:xfrm>
            <a:off x="457200" y="1752600"/>
            <a:ext cx="7010400" cy="4373563"/>
          </a:xfrm>
        </p:spPr>
        <p:txBody>
          <a:bodyPr>
            <a:normAutofit fontScale="92500" lnSpcReduction="20000"/>
          </a:bodyPr>
          <a:lstStyle/>
          <a:p>
            <a:pPr eaLnBrk="0" hangingPunct="0">
              <a:spcAft>
                <a:spcPts val="400"/>
              </a:spcAft>
              <a:defRPr/>
            </a:pPr>
            <a:r>
              <a:rPr lang="en-US" sz="3500" b="1" dirty="0" smtClean="0"/>
              <a:t>NIMS is . . </a:t>
            </a:r>
            <a:r>
              <a:rPr lang="en-US" b="1" dirty="0" smtClean="0"/>
              <a:t>.</a:t>
            </a:r>
          </a:p>
          <a:p>
            <a:pPr marL="122238" lvl="1" indent="0" eaLnBrk="0" hangingPunct="0">
              <a:spcAft>
                <a:spcPts val="400"/>
              </a:spcAft>
              <a:buNone/>
              <a:defRPr/>
            </a:pPr>
            <a:r>
              <a:rPr lang="en-US" sz="2800" b="1" dirty="0" smtClean="0"/>
              <a:t>A </a:t>
            </a:r>
            <a:r>
              <a:rPr lang="en-US" sz="2800" b="1" dirty="0"/>
              <a:t>flexible framework of: </a:t>
            </a:r>
            <a:endParaRPr lang="en-US" sz="2800" b="1" dirty="0" smtClean="0"/>
          </a:p>
          <a:p>
            <a:pPr marL="854075" lvl="2" indent="-328613" eaLnBrk="0" hangingPunct="0">
              <a:spcAft>
                <a:spcPts val="400"/>
              </a:spcAft>
              <a:buFont typeface="Wingdings" pitchFamily="2" charset="2"/>
              <a:buChar char="§"/>
              <a:defRPr/>
            </a:pPr>
            <a:r>
              <a:rPr lang="en-US" sz="2800" b="1" dirty="0" smtClean="0"/>
              <a:t> Concepts</a:t>
            </a:r>
            <a:endParaRPr lang="en-US" sz="2800" b="1" dirty="0"/>
          </a:p>
          <a:p>
            <a:pPr marL="854075" lvl="2" indent="-328613" eaLnBrk="0" hangingPunct="0">
              <a:spcAft>
                <a:spcPts val="400"/>
              </a:spcAft>
              <a:buFont typeface="Wingdings" pitchFamily="2" charset="2"/>
              <a:buChar char="§"/>
              <a:defRPr/>
            </a:pPr>
            <a:r>
              <a:rPr lang="en-US" sz="2800" b="1" dirty="0" smtClean="0"/>
              <a:t>Principles</a:t>
            </a:r>
            <a:endParaRPr lang="en-US" sz="2800" b="1" dirty="0"/>
          </a:p>
          <a:p>
            <a:pPr marL="854075" lvl="2" indent="-328613" eaLnBrk="0" hangingPunct="0">
              <a:spcAft>
                <a:spcPts val="400"/>
              </a:spcAft>
              <a:buFont typeface="Wingdings" pitchFamily="2" charset="2"/>
              <a:buChar char="§"/>
              <a:defRPr/>
            </a:pPr>
            <a:r>
              <a:rPr lang="en-US" sz="2800" b="1" dirty="0"/>
              <a:t>Terminology</a:t>
            </a:r>
          </a:p>
          <a:p>
            <a:pPr marL="854075" lvl="2" indent="-328613" eaLnBrk="0" hangingPunct="0">
              <a:spcAft>
                <a:spcPts val="400"/>
              </a:spcAft>
              <a:buFont typeface="Wingdings" pitchFamily="2" charset="2"/>
              <a:buChar char="§"/>
              <a:defRPr/>
            </a:pPr>
            <a:r>
              <a:rPr lang="en-US" sz="2800" b="1" dirty="0"/>
              <a:t>Organizational processes</a:t>
            </a:r>
          </a:p>
          <a:p>
            <a:pPr marL="411163" lvl="1" indent="-288925" eaLnBrk="0" hangingPunct="0">
              <a:spcAft>
                <a:spcPts val="400"/>
              </a:spcAft>
              <a:buFont typeface="Wingdings" pitchFamily="2" charset="2"/>
              <a:buChar char="§"/>
              <a:defRPr/>
            </a:pPr>
            <a:r>
              <a:rPr lang="en-US" sz="2800" b="1" dirty="0"/>
              <a:t>Applicable to all hazards and jurisdictions </a:t>
            </a:r>
          </a:p>
          <a:p>
            <a:r>
              <a:rPr lang="en-US" sz="3200" b="1" dirty="0" smtClean="0">
                <a:solidFill>
                  <a:srgbClr val="FF0000"/>
                </a:solidFill>
                <a:cs typeface="Times New Roman" pitchFamily="18" charset="0"/>
              </a:rPr>
              <a:t>NIMS is </a:t>
            </a:r>
            <a:r>
              <a:rPr lang="en-US" sz="3200" b="1" u="sng" dirty="0" smtClean="0">
                <a:solidFill>
                  <a:srgbClr val="FF0000"/>
                </a:solidFill>
                <a:cs typeface="Times New Roman" pitchFamily="18" charset="0"/>
              </a:rPr>
              <a:t>not</a:t>
            </a:r>
            <a:r>
              <a:rPr lang="en-US" sz="3200" b="1" dirty="0" smtClean="0">
                <a:solidFill>
                  <a:srgbClr val="FF0000"/>
                </a:solidFill>
                <a:cs typeface="Times New Roman" pitchFamily="18" charset="0"/>
              </a:rPr>
              <a:t> a operational incident management plan</a:t>
            </a:r>
          </a:p>
          <a:p>
            <a:endParaRPr lang="en-US" dirty="0"/>
          </a:p>
        </p:txBody>
      </p:sp>
      <p:pic>
        <p:nvPicPr>
          <p:cNvPr id="23554" name="Picture 2" descr="http://t2.gstatic.com/images?q=tbn:ANd9GcSIj0QQVLdCuhRJOaYbW1upM_8hH4zI1cCOhcLxgQHA1dnTDGF6"/>
          <p:cNvPicPr>
            <a:picLocks noChangeAspect="1" noChangeArrowheads="1"/>
          </p:cNvPicPr>
          <p:nvPr/>
        </p:nvPicPr>
        <p:blipFill>
          <a:blip r:embed="rId3" cstate="print"/>
          <a:srcRect/>
          <a:stretch>
            <a:fillRect/>
          </a:stretch>
        </p:blipFill>
        <p:spPr bwMode="auto">
          <a:xfrm>
            <a:off x="5638800" y="1219200"/>
            <a:ext cx="2895600" cy="3399183"/>
          </a:xfrm>
          <a:prstGeom prst="rect">
            <a:avLst/>
          </a:prstGeom>
          <a:noFill/>
        </p:spPr>
      </p:pic>
    </p:spTree>
    <p:extLst>
      <p:ext uri="{BB962C8B-B14F-4D97-AF65-F5344CB8AC3E}">
        <p14:creationId xmlns:p14="http://schemas.microsoft.com/office/powerpoint/2010/main" xmlns="" val="3224378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NIMS Components</a:t>
            </a:r>
            <a:endParaRPr lang="en-US" b="1" u="sng" dirty="0"/>
          </a:p>
        </p:txBody>
      </p:sp>
      <p:sp>
        <p:nvSpPr>
          <p:cNvPr id="3" name="Rectangle 2"/>
          <p:cNvSpPr/>
          <p:nvPr/>
        </p:nvSpPr>
        <p:spPr>
          <a:xfrm>
            <a:off x="76200" y="1752600"/>
            <a:ext cx="6172200" cy="4154984"/>
          </a:xfrm>
          <a:prstGeom prst="rect">
            <a:avLst/>
          </a:prstGeom>
        </p:spPr>
        <p:txBody>
          <a:bodyPr wrap="square">
            <a:spAutoFit/>
          </a:bodyPr>
          <a:lstStyle/>
          <a:p>
            <a:pPr eaLnBrk="0" fontAlgn="base" hangingPunct="0"/>
            <a:r>
              <a:rPr lang="en-US" sz="2400" b="1" dirty="0" smtClean="0"/>
              <a:t>Preparedness</a:t>
            </a:r>
          </a:p>
          <a:p>
            <a:pPr eaLnBrk="0" fontAlgn="base" hangingPunct="0"/>
            <a:endParaRPr lang="en-US" sz="2400" dirty="0"/>
          </a:p>
          <a:p>
            <a:pPr eaLnBrk="0" fontAlgn="base" hangingPunct="0"/>
            <a:r>
              <a:rPr lang="en-US" sz="2400" b="1" dirty="0"/>
              <a:t>Command and Management</a:t>
            </a:r>
            <a:endParaRPr lang="en-US" sz="2400" dirty="0"/>
          </a:p>
          <a:p>
            <a:pPr fontAlgn="base"/>
            <a:endParaRPr lang="en-US" sz="2400" b="1" dirty="0" smtClean="0"/>
          </a:p>
          <a:p>
            <a:pPr fontAlgn="base"/>
            <a:r>
              <a:rPr lang="en-US" sz="2400" b="1" dirty="0" smtClean="0"/>
              <a:t>Resource </a:t>
            </a:r>
            <a:r>
              <a:rPr lang="en-US" sz="2400" b="1" dirty="0"/>
              <a:t>Management </a:t>
            </a:r>
            <a:endParaRPr lang="en-US" sz="2400" dirty="0"/>
          </a:p>
          <a:p>
            <a:pPr fontAlgn="base"/>
            <a:endParaRPr lang="en-US" sz="2400" b="1" dirty="0" smtClean="0"/>
          </a:p>
          <a:p>
            <a:pPr fontAlgn="base"/>
            <a:r>
              <a:rPr lang="en-US" sz="2400" b="1" dirty="0" smtClean="0"/>
              <a:t>Communications </a:t>
            </a:r>
            <a:r>
              <a:rPr lang="en-US" sz="2400" b="1" dirty="0"/>
              <a:t>and </a:t>
            </a:r>
            <a:br>
              <a:rPr lang="en-US" sz="2400" b="1" dirty="0"/>
            </a:br>
            <a:endParaRPr lang="en-US" sz="2400" b="1" dirty="0" smtClean="0"/>
          </a:p>
          <a:p>
            <a:pPr fontAlgn="base"/>
            <a:r>
              <a:rPr lang="en-US" sz="2400" b="1" dirty="0" smtClean="0"/>
              <a:t>Information </a:t>
            </a:r>
            <a:r>
              <a:rPr lang="en-US" sz="2400" b="1" dirty="0"/>
              <a:t>Management </a:t>
            </a:r>
            <a:endParaRPr lang="en-US" sz="2400" dirty="0"/>
          </a:p>
          <a:p>
            <a:pPr fontAlgn="base"/>
            <a:endParaRPr lang="en-US" sz="2400" b="1" dirty="0" smtClean="0"/>
          </a:p>
          <a:p>
            <a:pPr fontAlgn="base"/>
            <a:r>
              <a:rPr lang="en-US" sz="2400" b="1" dirty="0" smtClean="0"/>
              <a:t>On-going </a:t>
            </a:r>
            <a:r>
              <a:rPr lang="en-US" sz="2400" b="1" dirty="0"/>
              <a:t>Management and Maintenance </a:t>
            </a:r>
            <a:endParaRPr lang="en-US" sz="24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1371600"/>
            <a:ext cx="2944813" cy="4664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Line 15"/>
          <p:cNvSpPr>
            <a:spLocks noChangeShapeType="1"/>
          </p:cNvSpPr>
          <p:nvPr/>
        </p:nvSpPr>
        <p:spPr bwMode="auto">
          <a:xfrm>
            <a:off x="4114800" y="3830092"/>
            <a:ext cx="18288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2554248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Incident Command System</a:t>
            </a:r>
            <a:endParaRPr lang="en-US" b="1" u="sng" dirty="0"/>
          </a:p>
        </p:txBody>
      </p:sp>
      <p:sp>
        <p:nvSpPr>
          <p:cNvPr id="3" name="Rectangle 2"/>
          <p:cNvSpPr/>
          <p:nvPr/>
        </p:nvSpPr>
        <p:spPr>
          <a:xfrm>
            <a:off x="140855" y="1371600"/>
            <a:ext cx="8763000" cy="4425827"/>
          </a:xfrm>
          <a:prstGeom prst="rect">
            <a:avLst/>
          </a:prstGeom>
        </p:spPr>
        <p:txBody>
          <a:bodyPr wrap="square">
            <a:spAutoFit/>
          </a:bodyPr>
          <a:lstStyle/>
          <a:p>
            <a:pPr marL="685800" lvl="1" indent="-228600" defTabSz="685800">
              <a:spcBef>
                <a:spcPct val="40000"/>
              </a:spcBef>
              <a:buFont typeface="Arial" pitchFamily="34" charset="0"/>
              <a:buChar char="•"/>
            </a:pPr>
            <a:r>
              <a:rPr lang="en-US" sz="3200" dirty="0" smtClean="0"/>
              <a:t>  It is an </a:t>
            </a:r>
            <a:r>
              <a:rPr lang="en-US" sz="3200" b="1" dirty="0" smtClean="0"/>
              <a:t>on-scene</a:t>
            </a:r>
            <a:r>
              <a:rPr lang="en-US" sz="3200" dirty="0" smtClean="0"/>
              <a:t>, all-hazards incident management concept </a:t>
            </a:r>
          </a:p>
          <a:p>
            <a:pPr marL="685800" lvl="1" indent="-228600" defTabSz="685800">
              <a:spcBef>
                <a:spcPct val="40000"/>
              </a:spcBef>
              <a:buFont typeface="Arial" pitchFamily="34" charset="0"/>
              <a:buChar char="•"/>
            </a:pPr>
            <a:r>
              <a:rPr lang="en-US" sz="3200" dirty="0" smtClean="0"/>
              <a:t>Is a standardized management system</a:t>
            </a:r>
          </a:p>
          <a:p>
            <a:pPr marL="685800" lvl="1" indent="-228600" defTabSz="685800">
              <a:spcBef>
                <a:spcPct val="40000"/>
              </a:spcBef>
              <a:buFont typeface="Arial" pitchFamily="34" charset="0"/>
              <a:buChar char="•"/>
            </a:pPr>
            <a:r>
              <a:rPr lang="en-US" sz="3200" dirty="0" smtClean="0"/>
              <a:t> Allows its users to adopt an integrated organizational structure to match the complexities and demands of single or multiple incidents without being hindered by jurisdictional boundaries</a:t>
            </a:r>
          </a:p>
        </p:txBody>
      </p:sp>
    </p:spTree>
    <p:extLst>
      <p:ext uri="{BB962C8B-B14F-4D97-AF65-F5344CB8AC3E}">
        <p14:creationId xmlns:p14="http://schemas.microsoft.com/office/powerpoint/2010/main" xmlns="" val="110672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95400"/>
            <a:ext cx="4572000" cy="5410712"/>
          </a:xfrm>
          <a:prstGeom prst="rect">
            <a:avLst/>
          </a:prstGeom>
        </p:spPr>
        <p:txBody>
          <a:bodyPr wrap="square">
            <a:spAutoFit/>
          </a:bodyPr>
          <a:lstStyle/>
          <a:p>
            <a:pPr marL="576263" lvl="1" indent="-119063">
              <a:spcBef>
                <a:spcPct val="70000"/>
              </a:spcBef>
              <a:buFont typeface="Arial" pitchFamily="34" charset="0"/>
              <a:buChar char="•"/>
            </a:pPr>
            <a:r>
              <a:rPr lang="en-US" sz="2800" dirty="0" smtClean="0"/>
              <a:t>Incident objectives determine the organizational size </a:t>
            </a:r>
          </a:p>
          <a:p>
            <a:pPr marL="576263" lvl="1" indent="-119063">
              <a:spcBef>
                <a:spcPct val="70000"/>
              </a:spcBef>
              <a:buFont typeface="Arial" pitchFamily="34" charset="0"/>
              <a:buChar char="•"/>
            </a:pPr>
            <a:r>
              <a:rPr lang="en-US" sz="2800" dirty="0" smtClean="0"/>
              <a:t>Is based on the size and </a:t>
            </a:r>
            <a:br>
              <a:rPr lang="en-US" sz="2800" dirty="0" smtClean="0"/>
            </a:br>
            <a:r>
              <a:rPr lang="en-US" sz="2800" dirty="0" smtClean="0"/>
              <a:t>complexity of the incident</a:t>
            </a:r>
          </a:p>
          <a:p>
            <a:pPr marL="576263" lvl="1" indent="-119063">
              <a:spcBef>
                <a:spcPct val="70000"/>
              </a:spcBef>
              <a:buFont typeface="Arial" pitchFamily="34" charset="0"/>
              <a:buChar char="•"/>
            </a:pPr>
            <a:r>
              <a:rPr lang="en-US" sz="2800" dirty="0" smtClean="0"/>
              <a:t>Only functions/positions that are necessary will be filled, n</a:t>
            </a:r>
            <a:r>
              <a:rPr lang="en-US" sz="2800" dirty="0" smtClean="0">
                <a:cs typeface="Arial" charset="0"/>
              </a:rPr>
              <a:t>ot all positions need to be activated</a:t>
            </a:r>
          </a:p>
          <a:p>
            <a:pPr lvl="1">
              <a:spcBef>
                <a:spcPct val="70000"/>
              </a:spcBef>
            </a:pPr>
            <a:endParaRPr lang="en-US" sz="3200" dirty="0" smtClean="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90836" y="1447800"/>
            <a:ext cx="3715965"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79445" y="0"/>
            <a:ext cx="5924186" cy="830997"/>
          </a:xfrm>
          <a:prstGeom prst="rect">
            <a:avLst/>
          </a:prstGeom>
        </p:spPr>
        <p:txBody>
          <a:bodyPr wrap="none">
            <a:spAutoFit/>
          </a:bodyPr>
          <a:lstStyle/>
          <a:p>
            <a:r>
              <a:rPr lang="en-US" sz="4800" b="1" u="sng" dirty="0" smtClean="0"/>
              <a:t>Modular Organization </a:t>
            </a:r>
            <a:endParaRPr lang="en-US" sz="4800" b="1" u="sng" dirty="0"/>
          </a:p>
        </p:txBody>
      </p:sp>
    </p:spTree>
    <p:extLst>
      <p:ext uri="{BB962C8B-B14F-4D97-AF65-F5344CB8AC3E}">
        <p14:creationId xmlns:p14="http://schemas.microsoft.com/office/powerpoint/2010/main" xmlns="" val="4518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838200"/>
            <a:ext cx="8229600" cy="1143000"/>
          </a:xfrm>
          <a:noFill/>
          <a:ln/>
        </p:spPr>
        <p:txBody>
          <a:bodyPr>
            <a:noAutofit/>
          </a:bodyPr>
          <a:lstStyle/>
          <a:p>
            <a:r>
              <a:rPr lang="en-US" sz="4000" b="1" u="sng" dirty="0"/>
              <a:t>Incident Command System </a:t>
            </a:r>
            <a:br>
              <a:rPr lang="en-US" sz="4000" b="1" u="sng" dirty="0"/>
            </a:br>
            <a:r>
              <a:rPr lang="en-US" sz="4000" b="1" dirty="0"/>
              <a:t>Roles and Responsibilities </a:t>
            </a:r>
            <a:br>
              <a:rPr lang="en-US" sz="4000" b="1" dirty="0"/>
            </a:br>
            <a:r>
              <a:rPr lang="en-US" sz="4000" b="1" dirty="0"/>
              <a:t>General Staff</a:t>
            </a:r>
          </a:p>
        </p:txBody>
      </p:sp>
      <p:pic>
        <p:nvPicPr>
          <p:cNvPr id="84995" name="Picture 3" descr="icsEssentialRoles"/>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838200" y="2743200"/>
            <a:ext cx="7418388" cy="23320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835835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3600" b="1" u="sng" dirty="0"/>
              <a:t>Operations</a:t>
            </a:r>
          </a:p>
        </p:txBody>
      </p:sp>
      <p:sp>
        <p:nvSpPr>
          <p:cNvPr id="89091" name="Rectangle 3"/>
          <p:cNvSpPr>
            <a:spLocks noGrp="1" noChangeArrowheads="1"/>
          </p:cNvSpPr>
          <p:nvPr>
            <p:ph type="body" sz="half" idx="1"/>
          </p:nvPr>
        </p:nvSpPr>
        <p:spPr>
          <a:xfrm>
            <a:off x="609600" y="4495800"/>
            <a:ext cx="8067675" cy="1128713"/>
          </a:xfrm>
        </p:spPr>
        <p:txBody>
          <a:bodyPr>
            <a:normAutofit fontScale="85000" lnSpcReduction="10000"/>
          </a:bodyPr>
          <a:lstStyle/>
          <a:p>
            <a:r>
              <a:rPr lang="en-US" sz="2000" dirty="0" smtClean="0"/>
              <a:t>Develop operations portions of the Incident Action Plan</a:t>
            </a:r>
            <a:endParaRPr lang="en-US" sz="2000" dirty="0"/>
          </a:p>
          <a:p>
            <a:r>
              <a:rPr lang="en-US" sz="2000" dirty="0" smtClean="0"/>
              <a:t>Directs </a:t>
            </a:r>
            <a:r>
              <a:rPr lang="en-US" sz="2000" dirty="0"/>
              <a:t>all operational </a:t>
            </a:r>
            <a:r>
              <a:rPr lang="en-US" sz="2000" dirty="0" smtClean="0"/>
              <a:t>resources</a:t>
            </a:r>
          </a:p>
          <a:p>
            <a:r>
              <a:rPr lang="en-US" sz="2000" dirty="0" smtClean="0"/>
              <a:t>Maintains close contact with the IC, subordinate operations personnel and other agencies involved in the incident.</a:t>
            </a:r>
            <a:endParaRPr lang="en-US" sz="2000" dirty="0"/>
          </a:p>
        </p:txBody>
      </p:sp>
      <p:graphicFrame>
        <p:nvGraphicFramePr>
          <p:cNvPr id="89092" name="Object 4"/>
          <p:cNvGraphicFramePr>
            <a:graphicFrameLocks noChangeAspect="1"/>
          </p:cNvGraphicFramePr>
          <p:nvPr>
            <p:ph sz="half" idx="2"/>
          </p:nvPr>
        </p:nvGraphicFramePr>
        <p:xfrm>
          <a:off x="860425" y="1735138"/>
          <a:ext cx="7391400" cy="2327275"/>
        </p:xfrm>
        <a:graphic>
          <a:graphicData uri="http://schemas.openxmlformats.org/presentationml/2006/ole">
            <p:oleObj spid="_x0000_s16390" name="Photo Editor Photo" r:id="rId4" imgW="11590476" imgH="3648584" progId="">
              <p:embed/>
            </p:oleObj>
          </a:graphicData>
        </a:graphic>
      </p:graphicFrame>
    </p:spTree>
    <p:extLst>
      <p:ext uri="{BB962C8B-B14F-4D97-AF65-F5344CB8AC3E}">
        <p14:creationId xmlns:p14="http://schemas.microsoft.com/office/powerpoint/2010/main" xmlns="" val="1543556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2921</TotalTime>
  <Words>2158</Words>
  <Application>Microsoft Office PowerPoint</Application>
  <PresentationFormat>On-screen Show (4:3)</PresentationFormat>
  <Paragraphs>341</Paragraphs>
  <Slides>27</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Photo Editor Photo</vt:lpstr>
      <vt:lpstr>Slide 1</vt:lpstr>
      <vt:lpstr>NATIONAL RESPONSE FRAMEWORK: How the Nation Conducts an All-Hazards Response Across Agencies and Jurisdictions</vt:lpstr>
      <vt:lpstr>What Is an Incident?</vt:lpstr>
      <vt:lpstr>National Incident Management System</vt:lpstr>
      <vt:lpstr>NIMS Components</vt:lpstr>
      <vt:lpstr>The Incident Command System</vt:lpstr>
      <vt:lpstr>Slide 7</vt:lpstr>
      <vt:lpstr>Incident Command System  Roles and Responsibilities  General Staff</vt:lpstr>
      <vt:lpstr>Operations</vt:lpstr>
      <vt:lpstr>Planning</vt:lpstr>
      <vt:lpstr>Reliance on an Incident Action Plan</vt:lpstr>
      <vt:lpstr>Finance and Administration</vt:lpstr>
      <vt:lpstr>Logistics</vt:lpstr>
      <vt:lpstr>Command Staff</vt:lpstr>
      <vt:lpstr>Statewide or Widespread Emergency</vt:lpstr>
      <vt:lpstr>NIMS Components (cont’d)</vt:lpstr>
      <vt:lpstr>Slide 17</vt:lpstr>
      <vt:lpstr>Slide 18</vt:lpstr>
      <vt:lpstr>Slide 19</vt:lpstr>
      <vt:lpstr>Slide 20</vt:lpstr>
      <vt:lpstr>Multi-Agency Coordination System Activation</vt:lpstr>
      <vt:lpstr>State Emergency Management</vt:lpstr>
      <vt:lpstr>Multi-Agency Coordination at the State Level</vt:lpstr>
      <vt:lpstr> State Response Framework (SRF) Section 1: General Concepts Emergency Operations  </vt:lpstr>
      <vt:lpstr>Slide 25</vt:lpstr>
      <vt:lpstr>Web EOC</vt:lpstr>
      <vt:lpstr>Post Incident Assessment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Best, Jonathan</dc:creator>
  <cp:lastModifiedBy> </cp:lastModifiedBy>
  <cp:revision>273</cp:revision>
  <dcterms:created xsi:type="dcterms:W3CDTF">2012-03-08T13:32:11Z</dcterms:created>
  <dcterms:modified xsi:type="dcterms:W3CDTF">2012-07-10T18:49:22Z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