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58"/>
    <p:sldMasterId id="2147483677" r:id="rId59"/>
    <p:sldMasterId id="2147483680" r:id="rId60"/>
    <p:sldMasterId id="2147483683" r:id="rId61"/>
    <p:sldMasterId id="2147483712" r:id="rId62"/>
    <p:sldMasterId id="2147483724" r:id="rId63"/>
    <p:sldMasterId id="2147483737" r:id="rId64"/>
    <p:sldMasterId id="2147483750" r:id="rId65"/>
  </p:sldMasterIdLst>
  <p:notesMasterIdLst>
    <p:notesMasterId r:id="rId107"/>
  </p:notesMasterIdLst>
  <p:handoutMasterIdLst>
    <p:handoutMasterId r:id="rId108"/>
  </p:handoutMasterIdLst>
  <p:sldIdLst>
    <p:sldId id="851" r:id="rId66"/>
    <p:sldId id="263" r:id="rId67"/>
    <p:sldId id="886" r:id="rId68"/>
    <p:sldId id="297" r:id="rId69"/>
    <p:sldId id="900" r:id="rId70"/>
    <p:sldId id="839" r:id="rId71"/>
    <p:sldId id="654" r:id="rId72"/>
    <p:sldId id="857" r:id="rId73"/>
    <p:sldId id="889" r:id="rId74"/>
    <p:sldId id="879" r:id="rId75"/>
    <p:sldId id="658" r:id="rId76"/>
    <p:sldId id="702" r:id="rId77"/>
    <p:sldId id="736" r:id="rId78"/>
    <p:sldId id="891" r:id="rId79"/>
    <p:sldId id="827" r:id="rId80"/>
    <p:sldId id="804" r:id="rId81"/>
    <p:sldId id="861" r:id="rId82"/>
    <p:sldId id="693" r:id="rId83"/>
    <p:sldId id="704" r:id="rId84"/>
    <p:sldId id="896" r:id="rId85"/>
    <p:sldId id="523" r:id="rId86"/>
    <p:sldId id="507" r:id="rId87"/>
    <p:sldId id="858" r:id="rId88"/>
    <p:sldId id="871" r:id="rId89"/>
    <p:sldId id="774" r:id="rId90"/>
    <p:sldId id="862" r:id="rId91"/>
    <p:sldId id="902" r:id="rId92"/>
    <p:sldId id="905" r:id="rId93"/>
    <p:sldId id="279" r:id="rId94"/>
    <p:sldId id="281" r:id="rId95"/>
    <p:sldId id="534" r:id="rId96"/>
    <p:sldId id="906" r:id="rId97"/>
    <p:sldId id="908" r:id="rId98"/>
    <p:sldId id="301" r:id="rId99"/>
    <p:sldId id="834" r:id="rId100"/>
    <p:sldId id="854" r:id="rId101"/>
    <p:sldId id="904" r:id="rId102"/>
    <p:sldId id="833" r:id="rId103"/>
    <p:sldId id="853" r:id="rId104"/>
    <p:sldId id="874" r:id="rId105"/>
    <p:sldId id="873" r:id="rId106"/>
  </p:sldIdLst>
  <p:sldSz cx="12192000" cy="6858000"/>
  <p:notesSz cx="7077075" cy="8520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y Sieber" initials="RS" lastIdx="11" clrIdx="6">
    <p:extLst>
      <p:ext uri="{19B8F6BF-5375-455C-9EA6-DF929625EA0E}">
        <p15:presenceInfo xmlns:p15="http://schemas.microsoft.com/office/powerpoint/2012/main" userId="S-1-5-21-772653363-1706447627-576915096-1159" providerId="AD"/>
      </p:ext>
    </p:extLst>
  </p:cmAuthor>
  <p:cmAuthor id="1" name="Tara O'Hare" initials="TJO" lastIdx="46" clrIdx="0">
    <p:extLst/>
  </p:cmAuthor>
  <p:cmAuthor id="8" name="Schnitzer, Andrea" initials="SA" lastIdx="25" clrIdx="7"/>
  <p:cmAuthor id="2" name="Kim Wagoner" initials="KW" lastIdx="19" clrIdx="1">
    <p:extLst/>
  </p:cmAuthor>
  <p:cmAuthor id="3" name="Robert Pickering" initials="RP" lastIdx="14" clrIdx="2">
    <p:extLst/>
  </p:cmAuthor>
  <p:cmAuthor id="4" name="Lark Wells" initials="LW" lastIdx="43" clrIdx="3">
    <p:extLst/>
  </p:cmAuthor>
  <p:cmAuthor id="5" name="Natalie Duran" initials="ND" lastIdx="7" clrIdx="4">
    <p:extLst/>
  </p:cmAuthor>
  <p:cmAuthor id="6" name="Blette, Veronica" initials="BV" lastIdx="26"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FB4"/>
    <a:srgbClr val="488949"/>
    <a:srgbClr val="0782B4"/>
    <a:srgbClr val="CFDACF"/>
    <a:srgbClr val="C64E52"/>
    <a:srgbClr val="3E3E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7215" autoAdjust="0"/>
  </p:normalViewPr>
  <p:slideViewPr>
    <p:cSldViewPr>
      <p:cViewPr varScale="1">
        <p:scale>
          <a:sx n="45" d="100"/>
          <a:sy n="45" d="100"/>
        </p:scale>
        <p:origin x="1496" y="40"/>
      </p:cViewPr>
      <p:guideLst>
        <p:guide orient="horz" pos="2160"/>
        <p:guide pos="3840"/>
      </p:guideLst>
    </p:cSldViewPr>
  </p:slideViewPr>
  <p:outlineViewPr>
    <p:cViewPr>
      <p:scale>
        <a:sx n="33" d="100"/>
        <a:sy n="33" d="100"/>
      </p:scale>
      <p:origin x="0" y="-41462"/>
    </p:cViewPr>
  </p:outlineViewPr>
  <p:notesTextViewPr>
    <p:cViewPr>
      <p:scale>
        <a:sx n="100" d="100"/>
        <a:sy n="100" d="100"/>
      </p:scale>
      <p:origin x="0" y="0"/>
    </p:cViewPr>
  </p:notesTextViewPr>
  <p:sorterViewPr>
    <p:cViewPr>
      <p:scale>
        <a:sx n="50" d="100"/>
        <a:sy n="50" d="100"/>
      </p:scale>
      <p:origin x="0" y="0"/>
    </p:cViewPr>
  </p:sorterViewPr>
  <p:notesViewPr>
    <p:cSldViewPr>
      <p:cViewPr>
        <p:scale>
          <a:sx n="50" d="100"/>
          <a:sy n="50" d="100"/>
        </p:scale>
        <p:origin x="2676" y="1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6.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07" Type="http://schemas.openxmlformats.org/officeDocument/2006/relationships/notesMaster" Target="notesMasters/notes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customXml" Target="../customXml/item45.xml"/><Relationship Id="rId53" Type="http://schemas.openxmlformats.org/officeDocument/2006/relationships/customXml" Target="../customXml/item53.xml"/><Relationship Id="rId58" Type="http://schemas.openxmlformats.org/officeDocument/2006/relationships/slideMaster" Target="slideMasters/slideMaster1.xml"/><Relationship Id="rId66" Type="http://schemas.openxmlformats.org/officeDocument/2006/relationships/slide" Target="slides/slide1.xml"/><Relationship Id="rId74" Type="http://schemas.openxmlformats.org/officeDocument/2006/relationships/slide" Target="slides/slide9.xml"/><Relationship Id="rId79" Type="http://schemas.openxmlformats.org/officeDocument/2006/relationships/slide" Target="slides/slide14.xml"/><Relationship Id="rId87" Type="http://schemas.openxmlformats.org/officeDocument/2006/relationships/slide" Target="slides/slide22.xml"/><Relationship Id="rId102" Type="http://schemas.openxmlformats.org/officeDocument/2006/relationships/slide" Target="slides/slide37.xml"/><Relationship Id="rId110"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Master" Target="slideMasters/slideMaster4.xml"/><Relationship Id="rId82" Type="http://schemas.openxmlformats.org/officeDocument/2006/relationships/slide" Target="slides/slide17.xml"/><Relationship Id="rId90" Type="http://schemas.openxmlformats.org/officeDocument/2006/relationships/slide" Target="slides/slide25.xml"/><Relationship Id="rId95" Type="http://schemas.openxmlformats.org/officeDocument/2006/relationships/slide" Target="slides/slide30.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customXml" Target="../customXml/item48.xml"/><Relationship Id="rId56" Type="http://schemas.openxmlformats.org/officeDocument/2006/relationships/customXml" Target="../customXml/item56.xml"/><Relationship Id="rId64" Type="http://schemas.openxmlformats.org/officeDocument/2006/relationships/slideMaster" Target="slideMasters/slideMaster7.xml"/><Relationship Id="rId69" Type="http://schemas.openxmlformats.org/officeDocument/2006/relationships/slide" Target="slides/slide4.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13"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7.xml"/><Relationship Id="rId80" Type="http://schemas.openxmlformats.org/officeDocument/2006/relationships/slide" Target="slides/slide15.xml"/><Relationship Id="rId85" Type="http://schemas.openxmlformats.org/officeDocument/2006/relationships/slide" Target="slides/slide20.xml"/><Relationship Id="rId93" Type="http://schemas.openxmlformats.org/officeDocument/2006/relationships/slide" Target="slides/slide28.xml"/><Relationship Id="rId98"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slideMaster" Target="slideMasters/slideMaster2.xml"/><Relationship Id="rId67" Type="http://schemas.openxmlformats.org/officeDocument/2006/relationships/slide" Target="slides/slide2.xml"/><Relationship Id="rId103" Type="http://schemas.openxmlformats.org/officeDocument/2006/relationships/slide" Target="slides/slide38.xml"/><Relationship Id="rId108"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slideMaster" Target="slideMasters/slideMaster5.xml"/><Relationship Id="rId70" Type="http://schemas.openxmlformats.org/officeDocument/2006/relationships/slide" Target="slides/slide5.xml"/><Relationship Id="rId75" Type="http://schemas.openxmlformats.org/officeDocument/2006/relationships/slide" Target="slides/slide10.xml"/><Relationship Id="rId83" Type="http://schemas.openxmlformats.org/officeDocument/2006/relationships/slide" Target="slides/slide18.xml"/><Relationship Id="rId88" Type="http://schemas.openxmlformats.org/officeDocument/2006/relationships/slide" Target="slides/slide23.xml"/><Relationship Id="rId91" Type="http://schemas.openxmlformats.org/officeDocument/2006/relationships/slide" Target="slides/slide26.xml"/><Relationship Id="rId96" Type="http://schemas.openxmlformats.org/officeDocument/2006/relationships/slide" Target="slides/slide31.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41.xml"/><Relationship Id="rId114" Type="http://schemas.microsoft.com/office/2016/11/relationships/changesInfo" Target="changesInfos/changesInfo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slideMaster" Target="slideMasters/slideMaster3.xml"/><Relationship Id="rId65" Type="http://schemas.openxmlformats.org/officeDocument/2006/relationships/slideMaster" Target="slideMasters/slideMaster8.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ommentAuthors" Target="commentAuthors.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7" Type="http://schemas.openxmlformats.org/officeDocument/2006/relationships/customXml" Target="../customXml/item7.xml"/><Relationship Id="rId71" Type="http://schemas.openxmlformats.org/officeDocument/2006/relationships/slide" Target="slides/slide6.xml"/><Relationship Id="rId92"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eland, Lynn" userId="36e07199-74b0-411e-baae-ed3d3738c35a" providerId="ADAL" clId="{46D9944F-2930-4590-9A64-E1BA7C0E4604}"/>
    <pc:docChg chg="undo custSel addSld delSld modSld sldOrd modNotesMaster modHandout">
      <pc:chgData name="Gilleland, Lynn" userId="36e07199-74b0-411e-baae-ed3d3738c35a" providerId="ADAL" clId="{46D9944F-2930-4590-9A64-E1BA7C0E4604}" dt="2020-01-10T00:07:03.468" v="1846" actId="20577"/>
      <pc:docMkLst>
        <pc:docMk/>
      </pc:docMkLst>
      <pc:sldChg chg="ord modAnim modNotesTx">
        <pc:chgData name="Gilleland, Lynn" userId="36e07199-74b0-411e-baae-ed3d3738c35a" providerId="ADAL" clId="{46D9944F-2930-4590-9A64-E1BA7C0E4604}" dt="2020-01-09T21:00:43.796" v="777"/>
        <pc:sldMkLst>
          <pc:docMk/>
          <pc:sldMk cId="1985882158" sldId="263"/>
        </pc:sldMkLst>
      </pc:sldChg>
      <pc:sldChg chg="modNotes">
        <pc:chgData name="Gilleland, Lynn" userId="36e07199-74b0-411e-baae-ed3d3738c35a" providerId="ADAL" clId="{46D9944F-2930-4590-9A64-E1BA7C0E4604}" dt="2020-01-09T17:30:27.294" v="663"/>
        <pc:sldMkLst>
          <pc:docMk/>
          <pc:sldMk cId="3428786336" sldId="279"/>
        </pc:sldMkLst>
      </pc:sldChg>
      <pc:sldChg chg="modNotes modNotesTx">
        <pc:chgData name="Gilleland, Lynn" userId="36e07199-74b0-411e-baae-ed3d3738c35a" providerId="ADAL" clId="{46D9944F-2930-4590-9A64-E1BA7C0E4604}" dt="2020-01-09T21:20:19.583" v="1450" actId="20577"/>
        <pc:sldMkLst>
          <pc:docMk/>
          <pc:sldMk cId="703340245" sldId="281"/>
        </pc:sldMkLst>
      </pc:sldChg>
      <pc:sldChg chg="modNotes">
        <pc:chgData name="Gilleland, Lynn" userId="36e07199-74b0-411e-baae-ed3d3738c35a" providerId="ADAL" clId="{46D9944F-2930-4590-9A64-E1BA7C0E4604}" dt="2020-01-09T17:30:27.294" v="663"/>
        <pc:sldMkLst>
          <pc:docMk/>
          <pc:sldMk cId="2800261491" sldId="297"/>
        </pc:sldMkLst>
      </pc:sldChg>
      <pc:sldChg chg="del">
        <pc:chgData name="Gilleland, Lynn" userId="36e07199-74b0-411e-baae-ed3d3738c35a" providerId="ADAL" clId="{46D9944F-2930-4590-9A64-E1BA7C0E4604}" dt="2020-01-09T16:25:57.367" v="629" actId="2696"/>
        <pc:sldMkLst>
          <pc:docMk/>
          <pc:sldMk cId="492609702" sldId="300"/>
        </pc:sldMkLst>
      </pc:sldChg>
      <pc:sldChg chg="modSp modNotes modNotesTx">
        <pc:chgData name="Gilleland, Lynn" userId="36e07199-74b0-411e-baae-ed3d3738c35a" providerId="ADAL" clId="{46D9944F-2930-4590-9A64-E1BA7C0E4604}" dt="2020-01-09T17:30:27.294" v="663"/>
        <pc:sldMkLst>
          <pc:docMk/>
          <pc:sldMk cId="1842701985" sldId="301"/>
        </pc:sldMkLst>
        <pc:spChg chg="mod">
          <ac:chgData name="Gilleland, Lynn" userId="36e07199-74b0-411e-baae-ed3d3738c35a" providerId="ADAL" clId="{46D9944F-2930-4590-9A64-E1BA7C0E4604}" dt="2020-01-09T16:28:19.462" v="634" actId="20577"/>
          <ac:spMkLst>
            <pc:docMk/>
            <pc:sldMk cId="1842701985" sldId="301"/>
            <ac:spMk id="9" creationId="{00000000-0000-0000-0000-000000000000}"/>
          </ac:spMkLst>
        </pc:spChg>
      </pc:sldChg>
      <pc:sldChg chg="del">
        <pc:chgData name="Gilleland, Lynn" userId="36e07199-74b0-411e-baae-ed3d3738c35a" providerId="ADAL" clId="{46D9944F-2930-4590-9A64-E1BA7C0E4604}" dt="2020-01-09T16:15:29.090" v="263" actId="2696"/>
        <pc:sldMkLst>
          <pc:docMk/>
          <pc:sldMk cId="3987070397" sldId="354"/>
        </pc:sldMkLst>
      </pc:sldChg>
      <pc:sldChg chg="del">
        <pc:chgData name="Gilleland, Lynn" userId="36e07199-74b0-411e-baae-ed3d3738c35a" providerId="ADAL" clId="{46D9944F-2930-4590-9A64-E1BA7C0E4604}" dt="2020-01-09T16:15:55.432" v="266" actId="2696"/>
        <pc:sldMkLst>
          <pc:docMk/>
          <pc:sldMk cId="2443423326" sldId="356"/>
        </pc:sldMkLst>
      </pc:sldChg>
      <pc:sldChg chg="add del">
        <pc:chgData name="Gilleland, Lynn" userId="36e07199-74b0-411e-baae-ed3d3738c35a" providerId="ADAL" clId="{46D9944F-2930-4590-9A64-E1BA7C0E4604}" dt="2020-01-09T16:19:17.707" v="445" actId="2696"/>
        <pc:sldMkLst>
          <pc:docMk/>
          <pc:sldMk cId="2099669599" sldId="444"/>
        </pc:sldMkLst>
      </pc:sldChg>
      <pc:sldChg chg="modNotes">
        <pc:chgData name="Gilleland, Lynn" userId="36e07199-74b0-411e-baae-ed3d3738c35a" providerId="ADAL" clId="{46D9944F-2930-4590-9A64-E1BA7C0E4604}" dt="2020-01-09T17:30:27.294" v="663"/>
        <pc:sldMkLst>
          <pc:docMk/>
          <pc:sldMk cId="2951882224" sldId="507"/>
        </pc:sldMkLst>
      </pc:sldChg>
      <pc:sldChg chg="addSp modSp modNotes">
        <pc:chgData name="Gilleland, Lynn" userId="36e07199-74b0-411e-baae-ed3d3738c35a" providerId="ADAL" clId="{46D9944F-2930-4590-9A64-E1BA7C0E4604}" dt="2020-01-09T17:30:27.294" v="663"/>
        <pc:sldMkLst>
          <pc:docMk/>
          <pc:sldMk cId="552669026" sldId="523"/>
        </pc:sldMkLst>
        <pc:spChg chg="mod">
          <ac:chgData name="Gilleland, Lynn" userId="36e07199-74b0-411e-baae-ed3d3738c35a" providerId="ADAL" clId="{46D9944F-2930-4590-9A64-E1BA7C0E4604}" dt="2020-01-09T16:19:39.640" v="450" actId="14100"/>
          <ac:spMkLst>
            <pc:docMk/>
            <pc:sldMk cId="552669026" sldId="523"/>
            <ac:spMk id="10" creationId="{00000000-0000-0000-0000-000000000000}"/>
          </ac:spMkLst>
        </pc:spChg>
        <pc:picChg chg="add mod">
          <ac:chgData name="Gilleland, Lynn" userId="36e07199-74b0-411e-baae-ed3d3738c35a" providerId="ADAL" clId="{46D9944F-2930-4590-9A64-E1BA7C0E4604}" dt="2020-01-09T16:19:46.123" v="452" actId="1076"/>
          <ac:picMkLst>
            <pc:docMk/>
            <pc:sldMk cId="552669026" sldId="523"/>
            <ac:picMk id="4" creationId="{19C8640B-BB56-454D-B3EC-23AFCDCA2E51}"/>
          </ac:picMkLst>
        </pc:picChg>
      </pc:sldChg>
      <pc:sldChg chg="del">
        <pc:chgData name="Gilleland, Lynn" userId="36e07199-74b0-411e-baae-ed3d3738c35a" providerId="ADAL" clId="{46D9944F-2930-4590-9A64-E1BA7C0E4604}" dt="2020-01-09T16:15:32.019" v="264" actId="2696"/>
        <pc:sldMkLst>
          <pc:docMk/>
          <pc:sldMk cId="2723613915" sldId="532"/>
        </pc:sldMkLst>
      </pc:sldChg>
      <pc:sldChg chg="modNotes">
        <pc:chgData name="Gilleland, Lynn" userId="36e07199-74b0-411e-baae-ed3d3738c35a" providerId="ADAL" clId="{46D9944F-2930-4590-9A64-E1BA7C0E4604}" dt="2020-01-09T17:30:27.294" v="663"/>
        <pc:sldMkLst>
          <pc:docMk/>
          <pc:sldMk cId="1469094880" sldId="534"/>
        </pc:sldMkLst>
      </pc:sldChg>
      <pc:sldChg chg="del">
        <pc:chgData name="Gilleland, Lynn" userId="36e07199-74b0-411e-baae-ed3d3738c35a" providerId="ADAL" clId="{46D9944F-2930-4590-9A64-E1BA7C0E4604}" dt="2020-01-09T16:15:35.869" v="265" actId="2696"/>
        <pc:sldMkLst>
          <pc:docMk/>
          <pc:sldMk cId="1415297929" sldId="558"/>
        </pc:sldMkLst>
      </pc:sldChg>
      <pc:sldChg chg="del modTransition">
        <pc:chgData name="Gilleland, Lynn" userId="36e07199-74b0-411e-baae-ed3d3738c35a" providerId="ADAL" clId="{46D9944F-2930-4590-9A64-E1BA7C0E4604}" dt="2020-01-09T16:31:40.834" v="658" actId="2696"/>
        <pc:sldMkLst>
          <pc:docMk/>
          <pc:sldMk cId="4251243183" sldId="563"/>
        </pc:sldMkLst>
      </pc:sldChg>
      <pc:sldChg chg="del">
        <pc:chgData name="Gilleland, Lynn" userId="36e07199-74b0-411e-baae-ed3d3738c35a" providerId="ADAL" clId="{46D9944F-2930-4590-9A64-E1BA7C0E4604}" dt="2020-01-09T16:23:32.072" v="453" actId="2696"/>
        <pc:sldMkLst>
          <pc:docMk/>
          <pc:sldMk cId="2673451284" sldId="611"/>
        </pc:sldMkLst>
      </pc:sldChg>
      <pc:sldChg chg="del">
        <pc:chgData name="Gilleland, Lynn" userId="36e07199-74b0-411e-baae-ed3d3738c35a" providerId="ADAL" clId="{46D9944F-2930-4590-9A64-E1BA7C0E4604}" dt="2020-01-09T16:23:34.827" v="454" actId="2696"/>
        <pc:sldMkLst>
          <pc:docMk/>
          <pc:sldMk cId="595774047" sldId="612"/>
        </pc:sldMkLst>
      </pc:sldChg>
      <pc:sldChg chg="modNotes modNotesTx">
        <pc:chgData name="Gilleland, Lynn" userId="36e07199-74b0-411e-baae-ed3d3738c35a" providerId="ADAL" clId="{46D9944F-2930-4590-9A64-E1BA7C0E4604}" dt="2020-01-09T17:30:27.294" v="663"/>
        <pc:sldMkLst>
          <pc:docMk/>
          <pc:sldMk cId="3051419961" sldId="658"/>
        </pc:sldMkLst>
      </pc:sldChg>
      <pc:sldChg chg="modNotes">
        <pc:chgData name="Gilleland, Lynn" userId="36e07199-74b0-411e-baae-ed3d3738c35a" providerId="ADAL" clId="{46D9944F-2930-4590-9A64-E1BA7C0E4604}" dt="2020-01-09T17:30:27.294" v="663"/>
        <pc:sldMkLst>
          <pc:docMk/>
          <pc:sldMk cId="3049134120" sldId="693"/>
        </pc:sldMkLst>
      </pc:sldChg>
      <pc:sldChg chg="modNotes">
        <pc:chgData name="Gilleland, Lynn" userId="36e07199-74b0-411e-baae-ed3d3738c35a" providerId="ADAL" clId="{46D9944F-2930-4590-9A64-E1BA7C0E4604}" dt="2020-01-09T17:30:27.294" v="663"/>
        <pc:sldMkLst>
          <pc:docMk/>
          <pc:sldMk cId="404079681" sldId="702"/>
        </pc:sldMkLst>
      </pc:sldChg>
      <pc:sldChg chg="modNotes">
        <pc:chgData name="Gilleland, Lynn" userId="36e07199-74b0-411e-baae-ed3d3738c35a" providerId="ADAL" clId="{46D9944F-2930-4590-9A64-E1BA7C0E4604}" dt="2020-01-09T17:30:27.294" v="663"/>
        <pc:sldMkLst>
          <pc:docMk/>
          <pc:sldMk cId="240131649" sldId="704"/>
        </pc:sldMkLst>
      </pc:sldChg>
      <pc:sldChg chg="modNotes">
        <pc:chgData name="Gilleland, Lynn" userId="36e07199-74b0-411e-baae-ed3d3738c35a" providerId="ADAL" clId="{46D9944F-2930-4590-9A64-E1BA7C0E4604}" dt="2020-01-09T17:30:27.294" v="663"/>
        <pc:sldMkLst>
          <pc:docMk/>
          <pc:sldMk cId="3670200709" sldId="736"/>
        </pc:sldMkLst>
      </pc:sldChg>
      <pc:sldChg chg="del delCm modNotes modNotesTx">
        <pc:chgData name="Gilleland, Lynn" userId="36e07199-74b0-411e-baae-ed3d3738c35a" providerId="ADAL" clId="{46D9944F-2930-4590-9A64-E1BA7C0E4604}" dt="2020-01-09T21:06:10.864" v="778" actId="2696"/>
        <pc:sldMkLst>
          <pc:docMk/>
          <pc:sldMk cId="1813668850" sldId="764"/>
        </pc:sldMkLst>
      </pc:sldChg>
      <pc:sldChg chg="del modNotes">
        <pc:chgData name="Gilleland, Lynn" userId="36e07199-74b0-411e-baae-ed3d3738c35a" providerId="ADAL" clId="{46D9944F-2930-4590-9A64-E1BA7C0E4604}" dt="2020-01-09T21:33:14.078" v="1844" actId="2696"/>
        <pc:sldMkLst>
          <pc:docMk/>
          <pc:sldMk cId="3515721247" sldId="770"/>
        </pc:sldMkLst>
      </pc:sldChg>
      <pc:sldChg chg="modNotes">
        <pc:chgData name="Gilleland, Lynn" userId="36e07199-74b0-411e-baae-ed3d3738c35a" providerId="ADAL" clId="{46D9944F-2930-4590-9A64-E1BA7C0E4604}" dt="2020-01-09T17:30:27.294" v="663"/>
        <pc:sldMkLst>
          <pc:docMk/>
          <pc:sldMk cId="2386994825" sldId="774"/>
        </pc:sldMkLst>
      </pc:sldChg>
      <pc:sldChg chg="modNotes modNotesTx">
        <pc:chgData name="Gilleland, Lynn" userId="36e07199-74b0-411e-baae-ed3d3738c35a" providerId="ADAL" clId="{46D9944F-2930-4590-9A64-E1BA7C0E4604}" dt="2020-01-09T17:30:27.294" v="663"/>
        <pc:sldMkLst>
          <pc:docMk/>
          <pc:sldMk cId="1095334537" sldId="804"/>
        </pc:sldMkLst>
      </pc:sldChg>
      <pc:sldChg chg="modNotes">
        <pc:chgData name="Gilleland, Lynn" userId="36e07199-74b0-411e-baae-ed3d3738c35a" providerId="ADAL" clId="{46D9944F-2930-4590-9A64-E1BA7C0E4604}" dt="2020-01-09T17:30:27.294" v="663"/>
        <pc:sldMkLst>
          <pc:docMk/>
          <pc:sldMk cId="2683128729" sldId="827"/>
        </pc:sldMkLst>
      </pc:sldChg>
      <pc:sldChg chg="del">
        <pc:chgData name="Gilleland, Lynn" userId="36e07199-74b0-411e-baae-ed3d3738c35a" providerId="ADAL" clId="{46D9944F-2930-4590-9A64-E1BA7C0E4604}" dt="2020-01-09T16:11:38.365" v="248" actId="2696"/>
        <pc:sldMkLst>
          <pc:docMk/>
          <pc:sldMk cId="540333470" sldId="832"/>
        </pc:sldMkLst>
      </pc:sldChg>
      <pc:sldChg chg="delSp modSp modNotes modNotesTx">
        <pc:chgData name="Gilleland, Lynn" userId="36e07199-74b0-411e-baae-ed3d3738c35a" providerId="ADAL" clId="{46D9944F-2930-4590-9A64-E1BA7C0E4604}" dt="2020-01-09T17:30:27.294" v="663"/>
        <pc:sldMkLst>
          <pc:docMk/>
          <pc:sldMk cId="4239908232" sldId="833"/>
        </pc:sldMkLst>
        <pc:spChg chg="mod">
          <ac:chgData name="Gilleland, Lynn" userId="36e07199-74b0-411e-baae-ed3d3738c35a" providerId="ADAL" clId="{46D9944F-2930-4590-9A64-E1BA7C0E4604}" dt="2020-01-09T16:24:46.985" v="538" actId="6549"/>
          <ac:spMkLst>
            <pc:docMk/>
            <pc:sldMk cId="4239908232" sldId="833"/>
            <ac:spMk id="2" creationId="{00000000-0000-0000-0000-000000000000}"/>
          </ac:spMkLst>
        </pc:spChg>
        <pc:spChg chg="mod">
          <ac:chgData name="Gilleland, Lynn" userId="36e07199-74b0-411e-baae-ed3d3738c35a" providerId="ADAL" clId="{46D9944F-2930-4590-9A64-E1BA7C0E4604}" dt="2020-01-09T16:24:41.310" v="519" actId="6549"/>
          <ac:spMkLst>
            <pc:docMk/>
            <pc:sldMk cId="4239908232" sldId="833"/>
            <ac:spMk id="3" creationId="{00000000-0000-0000-0000-000000000000}"/>
          </ac:spMkLst>
        </pc:spChg>
        <pc:picChg chg="mod">
          <ac:chgData name="Gilleland, Lynn" userId="36e07199-74b0-411e-baae-ed3d3738c35a" providerId="ADAL" clId="{46D9944F-2930-4590-9A64-E1BA7C0E4604}" dt="2020-01-09T16:16:43.591" v="274" actId="14100"/>
          <ac:picMkLst>
            <pc:docMk/>
            <pc:sldMk cId="4239908232" sldId="833"/>
            <ac:picMk id="4" creationId="{00000000-0000-0000-0000-000000000000}"/>
          </ac:picMkLst>
        </pc:picChg>
        <pc:picChg chg="del">
          <ac:chgData name="Gilleland, Lynn" userId="36e07199-74b0-411e-baae-ed3d3738c35a" providerId="ADAL" clId="{46D9944F-2930-4590-9A64-E1BA7C0E4604}" dt="2020-01-09T16:16:39.104" v="272" actId="478"/>
          <ac:picMkLst>
            <pc:docMk/>
            <pc:sldMk cId="4239908232" sldId="833"/>
            <ac:picMk id="5" creationId="{00000000-0000-0000-0000-000000000000}"/>
          </ac:picMkLst>
        </pc:picChg>
      </pc:sldChg>
      <pc:sldChg chg="modNotes modNotesTx">
        <pc:chgData name="Gilleland, Lynn" userId="36e07199-74b0-411e-baae-ed3d3738c35a" providerId="ADAL" clId="{46D9944F-2930-4590-9A64-E1BA7C0E4604}" dt="2020-01-09T17:30:27.294" v="663"/>
        <pc:sldMkLst>
          <pc:docMk/>
          <pc:sldMk cId="3830140464" sldId="834"/>
        </pc:sldMkLst>
      </pc:sldChg>
      <pc:sldChg chg="modSp modNotes">
        <pc:chgData name="Gilleland, Lynn" userId="36e07199-74b0-411e-baae-ed3d3738c35a" providerId="ADAL" clId="{46D9944F-2930-4590-9A64-E1BA7C0E4604}" dt="2020-01-10T00:07:03.468" v="1846" actId="20577"/>
        <pc:sldMkLst>
          <pc:docMk/>
          <pc:sldMk cId="756197908" sldId="839"/>
        </pc:sldMkLst>
        <pc:spChg chg="mod">
          <ac:chgData name="Gilleland, Lynn" userId="36e07199-74b0-411e-baae-ed3d3738c35a" providerId="ADAL" clId="{46D9944F-2930-4590-9A64-E1BA7C0E4604}" dt="2020-01-10T00:07:03.468" v="1846" actId="20577"/>
          <ac:spMkLst>
            <pc:docMk/>
            <pc:sldMk cId="756197908" sldId="839"/>
            <ac:spMk id="4" creationId="{00000000-0000-0000-0000-000000000000}"/>
          </ac:spMkLst>
        </pc:spChg>
      </pc:sldChg>
      <pc:sldChg chg="del">
        <pc:chgData name="Gilleland, Lynn" userId="36e07199-74b0-411e-baae-ed3d3738c35a" providerId="ADAL" clId="{46D9944F-2930-4590-9A64-E1BA7C0E4604}" dt="2020-01-09T16:14:48.669" v="260" actId="2696"/>
        <pc:sldMkLst>
          <pc:docMk/>
          <pc:sldMk cId="2634124243" sldId="843"/>
        </pc:sldMkLst>
      </pc:sldChg>
      <pc:sldChg chg="del">
        <pc:chgData name="Gilleland, Lynn" userId="36e07199-74b0-411e-baae-ed3d3738c35a" providerId="ADAL" clId="{46D9944F-2930-4590-9A64-E1BA7C0E4604}" dt="2020-01-09T16:14:40.209" v="258" actId="2696"/>
        <pc:sldMkLst>
          <pc:docMk/>
          <pc:sldMk cId="484122579" sldId="844"/>
        </pc:sldMkLst>
      </pc:sldChg>
      <pc:sldChg chg="del">
        <pc:chgData name="Gilleland, Lynn" userId="36e07199-74b0-411e-baae-ed3d3738c35a" providerId="ADAL" clId="{46D9944F-2930-4590-9A64-E1BA7C0E4604}" dt="2020-01-09T16:14:46.062" v="259" actId="2696"/>
        <pc:sldMkLst>
          <pc:docMk/>
          <pc:sldMk cId="3585008168" sldId="845"/>
        </pc:sldMkLst>
      </pc:sldChg>
      <pc:sldChg chg="del">
        <pc:chgData name="Gilleland, Lynn" userId="36e07199-74b0-411e-baae-ed3d3738c35a" providerId="ADAL" clId="{46D9944F-2930-4590-9A64-E1BA7C0E4604}" dt="2020-01-09T16:14:51.462" v="261" actId="2696"/>
        <pc:sldMkLst>
          <pc:docMk/>
          <pc:sldMk cId="3838719026" sldId="846"/>
        </pc:sldMkLst>
      </pc:sldChg>
      <pc:sldChg chg="del">
        <pc:chgData name="Gilleland, Lynn" userId="36e07199-74b0-411e-baae-ed3d3738c35a" providerId="ADAL" clId="{46D9944F-2930-4590-9A64-E1BA7C0E4604}" dt="2020-01-09T16:14:29.763" v="257" actId="2696"/>
        <pc:sldMkLst>
          <pc:docMk/>
          <pc:sldMk cId="4289776879" sldId="847"/>
        </pc:sldMkLst>
      </pc:sldChg>
      <pc:sldChg chg="modSp modNotes">
        <pc:chgData name="Gilleland, Lynn" userId="36e07199-74b0-411e-baae-ed3d3738c35a" providerId="ADAL" clId="{46D9944F-2930-4590-9A64-E1BA7C0E4604}" dt="2020-01-09T17:30:27.294" v="663"/>
        <pc:sldMkLst>
          <pc:docMk/>
          <pc:sldMk cId="3249254570" sldId="851"/>
        </pc:sldMkLst>
        <pc:spChg chg="mod">
          <ac:chgData name="Gilleland, Lynn" userId="36e07199-74b0-411e-baae-ed3d3738c35a" providerId="ADAL" clId="{46D9944F-2930-4590-9A64-E1BA7C0E4604}" dt="2020-01-08T19:08:32.632" v="89" actId="1076"/>
          <ac:spMkLst>
            <pc:docMk/>
            <pc:sldMk cId="3249254570" sldId="851"/>
            <ac:spMk id="4" creationId="{00000000-0000-0000-0000-000000000000}"/>
          </ac:spMkLst>
        </pc:spChg>
      </pc:sldChg>
      <pc:sldChg chg="modSp modTransition modNotes">
        <pc:chgData name="Gilleland, Lynn" userId="36e07199-74b0-411e-baae-ed3d3738c35a" providerId="ADAL" clId="{46D9944F-2930-4590-9A64-E1BA7C0E4604}" dt="2020-01-09T17:30:27.294" v="663"/>
        <pc:sldMkLst>
          <pc:docMk/>
          <pc:sldMk cId="3810126038" sldId="853"/>
        </pc:sldMkLst>
        <pc:spChg chg="mod">
          <ac:chgData name="Gilleland, Lynn" userId="36e07199-74b0-411e-baae-ed3d3738c35a" providerId="ADAL" clId="{46D9944F-2930-4590-9A64-E1BA7C0E4604}" dt="2020-01-09T16:14:20.246" v="256"/>
          <ac:spMkLst>
            <pc:docMk/>
            <pc:sldMk cId="3810126038" sldId="853"/>
            <ac:spMk id="2" creationId="{00000000-0000-0000-0000-000000000000}"/>
          </ac:spMkLst>
        </pc:spChg>
      </pc:sldChg>
      <pc:sldChg chg="modNotes">
        <pc:chgData name="Gilleland, Lynn" userId="36e07199-74b0-411e-baae-ed3d3738c35a" providerId="ADAL" clId="{46D9944F-2930-4590-9A64-E1BA7C0E4604}" dt="2020-01-09T17:30:27.294" v="663"/>
        <pc:sldMkLst>
          <pc:docMk/>
          <pc:sldMk cId="2795144064" sldId="854"/>
        </pc:sldMkLst>
      </pc:sldChg>
      <pc:sldChg chg="del modTransition">
        <pc:chgData name="Gilleland, Lynn" userId="36e07199-74b0-411e-baae-ed3d3738c35a" providerId="ADAL" clId="{46D9944F-2930-4590-9A64-E1BA7C0E4604}" dt="2020-01-09T16:11:08.719" v="247" actId="2696"/>
        <pc:sldMkLst>
          <pc:docMk/>
          <pc:sldMk cId="3440201434" sldId="855"/>
        </pc:sldMkLst>
      </pc:sldChg>
      <pc:sldChg chg="modNotes modNotesTx">
        <pc:chgData name="Gilleland, Lynn" userId="36e07199-74b0-411e-baae-ed3d3738c35a" providerId="ADAL" clId="{46D9944F-2930-4590-9A64-E1BA7C0E4604}" dt="2020-01-09T17:30:27.294" v="663"/>
        <pc:sldMkLst>
          <pc:docMk/>
          <pc:sldMk cId="1180511648" sldId="857"/>
        </pc:sldMkLst>
      </pc:sldChg>
      <pc:sldChg chg="modNotes">
        <pc:chgData name="Gilleland, Lynn" userId="36e07199-74b0-411e-baae-ed3d3738c35a" providerId="ADAL" clId="{46D9944F-2930-4590-9A64-E1BA7C0E4604}" dt="2020-01-09T17:30:27.294" v="663"/>
        <pc:sldMkLst>
          <pc:docMk/>
          <pc:sldMk cId="451729441" sldId="858"/>
        </pc:sldMkLst>
      </pc:sldChg>
      <pc:sldChg chg="delCm modNotes">
        <pc:chgData name="Gilleland, Lynn" userId="36e07199-74b0-411e-baae-ed3d3738c35a" providerId="ADAL" clId="{46D9944F-2930-4590-9A64-E1BA7C0E4604}" dt="2020-01-09T17:30:27.294" v="663"/>
        <pc:sldMkLst>
          <pc:docMk/>
          <pc:sldMk cId="1761780838" sldId="861"/>
        </pc:sldMkLst>
      </pc:sldChg>
      <pc:sldChg chg="modNotes">
        <pc:chgData name="Gilleland, Lynn" userId="36e07199-74b0-411e-baae-ed3d3738c35a" providerId="ADAL" clId="{46D9944F-2930-4590-9A64-E1BA7C0E4604}" dt="2020-01-09T19:13:13.172" v="665" actId="27636"/>
        <pc:sldMkLst>
          <pc:docMk/>
          <pc:sldMk cId="410208283" sldId="862"/>
        </pc:sldMkLst>
      </pc:sldChg>
      <pc:sldChg chg="modNotes">
        <pc:chgData name="Gilleland, Lynn" userId="36e07199-74b0-411e-baae-ed3d3738c35a" providerId="ADAL" clId="{46D9944F-2930-4590-9A64-E1BA7C0E4604}" dt="2020-01-09T17:30:27.294" v="663"/>
        <pc:sldMkLst>
          <pc:docMk/>
          <pc:sldMk cId="1065417604" sldId="871"/>
        </pc:sldMkLst>
      </pc:sldChg>
      <pc:sldChg chg="modTransition modNotes">
        <pc:chgData name="Gilleland, Lynn" userId="36e07199-74b0-411e-baae-ed3d3738c35a" providerId="ADAL" clId="{46D9944F-2930-4590-9A64-E1BA7C0E4604}" dt="2020-01-09T17:30:27.294" v="663"/>
        <pc:sldMkLst>
          <pc:docMk/>
          <pc:sldMk cId="1441676114" sldId="873"/>
        </pc:sldMkLst>
      </pc:sldChg>
      <pc:sldChg chg="modTransition modNotes">
        <pc:chgData name="Gilleland, Lynn" userId="36e07199-74b0-411e-baae-ed3d3738c35a" providerId="ADAL" clId="{46D9944F-2930-4590-9A64-E1BA7C0E4604}" dt="2020-01-09T17:30:27.294" v="663"/>
        <pc:sldMkLst>
          <pc:docMk/>
          <pc:sldMk cId="1961204783" sldId="874"/>
        </pc:sldMkLst>
      </pc:sldChg>
      <pc:sldChg chg="del">
        <pc:chgData name="Gilleland, Lynn" userId="36e07199-74b0-411e-baae-ed3d3738c35a" providerId="ADAL" clId="{46D9944F-2930-4590-9A64-E1BA7C0E4604}" dt="2020-01-09T16:15:06.488" v="262" actId="2696"/>
        <pc:sldMkLst>
          <pc:docMk/>
          <pc:sldMk cId="3688312884" sldId="876"/>
        </pc:sldMkLst>
      </pc:sldChg>
      <pc:sldChg chg="delCm modNotes">
        <pc:chgData name="Gilleland, Lynn" userId="36e07199-74b0-411e-baae-ed3d3738c35a" providerId="ADAL" clId="{46D9944F-2930-4590-9A64-E1BA7C0E4604}" dt="2020-01-09T17:30:27.294" v="663"/>
        <pc:sldMkLst>
          <pc:docMk/>
          <pc:sldMk cId="986914049" sldId="879"/>
        </pc:sldMkLst>
      </pc:sldChg>
      <pc:sldChg chg="modNotes">
        <pc:chgData name="Gilleland, Lynn" userId="36e07199-74b0-411e-baae-ed3d3738c35a" providerId="ADAL" clId="{46D9944F-2930-4590-9A64-E1BA7C0E4604}" dt="2020-01-09T17:30:27.294" v="663"/>
        <pc:sldMkLst>
          <pc:docMk/>
          <pc:sldMk cId="617528279" sldId="886"/>
        </pc:sldMkLst>
      </pc:sldChg>
      <pc:sldChg chg="modNotes">
        <pc:chgData name="Gilleland, Lynn" userId="36e07199-74b0-411e-baae-ed3d3738c35a" providerId="ADAL" clId="{46D9944F-2930-4590-9A64-E1BA7C0E4604}" dt="2020-01-09T17:30:27.294" v="663"/>
        <pc:sldMkLst>
          <pc:docMk/>
          <pc:sldMk cId="1698091786" sldId="889"/>
        </pc:sldMkLst>
      </pc:sldChg>
      <pc:sldChg chg="modNotes">
        <pc:chgData name="Gilleland, Lynn" userId="36e07199-74b0-411e-baae-ed3d3738c35a" providerId="ADAL" clId="{46D9944F-2930-4590-9A64-E1BA7C0E4604}" dt="2020-01-09T17:30:27.294" v="663"/>
        <pc:sldMkLst>
          <pc:docMk/>
          <pc:sldMk cId="1380876328" sldId="891"/>
        </pc:sldMkLst>
      </pc:sldChg>
      <pc:sldChg chg="modTransition modNotes modNotesTx">
        <pc:chgData name="Gilleland, Lynn" userId="36e07199-74b0-411e-baae-ed3d3738c35a" providerId="ADAL" clId="{46D9944F-2930-4590-9A64-E1BA7C0E4604}" dt="2020-01-09T21:07:11.179" v="779" actId="6549"/>
        <pc:sldMkLst>
          <pc:docMk/>
          <pc:sldMk cId="2686367975" sldId="896"/>
        </pc:sldMkLst>
      </pc:sldChg>
      <pc:sldChg chg="modNotes modNotesTx">
        <pc:chgData name="Gilleland, Lynn" userId="36e07199-74b0-411e-baae-ed3d3738c35a" providerId="ADAL" clId="{46D9944F-2930-4590-9A64-E1BA7C0E4604}" dt="2020-01-09T17:30:27.294" v="663"/>
        <pc:sldMkLst>
          <pc:docMk/>
          <pc:sldMk cId="3958331860" sldId="900"/>
        </pc:sldMkLst>
      </pc:sldChg>
      <pc:sldChg chg="modSp del">
        <pc:chgData name="Gilleland, Lynn" userId="36e07199-74b0-411e-baae-ed3d3738c35a" providerId="ADAL" clId="{46D9944F-2930-4590-9A64-E1BA7C0E4604}" dt="2020-01-09T16:31:06.761" v="657" actId="2696"/>
        <pc:sldMkLst>
          <pc:docMk/>
          <pc:sldMk cId="2227242656" sldId="901"/>
        </pc:sldMkLst>
        <pc:spChg chg="mod">
          <ac:chgData name="Gilleland, Lynn" userId="36e07199-74b0-411e-baae-ed3d3738c35a" providerId="ADAL" clId="{46D9944F-2930-4590-9A64-E1BA7C0E4604}" dt="2020-01-08T19:13:17.766" v="102" actId="20577"/>
          <ac:spMkLst>
            <pc:docMk/>
            <pc:sldMk cId="2227242656" sldId="901"/>
            <ac:spMk id="3" creationId="{DC1A6AA3-7639-4742-90A5-A140A00210B6}"/>
          </ac:spMkLst>
        </pc:spChg>
      </pc:sldChg>
      <pc:sldChg chg="modNotesTx">
        <pc:chgData name="Gilleland, Lynn" userId="36e07199-74b0-411e-baae-ed3d3738c35a" providerId="ADAL" clId="{46D9944F-2930-4590-9A64-E1BA7C0E4604}" dt="2020-01-09T21:15:15.733" v="1108" actId="20577"/>
        <pc:sldMkLst>
          <pc:docMk/>
          <pc:sldMk cId="4090622896" sldId="902"/>
        </pc:sldMkLst>
      </pc:sldChg>
      <pc:sldChg chg="modNotes">
        <pc:chgData name="Gilleland, Lynn" userId="36e07199-74b0-411e-baae-ed3d3738c35a" providerId="ADAL" clId="{46D9944F-2930-4590-9A64-E1BA7C0E4604}" dt="2020-01-09T17:30:27.294" v="663"/>
        <pc:sldMkLst>
          <pc:docMk/>
          <pc:sldMk cId="430108193" sldId="904"/>
        </pc:sldMkLst>
      </pc:sldChg>
      <pc:sldChg chg="modSp modNotesTx">
        <pc:chgData name="Gilleland, Lynn" userId="36e07199-74b0-411e-baae-ed3d3738c35a" providerId="ADAL" clId="{46D9944F-2930-4590-9A64-E1BA7C0E4604}" dt="2020-01-09T21:17:25.795" v="1292" actId="20577"/>
        <pc:sldMkLst>
          <pc:docMk/>
          <pc:sldMk cId="1272540061" sldId="905"/>
        </pc:sldMkLst>
        <pc:spChg chg="mod">
          <ac:chgData name="Gilleland, Lynn" userId="36e07199-74b0-411e-baae-ed3d3738c35a" providerId="ADAL" clId="{46D9944F-2930-4590-9A64-E1BA7C0E4604}" dt="2020-01-09T21:17:25.795" v="1292" actId="20577"/>
          <ac:spMkLst>
            <pc:docMk/>
            <pc:sldMk cId="1272540061" sldId="905"/>
            <ac:spMk id="5" creationId="{572C2C82-EA52-42F5-9CBD-ACC7A0201663}"/>
          </ac:spMkLst>
        </pc:spChg>
      </pc:sldChg>
      <pc:sldChg chg="modNotesTx">
        <pc:chgData name="Gilleland, Lynn" userId="36e07199-74b0-411e-baae-ed3d3738c35a" providerId="ADAL" clId="{46D9944F-2930-4590-9A64-E1BA7C0E4604}" dt="2020-01-09T21:24:37.165" v="1843" actId="20577"/>
        <pc:sldMkLst>
          <pc:docMk/>
          <pc:sldMk cId="3645826636" sldId="906"/>
        </pc:sldMkLst>
      </pc:sldChg>
      <pc:sldChg chg="modSp modNotes">
        <pc:chgData name="Gilleland, Lynn" userId="36e07199-74b0-411e-baae-ed3d3738c35a" providerId="ADAL" clId="{46D9944F-2930-4590-9A64-E1BA7C0E4604}" dt="2020-01-09T17:30:27.294" v="663"/>
        <pc:sldMkLst>
          <pc:docMk/>
          <pc:sldMk cId="2809175201" sldId="908"/>
        </pc:sldMkLst>
        <pc:spChg chg="mod">
          <ac:chgData name="Gilleland, Lynn" userId="36e07199-74b0-411e-baae-ed3d3738c35a" providerId="ADAL" clId="{46D9944F-2930-4590-9A64-E1BA7C0E4604}" dt="2020-01-09T16:28:40.808" v="649" actId="20577"/>
          <ac:spMkLst>
            <pc:docMk/>
            <pc:sldMk cId="2809175201" sldId="908"/>
            <ac:spMk id="2" creationId="{9836888D-8473-4FC1-9CF3-A8C160EE99E2}"/>
          </ac:spMkLst>
        </pc:spChg>
        <pc:spChg chg="mod">
          <ac:chgData name="Gilleland, Lynn" userId="36e07199-74b0-411e-baae-ed3d3738c35a" providerId="ADAL" clId="{46D9944F-2930-4590-9A64-E1BA7C0E4604}" dt="2020-01-09T16:29:03.906" v="654" actId="14100"/>
          <ac:spMkLst>
            <pc:docMk/>
            <pc:sldMk cId="2809175201" sldId="908"/>
            <ac:spMk id="3" creationId="{5817C991-042F-4B11-BC3F-A40A8C7DE1BA}"/>
          </ac:spMkLst>
        </pc:spChg>
      </pc:sldChg>
      <pc:sldChg chg="del">
        <pc:chgData name="Gilleland, Lynn" userId="36e07199-74b0-411e-baae-ed3d3738c35a" providerId="ADAL" clId="{46D9944F-2930-4590-9A64-E1BA7C0E4604}" dt="2020-01-09T16:27:09.555" v="631" actId="2696"/>
        <pc:sldMkLst>
          <pc:docMk/>
          <pc:sldMk cId="537025326" sldId="91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3A244-5107-444E-BDAC-B7CAC26B5750}"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B4732DC1-7B7B-4EAA-8ACC-D16710662E1D}">
      <dgm:prSet/>
      <dgm:spPr/>
      <dgm:t>
        <a:bodyPr/>
        <a:lstStyle/>
        <a:p>
          <a:pPr>
            <a:lnSpc>
              <a:spcPct val="100000"/>
            </a:lnSpc>
          </a:pPr>
          <a:r>
            <a:rPr lang="en-US" dirty="0"/>
            <a:t>Every gallon of water has an energy footprint needed to pump, move, heat, and treat water</a:t>
          </a:r>
        </a:p>
      </dgm:t>
    </dgm:pt>
    <dgm:pt modelId="{DCDAFCAC-F342-4319-A2C0-AB6B7E3A9326}" type="parTrans" cxnId="{12BB1DA4-68C6-44E8-B499-34EED3D2A9F7}">
      <dgm:prSet/>
      <dgm:spPr/>
      <dgm:t>
        <a:bodyPr/>
        <a:lstStyle/>
        <a:p>
          <a:endParaRPr lang="en-US"/>
        </a:p>
      </dgm:t>
    </dgm:pt>
    <dgm:pt modelId="{C7850A1A-353D-49D4-B15D-FCB97F78DCDE}" type="sibTrans" cxnId="{12BB1DA4-68C6-44E8-B499-34EED3D2A9F7}">
      <dgm:prSet/>
      <dgm:spPr/>
      <dgm:t>
        <a:bodyPr/>
        <a:lstStyle/>
        <a:p>
          <a:endParaRPr lang="en-US"/>
        </a:p>
      </dgm:t>
    </dgm:pt>
    <dgm:pt modelId="{AB6C9503-F423-4466-865A-EC0A4B4387C0}">
      <dgm:prSet/>
      <dgm:spPr/>
      <dgm:t>
        <a:bodyPr/>
        <a:lstStyle/>
        <a:p>
          <a:pPr>
            <a:lnSpc>
              <a:spcPct val="100000"/>
            </a:lnSpc>
          </a:pPr>
          <a:r>
            <a:rPr lang="en-US" dirty="0"/>
            <a:t>8% of energy is used to heat water </a:t>
          </a:r>
        </a:p>
      </dgm:t>
    </dgm:pt>
    <dgm:pt modelId="{EB429F25-5DAC-43D3-B3EC-CE958D264E3D}" type="parTrans" cxnId="{9219F63D-E4F6-43AF-A7D8-8C33E5801450}">
      <dgm:prSet/>
      <dgm:spPr/>
      <dgm:t>
        <a:bodyPr/>
        <a:lstStyle/>
        <a:p>
          <a:endParaRPr lang="en-US"/>
        </a:p>
      </dgm:t>
    </dgm:pt>
    <dgm:pt modelId="{A7297905-DBF2-4416-AF14-48F1EEECF7C2}" type="sibTrans" cxnId="{9219F63D-E4F6-43AF-A7D8-8C33E5801450}">
      <dgm:prSet/>
      <dgm:spPr/>
      <dgm:t>
        <a:bodyPr/>
        <a:lstStyle/>
        <a:p>
          <a:endParaRPr lang="en-US"/>
        </a:p>
      </dgm:t>
    </dgm:pt>
    <dgm:pt modelId="{57663EE7-FD90-46A4-ADC8-883E8DB1B20F}">
      <dgm:prSet/>
      <dgm:spPr/>
      <dgm:t>
        <a:bodyPr/>
        <a:lstStyle/>
        <a:p>
          <a:pPr>
            <a:lnSpc>
              <a:spcPct val="100000"/>
            </a:lnSpc>
          </a:pPr>
          <a:r>
            <a:rPr lang="en-US" dirty="0"/>
            <a:t>Evaluating both together results in the greatest savings</a:t>
          </a:r>
        </a:p>
      </dgm:t>
    </dgm:pt>
    <dgm:pt modelId="{CB482FFD-768A-4068-8DA6-F6DE8F8916B7}" type="parTrans" cxnId="{FAA2F656-E9B5-40F0-A3D8-47EE1C5DFEA7}">
      <dgm:prSet/>
      <dgm:spPr/>
      <dgm:t>
        <a:bodyPr/>
        <a:lstStyle/>
        <a:p>
          <a:endParaRPr lang="en-US"/>
        </a:p>
      </dgm:t>
    </dgm:pt>
    <dgm:pt modelId="{6B527167-FF12-4A8F-A2F4-27C0453D542C}" type="sibTrans" cxnId="{FAA2F656-E9B5-40F0-A3D8-47EE1C5DFEA7}">
      <dgm:prSet/>
      <dgm:spPr/>
      <dgm:t>
        <a:bodyPr/>
        <a:lstStyle/>
        <a:p>
          <a:endParaRPr lang="en-US"/>
        </a:p>
      </dgm:t>
    </dgm:pt>
    <dgm:pt modelId="{993B40B4-677D-4698-9BE5-E53D8CDAC9F6}">
      <dgm:prSet custT="1"/>
      <dgm:spPr/>
      <dgm:t>
        <a:bodyPr/>
        <a:lstStyle/>
        <a:p>
          <a:pPr>
            <a:lnSpc>
              <a:spcPct val="100000"/>
            </a:lnSpc>
          </a:pPr>
          <a:r>
            <a:rPr lang="en-US" sz="2400" dirty="0"/>
            <a:t>Water projects save enough to be part of an energy portfolio</a:t>
          </a:r>
        </a:p>
      </dgm:t>
    </dgm:pt>
    <dgm:pt modelId="{B5D781EA-A672-4A69-A131-6C6A55E22DD1}" type="sibTrans" cxnId="{173A5704-0E83-4438-BA96-749A01558BE9}">
      <dgm:prSet/>
      <dgm:spPr/>
      <dgm:t>
        <a:bodyPr/>
        <a:lstStyle/>
        <a:p>
          <a:endParaRPr lang="en-US"/>
        </a:p>
      </dgm:t>
    </dgm:pt>
    <dgm:pt modelId="{83211CD5-8C46-432D-BDFB-D1F0E88627D7}" type="parTrans" cxnId="{173A5704-0E83-4438-BA96-749A01558BE9}">
      <dgm:prSet/>
      <dgm:spPr/>
      <dgm:t>
        <a:bodyPr/>
        <a:lstStyle/>
        <a:p>
          <a:endParaRPr lang="en-US"/>
        </a:p>
      </dgm:t>
    </dgm:pt>
    <dgm:pt modelId="{2CF0F7C8-E990-4362-985D-A622E80AF40E}" type="pres">
      <dgm:prSet presAssocID="{BC73A244-5107-444E-BDAC-B7CAC26B5750}" presName="root" presStyleCnt="0">
        <dgm:presLayoutVars>
          <dgm:dir/>
          <dgm:resizeHandles val="exact"/>
        </dgm:presLayoutVars>
      </dgm:prSet>
      <dgm:spPr/>
    </dgm:pt>
    <dgm:pt modelId="{DDCFF901-0013-43E3-976B-315DF39F4C6A}" type="pres">
      <dgm:prSet presAssocID="{B4732DC1-7B7B-4EAA-8ACC-D16710662E1D}" presName="compNode" presStyleCnt="0"/>
      <dgm:spPr/>
    </dgm:pt>
    <dgm:pt modelId="{95A187B3-6349-43B1-8001-3F5BE2DF1639}" type="pres">
      <dgm:prSet presAssocID="{B4732DC1-7B7B-4EAA-8ACC-D16710662E1D}" presName="bgRect" presStyleLbl="bgShp" presStyleIdx="0" presStyleCnt="3"/>
      <dgm:spPr/>
    </dgm:pt>
    <dgm:pt modelId="{513EE2AA-9FBB-4200-BEA8-DC96D271D4C3}" type="pres">
      <dgm:prSet presAssocID="{B4732DC1-7B7B-4EAA-8ACC-D16710662E1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wer"/>
        </a:ext>
      </dgm:extLst>
    </dgm:pt>
    <dgm:pt modelId="{CCE86396-9B3C-49D9-98A5-D709DA8E81DE}" type="pres">
      <dgm:prSet presAssocID="{B4732DC1-7B7B-4EAA-8ACC-D16710662E1D}" presName="spaceRect" presStyleCnt="0"/>
      <dgm:spPr/>
    </dgm:pt>
    <dgm:pt modelId="{70887AB5-FBC4-48F2-870A-B7758074F1B6}" type="pres">
      <dgm:prSet presAssocID="{B4732DC1-7B7B-4EAA-8ACC-D16710662E1D}" presName="parTx" presStyleLbl="revTx" presStyleIdx="0" presStyleCnt="4">
        <dgm:presLayoutVars>
          <dgm:chMax val="0"/>
          <dgm:chPref val="0"/>
        </dgm:presLayoutVars>
      </dgm:prSet>
      <dgm:spPr/>
    </dgm:pt>
    <dgm:pt modelId="{6B89FBA3-3EE1-4977-9034-4B36B14997D4}" type="pres">
      <dgm:prSet presAssocID="{C7850A1A-353D-49D4-B15D-FCB97F78DCDE}" presName="sibTrans" presStyleCnt="0"/>
      <dgm:spPr/>
    </dgm:pt>
    <dgm:pt modelId="{DEAB059F-64CF-4D97-9C53-E7E6CD3D156F}" type="pres">
      <dgm:prSet presAssocID="{AB6C9503-F423-4466-865A-EC0A4B4387C0}" presName="compNode" presStyleCnt="0"/>
      <dgm:spPr/>
    </dgm:pt>
    <dgm:pt modelId="{E3B83A97-655C-4929-9996-101476A43F9C}" type="pres">
      <dgm:prSet presAssocID="{AB6C9503-F423-4466-865A-EC0A4B4387C0}" presName="bgRect" presStyleLbl="bgShp" presStyleIdx="1" presStyleCnt="3"/>
      <dgm:spPr/>
    </dgm:pt>
    <dgm:pt modelId="{4237958F-3A00-4372-BE80-64C0E10844D0}" type="pres">
      <dgm:prSet presAssocID="{AB6C9503-F423-4466-865A-EC0A4B4387C0}" presName="iconRect" presStyleLbl="node1" presStyleIdx="1" presStyleCnt="3"/>
      <dgm:spPr>
        <a:noFill/>
      </dgm:spPr>
      <dgm:extLst>
        <a:ext uri="{E40237B7-FDA0-4F09-8148-C483321AD2D9}">
          <dgm14:cNvPr xmlns:dgm14="http://schemas.microsoft.com/office/drawing/2010/diagram" id="0" name="" descr="Sun"/>
        </a:ext>
      </dgm:extLst>
    </dgm:pt>
    <dgm:pt modelId="{149170F8-2ED3-47C0-9C4F-C7523FA317DD}" type="pres">
      <dgm:prSet presAssocID="{AB6C9503-F423-4466-865A-EC0A4B4387C0}" presName="spaceRect" presStyleCnt="0"/>
      <dgm:spPr/>
    </dgm:pt>
    <dgm:pt modelId="{5EE34DFD-8E42-4375-9416-340B5BD75AEC}" type="pres">
      <dgm:prSet presAssocID="{AB6C9503-F423-4466-865A-EC0A4B4387C0}" presName="parTx" presStyleLbl="revTx" presStyleIdx="1" presStyleCnt="4" custScaleX="82099" custLinFactNeighborX="-8564">
        <dgm:presLayoutVars>
          <dgm:chMax val="0"/>
          <dgm:chPref val="0"/>
        </dgm:presLayoutVars>
      </dgm:prSet>
      <dgm:spPr/>
    </dgm:pt>
    <dgm:pt modelId="{D354ABD2-89B8-43A1-86C0-7C21793F9069}" type="pres">
      <dgm:prSet presAssocID="{AB6C9503-F423-4466-865A-EC0A4B4387C0}" presName="desTx" presStyleLbl="revTx" presStyleIdx="2" presStyleCnt="4" custScaleX="116081">
        <dgm:presLayoutVars/>
      </dgm:prSet>
      <dgm:spPr/>
    </dgm:pt>
    <dgm:pt modelId="{F41E491B-82C1-4E0E-833D-5F1D7324A40E}" type="pres">
      <dgm:prSet presAssocID="{A7297905-DBF2-4416-AF14-48F1EEECF7C2}" presName="sibTrans" presStyleCnt="0"/>
      <dgm:spPr/>
    </dgm:pt>
    <dgm:pt modelId="{45D5C02A-F3A5-4DA9-8F22-0B9072FBB307}" type="pres">
      <dgm:prSet presAssocID="{57663EE7-FD90-46A4-ADC8-883E8DB1B20F}" presName="compNode" presStyleCnt="0"/>
      <dgm:spPr/>
    </dgm:pt>
    <dgm:pt modelId="{752F13DC-E181-4869-B0EA-0D171144225D}" type="pres">
      <dgm:prSet presAssocID="{57663EE7-FD90-46A4-ADC8-883E8DB1B20F}" presName="bgRect" presStyleLbl="bgShp" presStyleIdx="2" presStyleCnt="3"/>
      <dgm:spPr/>
    </dgm:pt>
    <dgm:pt modelId="{42EAE68E-19A2-4295-87AE-B0BDCA55C415}" type="pres">
      <dgm:prSet presAssocID="{57663EE7-FD90-46A4-ADC8-883E8DB1B20F}"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748F4199-AFC2-4EF3-8272-9BA87D5E1080}" type="pres">
      <dgm:prSet presAssocID="{57663EE7-FD90-46A4-ADC8-883E8DB1B20F}" presName="spaceRect" presStyleCnt="0"/>
      <dgm:spPr/>
    </dgm:pt>
    <dgm:pt modelId="{D56FBE72-310C-48AE-876C-8844BF2AA5E2}" type="pres">
      <dgm:prSet presAssocID="{57663EE7-FD90-46A4-ADC8-883E8DB1B20F}" presName="parTx" presStyleLbl="revTx" presStyleIdx="3" presStyleCnt="4">
        <dgm:presLayoutVars>
          <dgm:chMax val="0"/>
          <dgm:chPref val="0"/>
        </dgm:presLayoutVars>
      </dgm:prSet>
      <dgm:spPr/>
    </dgm:pt>
  </dgm:ptLst>
  <dgm:cxnLst>
    <dgm:cxn modelId="{173A5704-0E83-4438-BA96-749A01558BE9}" srcId="{AB6C9503-F423-4466-865A-EC0A4B4387C0}" destId="{993B40B4-677D-4698-9BE5-E53D8CDAC9F6}" srcOrd="0" destOrd="0" parTransId="{83211CD5-8C46-432D-BDFB-D1F0E88627D7}" sibTransId="{B5D781EA-A672-4A69-A131-6C6A55E22DD1}"/>
    <dgm:cxn modelId="{329AA61F-30E2-47C9-BA10-DC0676F65359}" type="presOf" srcId="{B4732DC1-7B7B-4EAA-8ACC-D16710662E1D}" destId="{70887AB5-FBC4-48F2-870A-B7758074F1B6}" srcOrd="0" destOrd="0" presId="urn:microsoft.com/office/officeart/2018/2/layout/IconVerticalSolidList"/>
    <dgm:cxn modelId="{6EA21B29-37F9-446F-ACD9-93AB1886FE9D}" type="presOf" srcId="{57663EE7-FD90-46A4-ADC8-883E8DB1B20F}" destId="{D56FBE72-310C-48AE-876C-8844BF2AA5E2}" srcOrd="0" destOrd="0" presId="urn:microsoft.com/office/officeart/2018/2/layout/IconVerticalSolidList"/>
    <dgm:cxn modelId="{9219F63D-E4F6-43AF-A7D8-8C33E5801450}" srcId="{BC73A244-5107-444E-BDAC-B7CAC26B5750}" destId="{AB6C9503-F423-4466-865A-EC0A4B4387C0}" srcOrd="1" destOrd="0" parTransId="{EB429F25-5DAC-43D3-B3EC-CE958D264E3D}" sibTransId="{A7297905-DBF2-4416-AF14-48F1EEECF7C2}"/>
    <dgm:cxn modelId="{F1EF5C49-DF82-4069-A528-AF874B86AAD3}" type="presOf" srcId="{AB6C9503-F423-4466-865A-EC0A4B4387C0}" destId="{5EE34DFD-8E42-4375-9416-340B5BD75AEC}" srcOrd="0" destOrd="0" presId="urn:microsoft.com/office/officeart/2018/2/layout/IconVerticalSolidList"/>
    <dgm:cxn modelId="{FAA2F656-E9B5-40F0-A3D8-47EE1C5DFEA7}" srcId="{BC73A244-5107-444E-BDAC-B7CAC26B5750}" destId="{57663EE7-FD90-46A4-ADC8-883E8DB1B20F}" srcOrd="2" destOrd="0" parTransId="{CB482FFD-768A-4068-8DA6-F6DE8F8916B7}" sibTransId="{6B527167-FF12-4A8F-A2F4-27C0453D542C}"/>
    <dgm:cxn modelId="{E0EBB75A-7B33-452E-BC8E-7AEA846D01D9}" type="presOf" srcId="{BC73A244-5107-444E-BDAC-B7CAC26B5750}" destId="{2CF0F7C8-E990-4362-985D-A622E80AF40E}" srcOrd="0" destOrd="0" presId="urn:microsoft.com/office/officeart/2018/2/layout/IconVerticalSolidList"/>
    <dgm:cxn modelId="{12BB1DA4-68C6-44E8-B499-34EED3D2A9F7}" srcId="{BC73A244-5107-444E-BDAC-B7CAC26B5750}" destId="{B4732DC1-7B7B-4EAA-8ACC-D16710662E1D}" srcOrd="0" destOrd="0" parTransId="{DCDAFCAC-F342-4319-A2C0-AB6B7E3A9326}" sibTransId="{C7850A1A-353D-49D4-B15D-FCB97F78DCDE}"/>
    <dgm:cxn modelId="{A386EEA6-C209-4193-B5E4-BD7A3CB218B1}" type="presOf" srcId="{993B40B4-677D-4698-9BE5-E53D8CDAC9F6}" destId="{D354ABD2-89B8-43A1-86C0-7C21793F9069}" srcOrd="0" destOrd="0" presId="urn:microsoft.com/office/officeart/2018/2/layout/IconVerticalSolidList"/>
    <dgm:cxn modelId="{34B95A37-343F-48F8-8F31-C7AB8D02799C}" type="presParOf" srcId="{2CF0F7C8-E990-4362-985D-A622E80AF40E}" destId="{DDCFF901-0013-43E3-976B-315DF39F4C6A}" srcOrd="0" destOrd="0" presId="urn:microsoft.com/office/officeart/2018/2/layout/IconVerticalSolidList"/>
    <dgm:cxn modelId="{F7204034-7D55-4066-A801-77ABFB472760}" type="presParOf" srcId="{DDCFF901-0013-43E3-976B-315DF39F4C6A}" destId="{95A187B3-6349-43B1-8001-3F5BE2DF1639}" srcOrd="0" destOrd="0" presId="urn:microsoft.com/office/officeart/2018/2/layout/IconVerticalSolidList"/>
    <dgm:cxn modelId="{B85B0B35-0723-4A4F-A7C5-AF28C5114A7A}" type="presParOf" srcId="{DDCFF901-0013-43E3-976B-315DF39F4C6A}" destId="{513EE2AA-9FBB-4200-BEA8-DC96D271D4C3}" srcOrd="1" destOrd="0" presId="urn:microsoft.com/office/officeart/2018/2/layout/IconVerticalSolidList"/>
    <dgm:cxn modelId="{467A0E5F-C057-4F6E-972F-250D2C5867B2}" type="presParOf" srcId="{DDCFF901-0013-43E3-976B-315DF39F4C6A}" destId="{CCE86396-9B3C-49D9-98A5-D709DA8E81DE}" srcOrd="2" destOrd="0" presId="urn:microsoft.com/office/officeart/2018/2/layout/IconVerticalSolidList"/>
    <dgm:cxn modelId="{864B73A1-E3D5-4FCD-9E94-FEE96A7BF76A}" type="presParOf" srcId="{DDCFF901-0013-43E3-976B-315DF39F4C6A}" destId="{70887AB5-FBC4-48F2-870A-B7758074F1B6}" srcOrd="3" destOrd="0" presId="urn:microsoft.com/office/officeart/2018/2/layout/IconVerticalSolidList"/>
    <dgm:cxn modelId="{46E7A81F-C7A4-4FA7-9A1C-4BBA407351B4}" type="presParOf" srcId="{2CF0F7C8-E990-4362-985D-A622E80AF40E}" destId="{6B89FBA3-3EE1-4977-9034-4B36B14997D4}" srcOrd="1" destOrd="0" presId="urn:microsoft.com/office/officeart/2018/2/layout/IconVerticalSolidList"/>
    <dgm:cxn modelId="{EE29EEC4-AB9E-4862-B188-B7B489B924DF}" type="presParOf" srcId="{2CF0F7C8-E990-4362-985D-A622E80AF40E}" destId="{DEAB059F-64CF-4D97-9C53-E7E6CD3D156F}" srcOrd="2" destOrd="0" presId="urn:microsoft.com/office/officeart/2018/2/layout/IconVerticalSolidList"/>
    <dgm:cxn modelId="{244663CF-6051-4269-AB69-CA73AD54EE5E}" type="presParOf" srcId="{DEAB059F-64CF-4D97-9C53-E7E6CD3D156F}" destId="{E3B83A97-655C-4929-9996-101476A43F9C}" srcOrd="0" destOrd="0" presId="urn:microsoft.com/office/officeart/2018/2/layout/IconVerticalSolidList"/>
    <dgm:cxn modelId="{B1019E82-F84E-4EB9-ADF1-F58DBB34AEDA}" type="presParOf" srcId="{DEAB059F-64CF-4D97-9C53-E7E6CD3D156F}" destId="{4237958F-3A00-4372-BE80-64C0E10844D0}" srcOrd="1" destOrd="0" presId="urn:microsoft.com/office/officeart/2018/2/layout/IconVerticalSolidList"/>
    <dgm:cxn modelId="{C7DC6EF8-B9DA-4610-853B-CE96B1004800}" type="presParOf" srcId="{DEAB059F-64CF-4D97-9C53-E7E6CD3D156F}" destId="{149170F8-2ED3-47C0-9C4F-C7523FA317DD}" srcOrd="2" destOrd="0" presId="urn:microsoft.com/office/officeart/2018/2/layout/IconVerticalSolidList"/>
    <dgm:cxn modelId="{432CAABE-7107-4A02-8AEB-A1062D0DE634}" type="presParOf" srcId="{DEAB059F-64CF-4D97-9C53-E7E6CD3D156F}" destId="{5EE34DFD-8E42-4375-9416-340B5BD75AEC}" srcOrd="3" destOrd="0" presId="urn:microsoft.com/office/officeart/2018/2/layout/IconVerticalSolidList"/>
    <dgm:cxn modelId="{2A9BFF56-16C6-4BD4-BA62-FDF5BA7C9799}" type="presParOf" srcId="{DEAB059F-64CF-4D97-9C53-E7E6CD3D156F}" destId="{D354ABD2-89B8-43A1-86C0-7C21793F9069}" srcOrd="4" destOrd="0" presId="urn:microsoft.com/office/officeart/2018/2/layout/IconVerticalSolidList"/>
    <dgm:cxn modelId="{D0442E75-89E5-465E-99EF-CE9C02AA5EC3}" type="presParOf" srcId="{2CF0F7C8-E990-4362-985D-A622E80AF40E}" destId="{F41E491B-82C1-4E0E-833D-5F1D7324A40E}" srcOrd="3" destOrd="0" presId="urn:microsoft.com/office/officeart/2018/2/layout/IconVerticalSolidList"/>
    <dgm:cxn modelId="{07FF079F-4A80-4871-BDAC-C77CF5BE7607}" type="presParOf" srcId="{2CF0F7C8-E990-4362-985D-A622E80AF40E}" destId="{45D5C02A-F3A5-4DA9-8F22-0B9072FBB307}" srcOrd="4" destOrd="0" presId="urn:microsoft.com/office/officeart/2018/2/layout/IconVerticalSolidList"/>
    <dgm:cxn modelId="{94EBDBAE-C2B6-4E43-A7E8-562B9199B08B}" type="presParOf" srcId="{45D5C02A-F3A5-4DA9-8F22-0B9072FBB307}" destId="{752F13DC-E181-4869-B0EA-0D171144225D}" srcOrd="0" destOrd="0" presId="urn:microsoft.com/office/officeart/2018/2/layout/IconVerticalSolidList"/>
    <dgm:cxn modelId="{83A580F4-A96A-4F1F-B0CC-0395D148F432}" type="presParOf" srcId="{45D5C02A-F3A5-4DA9-8F22-0B9072FBB307}" destId="{42EAE68E-19A2-4295-87AE-B0BDCA55C415}" srcOrd="1" destOrd="0" presId="urn:microsoft.com/office/officeart/2018/2/layout/IconVerticalSolidList"/>
    <dgm:cxn modelId="{C97AB487-6152-467F-8764-D27D5D261194}" type="presParOf" srcId="{45D5C02A-F3A5-4DA9-8F22-0B9072FBB307}" destId="{748F4199-AFC2-4EF3-8272-9BA87D5E1080}" srcOrd="2" destOrd="0" presId="urn:microsoft.com/office/officeart/2018/2/layout/IconVerticalSolidList"/>
    <dgm:cxn modelId="{C06B6307-ACD7-42C1-9384-999DF28B9F56}" type="presParOf" srcId="{45D5C02A-F3A5-4DA9-8F22-0B9072FBB307}" destId="{D56FBE72-310C-48AE-876C-8844BF2AA5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C65E80-C8D5-4B68-B0C0-B68B8D4B5E92}" type="doc">
      <dgm:prSet loTypeId="urn:microsoft.com/office/officeart/2005/8/layout/venn1" loCatId="relationship" qsTypeId="urn:microsoft.com/office/officeart/2005/8/quickstyle/3d3" qsCatId="3D" csTypeId="urn:microsoft.com/office/officeart/2005/8/colors/accent1_2" csCatId="accent1" phldr="1"/>
      <dgm:spPr/>
    </dgm:pt>
    <dgm:pt modelId="{C4E7976C-DECB-41C5-A0F8-983E8F5FE0FD}">
      <dgm:prSet phldrT="[Text]"/>
      <dgm:spPr/>
      <dgm:t>
        <a:bodyPr/>
        <a:lstStyle/>
        <a:p>
          <a:r>
            <a:rPr lang="en-US" dirty="0"/>
            <a:t>Practices</a:t>
          </a:r>
        </a:p>
      </dgm:t>
    </dgm:pt>
    <dgm:pt modelId="{DCE09179-860E-4C75-A4C7-E5791234325B}" type="parTrans" cxnId="{DE6E91CB-F98C-4224-9F2B-4CC604B5FF28}">
      <dgm:prSet/>
      <dgm:spPr/>
      <dgm:t>
        <a:bodyPr/>
        <a:lstStyle/>
        <a:p>
          <a:endParaRPr lang="en-US"/>
        </a:p>
      </dgm:t>
    </dgm:pt>
    <dgm:pt modelId="{6976AFAA-EB4B-4690-AB8F-29BD03A6DB49}" type="sibTrans" cxnId="{DE6E91CB-F98C-4224-9F2B-4CC604B5FF28}">
      <dgm:prSet/>
      <dgm:spPr/>
      <dgm:t>
        <a:bodyPr/>
        <a:lstStyle/>
        <a:p>
          <a:endParaRPr lang="en-US"/>
        </a:p>
      </dgm:t>
    </dgm:pt>
    <dgm:pt modelId="{11BD966C-2E8D-4327-A78C-7A47F509D56E}">
      <dgm:prSet phldrT="[Text]"/>
      <dgm:spPr/>
      <dgm:t>
        <a:bodyPr/>
        <a:lstStyle/>
        <a:p>
          <a:r>
            <a:rPr lang="en-US" dirty="0"/>
            <a:t>People</a:t>
          </a:r>
        </a:p>
      </dgm:t>
    </dgm:pt>
    <dgm:pt modelId="{06B35C7A-AF84-4551-B448-862C39937ABB}" type="parTrans" cxnId="{D6D02556-4380-48F1-BAD2-2F0520C7BE03}">
      <dgm:prSet/>
      <dgm:spPr/>
      <dgm:t>
        <a:bodyPr/>
        <a:lstStyle/>
        <a:p>
          <a:endParaRPr lang="en-US"/>
        </a:p>
      </dgm:t>
    </dgm:pt>
    <dgm:pt modelId="{F12D5FFD-AAE4-4C2A-85CD-FB70996EC77D}" type="sibTrans" cxnId="{D6D02556-4380-48F1-BAD2-2F0520C7BE03}">
      <dgm:prSet/>
      <dgm:spPr/>
      <dgm:t>
        <a:bodyPr/>
        <a:lstStyle/>
        <a:p>
          <a:endParaRPr lang="en-US"/>
        </a:p>
      </dgm:t>
    </dgm:pt>
    <dgm:pt modelId="{0D614264-E358-4D08-836E-278F897E19CD}">
      <dgm:prSet phldrT="[Text]"/>
      <dgm:spPr/>
      <dgm:t>
        <a:bodyPr/>
        <a:lstStyle/>
        <a:p>
          <a:r>
            <a:rPr lang="en-US" dirty="0"/>
            <a:t>Products</a:t>
          </a:r>
        </a:p>
      </dgm:t>
    </dgm:pt>
    <dgm:pt modelId="{1B15EC3F-B22E-45E3-A844-2E8A663ED59B}" type="parTrans" cxnId="{6EAFF8C8-C38B-4467-B28B-DC6E6C38902F}">
      <dgm:prSet/>
      <dgm:spPr/>
      <dgm:t>
        <a:bodyPr/>
        <a:lstStyle/>
        <a:p>
          <a:endParaRPr lang="en-US"/>
        </a:p>
      </dgm:t>
    </dgm:pt>
    <dgm:pt modelId="{186AAF02-3797-41C1-85BF-17CE23161415}" type="sibTrans" cxnId="{6EAFF8C8-C38B-4467-B28B-DC6E6C38902F}">
      <dgm:prSet/>
      <dgm:spPr/>
      <dgm:t>
        <a:bodyPr/>
        <a:lstStyle/>
        <a:p>
          <a:endParaRPr lang="en-US"/>
        </a:p>
      </dgm:t>
    </dgm:pt>
    <dgm:pt modelId="{8767E125-DBDA-4635-8EF9-5EAF037A70B7}" type="pres">
      <dgm:prSet presAssocID="{0CC65E80-C8D5-4B68-B0C0-B68B8D4B5E92}" presName="compositeShape" presStyleCnt="0">
        <dgm:presLayoutVars>
          <dgm:chMax val="7"/>
          <dgm:dir/>
          <dgm:resizeHandles val="exact"/>
        </dgm:presLayoutVars>
      </dgm:prSet>
      <dgm:spPr/>
    </dgm:pt>
    <dgm:pt modelId="{B84841DF-06B5-4057-85CB-2F29F85C72B3}" type="pres">
      <dgm:prSet presAssocID="{C4E7976C-DECB-41C5-A0F8-983E8F5FE0FD}" presName="circ1" presStyleLbl="vennNode1" presStyleIdx="0" presStyleCnt="3"/>
      <dgm:spPr/>
    </dgm:pt>
    <dgm:pt modelId="{C87E1163-BCE9-4628-9D01-EE333109ECDA}" type="pres">
      <dgm:prSet presAssocID="{C4E7976C-DECB-41C5-A0F8-983E8F5FE0FD}" presName="circ1Tx" presStyleLbl="revTx" presStyleIdx="0" presStyleCnt="0">
        <dgm:presLayoutVars>
          <dgm:chMax val="0"/>
          <dgm:chPref val="0"/>
          <dgm:bulletEnabled val="1"/>
        </dgm:presLayoutVars>
      </dgm:prSet>
      <dgm:spPr/>
    </dgm:pt>
    <dgm:pt modelId="{F1E747BB-7827-4DAB-A276-B4FE7BE0E916}" type="pres">
      <dgm:prSet presAssocID="{11BD966C-2E8D-4327-A78C-7A47F509D56E}" presName="circ2" presStyleLbl="vennNode1" presStyleIdx="1" presStyleCnt="3" custLinFactNeighborX="2012" custLinFactNeighborY="34623"/>
      <dgm:spPr/>
    </dgm:pt>
    <dgm:pt modelId="{731C5F1E-4126-444D-8592-C67F1D780FC4}" type="pres">
      <dgm:prSet presAssocID="{11BD966C-2E8D-4327-A78C-7A47F509D56E}" presName="circ2Tx" presStyleLbl="revTx" presStyleIdx="0" presStyleCnt="0">
        <dgm:presLayoutVars>
          <dgm:chMax val="0"/>
          <dgm:chPref val="0"/>
          <dgm:bulletEnabled val="1"/>
        </dgm:presLayoutVars>
      </dgm:prSet>
      <dgm:spPr/>
    </dgm:pt>
    <dgm:pt modelId="{ED389734-5578-4A6D-ADD5-3EA9D6A15F17}" type="pres">
      <dgm:prSet presAssocID="{0D614264-E358-4D08-836E-278F897E19CD}" presName="circ3" presStyleLbl="vennNode1" presStyleIdx="2" presStyleCnt="3"/>
      <dgm:spPr/>
    </dgm:pt>
    <dgm:pt modelId="{02D90B9B-EFA1-48D1-B075-5D19507579C8}" type="pres">
      <dgm:prSet presAssocID="{0D614264-E358-4D08-836E-278F897E19CD}" presName="circ3Tx" presStyleLbl="revTx" presStyleIdx="0" presStyleCnt="0">
        <dgm:presLayoutVars>
          <dgm:chMax val="0"/>
          <dgm:chPref val="0"/>
          <dgm:bulletEnabled val="1"/>
        </dgm:presLayoutVars>
      </dgm:prSet>
      <dgm:spPr/>
    </dgm:pt>
  </dgm:ptLst>
  <dgm:cxnLst>
    <dgm:cxn modelId="{AFD96F40-7F1F-4209-90DC-FA0F1811610B}" type="presOf" srcId="{0CC65E80-C8D5-4B68-B0C0-B68B8D4B5E92}" destId="{8767E125-DBDA-4635-8EF9-5EAF037A70B7}" srcOrd="0" destOrd="0" presId="urn:microsoft.com/office/officeart/2005/8/layout/venn1"/>
    <dgm:cxn modelId="{7D7FC85B-80EF-4E72-82C6-DC20DBCFB9DA}" type="presOf" srcId="{C4E7976C-DECB-41C5-A0F8-983E8F5FE0FD}" destId="{C87E1163-BCE9-4628-9D01-EE333109ECDA}" srcOrd="1" destOrd="0" presId="urn:microsoft.com/office/officeart/2005/8/layout/venn1"/>
    <dgm:cxn modelId="{AECB0D4E-298C-447C-9A15-3730F604FAD4}" type="presOf" srcId="{11BD966C-2E8D-4327-A78C-7A47F509D56E}" destId="{731C5F1E-4126-444D-8592-C67F1D780FC4}" srcOrd="1" destOrd="0" presId="urn:microsoft.com/office/officeart/2005/8/layout/venn1"/>
    <dgm:cxn modelId="{D6D02556-4380-48F1-BAD2-2F0520C7BE03}" srcId="{0CC65E80-C8D5-4B68-B0C0-B68B8D4B5E92}" destId="{11BD966C-2E8D-4327-A78C-7A47F509D56E}" srcOrd="1" destOrd="0" parTransId="{06B35C7A-AF84-4551-B448-862C39937ABB}" sibTransId="{F12D5FFD-AAE4-4C2A-85CD-FB70996EC77D}"/>
    <dgm:cxn modelId="{A0F70658-BD51-474A-9EFF-70F92019B678}" type="presOf" srcId="{C4E7976C-DECB-41C5-A0F8-983E8F5FE0FD}" destId="{B84841DF-06B5-4057-85CB-2F29F85C72B3}" srcOrd="0" destOrd="0" presId="urn:microsoft.com/office/officeart/2005/8/layout/venn1"/>
    <dgm:cxn modelId="{39EA898D-71D4-4735-9777-32AFB2783536}" type="presOf" srcId="{0D614264-E358-4D08-836E-278F897E19CD}" destId="{ED389734-5578-4A6D-ADD5-3EA9D6A15F17}" srcOrd="0" destOrd="0" presId="urn:microsoft.com/office/officeart/2005/8/layout/venn1"/>
    <dgm:cxn modelId="{1104C4A4-1650-4392-8242-E01E5A157710}" type="presOf" srcId="{11BD966C-2E8D-4327-A78C-7A47F509D56E}" destId="{F1E747BB-7827-4DAB-A276-B4FE7BE0E916}" srcOrd="0" destOrd="0" presId="urn:microsoft.com/office/officeart/2005/8/layout/venn1"/>
    <dgm:cxn modelId="{8471A4C6-9C6E-432E-8A2D-514E8CB86FFA}" type="presOf" srcId="{0D614264-E358-4D08-836E-278F897E19CD}" destId="{02D90B9B-EFA1-48D1-B075-5D19507579C8}" srcOrd="1" destOrd="0" presId="urn:microsoft.com/office/officeart/2005/8/layout/venn1"/>
    <dgm:cxn modelId="{6EAFF8C8-C38B-4467-B28B-DC6E6C38902F}" srcId="{0CC65E80-C8D5-4B68-B0C0-B68B8D4B5E92}" destId="{0D614264-E358-4D08-836E-278F897E19CD}" srcOrd="2" destOrd="0" parTransId="{1B15EC3F-B22E-45E3-A844-2E8A663ED59B}" sibTransId="{186AAF02-3797-41C1-85BF-17CE23161415}"/>
    <dgm:cxn modelId="{DE6E91CB-F98C-4224-9F2B-4CC604B5FF28}" srcId="{0CC65E80-C8D5-4B68-B0C0-B68B8D4B5E92}" destId="{C4E7976C-DECB-41C5-A0F8-983E8F5FE0FD}" srcOrd="0" destOrd="0" parTransId="{DCE09179-860E-4C75-A4C7-E5791234325B}" sibTransId="{6976AFAA-EB4B-4690-AB8F-29BD03A6DB49}"/>
    <dgm:cxn modelId="{CDE28390-8B10-4B57-B8B6-2D87E44C9882}" type="presParOf" srcId="{8767E125-DBDA-4635-8EF9-5EAF037A70B7}" destId="{B84841DF-06B5-4057-85CB-2F29F85C72B3}" srcOrd="0" destOrd="0" presId="urn:microsoft.com/office/officeart/2005/8/layout/venn1"/>
    <dgm:cxn modelId="{1BCCEEDC-A412-4FCF-97ED-4584A197629F}" type="presParOf" srcId="{8767E125-DBDA-4635-8EF9-5EAF037A70B7}" destId="{C87E1163-BCE9-4628-9D01-EE333109ECDA}" srcOrd="1" destOrd="0" presId="urn:microsoft.com/office/officeart/2005/8/layout/venn1"/>
    <dgm:cxn modelId="{96989FCF-B857-4C1A-8C16-7BC667DAB2D5}" type="presParOf" srcId="{8767E125-DBDA-4635-8EF9-5EAF037A70B7}" destId="{F1E747BB-7827-4DAB-A276-B4FE7BE0E916}" srcOrd="2" destOrd="0" presId="urn:microsoft.com/office/officeart/2005/8/layout/venn1"/>
    <dgm:cxn modelId="{AC4D7CCD-FD7E-45A6-A5F3-252E19DDDC3E}" type="presParOf" srcId="{8767E125-DBDA-4635-8EF9-5EAF037A70B7}" destId="{731C5F1E-4126-444D-8592-C67F1D780FC4}" srcOrd="3" destOrd="0" presId="urn:microsoft.com/office/officeart/2005/8/layout/venn1"/>
    <dgm:cxn modelId="{B10A8E94-534A-493B-8AA4-BB9276BE1A7A}" type="presParOf" srcId="{8767E125-DBDA-4635-8EF9-5EAF037A70B7}" destId="{ED389734-5578-4A6D-ADD5-3EA9D6A15F17}" srcOrd="4" destOrd="0" presId="urn:microsoft.com/office/officeart/2005/8/layout/venn1"/>
    <dgm:cxn modelId="{88DC431A-DF89-4D9D-AABD-9EAEBD790304}" type="presParOf" srcId="{8767E125-DBDA-4635-8EF9-5EAF037A70B7}" destId="{02D90B9B-EFA1-48D1-B075-5D19507579C8}"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BD01B8-643D-4E8E-9FDF-B5937626B7F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9C909DC-55FB-4B8A-8E83-A0548236941A}">
      <dgm:prSet custT="1"/>
      <dgm:spPr/>
      <dgm:t>
        <a:bodyPr/>
        <a:lstStyle/>
        <a:p>
          <a:pPr algn="l">
            <a:lnSpc>
              <a:spcPct val="100000"/>
            </a:lnSpc>
          </a:pPr>
          <a:r>
            <a:rPr lang="en-US" sz="2000" dirty="0"/>
            <a:t>Facilities with multiple uses or  tenants need to be broken down </a:t>
          </a:r>
        </a:p>
      </dgm:t>
    </dgm:pt>
    <dgm:pt modelId="{C77CF7C6-CE78-4CBF-80A3-17A781200A43}" type="parTrans" cxnId="{D944F095-80FB-4338-AB3A-FD8A307EDB3E}">
      <dgm:prSet/>
      <dgm:spPr/>
      <dgm:t>
        <a:bodyPr/>
        <a:lstStyle/>
        <a:p>
          <a:endParaRPr lang="en-US"/>
        </a:p>
      </dgm:t>
    </dgm:pt>
    <dgm:pt modelId="{35D4B43A-60C0-4C2D-94C3-F4DFB01C5704}" type="sibTrans" cxnId="{D944F095-80FB-4338-AB3A-FD8A307EDB3E}">
      <dgm:prSet/>
      <dgm:spPr/>
      <dgm:t>
        <a:bodyPr/>
        <a:lstStyle/>
        <a:p>
          <a:endParaRPr lang="en-US"/>
        </a:p>
      </dgm:t>
    </dgm:pt>
    <dgm:pt modelId="{27028C8A-CD3F-4C8D-99EE-32D851EFC9E5}">
      <dgm:prSet custT="1"/>
      <dgm:spPr/>
      <dgm:t>
        <a:bodyPr/>
        <a:lstStyle/>
        <a:p>
          <a:pPr algn="l">
            <a:lnSpc>
              <a:spcPct val="100000"/>
            </a:lnSpc>
          </a:pPr>
          <a:r>
            <a:rPr lang="en-US" sz="2000" dirty="0"/>
            <a:t>Occupancy patterns and specialized equipment skew usage and savings</a:t>
          </a:r>
        </a:p>
      </dgm:t>
    </dgm:pt>
    <dgm:pt modelId="{1D9A13AE-5E1F-40E7-B75B-BE31F5F4A7D7}" type="parTrans" cxnId="{D32597EF-C38C-44FE-ABDF-9201A4B92111}">
      <dgm:prSet/>
      <dgm:spPr/>
      <dgm:t>
        <a:bodyPr/>
        <a:lstStyle/>
        <a:p>
          <a:endParaRPr lang="en-US"/>
        </a:p>
      </dgm:t>
    </dgm:pt>
    <dgm:pt modelId="{EB4494DB-7D7B-44DD-A69A-0C4B319C9B8F}" type="sibTrans" cxnId="{D32597EF-C38C-44FE-ABDF-9201A4B92111}">
      <dgm:prSet/>
      <dgm:spPr/>
      <dgm:t>
        <a:bodyPr/>
        <a:lstStyle/>
        <a:p>
          <a:endParaRPr lang="en-US"/>
        </a:p>
      </dgm:t>
    </dgm:pt>
    <dgm:pt modelId="{6EE5F271-68E6-4F8E-9740-6830516088F8}">
      <dgm:prSet/>
      <dgm:spPr/>
      <dgm:t>
        <a:bodyPr/>
        <a:lstStyle/>
        <a:p>
          <a:pPr>
            <a:lnSpc>
              <a:spcPct val="100000"/>
            </a:lnSpc>
          </a:pPr>
          <a:r>
            <a:rPr lang="en-US" dirty="0"/>
            <a:t>Facilities with additions or renovations from different times will have different equipment</a:t>
          </a:r>
        </a:p>
      </dgm:t>
    </dgm:pt>
    <dgm:pt modelId="{8177BA1C-DC1D-4F79-B518-92DBD820A271}" type="parTrans" cxnId="{2F2647BE-90E4-4363-B782-DD625F8A5B33}">
      <dgm:prSet/>
      <dgm:spPr/>
      <dgm:t>
        <a:bodyPr/>
        <a:lstStyle/>
        <a:p>
          <a:endParaRPr lang="en-US"/>
        </a:p>
      </dgm:t>
    </dgm:pt>
    <dgm:pt modelId="{19A6DA4F-4D9D-41F4-8A53-E7BB2C9EDAD1}" type="sibTrans" cxnId="{2F2647BE-90E4-4363-B782-DD625F8A5B33}">
      <dgm:prSet/>
      <dgm:spPr/>
      <dgm:t>
        <a:bodyPr/>
        <a:lstStyle/>
        <a:p>
          <a:endParaRPr lang="en-US"/>
        </a:p>
      </dgm:t>
    </dgm:pt>
    <dgm:pt modelId="{6049BB9F-E1E2-41F8-8AA2-DC3F54EB3586}">
      <dgm:prSet/>
      <dgm:spPr/>
      <dgm:t>
        <a:bodyPr/>
        <a:lstStyle/>
        <a:p>
          <a:pPr>
            <a:lnSpc>
              <a:spcPct val="100000"/>
            </a:lnSpc>
          </a:pPr>
          <a:r>
            <a:rPr lang="en-US" dirty="0"/>
            <a:t>Evaluate all of the separate estimates when prioritizing projects</a:t>
          </a:r>
        </a:p>
      </dgm:t>
    </dgm:pt>
    <dgm:pt modelId="{DC0EEF7A-AF12-41E7-92CC-E3221F25DF6B}" type="parTrans" cxnId="{71F016CE-63A0-40AB-AB15-89046D909266}">
      <dgm:prSet/>
      <dgm:spPr/>
      <dgm:t>
        <a:bodyPr/>
        <a:lstStyle/>
        <a:p>
          <a:endParaRPr lang="en-US"/>
        </a:p>
      </dgm:t>
    </dgm:pt>
    <dgm:pt modelId="{699345D4-B61A-4705-869E-F5693FB54D44}" type="sibTrans" cxnId="{71F016CE-63A0-40AB-AB15-89046D909266}">
      <dgm:prSet/>
      <dgm:spPr/>
      <dgm:t>
        <a:bodyPr/>
        <a:lstStyle/>
        <a:p>
          <a:endParaRPr lang="en-US"/>
        </a:p>
      </dgm:t>
    </dgm:pt>
    <dgm:pt modelId="{058B842E-F8F0-4267-827F-BDBE4C6801B2}" type="pres">
      <dgm:prSet presAssocID="{BABD01B8-643D-4E8E-9FDF-B5937626B7F3}" presName="root" presStyleCnt="0">
        <dgm:presLayoutVars>
          <dgm:dir/>
          <dgm:resizeHandles val="exact"/>
        </dgm:presLayoutVars>
      </dgm:prSet>
      <dgm:spPr/>
    </dgm:pt>
    <dgm:pt modelId="{6A8AC117-88E0-44B6-8C70-472379E14EEA}" type="pres">
      <dgm:prSet presAssocID="{89C909DC-55FB-4B8A-8E83-A0548236941A}" presName="compNode" presStyleCnt="0"/>
      <dgm:spPr/>
    </dgm:pt>
    <dgm:pt modelId="{F8C248C1-2804-48E7-88B5-8D20B6F8F45D}" type="pres">
      <dgm:prSet presAssocID="{89C909DC-55FB-4B8A-8E83-A0548236941A}" presName="bgRect" presStyleLbl="bgShp" presStyleIdx="0" presStyleCnt="3"/>
      <dgm:spPr/>
    </dgm:pt>
    <dgm:pt modelId="{D3243478-68B1-4BBB-8205-AD4BA1FE2CDB}" type="pres">
      <dgm:prSet presAssocID="{89C909DC-55FB-4B8A-8E83-A054823694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lectrician"/>
        </a:ext>
      </dgm:extLst>
    </dgm:pt>
    <dgm:pt modelId="{2AE4F002-404A-4B61-9729-9396FAC22BB6}" type="pres">
      <dgm:prSet presAssocID="{89C909DC-55FB-4B8A-8E83-A0548236941A}" presName="spaceRect" presStyleCnt="0"/>
      <dgm:spPr/>
    </dgm:pt>
    <dgm:pt modelId="{B47DFEB8-4817-4BF1-AF59-B253EF8977C9}" type="pres">
      <dgm:prSet presAssocID="{89C909DC-55FB-4B8A-8E83-A0548236941A}" presName="parTx" presStyleLbl="revTx" presStyleIdx="0" presStyleCnt="4" custScaleX="96746">
        <dgm:presLayoutVars>
          <dgm:chMax val="0"/>
          <dgm:chPref val="0"/>
        </dgm:presLayoutVars>
      </dgm:prSet>
      <dgm:spPr/>
    </dgm:pt>
    <dgm:pt modelId="{F50BAF8D-0625-4436-8D1D-3A5BD56CC929}" type="pres">
      <dgm:prSet presAssocID="{89C909DC-55FB-4B8A-8E83-A0548236941A}" presName="desTx" presStyleLbl="revTx" presStyleIdx="1" presStyleCnt="4" custScaleX="113709">
        <dgm:presLayoutVars/>
      </dgm:prSet>
      <dgm:spPr/>
    </dgm:pt>
    <dgm:pt modelId="{6706AC35-738F-463B-9821-B43B5A554ADE}" type="pres">
      <dgm:prSet presAssocID="{35D4B43A-60C0-4C2D-94C3-F4DFB01C5704}" presName="sibTrans" presStyleCnt="0"/>
      <dgm:spPr/>
    </dgm:pt>
    <dgm:pt modelId="{9A3A61F0-327B-40CF-8D2F-FD1B462C920E}" type="pres">
      <dgm:prSet presAssocID="{6EE5F271-68E6-4F8E-9740-6830516088F8}" presName="compNode" presStyleCnt="0"/>
      <dgm:spPr/>
    </dgm:pt>
    <dgm:pt modelId="{AB5613BF-230B-4D6B-92F7-4593A3AA45CE}" type="pres">
      <dgm:prSet presAssocID="{6EE5F271-68E6-4F8E-9740-6830516088F8}" presName="bgRect" presStyleLbl="bgShp" presStyleIdx="1" presStyleCnt="3"/>
      <dgm:spPr/>
    </dgm:pt>
    <dgm:pt modelId="{2A7D13E7-EA35-4162-AE47-2893809B6A65}" type="pres">
      <dgm:prSet presAssocID="{6EE5F271-68E6-4F8E-9740-6830516088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3A062A84-2142-4803-BA91-4DD8F63E03C4}" type="pres">
      <dgm:prSet presAssocID="{6EE5F271-68E6-4F8E-9740-6830516088F8}" presName="spaceRect" presStyleCnt="0"/>
      <dgm:spPr/>
    </dgm:pt>
    <dgm:pt modelId="{13DE7AD4-3E8A-4EC7-A450-0BA67D70B6E1}" type="pres">
      <dgm:prSet presAssocID="{6EE5F271-68E6-4F8E-9740-6830516088F8}" presName="parTx" presStyleLbl="revTx" presStyleIdx="2" presStyleCnt="4">
        <dgm:presLayoutVars>
          <dgm:chMax val="0"/>
          <dgm:chPref val="0"/>
        </dgm:presLayoutVars>
      </dgm:prSet>
      <dgm:spPr/>
    </dgm:pt>
    <dgm:pt modelId="{BE44014E-EEFC-45D9-90E5-27E903124C39}" type="pres">
      <dgm:prSet presAssocID="{19A6DA4F-4D9D-41F4-8A53-E7BB2C9EDAD1}" presName="sibTrans" presStyleCnt="0"/>
      <dgm:spPr/>
    </dgm:pt>
    <dgm:pt modelId="{E6646EDC-9A11-46B8-AE1E-0DA08059C7A6}" type="pres">
      <dgm:prSet presAssocID="{6049BB9F-E1E2-41F8-8AA2-DC3F54EB3586}" presName="compNode" presStyleCnt="0"/>
      <dgm:spPr/>
    </dgm:pt>
    <dgm:pt modelId="{5C7DECF2-B7D9-4A42-937C-D096F282B3E6}" type="pres">
      <dgm:prSet presAssocID="{6049BB9F-E1E2-41F8-8AA2-DC3F54EB3586}" presName="bgRect" presStyleLbl="bgShp" presStyleIdx="2" presStyleCnt="3"/>
      <dgm:spPr/>
    </dgm:pt>
    <dgm:pt modelId="{2E1E15C6-BECC-46A0-83C5-C43958203076}" type="pres">
      <dgm:prSet presAssocID="{6049BB9F-E1E2-41F8-8AA2-DC3F54EB35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90D70259-9B04-4973-B2B8-5404347A0113}" type="pres">
      <dgm:prSet presAssocID="{6049BB9F-E1E2-41F8-8AA2-DC3F54EB3586}" presName="spaceRect" presStyleCnt="0"/>
      <dgm:spPr/>
    </dgm:pt>
    <dgm:pt modelId="{B6A681CD-27C6-4E7E-98CE-5941889596BD}" type="pres">
      <dgm:prSet presAssocID="{6049BB9F-E1E2-41F8-8AA2-DC3F54EB3586}" presName="parTx" presStyleLbl="revTx" presStyleIdx="3" presStyleCnt="4">
        <dgm:presLayoutVars>
          <dgm:chMax val="0"/>
          <dgm:chPref val="0"/>
        </dgm:presLayoutVars>
      </dgm:prSet>
      <dgm:spPr/>
    </dgm:pt>
  </dgm:ptLst>
  <dgm:cxnLst>
    <dgm:cxn modelId="{51463801-A319-45EE-99C7-7ADF4404BD42}" type="presOf" srcId="{6EE5F271-68E6-4F8E-9740-6830516088F8}" destId="{13DE7AD4-3E8A-4EC7-A450-0BA67D70B6E1}" srcOrd="0" destOrd="0" presId="urn:microsoft.com/office/officeart/2018/2/layout/IconVerticalSolidList"/>
    <dgm:cxn modelId="{4EB84E84-6EAC-4269-B390-B6FC56B7DFE8}" type="presOf" srcId="{89C909DC-55FB-4B8A-8E83-A0548236941A}" destId="{B47DFEB8-4817-4BF1-AF59-B253EF8977C9}" srcOrd="0" destOrd="0" presId="urn:microsoft.com/office/officeart/2018/2/layout/IconVerticalSolidList"/>
    <dgm:cxn modelId="{D944F095-80FB-4338-AB3A-FD8A307EDB3E}" srcId="{BABD01B8-643D-4E8E-9FDF-B5937626B7F3}" destId="{89C909DC-55FB-4B8A-8E83-A0548236941A}" srcOrd="0" destOrd="0" parTransId="{C77CF7C6-CE78-4CBF-80A3-17A781200A43}" sibTransId="{35D4B43A-60C0-4C2D-94C3-F4DFB01C5704}"/>
    <dgm:cxn modelId="{C1390B9D-6AD9-4A97-A7BA-BD0B0B396E6A}" type="presOf" srcId="{27028C8A-CD3F-4C8D-99EE-32D851EFC9E5}" destId="{F50BAF8D-0625-4436-8D1D-3A5BD56CC929}" srcOrd="0" destOrd="0" presId="urn:microsoft.com/office/officeart/2018/2/layout/IconVerticalSolidList"/>
    <dgm:cxn modelId="{A7BEA2B7-EF73-41AA-8747-A70D959048CD}" type="presOf" srcId="{BABD01B8-643D-4E8E-9FDF-B5937626B7F3}" destId="{058B842E-F8F0-4267-827F-BDBE4C6801B2}" srcOrd="0" destOrd="0" presId="urn:microsoft.com/office/officeart/2018/2/layout/IconVerticalSolidList"/>
    <dgm:cxn modelId="{2F2647BE-90E4-4363-B782-DD625F8A5B33}" srcId="{BABD01B8-643D-4E8E-9FDF-B5937626B7F3}" destId="{6EE5F271-68E6-4F8E-9740-6830516088F8}" srcOrd="1" destOrd="0" parTransId="{8177BA1C-DC1D-4F79-B518-92DBD820A271}" sibTransId="{19A6DA4F-4D9D-41F4-8A53-E7BB2C9EDAD1}"/>
    <dgm:cxn modelId="{71F016CE-63A0-40AB-AB15-89046D909266}" srcId="{BABD01B8-643D-4E8E-9FDF-B5937626B7F3}" destId="{6049BB9F-E1E2-41F8-8AA2-DC3F54EB3586}" srcOrd="2" destOrd="0" parTransId="{DC0EEF7A-AF12-41E7-92CC-E3221F25DF6B}" sibTransId="{699345D4-B61A-4705-869E-F5693FB54D44}"/>
    <dgm:cxn modelId="{D32597EF-C38C-44FE-ABDF-9201A4B92111}" srcId="{89C909DC-55FB-4B8A-8E83-A0548236941A}" destId="{27028C8A-CD3F-4C8D-99EE-32D851EFC9E5}" srcOrd="0" destOrd="0" parTransId="{1D9A13AE-5E1F-40E7-B75B-BE31F5F4A7D7}" sibTransId="{EB4494DB-7D7B-44DD-A69A-0C4B319C9B8F}"/>
    <dgm:cxn modelId="{226FD2F6-C793-4FA6-9701-F253719ABDAB}" type="presOf" srcId="{6049BB9F-E1E2-41F8-8AA2-DC3F54EB3586}" destId="{B6A681CD-27C6-4E7E-98CE-5941889596BD}" srcOrd="0" destOrd="0" presId="urn:microsoft.com/office/officeart/2018/2/layout/IconVerticalSolidList"/>
    <dgm:cxn modelId="{0832C175-9F25-49E9-B665-6B00CB0479BF}" type="presParOf" srcId="{058B842E-F8F0-4267-827F-BDBE4C6801B2}" destId="{6A8AC117-88E0-44B6-8C70-472379E14EEA}" srcOrd="0" destOrd="0" presId="urn:microsoft.com/office/officeart/2018/2/layout/IconVerticalSolidList"/>
    <dgm:cxn modelId="{D670A183-F230-4415-B25F-250C6AAC48B7}" type="presParOf" srcId="{6A8AC117-88E0-44B6-8C70-472379E14EEA}" destId="{F8C248C1-2804-48E7-88B5-8D20B6F8F45D}" srcOrd="0" destOrd="0" presId="urn:microsoft.com/office/officeart/2018/2/layout/IconVerticalSolidList"/>
    <dgm:cxn modelId="{4BC1CF5A-15EB-4BC2-BC6E-3787618FA80D}" type="presParOf" srcId="{6A8AC117-88E0-44B6-8C70-472379E14EEA}" destId="{D3243478-68B1-4BBB-8205-AD4BA1FE2CDB}" srcOrd="1" destOrd="0" presId="urn:microsoft.com/office/officeart/2018/2/layout/IconVerticalSolidList"/>
    <dgm:cxn modelId="{4D3E7695-2B53-46A1-B400-92E4B24537D3}" type="presParOf" srcId="{6A8AC117-88E0-44B6-8C70-472379E14EEA}" destId="{2AE4F002-404A-4B61-9729-9396FAC22BB6}" srcOrd="2" destOrd="0" presId="urn:microsoft.com/office/officeart/2018/2/layout/IconVerticalSolidList"/>
    <dgm:cxn modelId="{04CA8A68-0D74-44FD-937A-64679F7D5EB4}" type="presParOf" srcId="{6A8AC117-88E0-44B6-8C70-472379E14EEA}" destId="{B47DFEB8-4817-4BF1-AF59-B253EF8977C9}" srcOrd="3" destOrd="0" presId="urn:microsoft.com/office/officeart/2018/2/layout/IconVerticalSolidList"/>
    <dgm:cxn modelId="{0EB1C21C-86A6-48A1-BD98-3B73C8898643}" type="presParOf" srcId="{6A8AC117-88E0-44B6-8C70-472379E14EEA}" destId="{F50BAF8D-0625-4436-8D1D-3A5BD56CC929}" srcOrd="4" destOrd="0" presId="urn:microsoft.com/office/officeart/2018/2/layout/IconVerticalSolidList"/>
    <dgm:cxn modelId="{3B8A4D77-2B79-4F70-9A9E-9B6371FFAE95}" type="presParOf" srcId="{058B842E-F8F0-4267-827F-BDBE4C6801B2}" destId="{6706AC35-738F-463B-9821-B43B5A554ADE}" srcOrd="1" destOrd="0" presId="urn:microsoft.com/office/officeart/2018/2/layout/IconVerticalSolidList"/>
    <dgm:cxn modelId="{9CD16CBB-3084-43B7-B482-30883508C397}" type="presParOf" srcId="{058B842E-F8F0-4267-827F-BDBE4C6801B2}" destId="{9A3A61F0-327B-40CF-8D2F-FD1B462C920E}" srcOrd="2" destOrd="0" presId="urn:microsoft.com/office/officeart/2018/2/layout/IconVerticalSolidList"/>
    <dgm:cxn modelId="{01C18417-FB3E-4B44-90A4-B2A71724C180}" type="presParOf" srcId="{9A3A61F0-327B-40CF-8D2F-FD1B462C920E}" destId="{AB5613BF-230B-4D6B-92F7-4593A3AA45CE}" srcOrd="0" destOrd="0" presId="urn:microsoft.com/office/officeart/2018/2/layout/IconVerticalSolidList"/>
    <dgm:cxn modelId="{4427B618-E67B-40F4-91E8-345BAE22C55A}" type="presParOf" srcId="{9A3A61F0-327B-40CF-8D2F-FD1B462C920E}" destId="{2A7D13E7-EA35-4162-AE47-2893809B6A65}" srcOrd="1" destOrd="0" presId="urn:microsoft.com/office/officeart/2018/2/layout/IconVerticalSolidList"/>
    <dgm:cxn modelId="{5B6D923C-2AB4-4682-9893-6203233A91B5}" type="presParOf" srcId="{9A3A61F0-327B-40CF-8D2F-FD1B462C920E}" destId="{3A062A84-2142-4803-BA91-4DD8F63E03C4}" srcOrd="2" destOrd="0" presId="urn:microsoft.com/office/officeart/2018/2/layout/IconVerticalSolidList"/>
    <dgm:cxn modelId="{909FB88A-0D59-4B9A-B231-0C206636DFFC}" type="presParOf" srcId="{9A3A61F0-327B-40CF-8D2F-FD1B462C920E}" destId="{13DE7AD4-3E8A-4EC7-A450-0BA67D70B6E1}" srcOrd="3" destOrd="0" presId="urn:microsoft.com/office/officeart/2018/2/layout/IconVerticalSolidList"/>
    <dgm:cxn modelId="{4782B898-5042-422B-B26D-7A7626792CBC}" type="presParOf" srcId="{058B842E-F8F0-4267-827F-BDBE4C6801B2}" destId="{BE44014E-EEFC-45D9-90E5-27E903124C39}" srcOrd="3" destOrd="0" presId="urn:microsoft.com/office/officeart/2018/2/layout/IconVerticalSolidList"/>
    <dgm:cxn modelId="{5ED4D8EA-5E71-444F-9414-06F1E1AE3623}" type="presParOf" srcId="{058B842E-F8F0-4267-827F-BDBE4C6801B2}" destId="{E6646EDC-9A11-46B8-AE1E-0DA08059C7A6}" srcOrd="4" destOrd="0" presId="urn:microsoft.com/office/officeart/2018/2/layout/IconVerticalSolidList"/>
    <dgm:cxn modelId="{EAD433E4-6DE1-4EBC-B5C9-B8D51F951911}" type="presParOf" srcId="{E6646EDC-9A11-46B8-AE1E-0DA08059C7A6}" destId="{5C7DECF2-B7D9-4A42-937C-D096F282B3E6}" srcOrd="0" destOrd="0" presId="urn:microsoft.com/office/officeart/2018/2/layout/IconVerticalSolidList"/>
    <dgm:cxn modelId="{930E5305-CAD1-43B2-9C35-BA55534E5133}" type="presParOf" srcId="{E6646EDC-9A11-46B8-AE1E-0DA08059C7A6}" destId="{2E1E15C6-BECC-46A0-83C5-C43958203076}" srcOrd="1" destOrd="0" presId="urn:microsoft.com/office/officeart/2018/2/layout/IconVerticalSolidList"/>
    <dgm:cxn modelId="{B702C8AD-C0BC-4A0C-A5EC-7693930962F8}" type="presParOf" srcId="{E6646EDC-9A11-46B8-AE1E-0DA08059C7A6}" destId="{90D70259-9B04-4973-B2B8-5404347A0113}" srcOrd="2" destOrd="0" presId="urn:microsoft.com/office/officeart/2018/2/layout/IconVerticalSolidList"/>
    <dgm:cxn modelId="{6A792D8A-D002-49D3-B88E-DAD39E20F77A}" type="presParOf" srcId="{E6646EDC-9A11-46B8-AE1E-0DA08059C7A6}" destId="{B6A681CD-27C6-4E7E-98CE-5941889596B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A71958-8502-4428-AB43-527972A3A4C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3B2DE09-0BC6-420A-8280-7A734B73157B}">
      <dgm:prSet custT="1"/>
      <dgm:spPr/>
      <dgm:t>
        <a:bodyPr/>
        <a:lstStyle/>
        <a:p>
          <a:pPr>
            <a:lnSpc>
              <a:spcPct val="100000"/>
            </a:lnSpc>
            <a:spcAft>
              <a:spcPts val="1200"/>
            </a:spcAft>
            <a:defRPr cap="all"/>
          </a:pPr>
          <a:r>
            <a:rPr lang="en-US" sz="1800" b="1" i="0" cap="none" baseline="0" dirty="0"/>
            <a:t>Age of facility and equipment </a:t>
          </a:r>
        </a:p>
        <a:p>
          <a:pPr>
            <a:lnSpc>
              <a:spcPct val="100000"/>
            </a:lnSpc>
            <a:spcAft>
              <a:spcPct val="35000"/>
            </a:spcAft>
            <a:defRPr cap="all"/>
          </a:pPr>
          <a:r>
            <a:rPr lang="en-US" sz="1800" b="0" i="0" cap="none" baseline="0" dirty="0"/>
            <a:t>Older equipment uses more water</a:t>
          </a:r>
          <a:endParaRPr lang="en-US" sz="1800" cap="none" dirty="0"/>
        </a:p>
      </dgm:t>
    </dgm:pt>
    <dgm:pt modelId="{44FB4A22-5481-45A1-BE23-022D4FD5E8BB}" type="parTrans" cxnId="{9FB24030-52F4-44EB-A4CB-06D20ABA34EC}">
      <dgm:prSet/>
      <dgm:spPr/>
      <dgm:t>
        <a:bodyPr/>
        <a:lstStyle/>
        <a:p>
          <a:endParaRPr lang="en-US"/>
        </a:p>
      </dgm:t>
    </dgm:pt>
    <dgm:pt modelId="{454BE0DE-8934-40B7-A3A1-F403FCED6601}" type="sibTrans" cxnId="{9FB24030-52F4-44EB-A4CB-06D20ABA34EC}">
      <dgm:prSet/>
      <dgm:spPr/>
      <dgm:t>
        <a:bodyPr/>
        <a:lstStyle/>
        <a:p>
          <a:endParaRPr lang="en-US"/>
        </a:p>
      </dgm:t>
    </dgm:pt>
    <dgm:pt modelId="{E7540805-6793-4B1A-845E-ACA82D1653C7}">
      <dgm:prSet custT="1"/>
      <dgm:spPr/>
      <dgm:t>
        <a:bodyPr/>
        <a:lstStyle/>
        <a:p>
          <a:pPr>
            <a:lnSpc>
              <a:spcPct val="100000"/>
            </a:lnSpc>
            <a:spcAft>
              <a:spcPts val="1200"/>
            </a:spcAft>
            <a:defRPr cap="all"/>
          </a:pPr>
          <a:r>
            <a:rPr lang="en-US" sz="1800" b="1" i="0" cap="none" baseline="0" dirty="0"/>
            <a:t>Efficiency of mechanical systems</a:t>
          </a:r>
        </a:p>
        <a:p>
          <a:pPr>
            <a:lnSpc>
              <a:spcPct val="100000"/>
            </a:lnSpc>
            <a:spcAft>
              <a:spcPct val="35000"/>
            </a:spcAft>
            <a:defRPr cap="all"/>
          </a:pPr>
          <a:r>
            <a:rPr lang="en-US" sz="1800" b="0" i="0" cap="none" baseline="0" dirty="0"/>
            <a:t> Presence of single-pass cooling, cooling tower cycles of concentration</a:t>
          </a:r>
          <a:r>
            <a:rPr lang="en-US" sz="1800" b="0" i="0" baseline="0" dirty="0"/>
            <a:t> </a:t>
          </a:r>
          <a:endParaRPr lang="en-US" sz="1800" dirty="0"/>
        </a:p>
      </dgm:t>
    </dgm:pt>
    <dgm:pt modelId="{290B5EE3-4B41-47BB-AE03-FA2096E3B682}" type="parTrans" cxnId="{1B46E8F0-2C32-4D59-8367-2F2015DAD9C2}">
      <dgm:prSet/>
      <dgm:spPr/>
      <dgm:t>
        <a:bodyPr/>
        <a:lstStyle/>
        <a:p>
          <a:endParaRPr lang="en-US"/>
        </a:p>
      </dgm:t>
    </dgm:pt>
    <dgm:pt modelId="{9A137A33-0A44-4B4D-B4FC-327A1234B98C}" type="sibTrans" cxnId="{1B46E8F0-2C32-4D59-8367-2F2015DAD9C2}">
      <dgm:prSet/>
      <dgm:spPr/>
      <dgm:t>
        <a:bodyPr/>
        <a:lstStyle/>
        <a:p>
          <a:endParaRPr lang="en-US"/>
        </a:p>
      </dgm:t>
    </dgm:pt>
    <dgm:pt modelId="{5C8A2530-F566-4F03-8B9F-1B3407207943}">
      <dgm:prSet custT="1"/>
      <dgm:spPr/>
      <dgm:t>
        <a:bodyPr/>
        <a:lstStyle/>
        <a:p>
          <a:pPr>
            <a:lnSpc>
              <a:spcPct val="100000"/>
            </a:lnSpc>
            <a:spcAft>
              <a:spcPts val="1200"/>
            </a:spcAft>
            <a:defRPr cap="all"/>
          </a:pPr>
          <a:r>
            <a:rPr lang="en-US" sz="1800" b="1" i="0" cap="none" baseline="0" dirty="0"/>
            <a:t>Areas with 24/7 occupancy </a:t>
          </a:r>
        </a:p>
        <a:p>
          <a:pPr>
            <a:lnSpc>
              <a:spcPct val="100000"/>
            </a:lnSpc>
            <a:spcAft>
              <a:spcPct val="35000"/>
            </a:spcAft>
            <a:defRPr cap="all"/>
          </a:pPr>
          <a:r>
            <a:rPr lang="en-US" sz="1800" b="0" i="0" cap="none" baseline="0" dirty="0"/>
            <a:t>Multifamily, hotels, hospitals, dormitories, correctional facilities, etc.</a:t>
          </a:r>
          <a:endParaRPr lang="en-US" sz="1800" cap="none" dirty="0"/>
        </a:p>
      </dgm:t>
    </dgm:pt>
    <dgm:pt modelId="{88096035-0954-4A16-8AC1-8C710F8239C6}" type="parTrans" cxnId="{63B65AF1-F76D-42BC-A1ED-CC8F589A91AC}">
      <dgm:prSet/>
      <dgm:spPr/>
      <dgm:t>
        <a:bodyPr/>
        <a:lstStyle/>
        <a:p>
          <a:endParaRPr lang="en-US"/>
        </a:p>
      </dgm:t>
    </dgm:pt>
    <dgm:pt modelId="{D95886DF-43AF-4DDA-9563-A3E6236A1644}" type="sibTrans" cxnId="{63B65AF1-F76D-42BC-A1ED-CC8F589A91AC}">
      <dgm:prSet/>
      <dgm:spPr/>
      <dgm:t>
        <a:bodyPr/>
        <a:lstStyle/>
        <a:p>
          <a:endParaRPr lang="en-US"/>
        </a:p>
      </dgm:t>
    </dgm:pt>
    <dgm:pt modelId="{59F31046-AE93-45C9-AB90-9BF020BB4E51}">
      <dgm:prSet custT="1"/>
      <dgm:spPr/>
      <dgm:t>
        <a:bodyPr/>
        <a:lstStyle/>
        <a:p>
          <a:pPr>
            <a:lnSpc>
              <a:spcPct val="100000"/>
            </a:lnSpc>
            <a:spcAft>
              <a:spcPts val="1200"/>
            </a:spcAft>
            <a:defRPr cap="all"/>
          </a:pPr>
          <a:r>
            <a:rPr lang="en-US" sz="1800" b="1" i="0" cap="none" baseline="0" dirty="0"/>
            <a:t>Presence of a water intensive function </a:t>
          </a:r>
        </a:p>
        <a:p>
          <a:pPr>
            <a:lnSpc>
              <a:spcPct val="100000"/>
            </a:lnSpc>
            <a:spcAft>
              <a:spcPct val="35000"/>
            </a:spcAft>
            <a:defRPr cap="all"/>
          </a:pPr>
          <a:r>
            <a:rPr lang="en-US" sz="1800" b="0" i="0" cap="none" baseline="0" dirty="0"/>
            <a:t>Commercial kitchen, in-house laundry, surgical suite, or laboratory</a:t>
          </a:r>
          <a:endParaRPr lang="en-US" sz="1800" cap="none" dirty="0"/>
        </a:p>
      </dgm:t>
    </dgm:pt>
    <dgm:pt modelId="{EA48606D-932E-4454-BBA1-2C3D225F23C6}" type="parTrans" cxnId="{7828A197-836A-4F82-A789-737AD8BCE75F}">
      <dgm:prSet/>
      <dgm:spPr/>
      <dgm:t>
        <a:bodyPr/>
        <a:lstStyle/>
        <a:p>
          <a:endParaRPr lang="en-US"/>
        </a:p>
      </dgm:t>
    </dgm:pt>
    <dgm:pt modelId="{6613582A-F3F6-4055-8B6F-EE5C77774DD5}" type="sibTrans" cxnId="{7828A197-836A-4F82-A789-737AD8BCE75F}">
      <dgm:prSet/>
      <dgm:spPr/>
      <dgm:t>
        <a:bodyPr/>
        <a:lstStyle/>
        <a:p>
          <a:endParaRPr lang="en-US"/>
        </a:p>
      </dgm:t>
    </dgm:pt>
    <dgm:pt modelId="{A3735C80-0DA9-4EAC-832B-09964432EC03}">
      <dgm:prSet custT="1"/>
      <dgm:spPr/>
      <dgm:t>
        <a:bodyPr/>
        <a:lstStyle/>
        <a:p>
          <a:pPr>
            <a:lnSpc>
              <a:spcPct val="100000"/>
            </a:lnSpc>
            <a:spcAft>
              <a:spcPts val="1200"/>
            </a:spcAft>
            <a:defRPr cap="all"/>
          </a:pPr>
          <a:r>
            <a:rPr lang="en-US" sz="1800" b="1" i="0" cap="none" baseline="0" dirty="0"/>
            <a:t>Size of landscaped and irrigated area </a:t>
          </a:r>
        </a:p>
        <a:p>
          <a:pPr>
            <a:lnSpc>
              <a:spcPct val="100000"/>
            </a:lnSpc>
            <a:spcAft>
              <a:spcPct val="35000"/>
            </a:spcAft>
            <a:defRPr cap="all"/>
          </a:pPr>
          <a:r>
            <a:rPr lang="en-US" sz="1800" b="0" i="0" cap="none" baseline="0" dirty="0"/>
            <a:t>Local climate conditions v. amount of water plants need</a:t>
          </a:r>
          <a:endParaRPr lang="en-US" sz="1800" cap="none" dirty="0"/>
        </a:p>
      </dgm:t>
    </dgm:pt>
    <dgm:pt modelId="{F89900BA-D600-4065-9C18-388C876E168D}" type="sibTrans" cxnId="{A8B8180F-618B-4673-913C-E319EC088606}">
      <dgm:prSet/>
      <dgm:spPr/>
      <dgm:t>
        <a:bodyPr/>
        <a:lstStyle/>
        <a:p>
          <a:endParaRPr lang="en-US"/>
        </a:p>
      </dgm:t>
    </dgm:pt>
    <dgm:pt modelId="{DB216C03-924F-45DB-8934-60D2F30030E8}" type="parTrans" cxnId="{A8B8180F-618B-4673-913C-E319EC088606}">
      <dgm:prSet/>
      <dgm:spPr/>
      <dgm:t>
        <a:bodyPr/>
        <a:lstStyle/>
        <a:p>
          <a:endParaRPr lang="en-US"/>
        </a:p>
      </dgm:t>
    </dgm:pt>
    <dgm:pt modelId="{D0C98BF2-848C-4062-B053-537A093DCBE2}" type="pres">
      <dgm:prSet presAssocID="{F1A71958-8502-4428-AB43-527972A3A4CE}" presName="root" presStyleCnt="0">
        <dgm:presLayoutVars>
          <dgm:dir/>
          <dgm:resizeHandles val="exact"/>
        </dgm:presLayoutVars>
      </dgm:prSet>
      <dgm:spPr/>
    </dgm:pt>
    <dgm:pt modelId="{8F77EF49-8AE8-4355-9EB2-A627E3F20027}" type="pres">
      <dgm:prSet presAssocID="{D3B2DE09-0BC6-420A-8280-7A734B73157B}" presName="compNode" presStyleCnt="0"/>
      <dgm:spPr/>
    </dgm:pt>
    <dgm:pt modelId="{6CBD715E-D3CA-4B9D-9A6F-49775C83D10B}" type="pres">
      <dgm:prSet presAssocID="{D3B2DE09-0BC6-420A-8280-7A734B73157B}" presName="iconBgRect" presStyleLbl="bgShp" presStyleIdx="0" presStyleCnt="5"/>
      <dgm:spPr/>
    </dgm:pt>
    <dgm:pt modelId="{EC088FA1-05C6-4E5D-BC82-C0CD7AC46FF3}" type="pres">
      <dgm:prSet presAssocID="{D3B2DE09-0BC6-420A-8280-7A734B7315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nk"/>
        </a:ext>
      </dgm:extLst>
    </dgm:pt>
    <dgm:pt modelId="{2D4D2FDE-EF48-45BD-A8FA-4156B0C1C6CC}" type="pres">
      <dgm:prSet presAssocID="{D3B2DE09-0BC6-420A-8280-7A734B73157B}" presName="spaceRect" presStyleCnt="0"/>
      <dgm:spPr/>
    </dgm:pt>
    <dgm:pt modelId="{864D1B8C-BB3E-4D96-9527-5049900C4EB9}" type="pres">
      <dgm:prSet presAssocID="{D3B2DE09-0BC6-420A-8280-7A734B73157B}" presName="textRect" presStyleLbl="revTx" presStyleIdx="0" presStyleCnt="5">
        <dgm:presLayoutVars>
          <dgm:chMax val="1"/>
          <dgm:chPref val="1"/>
        </dgm:presLayoutVars>
      </dgm:prSet>
      <dgm:spPr/>
    </dgm:pt>
    <dgm:pt modelId="{26EFEBA3-7877-468B-9439-ECF7C6AAD0A9}" type="pres">
      <dgm:prSet presAssocID="{454BE0DE-8934-40B7-A3A1-F403FCED6601}" presName="sibTrans" presStyleCnt="0"/>
      <dgm:spPr/>
    </dgm:pt>
    <dgm:pt modelId="{3CCAF697-481E-4B92-BCE8-1B887F13D6C0}" type="pres">
      <dgm:prSet presAssocID="{A3735C80-0DA9-4EAC-832B-09964432EC03}" presName="compNode" presStyleCnt="0"/>
      <dgm:spPr/>
    </dgm:pt>
    <dgm:pt modelId="{D6F3C976-37F6-4122-BE11-1AB93AB59FA3}" type="pres">
      <dgm:prSet presAssocID="{A3735C80-0DA9-4EAC-832B-09964432EC03}" presName="iconBgRect" presStyleLbl="bgShp" presStyleIdx="1" presStyleCnt="5"/>
      <dgm:spPr/>
    </dgm:pt>
    <dgm:pt modelId="{7BA7D82A-7C91-49B1-A706-A562840B1645}" type="pres">
      <dgm:prSet presAssocID="{A3735C80-0DA9-4EAC-832B-09964432EC0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
        </a:ext>
      </dgm:extLst>
    </dgm:pt>
    <dgm:pt modelId="{FAF7760B-954F-4F20-BE3C-C63CC7DBD269}" type="pres">
      <dgm:prSet presAssocID="{A3735C80-0DA9-4EAC-832B-09964432EC03}" presName="spaceRect" presStyleCnt="0"/>
      <dgm:spPr/>
    </dgm:pt>
    <dgm:pt modelId="{A88158B1-A60A-4585-BA6E-9673DFE4ECC3}" type="pres">
      <dgm:prSet presAssocID="{A3735C80-0DA9-4EAC-832B-09964432EC03}" presName="textRect" presStyleLbl="revTx" presStyleIdx="1" presStyleCnt="5">
        <dgm:presLayoutVars>
          <dgm:chMax val="1"/>
          <dgm:chPref val="1"/>
        </dgm:presLayoutVars>
      </dgm:prSet>
      <dgm:spPr/>
    </dgm:pt>
    <dgm:pt modelId="{D2C174FB-3EF6-4C48-B60B-A27D687B08CE}" type="pres">
      <dgm:prSet presAssocID="{F89900BA-D600-4065-9C18-388C876E168D}" presName="sibTrans" presStyleCnt="0"/>
      <dgm:spPr/>
    </dgm:pt>
    <dgm:pt modelId="{721F9DBC-CB28-4C7C-9AD4-1E1103CA4164}" type="pres">
      <dgm:prSet presAssocID="{E7540805-6793-4B1A-845E-ACA82D1653C7}" presName="compNode" presStyleCnt="0"/>
      <dgm:spPr/>
    </dgm:pt>
    <dgm:pt modelId="{93E52950-E18A-474D-AC6E-C64426C976D7}" type="pres">
      <dgm:prSet presAssocID="{E7540805-6793-4B1A-845E-ACA82D1653C7}" presName="iconBgRect" presStyleLbl="bgShp" presStyleIdx="2" presStyleCnt="5"/>
      <dgm:spPr/>
    </dgm:pt>
    <dgm:pt modelId="{4900D042-429D-4DDC-9E20-2CF5940C5E66}" type="pres">
      <dgm:prSet presAssocID="{E7540805-6793-4B1A-845E-ACA82D1653C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dge scene"/>
        </a:ext>
      </dgm:extLst>
    </dgm:pt>
    <dgm:pt modelId="{05DA27A6-037B-4BB8-8672-DADE40791F57}" type="pres">
      <dgm:prSet presAssocID="{E7540805-6793-4B1A-845E-ACA82D1653C7}" presName="spaceRect" presStyleCnt="0"/>
      <dgm:spPr/>
    </dgm:pt>
    <dgm:pt modelId="{9198BD9C-1460-42F4-A13E-129D1DAB4189}" type="pres">
      <dgm:prSet presAssocID="{E7540805-6793-4B1A-845E-ACA82D1653C7}" presName="textRect" presStyleLbl="revTx" presStyleIdx="2" presStyleCnt="5">
        <dgm:presLayoutVars>
          <dgm:chMax val="1"/>
          <dgm:chPref val="1"/>
        </dgm:presLayoutVars>
      </dgm:prSet>
      <dgm:spPr/>
    </dgm:pt>
    <dgm:pt modelId="{24AE3038-5701-4BDA-9867-CEDFF7678C14}" type="pres">
      <dgm:prSet presAssocID="{9A137A33-0A44-4B4D-B4FC-327A1234B98C}" presName="sibTrans" presStyleCnt="0"/>
      <dgm:spPr/>
    </dgm:pt>
    <dgm:pt modelId="{96F313E9-46AF-445B-8218-AB506F348EE0}" type="pres">
      <dgm:prSet presAssocID="{5C8A2530-F566-4F03-8B9F-1B3407207943}" presName="compNode" presStyleCnt="0"/>
      <dgm:spPr/>
    </dgm:pt>
    <dgm:pt modelId="{74EB9658-FE03-4CBF-ABE5-4936EF81B5FC}" type="pres">
      <dgm:prSet presAssocID="{5C8A2530-F566-4F03-8B9F-1B3407207943}" presName="iconBgRect" presStyleLbl="bgShp" presStyleIdx="3" presStyleCnt="5"/>
      <dgm:spPr/>
    </dgm:pt>
    <dgm:pt modelId="{AC5D6DB8-12B1-49B1-B8A8-91FAAA65507D}" type="pres">
      <dgm:prSet presAssocID="{5C8A2530-F566-4F03-8B9F-1B340720794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ilding"/>
        </a:ext>
      </dgm:extLst>
    </dgm:pt>
    <dgm:pt modelId="{B7D0CC47-244E-4505-ADB5-A11092B953F6}" type="pres">
      <dgm:prSet presAssocID="{5C8A2530-F566-4F03-8B9F-1B3407207943}" presName="spaceRect" presStyleCnt="0"/>
      <dgm:spPr/>
    </dgm:pt>
    <dgm:pt modelId="{B84AFA1C-53AF-4F08-AD4F-1445FB5F271F}" type="pres">
      <dgm:prSet presAssocID="{5C8A2530-F566-4F03-8B9F-1B3407207943}" presName="textRect" presStyleLbl="revTx" presStyleIdx="3" presStyleCnt="5">
        <dgm:presLayoutVars>
          <dgm:chMax val="1"/>
          <dgm:chPref val="1"/>
        </dgm:presLayoutVars>
      </dgm:prSet>
      <dgm:spPr/>
    </dgm:pt>
    <dgm:pt modelId="{4E556A8F-B271-4EA9-A052-2464D8BB8D70}" type="pres">
      <dgm:prSet presAssocID="{D95886DF-43AF-4DDA-9563-A3E6236A1644}" presName="sibTrans" presStyleCnt="0"/>
      <dgm:spPr/>
    </dgm:pt>
    <dgm:pt modelId="{B1800AC5-E918-4A64-860A-9BBAFA217C5F}" type="pres">
      <dgm:prSet presAssocID="{59F31046-AE93-45C9-AB90-9BF020BB4E51}" presName="compNode" presStyleCnt="0"/>
      <dgm:spPr/>
    </dgm:pt>
    <dgm:pt modelId="{8BFF708E-DFF1-4F43-A0C1-D1B4EC0346CC}" type="pres">
      <dgm:prSet presAssocID="{59F31046-AE93-45C9-AB90-9BF020BB4E51}" presName="iconBgRect" presStyleLbl="bgShp" presStyleIdx="4" presStyleCnt="5"/>
      <dgm:spPr/>
    </dgm:pt>
    <dgm:pt modelId="{15461132-A25F-48D3-B4E5-99BD3361C52F}" type="pres">
      <dgm:prSet presAssocID="{59F31046-AE93-45C9-AB90-9BF020BB4E5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CBB75A00-8D58-42B2-8275-8E7FAAEEB541}" type="pres">
      <dgm:prSet presAssocID="{59F31046-AE93-45C9-AB90-9BF020BB4E51}" presName="spaceRect" presStyleCnt="0"/>
      <dgm:spPr/>
    </dgm:pt>
    <dgm:pt modelId="{2228FC67-E235-4894-A725-2EA1FD7F0A49}" type="pres">
      <dgm:prSet presAssocID="{59F31046-AE93-45C9-AB90-9BF020BB4E51}" presName="textRect" presStyleLbl="revTx" presStyleIdx="4" presStyleCnt="5">
        <dgm:presLayoutVars>
          <dgm:chMax val="1"/>
          <dgm:chPref val="1"/>
        </dgm:presLayoutVars>
      </dgm:prSet>
      <dgm:spPr/>
    </dgm:pt>
  </dgm:ptLst>
  <dgm:cxnLst>
    <dgm:cxn modelId="{A8B8180F-618B-4673-913C-E319EC088606}" srcId="{F1A71958-8502-4428-AB43-527972A3A4CE}" destId="{A3735C80-0DA9-4EAC-832B-09964432EC03}" srcOrd="1" destOrd="0" parTransId="{DB216C03-924F-45DB-8934-60D2F30030E8}" sibTransId="{F89900BA-D600-4065-9C18-388C876E168D}"/>
    <dgm:cxn modelId="{9FB24030-52F4-44EB-A4CB-06D20ABA34EC}" srcId="{F1A71958-8502-4428-AB43-527972A3A4CE}" destId="{D3B2DE09-0BC6-420A-8280-7A734B73157B}" srcOrd="0" destOrd="0" parTransId="{44FB4A22-5481-45A1-BE23-022D4FD5E8BB}" sibTransId="{454BE0DE-8934-40B7-A3A1-F403FCED6601}"/>
    <dgm:cxn modelId="{226E0261-F218-4044-B225-C47062F24D81}" type="presOf" srcId="{A3735C80-0DA9-4EAC-832B-09964432EC03}" destId="{A88158B1-A60A-4585-BA6E-9673DFE4ECC3}" srcOrd="0" destOrd="0" presId="urn:microsoft.com/office/officeart/2018/5/layout/IconCircleLabelList"/>
    <dgm:cxn modelId="{7828A197-836A-4F82-A789-737AD8BCE75F}" srcId="{F1A71958-8502-4428-AB43-527972A3A4CE}" destId="{59F31046-AE93-45C9-AB90-9BF020BB4E51}" srcOrd="4" destOrd="0" parTransId="{EA48606D-932E-4454-BBA1-2C3D225F23C6}" sibTransId="{6613582A-F3F6-4055-8B6F-EE5C77774DD5}"/>
    <dgm:cxn modelId="{B2257BC0-15AB-45C6-A2BB-6BBC999E7030}" type="presOf" srcId="{D3B2DE09-0BC6-420A-8280-7A734B73157B}" destId="{864D1B8C-BB3E-4D96-9527-5049900C4EB9}" srcOrd="0" destOrd="0" presId="urn:microsoft.com/office/officeart/2018/5/layout/IconCircleLabelList"/>
    <dgm:cxn modelId="{9B72D6C2-4969-4E86-AE67-B7A187D37B6E}" type="presOf" srcId="{59F31046-AE93-45C9-AB90-9BF020BB4E51}" destId="{2228FC67-E235-4894-A725-2EA1FD7F0A49}" srcOrd="0" destOrd="0" presId="urn:microsoft.com/office/officeart/2018/5/layout/IconCircleLabelList"/>
    <dgm:cxn modelId="{7AAB94CC-9EF4-49FC-BF04-570A4E6FDB36}" type="presOf" srcId="{5C8A2530-F566-4F03-8B9F-1B3407207943}" destId="{B84AFA1C-53AF-4F08-AD4F-1445FB5F271F}" srcOrd="0" destOrd="0" presId="urn:microsoft.com/office/officeart/2018/5/layout/IconCircleLabelList"/>
    <dgm:cxn modelId="{090736DB-B9FE-4B1A-A867-FDC49BBF526D}" type="presOf" srcId="{F1A71958-8502-4428-AB43-527972A3A4CE}" destId="{D0C98BF2-848C-4062-B053-537A093DCBE2}" srcOrd="0" destOrd="0" presId="urn:microsoft.com/office/officeart/2018/5/layout/IconCircleLabelList"/>
    <dgm:cxn modelId="{988474E7-0F3F-4909-B5A1-E4E108E6946B}" type="presOf" srcId="{E7540805-6793-4B1A-845E-ACA82D1653C7}" destId="{9198BD9C-1460-42F4-A13E-129D1DAB4189}" srcOrd="0" destOrd="0" presId="urn:microsoft.com/office/officeart/2018/5/layout/IconCircleLabelList"/>
    <dgm:cxn modelId="{1B46E8F0-2C32-4D59-8367-2F2015DAD9C2}" srcId="{F1A71958-8502-4428-AB43-527972A3A4CE}" destId="{E7540805-6793-4B1A-845E-ACA82D1653C7}" srcOrd="2" destOrd="0" parTransId="{290B5EE3-4B41-47BB-AE03-FA2096E3B682}" sibTransId="{9A137A33-0A44-4B4D-B4FC-327A1234B98C}"/>
    <dgm:cxn modelId="{63B65AF1-F76D-42BC-A1ED-CC8F589A91AC}" srcId="{F1A71958-8502-4428-AB43-527972A3A4CE}" destId="{5C8A2530-F566-4F03-8B9F-1B3407207943}" srcOrd="3" destOrd="0" parTransId="{88096035-0954-4A16-8AC1-8C710F8239C6}" sibTransId="{D95886DF-43AF-4DDA-9563-A3E6236A1644}"/>
    <dgm:cxn modelId="{1AEF1105-84F2-41F6-9F79-2882967E43FF}" type="presParOf" srcId="{D0C98BF2-848C-4062-B053-537A093DCBE2}" destId="{8F77EF49-8AE8-4355-9EB2-A627E3F20027}" srcOrd="0" destOrd="0" presId="urn:microsoft.com/office/officeart/2018/5/layout/IconCircleLabelList"/>
    <dgm:cxn modelId="{ABEE2831-FEE4-4587-9F76-939A7F4BC9E7}" type="presParOf" srcId="{8F77EF49-8AE8-4355-9EB2-A627E3F20027}" destId="{6CBD715E-D3CA-4B9D-9A6F-49775C83D10B}" srcOrd="0" destOrd="0" presId="urn:microsoft.com/office/officeart/2018/5/layout/IconCircleLabelList"/>
    <dgm:cxn modelId="{B070A9D8-6CC6-4E7F-8EE9-6064E5970EA6}" type="presParOf" srcId="{8F77EF49-8AE8-4355-9EB2-A627E3F20027}" destId="{EC088FA1-05C6-4E5D-BC82-C0CD7AC46FF3}" srcOrd="1" destOrd="0" presId="urn:microsoft.com/office/officeart/2018/5/layout/IconCircleLabelList"/>
    <dgm:cxn modelId="{35B80607-62B9-49EA-81F4-820115CD27FC}" type="presParOf" srcId="{8F77EF49-8AE8-4355-9EB2-A627E3F20027}" destId="{2D4D2FDE-EF48-45BD-A8FA-4156B0C1C6CC}" srcOrd="2" destOrd="0" presId="urn:microsoft.com/office/officeart/2018/5/layout/IconCircleLabelList"/>
    <dgm:cxn modelId="{99AC389B-C54A-415B-A4C3-015B579B52CB}" type="presParOf" srcId="{8F77EF49-8AE8-4355-9EB2-A627E3F20027}" destId="{864D1B8C-BB3E-4D96-9527-5049900C4EB9}" srcOrd="3" destOrd="0" presId="urn:microsoft.com/office/officeart/2018/5/layout/IconCircleLabelList"/>
    <dgm:cxn modelId="{AFAE69C9-D538-4F12-B17D-4E9243101BCF}" type="presParOf" srcId="{D0C98BF2-848C-4062-B053-537A093DCBE2}" destId="{26EFEBA3-7877-468B-9439-ECF7C6AAD0A9}" srcOrd="1" destOrd="0" presId="urn:microsoft.com/office/officeart/2018/5/layout/IconCircleLabelList"/>
    <dgm:cxn modelId="{816AE287-5CA4-4193-85E1-25427888AE4E}" type="presParOf" srcId="{D0C98BF2-848C-4062-B053-537A093DCBE2}" destId="{3CCAF697-481E-4B92-BCE8-1B887F13D6C0}" srcOrd="2" destOrd="0" presId="urn:microsoft.com/office/officeart/2018/5/layout/IconCircleLabelList"/>
    <dgm:cxn modelId="{6F35652C-0967-42DE-893D-A80125E68AFC}" type="presParOf" srcId="{3CCAF697-481E-4B92-BCE8-1B887F13D6C0}" destId="{D6F3C976-37F6-4122-BE11-1AB93AB59FA3}" srcOrd="0" destOrd="0" presId="urn:microsoft.com/office/officeart/2018/5/layout/IconCircleLabelList"/>
    <dgm:cxn modelId="{D64A4198-B55A-48C8-B852-57E38DFDF084}" type="presParOf" srcId="{3CCAF697-481E-4B92-BCE8-1B887F13D6C0}" destId="{7BA7D82A-7C91-49B1-A706-A562840B1645}" srcOrd="1" destOrd="0" presId="urn:microsoft.com/office/officeart/2018/5/layout/IconCircleLabelList"/>
    <dgm:cxn modelId="{F14B591A-286B-45A3-9A3B-AC74D5C6275B}" type="presParOf" srcId="{3CCAF697-481E-4B92-BCE8-1B887F13D6C0}" destId="{FAF7760B-954F-4F20-BE3C-C63CC7DBD269}" srcOrd="2" destOrd="0" presId="urn:microsoft.com/office/officeart/2018/5/layout/IconCircleLabelList"/>
    <dgm:cxn modelId="{D963FD35-C0B8-427E-9968-D80EA3AE07CE}" type="presParOf" srcId="{3CCAF697-481E-4B92-BCE8-1B887F13D6C0}" destId="{A88158B1-A60A-4585-BA6E-9673DFE4ECC3}" srcOrd="3" destOrd="0" presId="urn:microsoft.com/office/officeart/2018/5/layout/IconCircleLabelList"/>
    <dgm:cxn modelId="{F7345C54-7B27-4021-88AF-FD80944C5345}" type="presParOf" srcId="{D0C98BF2-848C-4062-B053-537A093DCBE2}" destId="{D2C174FB-3EF6-4C48-B60B-A27D687B08CE}" srcOrd="3" destOrd="0" presId="urn:microsoft.com/office/officeart/2018/5/layout/IconCircleLabelList"/>
    <dgm:cxn modelId="{D7352FDE-553F-498C-9BFB-2B213C2DB27F}" type="presParOf" srcId="{D0C98BF2-848C-4062-B053-537A093DCBE2}" destId="{721F9DBC-CB28-4C7C-9AD4-1E1103CA4164}" srcOrd="4" destOrd="0" presId="urn:microsoft.com/office/officeart/2018/5/layout/IconCircleLabelList"/>
    <dgm:cxn modelId="{E3027BF4-72D2-4CAE-9358-F510D330966B}" type="presParOf" srcId="{721F9DBC-CB28-4C7C-9AD4-1E1103CA4164}" destId="{93E52950-E18A-474D-AC6E-C64426C976D7}" srcOrd="0" destOrd="0" presId="urn:microsoft.com/office/officeart/2018/5/layout/IconCircleLabelList"/>
    <dgm:cxn modelId="{4B2D1A85-C8E6-4D34-BB08-63347A3F3B89}" type="presParOf" srcId="{721F9DBC-CB28-4C7C-9AD4-1E1103CA4164}" destId="{4900D042-429D-4DDC-9E20-2CF5940C5E66}" srcOrd="1" destOrd="0" presId="urn:microsoft.com/office/officeart/2018/5/layout/IconCircleLabelList"/>
    <dgm:cxn modelId="{8AEBE49D-B10A-44C8-A0AC-87CB0999704E}" type="presParOf" srcId="{721F9DBC-CB28-4C7C-9AD4-1E1103CA4164}" destId="{05DA27A6-037B-4BB8-8672-DADE40791F57}" srcOrd="2" destOrd="0" presId="urn:microsoft.com/office/officeart/2018/5/layout/IconCircleLabelList"/>
    <dgm:cxn modelId="{E640B42E-E329-453E-8698-F6AABCB8C249}" type="presParOf" srcId="{721F9DBC-CB28-4C7C-9AD4-1E1103CA4164}" destId="{9198BD9C-1460-42F4-A13E-129D1DAB4189}" srcOrd="3" destOrd="0" presId="urn:microsoft.com/office/officeart/2018/5/layout/IconCircleLabelList"/>
    <dgm:cxn modelId="{907C3F29-7C0B-4F16-9719-44CE54C8A9D0}" type="presParOf" srcId="{D0C98BF2-848C-4062-B053-537A093DCBE2}" destId="{24AE3038-5701-4BDA-9867-CEDFF7678C14}" srcOrd="5" destOrd="0" presId="urn:microsoft.com/office/officeart/2018/5/layout/IconCircleLabelList"/>
    <dgm:cxn modelId="{E97B6E93-099D-4AF8-AD71-6765815FE4A1}" type="presParOf" srcId="{D0C98BF2-848C-4062-B053-537A093DCBE2}" destId="{96F313E9-46AF-445B-8218-AB506F348EE0}" srcOrd="6" destOrd="0" presId="urn:microsoft.com/office/officeart/2018/5/layout/IconCircleLabelList"/>
    <dgm:cxn modelId="{3A85CCD1-E211-4E59-AC9D-4F41983CD591}" type="presParOf" srcId="{96F313E9-46AF-445B-8218-AB506F348EE0}" destId="{74EB9658-FE03-4CBF-ABE5-4936EF81B5FC}" srcOrd="0" destOrd="0" presId="urn:microsoft.com/office/officeart/2018/5/layout/IconCircleLabelList"/>
    <dgm:cxn modelId="{8175DACA-8F5C-45E8-B248-4982796B201E}" type="presParOf" srcId="{96F313E9-46AF-445B-8218-AB506F348EE0}" destId="{AC5D6DB8-12B1-49B1-B8A8-91FAAA65507D}" srcOrd="1" destOrd="0" presId="urn:microsoft.com/office/officeart/2018/5/layout/IconCircleLabelList"/>
    <dgm:cxn modelId="{314D7485-B6D0-4F5E-AAD2-04E0E4967AB0}" type="presParOf" srcId="{96F313E9-46AF-445B-8218-AB506F348EE0}" destId="{B7D0CC47-244E-4505-ADB5-A11092B953F6}" srcOrd="2" destOrd="0" presId="urn:microsoft.com/office/officeart/2018/5/layout/IconCircleLabelList"/>
    <dgm:cxn modelId="{C1F51156-954E-46A7-B41B-DAC02656C7C8}" type="presParOf" srcId="{96F313E9-46AF-445B-8218-AB506F348EE0}" destId="{B84AFA1C-53AF-4F08-AD4F-1445FB5F271F}" srcOrd="3" destOrd="0" presId="urn:microsoft.com/office/officeart/2018/5/layout/IconCircleLabelList"/>
    <dgm:cxn modelId="{A4069ECA-D54F-43C4-A8DC-0B3C136BFB9E}" type="presParOf" srcId="{D0C98BF2-848C-4062-B053-537A093DCBE2}" destId="{4E556A8F-B271-4EA9-A052-2464D8BB8D70}" srcOrd="7" destOrd="0" presId="urn:microsoft.com/office/officeart/2018/5/layout/IconCircleLabelList"/>
    <dgm:cxn modelId="{7865452F-BA5B-4199-B60C-3EBEC3D9009A}" type="presParOf" srcId="{D0C98BF2-848C-4062-B053-537A093DCBE2}" destId="{B1800AC5-E918-4A64-860A-9BBAFA217C5F}" srcOrd="8" destOrd="0" presId="urn:microsoft.com/office/officeart/2018/5/layout/IconCircleLabelList"/>
    <dgm:cxn modelId="{0F2607D4-01F5-4C00-9E11-864020E1AB2B}" type="presParOf" srcId="{B1800AC5-E918-4A64-860A-9BBAFA217C5F}" destId="{8BFF708E-DFF1-4F43-A0C1-D1B4EC0346CC}" srcOrd="0" destOrd="0" presId="urn:microsoft.com/office/officeart/2018/5/layout/IconCircleLabelList"/>
    <dgm:cxn modelId="{08CACC9C-57BB-440C-88FE-98D574EB5E31}" type="presParOf" srcId="{B1800AC5-E918-4A64-860A-9BBAFA217C5F}" destId="{15461132-A25F-48D3-B4E5-99BD3361C52F}" srcOrd="1" destOrd="0" presId="urn:microsoft.com/office/officeart/2018/5/layout/IconCircleLabelList"/>
    <dgm:cxn modelId="{86DBE9FA-23D0-40C1-A6D2-6727F4EC8684}" type="presParOf" srcId="{B1800AC5-E918-4A64-860A-9BBAFA217C5F}" destId="{CBB75A00-8D58-42B2-8275-8E7FAAEEB541}" srcOrd="2" destOrd="0" presId="urn:microsoft.com/office/officeart/2018/5/layout/IconCircleLabelList"/>
    <dgm:cxn modelId="{5644812B-816C-4717-83DE-FDE55616CBAC}" type="presParOf" srcId="{B1800AC5-E918-4A64-860A-9BBAFA217C5F}" destId="{2228FC67-E235-4894-A725-2EA1FD7F0A4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9DFFB4-B1F2-4F3A-8641-B9F4554598C4}"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8995F803-D66C-460A-9398-E8E09E79DF9B}">
      <dgm:prSet/>
      <dgm:spPr/>
      <dgm:t>
        <a:bodyPr/>
        <a:lstStyle/>
        <a:p>
          <a:r>
            <a:rPr lang="en-US"/>
            <a:t>Gather</a:t>
          </a:r>
        </a:p>
      </dgm:t>
    </dgm:pt>
    <dgm:pt modelId="{87882F92-31CE-4CA6-A962-1066F654619E}" type="parTrans" cxnId="{00503C0D-A94F-49BD-BFC3-4075751DB2D7}">
      <dgm:prSet/>
      <dgm:spPr/>
      <dgm:t>
        <a:bodyPr/>
        <a:lstStyle/>
        <a:p>
          <a:endParaRPr lang="en-US"/>
        </a:p>
      </dgm:t>
    </dgm:pt>
    <dgm:pt modelId="{6B427B8E-82C5-428C-AA0F-BCE2EEA5775E}" type="sibTrans" cxnId="{00503C0D-A94F-49BD-BFC3-4075751DB2D7}">
      <dgm:prSet/>
      <dgm:spPr/>
      <dgm:t>
        <a:bodyPr/>
        <a:lstStyle/>
        <a:p>
          <a:endParaRPr lang="en-US"/>
        </a:p>
      </dgm:t>
    </dgm:pt>
    <dgm:pt modelId="{7498E485-50C7-4044-9778-9398E106D632}">
      <dgm:prSet custT="1"/>
      <dgm:spPr/>
      <dgm:t>
        <a:bodyPr/>
        <a:lstStyle/>
        <a:p>
          <a:r>
            <a:rPr lang="en-US" sz="1800" dirty="0"/>
            <a:t>info on water sources (metered and unmetered), collect/review water bills</a:t>
          </a:r>
        </a:p>
      </dgm:t>
    </dgm:pt>
    <dgm:pt modelId="{4F011860-429B-4B5C-AD0E-101698EB6853}" type="parTrans" cxnId="{AFD51444-2016-4520-B28E-97B603312FC2}">
      <dgm:prSet/>
      <dgm:spPr/>
      <dgm:t>
        <a:bodyPr/>
        <a:lstStyle/>
        <a:p>
          <a:endParaRPr lang="en-US"/>
        </a:p>
      </dgm:t>
    </dgm:pt>
    <dgm:pt modelId="{CFE484C9-E5EB-434D-AE1C-BA45C48AE70B}" type="sibTrans" cxnId="{AFD51444-2016-4520-B28E-97B603312FC2}">
      <dgm:prSet/>
      <dgm:spPr/>
      <dgm:t>
        <a:bodyPr/>
        <a:lstStyle/>
        <a:p>
          <a:endParaRPr lang="en-US"/>
        </a:p>
      </dgm:t>
    </dgm:pt>
    <dgm:pt modelId="{29B7833C-5390-4BDE-862D-D4C64A4863EF}">
      <dgm:prSet/>
      <dgm:spPr/>
      <dgm:t>
        <a:bodyPr/>
        <a:lstStyle/>
        <a:p>
          <a:r>
            <a:rPr lang="en-US" dirty="0"/>
            <a:t>Establish</a:t>
          </a:r>
        </a:p>
      </dgm:t>
    </dgm:pt>
    <dgm:pt modelId="{9765B390-1832-4CF9-AEEB-E5F74A53D176}" type="parTrans" cxnId="{AA93D0A8-C21D-4F96-A16E-F820B7DCE1A1}">
      <dgm:prSet/>
      <dgm:spPr/>
      <dgm:t>
        <a:bodyPr/>
        <a:lstStyle/>
        <a:p>
          <a:endParaRPr lang="en-US"/>
        </a:p>
      </dgm:t>
    </dgm:pt>
    <dgm:pt modelId="{04AA128C-D970-4C33-9F76-AF08B7ED7B9F}" type="sibTrans" cxnId="{AA93D0A8-C21D-4F96-A16E-F820B7DCE1A1}">
      <dgm:prSet/>
      <dgm:spPr/>
      <dgm:t>
        <a:bodyPr/>
        <a:lstStyle/>
        <a:p>
          <a:endParaRPr lang="en-US"/>
        </a:p>
      </dgm:t>
    </dgm:pt>
    <dgm:pt modelId="{97AEDA22-B3D4-4435-969E-6DEFA7A4D5F7}">
      <dgm:prSet custT="1"/>
      <dgm:spPr/>
      <dgm:t>
        <a:bodyPr/>
        <a:lstStyle/>
        <a:p>
          <a:r>
            <a:rPr lang="en-US" sz="1800" dirty="0"/>
            <a:t>a baseline using water use data from a typical year</a:t>
          </a:r>
        </a:p>
      </dgm:t>
    </dgm:pt>
    <dgm:pt modelId="{D15A7B0C-C2BF-4B48-8507-86AA93F89CA3}" type="parTrans" cxnId="{56E74977-D17C-40B3-B46E-59CAD02C824D}">
      <dgm:prSet/>
      <dgm:spPr/>
      <dgm:t>
        <a:bodyPr/>
        <a:lstStyle/>
        <a:p>
          <a:endParaRPr lang="en-US"/>
        </a:p>
      </dgm:t>
    </dgm:pt>
    <dgm:pt modelId="{C8534A28-B898-4A84-B492-F84A76D885C3}" type="sibTrans" cxnId="{56E74977-D17C-40B3-B46E-59CAD02C824D}">
      <dgm:prSet/>
      <dgm:spPr/>
      <dgm:t>
        <a:bodyPr/>
        <a:lstStyle/>
        <a:p>
          <a:endParaRPr lang="en-US"/>
        </a:p>
      </dgm:t>
    </dgm:pt>
    <dgm:pt modelId="{5CEE9EB5-6E35-4877-80EF-4EE99330B6A6}">
      <dgm:prSet/>
      <dgm:spPr/>
      <dgm:t>
        <a:bodyPr/>
        <a:lstStyle/>
        <a:p>
          <a:r>
            <a:rPr lang="en-US"/>
            <a:t>Inventory</a:t>
          </a:r>
        </a:p>
      </dgm:t>
    </dgm:pt>
    <dgm:pt modelId="{B3D28447-A313-480D-B2A8-DC3B681755B7}" type="parTrans" cxnId="{14DBAF04-6EB0-4247-BEC7-84064D3F97D6}">
      <dgm:prSet/>
      <dgm:spPr/>
      <dgm:t>
        <a:bodyPr/>
        <a:lstStyle/>
        <a:p>
          <a:endParaRPr lang="en-US"/>
        </a:p>
      </dgm:t>
    </dgm:pt>
    <dgm:pt modelId="{51E344B1-184E-4B02-83C8-A3A4520A6EC9}" type="sibTrans" cxnId="{14DBAF04-6EB0-4247-BEC7-84064D3F97D6}">
      <dgm:prSet/>
      <dgm:spPr/>
      <dgm:t>
        <a:bodyPr/>
        <a:lstStyle/>
        <a:p>
          <a:endParaRPr lang="en-US"/>
        </a:p>
      </dgm:t>
    </dgm:pt>
    <dgm:pt modelId="{A8433200-37C5-489E-A1E0-864E2EA0ED83}">
      <dgm:prSet custT="1"/>
      <dgm:spPr/>
      <dgm:t>
        <a:bodyPr/>
        <a:lstStyle/>
        <a:p>
          <a:r>
            <a:rPr lang="en-US" sz="1800" dirty="0"/>
            <a:t>all water-using fixtures, equipment, systems, and processes</a:t>
          </a:r>
        </a:p>
      </dgm:t>
    </dgm:pt>
    <dgm:pt modelId="{49923BAF-2B8B-4CC2-B520-E7489D01AEBC}" type="parTrans" cxnId="{D1F2E011-8724-42A9-AF3B-711C03E1CB51}">
      <dgm:prSet/>
      <dgm:spPr/>
      <dgm:t>
        <a:bodyPr/>
        <a:lstStyle/>
        <a:p>
          <a:endParaRPr lang="en-US"/>
        </a:p>
      </dgm:t>
    </dgm:pt>
    <dgm:pt modelId="{7AF00A41-8B6E-42F1-9D8E-9C0CF0731811}" type="sibTrans" cxnId="{D1F2E011-8724-42A9-AF3B-711C03E1CB51}">
      <dgm:prSet/>
      <dgm:spPr/>
      <dgm:t>
        <a:bodyPr/>
        <a:lstStyle/>
        <a:p>
          <a:endParaRPr lang="en-US"/>
        </a:p>
      </dgm:t>
    </dgm:pt>
    <dgm:pt modelId="{30F2E841-ADE8-4980-98CC-4ACFC4DDC435}">
      <dgm:prSet/>
      <dgm:spPr/>
      <dgm:t>
        <a:bodyPr/>
        <a:lstStyle/>
        <a:p>
          <a:r>
            <a:rPr lang="en-US"/>
            <a:t>Verify</a:t>
          </a:r>
        </a:p>
      </dgm:t>
    </dgm:pt>
    <dgm:pt modelId="{AB13B797-8285-48CF-8C66-A9405F53BF90}" type="parTrans" cxnId="{6EFA6E83-28C9-4C9E-A080-CB3470FE4A85}">
      <dgm:prSet/>
      <dgm:spPr/>
      <dgm:t>
        <a:bodyPr/>
        <a:lstStyle/>
        <a:p>
          <a:endParaRPr lang="en-US"/>
        </a:p>
      </dgm:t>
    </dgm:pt>
    <dgm:pt modelId="{FC316F1C-2A59-4F51-8A7A-CAA93B5B1FB7}" type="sibTrans" cxnId="{6EFA6E83-28C9-4C9E-A080-CB3470FE4A85}">
      <dgm:prSet/>
      <dgm:spPr/>
      <dgm:t>
        <a:bodyPr/>
        <a:lstStyle/>
        <a:p>
          <a:endParaRPr lang="en-US"/>
        </a:p>
      </dgm:t>
    </dgm:pt>
    <dgm:pt modelId="{A324ACD4-CA3F-49A2-9237-019AE2095885}">
      <dgm:prSet custT="1"/>
      <dgm:spPr/>
      <dgm:t>
        <a:bodyPr/>
        <a:lstStyle/>
        <a:p>
          <a:r>
            <a:rPr lang="en-US" sz="1800" dirty="0"/>
            <a:t>performance of fixtures, equipment, systems, etc</a:t>
          </a:r>
          <a:r>
            <a:rPr lang="en-US" sz="1500" dirty="0"/>
            <a:t>. </a:t>
          </a:r>
        </a:p>
      </dgm:t>
    </dgm:pt>
    <dgm:pt modelId="{61A8666A-41D4-4BAC-B1DA-61DC04613B24}" type="parTrans" cxnId="{1D94D1C1-EF4D-4C52-8625-4934CE6F69B8}">
      <dgm:prSet/>
      <dgm:spPr/>
      <dgm:t>
        <a:bodyPr/>
        <a:lstStyle/>
        <a:p>
          <a:endParaRPr lang="en-US"/>
        </a:p>
      </dgm:t>
    </dgm:pt>
    <dgm:pt modelId="{67DE8146-54E3-4195-9F6D-85D4DA63A74A}" type="sibTrans" cxnId="{1D94D1C1-EF4D-4C52-8625-4934CE6F69B8}">
      <dgm:prSet/>
      <dgm:spPr/>
      <dgm:t>
        <a:bodyPr/>
        <a:lstStyle/>
        <a:p>
          <a:endParaRPr lang="en-US"/>
        </a:p>
      </dgm:t>
    </dgm:pt>
    <dgm:pt modelId="{2D0880B2-55B3-40FF-B883-C646EDF64D19}">
      <dgm:prSet/>
      <dgm:spPr/>
      <dgm:t>
        <a:bodyPr/>
        <a:lstStyle/>
        <a:p>
          <a:r>
            <a:rPr lang="en-US"/>
            <a:t>Identify</a:t>
          </a:r>
        </a:p>
      </dgm:t>
    </dgm:pt>
    <dgm:pt modelId="{EFAAE1BA-CF6A-42A3-93F7-BA3754D2D8B5}" type="parTrans" cxnId="{4713B05C-D7B5-436F-84F5-DC07EDF0B653}">
      <dgm:prSet/>
      <dgm:spPr/>
      <dgm:t>
        <a:bodyPr/>
        <a:lstStyle/>
        <a:p>
          <a:endParaRPr lang="en-US"/>
        </a:p>
      </dgm:t>
    </dgm:pt>
    <dgm:pt modelId="{F714338F-AA90-4E1B-83C3-29173BC9DFD5}" type="sibTrans" cxnId="{4713B05C-D7B5-436F-84F5-DC07EDF0B653}">
      <dgm:prSet/>
      <dgm:spPr/>
      <dgm:t>
        <a:bodyPr/>
        <a:lstStyle/>
        <a:p>
          <a:endParaRPr lang="en-US"/>
        </a:p>
      </dgm:t>
    </dgm:pt>
    <dgm:pt modelId="{04583A7F-939F-4075-8E5E-66642324B9AB}">
      <dgm:prSet custT="1"/>
      <dgm:spPr/>
      <dgm:t>
        <a:bodyPr/>
        <a:lstStyle/>
        <a:p>
          <a:r>
            <a:rPr lang="en-US" sz="1800" dirty="0"/>
            <a:t>specific projects and opportunities to save water, energy and money</a:t>
          </a:r>
        </a:p>
      </dgm:t>
    </dgm:pt>
    <dgm:pt modelId="{25C87275-5AE4-4E46-9D39-50A351A71885}" type="parTrans" cxnId="{932A309E-C234-4A80-8EA5-CA1190095C90}">
      <dgm:prSet/>
      <dgm:spPr/>
      <dgm:t>
        <a:bodyPr/>
        <a:lstStyle/>
        <a:p>
          <a:endParaRPr lang="en-US"/>
        </a:p>
      </dgm:t>
    </dgm:pt>
    <dgm:pt modelId="{BB569D49-2102-4851-8F9F-9EDDE51DADF4}" type="sibTrans" cxnId="{932A309E-C234-4A80-8EA5-CA1190095C90}">
      <dgm:prSet/>
      <dgm:spPr/>
      <dgm:t>
        <a:bodyPr/>
        <a:lstStyle/>
        <a:p>
          <a:endParaRPr lang="en-US"/>
        </a:p>
      </dgm:t>
    </dgm:pt>
    <dgm:pt modelId="{13ACA871-42C6-4D56-8BF3-CE630E8A4114}" type="pres">
      <dgm:prSet presAssocID="{259DFFB4-B1F2-4F3A-8641-B9F4554598C4}" presName="Name0" presStyleCnt="0">
        <dgm:presLayoutVars>
          <dgm:dir/>
          <dgm:animLvl val="lvl"/>
          <dgm:resizeHandles val="exact"/>
        </dgm:presLayoutVars>
      </dgm:prSet>
      <dgm:spPr/>
    </dgm:pt>
    <dgm:pt modelId="{CA73A31E-A43E-447C-8F78-ACA2D1A2EBF5}" type="pres">
      <dgm:prSet presAssocID="{2D0880B2-55B3-40FF-B883-C646EDF64D19}" presName="boxAndChildren" presStyleCnt="0"/>
      <dgm:spPr/>
    </dgm:pt>
    <dgm:pt modelId="{CE2C0C52-2922-47E2-9B77-5022C63B99DE}" type="pres">
      <dgm:prSet presAssocID="{2D0880B2-55B3-40FF-B883-C646EDF64D19}" presName="parentTextBox" presStyleLbl="alignNode1" presStyleIdx="0" presStyleCnt="5"/>
      <dgm:spPr/>
    </dgm:pt>
    <dgm:pt modelId="{9513B5EA-BEA3-4BE8-8532-47B6DBE8CA29}" type="pres">
      <dgm:prSet presAssocID="{2D0880B2-55B3-40FF-B883-C646EDF64D19}" presName="descendantBox" presStyleLbl="bgAccFollowNode1" presStyleIdx="0" presStyleCnt="5"/>
      <dgm:spPr/>
    </dgm:pt>
    <dgm:pt modelId="{FB1916B9-035C-476F-B3F2-3FC843CDFA66}" type="pres">
      <dgm:prSet presAssocID="{FC316F1C-2A59-4F51-8A7A-CAA93B5B1FB7}" presName="sp" presStyleCnt="0"/>
      <dgm:spPr/>
    </dgm:pt>
    <dgm:pt modelId="{9AAEC801-FD4D-4B3A-B1E4-FFB2DB5DBF6A}" type="pres">
      <dgm:prSet presAssocID="{30F2E841-ADE8-4980-98CC-4ACFC4DDC435}" presName="arrowAndChildren" presStyleCnt="0"/>
      <dgm:spPr/>
    </dgm:pt>
    <dgm:pt modelId="{EF1DF7C0-2820-42EF-8B8A-251BA7A9E6C1}" type="pres">
      <dgm:prSet presAssocID="{30F2E841-ADE8-4980-98CC-4ACFC4DDC435}" presName="parentTextArrow" presStyleLbl="node1" presStyleIdx="0" presStyleCnt="0"/>
      <dgm:spPr/>
    </dgm:pt>
    <dgm:pt modelId="{5285C9D1-9D1E-4AC3-9F24-C46B842970A5}" type="pres">
      <dgm:prSet presAssocID="{30F2E841-ADE8-4980-98CC-4ACFC4DDC435}" presName="arrow" presStyleLbl="alignNode1" presStyleIdx="1" presStyleCnt="5"/>
      <dgm:spPr/>
    </dgm:pt>
    <dgm:pt modelId="{CB0A636E-23DD-44B4-AEF6-FADEB1E84B7C}" type="pres">
      <dgm:prSet presAssocID="{30F2E841-ADE8-4980-98CC-4ACFC4DDC435}" presName="descendantArrow" presStyleLbl="bgAccFollowNode1" presStyleIdx="1" presStyleCnt="5"/>
      <dgm:spPr/>
    </dgm:pt>
    <dgm:pt modelId="{63BE69B9-58EA-40A5-9ED4-6CAD4C5198A6}" type="pres">
      <dgm:prSet presAssocID="{51E344B1-184E-4B02-83C8-A3A4520A6EC9}" presName="sp" presStyleCnt="0"/>
      <dgm:spPr/>
    </dgm:pt>
    <dgm:pt modelId="{4930AC88-04EE-4ADC-9147-513D8FE798F5}" type="pres">
      <dgm:prSet presAssocID="{5CEE9EB5-6E35-4877-80EF-4EE99330B6A6}" presName="arrowAndChildren" presStyleCnt="0"/>
      <dgm:spPr/>
    </dgm:pt>
    <dgm:pt modelId="{B646B344-B710-46D2-90E9-E2433BDFAC92}" type="pres">
      <dgm:prSet presAssocID="{5CEE9EB5-6E35-4877-80EF-4EE99330B6A6}" presName="parentTextArrow" presStyleLbl="node1" presStyleIdx="0" presStyleCnt="0"/>
      <dgm:spPr/>
    </dgm:pt>
    <dgm:pt modelId="{CDC122D5-2F1D-403B-883D-D4F03E78442D}" type="pres">
      <dgm:prSet presAssocID="{5CEE9EB5-6E35-4877-80EF-4EE99330B6A6}" presName="arrow" presStyleLbl="alignNode1" presStyleIdx="2" presStyleCnt="5"/>
      <dgm:spPr/>
    </dgm:pt>
    <dgm:pt modelId="{6EC9C2FA-15D0-46D8-BB3E-4E330406DEF8}" type="pres">
      <dgm:prSet presAssocID="{5CEE9EB5-6E35-4877-80EF-4EE99330B6A6}" presName="descendantArrow" presStyleLbl="bgAccFollowNode1" presStyleIdx="2" presStyleCnt="5"/>
      <dgm:spPr/>
    </dgm:pt>
    <dgm:pt modelId="{7C6169A2-589E-454E-8BE4-60633E88C7BF}" type="pres">
      <dgm:prSet presAssocID="{04AA128C-D970-4C33-9F76-AF08B7ED7B9F}" presName="sp" presStyleCnt="0"/>
      <dgm:spPr/>
    </dgm:pt>
    <dgm:pt modelId="{19E84FFD-7EC9-4E0B-ABF0-364C358AFE4E}" type="pres">
      <dgm:prSet presAssocID="{29B7833C-5390-4BDE-862D-D4C64A4863EF}" presName="arrowAndChildren" presStyleCnt="0"/>
      <dgm:spPr/>
    </dgm:pt>
    <dgm:pt modelId="{58CFD472-95CE-4B67-8D07-471AECFB4C63}" type="pres">
      <dgm:prSet presAssocID="{29B7833C-5390-4BDE-862D-D4C64A4863EF}" presName="parentTextArrow" presStyleLbl="node1" presStyleIdx="0" presStyleCnt="0"/>
      <dgm:spPr/>
    </dgm:pt>
    <dgm:pt modelId="{F1F37081-D9DC-46EF-82EA-866A2CBFCC0B}" type="pres">
      <dgm:prSet presAssocID="{29B7833C-5390-4BDE-862D-D4C64A4863EF}" presName="arrow" presStyleLbl="alignNode1" presStyleIdx="3" presStyleCnt="5"/>
      <dgm:spPr/>
    </dgm:pt>
    <dgm:pt modelId="{3043E66D-7FAA-4465-B58B-821C9E3B8D1F}" type="pres">
      <dgm:prSet presAssocID="{29B7833C-5390-4BDE-862D-D4C64A4863EF}" presName="descendantArrow" presStyleLbl="bgAccFollowNode1" presStyleIdx="3" presStyleCnt="5"/>
      <dgm:spPr/>
    </dgm:pt>
    <dgm:pt modelId="{27A37758-7D9A-42FF-8F8F-DAEDE6370B8C}" type="pres">
      <dgm:prSet presAssocID="{6B427B8E-82C5-428C-AA0F-BCE2EEA5775E}" presName="sp" presStyleCnt="0"/>
      <dgm:spPr/>
    </dgm:pt>
    <dgm:pt modelId="{5A4504D5-B0A7-49CA-A6E5-D53D79B2FB10}" type="pres">
      <dgm:prSet presAssocID="{8995F803-D66C-460A-9398-E8E09E79DF9B}" presName="arrowAndChildren" presStyleCnt="0"/>
      <dgm:spPr/>
    </dgm:pt>
    <dgm:pt modelId="{132743B8-09D3-4E70-8E78-4C7B85E864C0}" type="pres">
      <dgm:prSet presAssocID="{8995F803-D66C-460A-9398-E8E09E79DF9B}" presName="parentTextArrow" presStyleLbl="node1" presStyleIdx="0" presStyleCnt="0"/>
      <dgm:spPr/>
    </dgm:pt>
    <dgm:pt modelId="{144383B8-ABF1-4D98-81F9-2765F3917C3D}" type="pres">
      <dgm:prSet presAssocID="{8995F803-D66C-460A-9398-E8E09E79DF9B}" presName="arrow" presStyleLbl="alignNode1" presStyleIdx="4" presStyleCnt="5"/>
      <dgm:spPr/>
    </dgm:pt>
    <dgm:pt modelId="{C5968BDC-A652-47F6-AC11-608EE9CC6786}" type="pres">
      <dgm:prSet presAssocID="{8995F803-D66C-460A-9398-E8E09E79DF9B}" presName="descendantArrow" presStyleLbl="bgAccFollowNode1" presStyleIdx="4" presStyleCnt="5"/>
      <dgm:spPr/>
    </dgm:pt>
  </dgm:ptLst>
  <dgm:cxnLst>
    <dgm:cxn modelId="{E7134401-D7A1-4787-8D06-8E6A212D7ADD}" type="presOf" srcId="{30F2E841-ADE8-4980-98CC-4ACFC4DDC435}" destId="{5285C9D1-9D1E-4AC3-9F24-C46B842970A5}" srcOrd="1" destOrd="0" presId="urn:microsoft.com/office/officeart/2016/7/layout/VerticalDownArrowProcess"/>
    <dgm:cxn modelId="{19DF5703-7C76-43F3-AE63-188EDD11EB8A}" type="presOf" srcId="{7498E485-50C7-4044-9778-9398E106D632}" destId="{C5968BDC-A652-47F6-AC11-608EE9CC6786}" srcOrd="0" destOrd="0" presId="urn:microsoft.com/office/officeart/2016/7/layout/VerticalDownArrowProcess"/>
    <dgm:cxn modelId="{14DBAF04-6EB0-4247-BEC7-84064D3F97D6}" srcId="{259DFFB4-B1F2-4F3A-8641-B9F4554598C4}" destId="{5CEE9EB5-6E35-4877-80EF-4EE99330B6A6}" srcOrd="2" destOrd="0" parTransId="{B3D28447-A313-480D-B2A8-DC3B681755B7}" sibTransId="{51E344B1-184E-4B02-83C8-A3A4520A6EC9}"/>
    <dgm:cxn modelId="{00503C0D-A94F-49BD-BFC3-4075751DB2D7}" srcId="{259DFFB4-B1F2-4F3A-8641-B9F4554598C4}" destId="{8995F803-D66C-460A-9398-E8E09E79DF9B}" srcOrd="0" destOrd="0" parTransId="{87882F92-31CE-4CA6-A962-1066F654619E}" sibTransId="{6B427B8E-82C5-428C-AA0F-BCE2EEA5775E}"/>
    <dgm:cxn modelId="{D1F2E011-8724-42A9-AF3B-711C03E1CB51}" srcId="{5CEE9EB5-6E35-4877-80EF-4EE99330B6A6}" destId="{A8433200-37C5-489E-A1E0-864E2EA0ED83}" srcOrd="0" destOrd="0" parTransId="{49923BAF-2B8B-4CC2-B520-E7489D01AEBC}" sibTransId="{7AF00A41-8B6E-42F1-9D8E-9C0CF0731811}"/>
    <dgm:cxn modelId="{64E66217-0066-46A9-9693-29D28FF9FA77}" type="presOf" srcId="{30F2E841-ADE8-4980-98CC-4ACFC4DDC435}" destId="{EF1DF7C0-2820-42EF-8B8A-251BA7A9E6C1}" srcOrd="0" destOrd="0" presId="urn:microsoft.com/office/officeart/2016/7/layout/VerticalDownArrowProcess"/>
    <dgm:cxn modelId="{B61DEB17-34C0-4BCE-B818-D1753379463A}" type="presOf" srcId="{29B7833C-5390-4BDE-862D-D4C64A4863EF}" destId="{58CFD472-95CE-4B67-8D07-471AECFB4C63}" srcOrd="0" destOrd="0" presId="urn:microsoft.com/office/officeart/2016/7/layout/VerticalDownArrowProcess"/>
    <dgm:cxn modelId="{829D442C-4A22-4889-A02A-0E867B7A9D06}" type="presOf" srcId="{5CEE9EB5-6E35-4877-80EF-4EE99330B6A6}" destId="{CDC122D5-2F1D-403B-883D-D4F03E78442D}" srcOrd="1" destOrd="0" presId="urn:microsoft.com/office/officeart/2016/7/layout/VerticalDownArrowProcess"/>
    <dgm:cxn modelId="{01D69831-E40B-4182-9285-CD277962EBB1}" type="presOf" srcId="{A8433200-37C5-489E-A1E0-864E2EA0ED83}" destId="{6EC9C2FA-15D0-46D8-BB3E-4E330406DEF8}" srcOrd="0" destOrd="0" presId="urn:microsoft.com/office/officeart/2016/7/layout/VerticalDownArrowProcess"/>
    <dgm:cxn modelId="{4713B05C-D7B5-436F-84F5-DC07EDF0B653}" srcId="{259DFFB4-B1F2-4F3A-8641-B9F4554598C4}" destId="{2D0880B2-55B3-40FF-B883-C646EDF64D19}" srcOrd="4" destOrd="0" parTransId="{EFAAE1BA-CF6A-42A3-93F7-BA3754D2D8B5}" sibTransId="{F714338F-AA90-4E1B-83C3-29173BC9DFD5}"/>
    <dgm:cxn modelId="{AFD51444-2016-4520-B28E-97B603312FC2}" srcId="{8995F803-D66C-460A-9398-E8E09E79DF9B}" destId="{7498E485-50C7-4044-9778-9398E106D632}" srcOrd="0" destOrd="0" parTransId="{4F011860-429B-4B5C-AD0E-101698EB6853}" sibTransId="{CFE484C9-E5EB-434D-AE1C-BA45C48AE70B}"/>
    <dgm:cxn modelId="{867BA54D-BA01-49BA-91FF-EB6F6D24504D}" type="presOf" srcId="{29B7833C-5390-4BDE-862D-D4C64A4863EF}" destId="{F1F37081-D9DC-46EF-82EA-866A2CBFCC0B}" srcOrd="1" destOrd="0" presId="urn:microsoft.com/office/officeart/2016/7/layout/VerticalDownArrowProcess"/>
    <dgm:cxn modelId="{547A3270-6CE2-42F9-B2E7-D1B062C0F210}" type="presOf" srcId="{259DFFB4-B1F2-4F3A-8641-B9F4554598C4}" destId="{13ACA871-42C6-4D56-8BF3-CE630E8A4114}" srcOrd="0" destOrd="0" presId="urn:microsoft.com/office/officeart/2016/7/layout/VerticalDownArrowProcess"/>
    <dgm:cxn modelId="{56E74977-D17C-40B3-B46E-59CAD02C824D}" srcId="{29B7833C-5390-4BDE-862D-D4C64A4863EF}" destId="{97AEDA22-B3D4-4435-969E-6DEFA7A4D5F7}" srcOrd="0" destOrd="0" parTransId="{D15A7B0C-C2BF-4B48-8507-86AA93F89CA3}" sibTransId="{C8534A28-B898-4A84-B492-F84A76D885C3}"/>
    <dgm:cxn modelId="{6EFA6E83-28C9-4C9E-A080-CB3470FE4A85}" srcId="{259DFFB4-B1F2-4F3A-8641-B9F4554598C4}" destId="{30F2E841-ADE8-4980-98CC-4ACFC4DDC435}" srcOrd="3" destOrd="0" parTransId="{AB13B797-8285-48CF-8C66-A9405F53BF90}" sibTransId="{FC316F1C-2A59-4F51-8A7A-CAA93B5B1FB7}"/>
    <dgm:cxn modelId="{B1B76C86-F370-4363-BD8E-2DFBB4706268}" type="presOf" srcId="{2D0880B2-55B3-40FF-B883-C646EDF64D19}" destId="{CE2C0C52-2922-47E2-9B77-5022C63B99DE}" srcOrd="0" destOrd="0" presId="urn:microsoft.com/office/officeart/2016/7/layout/VerticalDownArrowProcess"/>
    <dgm:cxn modelId="{C6A11695-93A8-44EC-AEC2-DC5FB710EA0D}" type="presOf" srcId="{5CEE9EB5-6E35-4877-80EF-4EE99330B6A6}" destId="{B646B344-B710-46D2-90E9-E2433BDFAC92}" srcOrd="0" destOrd="0" presId="urn:microsoft.com/office/officeart/2016/7/layout/VerticalDownArrowProcess"/>
    <dgm:cxn modelId="{932A309E-C234-4A80-8EA5-CA1190095C90}" srcId="{2D0880B2-55B3-40FF-B883-C646EDF64D19}" destId="{04583A7F-939F-4075-8E5E-66642324B9AB}" srcOrd="0" destOrd="0" parTransId="{25C87275-5AE4-4E46-9D39-50A351A71885}" sibTransId="{BB569D49-2102-4851-8F9F-9EDDE51DADF4}"/>
    <dgm:cxn modelId="{AA93D0A8-C21D-4F96-A16E-F820B7DCE1A1}" srcId="{259DFFB4-B1F2-4F3A-8641-B9F4554598C4}" destId="{29B7833C-5390-4BDE-862D-D4C64A4863EF}" srcOrd="1" destOrd="0" parTransId="{9765B390-1832-4CF9-AEEB-E5F74A53D176}" sibTransId="{04AA128C-D970-4C33-9F76-AF08B7ED7B9F}"/>
    <dgm:cxn modelId="{A8F42EB0-8903-4594-93D9-F0D6BCD15104}" type="presOf" srcId="{8995F803-D66C-460A-9398-E8E09E79DF9B}" destId="{144383B8-ABF1-4D98-81F9-2765F3917C3D}" srcOrd="1" destOrd="0" presId="urn:microsoft.com/office/officeart/2016/7/layout/VerticalDownArrowProcess"/>
    <dgm:cxn modelId="{1D94D1C1-EF4D-4C52-8625-4934CE6F69B8}" srcId="{30F2E841-ADE8-4980-98CC-4ACFC4DDC435}" destId="{A324ACD4-CA3F-49A2-9237-019AE2095885}" srcOrd="0" destOrd="0" parTransId="{61A8666A-41D4-4BAC-B1DA-61DC04613B24}" sibTransId="{67DE8146-54E3-4195-9F6D-85D4DA63A74A}"/>
    <dgm:cxn modelId="{84156FCB-6490-46CE-8B16-9B7E77FF28F8}" type="presOf" srcId="{97AEDA22-B3D4-4435-969E-6DEFA7A4D5F7}" destId="{3043E66D-7FAA-4465-B58B-821C9E3B8D1F}" srcOrd="0" destOrd="0" presId="urn:microsoft.com/office/officeart/2016/7/layout/VerticalDownArrowProcess"/>
    <dgm:cxn modelId="{D6135CD9-1BE3-4035-86B1-7EC702FDCE59}" type="presOf" srcId="{A324ACD4-CA3F-49A2-9237-019AE2095885}" destId="{CB0A636E-23DD-44B4-AEF6-FADEB1E84B7C}" srcOrd="0" destOrd="0" presId="urn:microsoft.com/office/officeart/2016/7/layout/VerticalDownArrowProcess"/>
    <dgm:cxn modelId="{53EF84D9-D6A1-4996-BE64-C2E1EC2AB223}" type="presOf" srcId="{8995F803-D66C-460A-9398-E8E09E79DF9B}" destId="{132743B8-09D3-4E70-8E78-4C7B85E864C0}" srcOrd="0" destOrd="0" presId="urn:microsoft.com/office/officeart/2016/7/layout/VerticalDownArrowProcess"/>
    <dgm:cxn modelId="{FDCECAFB-2C8E-4D8D-BBE1-A400BA59EB38}" type="presOf" srcId="{04583A7F-939F-4075-8E5E-66642324B9AB}" destId="{9513B5EA-BEA3-4BE8-8532-47B6DBE8CA29}" srcOrd="0" destOrd="0" presId="urn:microsoft.com/office/officeart/2016/7/layout/VerticalDownArrowProcess"/>
    <dgm:cxn modelId="{2D18CF9B-1EA6-4159-A90B-94534EF30761}" type="presParOf" srcId="{13ACA871-42C6-4D56-8BF3-CE630E8A4114}" destId="{CA73A31E-A43E-447C-8F78-ACA2D1A2EBF5}" srcOrd="0" destOrd="0" presId="urn:microsoft.com/office/officeart/2016/7/layout/VerticalDownArrowProcess"/>
    <dgm:cxn modelId="{B124AD44-D58B-477F-9D0B-01204ABFCBC8}" type="presParOf" srcId="{CA73A31E-A43E-447C-8F78-ACA2D1A2EBF5}" destId="{CE2C0C52-2922-47E2-9B77-5022C63B99DE}" srcOrd="0" destOrd="0" presId="urn:microsoft.com/office/officeart/2016/7/layout/VerticalDownArrowProcess"/>
    <dgm:cxn modelId="{DA03EC99-246B-4C0B-9615-AC1FFEB15FE5}" type="presParOf" srcId="{CA73A31E-A43E-447C-8F78-ACA2D1A2EBF5}" destId="{9513B5EA-BEA3-4BE8-8532-47B6DBE8CA29}" srcOrd="1" destOrd="0" presId="urn:microsoft.com/office/officeart/2016/7/layout/VerticalDownArrowProcess"/>
    <dgm:cxn modelId="{2791006B-77C2-4039-80A6-967CD1A58C87}" type="presParOf" srcId="{13ACA871-42C6-4D56-8BF3-CE630E8A4114}" destId="{FB1916B9-035C-476F-B3F2-3FC843CDFA66}" srcOrd="1" destOrd="0" presId="urn:microsoft.com/office/officeart/2016/7/layout/VerticalDownArrowProcess"/>
    <dgm:cxn modelId="{CF1E82BD-D8EA-4E05-AC2E-75CB98A8F6E0}" type="presParOf" srcId="{13ACA871-42C6-4D56-8BF3-CE630E8A4114}" destId="{9AAEC801-FD4D-4B3A-B1E4-FFB2DB5DBF6A}" srcOrd="2" destOrd="0" presId="urn:microsoft.com/office/officeart/2016/7/layout/VerticalDownArrowProcess"/>
    <dgm:cxn modelId="{22953D5F-5687-4135-AEDD-89DF7BF8140D}" type="presParOf" srcId="{9AAEC801-FD4D-4B3A-B1E4-FFB2DB5DBF6A}" destId="{EF1DF7C0-2820-42EF-8B8A-251BA7A9E6C1}" srcOrd="0" destOrd="0" presId="urn:microsoft.com/office/officeart/2016/7/layout/VerticalDownArrowProcess"/>
    <dgm:cxn modelId="{ACA25A89-D0F8-44AE-96BA-6877A53C111F}" type="presParOf" srcId="{9AAEC801-FD4D-4B3A-B1E4-FFB2DB5DBF6A}" destId="{5285C9D1-9D1E-4AC3-9F24-C46B842970A5}" srcOrd="1" destOrd="0" presId="urn:microsoft.com/office/officeart/2016/7/layout/VerticalDownArrowProcess"/>
    <dgm:cxn modelId="{0D29335C-22E3-47E9-95E0-9FBC39A65516}" type="presParOf" srcId="{9AAEC801-FD4D-4B3A-B1E4-FFB2DB5DBF6A}" destId="{CB0A636E-23DD-44B4-AEF6-FADEB1E84B7C}" srcOrd="2" destOrd="0" presId="urn:microsoft.com/office/officeart/2016/7/layout/VerticalDownArrowProcess"/>
    <dgm:cxn modelId="{B39D0A15-AB79-4EF5-8D61-983A81D9CC98}" type="presParOf" srcId="{13ACA871-42C6-4D56-8BF3-CE630E8A4114}" destId="{63BE69B9-58EA-40A5-9ED4-6CAD4C5198A6}" srcOrd="3" destOrd="0" presId="urn:microsoft.com/office/officeart/2016/7/layout/VerticalDownArrowProcess"/>
    <dgm:cxn modelId="{6D655268-ACFB-47F6-BD25-6563CE98A03C}" type="presParOf" srcId="{13ACA871-42C6-4D56-8BF3-CE630E8A4114}" destId="{4930AC88-04EE-4ADC-9147-513D8FE798F5}" srcOrd="4" destOrd="0" presId="urn:microsoft.com/office/officeart/2016/7/layout/VerticalDownArrowProcess"/>
    <dgm:cxn modelId="{74837864-D722-45F4-B1F3-62B6B4D455A7}" type="presParOf" srcId="{4930AC88-04EE-4ADC-9147-513D8FE798F5}" destId="{B646B344-B710-46D2-90E9-E2433BDFAC92}" srcOrd="0" destOrd="0" presId="urn:microsoft.com/office/officeart/2016/7/layout/VerticalDownArrowProcess"/>
    <dgm:cxn modelId="{FED0A034-DAD1-49EE-A2C0-2161C1C186BF}" type="presParOf" srcId="{4930AC88-04EE-4ADC-9147-513D8FE798F5}" destId="{CDC122D5-2F1D-403B-883D-D4F03E78442D}" srcOrd="1" destOrd="0" presId="urn:microsoft.com/office/officeart/2016/7/layout/VerticalDownArrowProcess"/>
    <dgm:cxn modelId="{FCAFB461-B578-4DDD-BEB9-97D9E2234006}" type="presParOf" srcId="{4930AC88-04EE-4ADC-9147-513D8FE798F5}" destId="{6EC9C2FA-15D0-46D8-BB3E-4E330406DEF8}" srcOrd="2" destOrd="0" presId="urn:microsoft.com/office/officeart/2016/7/layout/VerticalDownArrowProcess"/>
    <dgm:cxn modelId="{1BCE5FD7-2E4F-4AA3-80EE-6B2959E8C744}" type="presParOf" srcId="{13ACA871-42C6-4D56-8BF3-CE630E8A4114}" destId="{7C6169A2-589E-454E-8BE4-60633E88C7BF}" srcOrd="5" destOrd="0" presId="urn:microsoft.com/office/officeart/2016/7/layout/VerticalDownArrowProcess"/>
    <dgm:cxn modelId="{B5C93C85-E73B-44E8-8C14-ECF4AE53C05F}" type="presParOf" srcId="{13ACA871-42C6-4D56-8BF3-CE630E8A4114}" destId="{19E84FFD-7EC9-4E0B-ABF0-364C358AFE4E}" srcOrd="6" destOrd="0" presId="urn:microsoft.com/office/officeart/2016/7/layout/VerticalDownArrowProcess"/>
    <dgm:cxn modelId="{61D2987A-AA61-4D6C-8A58-A3C4004FC181}" type="presParOf" srcId="{19E84FFD-7EC9-4E0B-ABF0-364C358AFE4E}" destId="{58CFD472-95CE-4B67-8D07-471AECFB4C63}" srcOrd="0" destOrd="0" presId="urn:microsoft.com/office/officeart/2016/7/layout/VerticalDownArrowProcess"/>
    <dgm:cxn modelId="{70F13CA5-B38A-4018-9A7C-8D83E02AD8AA}" type="presParOf" srcId="{19E84FFD-7EC9-4E0B-ABF0-364C358AFE4E}" destId="{F1F37081-D9DC-46EF-82EA-866A2CBFCC0B}" srcOrd="1" destOrd="0" presId="urn:microsoft.com/office/officeart/2016/7/layout/VerticalDownArrowProcess"/>
    <dgm:cxn modelId="{6304557D-CFDB-42E4-9E73-3B62E348097A}" type="presParOf" srcId="{19E84FFD-7EC9-4E0B-ABF0-364C358AFE4E}" destId="{3043E66D-7FAA-4465-B58B-821C9E3B8D1F}" srcOrd="2" destOrd="0" presId="urn:microsoft.com/office/officeart/2016/7/layout/VerticalDownArrowProcess"/>
    <dgm:cxn modelId="{E4756185-EB1A-4C2B-8F41-943F824A7F99}" type="presParOf" srcId="{13ACA871-42C6-4D56-8BF3-CE630E8A4114}" destId="{27A37758-7D9A-42FF-8F8F-DAEDE6370B8C}" srcOrd="7" destOrd="0" presId="urn:microsoft.com/office/officeart/2016/7/layout/VerticalDownArrowProcess"/>
    <dgm:cxn modelId="{1F9C49B5-1156-4D03-9CB8-43CF406E393B}" type="presParOf" srcId="{13ACA871-42C6-4D56-8BF3-CE630E8A4114}" destId="{5A4504D5-B0A7-49CA-A6E5-D53D79B2FB10}" srcOrd="8" destOrd="0" presId="urn:microsoft.com/office/officeart/2016/7/layout/VerticalDownArrowProcess"/>
    <dgm:cxn modelId="{D4FFB397-6EBF-45E3-A27C-94BD5293DD7B}" type="presParOf" srcId="{5A4504D5-B0A7-49CA-A6E5-D53D79B2FB10}" destId="{132743B8-09D3-4E70-8E78-4C7B85E864C0}" srcOrd="0" destOrd="0" presId="urn:microsoft.com/office/officeart/2016/7/layout/VerticalDownArrowProcess"/>
    <dgm:cxn modelId="{B372D22F-A4B7-44AD-8D24-7F41A2B31DA7}" type="presParOf" srcId="{5A4504D5-B0A7-49CA-A6E5-D53D79B2FB10}" destId="{144383B8-ABF1-4D98-81F9-2765F3917C3D}" srcOrd="1" destOrd="0" presId="urn:microsoft.com/office/officeart/2016/7/layout/VerticalDownArrowProcess"/>
    <dgm:cxn modelId="{47C05936-15A9-439F-A500-B111C0BA3C13}" type="presParOf" srcId="{5A4504D5-B0A7-49CA-A6E5-D53D79B2FB10}" destId="{C5968BDC-A652-47F6-AC11-608EE9CC6786}"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15BEE2-589E-4693-AABD-206D5654E9E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20E5954-EFB6-47F3-8642-2EE6E2B5F60D}">
      <dgm:prSet custT="1"/>
      <dgm:spPr/>
      <dgm:t>
        <a:bodyPr/>
        <a:lstStyle/>
        <a:p>
          <a:r>
            <a:rPr lang="en-US" sz="2800" dirty="0"/>
            <a:t>Identify water sources and how they are measured</a:t>
          </a:r>
        </a:p>
      </dgm:t>
    </dgm:pt>
    <dgm:pt modelId="{C60DDD1A-2233-421C-8607-03D650121077}" type="parTrans" cxnId="{019C37C0-0EC4-462E-AFA5-B13409610581}">
      <dgm:prSet/>
      <dgm:spPr/>
      <dgm:t>
        <a:bodyPr/>
        <a:lstStyle/>
        <a:p>
          <a:endParaRPr lang="en-US"/>
        </a:p>
      </dgm:t>
    </dgm:pt>
    <dgm:pt modelId="{3F54EF8F-A710-46EE-90E4-65A3BDED422D}" type="sibTrans" cxnId="{019C37C0-0EC4-462E-AFA5-B13409610581}">
      <dgm:prSet/>
      <dgm:spPr/>
      <dgm:t>
        <a:bodyPr/>
        <a:lstStyle/>
        <a:p>
          <a:endParaRPr lang="en-US"/>
        </a:p>
      </dgm:t>
    </dgm:pt>
    <dgm:pt modelId="{C1771DCD-A85A-423D-B258-686ACA92EBAE}">
      <dgm:prSet custT="1"/>
      <dgm:spPr/>
      <dgm:t>
        <a:bodyPr/>
        <a:lstStyle/>
        <a:p>
          <a:pPr algn="l">
            <a:spcBef>
              <a:spcPct val="0"/>
            </a:spcBef>
            <a:spcAft>
              <a:spcPct val="20000"/>
            </a:spcAft>
          </a:pPr>
          <a:r>
            <a:rPr lang="en-US" sz="2400" dirty="0"/>
            <a:t>Municipally supplied potable or reclaimed water</a:t>
          </a:r>
        </a:p>
      </dgm:t>
    </dgm:pt>
    <dgm:pt modelId="{0E3F4D43-417C-444B-AB9F-9585174514BD}" type="parTrans" cxnId="{0DCD5D7A-5FB6-42AB-ADE1-277059E9359F}">
      <dgm:prSet/>
      <dgm:spPr/>
      <dgm:t>
        <a:bodyPr/>
        <a:lstStyle/>
        <a:p>
          <a:endParaRPr lang="en-US"/>
        </a:p>
      </dgm:t>
    </dgm:pt>
    <dgm:pt modelId="{457690D0-0FDA-4BA2-B17B-1F0AE8665BC2}" type="sibTrans" cxnId="{0DCD5D7A-5FB6-42AB-ADE1-277059E9359F}">
      <dgm:prSet/>
      <dgm:spPr/>
      <dgm:t>
        <a:bodyPr/>
        <a:lstStyle/>
        <a:p>
          <a:endParaRPr lang="en-US"/>
        </a:p>
      </dgm:t>
    </dgm:pt>
    <dgm:pt modelId="{9F2BFAB4-587E-48C2-AD23-DB9F8AFFC3CA}">
      <dgm:prSet custT="1"/>
      <dgm:spPr/>
      <dgm:t>
        <a:bodyPr/>
        <a:lstStyle/>
        <a:p>
          <a:pPr algn="l">
            <a:spcBef>
              <a:spcPct val="0"/>
            </a:spcBef>
            <a:spcAft>
              <a:spcPct val="20000"/>
            </a:spcAft>
          </a:pPr>
          <a:r>
            <a:rPr lang="en-US" sz="2400" dirty="0"/>
            <a:t>Alternative sources – rainwater, air-cooling condensate, greywater</a:t>
          </a:r>
        </a:p>
      </dgm:t>
    </dgm:pt>
    <dgm:pt modelId="{EB41BBBF-0E09-4B04-A9C7-FC5B2C9DF368}" type="parTrans" cxnId="{A9967D8A-E7DD-44AA-B55A-89DC10372F2A}">
      <dgm:prSet/>
      <dgm:spPr/>
      <dgm:t>
        <a:bodyPr/>
        <a:lstStyle/>
        <a:p>
          <a:endParaRPr lang="en-US"/>
        </a:p>
      </dgm:t>
    </dgm:pt>
    <dgm:pt modelId="{8E219C17-7069-4886-B18B-1711CDEE4A13}" type="sibTrans" cxnId="{A9967D8A-E7DD-44AA-B55A-89DC10372F2A}">
      <dgm:prSet/>
      <dgm:spPr/>
      <dgm:t>
        <a:bodyPr/>
        <a:lstStyle/>
        <a:p>
          <a:endParaRPr lang="en-US"/>
        </a:p>
      </dgm:t>
    </dgm:pt>
    <dgm:pt modelId="{12753AEB-AB43-48E5-AFD3-A2D9FD4AD538}">
      <dgm:prSet custT="1"/>
      <dgm:spPr/>
      <dgm:t>
        <a:bodyPr/>
        <a:lstStyle/>
        <a:p>
          <a:r>
            <a:rPr lang="en-US" sz="2800" dirty="0"/>
            <a:t>Collect usage data on all sources to establish a baseline</a:t>
          </a:r>
        </a:p>
      </dgm:t>
    </dgm:pt>
    <dgm:pt modelId="{4B75A778-EC12-46EE-A41E-76F177E4B67D}" type="parTrans" cxnId="{8E091122-6ACB-4AC4-AC79-9A198866A4E8}">
      <dgm:prSet/>
      <dgm:spPr/>
      <dgm:t>
        <a:bodyPr/>
        <a:lstStyle/>
        <a:p>
          <a:endParaRPr lang="en-US"/>
        </a:p>
      </dgm:t>
    </dgm:pt>
    <dgm:pt modelId="{963875DF-70D0-4A94-867A-03B91A0BB9DB}" type="sibTrans" cxnId="{8E091122-6ACB-4AC4-AC79-9A198866A4E8}">
      <dgm:prSet/>
      <dgm:spPr/>
      <dgm:t>
        <a:bodyPr/>
        <a:lstStyle/>
        <a:p>
          <a:endParaRPr lang="en-US"/>
        </a:p>
      </dgm:t>
    </dgm:pt>
    <dgm:pt modelId="{3EEAEA0D-4AE0-4CA3-95EF-B88D7351C32C}">
      <dgm:prSet custT="1"/>
      <dgm:spPr/>
      <dgm:t>
        <a:bodyPr/>
        <a:lstStyle/>
        <a:p>
          <a:r>
            <a:rPr lang="en-US" sz="2400" dirty="0"/>
            <a:t>Review two years of water and sewer data</a:t>
          </a:r>
        </a:p>
      </dgm:t>
    </dgm:pt>
    <dgm:pt modelId="{F795A817-E0F5-4B53-8C0B-2DA9E99B4B9F}" type="parTrans" cxnId="{80FA732C-E1DC-4563-81B4-9429499E6A47}">
      <dgm:prSet/>
      <dgm:spPr/>
      <dgm:t>
        <a:bodyPr/>
        <a:lstStyle/>
        <a:p>
          <a:endParaRPr lang="en-US"/>
        </a:p>
      </dgm:t>
    </dgm:pt>
    <dgm:pt modelId="{ECD9A7AA-AC17-4A34-BF4B-5A485772224B}" type="sibTrans" cxnId="{80FA732C-E1DC-4563-81B4-9429499E6A47}">
      <dgm:prSet/>
      <dgm:spPr/>
      <dgm:t>
        <a:bodyPr/>
        <a:lstStyle/>
        <a:p>
          <a:endParaRPr lang="en-US"/>
        </a:p>
      </dgm:t>
    </dgm:pt>
    <dgm:pt modelId="{A922536F-1E89-4946-9D38-5DB31A15BD06}">
      <dgm:prSet custT="1"/>
      <dgm:spPr/>
      <dgm:t>
        <a:bodyPr/>
        <a:lstStyle/>
        <a:p>
          <a:r>
            <a:rPr lang="en-US" sz="2400" dirty="0"/>
            <a:t>Estimate unmetered sources</a:t>
          </a:r>
        </a:p>
      </dgm:t>
    </dgm:pt>
    <dgm:pt modelId="{1F0FC480-AAB4-47F8-B1E9-17CE7E237FAB}" type="parTrans" cxnId="{B2CD6E68-11C7-4DFF-B41D-381C763BEC26}">
      <dgm:prSet/>
      <dgm:spPr/>
      <dgm:t>
        <a:bodyPr/>
        <a:lstStyle/>
        <a:p>
          <a:endParaRPr lang="en-US"/>
        </a:p>
      </dgm:t>
    </dgm:pt>
    <dgm:pt modelId="{83ECE5A7-68C2-45DD-82E7-DE7FB114C7B9}" type="sibTrans" cxnId="{B2CD6E68-11C7-4DFF-B41D-381C763BEC26}">
      <dgm:prSet/>
      <dgm:spPr/>
      <dgm:t>
        <a:bodyPr/>
        <a:lstStyle/>
        <a:p>
          <a:endParaRPr lang="en-US"/>
        </a:p>
      </dgm:t>
    </dgm:pt>
    <dgm:pt modelId="{FE462ABC-269B-4355-858C-657CA0C3D772}">
      <dgm:prSet custT="1"/>
      <dgm:spPr/>
      <dgm:t>
        <a:bodyPr/>
        <a:lstStyle/>
        <a:p>
          <a:pPr algn="l">
            <a:spcBef>
              <a:spcPct val="0"/>
            </a:spcBef>
            <a:spcAft>
              <a:spcPct val="20000"/>
            </a:spcAft>
          </a:pPr>
          <a:r>
            <a:rPr lang="en-US" sz="2400" dirty="0"/>
            <a:t>Surface water or groundwater</a:t>
          </a:r>
        </a:p>
      </dgm:t>
    </dgm:pt>
    <dgm:pt modelId="{D9A6E826-DBAE-4B65-B0BF-36C1C55B14E8}" type="parTrans" cxnId="{92958E2F-B371-4979-A07A-A7107C19CF25}">
      <dgm:prSet/>
      <dgm:spPr/>
      <dgm:t>
        <a:bodyPr/>
        <a:lstStyle/>
        <a:p>
          <a:endParaRPr lang="en-US"/>
        </a:p>
      </dgm:t>
    </dgm:pt>
    <dgm:pt modelId="{291685F1-C71C-4A37-A6D1-2A262C9E6C09}" type="sibTrans" cxnId="{92958E2F-B371-4979-A07A-A7107C19CF25}">
      <dgm:prSet/>
      <dgm:spPr/>
      <dgm:t>
        <a:bodyPr/>
        <a:lstStyle/>
        <a:p>
          <a:endParaRPr lang="en-US"/>
        </a:p>
      </dgm:t>
    </dgm:pt>
    <dgm:pt modelId="{B3239416-0977-44BC-83BE-D4EABCD78666}">
      <dgm:prSet phldrT="[Text]" custT="1"/>
      <dgm:spPr/>
      <dgm:t>
        <a:bodyPr/>
        <a:lstStyle/>
        <a:p>
          <a:r>
            <a:rPr lang="en-US" sz="2400" dirty="0"/>
            <a:t>Pumping rates</a:t>
          </a:r>
        </a:p>
      </dgm:t>
    </dgm:pt>
    <dgm:pt modelId="{45BA6D4E-86E7-4EC5-A960-C0BB116EFEB9}" type="parTrans" cxnId="{E597A56B-DCC0-4A8C-874F-6BFC59FEEEFD}">
      <dgm:prSet/>
      <dgm:spPr/>
      <dgm:t>
        <a:bodyPr/>
        <a:lstStyle/>
        <a:p>
          <a:endParaRPr lang="en-US"/>
        </a:p>
      </dgm:t>
    </dgm:pt>
    <dgm:pt modelId="{8E3841C1-D06C-4F8C-B90E-716F7D5D6D3D}" type="sibTrans" cxnId="{E597A56B-DCC0-4A8C-874F-6BFC59FEEEFD}">
      <dgm:prSet/>
      <dgm:spPr/>
      <dgm:t>
        <a:bodyPr/>
        <a:lstStyle/>
        <a:p>
          <a:endParaRPr lang="en-US"/>
        </a:p>
      </dgm:t>
    </dgm:pt>
    <dgm:pt modelId="{66F04AB0-E2C2-48A0-88C1-FD24F999B1AD}">
      <dgm:prSet phldrT="[Text]" custT="1"/>
      <dgm:spPr/>
      <dgm:t>
        <a:bodyPr/>
        <a:lstStyle/>
        <a:p>
          <a:r>
            <a:rPr lang="en-US" sz="2400" dirty="0"/>
            <a:t>Storage tank sizes</a:t>
          </a:r>
        </a:p>
      </dgm:t>
    </dgm:pt>
    <dgm:pt modelId="{391550EB-D1A3-458A-9B5F-C65FB90F0B8D}" type="parTrans" cxnId="{49CE16D0-02D4-4C18-A9E2-1E83F830099B}">
      <dgm:prSet/>
      <dgm:spPr/>
      <dgm:t>
        <a:bodyPr/>
        <a:lstStyle/>
        <a:p>
          <a:endParaRPr lang="en-US"/>
        </a:p>
      </dgm:t>
    </dgm:pt>
    <dgm:pt modelId="{FB77CD3E-7B46-44B6-B259-57E1745BCBA2}" type="sibTrans" cxnId="{49CE16D0-02D4-4C18-A9E2-1E83F830099B}">
      <dgm:prSet/>
      <dgm:spPr/>
      <dgm:t>
        <a:bodyPr/>
        <a:lstStyle/>
        <a:p>
          <a:endParaRPr lang="en-US"/>
        </a:p>
      </dgm:t>
    </dgm:pt>
    <dgm:pt modelId="{81538359-3AD5-4ED0-9FC3-82DDA476EB44}" type="pres">
      <dgm:prSet presAssocID="{4215BEE2-589E-4693-AABD-206D5654E9EC}" presName="Name0" presStyleCnt="0">
        <dgm:presLayoutVars>
          <dgm:dir/>
          <dgm:animLvl val="lvl"/>
          <dgm:resizeHandles val="exact"/>
        </dgm:presLayoutVars>
      </dgm:prSet>
      <dgm:spPr/>
    </dgm:pt>
    <dgm:pt modelId="{0B029B6D-572F-480D-9821-FD27ADA55DAB}" type="pres">
      <dgm:prSet presAssocID="{B20E5954-EFB6-47F3-8642-2EE6E2B5F60D}" presName="composite" presStyleCnt="0"/>
      <dgm:spPr/>
    </dgm:pt>
    <dgm:pt modelId="{925DB03A-D66E-4BB5-96CE-9594E9E29682}" type="pres">
      <dgm:prSet presAssocID="{B20E5954-EFB6-47F3-8642-2EE6E2B5F60D}" presName="parTx" presStyleLbl="alignNode1" presStyleIdx="0" presStyleCnt="2">
        <dgm:presLayoutVars>
          <dgm:chMax val="0"/>
          <dgm:chPref val="0"/>
          <dgm:bulletEnabled val="1"/>
        </dgm:presLayoutVars>
      </dgm:prSet>
      <dgm:spPr/>
    </dgm:pt>
    <dgm:pt modelId="{FA89CEC2-5EF5-4028-A6CA-FB5E0A80EB31}" type="pres">
      <dgm:prSet presAssocID="{B20E5954-EFB6-47F3-8642-2EE6E2B5F60D}" presName="desTx" presStyleLbl="alignAccFollowNode1" presStyleIdx="0" presStyleCnt="2">
        <dgm:presLayoutVars>
          <dgm:bulletEnabled val="1"/>
        </dgm:presLayoutVars>
      </dgm:prSet>
      <dgm:spPr/>
    </dgm:pt>
    <dgm:pt modelId="{D01FA527-9F4C-47FA-80C1-67261B8F8622}" type="pres">
      <dgm:prSet presAssocID="{3F54EF8F-A710-46EE-90E4-65A3BDED422D}" presName="space" presStyleCnt="0"/>
      <dgm:spPr/>
    </dgm:pt>
    <dgm:pt modelId="{C0A7C845-E962-47F8-A954-B9D03C5B4FCB}" type="pres">
      <dgm:prSet presAssocID="{12753AEB-AB43-48E5-AFD3-A2D9FD4AD538}" presName="composite" presStyleCnt="0"/>
      <dgm:spPr/>
    </dgm:pt>
    <dgm:pt modelId="{4764B644-64A5-4CE7-9496-426800B148E6}" type="pres">
      <dgm:prSet presAssocID="{12753AEB-AB43-48E5-AFD3-A2D9FD4AD538}" presName="parTx" presStyleLbl="alignNode1" presStyleIdx="1" presStyleCnt="2">
        <dgm:presLayoutVars>
          <dgm:chMax val="0"/>
          <dgm:chPref val="0"/>
          <dgm:bulletEnabled val="1"/>
        </dgm:presLayoutVars>
      </dgm:prSet>
      <dgm:spPr/>
    </dgm:pt>
    <dgm:pt modelId="{356CD127-846E-454D-89BE-7CD58DD99F98}" type="pres">
      <dgm:prSet presAssocID="{12753AEB-AB43-48E5-AFD3-A2D9FD4AD538}" presName="desTx" presStyleLbl="alignAccFollowNode1" presStyleIdx="1" presStyleCnt="2">
        <dgm:presLayoutVars>
          <dgm:bulletEnabled val="1"/>
        </dgm:presLayoutVars>
      </dgm:prSet>
      <dgm:spPr/>
    </dgm:pt>
  </dgm:ptLst>
  <dgm:cxnLst>
    <dgm:cxn modelId="{8E091122-6ACB-4AC4-AC79-9A198866A4E8}" srcId="{4215BEE2-589E-4693-AABD-206D5654E9EC}" destId="{12753AEB-AB43-48E5-AFD3-A2D9FD4AD538}" srcOrd="1" destOrd="0" parTransId="{4B75A778-EC12-46EE-A41E-76F177E4B67D}" sibTransId="{963875DF-70D0-4A94-867A-03B91A0BB9DB}"/>
    <dgm:cxn modelId="{80FA732C-E1DC-4563-81B4-9429499E6A47}" srcId="{12753AEB-AB43-48E5-AFD3-A2D9FD4AD538}" destId="{3EEAEA0D-4AE0-4CA3-95EF-B88D7351C32C}" srcOrd="0" destOrd="0" parTransId="{F795A817-E0F5-4B53-8C0B-2DA9E99B4B9F}" sibTransId="{ECD9A7AA-AC17-4A34-BF4B-5A485772224B}"/>
    <dgm:cxn modelId="{92958E2F-B371-4979-A07A-A7107C19CF25}" srcId="{B20E5954-EFB6-47F3-8642-2EE6E2B5F60D}" destId="{FE462ABC-269B-4355-858C-657CA0C3D772}" srcOrd="1" destOrd="0" parTransId="{D9A6E826-DBAE-4B65-B0BF-36C1C55B14E8}" sibTransId="{291685F1-C71C-4A37-A6D1-2A262C9E6C09}"/>
    <dgm:cxn modelId="{B8C84D3D-F2B7-4772-9DCF-78E18C424441}" type="presOf" srcId="{B3239416-0977-44BC-83BE-D4EABCD78666}" destId="{356CD127-846E-454D-89BE-7CD58DD99F98}" srcOrd="0" destOrd="2" presId="urn:microsoft.com/office/officeart/2005/8/layout/hList1"/>
    <dgm:cxn modelId="{0FC5C041-0C94-41EE-BE76-AA594AC2DD96}" type="presOf" srcId="{9F2BFAB4-587E-48C2-AD23-DB9F8AFFC3CA}" destId="{FA89CEC2-5EF5-4028-A6CA-FB5E0A80EB31}" srcOrd="0" destOrd="2" presId="urn:microsoft.com/office/officeart/2005/8/layout/hList1"/>
    <dgm:cxn modelId="{B2CD6E68-11C7-4DFF-B41D-381C763BEC26}" srcId="{12753AEB-AB43-48E5-AFD3-A2D9FD4AD538}" destId="{A922536F-1E89-4946-9D38-5DB31A15BD06}" srcOrd="1" destOrd="0" parTransId="{1F0FC480-AAB4-47F8-B1E9-17CE7E237FAB}" sibTransId="{83ECE5A7-68C2-45DD-82E7-DE7FB114C7B9}"/>
    <dgm:cxn modelId="{E597A56B-DCC0-4A8C-874F-6BFC59FEEEFD}" srcId="{A922536F-1E89-4946-9D38-5DB31A15BD06}" destId="{B3239416-0977-44BC-83BE-D4EABCD78666}" srcOrd="0" destOrd="0" parTransId="{45BA6D4E-86E7-4EC5-A960-C0BB116EFEB9}" sibTransId="{8E3841C1-D06C-4F8C-B90E-716F7D5D6D3D}"/>
    <dgm:cxn modelId="{0DCD5D7A-5FB6-42AB-ADE1-277059E9359F}" srcId="{B20E5954-EFB6-47F3-8642-2EE6E2B5F60D}" destId="{C1771DCD-A85A-423D-B258-686ACA92EBAE}" srcOrd="0" destOrd="0" parTransId="{0E3F4D43-417C-444B-AB9F-9585174514BD}" sibTransId="{457690D0-0FDA-4BA2-B17B-1F0AE8665BC2}"/>
    <dgm:cxn modelId="{A9967D8A-E7DD-44AA-B55A-89DC10372F2A}" srcId="{B20E5954-EFB6-47F3-8642-2EE6E2B5F60D}" destId="{9F2BFAB4-587E-48C2-AD23-DB9F8AFFC3CA}" srcOrd="2" destOrd="0" parTransId="{EB41BBBF-0E09-4B04-A9C7-FC5B2C9DF368}" sibTransId="{8E219C17-7069-4886-B18B-1711CDEE4A13}"/>
    <dgm:cxn modelId="{BAD6109B-BDD2-4562-91A3-080A81065F53}" type="presOf" srcId="{4215BEE2-589E-4693-AABD-206D5654E9EC}" destId="{81538359-3AD5-4ED0-9FC3-82DDA476EB44}" srcOrd="0" destOrd="0" presId="urn:microsoft.com/office/officeart/2005/8/layout/hList1"/>
    <dgm:cxn modelId="{B4D9B3AE-8BCF-4F5C-B634-5AE46498BEDC}" type="presOf" srcId="{3EEAEA0D-4AE0-4CA3-95EF-B88D7351C32C}" destId="{356CD127-846E-454D-89BE-7CD58DD99F98}" srcOrd="0" destOrd="0" presId="urn:microsoft.com/office/officeart/2005/8/layout/hList1"/>
    <dgm:cxn modelId="{7B9001BC-6C47-42BD-B24E-A1A076CEB165}" type="presOf" srcId="{C1771DCD-A85A-423D-B258-686ACA92EBAE}" destId="{FA89CEC2-5EF5-4028-A6CA-FB5E0A80EB31}" srcOrd="0" destOrd="0" presId="urn:microsoft.com/office/officeart/2005/8/layout/hList1"/>
    <dgm:cxn modelId="{A0D727C0-238F-46CC-B9BF-B8D95359C078}" type="presOf" srcId="{A922536F-1E89-4946-9D38-5DB31A15BD06}" destId="{356CD127-846E-454D-89BE-7CD58DD99F98}" srcOrd="0" destOrd="1" presId="urn:microsoft.com/office/officeart/2005/8/layout/hList1"/>
    <dgm:cxn modelId="{019C37C0-0EC4-462E-AFA5-B13409610581}" srcId="{4215BEE2-589E-4693-AABD-206D5654E9EC}" destId="{B20E5954-EFB6-47F3-8642-2EE6E2B5F60D}" srcOrd="0" destOrd="0" parTransId="{C60DDD1A-2233-421C-8607-03D650121077}" sibTransId="{3F54EF8F-A710-46EE-90E4-65A3BDED422D}"/>
    <dgm:cxn modelId="{0AB460C8-9288-4368-9887-369C707DC935}" type="presOf" srcId="{66F04AB0-E2C2-48A0-88C1-FD24F999B1AD}" destId="{356CD127-846E-454D-89BE-7CD58DD99F98}" srcOrd="0" destOrd="3" presId="urn:microsoft.com/office/officeart/2005/8/layout/hList1"/>
    <dgm:cxn modelId="{35A2ECCB-243B-433D-B016-4CDA1107C615}" type="presOf" srcId="{FE462ABC-269B-4355-858C-657CA0C3D772}" destId="{FA89CEC2-5EF5-4028-A6CA-FB5E0A80EB31}" srcOrd="0" destOrd="1" presId="urn:microsoft.com/office/officeart/2005/8/layout/hList1"/>
    <dgm:cxn modelId="{49CE16D0-02D4-4C18-A9E2-1E83F830099B}" srcId="{A922536F-1E89-4946-9D38-5DB31A15BD06}" destId="{66F04AB0-E2C2-48A0-88C1-FD24F999B1AD}" srcOrd="1" destOrd="0" parTransId="{391550EB-D1A3-458A-9B5F-C65FB90F0B8D}" sibTransId="{FB77CD3E-7B46-44B6-B259-57E1745BCBA2}"/>
    <dgm:cxn modelId="{AAA6BDDE-9ABE-4A2B-A48B-AF27A0AF6777}" type="presOf" srcId="{B20E5954-EFB6-47F3-8642-2EE6E2B5F60D}" destId="{925DB03A-D66E-4BB5-96CE-9594E9E29682}" srcOrd="0" destOrd="0" presId="urn:microsoft.com/office/officeart/2005/8/layout/hList1"/>
    <dgm:cxn modelId="{A62B0EFF-ADD2-4BBB-80BC-868B71D4C469}" type="presOf" srcId="{12753AEB-AB43-48E5-AFD3-A2D9FD4AD538}" destId="{4764B644-64A5-4CE7-9496-426800B148E6}" srcOrd="0" destOrd="0" presId="urn:microsoft.com/office/officeart/2005/8/layout/hList1"/>
    <dgm:cxn modelId="{0BD4E4D1-7C92-4155-85EA-C04831582D34}" type="presParOf" srcId="{81538359-3AD5-4ED0-9FC3-82DDA476EB44}" destId="{0B029B6D-572F-480D-9821-FD27ADA55DAB}" srcOrd="0" destOrd="0" presId="urn:microsoft.com/office/officeart/2005/8/layout/hList1"/>
    <dgm:cxn modelId="{275C9D88-22A8-479C-9986-677138A684A4}" type="presParOf" srcId="{0B029B6D-572F-480D-9821-FD27ADA55DAB}" destId="{925DB03A-D66E-4BB5-96CE-9594E9E29682}" srcOrd="0" destOrd="0" presId="urn:microsoft.com/office/officeart/2005/8/layout/hList1"/>
    <dgm:cxn modelId="{CA5DB5B0-263D-433D-A68E-52653FD7FD43}" type="presParOf" srcId="{0B029B6D-572F-480D-9821-FD27ADA55DAB}" destId="{FA89CEC2-5EF5-4028-A6CA-FB5E0A80EB31}" srcOrd="1" destOrd="0" presId="urn:microsoft.com/office/officeart/2005/8/layout/hList1"/>
    <dgm:cxn modelId="{DDED0EAD-FD88-4A92-9EA4-BDB3C7789906}" type="presParOf" srcId="{81538359-3AD5-4ED0-9FC3-82DDA476EB44}" destId="{D01FA527-9F4C-47FA-80C1-67261B8F8622}" srcOrd="1" destOrd="0" presId="urn:microsoft.com/office/officeart/2005/8/layout/hList1"/>
    <dgm:cxn modelId="{A63CA816-77B4-4BBF-B4EA-720CBD4F3332}" type="presParOf" srcId="{81538359-3AD5-4ED0-9FC3-82DDA476EB44}" destId="{C0A7C845-E962-47F8-A954-B9D03C5B4FCB}" srcOrd="2" destOrd="0" presId="urn:microsoft.com/office/officeart/2005/8/layout/hList1"/>
    <dgm:cxn modelId="{2988A622-D745-40C4-AB91-19E176703790}" type="presParOf" srcId="{C0A7C845-E962-47F8-A954-B9D03C5B4FCB}" destId="{4764B644-64A5-4CE7-9496-426800B148E6}" srcOrd="0" destOrd="0" presId="urn:microsoft.com/office/officeart/2005/8/layout/hList1"/>
    <dgm:cxn modelId="{F1DEB9C0-EA9B-42FD-AD41-471CD3EF0938}" type="presParOf" srcId="{C0A7C845-E962-47F8-A954-B9D03C5B4FCB}" destId="{356CD127-846E-454D-89BE-7CD58DD99F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187B3-6349-43B1-8001-3F5BE2DF1639}">
      <dsp:nvSpPr>
        <dsp:cNvPr id="0" name=""/>
        <dsp:cNvSpPr/>
      </dsp:nvSpPr>
      <dsp:spPr>
        <a:xfrm>
          <a:off x="0" y="4777"/>
          <a:ext cx="10515600" cy="124050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3EE2AA-9FBB-4200-BEA8-DC96D271D4C3}">
      <dsp:nvSpPr>
        <dsp:cNvPr id="0" name=""/>
        <dsp:cNvSpPr/>
      </dsp:nvSpPr>
      <dsp:spPr>
        <a:xfrm>
          <a:off x="375254" y="283892"/>
          <a:ext cx="682280" cy="6822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887AB5-FBC4-48F2-870A-B7758074F1B6}">
      <dsp:nvSpPr>
        <dsp:cNvPr id="0" name=""/>
        <dsp:cNvSpPr/>
      </dsp:nvSpPr>
      <dsp:spPr>
        <a:xfrm>
          <a:off x="1432788" y="4777"/>
          <a:ext cx="9081410" cy="124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87" tIns="131287" rIns="131287" bIns="131287" numCol="1" spcCol="1270" anchor="ctr" anchorCtr="0">
          <a:noAutofit/>
        </a:bodyPr>
        <a:lstStyle/>
        <a:p>
          <a:pPr marL="0" lvl="0" indent="0" algn="l" defTabSz="1111250">
            <a:lnSpc>
              <a:spcPct val="100000"/>
            </a:lnSpc>
            <a:spcBef>
              <a:spcPct val="0"/>
            </a:spcBef>
            <a:spcAft>
              <a:spcPct val="35000"/>
            </a:spcAft>
            <a:buNone/>
          </a:pPr>
          <a:r>
            <a:rPr lang="en-US" sz="2500" kern="1200" dirty="0"/>
            <a:t>Every gallon of water has an energy footprint needed to pump, move, heat, and treat water</a:t>
          </a:r>
        </a:p>
      </dsp:txBody>
      <dsp:txXfrm>
        <a:off x="1432788" y="4777"/>
        <a:ext cx="9081410" cy="1240509"/>
      </dsp:txXfrm>
    </dsp:sp>
    <dsp:sp modelId="{E3B83A97-655C-4929-9996-101476A43F9C}">
      <dsp:nvSpPr>
        <dsp:cNvPr id="0" name=""/>
        <dsp:cNvSpPr/>
      </dsp:nvSpPr>
      <dsp:spPr>
        <a:xfrm>
          <a:off x="0" y="1555414"/>
          <a:ext cx="10515600" cy="124050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7958F-3A00-4372-BE80-64C0E10844D0}">
      <dsp:nvSpPr>
        <dsp:cNvPr id="0" name=""/>
        <dsp:cNvSpPr/>
      </dsp:nvSpPr>
      <dsp:spPr>
        <a:xfrm>
          <a:off x="375254" y="1834528"/>
          <a:ext cx="682280" cy="682280"/>
        </a:xfrm>
        <a:prstGeom prst="rect">
          <a:avLst/>
        </a:prstGeom>
        <a:noFill/>
        <a:ln w="12700" cap="flat" cmpd="sng" algn="ctr">
          <a:solidFill>
            <a:schemeClr val="lt2">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34DFD-8E42-4375-9416-340B5BD75AEC}">
      <dsp:nvSpPr>
        <dsp:cNvPr id="0" name=""/>
        <dsp:cNvSpPr/>
      </dsp:nvSpPr>
      <dsp:spPr>
        <a:xfrm>
          <a:off x="1447803" y="1555414"/>
          <a:ext cx="3189497" cy="124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87" tIns="131287" rIns="131287" bIns="131287" numCol="1" spcCol="1270" anchor="ctr" anchorCtr="0">
          <a:noAutofit/>
        </a:bodyPr>
        <a:lstStyle/>
        <a:p>
          <a:pPr marL="0" lvl="0" indent="0" algn="l" defTabSz="1111250">
            <a:lnSpc>
              <a:spcPct val="100000"/>
            </a:lnSpc>
            <a:spcBef>
              <a:spcPct val="0"/>
            </a:spcBef>
            <a:spcAft>
              <a:spcPct val="35000"/>
            </a:spcAft>
            <a:buNone/>
          </a:pPr>
          <a:r>
            <a:rPr lang="en-US" sz="2500" kern="1200" dirty="0"/>
            <a:t>8% of energy is used to heat water </a:t>
          </a:r>
        </a:p>
      </dsp:txBody>
      <dsp:txXfrm>
        <a:off x="1447803" y="1555414"/>
        <a:ext cx="3189497" cy="1240509"/>
      </dsp:txXfrm>
    </dsp:sp>
    <dsp:sp modelId="{D354ABD2-89B8-43A1-86C0-7C21793F9069}">
      <dsp:nvSpPr>
        <dsp:cNvPr id="0" name=""/>
        <dsp:cNvSpPr/>
      </dsp:nvSpPr>
      <dsp:spPr>
        <a:xfrm>
          <a:off x="4968016" y="1555414"/>
          <a:ext cx="5048816" cy="124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87" tIns="131287" rIns="131287" bIns="131287" numCol="1" spcCol="1270" anchor="ctr" anchorCtr="0">
          <a:noAutofit/>
        </a:bodyPr>
        <a:lstStyle/>
        <a:p>
          <a:pPr marL="0" lvl="0" indent="0" algn="l" defTabSz="1066800">
            <a:lnSpc>
              <a:spcPct val="100000"/>
            </a:lnSpc>
            <a:spcBef>
              <a:spcPct val="0"/>
            </a:spcBef>
            <a:spcAft>
              <a:spcPct val="35000"/>
            </a:spcAft>
            <a:buNone/>
          </a:pPr>
          <a:r>
            <a:rPr lang="en-US" sz="2400" kern="1200" dirty="0"/>
            <a:t>Water projects save enough to be part of an energy portfolio</a:t>
          </a:r>
        </a:p>
      </dsp:txBody>
      <dsp:txXfrm>
        <a:off x="4968016" y="1555414"/>
        <a:ext cx="5048816" cy="1240509"/>
      </dsp:txXfrm>
    </dsp:sp>
    <dsp:sp modelId="{752F13DC-E181-4869-B0EA-0D171144225D}">
      <dsp:nvSpPr>
        <dsp:cNvPr id="0" name=""/>
        <dsp:cNvSpPr/>
      </dsp:nvSpPr>
      <dsp:spPr>
        <a:xfrm>
          <a:off x="0" y="3106051"/>
          <a:ext cx="10515600" cy="124050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EAE68E-19A2-4295-87AE-B0BDCA55C415}">
      <dsp:nvSpPr>
        <dsp:cNvPr id="0" name=""/>
        <dsp:cNvSpPr/>
      </dsp:nvSpPr>
      <dsp:spPr>
        <a:xfrm>
          <a:off x="375254" y="3385165"/>
          <a:ext cx="682280" cy="6822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6FBE72-310C-48AE-876C-8844BF2AA5E2}">
      <dsp:nvSpPr>
        <dsp:cNvPr id="0" name=""/>
        <dsp:cNvSpPr/>
      </dsp:nvSpPr>
      <dsp:spPr>
        <a:xfrm>
          <a:off x="1432788" y="3106051"/>
          <a:ext cx="9081410" cy="1240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87" tIns="131287" rIns="131287" bIns="131287" numCol="1" spcCol="1270" anchor="ctr" anchorCtr="0">
          <a:noAutofit/>
        </a:bodyPr>
        <a:lstStyle/>
        <a:p>
          <a:pPr marL="0" lvl="0" indent="0" algn="l" defTabSz="1111250">
            <a:lnSpc>
              <a:spcPct val="100000"/>
            </a:lnSpc>
            <a:spcBef>
              <a:spcPct val="0"/>
            </a:spcBef>
            <a:spcAft>
              <a:spcPct val="35000"/>
            </a:spcAft>
            <a:buNone/>
          </a:pPr>
          <a:r>
            <a:rPr lang="en-US" sz="2500" kern="1200" dirty="0"/>
            <a:t>Evaluating both together results in the greatest savings</a:t>
          </a:r>
        </a:p>
      </dsp:txBody>
      <dsp:txXfrm>
        <a:off x="1432788" y="3106051"/>
        <a:ext cx="9081410" cy="1240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841DF-06B5-4057-85CB-2F29F85C72B3}">
      <dsp:nvSpPr>
        <dsp:cNvPr id="0" name=""/>
        <dsp:cNvSpPr/>
      </dsp:nvSpPr>
      <dsp:spPr>
        <a:xfrm>
          <a:off x="2194191" y="36362"/>
          <a:ext cx="1745385" cy="174538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Practices</a:t>
          </a:r>
        </a:p>
      </dsp:txBody>
      <dsp:txXfrm>
        <a:off x="2426909" y="341804"/>
        <a:ext cx="1279949" cy="785423"/>
      </dsp:txXfrm>
    </dsp:sp>
    <dsp:sp modelId="{F1E747BB-7827-4DAB-A276-B4FE7BE0E916}">
      <dsp:nvSpPr>
        <dsp:cNvPr id="0" name=""/>
        <dsp:cNvSpPr/>
      </dsp:nvSpPr>
      <dsp:spPr>
        <a:xfrm>
          <a:off x="2859101" y="1163589"/>
          <a:ext cx="1745385" cy="174538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People</a:t>
          </a:r>
        </a:p>
      </dsp:txBody>
      <dsp:txXfrm>
        <a:off x="3392898" y="1614481"/>
        <a:ext cx="1047231" cy="959961"/>
      </dsp:txXfrm>
    </dsp:sp>
    <dsp:sp modelId="{ED389734-5578-4A6D-ADD5-3EA9D6A15F17}">
      <dsp:nvSpPr>
        <dsp:cNvPr id="0" name=""/>
        <dsp:cNvSpPr/>
      </dsp:nvSpPr>
      <dsp:spPr>
        <a:xfrm>
          <a:off x="1564398" y="1127227"/>
          <a:ext cx="1745385" cy="1745385"/>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Products</a:t>
          </a:r>
        </a:p>
      </dsp:txBody>
      <dsp:txXfrm>
        <a:off x="1728755" y="1578118"/>
        <a:ext cx="1047231" cy="959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248C1-2804-48E7-88B5-8D20B6F8F45D}">
      <dsp:nvSpPr>
        <dsp:cNvPr id="0" name=""/>
        <dsp:cNvSpPr/>
      </dsp:nvSpPr>
      <dsp:spPr>
        <a:xfrm>
          <a:off x="-70600" y="6907"/>
          <a:ext cx="10515600" cy="12411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43478-68B1-4BBB-8205-AD4BA1FE2CDB}">
      <dsp:nvSpPr>
        <dsp:cNvPr id="0" name=""/>
        <dsp:cNvSpPr/>
      </dsp:nvSpPr>
      <dsp:spPr>
        <a:xfrm>
          <a:off x="304833" y="286156"/>
          <a:ext cx="682608" cy="6826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DFEB8-4817-4BF1-AF59-B253EF8977C9}">
      <dsp:nvSpPr>
        <dsp:cNvPr id="0" name=""/>
        <dsp:cNvSpPr/>
      </dsp:nvSpPr>
      <dsp:spPr>
        <a:xfrm>
          <a:off x="1437361" y="6907"/>
          <a:ext cx="4429070" cy="1241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50" tIns="131350" rIns="131350" bIns="131350" numCol="1" spcCol="1270" anchor="ctr" anchorCtr="0">
          <a:noAutofit/>
        </a:bodyPr>
        <a:lstStyle/>
        <a:p>
          <a:pPr marL="0" lvl="0" indent="0" algn="l" defTabSz="889000">
            <a:lnSpc>
              <a:spcPct val="100000"/>
            </a:lnSpc>
            <a:spcBef>
              <a:spcPct val="0"/>
            </a:spcBef>
            <a:spcAft>
              <a:spcPct val="35000"/>
            </a:spcAft>
            <a:buNone/>
          </a:pPr>
          <a:r>
            <a:rPr lang="en-US" sz="2000" kern="1200" dirty="0"/>
            <a:t>Facilities with multiple uses or  tenants need to be broken down </a:t>
          </a:r>
        </a:p>
      </dsp:txBody>
      <dsp:txXfrm>
        <a:off x="1437361" y="6907"/>
        <a:ext cx="4429070" cy="1241106"/>
      </dsp:txXfrm>
    </dsp:sp>
    <dsp:sp modelId="{F50BAF8D-0625-4436-8D1D-3A5BD56CC929}">
      <dsp:nvSpPr>
        <dsp:cNvPr id="0" name=""/>
        <dsp:cNvSpPr/>
      </dsp:nvSpPr>
      <dsp:spPr>
        <a:xfrm>
          <a:off x="5642931" y="6907"/>
          <a:ext cx="4943269" cy="1241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50" tIns="131350" rIns="131350" bIns="131350" numCol="1" spcCol="1270" anchor="ctr" anchorCtr="0">
          <a:noAutofit/>
        </a:bodyPr>
        <a:lstStyle/>
        <a:p>
          <a:pPr marL="0" lvl="0" indent="0" algn="l" defTabSz="889000">
            <a:lnSpc>
              <a:spcPct val="100000"/>
            </a:lnSpc>
            <a:spcBef>
              <a:spcPct val="0"/>
            </a:spcBef>
            <a:spcAft>
              <a:spcPct val="35000"/>
            </a:spcAft>
            <a:buNone/>
          </a:pPr>
          <a:r>
            <a:rPr lang="en-US" sz="2000" kern="1200" dirty="0"/>
            <a:t>Occupancy patterns and specialized equipment skew usage and savings</a:t>
          </a:r>
        </a:p>
      </dsp:txBody>
      <dsp:txXfrm>
        <a:off x="5642931" y="6907"/>
        <a:ext cx="4943269" cy="1241106"/>
      </dsp:txXfrm>
    </dsp:sp>
    <dsp:sp modelId="{AB5613BF-230B-4D6B-92F7-4593A3AA45CE}">
      <dsp:nvSpPr>
        <dsp:cNvPr id="0" name=""/>
        <dsp:cNvSpPr/>
      </dsp:nvSpPr>
      <dsp:spPr>
        <a:xfrm>
          <a:off x="-70600" y="1558290"/>
          <a:ext cx="10515600" cy="12411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7D13E7-EA35-4162-AE47-2893809B6A65}">
      <dsp:nvSpPr>
        <dsp:cNvPr id="0" name=""/>
        <dsp:cNvSpPr/>
      </dsp:nvSpPr>
      <dsp:spPr>
        <a:xfrm>
          <a:off x="304833" y="1837539"/>
          <a:ext cx="682608" cy="6826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DE7AD4-3E8A-4EC7-A450-0BA67D70B6E1}">
      <dsp:nvSpPr>
        <dsp:cNvPr id="0" name=""/>
        <dsp:cNvSpPr/>
      </dsp:nvSpPr>
      <dsp:spPr>
        <a:xfrm>
          <a:off x="1362877" y="1558290"/>
          <a:ext cx="9079318" cy="1241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50" tIns="131350" rIns="131350" bIns="131350" numCol="1" spcCol="1270" anchor="ctr" anchorCtr="0">
          <a:noAutofit/>
        </a:bodyPr>
        <a:lstStyle/>
        <a:p>
          <a:pPr marL="0" lvl="0" indent="0" algn="l" defTabSz="1111250">
            <a:lnSpc>
              <a:spcPct val="100000"/>
            </a:lnSpc>
            <a:spcBef>
              <a:spcPct val="0"/>
            </a:spcBef>
            <a:spcAft>
              <a:spcPct val="35000"/>
            </a:spcAft>
            <a:buNone/>
          </a:pPr>
          <a:r>
            <a:rPr lang="en-US" sz="2500" kern="1200" dirty="0"/>
            <a:t>Facilities with additions or renovations from different times will have different equipment</a:t>
          </a:r>
        </a:p>
      </dsp:txBody>
      <dsp:txXfrm>
        <a:off x="1362877" y="1558290"/>
        <a:ext cx="9079318" cy="1241106"/>
      </dsp:txXfrm>
    </dsp:sp>
    <dsp:sp modelId="{5C7DECF2-B7D9-4A42-937C-D096F282B3E6}">
      <dsp:nvSpPr>
        <dsp:cNvPr id="0" name=""/>
        <dsp:cNvSpPr/>
      </dsp:nvSpPr>
      <dsp:spPr>
        <a:xfrm>
          <a:off x="-70600" y="3109673"/>
          <a:ext cx="10515600" cy="12411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E15C6-BECC-46A0-83C5-C43958203076}">
      <dsp:nvSpPr>
        <dsp:cNvPr id="0" name=""/>
        <dsp:cNvSpPr/>
      </dsp:nvSpPr>
      <dsp:spPr>
        <a:xfrm>
          <a:off x="304833" y="3388922"/>
          <a:ext cx="682608" cy="6826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A681CD-27C6-4E7E-98CE-5941889596BD}">
      <dsp:nvSpPr>
        <dsp:cNvPr id="0" name=""/>
        <dsp:cNvSpPr/>
      </dsp:nvSpPr>
      <dsp:spPr>
        <a:xfrm>
          <a:off x="1362877" y="3109673"/>
          <a:ext cx="9079318" cy="1241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350" tIns="131350" rIns="131350" bIns="131350" numCol="1" spcCol="1270" anchor="ctr" anchorCtr="0">
          <a:noAutofit/>
        </a:bodyPr>
        <a:lstStyle/>
        <a:p>
          <a:pPr marL="0" lvl="0" indent="0" algn="l" defTabSz="1111250">
            <a:lnSpc>
              <a:spcPct val="100000"/>
            </a:lnSpc>
            <a:spcBef>
              <a:spcPct val="0"/>
            </a:spcBef>
            <a:spcAft>
              <a:spcPct val="35000"/>
            </a:spcAft>
            <a:buNone/>
          </a:pPr>
          <a:r>
            <a:rPr lang="en-US" sz="2500" kern="1200" dirty="0"/>
            <a:t>Evaluate all of the separate estimates when prioritizing projects</a:t>
          </a:r>
        </a:p>
      </dsp:txBody>
      <dsp:txXfrm>
        <a:off x="1362877" y="3109673"/>
        <a:ext cx="9079318" cy="1241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D715E-D3CA-4B9D-9A6F-49775C83D10B}">
      <dsp:nvSpPr>
        <dsp:cNvPr id="0" name=""/>
        <dsp:cNvSpPr/>
      </dsp:nvSpPr>
      <dsp:spPr>
        <a:xfrm>
          <a:off x="593099" y="395291"/>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88FA1-05C6-4E5D-BC82-C0CD7AC46FF3}">
      <dsp:nvSpPr>
        <dsp:cNvPr id="0" name=""/>
        <dsp:cNvSpPr/>
      </dsp:nvSpPr>
      <dsp:spPr>
        <a:xfrm>
          <a:off x="827099" y="62929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4D1B8C-BB3E-4D96-9527-5049900C4EB9}">
      <dsp:nvSpPr>
        <dsp:cNvPr id="0" name=""/>
        <dsp:cNvSpPr/>
      </dsp:nvSpPr>
      <dsp:spPr>
        <a:xfrm>
          <a:off x="242099" y="1835291"/>
          <a:ext cx="1800000" cy="225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1200"/>
            </a:spcAft>
            <a:buNone/>
            <a:defRPr cap="all"/>
          </a:pPr>
          <a:r>
            <a:rPr lang="en-US" sz="1800" b="1" i="0" kern="1200" cap="none" baseline="0" dirty="0"/>
            <a:t>Age of facility and equipment </a:t>
          </a:r>
        </a:p>
        <a:p>
          <a:pPr marL="0" lvl="0" indent="0" algn="ctr" defTabSz="800100">
            <a:lnSpc>
              <a:spcPct val="100000"/>
            </a:lnSpc>
            <a:spcBef>
              <a:spcPct val="0"/>
            </a:spcBef>
            <a:spcAft>
              <a:spcPct val="35000"/>
            </a:spcAft>
            <a:buNone/>
            <a:defRPr cap="all"/>
          </a:pPr>
          <a:r>
            <a:rPr lang="en-US" sz="1800" b="0" i="0" kern="1200" cap="none" baseline="0" dirty="0"/>
            <a:t>Older equipment uses more water</a:t>
          </a:r>
          <a:endParaRPr lang="en-US" sz="1800" kern="1200" cap="none" dirty="0"/>
        </a:p>
      </dsp:txBody>
      <dsp:txXfrm>
        <a:off x="242099" y="1835291"/>
        <a:ext cx="1800000" cy="2255692"/>
      </dsp:txXfrm>
    </dsp:sp>
    <dsp:sp modelId="{D6F3C976-37F6-4122-BE11-1AB93AB59FA3}">
      <dsp:nvSpPr>
        <dsp:cNvPr id="0" name=""/>
        <dsp:cNvSpPr/>
      </dsp:nvSpPr>
      <dsp:spPr>
        <a:xfrm>
          <a:off x="2708099" y="395291"/>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A7D82A-7C91-49B1-A706-A562840B1645}">
      <dsp:nvSpPr>
        <dsp:cNvPr id="0" name=""/>
        <dsp:cNvSpPr/>
      </dsp:nvSpPr>
      <dsp:spPr>
        <a:xfrm>
          <a:off x="2942099" y="62929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8158B1-A60A-4585-BA6E-9673DFE4ECC3}">
      <dsp:nvSpPr>
        <dsp:cNvPr id="0" name=""/>
        <dsp:cNvSpPr/>
      </dsp:nvSpPr>
      <dsp:spPr>
        <a:xfrm>
          <a:off x="2357099" y="1835291"/>
          <a:ext cx="1800000" cy="225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1200"/>
            </a:spcAft>
            <a:buNone/>
            <a:defRPr cap="all"/>
          </a:pPr>
          <a:r>
            <a:rPr lang="en-US" sz="1800" b="1" i="0" kern="1200" cap="none" baseline="0" dirty="0"/>
            <a:t>Size of landscaped and irrigated area </a:t>
          </a:r>
        </a:p>
        <a:p>
          <a:pPr marL="0" lvl="0" indent="0" algn="ctr" defTabSz="800100">
            <a:lnSpc>
              <a:spcPct val="100000"/>
            </a:lnSpc>
            <a:spcBef>
              <a:spcPct val="0"/>
            </a:spcBef>
            <a:spcAft>
              <a:spcPct val="35000"/>
            </a:spcAft>
            <a:buNone/>
            <a:defRPr cap="all"/>
          </a:pPr>
          <a:r>
            <a:rPr lang="en-US" sz="1800" b="0" i="0" kern="1200" cap="none" baseline="0" dirty="0"/>
            <a:t>Local climate conditions v. amount of water plants need</a:t>
          </a:r>
          <a:endParaRPr lang="en-US" sz="1800" kern="1200" cap="none" dirty="0"/>
        </a:p>
      </dsp:txBody>
      <dsp:txXfrm>
        <a:off x="2357099" y="1835291"/>
        <a:ext cx="1800000" cy="2255692"/>
      </dsp:txXfrm>
    </dsp:sp>
    <dsp:sp modelId="{93E52950-E18A-474D-AC6E-C64426C976D7}">
      <dsp:nvSpPr>
        <dsp:cNvPr id="0" name=""/>
        <dsp:cNvSpPr/>
      </dsp:nvSpPr>
      <dsp:spPr>
        <a:xfrm>
          <a:off x="4823100" y="395291"/>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0D042-429D-4DDC-9E20-2CF5940C5E66}">
      <dsp:nvSpPr>
        <dsp:cNvPr id="0" name=""/>
        <dsp:cNvSpPr/>
      </dsp:nvSpPr>
      <dsp:spPr>
        <a:xfrm>
          <a:off x="5057100" y="62929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98BD9C-1460-42F4-A13E-129D1DAB4189}">
      <dsp:nvSpPr>
        <dsp:cNvPr id="0" name=""/>
        <dsp:cNvSpPr/>
      </dsp:nvSpPr>
      <dsp:spPr>
        <a:xfrm>
          <a:off x="4472100" y="1835291"/>
          <a:ext cx="1800000" cy="225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1200"/>
            </a:spcAft>
            <a:buNone/>
            <a:defRPr cap="all"/>
          </a:pPr>
          <a:r>
            <a:rPr lang="en-US" sz="1800" b="1" i="0" kern="1200" cap="none" baseline="0" dirty="0"/>
            <a:t>Efficiency of mechanical systems</a:t>
          </a:r>
        </a:p>
        <a:p>
          <a:pPr marL="0" lvl="0" indent="0" algn="ctr" defTabSz="800100">
            <a:lnSpc>
              <a:spcPct val="100000"/>
            </a:lnSpc>
            <a:spcBef>
              <a:spcPct val="0"/>
            </a:spcBef>
            <a:spcAft>
              <a:spcPct val="35000"/>
            </a:spcAft>
            <a:buNone/>
            <a:defRPr cap="all"/>
          </a:pPr>
          <a:r>
            <a:rPr lang="en-US" sz="1800" b="0" i="0" kern="1200" cap="none" baseline="0" dirty="0"/>
            <a:t> Presence of single-pass cooling, cooling tower cycles of concentration</a:t>
          </a:r>
          <a:r>
            <a:rPr lang="en-US" sz="1800" b="0" i="0" kern="1200" baseline="0" dirty="0"/>
            <a:t> </a:t>
          </a:r>
          <a:endParaRPr lang="en-US" sz="1800" kern="1200" dirty="0"/>
        </a:p>
      </dsp:txBody>
      <dsp:txXfrm>
        <a:off x="4472100" y="1835291"/>
        <a:ext cx="1800000" cy="2255692"/>
      </dsp:txXfrm>
    </dsp:sp>
    <dsp:sp modelId="{74EB9658-FE03-4CBF-ABE5-4936EF81B5FC}">
      <dsp:nvSpPr>
        <dsp:cNvPr id="0" name=""/>
        <dsp:cNvSpPr/>
      </dsp:nvSpPr>
      <dsp:spPr>
        <a:xfrm>
          <a:off x="6938100" y="395291"/>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D6DB8-12B1-49B1-B8A8-91FAAA65507D}">
      <dsp:nvSpPr>
        <dsp:cNvPr id="0" name=""/>
        <dsp:cNvSpPr/>
      </dsp:nvSpPr>
      <dsp:spPr>
        <a:xfrm>
          <a:off x="7172100" y="62929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4AFA1C-53AF-4F08-AD4F-1445FB5F271F}">
      <dsp:nvSpPr>
        <dsp:cNvPr id="0" name=""/>
        <dsp:cNvSpPr/>
      </dsp:nvSpPr>
      <dsp:spPr>
        <a:xfrm>
          <a:off x="6587100" y="1835291"/>
          <a:ext cx="1800000" cy="225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1200"/>
            </a:spcAft>
            <a:buNone/>
            <a:defRPr cap="all"/>
          </a:pPr>
          <a:r>
            <a:rPr lang="en-US" sz="1800" b="1" i="0" kern="1200" cap="none" baseline="0" dirty="0"/>
            <a:t>Areas with 24/7 occupancy </a:t>
          </a:r>
        </a:p>
        <a:p>
          <a:pPr marL="0" lvl="0" indent="0" algn="ctr" defTabSz="800100">
            <a:lnSpc>
              <a:spcPct val="100000"/>
            </a:lnSpc>
            <a:spcBef>
              <a:spcPct val="0"/>
            </a:spcBef>
            <a:spcAft>
              <a:spcPct val="35000"/>
            </a:spcAft>
            <a:buNone/>
            <a:defRPr cap="all"/>
          </a:pPr>
          <a:r>
            <a:rPr lang="en-US" sz="1800" b="0" i="0" kern="1200" cap="none" baseline="0" dirty="0"/>
            <a:t>Multifamily, hotels, hospitals, dormitories, correctional facilities, etc.</a:t>
          </a:r>
          <a:endParaRPr lang="en-US" sz="1800" kern="1200" cap="none" dirty="0"/>
        </a:p>
      </dsp:txBody>
      <dsp:txXfrm>
        <a:off x="6587100" y="1835291"/>
        <a:ext cx="1800000" cy="2255692"/>
      </dsp:txXfrm>
    </dsp:sp>
    <dsp:sp modelId="{8BFF708E-DFF1-4F43-A0C1-D1B4EC0346CC}">
      <dsp:nvSpPr>
        <dsp:cNvPr id="0" name=""/>
        <dsp:cNvSpPr/>
      </dsp:nvSpPr>
      <dsp:spPr>
        <a:xfrm>
          <a:off x="9053100" y="395291"/>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461132-A25F-48D3-B4E5-99BD3361C52F}">
      <dsp:nvSpPr>
        <dsp:cNvPr id="0" name=""/>
        <dsp:cNvSpPr/>
      </dsp:nvSpPr>
      <dsp:spPr>
        <a:xfrm>
          <a:off x="9287100" y="62929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8FC67-E235-4894-A725-2EA1FD7F0A49}">
      <dsp:nvSpPr>
        <dsp:cNvPr id="0" name=""/>
        <dsp:cNvSpPr/>
      </dsp:nvSpPr>
      <dsp:spPr>
        <a:xfrm>
          <a:off x="8702100" y="1835291"/>
          <a:ext cx="1800000" cy="225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1200"/>
            </a:spcAft>
            <a:buNone/>
            <a:defRPr cap="all"/>
          </a:pPr>
          <a:r>
            <a:rPr lang="en-US" sz="1800" b="1" i="0" kern="1200" cap="none" baseline="0" dirty="0"/>
            <a:t>Presence of a water intensive function </a:t>
          </a:r>
        </a:p>
        <a:p>
          <a:pPr marL="0" lvl="0" indent="0" algn="ctr" defTabSz="800100">
            <a:lnSpc>
              <a:spcPct val="100000"/>
            </a:lnSpc>
            <a:spcBef>
              <a:spcPct val="0"/>
            </a:spcBef>
            <a:spcAft>
              <a:spcPct val="35000"/>
            </a:spcAft>
            <a:buNone/>
            <a:defRPr cap="all"/>
          </a:pPr>
          <a:r>
            <a:rPr lang="en-US" sz="1800" b="0" i="0" kern="1200" cap="none" baseline="0" dirty="0"/>
            <a:t>Commercial kitchen, in-house laundry, surgical suite, or laboratory</a:t>
          </a:r>
          <a:endParaRPr lang="en-US" sz="1800" kern="1200" cap="none" dirty="0"/>
        </a:p>
      </dsp:txBody>
      <dsp:txXfrm>
        <a:off x="8702100" y="1835291"/>
        <a:ext cx="1800000" cy="22556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C0C52-2922-47E2-9B77-5022C63B99DE}">
      <dsp:nvSpPr>
        <dsp:cNvPr id="0" name=""/>
        <dsp:cNvSpPr/>
      </dsp:nvSpPr>
      <dsp:spPr>
        <a:xfrm>
          <a:off x="0" y="3736288"/>
          <a:ext cx="2628900" cy="61296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56464" rIns="186967" bIns="156464" numCol="1" spcCol="1270" anchor="ctr" anchorCtr="0">
          <a:noAutofit/>
        </a:bodyPr>
        <a:lstStyle/>
        <a:p>
          <a:pPr marL="0" lvl="0" indent="0" algn="ctr" defTabSz="977900">
            <a:lnSpc>
              <a:spcPct val="90000"/>
            </a:lnSpc>
            <a:spcBef>
              <a:spcPct val="0"/>
            </a:spcBef>
            <a:spcAft>
              <a:spcPct val="35000"/>
            </a:spcAft>
            <a:buNone/>
          </a:pPr>
          <a:r>
            <a:rPr lang="en-US" sz="2200" kern="1200"/>
            <a:t>Identify</a:t>
          </a:r>
        </a:p>
      </dsp:txBody>
      <dsp:txXfrm>
        <a:off x="0" y="3736288"/>
        <a:ext cx="2628900" cy="612969"/>
      </dsp:txXfrm>
    </dsp:sp>
    <dsp:sp modelId="{9513B5EA-BEA3-4BE8-8532-47B6DBE8CA29}">
      <dsp:nvSpPr>
        <dsp:cNvPr id="0" name=""/>
        <dsp:cNvSpPr/>
      </dsp:nvSpPr>
      <dsp:spPr>
        <a:xfrm>
          <a:off x="2628900" y="3736288"/>
          <a:ext cx="7886700" cy="61296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28600" rIns="159980" bIns="228600" numCol="1" spcCol="1270" anchor="ctr" anchorCtr="0">
          <a:noAutofit/>
        </a:bodyPr>
        <a:lstStyle/>
        <a:p>
          <a:pPr marL="0" lvl="0" indent="0" algn="l" defTabSz="800100">
            <a:lnSpc>
              <a:spcPct val="90000"/>
            </a:lnSpc>
            <a:spcBef>
              <a:spcPct val="0"/>
            </a:spcBef>
            <a:spcAft>
              <a:spcPct val="35000"/>
            </a:spcAft>
            <a:buNone/>
          </a:pPr>
          <a:r>
            <a:rPr lang="en-US" sz="1800" kern="1200" dirty="0"/>
            <a:t>specific projects and opportunities to save water, energy and money</a:t>
          </a:r>
        </a:p>
      </dsp:txBody>
      <dsp:txXfrm>
        <a:off x="2628900" y="3736288"/>
        <a:ext cx="7886700" cy="612969"/>
      </dsp:txXfrm>
    </dsp:sp>
    <dsp:sp modelId="{5285C9D1-9D1E-4AC3-9F24-C46B842970A5}">
      <dsp:nvSpPr>
        <dsp:cNvPr id="0" name=""/>
        <dsp:cNvSpPr/>
      </dsp:nvSpPr>
      <dsp:spPr>
        <a:xfrm rot="10800000">
          <a:off x="0" y="2802736"/>
          <a:ext cx="2628900" cy="942746"/>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56464" rIns="186967" bIns="156464" numCol="1" spcCol="1270" anchor="ctr" anchorCtr="0">
          <a:noAutofit/>
        </a:bodyPr>
        <a:lstStyle/>
        <a:p>
          <a:pPr marL="0" lvl="0" indent="0" algn="ctr" defTabSz="977900">
            <a:lnSpc>
              <a:spcPct val="90000"/>
            </a:lnSpc>
            <a:spcBef>
              <a:spcPct val="0"/>
            </a:spcBef>
            <a:spcAft>
              <a:spcPct val="35000"/>
            </a:spcAft>
            <a:buNone/>
          </a:pPr>
          <a:r>
            <a:rPr lang="en-US" sz="2200" kern="1200"/>
            <a:t>Verify</a:t>
          </a:r>
        </a:p>
      </dsp:txBody>
      <dsp:txXfrm rot="-10800000">
        <a:off x="0" y="2802736"/>
        <a:ext cx="2628900" cy="612785"/>
      </dsp:txXfrm>
    </dsp:sp>
    <dsp:sp modelId="{CB0A636E-23DD-44B4-AEF6-FADEB1E84B7C}">
      <dsp:nvSpPr>
        <dsp:cNvPr id="0" name=""/>
        <dsp:cNvSpPr/>
      </dsp:nvSpPr>
      <dsp:spPr>
        <a:xfrm>
          <a:off x="2628900" y="2802736"/>
          <a:ext cx="7886700" cy="61278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28600" rIns="159980" bIns="228600" numCol="1" spcCol="1270" anchor="ctr" anchorCtr="0">
          <a:noAutofit/>
        </a:bodyPr>
        <a:lstStyle/>
        <a:p>
          <a:pPr marL="0" lvl="0" indent="0" algn="l" defTabSz="800100">
            <a:lnSpc>
              <a:spcPct val="90000"/>
            </a:lnSpc>
            <a:spcBef>
              <a:spcPct val="0"/>
            </a:spcBef>
            <a:spcAft>
              <a:spcPct val="35000"/>
            </a:spcAft>
            <a:buNone/>
          </a:pPr>
          <a:r>
            <a:rPr lang="en-US" sz="1800" kern="1200" dirty="0"/>
            <a:t>performance of fixtures, equipment, systems, etc</a:t>
          </a:r>
          <a:r>
            <a:rPr lang="en-US" sz="1500" kern="1200" dirty="0"/>
            <a:t>. </a:t>
          </a:r>
        </a:p>
      </dsp:txBody>
      <dsp:txXfrm>
        <a:off x="2628900" y="2802736"/>
        <a:ext cx="7886700" cy="612785"/>
      </dsp:txXfrm>
    </dsp:sp>
    <dsp:sp modelId="{CDC122D5-2F1D-403B-883D-D4F03E78442D}">
      <dsp:nvSpPr>
        <dsp:cNvPr id="0" name=""/>
        <dsp:cNvSpPr/>
      </dsp:nvSpPr>
      <dsp:spPr>
        <a:xfrm rot="10800000">
          <a:off x="0" y="1869184"/>
          <a:ext cx="2628900" cy="942746"/>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56464" rIns="186967" bIns="156464" numCol="1" spcCol="1270" anchor="ctr" anchorCtr="0">
          <a:noAutofit/>
        </a:bodyPr>
        <a:lstStyle/>
        <a:p>
          <a:pPr marL="0" lvl="0" indent="0" algn="ctr" defTabSz="977900">
            <a:lnSpc>
              <a:spcPct val="90000"/>
            </a:lnSpc>
            <a:spcBef>
              <a:spcPct val="0"/>
            </a:spcBef>
            <a:spcAft>
              <a:spcPct val="35000"/>
            </a:spcAft>
            <a:buNone/>
          </a:pPr>
          <a:r>
            <a:rPr lang="en-US" sz="2200" kern="1200"/>
            <a:t>Inventory</a:t>
          </a:r>
        </a:p>
      </dsp:txBody>
      <dsp:txXfrm rot="-10800000">
        <a:off x="0" y="1869184"/>
        <a:ext cx="2628900" cy="612785"/>
      </dsp:txXfrm>
    </dsp:sp>
    <dsp:sp modelId="{6EC9C2FA-15D0-46D8-BB3E-4E330406DEF8}">
      <dsp:nvSpPr>
        <dsp:cNvPr id="0" name=""/>
        <dsp:cNvSpPr/>
      </dsp:nvSpPr>
      <dsp:spPr>
        <a:xfrm>
          <a:off x="2628900" y="1869184"/>
          <a:ext cx="7886700" cy="61278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28600" rIns="159980" bIns="228600" numCol="1" spcCol="1270" anchor="ctr" anchorCtr="0">
          <a:noAutofit/>
        </a:bodyPr>
        <a:lstStyle/>
        <a:p>
          <a:pPr marL="0" lvl="0" indent="0" algn="l" defTabSz="800100">
            <a:lnSpc>
              <a:spcPct val="90000"/>
            </a:lnSpc>
            <a:spcBef>
              <a:spcPct val="0"/>
            </a:spcBef>
            <a:spcAft>
              <a:spcPct val="35000"/>
            </a:spcAft>
            <a:buNone/>
          </a:pPr>
          <a:r>
            <a:rPr lang="en-US" sz="1800" kern="1200" dirty="0"/>
            <a:t>all water-using fixtures, equipment, systems, and processes</a:t>
          </a:r>
        </a:p>
      </dsp:txBody>
      <dsp:txXfrm>
        <a:off x="2628900" y="1869184"/>
        <a:ext cx="7886700" cy="612785"/>
      </dsp:txXfrm>
    </dsp:sp>
    <dsp:sp modelId="{F1F37081-D9DC-46EF-82EA-866A2CBFCC0B}">
      <dsp:nvSpPr>
        <dsp:cNvPr id="0" name=""/>
        <dsp:cNvSpPr/>
      </dsp:nvSpPr>
      <dsp:spPr>
        <a:xfrm rot="10800000">
          <a:off x="0" y="935632"/>
          <a:ext cx="2628900" cy="94274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56464" rIns="186967" bIns="156464" numCol="1" spcCol="1270" anchor="ctr" anchorCtr="0">
          <a:noAutofit/>
        </a:bodyPr>
        <a:lstStyle/>
        <a:p>
          <a:pPr marL="0" lvl="0" indent="0" algn="ctr" defTabSz="977900">
            <a:lnSpc>
              <a:spcPct val="90000"/>
            </a:lnSpc>
            <a:spcBef>
              <a:spcPct val="0"/>
            </a:spcBef>
            <a:spcAft>
              <a:spcPct val="35000"/>
            </a:spcAft>
            <a:buNone/>
          </a:pPr>
          <a:r>
            <a:rPr lang="en-US" sz="2200" kern="1200" dirty="0"/>
            <a:t>Establish</a:t>
          </a:r>
        </a:p>
      </dsp:txBody>
      <dsp:txXfrm rot="-10800000">
        <a:off x="0" y="935632"/>
        <a:ext cx="2628900" cy="612785"/>
      </dsp:txXfrm>
    </dsp:sp>
    <dsp:sp modelId="{3043E66D-7FAA-4465-B58B-821C9E3B8D1F}">
      <dsp:nvSpPr>
        <dsp:cNvPr id="0" name=""/>
        <dsp:cNvSpPr/>
      </dsp:nvSpPr>
      <dsp:spPr>
        <a:xfrm>
          <a:off x="2628900" y="935632"/>
          <a:ext cx="7886700" cy="61278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28600" rIns="159980" bIns="228600" numCol="1" spcCol="1270" anchor="ctr" anchorCtr="0">
          <a:noAutofit/>
        </a:bodyPr>
        <a:lstStyle/>
        <a:p>
          <a:pPr marL="0" lvl="0" indent="0" algn="l" defTabSz="800100">
            <a:lnSpc>
              <a:spcPct val="90000"/>
            </a:lnSpc>
            <a:spcBef>
              <a:spcPct val="0"/>
            </a:spcBef>
            <a:spcAft>
              <a:spcPct val="35000"/>
            </a:spcAft>
            <a:buNone/>
          </a:pPr>
          <a:r>
            <a:rPr lang="en-US" sz="1800" kern="1200" dirty="0"/>
            <a:t>a baseline using water use data from a typical year</a:t>
          </a:r>
        </a:p>
      </dsp:txBody>
      <dsp:txXfrm>
        <a:off x="2628900" y="935632"/>
        <a:ext cx="7886700" cy="612785"/>
      </dsp:txXfrm>
    </dsp:sp>
    <dsp:sp modelId="{144383B8-ABF1-4D98-81F9-2765F3917C3D}">
      <dsp:nvSpPr>
        <dsp:cNvPr id="0" name=""/>
        <dsp:cNvSpPr/>
      </dsp:nvSpPr>
      <dsp:spPr>
        <a:xfrm rot="10800000">
          <a:off x="0" y="2080"/>
          <a:ext cx="2628900" cy="942746"/>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967" tIns="156464" rIns="186967" bIns="156464" numCol="1" spcCol="1270" anchor="ctr" anchorCtr="0">
          <a:noAutofit/>
        </a:bodyPr>
        <a:lstStyle/>
        <a:p>
          <a:pPr marL="0" lvl="0" indent="0" algn="ctr" defTabSz="977900">
            <a:lnSpc>
              <a:spcPct val="90000"/>
            </a:lnSpc>
            <a:spcBef>
              <a:spcPct val="0"/>
            </a:spcBef>
            <a:spcAft>
              <a:spcPct val="35000"/>
            </a:spcAft>
            <a:buNone/>
          </a:pPr>
          <a:r>
            <a:rPr lang="en-US" sz="2200" kern="1200"/>
            <a:t>Gather</a:t>
          </a:r>
        </a:p>
      </dsp:txBody>
      <dsp:txXfrm rot="-10800000">
        <a:off x="0" y="2080"/>
        <a:ext cx="2628900" cy="612785"/>
      </dsp:txXfrm>
    </dsp:sp>
    <dsp:sp modelId="{C5968BDC-A652-47F6-AC11-608EE9CC6786}">
      <dsp:nvSpPr>
        <dsp:cNvPr id="0" name=""/>
        <dsp:cNvSpPr/>
      </dsp:nvSpPr>
      <dsp:spPr>
        <a:xfrm>
          <a:off x="2628900" y="2080"/>
          <a:ext cx="7886700" cy="612785"/>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9980" tIns="228600" rIns="159980" bIns="228600" numCol="1" spcCol="1270" anchor="ctr" anchorCtr="0">
          <a:noAutofit/>
        </a:bodyPr>
        <a:lstStyle/>
        <a:p>
          <a:pPr marL="0" lvl="0" indent="0" algn="l" defTabSz="800100">
            <a:lnSpc>
              <a:spcPct val="90000"/>
            </a:lnSpc>
            <a:spcBef>
              <a:spcPct val="0"/>
            </a:spcBef>
            <a:spcAft>
              <a:spcPct val="35000"/>
            </a:spcAft>
            <a:buNone/>
          </a:pPr>
          <a:r>
            <a:rPr lang="en-US" sz="1800" kern="1200" dirty="0"/>
            <a:t>info on water sources (metered and unmetered), collect/review water bills</a:t>
          </a:r>
        </a:p>
      </dsp:txBody>
      <dsp:txXfrm>
        <a:off x="2628900" y="2080"/>
        <a:ext cx="7886700" cy="6127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DB03A-D66E-4BB5-96CE-9594E9E29682}">
      <dsp:nvSpPr>
        <dsp:cNvPr id="0" name=""/>
        <dsp:cNvSpPr/>
      </dsp:nvSpPr>
      <dsp:spPr>
        <a:xfrm>
          <a:off x="51" y="16131"/>
          <a:ext cx="4913783" cy="141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Identify water sources and how they are measured</a:t>
          </a:r>
        </a:p>
      </dsp:txBody>
      <dsp:txXfrm>
        <a:off x="51" y="16131"/>
        <a:ext cx="4913783" cy="1411200"/>
      </dsp:txXfrm>
    </dsp:sp>
    <dsp:sp modelId="{FA89CEC2-5EF5-4028-A6CA-FB5E0A80EB31}">
      <dsp:nvSpPr>
        <dsp:cNvPr id="0" name=""/>
        <dsp:cNvSpPr/>
      </dsp:nvSpPr>
      <dsp:spPr>
        <a:xfrm>
          <a:off x="51" y="1427331"/>
          <a:ext cx="4913783" cy="23538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Municipally supplied potable or reclaimed water</a:t>
          </a:r>
        </a:p>
        <a:p>
          <a:pPr marL="228600" lvl="1" indent="-228600" algn="l" defTabSz="1066800">
            <a:lnSpc>
              <a:spcPct val="90000"/>
            </a:lnSpc>
            <a:spcBef>
              <a:spcPct val="0"/>
            </a:spcBef>
            <a:spcAft>
              <a:spcPct val="20000"/>
            </a:spcAft>
            <a:buChar char="•"/>
          </a:pPr>
          <a:r>
            <a:rPr lang="en-US" sz="2400" kern="1200" dirty="0"/>
            <a:t>Surface water or groundwater</a:t>
          </a:r>
        </a:p>
        <a:p>
          <a:pPr marL="228600" lvl="1" indent="-228600" algn="l" defTabSz="1066800">
            <a:lnSpc>
              <a:spcPct val="90000"/>
            </a:lnSpc>
            <a:spcBef>
              <a:spcPct val="0"/>
            </a:spcBef>
            <a:spcAft>
              <a:spcPct val="20000"/>
            </a:spcAft>
            <a:buChar char="•"/>
          </a:pPr>
          <a:r>
            <a:rPr lang="en-US" sz="2400" kern="1200" dirty="0"/>
            <a:t>Alternative sources – rainwater, air-cooling condensate, greywater</a:t>
          </a:r>
        </a:p>
      </dsp:txBody>
      <dsp:txXfrm>
        <a:off x="51" y="1427331"/>
        <a:ext cx="4913783" cy="2353837"/>
      </dsp:txXfrm>
    </dsp:sp>
    <dsp:sp modelId="{4764B644-64A5-4CE7-9496-426800B148E6}">
      <dsp:nvSpPr>
        <dsp:cNvPr id="0" name=""/>
        <dsp:cNvSpPr/>
      </dsp:nvSpPr>
      <dsp:spPr>
        <a:xfrm>
          <a:off x="5601764" y="16131"/>
          <a:ext cx="4913783" cy="141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t>Collect usage data on all sources to establish a baseline</a:t>
          </a:r>
        </a:p>
      </dsp:txBody>
      <dsp:txXfrm>
        <a:off x="5601764" y="16131"/>
        <a:ext cx="4913783" cy="1411200"/>
      </dsp:txXfrm>
    </dsp:sp>
    <dsp:sp modelId="{356CD127-846E-454D-89BE-7CD58DD99F98}">
      <dsp:nvSpPr>
        <dsp:cNvPr id="0" name=""/>
        <dsp:cNvSpPr/>
      </dsp:nvSpPr>
      <dsp:spPr>
        <a:xfrm>
          <a:off x="5601764" y="1427331"/>
          <a:ext cx="4913783" cy="23538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Review two years of water and sewer data</a:t>
          </a:r>
        </a:p>
        <a:p>
          <a:pPr marL="228600" lvl="1" indent="-228600" algn="l" defTabSz="1066800">
            <a:lnSpc>
              <a:spcPct val="90000"/>
            </a:lnSpc>
            <a:spcBef>
              <a:spcPct val="0"/>
            </a:spcBef>
            <a:spcAft>
              <a:spcPct val="15000"/>
            </a:spcAft>
            <a:buChar char="•"/>
          </a:pPr>
          <a:r>
            <a:rPr lang="en-US" sz="2400" kern="1200" dirty="0"/>
            <a:t>Estimate unmetered sources</a:t>
          </a:r>
        </a:p>
        <a:p>
          <a:pPr marL="457200" lvl="2" indent="-228600" algn="l" defTabSz="1066800">
            <a:lnSpc>
              <a:spcPct val="90000"/>
            </a:lnSpc>
            <a:spcBef>
              <a:spcPct val="0"/>
            </a:spcBef>
            <a:spcAft>
              <a:spcPct val="15000"/>
            </a:spcAft>
            <a:buChar char="•"/>
          </a:pPr>
          <a:r>
            <a:rPr lang="en-US" sz="2400" kern="1200" dirty="0"/>
            <a:t>Pumping rates</a:t>
          </a:r>
        </a:p>
        <a:p>
          <a:pPr marL="457200" lvl="2" indent="-228600" algn="l" defTabSz="1066800">
            <a:lnSpc>
              <a:spcPct val="90000"/>
            </a:lnSpc>
            <a:spcBef>
              <a:spcPct val="0"/>
            </a:spcBef>
            <a:spcAft>
              <a:spcPct val="15000"/>
            </a:spcAft>
            <a:buChar char="•"/>
          </a:pPr>
          <a:r>
            <a:rPr lang="en-US" sz="2400" kern="1200" dirty="0"/>
            <a:t>Storage tank sizes</a:t>
          </a:r>
        </a:p>
      </dsp:txBody>
      <dsp:txXfrm>
        <a:off x="5601764" y="1427331"/>
        <a:ext cx="4913783" cy="23538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66733" cy="427751"/>
          </a:xfrm>
          <a:prstGeom prst="rect">
            <a:avLst/>
          </a:prstGeom>
        </p:spPr>
        <p:txBody>
          <a:bodyPr vert="horz" lIns="92181" tIns="46090" rIns="92181" bIns="46090" rtlCol="0"/>
          <a:lstStyle>
            <a:lvl1pPr algn="l">
              <a:defRPr sz="1200"/>
            </a:lvl1pPr>
          </a:lstStyle>
          <a:p>
            <a:endParaRPr lang="en-US" dirty="0"/>
          </a:p>
        </p:txBody>
      </p:sp>
      <p:sp>
        <p:nvSpPr>
          <p:cNvPr id="3" name="Date Placeholder 2"/>
          <p:cNvSpPr>
            <a:spLocks noGrp="1"/>
          </p:cNvSpPr>
          <p:nvPr>
            <p:ph type="dt" sz="quarter" idx="1"/>
          </p:nvPr>
        </p:nvSpPr>
        <p:spPr>
          <a:xfrm>
            <a:off x="4008706" y="2"/>
            <a:ext cx="3066733" cy="427751"/>
          </a:xfrm>
          <a:prstGeom prst="rect">
            <a:avLst/>
          </a:prstGeom>
        </p:spPr>
        <p:txBody>
          <a:bodyPr vert="horz" lIns="92181" tIns="46090" rIns="92181" bIns="46090" rtlCol="0"/>
          <a:lstStyle>
            <a:lvl1pPr algn="r">
              <a:defRPr sz="1200"/>
            </a:lvl1pPr>
          </a:lstStyle>
          <a:p>
            <a:fld id="{DDF9BA94-1334-40C4-B63E-5EF475596C32}" type="datetimeFigureOut">
              <a:rPr lang="en-US" smtClean="0"/>
              <a:t>1/9/2020</a:t>
            </a:fld>
            <a:endParaRPr lang="en-US" dirty="0"/>
          </a:p>
        </p:txBody>
      </p:sp>
      <p:sp>
        <p:nvSpPr>
          <p:cNvPr id="4" name="Footer Placeholder 3"/>
          <p:cNvSpPr>
            <a:spLocks noGrp="1"/>
          </p:cNvSpPr>
          <p:nvPr>
            <p:ph type="ftr" sz="quarter" idx="2"/>
          </p:nvPr>
        </p:nvSpPr>
        <p:spPr>
          <a:xfrm>
            <a:off x="1" y="8092363"/>
            <a:ext cx="3066733" cy="427751"/>
          </a:xfrm>
          <a:prstGeom prst="rect">
            <a:avLst/>
          </a:prstGeom>
        </p:spPr>
        <p:txBody>
          <a:bodyPr vert="horz" lIns="92181" tIns="46090" rIns="92181" bIns="460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6" y="8092363"/>
            <a:ext cx="3066733" cy="427751"/>
          </a:xfrm>
          <a:prstGeom prst="rect">
            <a:avLst/>
          </a:prstGeom>
        </p:spPr>
        <p:txBody>
          <a:bodyPr vert="horz" lIns="92181" tIns="46090" rIns="92181" bIns="46090" rtlCol="0" anchor="b"/>
          <a:lstStyle>
            <a:lvl1pPr algn="r">
              <a:defRPr sz="1200"/>
            </a:lvl1pPr>
          </a:lstStyle>
          <a:p>
            <a:fld id="{04E9F736-E8A7-40D1-A164-DD14D5C405E6}" type="slidenum">
              <a:rPr lang="en-US" smtClean="0"/>
              <a:t>‹#›</a:t>
            </a:fld>
            <a:endParaRPr lang="en-US" dirty="0"/>
          </a:p>
        </p:txBody>
      </p:sp>
    </p:spTree>
    <p:extLst>
      <p:ext uri="{BB962C8B-B14F-4D97-AF65-F5344CB8AC3E}">
        <p14:creationId xmlns:p14="http://schemas.microsoft.com/office/powerpoint/2010/main" val="1567787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277869"/>
          </a:xfrm>
          <a:prstGeom prst="rect">
            <a:avLst/>
          </a:prstGeom>
        </p:spPr>
        <p:txBody>
          <a:bodyPr vert="horz" lIns="92181" tIns="46090" rIns="92181" bIns="46090" rtlCol="0"/>
          <a:lstStyle>
            <a:lvl1pPr algn="l">
              <a:defRPr sz="1200"/>
            </a:lvl1pPr>
          </a:lstStyle>
          <a:p>
            <a:endParaRPr lang="en-US" dirty="0"/>
          </a:p>
        </p:txBody>
      </p:sp>
      <p:sp>
        <p:nvSpPr>
          <p:cNvPr id="3" name="Date Placeholder 2"/>
          <p:cNvSpPr>
            <a:spLocks noGrp="1"/>
          </p:cNvSpPr>
          <p:nvPr>
            <p:ph type="dt" idx="1"/>
          </p:nvPr>
        </p:nvSpPr>
        <p:spPr>
          <a:xfrm>
            <a:off x="4008706" y="1"/>
            <a:ext cx="3066733" cy="277869"/>
          </a:xfrm>
          <a:prstGeom prst="rect">
            <a:avLst/>
          </a:prstGeom>
        </p:spPr>
        <p:txBody>
          <a:bodyPr vert="horz" lIns="92181" tIns="46090" rIns="92181" bIns="46090" rtlCol="0"/>
          <a:lstStyle>
            <a:lvl1pPr algn="r">
              <a:defRPr sz="1200"/>
            </a:lvl1pPr>
          </a:lstStyle>
          <a:p>
            <a:fld id="{AFF657F7-3562-46B7-8EC1-FF66D7AA833E}" type="datetimeFigureOut">
              <a:rPr lang="en-US" smtClean="0"/>
              <a:t>1/9/2020</a:t>
            </a:fld>
            <a:endParaRPr lang="en-US" dirty="0"/>
          </a:p>
        </p:txBody>
      </p:sp>
      <p:sp>
        <p:nvSpPr>
          <p:cNvPr id="4" name="Slide Image Placeholder 3"/>
          <p:cNvSpPr>
            <a:spLocks noGrp="1" noRot="1" noChangeAspect="1"/>
          </p:cNvSpPr>
          <p:nvPr>
            <p:ph type="sldImg" idx="2"/>
          </p:nvPr>
        </p:nvSpPr>
        <p:spPr>
          <a:xfrm>
            <a:off x="698500" y="360363"/>
            <a:ext cx="5680075" cy="3195637"/>
          </a:xfrm>
          <a:prstGeom prst="rect">
            <a:avLst/>
          </a:prstGeom>
          <a:noFill/>
          <a:ln w="12700">
            <a:solidFill>
              <a:prstClr val="black"/>
            </a:solidFill>
          </a:ln>
        </p:spPr>
        <p:txBody>
          <a:bodyPr vert="horz" lIns="92181" tIns="46090" rIns="92181" bIns="46090" rtlCol="0" anchor="ctr"/>
          <a:lstStyle/>
          <a:p>
            <a:endParaRPr lang="en-US" dirty="0"/>
          </a:p>
        </p:txBody>
      </p:sp>
      <p:sp>
        <p:nvSpPr>
          <p:cNvPr id="5" name="Notes Placeholder 4"/>
          <p:cNvSpPr>
            <a:spLocks noGrp="1"/>
          </p:cNvSpPr>
          <p:nvPr>
            <p:ph type="body" sz="quarter" idx="3"/>
          </p:nvPr>
        </p:nvSpPr>
        <p:spPr>
          <a:xfrm>
            <a:off x="410266" y="3771197"/>
            <a:ext cx="6256545" cy="4109907"/>
          </a:xfrm>
          <a:prstGeom prst="rect">
            <a:avLst/>
          </a:prstGeom>
        </p:spPr>
        <p:txBody>
          <a:bodyPr vert="horz" lIns="92181" tIns="46090" rIns="92181" bIns="46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240766"/>
            <a:ext cx="3066733" cy="277869"/>
          </a:xfrm>
          <a:prstGeom prst="rect">
            <a:avLst/>
          </a:prstGeom>
        </p:spPr>
        <p:txBody>
          <a:bodyPr vert="horz" lIns="92181" tIns="46090" rIns="92181" bIns="460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240765"/>
            <a:ext cx="3066733" cy="277871"/>
          </a:xfrm>
          <a:prstGeom prst="rect">
            <a:avLst/>
          </a:prstGeom>
        </p:spPr>
        <p:txBody>
          <a:bodyPr vert="horz" lIns="92181" tIns="46090" rIns="92181" bIns="46090" rtlCol="0" anchor="b"/>
          <a:lstStyle>
            <a:lvl1pPr algn="r">
              <a:defRPr sz="1200"/>
            </a:lvl1pPr>
          </a:lstStyle>
          <a:p>
            <a:fld id="{078DB6F2-E9D9-45C5-B494-A250A259E6AA}" type="slidenum">
              <a:rPr lang="en-US" smtClean="0"/>
              <a:t>‹#›</a:t>
            </a:fld>
            <a:endParaRPr lang="en-US" dirty="0"/>
          </a:p>
        </p:txBody>
      </p:sp>
    </p:spTree>
    <p:extLst>
      <p:ext uri="{BB962C8B-B14F-4D97-AF65-F5344CB8AC3E}">
        <p14:creationId xmlns:p14="http://schemas.microsoft.com/office/powerpoint/2010/main" val="272039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dsireusa.or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lookforwatersense.epa.gov/rebat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638175"/>
            <a:ext cx="5681662" cy="3195638"/>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a:rPr>
              <a:pPr defTabSz="921807">
                <a:defRPr/>
              </a:pPr>
              <a:t>1</a:t>
            </a:fld>
            <a:endParaRPr lang="en-US" dirty="0">
              <a:solidFill>
                <a:prstClr val="black"/>
              </a:solidFill>
              <a:latin typeface="Calibri"/>
            </a:endParaRPr>
          </a:p>
        </p:txBody>
      </p:sp>
    </p:spTree>
    <p:extLst>
      <p:ext uri="{BB962C8B-B14F-4D97-AF65-F5344CB8AC3E}">
        <p14:creationId xmlns:p14="http://schemas.microsoft.com/office/powerpoint/2010/main" val="2942667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a:xfrm>
            <a:off x="410266" y="3771197"/>
            <a:ext cx="6256545" cy="4469567"/>
          </a:xfrm>
        </p:spPr>
        <p:txBody>
          <a:bodyPr/>
          <a:lstStyle/>
          <a:p>
            <a:r>
              <a:rPr lang="en-US" dirty="0"/>
              <a:t>There are several constant factors we have found to indicate high water usage. These can be good places to start when looking for savings. </a:t>
            </a:r>
          </a:p>
          <a:p>
            <a:pPr marL="172839" indent="-172839">
              <a:buFont typeface="Arial" panose="020B0604020202020204" pitchFamily="34" charset="0"/>
              <a:buChar char="•"/>
            </a:pPr>
            <a:r>
              <a:rPr lang="en-US" dirty="0"/>
              <a:t>The age of the facility and equipment is a very good indicator. Generally, the older the equipment or fixture, the more water it uses. Plumbing and building codes have become more stringent over time so older equipment will always use more water. </a:t>
            </a:r>
          </a:p>
          <a:p>
            <a:pPr marL="172839" indent="-172839">
              <a:buFont typeface="Arial" panose="020B0604020202020204" pitchFamily="34" charset="0"/>
              <a:buChar char="•"/>
            </a:pPr>
            <a:endParaRPr lang="en-US" dirty="0"/>
          </a:p>
          <a:p>
            <a:pPr marL="172839" indent="-172839">
              <a:buFont typeface="Arial" panose="020B0604020202020204" pitchFamily="34" charset="0"/>
              <a:buChar char="•"/>
            </a:pPr>
            <a:r>
              <a:rPr lang="en-US" dirty="0"/>
              <a:t>Next, the size of a facility’s landscaped and irrigated area can affect the water use depending on the type of plants used and the climate conditions. Anywhere where the watering needs of the plant exceed the amount of precipitation will require irrigation and will use more water to keep the plants alive. Irrigation systems are not always wasteful, but they do result in more water usage compared to a facility without irrigated areas. </a:t>
            </a:r>
          </a:p>
          <a:p>
            <a:pPr marL="172839" indent="-172839">
              <a:buFont typeface="Arial" panose="020B0604020202020204" pitchFamily="34" charset="0"/>
              <a:buChar char="•"/>
            </a:pPr>
            <a:endParaRPr lang="en-US" dirty="0"/>
          </a:p>
          <a:p>
            <a:pPr marL="172839" indent="-172839">
              <a:buFont typeface="Arial" panose="020B0604020202020204" pitchFamily="34" charset="0"/>
              <a:buChar char="•"/>
            </a:pPr>
            <a:r>
              <a:rPr lang="en-US" dirty="0"/>
              <a:t>Another big factor is the efficiency of any mechanical systems in the facility. Mechanical systems are large users of both energy and water so they are a great place to look for savings. We’ll get into the details of this later in the presentation, but single-pass cooling systems where water is used once and then discharged to the sewer can be very wasteful. Cooling towers always need to be actively managed so they are also a good place to look for savings. </a:t>
            </a:r>
          </a:p>
          <a:p>
            <a:pPr marL="172839" indent="-172839">
              <a:buFont typeface="Arial" panose="020B0604020202020204" pitchFamily="34" charset="0"/>
              <a:buChar char="•"/>
            </a:pPr>
            <a:endParaRPr lang="en-US" dirty="0"/>
          </a:p>
          <a:p>
            <a:pPr marL="172839" indent="-172839">
              <a:buFont typeface="Arial" panose="020B0604020202020204" pitchFamily="34" charset="0"/>
              <a:buChar char="•"/>
            </a:pPr>
            <a:r>
              <a:rPr lang="en-US" dirty="0"/>
              <a:t>Occupancy patterns can greatly affect the water usage. Any area of a facility with 24/7 occupancy use more water in sanitary fixtures and to run major mechanical systems.</a:t>
            </a:r>
          </a:p>
          <a:p>
            <a:pPr marL="172839" indent="-172839">
              <a:buFont typeface="Arial" panose="020B0604020202020204" pitchFamily="34" charset="0"/>
              <a:buChar char="•"/>
            </a:pPr>
            <a:endParaRPr lang="en-US" dirty="0"/>
          </a:p>
          <a:p>
            <a:pPr marL="172839" indent="-172839">
              <a:buFont typeface="Arial" panose="020B0604020202020204" pitchFamily="34" charset="0"/>
              <a:buChar char="•"/>
            </a:pPr>
            <a:r>
              <a:rPr lang="en-US" dirty="0"/>
              <a:t>Finally, the presence of a water intensive function is always an indicator. In particular, commercial kitchens, in-house commercial laundry, surgical suites in medical facilities, and specialized laboratory equipment can indicate lots of water use. </a:t>
            </a:r>
          </a:p>
          <a:p>
            <a:pPr marL="172839" indent="-17283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78DB6F2-E9D9-45C5-B494-A250A259E6AA}" type="slidenum">
              <a:rPr lang="en-US" smtClean="0"/>
              <a:t>10</a:t>
            </a:fld>
            <a:endParaRPr lang="en-US" dirty="0"/>
          </a:p>
        </p:txBody>
      </p:sp>
    </p:spTree>
    <p:extLst>
      <p:ext uri="{BB962C8B-B14F-4D97-AF65-F5344CB8AC3E}">
        <p14:creationId xmlns:p14="http://schemas.microsoft.com/office/powerpoint/2010/main" val="342040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a:buFont typeface="Arial" pitchFamily="34" charset="0"/>
              <a:buNone/>
            </a:pPr>
            <a:r>
              <a:rPr lang="en-US" dirty="0"/>
              <a:t>To truly find out how much water your facility is using</a:t>
            </a:r>
            <a:r>
              <a:rPr lang="en-US" b="1" dirty="0"/>
              <a:t>, you will need to do a water assessment</a:t>
            </a:r>
            <a:r>
              <a:rPr lang="en-US" dirty="0"/>
              <a:t>. There are basic levels as well as more advanced assessments just like energy audits.  Assessing</a:t>
            </a:r>
            <a:r>
              <a:rPr lang="en-US" baseline="0" dirty="0"/>
              <a:t> a facility’s water use may seem like an involved step of </a:t>
            </a:r>
            <a:r>
              <a:rPr lang="en-US" b="0" baseline="0" dirty="0">
                <a:solidFill>
                  <a:schemeClr val="tx1"/>
                </a:solidFill>
              </a:rPr>
              <a:t>water management planning, but it’s a critical step.  Before you can begin to make your facility more efficient, you need to get the full picture of where you’re using water and how.   </a:t>
            </a:r>
          </a:p>
          <a:p>
            <a:pPr>
              <a:buFont typeface="Arial" pitchFamily="34" charset="0"/>
              <a:buChar char="•"/>
            </a:pPr>
            <a:endParaRPr lang="en-US" baseline="0" dirty="0"/>
          </a:p>
          <a:p>
            <a:pPr>
              <a:buFont typeface="Arial" pitchFamily="34" charset="0"/>
              <a:buNone/>
            </a:pPr>
            <a:r>
              <a:rPr lang="en-US" baseline="0" dirty="0"/>
              <a:t>To properly assess your facility, you’ll need to gather readily available information on sources of water, review recent water bills, establish a water use baseline, inventory all water-using fixtures, equipment, systems, and processes, verify the performance of existing equipment and fixtures, and identify specific projects and opportunities to save water, energy, and money. </a:t>
            </a:r>
          </a:p>
          <a:p>
            <a:pPr>
              <a:buFont typeface="Arial" pitchFamily="34" charset="0"/>
              <a:buChar char="•"/>
            </a:pPr>
            <a:endParaRPr lang="en-US" baseline="0" dirty="0"/>
          </a:p>
          <a:p>
            <a:pPr>
              <a:buFont typeface="Arial" pitchFamily="34" charset="0"/>
              <a:buNone/>
            </a:pPr>
            <a:r>
              <a:rPr lang="en-US" baseline="0" dirty="0"/>
              <a:t>We’re going to discuss all parts of this process today in more detail to give you a better understanding of each step and the tools and resources available to help you.  </a:t>
            </a:r>
            <a:endParaRPr lang="en-US" dirty="0"/>
          </a:p>
          <a:p>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11</a:t>
            </a:fld>
            <a:endParaRPr lang="en-US" dirty="0"/>
          </a:p>
        </p:txBody>
      </p:sp>
    </p:spTree>
    <p:extLst>
      <p:ext uri="{BB962C8B-B14F-4D97-AF65-F5344CB8AC3E}">
        <p14:creationId xmlns:p14="http://schemas.microsoft.com/office/powerpoint/2010/main" val="154338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r>
              <a:rPr lang="en-US" dirty="0"/>
              <a:t>WaterSense</a:t>
            </a:r>
            <a:r>
              <a:rPr lang="en-US" baseline="0" dirty="0"/>
              <a:t> has created several free tools to help facility managers and building owners get started saving water in a facility.  Sample worksheets and checklists can help create an building inventory of all fixtures and water-using equipment. Users can also create a list of water meters and compile the facility’s water consumption history.  These pieces of information are vital to assessing a facility’s water use and creating a baseline to measure water savings over time.  </a:t>
            </a:r>
          </a:p>
          <a:p>
            <a:endParaRPr lang="en-US" baseline="0" dirty="0"/>
          </a:p>
          <a:p>
            <a:r>
              <a:rPr lang="en-US" baseline="0" dirty="0"/>
              <a:t>WaterSense also worked with the City of Boulder to create an excel-based Water Assessment Tool based on our Best Management Practices Guidebook. created a Water Use Savings and Evaluation Tool or the WaterUSE Tool, as an excel based version of these worksheets.  They were originally developed for hospitality facilities, but other facilities can use them too by completing the tabs that apply to the different parts of their facility.  The WaterUSE tool and associated worksheets can provide some suggested improvements and calculate potential water, energy, and cost savings that could be achieved with each project.</a:t>
            </a:r>
          </a:p>
          <a:p>
            <a:endParaRPr lang="en-US" baseline="0" dirty="0"/>
          </a:p>
          <a:p>
            <a:r>
              <a:rPr lang="en-US" baseline="0" dirty="0"/>
              <a:t>Each of these tools are available on the WaterSense website.  </a:t>
            </a:r>
            <a:endParaRPr lang="en-US"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panose="020F0502020204030204"/>
              </a:rPr>
              <a:pPr defTabSz="92180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5377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460847">
              <a:defRPr/>
            </a:pPr>
            <a:r>
              <a:rPr lang="en-US" baseline="0" dirty="0"/>
              <a:t>WaterSense developed a Simple Water Assessment Checklist that can be used to quickly identify and target project and best management practices that a facility may be interested in to save water, energy, and utility costs. It is very thorough, including 145 water-efficient or projects that you can undertake.</a:t>
            </a:r>
          </a:p>
          <a:p>
            <a:pPr defTabSz="460847">
              <a:defRPr/>
            </a:pPr>
            <a:endParaRPr lang="en-US" baseline="0" dirty="0"/>
          </a:p>
          <a:p>
            <a:pPr defTabSz="460847">
              <a:defRPr/>
            </a:pPr>
            <a:r>
              <a:rPr lang="en-US" baseline="0" dirty="0"/>
              <a:t>Anyone can use this Simple Assessment Checklist in any commercial or institutional facility to walk through and quickly mark which BMPs have been implemented and which should be evaluated for future projects.  Each project or practice refers directly to a corresponding best management practice in WaterSense at Work guide, so users can learn more.  </a:t>
            </a:r>
          </a:p>
          <a:p>
            <a:pPr defTabSz="460847">
              <a:defRPr/>
            </a:pPr>
            <a:endParaRPr lang="en-US" baseline="0" dirty="0"/>
          </a:p>
          <a:p>
            <a:pPr defTabSz="460847">
              <a:defRPr/>
            </a:pPr>
            <a:r>
              <a:rPr lang="en-US" baseline="0" dirty="0"/>
              <a:t>This is a preview of the checklist available on the </a:t>
            </a:r>
            <a:r>
              <a:rPr lang="en-US" baseline="0" dirty="0" err="1"/>
              <a:t>WaterSense</a:t>
            </a:r>
            <a:r>
              <a:rPr lang="en-US" baseline="0" dirty="0"/>
              <a:t> website.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panose="020F0502020204030204"/>
              </a:rPr>
              <a:pPr defTabSz="92180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3775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215900"/>
            <a:ext cx="5680075" cy="3195638"/>
          </a:xfrm>
        </p:spPr>
      </p:sp>
      <p:sp>
        <p:nvSpPr>
          <p:cNvPr id="3" name="Notes Placeholder 2"/>
          <p:cNvSpPr>
            <a:spLocks noGrp="1"/>
          </p:cNvSpPr>
          <p:nvPr>
            <p:ph type="body" idx="1"/>
          </p:nvPr>
        </p:nvSpPr>
        <p:spPr>
          <a:xfrm>
            <a:off x="410266" y="3631523"/>
            <a:ext cx="6256545" cy="4609240"/>
          </a:xfrm>
        </p:spPr>
        <p:txBody>
          <a:bodyPr/>
          <a:lstStyle/>
          <a:p>
            <a:pPr>
              <a:buFont typeface="Arial" pitchFamily="34" charset="0"/>
              <a:buNone/>
            </a:pPr>
            <a:r>
              <a:rPr lang="en-US" baseline="0" dirty="0"/>
              <a:t>To begin, you need to gather information. </a:t>
            </a:r>
          </a:p>
          <a:p>
            <a:pPr>
              <a:buFont typeface="Arial" pitchFamily="34" charset="0"/>
              <a:buChar char="•"/>
            </a:pPr>
            <a:r>
              <a:rPr lang="en-US" baseline="0" dirty="0"/>
              <a:t>First, identify all of the water sources for your facility and determine how they are measured. The main sources are usually municipally supplied potable water used for drinking or reclaimed water used for irrigation. You may also have an independent source like surface water such as lakes or streams or groundwater wells. You may also be using alternative sources like rainwater catchment systems, air-handler condensate, or greywater recycled on-site.  </a:t>
            </a:r>
          </a:p>
          <a:p>
            <a:pPr>
              <a:buFont typeface="Arial" pitchFamily="34" charset="0"/>
              <a:buChar char="•"/>
            </a:pPr>
            <a:r>
              <a:rPr lang="en-US" baseline="0" dirty="0"/>
              <a:t>For each source, pinpoint and record basic meter information, including location, end use, and billing account numbers, if available. This would include submeters or water monitoring devices if you have them. </a:t>
            </a:r>
          </a:p>
          <a:p>
            <a:pPr>
              <a:buFont typeface="Arial" pitchFamily="34" charset="0"/>
              <a:buChar char="•"/>
            </a:pPr>
            <a:r>
              <a:rPr lang="en-US" baseline="0" dirty="0"/>
              <a:t>And similar to identifying metered sources, you should also determine if any of your water sources are not metered—where water use is not tracked. </a:t>
            </a:r>
          </a:p>
          <a:p>
            <a:pPr>
              <a:buFont typeface="Arial" pitchFamily="34" charset="0"/>
              <a:buChar char="•"/>
            </a:pPr>
            <a:r>
              <a:rPr lang="en-US" baseline="0" dirty="0"/>
              <a:t> Next, you’ll want to gather and review water bills from the past couple of years to understand use patterns and the cost of water and wastewater services. At a minimum, you’ll want to collect a years worth of utility bills to help you establish a baseline, but ideally you’ll have a couple of years on hand so you can see how your water use has changed from year to year. </a:t>
            </a:r>
          </a:p>
          <a:p>
            <a:pPr>
              <a:buFont typeface="Arial" pitchFamily="34" charset="0"/>
              <a:buChar char="•"/>
            </a:pPr>
            <a:endParaRPr lang="en-US" baseline="0" dirty="0"/>
          </a:p>
          <a:p>
            <a:pPr>
              <a:buFont typeface="Arial" pitchFamily="34" charset="0"/>
              <a:buChar char="•"/>
            </a:pPr>
            <a:r>
              <a:rPr lang="en-US" baseline="0" dirty="0"/>
              <a:t> Some facilities handle and pay their utility bills in a central office or accounting department, so some facility managers don’t see them unless there is a problem. If this is the case, you can contact your water utility to request copies of your bills so you can keep track of your water use. </a:t>
            </a:r>
          </a:p>
          <a:p>
            <a:pPr defTabSz="921807">
              <a:defRPr/>
            </a:pPr>
            <a:r>
              <a:rPr lang="en-US" baseline="0" dirty="0"/>
              <a:t>  For unmetered sources, gather any data that would help estimate water use, such as pumping capacities and rates or storage tank sizes. </a:t>
            </a:r>
          </a:p>
          <a:p>
            <a:pPr defTabSz="921807">
              <a:defRPr/>
            </a:pPr>
            <a:endParaRPr lang="en-US" baseline="0" dirty="0"/>
          </a:p>
          <a:p>
            <a:pPr defTabSz="921807">
              <a:buFont typeface="Arial" pitchFamily="34" charset="0"/>
              <a:buChar char="•"/>
              <a:defRPr/>
            </a:pPr>
            <a:r>
              <a:rPr lang="en-US" b="0" baseline="0" dirty="0"/>
              <a:t>If you don’t have access to a year’s worth of utility bills, you can calculate your water use baseline by adding the total estimated annual water use for each piece of equipment or system to determine the total annual water use for these sources combined. Or contact your water utility to request copies of bills from previous years to get the most accurate information.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14</a:t>
            </a:fld>
            <a:endParaRPr lang="en-US" dirty="0"/>
          </a:p>
        </p:txBody>
      </p:sp>
    </p:spTree>
    <p:extLst>
      <p:ext uri="{BB962C8B-B14F-4D97-AF65-F5344CB8AC3E}">
        <p14:creationId xmlns:p14="http://schemas.microsoft.com/office/powerpoint/2010/main" val="301997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95288"/>
            <a:ext cx="5681663" cy="3195637"/>
          </a:xfrm>
        </p:spPr>
      </p:sp>
      <p:sp>
        <p:nvSpPr>
          <p:cNvPr id="3" name="Notes Placeholder 2"/>
          <p:cNvSpPr>
            <a:spLocks noGrp="1"/>
          </p:cNvSpPr>
          <p:nvPr>
            <p:ph type="body" idx="1"/>
          </p:nvPr>
        </p:nvSpPr>
        <p:spPr/>
        <p:txBody>
          <a:bodyPr/>
          <a:lstStyle/>
          <a:p>
            <a:pPr defTabSz="460903" fontAlgn="base">
              <a:spcBef>
                <a:spcPct val="0"/>
              </a:spcBef>
              <a:spcAft>
                <a:spcPct val="0"/>
              </a:spcAft>
              <a:defRPr/>
            </a:pPr>
            <a:r>
              <a:rPr lang="en-US" dirty="0"/>
              <a:t>Water meters are vital to tracking and measuring water use within a facility.  Make sure that each source is metered and tracked separately.  In some facilities, there is only one meter for the entire building (called the master meter), so it can be very helpful to install submeters on major water-using areas or systems. Submeters can also be used to measure tenant water use or outdoor water use. It’s easier to spot areas to reduce water when you’re accurately measuring and monitoring it. </a:t>
            </a:r>
          </a:p>
          <a:p>
            <a:pPr defTabSz="460903" fontAlgn="base">
              <a:spcBef>
                <a:spcPct val="0"/>
              </a:spcBef>
              <a:spcAft>
                <a:spcPct val="0"/>
              </a:spcAft>
              <a:defRPr/>
            </a:pPr>
            <a:r>
              <a:rPr lang="en-US" baseline="0" dirty="0"/>
              <a:t>One thing I want to clarify, submeters DO NOT have to be on separate utility accounts. They are mostly used for facilities to manage their water use internally instead of waiting for a bill. This can cut the response time significantly and save money.</a:t>
            </a:r>
          </a:p>
          <a:p>
            <a:pPr defTabSz="460903" fontAlgn="base">
              <a:spcBef>
                <a:spcPct val="0"/>
              </a:spcBef>
              <a:spcAft>
                <a:spcPct val="0"/>
              </a:spcAft>
              <a:defRPr/>
            </a:pPr>
            <a:endParaRPr lang="en-US" baseline="0" dirty="0"/>
          </a:p>
          <a:p>
            <a:pPr defTabSz="460903" fontAlgn="base">
              <a:spcBef>
                <a:spcPct val="0"/>
              </a:spcBef>
              <a:spcAft>
                <a:spcPct val="0"/>
              </a:spcAft>
              <a:defRPr/>
            </a:pPr>
            <a:r>
              <a:rPr lang="en-US" baseline="0" dirty="0"/>
              <a:t>During your review, identify areas you may want to install water meters to track your water use, or submeters to track the water use from an end use that uses a particularly large amount of water, such as a cooling tower or irrigation systems. You can also install temporary flow meters for certain pieces of equipment. For example, if you know your dishwasher has the same usage schedule every week, a temporary flow meter can help you assess its water use without having to invest in a </a:t>
            </a:r>
            <a:r>
              <a:rPr lang="en-US" baseline="0" dirty="0" err="1"/>
              <a:t>submeter</a:t>
            </a:r>
            <a:r>
              <a:rPr lang="en-US" baseline="0" dirty="0"/>
              <a:t>.</a:t>
            </a:r>
            <a:endParaRPr lang="en-US" b="1" baseline="0" dirty="0"/>
          </a:p>
          <a:p>
            <a:pPr defTabSz="460903" fontAlgn="base">
              <a:spcBef>
                <a:spcPct val="0"/>
              </a:spcBef>
              <a:spcAft>
                <a:spcPct val="0"/>
              </a:spcAft>
              <a:defRPr/>
            </a:pPr>
            <a:r>
              <a:rPr lang="en-US" dirty="0"/>
              <a:t>If it isn’t practical to install a meter or submeters to measure your system-level water use, you can also look at the difference between average water use during the summer versus winter for your facility.  This added seasonal water use during the summer months is typically made up of water used for irrigation and water used for cooling tower systems, so it’s a good indicator of how much water is going to those seasonal uses. </a:t>
            </a:r>
          </a:p>
          <a:p>
            <a:pPr defTabSz="460903" fontAlgn="base">
              <a:spcBef>
                <a:spcPct val="0"/>
              </a:spcBef>
              <a:spcAft>
                <a:spcPct val="0"/>
              </a:spcAft>
              <a:defRPr/>
            </a:pPr>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15</a:t>
            </a:fld>
            <a:endParaRPr lang="en-US" dirty="0"/>
          </a:p>
        </p:txBody>
      </p:sp>
    </p:spTree>
    <p:extLst>
      <p:ext uri="{BB962C8B-B14F-4D97-AF65-F5344CB8AC3E}">
        <p14:creationId xmlns:p14="http://schemas.microsoft.com/office/powerpoint/2010/main" val="900386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482002">
              <a:defRPr/>
            </a:pPr>
            <a:r>
              <a:rPr lang="en-US" dirty="0"/>
              <a:t>When identifying areas where</a:t>
            </a:r>
            <a:r>
              <a:rPr lang="en-US" baseline="0" dirty="0"/>
              <a:t> water submeters should be installed, a good rule of thumb is to </a:t>
            </a:r>
            <a:r>
              <a:rPr lang="en-US" baseline="0" dirty="0" err="1"/>
              <a:t>submeter</a:t>
            </a:r>
            <a:r>
              <a:rPr lang="en-US" baseline="0" dirty="0"/>
              <a:t> any system with an anticipated water use that exceeds either 1,000 gallons per day or 100,000 gallons per year. </a:t>
            </a:r>
          </a:p>
          <a:p>
            <a:pPr defTabSz="482002">
              <a:defRPr/>
            </a:pPr>
            <a:endParaRPr lang="en-US" baseline="0" dirty="0"/>
          </a:p>
          <a:p>
            <a:pPr defTabSz="482002">
              <a:defRPr/>
            </a:pPr>
            <a:r>
              <a:rPr lang="en-US" baseline="0" dirty="0"/>
              <a:t>This can include independent tenant spaces or individual buildings if your on a campus. It can also include large systems, such as cooling towers, steam boilers, irrigation systems, pools and spas, or certain industrial processes. We also recommend submetering alternative water sources, such as graywater systems or rainwater collection systems, so you know how much water you’ve collected and used.</a:t>
            </a:r>
          </a:p>
          <a:p>
            <a:pPr defTabSz="482002">
              <a:defRPr/>
            </a:pPr>
            <a:endParaRPr lang="en-US" baseline="0" dirty="0"/>
          </a:p>
          <a:p>
            <a:pPr defTabSz="482002">
              <a:defRPr/>
            </a:pPr>
            <a:r>
              <a:rPr lang="en-US" strike="sngStrike" baseline="0" dirty="0"/>
              <a:t>If you’re a commercial property owner with many different tenant spaces, by </a:t>
            </a:r>
            <a:r>
              <a:rPr lang="en-US" strike="sngStrike" baseline="0" dirty="0" err="1"/>
              <a:t>submetering</a:t>
            </a:r>
            <a:r>
              <a:rPr lang="en-US" strike="sngStrike" baseline="0" dirty="0"/>
              <a:t> tenant water use, there is the added benefit that the water and sewer costs can be charged to those who use it.</a:t>
            </a:r>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panose="020F0502020204030204"/>
              </a:rPr>
              <a:pPr defTabSz="92180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1783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95288"/>
            <a:ext cx="5680075" cy="3195637"/>
          </a:xfrm>
        </p:spPr>
      </p:sp>
      <p:sp>
        <p:nvSpPr>
          <p:cNvPr id="3" name="Notes Placeholder 2"/>
          <p:cNvSpPr>
            <a:spLocks noGrp="1"/>
          </p:cNvSpPr>
          <p:nvPr>
            <p:ph type="body" idx="1"/>
          </p:nvPr>
        </p:nvSpPr>
        <p:spPr/>
        <p:txBody>
          <a:bodyPr/>
          <a:lstStyle/>
          <a:p>
            <a:pPr>
              <a:buFont typeface="Arial" pitchFamily="34" charset="0"/>
              <a:buChar char="•"/>
            </a:pPr>
            <a:r>
              <a:rPr lang="en-US" dirty="0"/>
              <a:t>Next, you’ll need to do an in-depth tour of your facility to inventory all your equipment and processes. During your inventory and facility walk-through, note any obvious areas for improvement, such as leaking fixtures, single-pass cooling, or outdated equipment. </a:t>
            </a:r>
          </a:p>
          <a:p>
            <a:pPr>
              <a:buFont typeface="Arial" pitchFamily="34" charset="0"/>
              <a:buChar char="•"/>
            </a:pPr>
            <a:r>
              <a:rPr lang="en-US" dirty="0"/>
              <a:t> Be sure to interview the specific personnel in charge of managing water using systems or equipment. This will help you understand day-to-day operation patterns and to verify water use estimates. It can also be helpful to ask personnel for improvement suggestions, since they work closely with the technologies.</a:t>
            </a:r>
          </a:p>
          <a:p>
            <a:pPr>
              <a:buFont typeface="Arial" pitchFamily="34" charset="0"/>
              <a:buChar char="•"/>
            </a:pPr>
            <a:r>
              <a:rPr lang="en-US" dirty="0"/>
              <a:t>Make sure to capture detailed equipment and fixture information to help estimate daily water use later in the process. For example, you’ll want to record the flush volume of toilets, flow rate of faucets, and make and model of ice machines and laundry equipment so it will be easy to interpret the data later.</a:t>
            </a:r>
          </a:p>
          <a:p>
            <a:pPr>
              <a:buFont typeface="Arial" pitchFamily="34" charset="0"/>
              <a:buChar char="•"/>
            </a:pPr>
            <a:r>
              <a:rPr lang="en-US" dirty="0"/>
              <a:t> Look for drain lines that are plumbed to floor drains. This will help identify mechanical equipment and processes that should be included in the inventory, which may not be immediately visible in the walk-through. </a:t>
            </a:r>
          </a:p>
          <a:p>
            <a:pPr>
              <a:buFont typeface="Arial" pitchFamily="34" charset="0"/>
              <a:buChar char="•"/>
            </a:pPr>
            <a:r>
              <a:rPr lang="en-US" dirty="0"/>
              <a:t>When possible, verify water use of certain equipment or fixtures. Consider using a bucket to manually check flow rate over a short time period, such as 30 seconds or a minute. For some larger water-using equipment or processes, consider installing a temporary water meter or flow meter to monitor water use.</a:t>
            </a:r>
          </a:p>
          <a:p>
            <a:pPr defTabSz="921807">
              <a:buFont typeface="Arial" pitchFamily="34" charset="0"/>
              <a:buChar char="•"/>
              <a:defRPr/>
            </a:pPr>
            <a:r>
              <a:rPr lang="en-US" dirty="0"/>
              <a:t>And from experience, I know how important going through your facility can be. You can look at your utility data and trends all day, but without actually going out into your facility and looking in mechanical spaces and drains, you may be missing an important water use area or a significant leak.</a:t>
            </a:r>
          </a:p>
          <a:p>
            <a:endParaRPr lang="en-US"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a:rPr>
              <a:pPr defTabSz="921807">
                <a:defRPr/>
              </a:pPr>
              <a:t>17</a:t>
            </a:fld>
            <a:endParaRPr lang="en-US" dirty="0">
              <a:solidFill>
                <a:prstClr val="black"/>
              </a:solidFill>
              <a:latin typeface="Calibri"/>
            </a:endParaRPr>
          </a:p>
        </p:txBody>
      </p:sp>
    </p:spTree>
    <p:extLst>
      <p:ext uri="{BB962C8B-B14F-4D97-AF65-F5344CB8AC3E}">
        <p14:creationId xmlns:p14="http://schemas.microsoft.com/office/powerpoint/2010/main" val="1779764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a:xfrm>
            <a:off x="333341" y="3771197"/>
            <a:ext cx="6256545" cy="4109907"/>
          </a:xfrm>
        </p:spPr>
        <p:txBody>
          <a:bodyPr/>
          <a:lstStyle/>
          <a:p>
            <a:pPr defTabSz="921807">
              <a:defRPr/>
            </a:pPr>
            <a:r>
              <a:rPr lang="en-US" dirty="0">
                <a:latin typeface="Arial" panose="020B0604020202020204" pitchFamily="34" charset="0"/>
                <a:cs typeface="Arial" panose="020B0604020202020204" pitchFamily="34" charset="0"/>
              </a:rPr>
              <a:t>Water doesn’t stop! Fixtures appear to be working, but may be very inefficient.  Leaks can be the greatest source of water waste within a facility so make sure you identify and fix leaky plumbing fixtures and equipment as soon as you can. </a:t>
            </a:r>
          </a:p>
          <a:p>
            <a:r>
              <a:rPr lang="en-US" dirty="0">
                <a:solidFill>
                  <a:schemeClr val="tx2"/>
                </a:solidFill>
                <a:latin typeface="Arial" panose="020B0604020202020204" pitchFamily="34" charset="0"/>
                <a:cs typeface="Arial" panose="020B0604020202020204" pitchFamily="34" charset="0"/>
              </a:rPr>
              <a:t>One of the key differences in managing water v. energy is that water usually continues flowing if there is an equipment or fixture failure</a:t>
            </a:r>
          </a:p>
          <a:p>
            <a:pPr marL="513716" lvl="1" indent="-184361">
              <a:buFont typeface="Arial" pitchFamily="34" charset="0"/>
              <a:buChar char="•"/>
            </a:pPr>
            <a:r>
              <a:rPr lang="en-US" dirty="0">
                <a:latin typeface="Arial" panose="020B0604020202020204" pitchFamily="34" charset="0"/>
                <a:cs typeface="Arial" panose="020B0604020202020204" pitchFamily="34" charset="0"/>
              </a:rPr>
              <a:t>Energy stops flowing if a circuit is broken, but water continues flowing and/or leaking</a:t>
            </a:r>
          </a:p>
          <a:p>
            <a:pPr marL="513716" lvl="1" indent="-184361">
              <a:buFont typeface="Arial" pitchFamily="34" charset="0"/>
              <a:buChar char="•"/>
            </a:pPr>
            <a:r>
              <a:rPr lang="en-US" dirty="0">
                <a:latin typeface="Arial" panose="020B0604020202020204" pitchFamily="34" charset="0"/>
                <a:cs typeface="Arial" panose="020B0604020202020204" pitchFamily="34" charset="0"/>
              </a:rPr>
              <a:t>Water use must be verified at the end use to check for leaks</a:t>
            </a:r>
          </a:p>
          <a:p>
            <a:pPr marL="917006" lvl="2" indent="-184361"/>
            <a:r>
              <a:rPr lang="en-US" dirty="0">
                <a:latin typeface="Arial" panose="020B0604020202020204" pitchFamily="34" charset="0"/>
                <a:cs typeface="Arial" panose="020B0604020202020204" pitchFamily="34" charset="0"/>
              </a:rPr>
              <a:t>Most fixtures and equipment have physical components that can break down including valves, flappers, pipes, and gaskets</a:t>
            </a:r>
          </a:p>
          <a:p>
            <a:pPr marL="917006" lvl="2" indent="-184361"/>
            <a:r>
              <a:rPr lang="en-US" dirty="0">
                <a:latin typeface="Arial" panose="020B0604020202020204" pitchFamily="34" charset="0"/>
                <a:cs typeface="Arial" panose="020B0604020202020204" pitchFamily="34" charset="0"/>
              </a:rPr>
              <a:t>Broken parts may not stop the fixture from working, but they can significantly reduce efficiency while leaking</a:t>
            </a:r>
          </a:p>
          <a:p>
            <a:pPr defTabSz="921807">
              <a:defRPr/>
            </a:pPr>
            <a:endParaRPr lang="en-US" dirty="0">
              <a:latin typeface="Arial" panose="020B0604020202020204" pitchFamily="34" charset="0"/>
              <a:cs typeface="Arial" panose="020B0604020202020204" pitchFamily="34" charset="0"/>
            </a:endParaRPr>
          </a:p>
          <a:p>
            <a:pPr defTabSz="921807">
              <a:defRPr/>
            </a:pPr>
            <a:r>
              <a:rPr lang="en-US" dirty="0">
                <a:latin typeface="Arial" panose="020B0604020202020204" pitchFamily="34" charset="0"/>
                <a:cs typeface="Arial" panose="020B0604020202020204" pitchFamily="34" charset="0"/>
              </a:rPr>
              <a:t>While it doesn’t seem like much, a leaky faucet dripping at one drip per second can waste nearly 3,200 gallons of water per year, which is equivalent to the amount of water needed to take more than 180 showers. A running toilet can waste up to 4,000 gallons a day or 21,600 gallons of water per month at an approximate cost of $2,100 per year. Faucets, showerheads, and toilets are notoriously leaky, so fixing leaks is the one of the most important O&amp;M practice you should keep your eye on. </a:t>
            </a:r>
          </a:p>
          <a:p>
            <a:endParaRPr lang="en-US" baseline="0"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18</a:t>
            </a:fld>
            <a:endParaRPr lang="en-US" dirty="0">
              <a:solidFill>
                <a:prstClr val="black"/>
              </a:solidFill>
              <a:latin typeface="Calibri"/>
            </a:endParaRPr>
          </a:p>
        </p:txBody>
      </p:sp>
    </p:spTree>
    <p:extLst>
      <p:ext uri="{BB962C8B-B14F-4D97-AF65-F5344CB8AC3E}">
        <p14:creationId xmlns:p14="http://schemas.microsoft.com/office/powerpoint/2010/main" val="1909067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921807">
              <a:defRPr/>
            </a:pPr>
            <a:r>
              <a:rPr lang="en-US" dirty="0"/>
              <a:t>ROBBIE </a:t>
            </a:r>
            <a:endParaRPr lang="en-US" dirty="0">
              <a:solidFill>
                <a:srgbClr val="0782B4"/>
              </a:solidFill>
            </a:endParaRPr>
          </a:p>
          <a:p>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19</a:t>
            </a:fld>
            <a:endParaRPr lang="en-US" dirty="0"/>
          </a:p>
        </p:txBody>
      </p:sp>
    </p:spTree>
    <p:extLst>
      <p:ext uri="{BB962C8B-B14F-4D97-AF65-F5344CB8AC3E}">
        <p14:creationId xmlns:p14="http://schemas.microsoft.com/office/powerpoint/2010/main" val="405523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to</a:t>
            </a:r>
            <a:r>
              <a:rPr lang="en-US" baseline="0" dirty="0"/>
              <a:t> before WaterSense began…in 2003 the Government Accountability Office released a report that noted that 36 states expected shortages in some part of their states over the next 10 years (a 2014 update saw that number increase to 40).  </a:t>
            </a:r>
          </a:p>
          <a:p>
            <a:endParaRPr lang="en-US" baseline="0" dirty="0"/>
          </a:p>
          <a:p>
            <a:r>
              <a:rPr lang="en-US" baseline="0" dirty="0"/>
              <a:t>Communities were facing big infrastructure costs and consumers were seeing their bills increase because of it.  So if there was a way to reduce the need for new capacity, it could help decrease the impacts.  And we knew that there was a lot of water being wasted, especially outdoors.  </a:t>
            </a:r>
          </a:p>
          <a:p>
            <a:endParaRPr lang="en-US" baseline="0" dirty="0"/>
          </a:p>
          <a:p>
            <a:pPr defTabSz="469661">
              <a:defRPr/>
            </a:pPr>
            <a:r>
              <a:rPr lang="en-US" dirty="0"/>
              <a:t>The WaterSense program started at the request of about 100 cities, water utilities, NGOs and manufacturers of water using products.  They wanted the EPA to help bring some order and credibility to the marketplace for water efficient products – basically by starting </a:t>
            </a:r>
            <a:r>
              <a:rPr lang="en-US" baseline="0" dirty="0"/>
              <a:t>“Energy Star” like program for water-using products.</a:t>
            </a:r>
          </a:p>
          <a:p>
            <a:pPr defTabSz="469661">
              <a:defRPr/>
            </a:pPr>
            <a:endParaRPr lang="en-US" baseline="0" dirty="0"/>
          </a:p>
          <a:p>
            <a:r>
              <a:rPr lang="en-US" dirty="0"/>
              <a:t>In the plumbing sector, for example, problems with first-generation “low flow” toilets were infamous in the early 1990s. Almost everyone remembers toilets that clogged and showers with no power. Although later generations of products resolved these issues, misconceptions persisted and kept many consumers from saving both water and money. Utilities tried to reverse this image by developing their own performance test methods</a:t>
            </a:r>
            <a:r>
              <a:rPr lang="en-US" baseline="0" dirty="0"/>
              <a:t> for products, but each individual utility had different tests and different lists of approved products.  Many utilities felt that it was taking up a lot of valuable staff time to develop criteria, test products and maintain approved lists for their individual jurisdiction. Manufacturers felt it was hard and expensive to make products that met all those different requirements. </a:t>
            </a:r>
          </a:p>
          <a:p>
            <a:endParaRPr lang="en-US" baseline="0" dirty="0"/>
          </a:p>
          <a:p>
            <a:r>
              <a:rPr lang="en-US" dirty="0"/>
              <a:t>WaterSense has been able to help the plumbing industry overcome the poor reputation of “low flow” products by including performance requirements in its specifications and using independent</a:t>
            </a:r>
            <a:r>
              <a:rPr lang="en-US" baseline="0" dirty="0"/>
              <a:t> organizations to certify that those products meet our criteria</a:t>
            </a:r>
            <a:r>
              <a:rPr lang="en-US" dirty="0"/>
              <a:t>. Consumers know the WaterSense label signifies both efficiency and performance, taking the risk out of buying a water-saving product. Third-party product certification backed by the credibility of EPA has transformed an industry and created opportunities for new business and better environmental outcomes. </a:t>
            </a:r>
          </a:p>
          <a:p>
            <a:endParaRPr lang="en-US" dirty="0"/>
          </a:p>
          <a:p>
            <a:r>
              <a:rPr lang="en-US" sz="1200" b="0" i="0" kern="1200" dirty="0">
                <a:solidFill>
                  <a:schemeClr val="tx1"/>
                </a:solidFill>
                <a:effectLst/>
                <a:latin typeface="+mn-lt"/>
                <a:ea typeface="+mn-ea"/>
                <a:cs typeface="+mn-cs"/>
              </a:rPr>
              <a:t>Note for TODAY audience:  (per Natl Conference of State Legislatures website) </a:t>
            </a:r>
            <a:r>
              <a:rPr lang="en-US" sz="1200" b="1" i="0" kern="1200" dirty="0">
                <a:solidFill>
                  <a:schemeClr val="tx1"/>
                </a:solidFill>
                <a:effectLst/>
                <a:latin typeface="+mn-lt"/>
                <a:ea typeface="+mn-ea"/>
                <a:cs typeface="+mn-cs"/>
              </a:rPr>
              <a:t>Connecticut enacted the first state water efficiency standards in 1989. </a:t>
            </a:r>
            <a:r>
              <a:rPr lang="en-US" sz="1200" b="0" i="0" kern="1200" dirty="0">
                <a:solidFill>
                  <a:schemeClr val="tx1"/>
                </a:solidFill>
                <a:effectLst/>
                <a:latin typeface="+mn-lt"/>
                <a:ea typeface="+mn-ea"/>
                <a:cs typeface="+mn-cs"/>
              </a:rPr>
              <a:t>This legislation set maximum flow rates for fixtures manufactured, sold, and installed in the state after 1990. A handful of other states followed suit, and the federal government enacted national standards in the U.S. Energy Policy Act of 1992 (EPAct 1992). This comprehensive legislation set minimum efficiency standards for all toilets, showers, urinals and faucets manufactured in the United States after 1994. For example, a low-volume toilet flushes at 1.6 </a:t>
            </a:r>
            <a:r>
              <a:rPr lang="en-US" sz="1200" b="0" i="0" kern="1200" dirty="0" err="1">
                <a:solidFill>
                  <a:schemeClr val="tx1"/>
                </a:solidFill>
                <a:effectLst/>
                <a:latin typeface="+mn-lt"/>
                <a:ea typeface="+mn-ea"/>
                <a:cs typeface="+mn-cs"/>
              </a:rPr>
              <a:t>gpf</a:t>
            </a:r>
            <a:r>
              <a:rPr lang="en-US" sz="1200" b="0" i="0" kern="1200" dirty="0">
                <a:solidFill>
                  <a:schemeClr val="tx1"/>
                </a:solidFill>
                <a:effectLst/>
                <a:latin typeface="+mn-lt"/>
                <a:ea typeface="+mn-ea"/>
                <a:cs typeface="+mn-cs"/>
              </a:rPr>
              <a:t> as compared to 3.5 </a:t>
            </a:r>
            <a:r>
              <a:rPr lang="en-US" sz="1200" b="0" i="0" kern="1200" dirty="0" err="1">
                <a:solidFill>
                  <a:schemeClr val="tx1"/>
                </a:solidFill>
                <a:effectLst/>
                <a:latin typeface="+mn-lt"/>
                <a:ea typeface="+mn-ea"/>
                <a:cs typeface="+mn-cs"/>
              </a:rPr>
              <a:t>gpf</a:t>
            </a:r>
            <a:r>
              <a:rPr lang="en-US" sz="1200" b="0" i="0" kern="1200" dirty="0">
                <a:solidFill>
                  <a:schemeClr val="tx1"/>
                </a:solidFill>
                <a:effectLst/>
                <a:latin typeface="+mn-lt"/>
                <a:ea typeface="+mn-ea"/>
                <a:cs typeface="+mn-cs"/>
              </a:rPr>
              <a:t> that was common for residential toilets prior to EPAct 1992.</a:t>
            </a:r>
            <a:endParaRPr lang="en-US" dirty="0"/>
          </a:p>
        </p:txBody>
      </p:sp>
      <p:sp>
        <p:nvSpPr>
          <p:cNvPr id="4" name="Slide Number Placeholder 3"/>
          <p:cNvSpPr>
            <a:spLocks noGrp="1"/>
          </p:cNvSpPr>
          <p:nvPr>
            <p:ph type="sldNum" sz="quarter" idx="10"/>
          </p:nvPr>
        </p:nvSpPr>
        <p:spPr/>
        <p:txBody>
          <a:bodyPr/>
          <a:lstStyle/>
          <a:p>
            <a:fld id="{0603CB43-904F-5345-B3E0-AB766EF86414}" type="slidenum">
              <a:rPr lang="en-US" smtClean="0"/>
              <a:pPr/>
              <a:t>2</a:t>
            </a:fld>
            <a:endParaRPr lang="en-US" dirty="0"/>
          </a:p>
        </p:txBody>
      </p:sp>
    </p:spTree>
    <p:extLst>
      <p:ext uri="{BB962C8B-B14F-4D97-AF65-F5344CB8AC3E}">
        <p14:creationId xmlns:p14="http://schemas.microsoft.com/office/powerpoint/2010/main" val="446527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638175"/>
            <a:ext cx="5681662" cy="3195638"/>
          </a:xfrm>
        </p:spPr>
      </p:sp>
      <p:sp>
        <p:nvSpPr>
          <p:cNvPr id="3" name="Notes Placeholder 2"/>
          <p:cNvSpPr>
            <a:spLocks noGrp="1"/>
          </p:cNvSpPr>
          <p:nvPr>
            <p:ph type="body" idx="1"/>
          </p:nvPr>
        </p:nvSpPr>
        <p:spPr>
          <a:xfrm>
            <a:off x="333341" y="4047054"/>
            <a:ext cx="6256545" cy="3834051"/>
          </a:xfrm>
        </p:spPr>
        <p:txBody>
          <a:bodyPr/>
          <a:lstStyle/>
          <a:p>
            <a:pPr defTabSz="921807">
              <a:defRPr/>
            </a:pPr>
            <a:r>
              <a:rPr lang="en-US" dirty="0"/>
              <a:t>There</a:t>
            </a:r>
            <a:r>
              <a:rPr lang="en-US" baseline="0" dirty="0"/>
              <a:t> are a few things to keep in mind when you start tracking water use and evaluating potential improvement projects.  The first big one is that the cost of water is deceptively low. Many utilities also use increasing block rates, where the incremental cost goes up with increased usage.   </a:t>
            </a:r>
          </a:p>
          <a:p>
            <a:endParaRPr lang="en-US" dirty="0"/>
          </a:p>
          <a:p>
            <a:pPr marL="513716" lvl="1" indent="-184361">
              <a:spcBef>
                <a:spcPts val="1210"/>
              </a:spcBef>
              <a:buFont typeface="Arial" pitchFamily="34" charset="0"/>
              <a:buChar char="•"/>
            </a:pPr>
            <a:r>
              <a:rPr lang="en-US" sz="2400" dirty="0"/>
              <a:t>Facilities pay for water </a:t>
            </a:r>
            <a:r>
              <a:rPr lang="en-US" sz="2400" b="1" u="sng" dirty="0"/>
              <a:t>twice</a:t>
            </a:r>
            <a:r>
              <a:rPr lang="en-US" sz="2400" dirty="0"/>
              <a:t> so water waste adds up fast</a:t>
            </a:r>
          </a:p>
          <a:p>
            <a:pPr marL="329354" lvl="1">
              <a:spcBef>
                <a:spcPts val="1210"/>
              </a:spcBef>
            </a:pPr>
            <a:r>
              <a:rPr lang="en-US" sz="2400" dirty="0">
                <a:solidFill>
                  <a:schemeClr val="tx1">
                    <a:lumMod val="75000"/>
                    <a:lumOff val="25000"/>
                  </a:schemeClr>
                </a:solidFill>
              </a:rPr>
              <a:t>		</a:t>
            </a:r>
            <a:r>
              <a:rPr lang="en-US" sz="2400" dirty="0"/>
              <a:t>= water supplied + water discharged to the sewer</a:t>
            </a:r>
          </a:p>
          <a:p>
            <a:pPr marL="513716" lvl="1" indent="-184361">
              <a:spcBef>
                <a:spcPts val="1210"/>
              </a:spcBef>
              <a:buFont typeface="Arial" pitchFamily="34" charset="0"/>
              <a:buChar char="•"/>
            </a:pPr>
            <a:r>
              <a:rPr lang="en-US" sz="2400" dirty="0"/>
              <a:t>Doesn’t include the cost of energy needed to pump and heat water </a:t>
            </a:r>
          </a:p>
          <a:p>
            <a:pPr marL="732645" lvl="2">
              <a:spcBef>
                <a:spcPts val="1210"/>
              </a:spcBef>
            </a:pPr>
            <a:endParaRPr lang="en-US" sz="2400" dirty="0"/>
          </a:p>
          <a:p>
            <a:pPr marL="403290" lvl="1" indent="-73936">
              <a:spcBef>
                <a:spcPts val="1815"/>
              </a:spcBef>
            </a:pPr>
            <a:r>
              <a:rPr lang="en-US" sz="2400" dirty="0"/>
              <a:t>Other costs with higher volume usage </a:t>
            </a:r>
          </a:p>
          <a:p>
            <a:pPr marL="1078322" lvl="2" indent="-345677">
              <a:spcBef>
                <a:spcPts val="605"/>
              </a:spcBef>
            </a:pPr>
            <a:r>
              <a:rPr lang="en-US" sz="2400" dirty="0"/>
              <a:t>additional detergent and chemical costs </a:t>
            </a:r>
          </a:p>
          <a:p>
            <a:pPr marL="1078322" lvl="2" indent="-345677">
              <a:spcBef>
                <a:spcPts val="605"/>
              </a:spcBef>
            </a:pPr>
            <a:r>
              <a:rPr lang="en-US" sz="2400" dirty="0"/>
              <a:t>increased equipment maintenance with higher usage</a:t>
            </a:r>
          </a:p>
          <a:p>
            <a:pPr marL="1078322" lvl="2" indent="-345677">
              <a:spcBef>
                <a:spcPts val="605"/>
              </a:spcBef>
            </a:pPr>
            <a:r>
              <a:rPr lang="en-US" sz="2400" dirty="0"/>
              <a:t>increased energy costs for heating and pumping extra water</a:t>
            </a:r>
          </a:p>
          <a:p>
            <a:endParaRPr lang="en-US" dirty="0"/>
          </a:p>
          <a:p>
            <a:pPr defTabSz="460903" fontAlgn="base">
              <a:spcBef>
                <a:spcPts val="1210"/>
              </a:spcBef>
              <a:spcAft>
                <a:spcPts val="1210"/>
              </a:spcAft>
              <a:defRPr/>
            </a:pPr>
            <a:r>
              <a:rPr lang="en-US" sz="1400" dirty="0">
                <a:solidFill>
                  <a:srgbClr val="0782B4"/>
                </a:solidFill>
                <a:latin typeface="Arial" pitchFamily="34" charset="0"/>
                <a:cs typeface="Arial" pitchFamily="34" charset="0"/>
              </a:rPr>
              <a:t>Check for rebates </a:t>
            </a:r>
            <a:r>
              <a:rPr lang="en-US" sz="1400" dirty="0">
                <a:solidFill>
                  <a:srgbClr val="3E3E3E"/>
                </a:solidFill>
                <a:latin typeface="Arial" pitchFamily="34" charset="0"/>
                <a:cs typeface="Arial" pitchFamily="34" charset="0"/>
              </a:rPr>
              <a:t>- </a:t>
            </a:r>
            <a:r>
              <a:rPr lang="en-US" dirty="0">
                <a:solidFill>
                  <a:srgbClr val="3E3E3E"/>
                </a:solidFill>
                <a:latin typeface="Arial" pitchFamily="34" charset="0"/>
                <a:cs typeface="Arial" pitchFamily="34" charset="0"/>
              </a:rPr>
              <a:t>water and energy utility rebates to reduce costs of fixture replacements and other projects</a:t>
            </a:r>
          </a:p>
          <a:p>
            <a:pPr marL="345677" indent="-345677" defTabSz="460903" fontAlgn="base">
              <a:spcBef>
                <a:spcPct val="20000"/>
              </a:spcBef>
              <a:spcAft>
                <a:spcPct val="0"/>
              </a:spcAft>
              <a:buFont typeface="Arial" pitchFamily="34" charset="0"/>
              <a:buChar char="•"/>
              <a:defRPr/>
            </a:pPr>
            <a:r>
              <a:rPr lang="en-US" dirty="0">
                <a:solidFill>
                  <a:srgbClr val="3E3E3E"/>
                </a:solidFill>
                <a:latin typeface="Arial" pitchFamily="34" charset="0"/>
                <a:cs typeface="Arial" pitchFamily="34" charset="0"/>
              </a:rPr>
              <a:t>National rebate/incentive database - </a:t>
            </a:r>
            <a:r>
              <a:rPr lang="en-US" dirty="0">
                <a:solidFill>
                  <a:srgbClr val="3E3E3E"/>
                </a:solidFill>
                <a:latin typeface="Arial" pitchFamily="34" charset="0"/>
                <a:cs typeface="Arial" pitchFamily="34" charset="0"/>
                <a:hlinkClick r:id="rId3"/>
              </a:rPr>
              <a:t>http://www.dsireusa.org/</a:t>
            </a:r>
            <a:endParaRPr lang="en-US" dirty="0">
              <a:solidFill>
                <a:srgbClr val="3E3E3E"/>
              </a:solidFill>
              <a:latin typeface="Arial" pitchFamily="34" charset="0"/>
              <a:cs typeface="Arial" pitchFamily="34" charset="0"/>
            </a:endParaRPr>
          </a:p>
          <a:p>
            <a:pPr lvl="0"/>
            <a:r>
              <a:rPr lang="en-US" dirty="0">
                <a:solidFill>
                  <a:srgbClr val="3E3E3E"/>
                </a:solidFill>
                <a:latin typeface="Arial" pitchFamily="34" charset="0"/>
                <a:cs typeface="Arial" pitchFamily="34" charset="0"/>
              </a:rPr>
              <a:t>WaterSense partner rebate finder - </a:t>
            </a:r>
            <a:r>
              <a:rPr lang="en-US" dirty="0">
                <a:hlinkClick r:id="rId4"/>
              </a:rPr>
              <a:t>https://lookforwatersense.epa.gov/rebates/</a:t>
            </a:r>
            <a:r>
              <a:rPr lang="en-US" dirty="0"/>
              <a:t> </a:t>
            </a:r>
            <a:endParaRPr lang="en-US" dirty="0">
              <a:solidFill>
                <a:srgbClr val="3E3E3E"/>
              </a:solidFill>
              <a:latin typeface="Arial" pitchFamily="34" charset="0"/>
              <a:cs typeface="Arial" pitchFamily="34" charset="0"/>
            </a:endParaRPr>
          </a:p>
          <a:p>
            <a:pPr defTabSz="460903" fontAlgn="base">
              <a:spcBef>
                <a:spcPct val="20000"/>
              </a:spcBef>
              <a:spcAft>
                <a:spcPct val="0"/>
              </a:spcAft>
              <a:defRPr/>
            </a:pPr>
            <a:endParaRPr lang="en-US" sz="1400" dirty="0">
              <a:solidFill>
                <a:srgbClr val="007FB2">
                  <a:lumMod val="75000"/>
                </a:srgbClr>
              </a:solidFill>
              <a:latin typeface="Arial" pitchFamily="34" charset="0"/>
              <a:cs typeface="Arial" pitchFamily="34" charset="0"/>
            </a:endParaRPr>
          </a:p>
          <a:p>
            <a:pPr defTabSz="460903" fontAlgn="base">
              <a:spcBef>
                <a:spcPct val="20000"/>
              </a:spcBef>
              <a:spcAft>
                <a:spcPct val="0"/>
              </a:spcAft>
              <a:defRPr/>
            </a:pPr>
            <a:r>
              <a:rPr lang="en-US" sz="1400" dirty="0">
                <a:solidFill>
                  <a:srgbClr val="117FB4"/>
                </a:solidFill>
                <a:latin typeface="Arial" pitchFamily="34" charset="0"/>
                <a:cs typeface="Arial" pitchFamily="34" charset="0"/>
              </a:rPr>
              <a:t>Contact your water and energy utilities directly</a:t>
            </a:r>
          </a:p>
          <a:p>
            <a:pPr marL="345677" indent="-345677" defTabSz="460903" fontAlgn="base">
              <a:lnSpc>
                <a:spcPct val="110000"/>
              </a:lnSpc>
              <a:spcBef>
                <a:spcPts val="605"/>
              </a:spcBef>
              <a:spcAft>
                <a:spcPct val="0"/>
              </a:spcAft>
              <a:buFont typeface="Arial" pitchFamily="34" charset="0"/>
              <a:buChar char="•"/>
              <a:defRPr/>
            </a:pPr>
            <a:r>
              <a:rPr lang="en-US" dirty="0">
                <a:solidFill>
                  <a:srgbClr val="3E3E3E"/>
                </a:solidFill>
                <a:latin typeface="Arial" pitchFamily="34" charset="0"/>
                <a:cs typeface="Arial" pitchFamily="34" charset="0"/>
              </a:rPr>
              <a:t>Some don’t have formal rebate programs but give technical assistance or customized rebates or credits for larger retrofit/replacement projects </a:t>
            </a:r>
          </a:p>
          <a:p>
            <a:pPr marL="345677" indent="-345677" defTabSz="460903" fontAlgn="base">
              <a:lnSpc>
                <a:spcPct val="110000"/>
              </a:lnSpc>
              <a:spcBef>
                <a:spcPct val="20000"/>
              </a:spcBef>
              <a:spcAft>
                <a:spcPct val="0"/>
              </a:spcAft>
              <a:buFont typeface="Arial" pitchFamily="34" charset="0"/>
              <a:buChar char="•"/>
              <a:defRPr/>
            </a:pPr>
            <a:r>
              <a:rPr lang="en-US" dirty="0">
                <a:solidFill>
                  <a:srgbClr val="3E3E3E"/>
                </a:solidFill>
                <a:latin typeface="Arial" pitchFamily="34" charset="0"/>
                <a:cs typeface="Arial" pitchFamily="34" charset="0"/>
              </a:rPr>
              <a:t>May be able to connect you to other programs  </a:t>
            </a:r>
            <a:endParaRPr lang="en-US" sz="1400" dirty="0">
              <a:solidFill>
                <a:srgbClr val="3E3E3E"/>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20</a:t>
            </a:fld>
            <a:endParaRPr lang="en-US" dirty="0"/>
          </a:p>
        </p:txBody>
      </p:sp>
    </p:spTree>
    <p:extLst>
      <p:ext uri="{BB962C8B-B14F-4D97-AF65-F5344CB8AC3E}">
        <p14:creationId xmlns:p14="http://schemas.microsoft.com/office/powerpoint/2010/main" val="3201289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244475"/>
            <a:ext cx="5680075" cy="3195638"/>
          </a:xfrm>
        </p:spPr>
      </p:sp>
      <p:sp>
        <p:nvSpPr>
          <p:cNvPr id="3" name="Notes Placeholder 2"/>
          <p:cNvSpPr>
            <a:spLocks noGrp="1"/>
          </p:cNvSpPr>
          <p:nvPr>
            <p:ph type="body" idx="1"/>
          </p:nvPr>
        </p:nvSpPr>
        <p:spPr/>
        <p:txBody>
          <a:bodyPr>
            <a:normAutofit fontScale="92500" lnSpcReduction="10000"/>
          </a:bodyPr>
          <a:lstStyle/>
          <a:p>
            <a:pPr defTabSz="880234">
              <a:defRPr/>
            </a:pPr>
            <a:r>
              <a:rPr lang="en-US" sz="1400" dirty="0"/>
              <a:t>One of the biggest uses of water within any facility occurs in restrooms. In many facilities, restroom water use can be up to 40%.  If your facility has older fixtures installed before 1994, they could be using 3 to 5 times more water than newer efficient fixtures. Replacing those older fixtures would be a good place to start. It is very important for maintenance staff to regularly check systems and fixtures for leaks and make sure that sensors are calibrated correctly to avoid phantom toilet flushes or faucet discharges. </a:t>
            </a:r>
            <a:br>
              <a:rPr lang="en-US" sz="1400" dirty="0"/>
            </a:br>
            <a:endParaRPr lang="en-US" sz="1400" dirty="0"/>
          </a:p>
          <a:p>
            <a:pPr marL="288065" indent="-288065" defTabSz="880234">
              <a:buFontTx/>
              <a:buChar char="-"/>
              <a:defRPr/>
            </a:pPr>
            <a:r>
              <a:rPr lang="en-US" sz="1400" dirty="0"/>
              <a:t>Like most energy products, water savings often depend on user behavior. Employees and visitors must be educated on both water and energy efficient best practices to achieve the greatest savings. </a:t>
            </a:r>
          </a:p>
          <a:p>
            <a:pPr defTabSz="880234">
              <a:defRPr/>
            </a:pPr>
            <a:r>
              <a:rPr lang="en-US" sz="1700" dirty="0">
                <a:solidFill>
                  <a:schemeClr val="tx2">
                    <a:lumMod val="75000"/>
                  </a:schemeClr>
                </a:solidFill>
              </a:rPr>
              <a:t>Occupancy data </a:t>
            </a:r>
            <a:r>
              <a:rPr lang="en-US" sz="1700" dirty="0"/>
              <a:t>is vital to accurate savings calculations because water consumption for restrooms is based on usage, not the number of fixtures</a:t>
            </a:r>
          </a:p>
          <a:p>
            <a:endParaRPr lang="en-US" sz="500" dirty="0"/>
          </a:p>
          <a:p>
            <a:r>
              <a:rPr lang="en-US" sz="1700" dirty="0">
                <a:solidFill>
                  <a:schemeClr val="tx2">
                    <a:lumMod val="75000"/>
                  </a:schemeClr>
                </a:solidFill>
              </a:rPr>
              <a:t>The male-female ratio is key</a:t>
            </a:r>
            <a:r>
              <a:rPr lang="en-US" sz="1700" dirty="0"/>
              <a:t> when calculating toilet savings Womens’ restrooms should be prioritized for toilet retrofits or replacements since women use toilets 3 times more than men do on average. </a:t>
            </a:r>
          </a:p>
          <a:p>
            <a:pPr lvl="1">
              <a:buFont typeface="Arial" panose="020B0604020202020204" pitchFamily="34" charset="0"/>
              <a:buChar char="•"/>
            </a:pPr>
            <a:r>
              <a:rPr lang="en-US" sz="1700" dirty="0"/>
              <a:t>Women’s restrooms have a high potential for water savings so prioritize them in phased projects</a:t>
            </a:r>
          </a:p>
          <a:p>
            <a:pPr lvl="1">
              <a:buFont typeface="Arial" panose="020B0604020202020204" pitchFamily="34" charset="0"/>
              <a:buChar char="•"/>
            </a:pPr>
            <a:r>
              <a:rPr lang="en-US" sz="1700" dirty="0"/>
              <a:t>A combo of toilet and urinal replacement may yield greater savings in male restrooms than if installed separately</a:t>
            </a:r>
            <a:endParaRPr lang="en-US" sz="600" dirty="0"/>
          </a:p>
          <a:p>
            <a:pPr marL="288065" indent="-288065" defTabSz="880234">
              <a:buFontTx/>
              <a:buChar char="-"/>
              <a:defRPr/>
            </a:pPr>
            <a:endParaRPr lang="en-US" sz="1400" dirty="0"/>
          </a:p>
          <a:p>
            <a:pPr defTabSz="880234">
              <a:defRPr/>
            </a:pPr>
            <a:endParaRPr lang="en-US" baseline="0" dirty="0"/>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21</a:t>
            </a:fld>
            <a:endParaRPr lang="en-US" dirty="0">
              <a:solidFill>
                <a:prstClr val="black"/>
              </a:solidFill>
              <a:latin typeface="Calibri"/>
            </a:endParaRPr>
          </a:p>
        </p:txBody>
      </p:sp>
    </p:spTree>
    <p:extLst>
      <p:ext uri="{BB962C8B-B14F-4D97-AF65-F5344CB8AC3E}">
        <p14:creationId xmlns:p14="http://schemas.microsoft.com/office/powerpoint/2010/main" val="941390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638175"/>
            <a:ext cx="5681662" cy="3195638"/>
          </a:xfrm>
        </p:spPr>
      </p:sp>
      <p:sp>
        <p:nvSpPr>
          <p:cNvPr id="3" name="Notes Placeholder 2"/>
          <p:cNvSpPr>
            <a:spLocks noGrp="1"/>
          </p:cNvSpPr>
          <p:nvPr>
            <p:ph type="body" idx="1"/>
          </p:nvPr>
        </p:nvSpPr>
        <p:spPr/>
        <p:txBody>
          <a:bodyPr/>
          <a:lstStyle/>
          <a:p>
            <a:pPr>
              <a:buFont typeface="Arial" pitchFamily="34" charset="0"/>
              <a:buChar char="•"/>
            </a:pPr>
            <a:r>
              <a:rPr lang="en-US" baseline="0" dirty="0"/>
              <a:t> Water efficient products aren’t the only way to save water in your building. Proper operation and maintenance procedures centered around water-efficiency can also reduce water use significantly. Many of the possible O&amp;M changes are often found it easy to implement and require little to no capital cost. </a:t>
            </a:r>
          </a:p>
          <a:p>
            <a:pPr defTabSz="921807">
              <a:buFont typeface="Arial" pitchFamily="34" charset="0"/>
              <a:buChar char="•"/>
              <a:defRPr/>
            </a:pPr>
            <a:r>
              <a:rPr lang="en-US" baseline="0" dirty="0"/>
              <a:t>Check that the water pressure serving each floor meets the minimum requirements specified by the fixture manufacturer optimal pressure is between 20 and 80 psi.  If pressure is too low or too high, it may impact performance.</a:t>
            </a:r>
          </a:p>
          <a:p>
            <a:pPr>
              <a:buFont typeface="Arial" pitchFamily="34" charset="0"/>
              <a:buChar char="•"/>
            </a:pPr>
            <a:r>
              <a:rPr lang="en-US" baseline="0" dirty="0"/>
              <a:t>At least annually, inspect your diaphragm or piston valves in your urinals and flushometer-valve toilets and replace any worn parts. </a:t>
            </a:r>
          </a:p>
          <a:p>
            <a:pPr>
              <a:buFont typeface="Arial" pitchFamily="34" charset="0"/>
              <a:buChar char="•"/>
            </a:pPr>
            <a:r>
              <a:rPr lang="en-US" baseline="0" dirty="0"/>
              <a:t> One of the major pieces is to ensure that all toilets, faucets, and urinals are functioning properly.  Be sure to inspect all fixtures and valves annually and replace any worn or broken parts. </a:t>
            </a:r>
          </a:p>
          <a:p>
            <a:pPr>
              <a:buFont typeface="Arial" pitchFamily="34" charset="0"/>
              <a:buChar char="•"/>
            </a:pPr>
            <a:r>
              <a:rPr lang="en-US" baseline="0" dirty="0"/>
              <a:t>If you are going to replace any valve inserts, make sure the replacement part has a rated flush volume consistent with the rating on the existing toilet bowl or urinal fixture</a:t>
            </a:r>
          </a:p>
          <a:p>
            <a:pPr>
              <a:buFont typeface="Arial" pitchFamily="34" charset="0"/>
              <a:buChar char="•"/>
            </a:pPr>
            <a:r>
              <a:rPr lang="en-US" dirty="0"/>
              <a:t>Check fixtures for tampering -  dissatisfied users can disable sensors, remove faucet aerators, or </a:t>
            </a:r>
            <a:r>
              <a:rPr lang="en-US" dirty="0" err="1"/>
              <a:t>or</a:t>
            </a:r>
            <a:r>
              <a:rPr lang="en-US" dirty="0"/>
              <a:t> damage fixtures. check the water pressure on each floor or consider replacing components. If aerator removal is a common problem, consider installing vandal-proof aerators to prevent occupants from removing them.</a:t>
            </a:r>
          </a:p>
          <a:p>
            <a:pPr>
              <a:buFont typeface="Arial" pitchFamily="34" charset="0"/>
              <a:buChar char="•"/>
            </a:pPr>
            <a:endParaRPr lang="en-US" baseline="0" dirty="0"/>
          </a:p>
          <a:p>
            <a:pPr defTabSz="444265">
              <a:buFont typeface="Arial" pitchFamily="34" charset="0"/>
              <a:buChar char="•"/>
              <a:defRPr/>
            </a:pPr>
            <a:r>
              <a:rPr lang="en-US" baseline="0" dirty="0"/>
              <a:t>Finally, inspect your faucets and showerheads for scale build up, especially if you live in an area with hard water. Removing scale will ensure there isn’t anything impeding flow or performance in your fixtures.</a:t>
            </a:r>
            <a:endParaRPr lang="en-US" baseline="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22</a:t>
            </a:fld>
            <a:endParaRPr lang="en-US" dirty="0"/>
          </a:p>
        </p:txBody>
      </p:sp>
    </p:spTree>
    <p:extLst>
      <p:ext uri="{BB962C8B-B14F-4D97-AF65-F5344CB8AC3E}">
        <p14:creationId xmlns:p14="http://schemas.microsoft.com/office/powerpoint/2010/main" val="2066758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95288"/>
            <a:ext cx="5680075" cy="3195637"/>
          </a:xfrm>
        </p:spPr>
      </p:sp>
      <p:sp>
        <p:nvSpPr>
          <p:cNvPr id="3" name="Notes Placeholder 2"/>
          <p:cNvSpPr>
            <a:spLocks noGrp="1"/>
          </p:cNvSpPr>
          <p:nvPr>
            <p:ph type="body" idx="1"/>
          </p:nvPr>
        </p:nvSpPr>
        <p:spPr/>
        <p:txBody>
          <a:bodyPr/>
          <a:lstStyle/>
          <a:p>
            <a:r>
              <a:rPr lang="en-US" sz="1600" dirty="0"/>
              <a:t>To summarize, here are each of the flow and flush rates for WaterSense labeled products.  Identifying water efficiency practices in the restroom is easy, as WaterSense labels a suite of products suitable for commercial restrooms. </a:t>
            </a:r>
          </a:p>
          <a:p>
            <a:endParaRPr lang="en-US" sz="1600" dirty="0"/>
          </a:p>
          <a:p>
            <a:r>
              <a:rPr lang="en-US" sz="1600" dirty="0"/>
              <a:t>Please note that Faucets in public restrooms should flow at no greater that 0.5 gallons per minute, which is suitable for handwashing, whereas faucets in private bathrooms should flow at 1.5 gpm or less. Because this is the lowest effective flowrate, there is no WaterSense specification for public faucets.</a:t>
            </a:r>
          </a:p>
          <a:p>
            <a:endParaRPr lang="en-US"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23</a:t>
            </a:fld>
            <a:endParaRPr lang="en-US" dirty="0">
              <a:solidFill>
                <a:prstClr val="black"/>
              </a:solidFill>
              <a:latin typeface="Calibri"/>
            </a:endParaRPr>
          </a:p>
        </p:txBody>
      </p:sp>
    </p:spTree>
    <p:extLst>
      <p:ext uri="{BB962C8B-B14F-4D97-AF65-F5344CB8AC3E}">
        <p14:creationId xmlns:p14="http://schemas.microsoft.com/office/powerpoint/2010/main" val="3830766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395288"/>
            <a:ext cx="5681662" cy="3195637"/>
          </a:xfrm>
        </p:spPr>
      </p:sp>
      <p:sp>
        <p:nvSpPr>
          <p:cNvPr id="3" name="Notes Placeholder 2"/>
          <p:cNvSpPr>
            <a:spLocks noGrp="1"/>
          </p:cNvSpPr>
          <p:nvPr>
            <p:ph type="body" idx="1"/>
          </p:nvPr>
        </p:nvSpPr>
        <p:spPr/>
        <p:txBody>
          <a:bodyPr/>
          <a:lstStyle/>
          <a:p>
            <a:pPr marL="172839" indent="-172839">
              <a:buFont typeface="Arial" panose="020B0604020202020204" pitchFamily="34" charset="0"/>
              <a:buChar char="•"/>
            </a:pPr>
            <a:r>
              <a:rPr lang="en-US" dirty="0"/>
              <a:t>Mechanical systems can account for up to 30%</a:t>
            </a:r>
            <a:r>
              <a:rPr lang="en-US" baseline="0" dirty="0"/>
              <a:t> of water use in a commercial facility. Because of the water and energy used, these systems can be a great place to look for significant savings.</a:t>
            </a:r>
          </a:p>
          <a:p>
            <a:pPr marL="172839" indent="-172839">
              <a:buFont typeface="Arial" panose="020B0604020202020204" pitchFamily="34" charset="0"/>
              <a:buChar char="•"/>
            </a:pPr>
            <a:r>
              <a:rPr lang="en-US" baseline="0" dirty="0"/>
              <a:t>The first thing to do is to eliminate single-pass cooling systems whenever possible.  These systems use water once before it is discharged to the sewer and can be inefficient. In fact, single-pass cooling systems use 40 times more water than cooling towers to cool the same heat load. </a:t>
            </a:r>
          </a:p>
          <a:p>
            <a:pPr marL="172839" indent="-172839">
              <a:buFont typeface="Arial" panose="020B0604020202020204" pitchFamily="34" charset="0"/>
              <a:buChar char="•"/>
            </a:pPr>
            <a:r>
              <a:rPr lang="en-US" baseline="0" dirty="0"/>
              <a:t>Regularly check all systems for water and steam leaks since the magnitude is so much greater than leaks in other equipment. </a:t>
            </a:r>
          </a:p>
          <a:p>
            <a:pPr marL="172839" indent="-172839">
              <a:buFont typeface="Arial" panose="020B0604020202020204" pitchFamily="34" charset="0"/>
              <a:buChar char="•"/>
            </a:pPr>
            <a:r>
              <a:rPr lang="en-US" dirty="0"/>
              <a:t>Overall,</a:t>
            </a:r>
            <a:r>
              <a:rPr lang="en-US" baseline="0" dirty="0"/>
              <a:t> o</a:t>
            </a:r>
            <a:r>
              <a:rPr lang="en-US" dirty="0"/>
              <a:t>perate and maintain heating, cooling, and steam systems properly to maximize energy and water efficiency.</a:t>
            </a:r>
            <a:r>
              <a:rPr lang="en-US" baseline="0" dirty="0"/>
              <a:t> </a:t>
            </a:r>
          </a:p>
          <a:p>
            <a:pPr marL="172839" indent="-172839" defTabSz="921807">
              <a:buFont typeface="Arial" panose="020B0604020202020204" pitchFamily="34" charset="0"/>
              <a:buChar char="•"/>
              <a:defRPr/>
            </a:pPr>
            <a:r>
              <a:rPr lang="en-US" dirty="0"/>
              <a:t>The water-efficiency goal</a:t>
            </a:r>
            <a:r>
              <a:rPr lang="en-US" baseline="0" dirty="0"/>
              <a:t> for cooling towers is to m</a:t>
            </a:r>
            <a:r>
              <a:rPr lang="en-US" dirty="0"/>
              <a:t>aximize the cycles of concentration – an indicator</a:t>
            </a:r>
            <a:r>
              <a:rPr lang="en-US" baseline="0" dirty="0"/>
              <a:t> of the number of times water has been recirculated before it is discharged to the sewer. </a:t>
            </a:r>
          </a:p>
          <a:p>
            <a:pPr marL="172839" indent="-172839" defTabSz="921807">
              <a:buFont typeface="Arial" panose="020B0604020202020204" pitchFamily="34" charset="0"/>
              <a:buChar char="•"/>
              <a:defRPr/>
            </a:pPr>
            <a:endParaRPr lang="en-US" dirty="0"/>
          </a:p>
          <a:p>
            <a:pPr marL="172839" indent="-172839" defTabSz="921807">
              <a:buFont typeface="Arial" panose="020B0604020202020204" pitchFamily="34" charset="0"/>
              <a:buChar char="•"/>
              <a:defRPr/>
            </a:pPr>
            <a:endParaRPr lang="en-US" baseline="0" dirty="0"/>
          </a:p>
          <a:p>
            <a:pPr marL="172839" indent="-172839" defTabSz="921807">
              <a:buFont typeface="Arial" panose="020B0604020202020204" pitchFamily="34" charset="0"/>
              <a:buChar char="•"/>
              <a:defRPr/>
            </a:pPr>
            <a:r>
              <a:rPr lang="en-US" baseline="0" dirty="0"/>
              <a:t>Facility managers can </a:t>
            </a:r>
            <a:r>
              <a:rPr lang="en-US" baseline="0" dirty="0" err="1"/>
              <a:t>submeter</a:t>
            </a:r>
            <a:r>
              <a:rPr lang="en-US" baseline="0" dirty="0"/>
              <a:t> </a:t>
            </a:r>
            <a:r>
              <a:rPr lang="en-US" dirty="0"/>
              <a:t>make-up and blow-down water to detect leaks and measure evaporation losses </a:t>
            </a:r>
            <a:r>
              <a:rPr lang="en-US" baseline="0" dirty="0"/>
              <a:t>to better understand and optimize </a:t>
            </a:r>
            <a:r>
              <a:rPr lang="en-US" dirty="0"/>
              <a:t>water use in both cooling towers and boilers. </a:t>
            </a:r>
            <a:r>
              <a:rPr lang="en-US" baseline="0" dirty="0"/>
              <a:t>There are many qualified contractors and vendors who specialize in cooling tower management that can help achieve your water and energy efficiency goals.</a:t>
            </a:r>
            <a:endParaRPr lang="en-US" dirty="0"/>
          </a:p>
        </p:txBody>
      </p:sp>
      <p:sp>
        <p:nvSpPr>
          <p:cNvPr id="4" name="Slide Number Placeholder 3"/>
          <p:cNvSpPr>
            <a:spLocks noGrp="1"/>
          </p:cNvSpPr>
          <p:nvPr>
            <p:ph type="sldNum" sz="quarter" idx="10"/>
          </p:nvPr>
        </p:nvSpPr>
        <p:spPr/>
        <p:txBody>
          <a:bodyPr/>
          <a:lstStyle/>
          <a:p>
            <a:fld id="{078DB6F2-E9D9-45C5-B494-A250A259E6AA}" type="slidenum">
              <a:rPr lang="en-US" smtClean="0"/>
              <a:t>24</a:t>
            </a:fld>
            <a:endParaRPr lang="en-US"/>
          </a:p>
        </p:txBody>
      </p:sp>
    </p:spTree>
    <p:extLst>
      <p:ext uri="{BB962C8B-B14F-4D97-AF65-F5344CB8AC3E}">
        <p14:creationId xmlns:p14="http://schemas.microsoft.com/office/powerpoint/2010/main" val="2043304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95288"/>
            <a:ext cx="5681663" cy="3195637"/>
          </a:xfrm>
        </p:spPr>
      </p:sp>
      <p:sp>
        <p:nvSpPr>
          <p:cNvPr id="3" name="Notes Placeholder 2"/>
          <p:cNvSpPr>
            <a:spLocks noGrp="1"/>
          </p:cNvSpPr>
          <p:nvPr>
            <p:ph type="body" idx="1"/>
          </p:nvPr>
        </p:nvSpPr>
        <p:spPr/>
        <p:txBody>
          <a:bodyPr>
            <a:normAutofit fontScale="92500" lnSpcReduction="10000"/>
          </a:bodyPr>
          <a:lstStyle/>
          <a:p>
            <a:r>
              <a:rPr lang="en-US" baseline="0" dirty="0"/>
              <a:t>Single pass cooling water, if present, has the potential to be the single greatest water waster in a commercial facility.</a:t>
            </a:r>
          </a:p>
          <a:p>
            <a:endParaRPr lang="en-US" baseline="0" dirty="0"/>
          </a:p>
          <a:p>
            <a:r>
              <a:rPr lang="en-US" baseline="0" dirty="0"/>
              <a:t>Single pass cooling is a situation where city water is plumbed to a piece of equipment to remove heat, typically from a motor or a compressor. After use, the water goes right down the drain. </a:t>
            </a:r>
          </a:p>
          <a:p>
            <a:endParaRPr lang="en-US" baseline="0" dirty="0"/>
          </a:p>
          <a:p>
            <a:r>
              <a:rPr lang="en-US" baseline="0" dirty="0"/>
              <a:t>Single-pass cooling is commonly used to cool medical and laboratory equipment, vacuum pumps, air compressors, and refrigeration systems.</a:t>
            </a:r>
          </a:p>
          <a:p>
            <a:endParaRPr lang="en-US" baseline="0" dirty="0"/>
          </a:p>
          <a:p>
            <a:r>
              <a:rPr lang="en-US" baseline="0" dirty="0"/>
              <a:t>Often the flow of water is controlled with a solenoid valve so the water flows when a motor or compressor is running, but in older models or in cases where those valves fail and the water flows continuously.  </a:t>
            </a:r>
          </a:p>
          <a:p>
            <a:endParaRPr lang="en-US" baseline="0" dirty="0"/>
          </a:p>
          <a:p>
            <a:r>
              <a:rPr lang="en-US" baseline="0" dirty="0"/>
              <a:t>If possible, eliminate all instances of single-pass cooling.  You can do this by either replacing water cooled equipment with air cooled equipment, or providing cooling water from an existing chilled water loop. </a:t>
            </a:r>
          </a:p>
          <a:p>
            <a:endParaRPr lang="en-US" baseline="0" dirty="0"/>
          </a:p>
          <a:p>
            <a:r>
              <a:rPr lang="en-US" baseline="0" dirty="0"/>
              <a:t>We’ve worked with several facilities that have replaced single-pass, water-cooled air conditioning units with energy efficient air cooled units and the resulting water and cost savings have been significant. </a:t>
            </a:r>
          </a:p>
          <a:p>
            <a:endParaRPr lang="en-US" baseline="0" dirty="0"/>
          </a:p>
          <a:p>
            <a:r>
              <a:rPr lang="en-US" baseline="0" dirty="0"/>
              <a:t>In cases </a:t>
            </a:r>
            <a:r>
              <a:rPr lang="en-US" baseline="0" dirty="0" err="1"/>
              <a:t>were</a:t>
            </a:r>
            <a:r>
              <a:rPr lang="en-US" baseline="0" dirty="0"/>
              <a:t> you can’t eliminate single pass water use, make sure you’re using the absolute minimum quantity needed.  Check the equipment specifications and make sure you are getting maximum temperature rise in the water you are applying.  Also, make sure the water turns off when the motor or compressor is not running. If the system does not have a water control valve, you can install one to shut off cooling water when there is no heat load.  Solenoid valves that typically control this can often times need maintenance, so verify they are working and perform maintenance periodically. </a:t>
            </a:r>
          </a:p>
          <a:p>
            <a:r>
              <a:rPr lang="en-US" baseline="0" dirty="0"/>
              <a:t>In some cases single pass cooling water could be reused for another purpose – but it is best to eliminate it if you can.</a:t>
            </a:r>
          </a:p>
          <a:p>
            <a:endParaRPr lang="en-US" baseline="0"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25</a:t>
            </a:fld>
            <a:endParaRPr lang="en-US">
              <a:solidFill>
                <a:prstClr val="black"/>
              </a:solidFill>
              <a:latin typeface="Calibri"/>
            </a:endParaRPr>
          </a:p>
        </p:txBody>
      </p:sp>
    </p:spTree>
    <p:extLst>
      <p:ext uri="{BB962C8B-B14F-4D97-AF65-F5344CB8AC3E}">
        <p14:creationId xmlns:p14="http://schemas.microsoft.com/office/powerpoint/2010/main" val="3614509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215900"/>
            <a:ext cx="5680075" cy="3195638"/>
          </a:xfrm>
        </p:spPr>
      </p:sp>
      <p:sp>
        <p:nvSpPr>
          <p:cNvPr id="3" name="Notes Placeholder 2"/>
          <p:cNvSpPr>
            <a:spLocks noGrp="1"/>
          </p:cNvSpPr>
          <p:nvPr>
            <p:ph type="body" idx="1"/>
          </p:nvPr>
        </p:nvSpPr>
        <p:spPr/>
        <p:txBody>
          <a:bodyPr>
            <a:normAutofit fontScale="92500" lnSpcReduction="10000"/>
          </a:bodyPr>
          <a:lstStyle/>
          <a:p>
            <a:pPr defTabSz="460903">
              <a:defRPr/>
            </a:pPr>
            <a:r>
              <a:rPr lang="en-US" baseline="0" dirty="0"/>
              <a:t>As we saw earlier in the chart, outdoor spaces can be 20-30% of a building’s water use. </a:t>
            </a:r>
          </a:p>
          <a:p>
            <a:pPr defTabSz="460903">
              <a:defRPr/>
            </a:pPr>
            <a:endParaRPr lang="en-US" strike="noStrike" baseline="0" dirty="0"/>
          </a:p>
          <a:p>
            <a:pPr defTabSz="921807">
              <a:defRPr/>
            </a:pPr>
            <a:r>
              <a:rPr lang="en-US" dirty="0"/>
              <a:t>The</a:t>
            </a:r>
            <a:r>
              <a:rPr lang="en-US" baseline="0" dirty="0"/>
              <a:t> biggest use water on the exterior of a facility is typically irrigation for landscape. If you’re installing new landscape, be sure to include regionally-appropriate and drought tolerant plants that will be less likely to require irrigation. Also, avoid planting strip grass, as these areas are difficult to maintain.</a:t>
            </a:r>
          </a:p>
          <a:p>
            <a:pPr defTabSz="921807">
              <a:defRPr/>
            </a:pPr>
            <a:endParaRPr lang="en-US" baseline="0" dirty="0"/>
          </a:p>
          <a:p>
            <a:pPr marL="172839" indent="-172839">
              <a:buFont typeface="Arial" panose="020B0604020202020204" pitchFamily="34" charset="0"/>
              <a:buChar char="•"/>
            </a:pPr>
            <a:r>
              <a:rPr lang="en-US" strike="noStrike" baseline="0" dirty="0"/>
              <a:t>E</a:t>
            </a:r>
            <a:r>
              <a:rPr lang="en-US" baseline="0" dirty="0"/>
              <a:t>xperts estimate that up to 50 percent of water used for irrigation is lost due to wind, evaporation, and over-watering.</a:t>
            </a:r>
          </a:p>
          <a:p>
            <a:pPr marL="172839" indent="-172839">
              <a:buFont typeface="Arial" panose="020B0604020202020204" pitchFamily="34" charset="0"/>
              <a:buChar char="•"/>
            </a:pPr>
            <a:r>
              <a:rPr lang="en-US" strike="noStrike" baseline="0" dirty="0"/>
              <a:t>These losses are usually caused by p</a:t>
            </a:r>
            <a:r>
              <a:rPr lang="en-US" baseline="0" dirty="0"/>
              <a:t>oor irrigation system design, improper system installation, lack of maintenance, and improper scheduling. </a:t>
            </a:r>
          </a:p>
          <a:p>
            <a:pPr marL="172839" indent="-172839">
              <a:buFont typeface="Arial" panose="020B0604020202020204" pitchFamily="34" charset="0"/>
              <a:buChar char="•"/>
            </a:pPr>
            <a:endParaRPr lang="en-US" baseline="0" dirty="0"/>
          </a:p>
          <a:p>
            <a:pPr marL="172839" indent="-172839">
              <a:buFont typeface="Arial" panose="020B0604020202020204" pitchFamily="34" charset="0"/>
              <a:buChar char="•"/>
            </a:pPr>
            <a:r>
              <a:rPr lang="en-US" baseline="0" dirty="0"/>
              <a:t>If your landscape does require irrigation, utilize a WaterSense labeled weather-based irrigation controller or a rain or soil-moisture sensor to control irrigation events. These types of equipment will by-pass a scheduled irrigation event if the smart controller determines it’s not needed. Track your irrigation water use so that abnormal trends and leaks can be identified. Finally, consider alternative sources of water for irrigation, such a collected rainwater.</a:t>
            </a:r>
          </a:p>
          <a:p>
            <a:pPr marL="172839" indent="-172839">
              <a:buFont typeface="Arial" panose="020B0604020202020204" pitchFamily="34" charset="0"/>
              <a:buChar char="•"/>
            </a:pPr>
            <a:endParaRPr lang="en-US" baseline="0" dirty="0"/>
          </a:p>
          <a:p>
            <a:pPr marL="172839" indent="-172839">
              <a:buFont typeface="Arial" panose="020B0604020202020204" pitchFamily="34" charset="0"/>
              <a:buChar char="•"/>
            </a:pPr>
            <a:r>
              <a:rPr lang="en-US" baseline="0" dirty="0"/>
              <a:t>Get help from an irrigation professional certified by a WaterSense labeled program to make sure your irrigation system is designed, installed, and audited correctly. This will help to minimize performance issues and keep the system running efficiently over time. </a:t>
            </a:r>
          </a:p>
          <a:p>
            <a:pPr>
              <a:buFont typeface="Arial" pitchFamily="34" charset="0"/>
              <a:buNone/>
            </a:pPr>
            <a:endParaRPr lang="en-US" baseline="0" dirty="0"/>
          </a:p>
          <a:p>
            <a:pPr>
              <a:buFont typeface="Arial" pitchFamily="34" charset="0"/>
              <a:buNone/>
            </a:pPr>
            <a:r>
              <a:rPr lang="en-US" baseline="0" dirty="0"/>
              <a:t>You can find a list of certified professionals near you, using the Find A Pro tool on the WaterSense website. https://www.epa.gov/watersense/irrigation-pro</a:t>
            </a:r>
          </a:p>
          <a:p>
            <a:pPr>
              <a:buFont typeface="Arial" pitchFamily="34" charset="0"/>
              <a:buNone/>
            </a:pPr>
            <a:endParaRPr lang="en-US" baseline="0" dirty="0"/>
          </a:p>
          <a:p>
            <a:pPr>
              <a:buFont typeface="Arial" pitchFamily="34" charset="0"/>
              <a:buNone/>
            </a:pPr>
            <a:r>
              <a:rPr lang="en-US" baseline="0" dirty="0"/>
              <a:t>NOTE: Landscaping Guide and Sprinkler Spruce-Up information can be found online along with other outdoor water tips https://www.epa.gov/watersense/outdoors </a:t>
            </a:r>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26</a:t>
            </a:fld>
            <a:endParaRPr lang="en-US" dirty="0">
              <a:solidFill>
                <a:prstClr val="black"/>
              </a:solidFill>
              <a:latin typeface="Calibri"/>
            </a:endParaRPr>
          </a:p>
        </p:txBody>
      </p:sp>
    </p:spTree>
    <p:extLst>
      <p:ext uri="{BB962C8B-B14F-4D97-AF65-F5344CB8AC3E}">
        <p14:creationId xmlns:p14="http://schemas.microsoft.com/office/powerpoint/2010/main" val="1973374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take-away here is that where </a:t>
            </a:r>
            <a:r>
              <a:rPr lang="en-US" dirty="0" err="1"/>
              <a:t>EnergySTAR</a:t>
            </a:r>
            <a:r>
              <a:rPr lang="en-US" dirty="0"/>
              <a:t> has already labeled a water-using product, WaterSense does not create a duplicative label since </a:t>
            </a:r>
            <a:r>
              <a:rPr lang="en-US" dirty="0" err="1"/>
              <a:t>EnergySTAR</a:t>
            </a:r>
            <a:r>
              <a:rPr lang="en-US" dirty="0"/>
              <a:t> now has a water use criteria included for those products. So by looking for the </a:t>
            </a:r>
            <a:r>
              <a:rPr lang="en-US" dirty="0" err="1"/>
              <a:t>EnergySTAR</a:t>
            </a:r>
            <a:r>
              <a:rPr lang="en-US" dirty="0"/>
              <a:t> label, water savings are also found. </a:t>
            </a:r>
          </a:p>
        </p:txBody>
      </p:sp>
      <p:sp>
        <p:nvSpPr>
          <p:cNvPr id="4" name="Slide Number Placeholder 3"/>
          <p:cNvSpPr>
            <a:spLocks noGrp="1"/>
          </p:cNvSpPr>
          <p:nvPr>
            <p:ph type="sldNum" sz="quarter" idx="5"/>
          </p:nvPr>
        </p:nvSpPr>
        <p:spPr/>
        <p:txBody>
          <a:bodyPr/>
          <a:lstStyle/>
          <a:p>
            <a:fld id="{078DB6F2-E9D9-45C5-B494-A250A259E6AA}" type="slidenum">
              <a:rPr lang="en-US" smtClean="0"/>
              <a:t>27</a:t>
            </a:fld>
            <a:endParaRPr lang="en-US" dirty="0"/>
          </a:p>
        </p:txBody>
      </p:sp>
    </p:spTree>
    <p:extLst>
      <p:ext uri="{BB962C8B-B14F-4D97-AF65-F5344CB8AC3E}">
        <p14:creationId xmlns:p14="http://schemas.microsoft.com/office/powerpoint/2010/main" val="2208187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Ties back to one of the WaterSense “P’s” = people.  Outreach and behavior change. </a:t>
            </a:r>
          </a:p>
        </p:txBody>
      </p:sp>
      <p:sp>
        <p:nvSpPr>
          <p:cNvPr id="4" name="Slide Number Placeholder 3"/>
          <p:cNvSpPr>
            <a:spLocks noGrp="1"/>
          </p:cNvSpPr>
          <p:nvPr>
            <p:ph type="sldNum" sz="quarter" idx="5"/>
          </p:nvPr>
        </p:nvSpPr>
        <p:spPr/>
        <p:txBody>
          <a:bodyPr/>
          <a:lstStyle/>
          <a:p>
            <a:fld id="{078DB6F2-E9D9-45C5-B494-A250A259E6AA}" type="slidenum">
              <a:rPr lang="en-US" smtClean="0"/>
              <a:t>28</a:t>
            </a:fld>
            <a:endParaRPr lang="en-US" dirty="0"/>
          </a:p>
        </p:txBody>
      </p:sp>
    </p:spTree>
    <p:extLst>
      <p:ext uri="{BB962C8B-B14F-4D97-AF65-F5344CB8AC3E}">
        <p14:creationId xmlns:p14="http://schemas.microsoft.com/office/powerpoint/2010/main" val="2829866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r>
              <a:rPr lang="en-US" dirty="0"/>
              <a:t>Here are the types</a:t>
            </a:r>
            <a:r>
              <a:rPr lang="en-US" baseline="0" dirty="0"/>
              <a:t> of tools that we make available to partners through a dedicated website.  We make it easy - if you want a bill stuffer, you can pull it off of our partner site, add your logo, and send it out!</a:t>
            </a:r>
            <a:endParaRPr lang="en-US" dirty="0"/>
          </a:p>
          <a:p>
            <a:endParaRPr lang="en-US" dirty="0"/>
          </a:p>
          <a:p>
            <a:r>
              <a:rPr lang="en-US" dirty="0"/>
              <a:t>Also partners use our product lists to rebate products.</a:t>
            </a:r>
          </a:p>
          <a:p>
            <a:endParaRPr lang="en-US" dirty="0"/>
          </a:p>
          <a:p>
            <a:r>
              <a:rPr lang="en-US" dirty="0"/>
              <a:t>Partners sometimes learn best from each other.  You can get ideas by checking out our “Partners in Action” listings, attending our bi-monthly partner webinars, or reading our quarterly newsletters.</a:t>
            </a:r>
          </a:p>
          <a:p>
            <a:endParaRPr lang="en-US" dirty="0"/>
          </a:p>
          <a:p>
            <a:r>
              <a:rPr lang="en-US" dirty="0"/>
              <a:t>You can also mine our quarterly Current newsletters for stories to help your customer communication/outreach.</a:t>
            </a:r>
          </a:p>
          <a:p>
            <a:endParaRPr lang="en-US" dirty="0"/>
          </a:p>
        </p:txBody>
      </p:sp>
      <p:sp>
        <p:nvSpPr>
          <p:cNvPr id="4" name="Slide Number Placeholder 3"/>
          <p:cNvSpPr>
            <a:spLocks noGrp="1"/>
          </p:cNvSpPr>
          <p:nvPr>
            <p:ph type="sldNum" sz="quarter" idx="10"/>
          </p:nvPr>
        </p:nvSpPr>
        <p:spPr/>
        <p:txBody>
          <a:bodyPr/>
          <a:lstStyle/>
          <a:p>
            <a:fld id="{0603CB43-904F-5345-B3E0-AB766EF86414}" type="slidenum">
              <a:rPr lang="en-US" smtClean="0"/>
              <a:pPr/>
              <a:t>29</a:t>
            </a:fld>
            <a:endParaRPr lang="en-US" dirty="0"/>
          </a:p>
        </p:txBody>
      </p:sp>
    </p:spTree>
    <p:extLst>
      <p:ext uri="{BB962C8B-B14F-4D97-AF65-F5344CB8AC3E}">
        <p14:creationId xmlns:p14="http://schemas.microsoft.com/office/powerpoint/2010/main" val="291165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395288"/>
            <a:ext cx="5681663" cy="3195637"/>
          </a:xfrm>
        </p:spPr>
      </p:sp>
      <p:sp>
        <p:nvSpPr>
          <p:cNvPr id="3" name="Notes Placeholder 2"/>
          <p:cNvSpPr>
            <a:spLocks noGrp="1"/>
          </p:cNvSpPr>
          <p:nvPr>
            <p:ph type="body" idx="1"/>
          </p:nvPr>
        </p:nvSpPr>
        <p:spPr/>
        <p:txBody>
          <a:bodyPr/>
          <a:lstStyle/>
          <a:p>
            <a:pPr marL="172839" indent="-172839" defTabSz="460903" fontAlgn="base">
              <a:spcBef>
                <a:spcPct val="30000"/>
              </a:spcBef>
              <a:spcAft>
                <a:spcPct val="0"/>
              </a:spcAft>
              <a:buFont typeface="Arial" panose="020B0604020202020204" pitchFamily="34" charset="0"/>
              <a:buChar char="•"/>
              <a:defRPr/>
            </a:pPr>
            <a:r>
              <a:rPr lang="en-US" dirty="0"/>
              <a:t>Every gallon of water has</a:t>
            </a:r>
            <a:r>
              <a:rPr lang="en-US" baseline="0" dirty="0"/>
              <a:t> an energy footprint.</a:t>
            </a:r>
            <a:r>
              <a:rPr lang="en-US" dirty="0"/>
              <a:t> Energy is needed in both water</a:t>
            </a:r>
            <a:r>
              <a:rPr lang="en-US" baseline="0" dirty="0"/>
              <a:t> and wastewater treatment and distribution. It is also needed to pump, move, and heat water within a facility.  On the flip side, every Kwh has a water footprint since a significant amount of water is needed for power generation. </a:t>
            </a:r>
            <a:endParaRPr lang="en-US" dirty="0"/>
          </a:p>
          <a:p>
            <a:pPr marL="176123" indent="-176123">
              <a:buFont typeface="Arial" panose="020B0604020202020204" pitchFamily="34" charset="0"/>
              <a:buChar char="•"/>
            </a:pPr>
            <a:r>
              <a:rPr lang="en-US" baseline="0" dirty="0"/>
              <a:t>The contribution of hot water can be a significant portion of the energy used in a facility.  In fact, approximately 8% of energy in a commercial building is used to heat water according to the Commercial Building Energy Consumption Survey done by the Dept of Energy. This is about the same amount of energy used in a building for cooling and ventilation. Because of this savings, water efficiency projects actually save enough energy to be part of your energy portfolio. </a:t>
            </a:r>
          </a:p>
          <a:p>
            <a:pPr marL="176123" indent="-176123" defTabSz="469661" fontAlgn="base">
              <a:spcBef>
                <a:spcPct val="30000"/>
              </a:spcBef>
              <a:spcAft>
                <a:spcPct val="0"/>
              </a:spcAft>
              <a:buFont typeface="Arial" panose="020B0604020202020204" pitchFamily="34" charset="0"/>
              <a:buChar char="•"/>
              <a:defRPr/>
            </a:pPr>
            <a:r>
              <a:rPr lang="en-US" baseline="0" dirty="0"/>
              <a:t>The largest savings come from reducing hot water usage in mechanical systems, commercial kitchen equipment, and in laundry and sanitary systems so those areas are usually good targets.  </a:t>
            </a:r>
            <a:endParaRPr lang="en-US" b="0" baseline="0" dirty="0"/>
          </a:p>
          <a:p>
            <a:pPr marL="172839" indent="-172839" defTabSz="469661" fontAlgn="base">
              <a:spcBef>
                <a:spcPct val="30000"/>
              </a:spcBef>
              <a:spcAft>
                <a:spcPct val="0"/>
              </a:spcAft>
              <a:buFont typeface="Arial" panose="020B0604020202020204" pitchFamily="34" charset="0"/>
              <a:buChar char="•"/>
              <a:defRPr/>
            </a:pPr>
            <a:r>
              <a:rPr lang="en-US" b="0" baseline="0" dirty="0"/>
              <a:t>If you haven’t included water savings in your improvement projects, you may be leaving money on the table. Including both energy and water can provide a more accurate picture of the potential savings and a more realistic payback period and ROI.  To maximize savings, facilities should also contact both energy and water utilities to see if rebates are available to offset the costs of improvement projects.  </a:t>
            </a:r>
          </a:p>
          <a:p>
            <a:r>
              <a:rPr lang="en-US" sz="1100" dirty="0"/>
              <a:t>Sources:</a:t>
            </a:r>
          </a:p>
          <a:p>
            <a:r>
              <a:rPr lang="en-US" sz="1100" dirty="0"/>
              <a:t>http://www.eia.gov/consumption/commercial/data/archive/cbecs/cbecs2003/overview1.html</a:t>
            </a:r>
          </a:p>
          <a:p>
            <a:r>
              <a:rPr lang="en-US" b="0" dirty="0">
                <a:solidFill>
                  <a:schemeClr val="tx2"/>
                </a:solidFill>
              </a:rPr>
              <a:t>http://www.eia.gov/consumption/residential/ RECS 2009</a:t>
            </a:r>
          </a:p>
        </p:txBody>
      </p:sp>
      <p:sp>
        <p:nvSpPr>
          <p:cNvPr id="4" name="Slide Number Placeholder 3"/>
          <p:cNvSpPr>
            <a:spLocks noGrp="1"/>
          </p:cNvSpPr>
          <p:nvPr>
            <p:ph type="sldNum" sz="quarter" idx="10"/>
          </p:nvPr>
        </p:nvSpPr>
        <p:spPr/>
        <p:txBody>
          <a:bodyPr/>
          <a:lstStyle/>
          <a:p>
            <a:pPr defTabSz="921807">
              <a:defRPr/>
            </a:pPr>
            <a:fld id="{26F6B9C7-403D-4071-A831-832C5CC36B3D}" type="slidenum">
              <a:rPr lang="en-US">
                <a:solidFill>
                  <a:prstClr val="black"/>
                </a:solidFill>
                <a:latin typeface="Calibri"/>
              </a:rPr>
              <a:pPr defTabSz="921807">
                <a:defRPr/>
              </a:pPr>
              <a:t>3</a:t>
            </a:fld>
            <a:endParaRPr lang="en-US" dirty="0">
              <a:solidFill>
                <a:prstClr val="black"/>
              </a:solidFill>
              <a:latin typeface="Calibri"/>
            </a:endParaRPr>
          </a:p>
        </p:txBody>
      </p:sp>
    </p:spTree>
    <p:extLst>
      <p:ext uri="{BB962C8B-B14F-4D97-AF65-F5344CB8AC3E}">
        <p14:creationId xmlns:p14="http://schemas.microsoft.com/office/powerpoint/2010/main" val="4238259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marL="182879" indent="-182879" defTabSz="487677">
              <a:buFont typeface="Arial" panose="020B0604020202020204" pitchFamily="34" charset="0"/>
              <a:buChar char="•"/>
              <a:defRPr/>
            </a:pPr>
            <a:r>
              <a:rPr lang="en-US" dirty="0"/>
              <a:t>Fix a Leak Week is one of our longest-running national campaigns, and is right around the corner! These tools offer many different ways you can promote it.</a:t>
            </a:r>
          </a:p>
          <a:p>
            <a:pPr marL="182879" indent="-182879" defTabSz="487677">
              <a:buFont typeface="Arial" panose="020B0604020202020204" pitchFamily="34" charset="0"/>
              <a:buChar char="•"/>
              <a:defRPr/>
            </a:pPr>
            <a:r>
              <a:rPr lang="en-US" dirty="0"/>
              <a:t>We have many tools you can customize and send or distribute to customers, including a new checklist for how to detect and chase down leaks!</a:t>
            </a:r>
          </a:p>
          <a:p>
            <a:pPr marL="182879" indent="-182879" defTabSz="487677">
              <a:buFont typeface="Arial" panose="020B0604020202020204" pitchFamily="34" charset="0"/>
              <a:buChar char="•"/>
              <a:defRPr/>
            </a:pPr>
            <a:r>
              <a:rPr lang="en-US" dirty="0"/>
              <a:t>We have videos in two languages you can post to your website or social media networks.</a:t>
            </a:r>
          </a:p>
          <a:p>
            <a:pPr marL="182879" indent="-182879" defTabSz="487677">
              <a:buFont typeface="Arial" panose="020B0604020202020204" pitchFamily="34" charset="0"/>
              <a:buChar char="•"/>
              <a:defRPr/>
            </a:pPr>
            <a:r>
              <a:rPr lang="en-US" dirty="0"/>
              <a:t>And if you missed it last webinar, we have a whole new suite of tools that have been “</a:t>
            </a:r>
            <a:r>
              <a:rPr lang="en-US" dirty="0" err="1"/>
              <a:t>transcreated</a:t>
            </a:r>
            <a:r>
              <a:rPr lang="en-US" dirty="0"/>
              <a:t>,” or translated and redesigned to appeal to the Hispanic community. For example, we designed social media graphics and dye tablet cards to represent </a:t>
            </a:r>
            <a:r>
              <a:rPr lang="en-US" dirty="0" err="1"/>
              <a:t>loteria</a:t>
            </a:r>
            <a:r>
              <a:rPr lang="en-US" dirty="0"/>
              <a:t> cards, which is a popular game in Mexico.</a:t>
            </a:r>
          </a:p>
          <a:p>
            <a:pPr marL="182879" indent="-182879" defTabSz="487677">
              <a:buFont typeface="Arial" panose="020B0604020202020204" pitchFamily="34" charset="0"/>
              <a:buChar char="•"/>
              <a:defRPr/>
            </a:pPr>
            <a:r>
              <a:rPr lang="en-US" dirty="0"/>
              <a:t>And you can always use our kids’ activity sheets, bookmarks, and other materials to partner with schools. </a:t>
            </a:r>
          </a:p>
          <a:p>
            <a:pPr marL="182879" indent="-182879" defTabSz="487677">
              <a:buFont typeface="Arial" panose="020B0604020202020204" pitchFamily="34" charset="0"/>
              <a:buChar char="•"/>
              <a:defRPr/>
            </a:pPr>
            <a:r>
              <a:rPr lang="en-US" dirty="0"/>
              <a:t>Plumbers and affordable housing organizations also make good partners for Fix a Leak Week, when you want to improve plumbing fixtures in communities that can benefit most from the water and dollar savings.</a:t>
            </a:r>
          </a:p>
          <a:p>
            <a:pPr lvl="0"/>
            <a:endParaRPr lang="en-US" dirty="0"/>
          </a:p>
        </p:txBody>
      </p:sp>
      <p:sp>
        <p:nvSpPr>
          <p:cNvPr id="4" name="Slide Number Placeholder 3"/>
          <p:cNvSpPr>
            <a:spLocks noGrp="1"/>
          </p:cNvSpPr>
          <p:nvPr>
            <p:ph type="sldNum" sz="quarter" idx="10"/>
          </p:nvPr>
        </p:nvSpPr>
        <p:spPr/>
        <p:txBody>
          <a:bodyPr/>
          <a:lstStyle/>
          <a:p>
            <a:fld id="{0603CB43-904F-5345-B3E0-AB766EF86414}" type="slidenum">
              <a:rPr lang="en-US" smtClean="0"/>
              <a:pPr/>
              <a:t>30</a:t>
            </a:fld>
            <a:endParaRPr lang="en-US"/>
          </a:p>
        </p:txBody>
      </p:sp>
    </p:spTree>
    <p:extLst>
      <p:ext uri="{BB962C8B-B14F-4D97-AF65-F5344CB8AC3E}">
        <p14:creationId xmlns:p14="http://schemas.microsoft.com/office/powerpoint/2010/main" val="294305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638175"/>
            <a:ext cx="5681662" cy="3195638"/>
          </a:xfrm>
        </p:spPr>
      </p:sp>
      <p:sp>
        <p:nvSpPr>
          <p:cNvPr id="3" name="Notes Placeholder 2"/>
          <p:cNvSpPr>
            <a:spLocks noGrp="1"/>
          </p:cNvSpPr>
          <p:nvPr>
            <p:ph type="body" idx="1"/>
          </p:nvPr>
        </p:nvSpPr>
        <p:spPr/>
        <p:txBody>
          <a:bodyPr/>
          <a:lstStyle/>
          <a:p>
            <a:pPr defTabSz="921807">
              <a:defRPr/>
            </a:pPr>
            <a:r>
              <a:rPr lang="en-US" dirty="0"/>
              <a:t>Employees can be eyes and ears on the ground. Sometimes they can be the fastest way to find out there’s a problem so make sure there are many signs and displays with the phone number or email address to report problems. You can also use these signs to encourage visitors to report leaks too. </a:t>
            </a:r>
          </a:p>
          <a:p>
            <a:pPr marL="0" lvl="1" defTabSz="921807">
              <a:spcBef>
                <a:spcPts val="992"/>
              </a:spcBef>
              <a:spcAft>
                <a:spcPts val="605"/>
              </a:spcAft>
              <a:defRPr/>
            </a:pPr>
            <a:r>
              <a:rPr lang="en-US" dirty="0">
                <a:solidFill>
                  <a:schemeClr val="tx1"/>
                </a:solidFill>
              </a:rPr>
              <a:t>Train cleaning and maintenance staff to identify and report leaky or continuously flushing fixtures</a:t>
            </a:r>
            <a:endParaRPr lang="en-US" baseline="0" dirty="0">
              <a:solidFill>
                <a:schemeClr val="tx1"/>
              </a:solidFill>
            </a:endParaRPr>
          </a:p>
          <a:p>
            <a:pPr marL="0" lvl="1">
              <a:spcBef>
                <a:spcPts val="992"/>
              </a:spcBef>
              <a:spcAft>
                <a:spcPts val="605"/>
              </a:spcAft>
            </a:pPr>
            <a:r>
              <a:rPr lang="en-US" dirty="0">
                <a:solidFill>
                  <a:schemeClr val="tx1"/>
                </a:solidFill>
              </a:rPr>
              <a:t>Respond quickly to all reports of leaky or continuously flushing fixtures</a:t>
            </a:r>
          </a:p>
          <a:p>
            <a:pPr marL="0" lvl="1">
              <a:spcBef>
                <a:spcPts val="992"/>
              </a:spcBef>
              <a:spcAft>
                <a:spcPts val="605"/>
              </a:spcAft>
            </a:pPr>
            <a:r>
              <a:rPr lang="en-US" dirty="0">
                <a:solidFill>
                  <a:schemeClr val="tx1"/>
                </a:solidFill>
              </a:rPr>
              <a:t>Place signage in restrooms with instructions for reporting leaks so employees, visitors, and guests can help</a:t>
            </a:r>
          </a:p>
          <a:p>
            <a:pPr defTabSz="921807">
              <a:defRPr/>
            </a:pPr>
            <a:endParaRPr lang="en-US" baseline="0" dirty="0">
              <a:solidFill>
                <a:schemeClr val="tx1"/>
              </a:solidFill>
            </a:endParaRPr>
          </a:p>
          <a:p>
            <a:pPr defTabSz="921807">
              <a:defRPr/>
            </a:pPr>
            <a:r>
              <a:rPr lang="en-US" baseline="0" dirty="0">
                <a:solidFill>
                  <a:schemeClr val="tx1"/>
                </a:solidFill>
              </a:rPr>
              <a:t>Signage can also help discourage people from misusing toilets and urinals, such as by flushing inappropriate objects. Finally, y</a:t>
            </a:r>
            <a:r>
              <a:rPr lang="en-US" dirty="0"/>
              <a:t>ou can also post instructions for using new technologies to maximize savings. </a:t>
            </a:r>
          </a:p>
        </p:txBody>
      </p:sp>
      <p:sp>
        <p:nvSpPr>
          <p:cNvPr id="4" name="Slide Number Placeholder 3"/>
          <p:cNvSpPr>
            <a:spLocks noGrp="1"/>
          </p:cNvSpPr>
          <p:nvPr>
            <p:ph type="sldNum" sz="quarter" idx="10"/>
          </p:nvPr>
        </p:nvSpPr>
        <p:spPr/>
        <p:txBody>
          <a:bodyPr/>
          <a:lstStyle/>
          <a:p>
            <a:fld id="{078DB6F2-E9D9-45C5-B494-A250A259E6AA}" type="slidenum">
              <a:rPr lang="en-US" smtClean="0"/>
              <a:t>31</a:t>
            </a:fld>
            <a:endParaRPr lang="en-US" dirty="0"/>
          </a:p>
        </p:txBody>
      </p:sp>
    </p:spTree>
    <p:extLst>
      <p:ext uri="{BB962C8B-B14F-4D97-AF65-F5344CB8AC3E}">
        <p14:creationId xmlns:p14="http://schemas.microsoft.com/office/powerpoint/2010/main" val="175446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R1 worked with the City of Boston some years back to promote bathroom retrofits work they did at HUD housing in the city there, with the help of local volunteer plumbers.  Also, Delta chipped in and donated some of the products used in the retrofits. </a:t>
            </a:r>
          </a:p>
        </p:txBody>
      </p:sp>
      <p:sp>
        <p:nvSpPr>
          <p:cNvPr id="4" name="Slide Number Placeholder 3"/>
          <p:cNvSpPr>
            <a:spLocks noGrp="1"/>
          </p:cNvSpPr>
          <p:nvPr>
            <p:ph type="sldNum" sz="quarter" idx="5"/>
          </p:nvPr>
        </p:nvSpPr>
        <p:spPr/>
        <p:txBody>
          <a:bodyPr/>
          <a:lstStyle/>
          <a:p>
            <a:fld id="{078DB6F2-E9D9-45C5-B494-A250A259E6AA}" type="slidenum">
              <a:rPr lang="en-US" smtClean="0"/>
              <a:t>32</a:t>
            </a:fld>
            <a:endParaRPr lang="en-US" dirty="0"/>
          </a:p>
        </p:txBody>
      </p:sp>
    </p:spTree>
    <p:extLst>
      <p:ext uri="{BB962C8B-B14F-4D97-AF65-F5344CB8AC3E}">
        <p14:creationId xmlns:p14="http://schemas.microsoft.com/office/powerpoint/2010/main" val="3318009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r>
              <a:rPr lang="en-US" dirty="0"/>
              <a:t>The Silent Toilet Leak Challenge was created for Fix a Leak Week and challenges participants to test their toilets for silent toilet leaks using dye tablets or food coloring and to repair those leaks.  Results and feedback related to messaging are encouraged to be reported using the NH We’re for Water website.  All participants are entered to win prizes.  The website also includes additional information on how to check for all common household leaks and repair those leaks. A display was set up in the lobby including Silent Toilet Leak Challenge postcards with dye tablets, and daily emails sent to employees with WaterSense messages, leak facts, and challenge updates.  In 2013, approximately 300 dye tab postcards were distributed, 72 people responded to the survey, respondents reported testing 127 toilets, and discovering 15 leaks discovered.  In summary that is approximately 2 leaks for every 10 households tested, which is consistent with the findings of the 2014 Silent Toilet Leak Challenge.  In 2014, 344 dye tab postcards were distributed, 77 people responded to the survey, and the findings were equivalent to 2013 with 2 leaks found for every 10 households. </a:t>
            </a:r>
          </a:p>
        </p:txBody>
      </p:sp>
      <p:sp>
        <p:nvSpPr>
          <p:cNvPr id="4" name="Slide Number Placeholder 3"/>
          <p:cNvSpPr>
            <a:spLocks noGrp="1"/>
          </p:cNvSpPr>
          <p:nvPr>
            <p:ph type="sldNum" sz="quarter" idx="5"/>
          </p:nvPr>
        </p:nvSpPr>
        <p:spPr/>
        <p:txBody>
          <a:bodyPr/>
          <a:lstStyle/>
          <a:p>
            <a:fld id="{078DB6F2-E9D9-45C5-B494-A250A259E6AA}" type="slidenum">
              <a:rPr lang="en-US" smtClean="0"/>
              <a:t>33</a:t>
            </a:fld>
            <a:endParaRPr lang="en-US" dirty="0"/>
          </a:p>
        </p:txBody>
      </p:sp>
    </p:spTree>
    <p:extLst>
      <p:ext uri="{BB962C8B-B14F-4D97-AF65-F5344CB8AC3E}">
        <p14:creationId xmlns:p14="http://schemas.microsoft.com/office/powerpoint/2010/main" val="3464709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marL="0" lvl="2">
              <a:lnSpc>
                <a:spcPct val="120000"/>
              </a:lnSpc>
            </a:pPr>
            <a:r>
              <a:rPr lang="en-US" sz="2400" dirty="0">
                <a:solidFill>
                  <a:schemeClr val="tx2">
                    <a:lumMod val="75000"/>
                  </a:schemeClr>
                </a:solidFill>
              </a:rPr>
              <a:t>Showerhead sale in the lobby</a:t>
            </a:r>
          </a:p>
          <a:p>
            <a:pPr marL="345677" lvl="2" indent="-345677">
              <a:lnSpc>
                <a:spcPct val="120000"/>
              </a:lnSpc>
            </a:pPr>
            <a:r>
              <a:rPr lang="en-US" sz="1800" b="1" dirty="0">
                <a:ea typeface="Myriad Pro"/>
                <a:cs typeface="Myriad Pro"/>
              </a:rPr>
              <a:t>Included Dept of Housing Services and also partnered with Dept of Transportation to expand sale to include showerheads, faucets, and kitchen faucets</a:t>
            </a:r>
          </a:p>
          <a:p>
            <a:pPr marL="345677" lvl="2" indent="-345677">
              <a:lnSpc>
                <a:spcPct val="120000"/>
              </a:lnSpc>
            </a:pPr>
            <a:r>
              <a:rPr lang="en-US" sz="1800" dirty="0">
                <a:ea typeface="Myriad Pro"/>
                <a:cs typeface="Myriad Pro"/>
              </a:rPr>
              <a:t>Setup a display of gallons of water to stand for amount of water used per person per day in the summer months</a:t>
            </a:r>
          </a:p>
          <a:p>
            <a:pPr marL="345677" lvl="2" indent="-345677">
              <a:lnSpc>
                <a:spcPct val="120000"/>
              </a:lnSpc>
            </a:pPr>
            <a:r>
              <a:rPr lang="en-US" sz="1800" dirty="0">
                <a:ea typeface="Myriad Pro"/>
                <a:cs typeface="Myriad Pro"/>
              </a:rPr>
              <a:t>Gave out postcards to employees for subscription to daily water saving tips emails</a:t>
            </a:r>
          </a:p>
          <a:p>
            <a:pPr marL="345677" lvl="2" indent="-345677">
              <a:lnSpc>
                <a:spcPct val="120000"/>
              </a:lnSpc>
            </a:pPr>
            <a:r>
              <a:rPr lang="en-US" sz="1800" dirty="0">
                <a:ea typeface="Myriad Pro"/>
                <a:cs typeface="Myriad Pro"/>
              </a:rPr>
              <a:t>Added announcements to employee newsletters and e-bulletin </a:t>
            </a:r>
          </a:p>
          <a:p>
            <a:r>
              <a:rPr lang="en-US" sz="2400" dirty="0">
                <a:latin typeface="Arial" charset="0"/>
              </a:rPr>
              <a:t>80 shower heads sold</a:t>
            </a:r>
          </a:p>
          <a:p>
            <a:pPr lvl="1"/>
            <a:r>
              <a:rPr lang="en-US" sz="2000" dirty="0">
                <a:latin typeface="Arial" charset="0"/>
              </a:rPr>
              <a:t>143,080 gallons saved per year = 8,942.5 more showers</a:t>
            </a:r>
          </a:p>
          <a:p>
            <a:pPr marL="345677" lvl="2" indent="-345677">
              <a:lnSpc>
                <a:spcPct val="120000"/>
              </a:lnSpc>
            </a:pPr>
            <a:endParaRPr lang="en-US" sz="1800" dirty="0">
              <a:ea typeface="Myriad Pro"/>
              <a:cs typeface="Myriad Pro"/>
            </a:endParaRPr>
          </a:p>
          <a:p>
            <a:endParaRPr lang="en-US" dirty="0"/>
          </a:p>
        </p:txBody>
      </p:sp>
      <p:sp>
        <p:nvSpPr>
          <p:cNvPr id="4" name="Slide Number Placeholder 3"/>
          <p:cNvSpPr>
            <a:spLocks noGrp="1"/>
          </p:cNvSpPr>
          <p:nvPr>
            <p:ph type="sldNum" sz="quarter" idx="10"/>
          </p:nvPr>
        </p:nvSpPr>
        <p:spPr/>
        <p:txBody>
          <a:bodyPr/>
          <a:lstStyle/>
          <a:p>
            <a:fld id="{0603CB43-904F-5345-B3E0-AB766EF86414}" type="slidenum">
              <a:rPr lang="en-US" smtClean="0"/>
              <a:pPr/>
              <a:t>34</a:t>
            </a:fld>
            <a:endParaRPr lang="en-US"/>
          </a:p>
        </p:txBody>
      </p:sp>
    </p:spTree>
    <p:extLst>
      <p:ext uri="{BB962C8B-B14F-4D97-AF65-F5344CB8AC3E}">
        <p14:creationId xmlns:p14="http://schemas.microsoft.com/office/powerpoint/2010/main" val="140673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921807">
              <a:defRPr/>
            </a:pPr>
            <a:r>
              <a:rPr lang="en-US" baseline="0" dirty="0"/>
              <a:t>WaterSense keeps all of our resources for commercial facilities on the Commercial Tools and Training section of the WaterSense website. This section of our website houses the </a:t>
            </a:r>
            <a:r>
              <a:rPr lang="en-US" b="1" baseline="0" dirty="0"/>
              <a:t>WaterSense at Work guidebook</a:t>
            </a:r>
            <a:r>
              <a:rPr lang="en-US" baseline="0" dirty="0"/>
              <a:t>, but it also has a lot of other helpful tools to help commercial facilities learn about ways to reduce water use. There are tools for conducting a water assessment, including walk-through checklists. We also have case studies and links for recorded or other upcoming live webinars. </a:t>
            </a:r>
          </a:p>
          <a:p>
            <a:endParaRPr lang="en-US"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panose="020F0502020204030204"/>
              </a:rPr>
              <a:pPr defTabSz="921807">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42053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576263"/>
            <a:ext cx="5681662" cy="3195637"/>
          </a:xfrm>
        </p:spPr>
      </p:sp>
      <p:sp>
        <p:nvSpPr>
          <p:cNvPr id="3" name="Notes Placeholder 2"/>
          <p:cNvSpPr>
            <a:spLocks noGrp="1"/>
          </p:cNvSpPr>
          <p:nvPr>
            <p:ph type="body" idx="1"/>
          </p:nvPr>
        </p:nvSpPr>
        <p:spPr/>
        <p:txBody>
          <a:bodyPr/>
          <a:lstStyle/>
          <a:p>
            <a:pPr>
              <a:buFont typeface="Arial" pitchFamily="34" charset="0"/>
              <a:buChar char="•"/>
            </a:pPr>
            <a:r>
              <a:rPr lang="en-US" baseline="0" dirty="0"/>
              <a:t>Our Best Management Practices Guidebook—</a:t>
            </a:r>
            <a:r>
              <a:rPr lang="en-US" i="1" baseline="0" dirty="0"/>
              <a:t>WaterSense at Work</a:t>
            </a:r>
            <a:r>
              <a:rPr lang="en-US" i="0" baseline="0" dirty="0"/>
              <a:t>. </a:t>
            </a:r>
          </a:p>
          <a:p>
            <a:pPr>
              <a:buFont typeface="Arial" pitchFamily="34" charset="0"/>
              <a:buChar char="•"/>
            </a:pPr>
            <a:endParaRPr lang="en-US" i="0" baseline="0" dirty="0"/>
          </a:p>
          <a:p>
            <a:pPr>
              <a:buFont typeface="Arial" pitchFamily="34" charset="0"/>
              <a:buChar char="•"/>
            </a:pPr>
            <a:r>
              <a:rPr lang="en-US" i="0" baseline="0" dirty="0"/>
              <a:t> This guidebook includes best management practices on topics including: water management planning and water use monitoring and education, as well as BMPs for sanitary fixtures and equipment, commercial kitchen equipment, outdoor water use, mechanical systems, laboratory and medical equipment, and onsite alternative sources of water.</a:t>
            </a:r>
          </a:p>
          <a:p>
            <a:pPr>
              <a:buFont typeface="Arial" pitchFamily="34" charset="0"/>
              <a:buChar char="•"/>
            </a:pPr>
            <a:endParaRPr lang="en-US" i="0" baseline="0" dirty="0"/>
          </a:p>
          <a:p>
            <a:pPr>
              <a:buFont typeface="Arial" pitchFamily="34" charset="0"/>
              <a:buChar char="•"/>
            </a:pPr>
            <a:r>
              <a:rPr lang="en-US" i="0" baseline="0" dirty="0"/>
              <a:t> Product- and equipment-specific chapters in each of those main water-use areas cover water-efficient operation and maintenance, retrofit, and replacement recommendations.</a:t>
            </a:r>
          </a:p>
          <a:p>
            <a:pPr>
              <a:buFont typeface="Arial" pitchFamily="34" charset="0"/>
              <a:buChar char="•"/>
            </a:pPr>
            <a:endParaRPr lang="en-US" i="0" baseline="0" dirty="0"/>
          </a:p>
          <a:p>
            <a:pPr>
              <a:buFont typeface="Arial" pitchFamily="34" charset="0"/>
              <a:buChar char="•"/>
            </a:pPr>
            <a:r>
              <a:rPr lang="en-US" i="0" baseline="0" dirty="0"/>
              <a:t>Similar versions are currently in use by the States of California and Texas – same contractors wrote all 3 guidebooks</a:t>
            </a:r>
          </a:p>
          <a:p>
            <a:pPr>
              <a:buFont typeface="Arial" pitchFamily="34" charset="0"/>
              <a:buChar char="•"/>
            </a:pPr>
            <a:endParaRPr lang="en-US" i="0" baseline="0"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a:rPr>
              <a:pPr defTabSz="921807">
                <a:defRPr/>
              </a:pPr>
              <a:t>36</a:t>
            </a:fld>
            <a:endParaRPr lang="en-US" dirty="0">
              <a:solidFill>
                <a:prstClr val="black"/>
              </a:solidFill>
              <a:latin typeface="Calibri"/>
            </a:endParaRPr>
          </a:p>
        </p:txBody>
      </p:sp>
    </p:spTree>
    <p:extLst>
      <p:ext uri="{BB962C8B-B14F-4D97-AF65-F5344CB8AC3E}">
        <p14:creationId xmlns:p14="http://schemas.microsoft.com/office/powerpoint/2010/main" val="1701011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638175"/>
            <a:ext cx="5681662" cy="3195638"/>
          </a:xfrm>
        </p:spPr>
      </p:sp>
      <p:sp>
        <p:nvSpPr>
          <p:cNvPr id="3" name="Notes Placeholder 2"/>
          <p:cNvSpPr>
            <a:spLocks noGrp="1"/>
          </p:cNvSpPr>
          <p:nvPr>
            <p:ph type="body" idx="1"/>
          </p:nvPr>
        </p:nvSpPr>
        <p:spPr>
          <a:xfrm>
            <a:off x="333341" y="4047054"/>
            <a:ext cx="6256545" cy="3834051"/>
          </a:xfrm>
        </p:spPr>
        <p:txBody>
          <a:bodyPr/>
          <a:lstStyle/>
          <a:p>
            <a:r>
              <a:rPr lang="en-US" dirty="0"/>
              <a:t>Federal Agencies are required to reduce their water use by 2% per year from a 2007 baseline. Federal resources will apply to almost every institutional building so you can also use a ton of other free tools, trainings, and case studies. WaterSense has collaborated with Department of Energy to create some of these and others over the years so they work well with our resources too. </a:t>
            </a:r>
          </a:p>
        </p:txBody>
      </p:sp>
      <p:sp>
        <p:nvSpPr>
          <p:cNvPr id="4" name="Slide Number Placeholder 3"/>
          <p:cNvSpPr>
            <a:spLocks noGrp="1"/>
          </p:cNvSpPr>
          <p:nvPr>
            <p:ph type="sldNum" sz="quarter" idx="10"/>
          </p:nvPr>
        </p:nvSpPr>
        <p:spPr/>
        <p:txBody>
          <a:bodyPr/>
          <a:lstStyle/>
          <a:p>
            <a:fld id="{078DB6F2-E9D9-45C5-B494-A250A259E6AA}" type="slidenum">
              <a:rPr lang="en-US" smtClean="0"/>
              <a:t>37</a:t>
            </a:fld>
            <a:endParaRPr lang="en-US" dirty="0"/>
          </a:p>
        </p:txBody>
      </p:sp>
    </p:spTree>
    <p:extLst>
      <p:ext uri="{BB962C8B-B14F-4D97-AF65-F5344CB8AC3E}">
        <p14:creationId xmlns:p14="http://schemas.microsoft.com/office/powerpoint/2010/main" val="271659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r>
              <a:rPr lang="en-US" dirty="0"/>
              <a:t>Also, have several more specific water savings resources (including some outside of EPA) if anyone is interested, feel free to contact me. OR I can just share those with Doug to have.</a:t>
            </a:r>
          </a:p>
        </p:txBody>
      </p:sp>
      <p:sp>
        <p:nvSpPr>
          <p:cNvPr id="4" name="Slide Number Placeholder 3"/>
          <p:cNvSpPr>
            <a:spLocks noGrp="1"/>
          </p:cNvSpPr>
          <p:nvPr>
            <p:ph type="sldNum" sz="quarter" idx="10"/>
          </p:nvPr>
        </p:nvSpPr>
        <p:spPr/>
        <p:txBody>
          <a:bodyPr/>
          <a:lstStyle/>
          <a:p>
            <a:pPr defTabSz="921807">
              <a:defRPr/>
            </a:pPr>
            <a:fld id="{26F6B9C7-403D-4071-A831-832C5CC36B3D}" type="slidenum">
              <a:rPr lang="en-US">
                <a:solidFill>
                  <a:prstClr val="black"/>
                </a:solidFill>
                <a:latin typeface="Calibri" panose="020F0502020204030204"/>
              </a:rPr>
              <a:pPr defTabSz="921807">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03665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215900"/>
            <a:ext cx="5680075" cy="3195638"/>
          </a:xfrm>
        </p:spPr>
      </p:sp>
      <p:sp>
        <p:nvSpPr>
          <p:cNvPr id="3" name="Notes Placeholder 2"/>
          <p:cNvSpPr>
            <a:spLocks noGrp="1"/>
          </p:cNvSpPr>
          <p:nvPr>
            <p:ph type="body" idx="1"/>
          </p:nvPr>
        </p:nvSpPr>
        <p:spPr>
          <a:xfrm>
            <a:off x="410266" y="3631524"/>
            <a:ext cx="6256545" cy="4249581"/>
          </a:xfrm>
        </p:spPr>
        <p:txBody>
          <a:bodyPr/>
          <a:lstStyle/>
          <a:p>
            <a:r>
              <a:rPr lang="en-US" dirty="0"/>
              <a:t>In addition to the WaterSense resources</a:t>
            </a:r>
            <a:r>
              <a:rPr lang="en-US" baseline="0" dirty="0"/>
              <a:t> presented today, we’d like to direct you to some other useful tools and resources for commercial and institutional facilities that may be helpful in conducting facility water assessment and establishing a facility water balance.</a:t>
            </a:r>
          </a:p>
          <a:p>
            <a:pPr defTabSz="460903">
              <a:defRPr/>
            </a:pPr>
            <a:r>
              <a:rPr lang="en-US" baseline="0" dirty="0"/>
              <a:t>Several of our partners have also developed tools and resources including the City of Boulder, Colorado, which has developed a CII Water Assessment Tool for users without a technical background to conduct a basic water assessment and identify water conservation opportunities. The CII tool is an Excel-based tool based on the </a:t>
            </a:r>
            <a:r>
              <a:rPr lang="en-US" i="1" baseline="0" dirty="0"/>
              <a:t>WaterSense at Work Best Management Practices.</a:t>
            </a:r>
          </a:p>
          <a:p>
            <a:r>
              <a:rPr lang="en-US" baseline="0" dirty="0"/>
              <a:t>The South Florida Water Management District has recently updated its Water Assessment and Self-Guided Water Audit Guide, which provides helpful information on how to perform both basic and more advanced water audits.</a:t>
            </a:r>
          </a:p>
          <a:p>
            <a:r>
              <a:rPr lang="en-US" baseline="0" dirty="0"/>
              <a:t>The Environmental Defense Fund, AT&amp;T, and the Global Environmental Management Institute, or GEMI, developed an Excel-based </a:t>
            </a:r>
            <a:r>
              <a:rPr lang="en-US" baseline="0" dirty="0" err="1"/>
              <a:t>WaterMAPP</a:t>
            </a:r>
            <a:r>
              <a:rPr lang="en-US" baseline="0" dirty="0"/>
              <a:t> Tool with: a Water Scorecard, a Water Efficiency Calculator, and a Cycles of Concentration Estimator for cooling towers. This tool outlines water efficiency improvements you can make by implementing free cooling and optimizing cooling tower performance.</a:t>
            </a:r>
          </a:p>
          <a:p>
            <a:pPr defTabSz="460903">
              <a:defRPr/>
            </a:pPr>
            <a:r>
              <a:rPr lang="en-US" baseline="0" dirty="0"/>
              <a:t>Similar in function to </a:t>
            </a:r>
            <a:r>
              <a:rPr lang="en-US" baseline="0" dirty="0" err="1"/>
              <a:t>WaterSense’s</a:t>
            </a:r>
            <a:r>
              <a:rPr lang="en-US" baseline="0" dirty="0"/>
              <a:t> Simple Water Assessment Checklist is a Water Project Screening Tool developed by the U.S. Department of Energy’s Federal Energy Management Program. This tool is intended for federal agencies, but can be used by any facility to identify water efficiency opportunities. Based on some facility-specific information that is added to the Excel-based tool, the screening tool provides qualitative water savings potential for nine different equipment areas, including: Plumbing fixtures, Cooling towers, Steam systems, Single-pass cooling, Laboratory equipment, Irrigation, Commercial kitchen equipment, Vehicle washing stations, and distribution leaks. This tool is a great way to quickly identify if there are certain end-use areas that have significant potential for water savings.</a:t>
            </a:r>
          </a:p>
          <a:p>
            <a:endParaRPr lang="en-US" dirty="0"/>
          </a:p>
        </p:txBody>
      </p:sp>
      <p:sp>
        <p:nvSpPr>
          <p:cNvPr id="4" name="Slide Number Placeholder 3"/>
          <p:cNvSpPr>
            <a:spLocks noGrp="1"/>
          </p:cNvSpPr>
          <p:nvPr>
            <p:ph type="sldNum" sz="quarter" idx="10"/>
          </p:nvPr>
        </p:nvSpPr>
        <p:spPr/>
        <p:txBody>
          <a:bodyPr/>
          <a:lstStyle/>
          <a:p>
            <a:pPr defTabSz="921807">
              <a:defRPr/>
            </a:pPr>
            <a:fld id="{078DB6F2-E9D9-45C5-B494-A250A259E6AA}" type="slidenum">
              <a:rPr lang="en-US">
                <a:solidFill>
                  <a:prstClr val="black"/>
                </a:solidFill>
                <a:latin typeface="Calibri"/>
              </a:rPr>
              <a:pPr defTabSz="921807">
                <a:defRPr/>
              </a:pPr>
              <a:t>39</a:t>
            </a:fld>
            <a:endParaRPr lang="en-US" dirty="0">
              <a:solidFill>
                <a:prstClr val="black"/>
              </a:solidFill>
              <a:latin typeface="Calibri"/>
            </a:endParaRPr>
          </a:p>
        </p:txBody>
      </p:sp>
    </p:spTree>
    <p:extLst>
      <p:ext uri="{BB962C8B-B14F-4D97-AF65-F5344CB8AC3E}">
        <p14:creationId xmlns:p14="http://schemas.microsoft.com/office/powerpoint/2010/main" val="1449729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474072">
              <a:defRPr/>
            </a:pPr>
            <a:r>
              <a:rPr lang="en-US" baseline="0" dirty="0">
                <a:solidFill>
                  <a:schemeClr val="tx1"/>
                </a:solidFill>
              </a:rPr>
              <a:t>WaterSense was launched by EPA in 2006. WaterSense works to promote water efficiency so we can help organizations and consumers save water for future generations. </a:t>
            </a:r>
            <a:br>
              <a:rPr lang="en-US" baseline="0" dirty="0">
                <a:solidFill>
                  <a:schemeClr val="tx1"/>
                </a:solidFill>
              </a:rPr>
            </a:br>
            <a:endParaRPr lang="en-US" baseline="0" dirty="0">
              <a:solidFill>
                <a:schemeClr val="tx1"/>
              </a:solidFill>
            </a:endParaRPr>
          </a:p>
          <a:p>
            <a:pPr defTabSz="483140">
              <a:buFont typeface="Arial" pitchFamily="34" charset="0"/>
              <a:buChar char="•"/>
              <a:defRPr/>
            </a:pPr>
            <a:r>
              <a:rPr lang="en-US" baseline="0" dirty="0">
                <a:solidFill>
                  <a:schemeClr val="tx1"/>
                </a:solidFill>
              </a:rPr>
              <a:t> The WaterSense label, pictured here, provides a simple way for consumers and businesses to identify water-efficient products, programs, practices, and homes.</a:t>
            </a:r>
            <a:br>
              <a:rPr lang="en-US" baseline="0" dirty="0">
                <a:solidFill>
                  <a:schemeClr val="tx1"/>
                </a:solidFill>
              </a:rPr>
            </a:br>
            <a:endParaRPr lang="en-US" baseline="0" dirty="0">
              <a:solidFill>
                <a:schemeClr val="tx1"/>
              </a:solidFill>
            </a:endParaRPr>
          </a:p>
          <a:p>
            <a:pPr defTabSz="483140">
              <a:buFont typeface="Arial" pitchFamily="34" charset="0"/>
              <a:buChar char="•"/>
              <a:defRPr/>
            </a:pPr>
            <a:r>
              <a:rPr lang="en-US" baseline="0" dirty="0"/>
              <a:t> Products earning the WaterSense label have been independently certified for water efficiency </a:t>
            </a:r>
            <a:r>
              <a:rPr lang="en-US" b="1" baseline="0" dirty="0"/>
              <a:t>and</a:t>
            </a:r>
            <a:r>
              <a:rPr lang="en-US" baseline="0" dirty="0"/>
              <a:t> performance. </a:t>
            </a:r>
            <a:br>
              <a:rPr lang="en-US" baseline="0" dirty="0"/>
            </a:br>
            <a:endParaRPr lang="en-US" baseline="0" dirty="0"/>
          </a:p>
          <a:p>
            <a:pPr defTabSz="483140">
              <a:buFont typeface="Arial" pitchFamily="34" charset="0"/>
              <a:buChar char="•"/>
              <a:defRPr/>
            </a:pPr>
            <a:r>
              <a:rPr lang="en-US" baseline="0" dirty="0"/>
              <a:t> The label is reserved for products that reduce water use by at least 20 percent and perform as well or better than standard models. </a:t>
            </a:r>
            <a:endParaRPr lang="en-US" baseline="0" dirty="0">
              <a:solidFill>
                <a:schemeClr val="tx1"/>
              </a:solidFill>
            </a:endParaRPr>
          </a:p>
          <a:p>
            <a:pPr defTabSz="483094">
              <a:buFont typeface="Arial" pitchFamily="34" charset="0"/>
              <a:buChar char="•"/>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603CB43-904F-5345-B3E0-AB766EF86414}" type="slidenum">
              <a:rPr lang="en-US" smtClean="0"/>
              <a:pPr/>
              <a:t>4</a:t>
            </a:fld>
            <a:endParaRPr lang="en-US" dirty="0"/>
          </a:p>
        </p:txBody>
      </p:sp>
    </p:spTree>
    <p:extLst>
      <p:ext uri="{BB962C8B-B14F-4D97-AF65-F5344CB8AC3E}">
        <p14:creationId xmlns:p14="http://schemas.microsoft.com/office/powerpoint/2010/main" val="2364354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638175"/>
            <a:ext cx="5680075" cy="3195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A8232-C9BF-614F-9778-7F366AB49BCE}" type="slidenum">
              <a:rPr lang="en-US" smtClean="0"/>
              <a:pPr/>
              <a:t>40</a:t>
            </a:fld>
            <a:endParaRPr lang="en-US" dirty="0"/>
          </a:p>
        </p:txBody>
      </p:sp>
    </p:spTree>
    <p:extLst>
      <p:ext uri="{BB962C8B-B14F-4D97-AF65-F5344CB8AC3E}">
        <p14:creationId xmlns:p14="http://schemas.microsoft.com/office/powerpoint/2010/main" val="2797608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8DB6F2-E9D9-45C5-B494-A250A259E6AA}" type="slidenum">
              <a:rPr lang="en-US" smtClean="0"/>
              <a:t>41</a:t>
            </a:fld>
            <a:endParaRPr lang="en-US" dirty="0"/>
          </a:p>
        </p:txBody>
      </p:sp>
    </p:spTree>
    <p:extLst>
      <p:ext uri="{BB962C8B-B14F-4D97-AF65-F5344CB8AC3E}">
        <p14:creationId xmlns:p14="http://schemas.microsoft.com/office/powerpoint/2010/main" val="258634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a:spcBef>
                <a:spcPts val="1815"/>
              </a:spcBef>
            </a:pPr>
            <a:r>
              <a:rPr lang="en-US" dirty="0"/>
              <a:t>Many Ways to Use WaterSense:</a:t>
            </a:r>
          </a:p>
          <a:p>
            <a:pPr>
              <a:spcBef>
                <a:spcPts val="1815"/>
              </a:spcBef>
            </a:pPr>
            <a:r>
              <a:rPr lang="en-US" dirty="0">
                <a:solidFill>
                  <a:schemeClr val="tx2"/>
                </a:solidFill>
              </a:rPr>
              <a:t>Facility Improvement - use the tools and materials to reduce water use</a:t>
            </a:r>
          </a:p>
          <a:p>
            <a:pPr>
              <a:spcBef>
                <a:spcPts val="1815"/>
              </a:spcBef>
            </a:pPr>
            <a:r>
              <a:rPr lang="en-US" dirty="0">
                <a:solidFill>
                  <a:schemeClr val="tx2"/>
                </a:solidFill>
              </a:rPr>
              <a:t>Engage your employees to reduce water use at work and at home </a:t>
            </a:r>
          </a:p>
          <a:p>
            <a:pPr>
              <a:spcBef>
                <a:spcPts val="1815"/>
              </a:spcBef>
            </a:pPr>
            <a:r>
              <a:rPr lang="en-US" dirty="0">
                <a:solidFill>
                  <a:schemeClr val="tx2"/>
                </a:solidFill>
              </a:rPr>
              <a:t>Promote water efficiency in your activities and outreach to communities and partners</a:t>
            </a:r>
          </a:p>
          <a:p>
            <a:endParaRPr lang="en-US" dirty="0"/>
          </a:p>
        </p:txBody>
      </p:sp>
      <p:sp>
        <p:nvSpPr>
          <p:cNvPr id="4" name="Slide Number Placeholder 3"/>
          <p:cNvSpPr>
            <a:spLocks noGrp="1"/>
          </p:cNvSpPr>
          <p:nvPr>
            <p:ph type="sldNum" sz="quarter" idx="5"/>
          </p:nvPr>
        </p:nvSpPr>
        <p:spPr/>
        <p:txBody>
          <a:bodyPr/>
          <a:lstStyle/>
          <a:p>
            <a:fld id="{078DB6F2-E9D9-45C5-B494-A250A259E6AA}" type="slidenum">
              <a:rPr lang="en-US" smtClean="0"/>
              <a:t>5</a:t>
            </a:fld>
            <a:endParaRPr lang="en-US" dirty="0"/>
          </a:p>
        </p:txBody>
      </p:sp>
    </p:spTree>
    <p:extLst>
      <p:ext uri="{BB962C8B-B14F-4D97-AF65-F5344CB8AC3E}">
        <p14:creationId xmlns:p14="http://schemas.microsoft.com/office/powerpoint/2010/main" val="71901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pPr defTabSz="469008">
              <a:defRPr/>
            </a:pPr>
            <a:r>
              <a:rPr lang="en-US" baseline="0" dirty="0"/>
              <a:t>There are a variety of residential and commercial products eligible for the WaterSense label that can be used in all types of  commercial and institutional facilities.  </a:t>
            </a:r>
          </a:p>
          <a:p>
            <a:pPr defTabSz="487675">
              <a:defRPr/>
            </a:pPr>
            <a:endParaRPr lang="en-US" baseline="0" dirty="0"/>
          </a:p>
          <a:p>
            <a:pPr defTabSz="487675">
              <a:buFont typeface="Arial" pitchFamily="34" charset="0"/>
              <a:buChar char="•"/>
              <a:defRPr/>
            </a:pPr>
            <a:r>
              <a:rPr lang="en-US" baseline="0" dirty="0"/>
              <a:t>The label is generally reserved for products that use at least 20 percent less water and perform as well or better than standard models.  To date, more than 35,000 product models have earned the WaterSense label.  </a:t>
            </a:r>
          </a:p>
          <a:p>
            <a:pPr defTabSz="487675">
              <a:defRPr/>
            </a:pPr>
            <a:endParaRPr lang="en-US" baseline="0" dirty="0"/>
          </a:p>
          <a:p>
            <a:pPr defTabSz="487675">
              <a:buFont typeface="Arial" pitchFamily="34" charset="0"/>
              <a:buChar char="•"/>
              <a:defRPr/>
            </a:pPr>
            <a:r>
              <a:rPr lang="en-US" b="1" baseline="0" dirty="0"/>
              <a:t>Through 2018, WaterSense labeled products have helped consumers save more than 3.4 TRILLION gallons of water </a:t>
            </a:r>
            <a:r>
              <a:rPr lang="en-US" b="1" baseline="0" dirty="0">
                <a:solidFill>
                  <a:srgbClr val="FF0000"/>
                </a:solidFill>
              </a:rPr>
              <a:t>and more than $84 billion dollars in water and energy costs.</a:t>
            </a:r>
            <a:endParaRPr lang="en-US" b="1" baseline="0" dirty="0"/>
          </a:p>
          <a:p>
            <a:pPr defTabSz="487675">
              <a:defRPr/>
            </a:pPr>
            <a:endParaRPr lang="en-US" baseline="0" dirty="0"/>
          </a:p>
          <a:p>
            <a:pPr defTabSz="487675">
              <a:buFont typeface="Arial" pitchFamily="34" charset="0"/>
              <a:buChar char="•"/>
              <a:defRPr/>
            </a:pPr>
            <a:r>
              <a:rPr lang="en-US" baseline="0" dirty="0"/>
              <a:t>In addition to these product categories, we also work closely with ENERGY STAR to include water factors in their specifications and to consider energy savings in ours.</a:t>
            </a:r>
          </a:p>
          <a:p>
            <a:pPr defTabSz="487675">
              <a:buFont typeface="Arial" pitchFamily="34" charset="0"/>
              <a:buChar char="•"/>
              <a:defRPr/>
            </a:pPr>
            <a:endParaRPr lang="en-US" baseline="0" dirty="0"/>
          </a:p>
          <a:p>
            <a:r>
              <a:rPr lang="en-US" dirty="0">
                <a:solidFill>
                  <a:srgbClr val="6B4D8A"/>
                </a:solidFill>
              </a:rPr>
              <a:t>WaterSense is also developing or considering specifications for other C&amp;I-related products including s</a:t>
            </a:r>
            <a:r>
              <a:rPr lang="en-US" dirty="0"/>
              <a:t>oil moisture sensor-based irrigation</a:t>
            </a:r>
            <a:r>
              <a:rPr lang="en-US" baseline="0" dirty="0"/>
              <a:t> controllers.</a:t>
            </a:r>
            <a:endParaRPr lang="en-US" dirty="0"/>
          </a:p>
          <a:p>
            <a:pPr lvl="1"/>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21807">
              <a:defRPr/>
            </a:pPr>
            <a:fld id="{0603CB43-904F-5345-B3E0-AB766EF86414}" type="slidenum">
              <a:rPr lang="en-US">
                <a:solidFill>
                  <a:prstClr val="black"/>
                </a:solidFill>
                <a:latin typeface="Calibri"/>
              </a:rPr>
              <a:pPr defTabSz="921807">
                <a:defRPr/>
              </a:pPr>
              <a:t>6</a:t>
            </a:fld>
            <a:endParaRPr lang="en-US" dirty="0">
              <a:solidFill>
                <a:prstClr val="black"/>
              </a:solidFill>
              <a:latin typeface="Calibri"/>
            </a:endParaRPr>
          </a:p>
        </p:txBody>
      </p:sp>
    </p:spTree>
    <p:extLst>
      <p:ext uri="{BB962C8B-B14F-4D97-AF65-F5344CB8AC3E}">
        <p14:creationId xmlns:p14="http://schemas.microsoft.com/office/powerpoint/2010/main" val="171015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14F145-39D6-49C1-A5F9-B90AA8DB7A26}"/>
              </a:ext>
            </a:extLst>
          </p:cNvPr>
          <p:cNvSpPr>
            <a:spLocks noGrp="1"/>
          </p:cNvSpPr>
          <p:nvPr>
            <p:ph type="body" idx="1"/>
          </p:nvPr>
        </p:nvSpPr>
        <p:spPr/>
        <p:txBody>
          <a:bodyPr/>
          <a:lstStyle/>
          <a:p>
            <a:pPr marL="172839" indent="-172839">
              <a:buFont typeface="Arial" panose="020B0604020202020204" pitchFamily="34" charset="0"/>
              <a:buChar char="•"/>
            </a:pPr>
            <a:r>
              <a:rPr lang="en-US" b="0" strike="noStrike" dirty="0"/>
              <a:t>Saving</a:t>
            </a:r>
            <a:r>
              <a:rPr lang="en-US" b="0" strike="noStrike" baseline="0" dirty="0"/>
              <a:t> water is not much more difficult than saving energy. It often just requires some focused attention. Most of you have been managing energy for many years, so you already have protocols, procedures, and systems for monitoring and managing energy throughout your facility. </a:t>
            </a:r>
          </a:p>
          <a:p>
            <a:pPr marL="172839" indent="-172839" defTabSz="921807">
              <a:buFont typeface="Arial" panose="020B0604020202020204" pitchFamily="34" charset="0"/>
              <a:buChar char="•"/>
              <a:defRPr/>
            </a:pPr>
            <a:r>
              <a:rPr lang="en-US" b="0" dirty="0"/>
              <a:t>Continuous</a:t>
            </a:r>
            <a:r>
              <a:rPr lang="en-US" b="0" baseline="0" dirty="0"/>
              <a:t> water use monitoring can identify leaks and other operational malfunctions so they can be corrected immediately instead of waiting for a monthly bill.  It can also help develop and evaluate a comprehensive project list of water-saving opportunities. This will help you focus your water saving efforts. </a:t>
            </a:r>
          </a:p>
          <a:p>
            <a:pPr marL="172839" indent="-172839">
              <a:buFont typeface="Arial" panose="020B0604020202020204" pitchFamily="34" charset="0"/>
              <a:buChar char="•"/>
            </a:pPr>
            <a:r>
              <a:rPr lang="en-US" b="0" strike="noStrike" baseline="0" dirty="0"/>
              <a:t>In many cases, adding water just requires the addition of water efficiency practices to your standard operating procedures so employees are aware of water use and can work towards managing both energy and water together.  Sometimes, water management just requires someone to pay attention to water waste instead of writing it off as insignificant. ----Examples? </a:t>
            </a:r>
          </a:p>
          <a:p>
            <a:pPr marL="172839" indent="-172839" defTabSz="921807">
              <a:buFont typeface="Arial" panose="020B0604020202020204" pitchFamily="34" charset="0"/>
              <a:buChar char="•"/>
              <a:defRPr/>
            </a:pPr>
            <a:r>
              <a:rPr lang="en-US" dirty="0"/>
              <a:t>Often simple changes to your SOPs can reduce water use without incurring any renovation or retrofit costs, sometimes for no cost at all.  For example, facility managers should make sure all appliances and equipment are being operated on their most efficient settings at which they can still operate effectively. Also small-scale retrofit or replacements for fixtures such as showerheads and faucets can result in significant reductions with a minimal capital cost. </a:t>
            </a:r>
          </a:p>
          <a:p>
            <a:pPr marL="172839" indent="-172839">
              <a:buFont typeface="Arial" panose="020B0604020202020204" pitchFamily="34" charset="0"/>
              <a:buChar char="•"/>
            </a:pPr>
            <a:endParaRPr lang="en-US" b="0" strike="noStrike" baseline="0" dirty="0"/>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5463" y="209550"/>
            <a:ext cx="5872162" cy="3303588"/>
          </a:xfrm>
        </p:spPr>
      </p:sp>
      <p:sp>
        <p:nvSpPr>
          <p:cNvPr id="3" name="Notes Placeholder 2"/>
          <p:cNvSpPr>
            <a:spLocks noGrp="1"/>
          </p:cNvSpPr>
          <p:nvPr>
            <p:ph type="body" idx="1"/>
          </p:nvPr>
        </p:nvSpPr>
        <p:spPr>
          <a:xfrm>
            <a:off x="333341" y="3964704"/>
            <a:ext cx="6256545" cy="3916400"/>
          </a:xfrm>
        </p:spPr>
        <p:txBody>
          <a:bodyPr>
            <a:normAutofit/>
          </a:bodyPr>
          <a:lstStyle/>
          <a:p>
            <a:r>
              <a:rPr lang="en-US" sz="1400" dirty="0"/>
              <a:t>Within institutional buildings, water use varies depending on building type and use. We’ve pulled together some basic water use profiles, but keep in mind that other factors like age of equipment and occupancy rates can significantly change water use patterns. Mixed-use buildings may also present a challenge since they combine so many different systems. The only way to know exactly how your building uses water, and where it consumes the most is to </a:t>
            </a:r>
            <a:r>
              <a:rPr lang="en-US" sz="1400" b="1" dirty="0"/>
              <a:t>conduct a water assessment and develop a water balance. </a:t>
            </a:r>
            <a:r>
              <a:rPr lang="en-US" sz="1400" dirty="0"/>
              <a:t>This will also help you identify potential efficiency projects and prioritize your efforts. We’re going to go into details about how to do this today, as these are </a:t>
            </a:r>
            <a:r>
              <a:rPr lang="en-US" sz="1400" b="1" dirty="0"/>
              <a:t>some of the most important steps in water management</a:t>
            </a:r>
            <a:r>
              <a:rPr lang="en-US" sz="1400" dirty="0"/>
              <a:t>.</a:t>
            </a:r>
          </a:p>
          <a:p>
            <a:endParaRPr lang="en-US" baseline="0" dirty="0"/>
          </a:p>
        </p:txBody>
      </p:sp>
      <p:sp>
        <p:nvSpPr>
          <p:cNvPr id="4" name="Slide Number Placeholder 3"/>
          <p:cNvSpPr>
            <a:spLocks noGrp="1"/>
          </p:cNvSpPr>
          <p:nvPr>
            <p:ph type="sldNum" sz="quarter" idx="10"/>
          </p:nvPr>
        </p:nvSpPr>
        <p:spPr/>
        <p:txBody>
          <a:bodyPr/>
          <a:lstStyle/>
          <a:p>
            <a:pPr defTabSz="921807">
              <a:defRPr/>
            </a:pPr>
            <a:fld id="{26F6B9C7-403D-4071-A831-832C5CC36B3D}" type="slidenum">
              <a:rPr lang="en-US">
                <a:solidFill>
                  <a:prstClr val="black"/>
                </a:solidFill>
                <a:latin typeface="Calibri"/>
              </a:rPr>
              <a:pPr defTabSz="921807">
                <a:defRPr/>
              </a:pPr>
              <a:t>8</a:t>
            </a:fld>
            <a:endParaRPr lang="en-US" dirty="0">
              <a:solidFill>
                <a:prstClr val="black"/>
              </a:solidFill>
              <a:latin typeface="Calibri"/>
            </a:endParaRPr>
          </a:p>
        </p:txBody>
      </p:sp>
    </p:spTree>
    <p:extLst>
      <p:ext uri="{BB962C8B-B14F-4D97-AF65-F5344CB8AC3E}">
        <p14:creationId xmlns:p14="http://schemas.microsoft.com/office/powerpoint/2010/main" val="3148950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360363"/>
            <a:ext cx="5680075" cy="3195637"/>
          </a:xfrm>
        </p:spPr>
      </p:sp>
      <p:sp>
        <p:nvSpPr>
          <p:cNvPr id="3" name="Notes Placeholder 2"/>
          <p:cNvSpPr>
            <a:spLocks noGrp="1"/>
          </p:cNvSpPr>
          <p:nvPr>
            <p:ph type="body" idx="1"/>
          </p:nvPr>
        </p:nvSpPr>
        <p:spPr/>
        <p:txBody>
          <a:bodyPr/>
          <a:lstStyle/>
          <a:p>
            <a:r>
              <a:rPr lang="en-US" dirty="0"/>
              <a:t>Institutional buildings can be complicated. Facilities with multiple uses or tenants will need to be broken down into sections when evaluating water use to make sure that specific characteristics aren’t lost in the analysis. Different occupancy patterns and specialized equipment can also skew usage and savings calculations especially in mixed use buildings.  </a:t>
            </a:r>
          </a:p>
          <a:p>
            <a:endParaRPr lang="en-US" dirty="0"/>
          </a:p>
          <a:p>
            <a:r>
              <a:rPr lang="en-US" dirty="0"/>
              <a:t>In particular, facilities with additions or renovations from different times should be considered separately since there will likely be differences in the ages and efficiency of equipment and fixtures.</a:t>
            </a:r>
          </a:p>
          <a:p>
            <a:endParaRPr lang="en-US" dirty="0"/>
          </a:p>
          <a:p>
            <a:r>
              <a:rPr lang="en-US" dirty="0"/>
              <a:t>While these factors can be cumbersome in calculations, the savings estimates used to evaluate of potential projects will be much more accurate. You will also be more likely to achieve the expected results as well. </a:t>
            </a:r>
          </a:p>
        </p:txBody>
      </p:sp>
      <p:sp>
        <p:nvSpPr>
          <p:cNvPr id="4" name="Slide Number Placeholder 3"/>
          <p:cNvSpPr>
            <a:spLocks noGrp="1"/>
          </p:cNvSpPr>
          <p:nvPr>
            <p:ph type="sldNum" sz="quarter" idx="5"/>
          </p:nvPr>
        </p:nvSpPr>
        <p:spPr/>
        <p:txBody>
          <a:bodyPr/>
          <a:lstStyle/>
          <a:p>
            <a:fld id="{078DB6F2-E9D9-45C5-B494-A250A259E6AA}" type="slidenum">
              <a:rPr lang="en-US" smtClean="0"/>
              <a:t>9</a:t>
            </a:fld>
            <a:endParaRPr lang="en-US" dirty="0"/>
          </a:p>
        </p:txBody>
      </p:sp>
    </p:spTree>
    <p:extLst>
      <p:ext uri="{BB962C8B-B14F-4D97-AF65-F5344CB8AC3E}">
        <p14:creationId xmlns:p14="http://schemas.microsoft.com/office/powerpoint/2010/main" val="1226518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0196" y="0"/>
            <a:ext cx="12192000" cy="6858000"/>
          </a:xfrm>
          <a:prstGeom prst="rect">
            <a:avLst/>
          </a:prstGeom>
          <a:noFill/>
          <a:ln w="9525">
            <a:noFill/>
            <a:miter lim="800000"/>
            <a:headEnd/>
            <a:tailEnd/>
          </a:ln>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60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38201"/>
            <a:ext cx="6502400" cy="461665"/>
          </a:xfrm>
        </p:spPr>
        <p:txBody>
          <a:bodyPr anchor="ctr" anchorCtr="0">
            <a:spAutoFit/>
          </a:bodyPr>
          <a:lstStyle>
            <a:lvl1pPr marL="0" indent="0">
              <a:buNone/>
              <a:defRPr sz="2400" baseline="0">
                <a:solidFill>
                  <a:srgbClr val="117FB4"/>
                </a:solidFill>
              </a:defRPr>
            </a:lvl1pPr>
          </a:lstStyle>
          <a:p>
            <a:pPr lvl="0"/>
            <a:r>
              <a:rPr lang="en-US" dirty="0"/>
              <a:t>Click to edit Master text styles</a:t>
            </a:r>
          </a:p>
        </p:txBody>
      </p:sp>
    </p:spTree>
    <p:extLst>
      <p:ext uri="{BB962C8B-B14F-4D97-AF65-F5344CB8AC3E}">
        <p14:creationId xmlns:p14="http://schemas.microsoft.com/office/powerpoint/2010/main" val="634079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4543B4-D8A2-4197-ABC4-E97FC24EF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8" y="2498"/>
            <a:ext cx="12207147" cy="6858000"/>
          </a:xfrm>
          <a:prstGeom prst="rect">
            <a:avLst/>
          </a:prstGeom>
        </p:spPr>
      </p:pic>
      <p:sp>
        <p:nvSpPr>
          <p:cNvPr id="3" name="Rectangle 2">
            <a:extLst>
              <a:ext uri="{FF2B5EF4-FFF2-40B4-BE49-F238E27FC236}">
                <a16:creationId xmlns:a16="http://schemas.microsoft.com/office/drawing/2014/main" id="{A267F18E-6B0A-452D-BE10-6CC6C7C9CDAB}"/>
              </a:ext>
            </a:extLst>
          </p:cNvPr>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58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965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117FB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9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297EB-9AFF-4184-B5F2-8BE2C21136FB}"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32327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297EB-9AFF-4184-B5F2-8BE2C21136FB}" type="datetimeFigureOut">
              <a:rPr lang="en-US" smtClean="0"/>
              <a:t>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4159591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297EB-9AFF-4184-B5F2-8BE2C21136FB}" type="datetimeFigureOut">
              <a:rPr lang="en-US" smtClean="0"/>
              <a:t>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3830417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297EB-9AFF-4184-B5F2-8BE2C21136FB}" type="datetimeFigureOut">
              <a:rPr lang="en-US" smtClean="0"/>
              <a:t>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1574322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F297EB-9AFF-4184-B5F2-8BE2C21136FB}"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2432039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F297EB-9AFF-4184-B5F2-8BE2C21136FB}" type="datetimeFigureOut">
              <a:rPr lang="en-US" smtClean="0"/>
              <a:t>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523509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297EB-9AFF-4184-B5F2-8BE2C21136FB}"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308215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p:cNvSpPr>
            <a:spLocks noGrp="1"/>
          </p:cNvSpPr>
          <p:nvPr>
            <p:ph idx="1"/>
          </p:nvPr>
        </p:nvSpPr>
        <p:spPr>
          <a:xfrm>
            <a:off x="1110613" y="1765300"/>
            <a:ext cx="10105477" cy="43608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p:cNvSpPr>
            <a:spLocks noGrp="1"/>
          </p:cNvSpPr>
          <p:nvPr>
            <p:ph type="title"/>
          </p:nvPr>
        </p:nvSpPr>
        <p:spPr>
          <a:xfrm>
            <a:off x="1828800" y="414338"/>
            <a:ext cx="7738533" cy="1143000"/>
          </a:xfrm>
          <a:prstGeom prst="rect">
            <a:avLst/>
          </a:prstGeom>
        </p:spPr>
        <p:txBody>
          <a:bodyPr rtlCol="0">
            <a:noAutofit/>
          </a:bodyPr>
          <a:lstStyle>
            <a:lvl1pPr marL="0" marR="0" indent="0" algn="ctr" defTabSz="457200" rtl="0" eaLnBrk="1" fontAlgn="base" latinLnBrk="0" hangingPunct="1">
              <a:lnSpc>
                <a:spcPct val="90000"/>
              </a:lnSpc>
              <a:spcBef>
                <a:spcPct val="0"/>
              </a:spcBef>
              <a:spcAft>
                <a:spcPct val="0"/>
              </a:spcAft>
              <a:buClrTx/>
              <a:buSzTx/>
              <a:buFontTx/>
              <a:buNone/>
              <a:tabLst/>
              <a:defRPr>
                <a:solidFill>
                  <a:srgbClr val="117FB4"/>
                </a:solidFill>
                <a:latin typeface="Trebuchet MS" charset="0"/>
                <a:ea typeface="Trebuchet MS" charset="0"/>
                <a:cs typeface="Trebuchet MS" charset="0"/>
              </a:defRPr>
            </a:lvl1pPr>
          </a:lstStyle>
          <a:p>
            <a:endParaRPr lang="en-US" dirty="0"/>
          </a:p>
        </p:txBody>
      </p:sp>
      <p:sp>
        <p:nvSpPr>
          <p:cNvPr id="13"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spTree>
    <p:extLst>
      <p:ext uri="{BB962C8B-B14F-4D97-AF65-F5344CB8AC3E}">
        <p14:creationId xmlns:p14="http://schemas.microsoft.com/office/powerpoint/2010/main" val="4262142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297EB-9AFF-4184-B5F2-8BE2C21136FB}" type="datetimeFigureOut">
              <a:rPr lang="en-US" smtClean="0"/>
              <a:t>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0341E1-5404-450B-A71A-1C4BA37814EC}" type="slidenum">
              <a:rPr lang="en-US" smtClean="0"/>
              <a:t>‹#›</a:t>
            </a:fld>
            <a:endParaRPr lang="en-US"/>
          </a:p>
        </p:txBody>
      </p:sp>
    </p:spTree>
    <p:extLst>
      <p:ext uri="{BB962C8B-B14F-4D97-AF65-F5344CB8AC3E}">
        <p14:creationId xmlns:p14="http://schemas.microsoft.com/office/powerpoint/2010/main" val="3350685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28600"/>
            <a:ext cx="10160000" cy="1066800"/>
          </a:xfrm>
        </p:spPr>
        <p:txBody>
          <a:bodyPr>
            <a:normAutofit/>
          </a:bodyPr>
          <a:lstStyle>
            <a:lvl1pPr algn="l">
              <a:defRPr sz="40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5745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Text Placeholder 2"/>
          <p:cNvSpPr>
            <a:spLocks noGrp="1"/>
          </p:cNvSpPr>
          <p:nvPr>
            <p:ph idx="1"/>
          </p:nvPr>
        </p:nvSpPr>
        <p:spPr>
          <a:xfrm>
            <a:off x="1110613" y="1765300"/>
            <a:ext cx="10105477" cy="4360863"/>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2523067" y="414338"/>
            <a:ext cx="7044267" cy="1143000"/>
          </a:xfrm>
          <a:prstGeom prst="rect">
            <a:avLst/>
          </a:prstGeom>
        </p:spPr>
        <p:txBody>
          <a:bodyPr rtlCol="0">
            <a:noAutofit/>
          </a:bodyPr>
          <a:lstStyle>
            <a:lvl1pPr algn="ctr">
              <a:defRPr>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90873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63783" y="2123362"/>
            <a:ext cx="8520544" cy="619842"/>
          </a:xfrm>
        </p:spPr>
        <p:txBody>
          <a:bodyPr anchor="t">
            <a:noAutofit/>
          </a:bodyPr>
          <a:lstStyle>
            <a:lvl1pPr algn="l">
              <a:defRPr sz="4600" b="1">
                <a:solidFill>
                  <a:schemeClr val="tx2"/>
                </a:solidFill>
                <a:latin typeface="Arial" charset="0"/>
                <a:ea typeface="Arial" charset="0"/>
                <a:cs typeface="Arial" charset="0"/>
              </a:defRPr>
            </a:lvl1pPr>
          </a:lstStyle>
          <a:p>
            <a:r>
              <a:rPr lang="en-US" dirty="0"/>
              <a:t>Title here</a:t>
            </a:r>
          </a:p>
        </p:txBody>
      </p:sp>
      <p:sp>
        <p:nvSpPr>
          <p:cNvPr id="3" name="Subtitle 2"/>
          <p:cNvSpPr>
            <a:spLocks noGrp="1"/>
          </p:cNvSpPr>
          <p:nvPr>
            <p:ph type="subTitle" idx="1"/>
          </p:nvPr>
        </p:nvSpPr>
        <p:spPr>
          <a:xfrm>
            <a:off x="6844144" y="5458691"/>
            <a:ext cx="4959929" cy="1066802"/>
          </a:xfrm>
        </p:spPr>
        <p:txBody>
          <a:bodyPr anchor="b">
            <a:normAutofit/>
          </a:bodyPr>
          <a:lstStyle>
            <a:lvl1pPr marL="0" indent="0" algn="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2809328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7"/>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0" y="2871536"/>
            <a:ext cx="10147852" cy="2946167"/>
          </a:xfrm>
        </p:spPr>
        <p:txBody>
          <a:bodyPr anchor="t">
            <a:noAutofit/>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834887" y="1522136"/>
            <a:ext cx="10151165" cy="823912"/>
          </a:xfrm>
        </p:spPr>
        <p:txBody>
          <a:bodyPr anchor="t">
            <a:noAutofit/>
          </a:bodyPr>
          <a:lstStyle>
            <a:lvl1pPr marL="0" indent="0" algn="l">
              <a:lnSpc>
                <a:spcPts val="2700"/>
              </a:lnSpc>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Slide Number Placeholder 7"/>
          <p:cNvSpPr>
            <a:spLocks noGrp="1"/>
          </p:cNvSpPr>
          <p:nvPr>
            <p:ph type="sldNum" sz="quarter" idx="4"/>
          </p:nvPr>
        </p:nvSpPr>
        <p:spPr>
          <a:xfrm>
            <a:off x="10986051" y="6294093"/>
            <a:ext cx="7916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640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7"/>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0" y="2001520"/>
            <a:ext cx="10147852" cy="3816183"/>
          </a:xfrm>
        </p:spPr>
        <p:txBody>
          <a:bodyPr anchor="t">
            <a:noAutofit/>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p:cNvSpPr>
            <a:spLocks noGrp="1"/>
          </p:cNvSpPr>
          <p:nvPr>
            <p:ph type="sldNum" sz="quarter" idx="4"/>
          </p:nvPr>
        </p:nvSpPr>
        <p:spPr>
          <a:xfrm>
            <a:off x="10672997" y="6294093"/>
            <a:ext cx="9997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2201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344170" y="6296660"/>
            <a:ext cx="97536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l="2750" t="40691" r="39799" b="5476"/>
          <a:stretch/>
        </p:blipFill>
        <p:spPr>
          <a:xfrm>
            <a:off x="-1" y="203200"/>
            <a:ext cx="12192001" cy="6426200"/>
          </a:xfrm>
          <a:prstGeom prst="rect">
            <a:avLst/>
          </a:prstGeom>
        </p:spPr>
      </p:pic>
      <p:sp>
        <p:nvSpPr>
          <p:cNvPr id="2" name="Title 1"/>
          <p:cNvSpPr>
            <a:spLocks noGrp="1"/>
          </p:cNvSpPr>
          <p:nvPr>
            <p:ph type="title"/>
          </p:nvPr>
        </p:nvSpPr>
        <p:spPr>
          <a:xfrm>
            <a:off x="831850" y="2768600"/>
            <a:ext cx="10515600" cy="803275"/>
          </a:xfrm>
        </p:spPr>
        <p:txBody>
          <a:bodyPr anchor="b">
            <a:normAutofit/>
          </a:bodyPr>
          <a:lstStyle>
            <a:lvl1pPr>
              <a:defRPr sz="4600">
                <a:solidFill>
                  <a:schemeClr val="tx2"/>
                </a:solidFill>
              </a:defRPr>
            </a:lvl1pPr>
          </a:lstStyle>
          <a:p>
            <a:endParaRPr lang="en-US" dirty="0"/>
          </a:p>
        </p:txBody>
      </p:sp>
      <p:sp>
        <p:nvSpPr>
          <p:cNvPr id="3" name="Text Placeholder 2"/>
          <p:cNvSpPr>
            <a:spLocks noGrp="1"/>
          </p:cNvSpPr>
          <p:nvPr>
            <p:ph type="body" idx="1"/>
          </p:nvPr>
        </p:nvSpPr>
        <p:spPr>
          <a:xfrm>
            <a:off x="831850" y="3598863"/>
            <a:ext cx="10515600" cy="1500187"/>
          </a:xfrm>
        </p:spPr>
        <p:txBody>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Rectangle 12"/>
          <p:cNvSpPr/>
          <p:nvPr userDrawn="1"/>
        </p:nvSpPr>
        <p:spPr>
          <a:xfrm>
            <a:off x="0" y="6619461"/>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993" y="204532"/>
            <a:ext cx="768539" cy="786984"/>
          </a:xfrm>
          <a:prstGeom prst="rect">
            <a:avLst/>
          </a:prstGeom>
        </p:spPr>
      </p:pic>
      <p:sp>
        <p:nvSpPr>
          <p:cNvPr id="12" name="Rectangle 11"/>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2061056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225286"/>
            <a:ext cx="5897563" cy="6632713"/>
          </a:xfrm>
        </p:spPr>
        <p:txBody>
          <a:bodyPr/>
          <a:lstStyle/>
          <a:p>
            <a:endParaRPr lang="en-US" dirty="0"/>
          </a:p>
        </p:txBody>
      </p:sp>
      <p:sp>
        <p:nvSpPr>
          <p:cNvPr id="2" name="Title 1"/>
          <p:cNvSpPr>
            <a:spLocks noGrp="1"/>
          </p:cNvSpPr>
          <p:nvPr>
            <p:ph type="title"/>
          </p:nvPr>
        </p:nvSpPr>
        <p:spPr>
          <a:xfrm>
            <a:off x="6135757" y="563907"/>
            <a:ext cx="4146164" cy="443257"/>
          </a:xfrm>
        </p:spPr>
        <p:txBody>
          <a:bodyPr anchor="t"/>
          <a:lstStyle>
            <a:lvl1pPr algn="l">
              <a:defRPr/>
            </a:lvl1pPr>
          </a:lstStyle>
          <a:p>
            <a:r>
              <a:rPr lang="en-US" dirty="0"/>
              <a:t>Click to edit Master title style</a:t>
            </a:r>
          </a:p>
        </p:txBody>
      </p:sp>
      <p:sp>
        <p:nvSpPr>
          <p:cNvPr id="4" name="Content Placeholder 3"/>
          <p:cNvSpPr>
            <a:spLocks noGrp="1"/>
          </p:cNvSpPr>
          <p:nvPr>
            <p:ph sz="half" idx="2"/>
          </p:nvPr>
        </p:nvSpPr>
        <p:spPr>
          <a:xfrm>
            <a:off x="6132443" y="3256547"/>
            <a:ext cx="5181600" cy="2667174"/>
          </a:xfrm>
        </p:spPr>
        <p:txBody>
          <a:bodyPr anchor="t"/>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135757" y="1967828"/>
            <a:ext cx="5181600" cy="823912"/>
          </a:xfrm>
        </p:spPr>
        <p:txBody>
          <a:bodyPr anchor="t">
            <a:normAutofit/>
          </a:bodyPr>
          <a:lstStyle>
            <a:lvl1pPr marL="0" indent="0" algn="l">
              <a:lnSpc>
                <a:spcPct val="100000"/>
              </a:lnSpc>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lide Number Placeholder 7"/>
          <p:cNvSpPr>
            <a:spLocks noGrp="1"/>
          </p:cNvSpPr>
          <p:nvPr>
            <p:ph type="sldNum" sz="quarter" idx="4"/>
          </p:nvPr>
        </p:nvSpPr>
        <p:spPr>
          <a:xfrm>
            <a:off x="10762937" y="6388528"/>
            <a:ext cx="890583" cy="320321"/>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4944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86657" y="1934278"/>
            <a:ext cx="4886143" cy="4182021"/>
          </a:xfrm>
        </p:spPr>
        <p:txBody>
          <a:bodyPr/>
          <a:lstStyle>
            <a:lvl1pPr marL="0" indent="0">
              <a:buNone/>
              <a:defRPr/>
            </a:lvl1pPr>
          </a:lstStyle>
          <a:p>
            <a:pPr lvl="0"/>
            <a:endParaRPr lang="en-US" dirty="0"/>
          </a:p>
        </p:txBody>
      </p:sp>
      <p:sp>
        <p:nvSpPr>
          <p:cNvPr id="8" name="Text Placeholder 7"/>
          <p:cNvSpPr>
            <a:spLocks noGrp="1"/>
          </p:cNvSpPr>
          <p:nvPr>
            <p:ph type="body" sz="quarter" idx="12"/>
          </p:nvPr>
        </p:nvSpPr>
        <p:spPr>
          <a:xfrm>
            <a:off x="870133" y="1933732"/>
            <a:ext cx="4856162" cy="4137572"/>
          </a:xfrm>
        </p:spPr>
        <p:txBody>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5" name="Slide Number Placeholder 7"/>
          <p:cNvSpPr>
            <a:spLocks noGrp="1"/>
          </p:cNvSpPr>
          <p:nvPr>
            <p:ph type="sldNum" sz="quarter" idx="4"/>
          </p:nvPr>
        </p:nvSpPr>
        <p:spPr>
          <a:xfrm>
            <a:off x="10972799" y="6343724"/>
            <a:ext cx="864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138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Slide Number Placeholder 7"/>
          <p:cNvSpPr>
            <a:spLocks noGrp="1"/>
          </p:cNvSpPr>
          <p:nvPr>
            <p:ph type="sldNum" sz="quarter" idx="4"/>
          </p:nvPr>
        </p:nvSpPr>
        <p:spPr>
          <a:xfrm>
            <a:off x="10672996" y="6294093"/>
            <a:ext cx="9218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633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76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317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9CEEE1F-24F1-4246-9225-7BEF4FE45EDF}"/>
              </a:ext>
            </a:extLst>
          </p:cNvPr>
          <p:cNvSpPr/>
          <p:nvPr userDrawn="1"/>
        </p:nvSpPr>
        <p:spPr>
          <a:xfrm>
            <a:off x="-1" y="0"/>
            <a:ext cx="12381875"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9409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8985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91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63783" y="2123362"/>
            <a:ext cx="8520544" cy="619842"/>
          </a:xfrm>
        </p:spPr>
        <p:txBody>
          <a:bodyPr anchor="t">
            <a:noAutofit/>
          </a:bodyPr>
          <a:lstStyle>
            <a:lvl1pPr algn="l">
              <a:defRPr sz="4600" b="1">
                <a:solidFill>
                  <a:schemeClr val="tx2"/>
                </a:solidFill>
                <a:latin typeface="Arial" charset="0"/>
                <a:ea typeface="Arial" charset="0"/>
                <a:cs typeface="Arial" charset="0"/>
              </a:defRPr>
            </a:lvl1pPr>
          </a:lstStyle>
          <a:p>
            <a:r>
              <a:rPr lang="en-US" dirty="0"/>
              <a:t>Title here</a:t>
            </a:r>
          </a:p>
        </p:txBody>
      </p:sp>
      <p:sp>
        <p:nvSpPr>
          <p:cNvPr id="3" name="Subtitle 2"/>
          <p:cNvSpPr>
            <a:spLocks noGrp="1"/>
          </p:cNvSpPr>
          <p:nvPr>
            <p:ph type="subTitle" idx="1"/>
          </p:nvPr>
        </p:nvSpPr>
        <p:spPr>
          <a:xfrm>
            <a:off x="6844144" y="5458691"/>
            <a:ext cx="4959929" cy="1066802"/>
          </a:xfrm>
        </p:spPr>
        <p:txBody>
          <a:bodyPr anchor="b">
            <a:normAutofit/>
          </a:bodyPr>
          <a:lstStyle>
            <a:lvl1pPr marL="0" indent="0" algn="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2679246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7"/>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0" y="2871536"/>
            <a:ext cx="10147852" cy="2946167"/>
          </a:xfrm>
        </p:spPr>
        <p:txBody>
          <a:bodyPr anchor="t">
            <a:noAutofit/>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834887" y="1522136"/>
            <a:ext cx="10151165" cy="823912"/>
          </a:xfrm>
        </p:spPr>
        <p:txBody>
          <a:bodyPr anchor="t">
            <a:noAutofit/>
          </a:bodyPr>
          <a:lstStyle>
            <a:lvl1pPr marL="0" indent="0" algn="l">
              <a:lnSpc>
                <a:spcPts val="2700"/>
              </a:lnSpc>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Slide Number Placeholder 7"/>
          <p:cNvSpPr>
            <a:spLocks noGrp="1"/>
          </p:cNvSpPr>
          <p:nvPr>
            <p:ph type="sldNum" sz="quarter" idx="4"/>
          </p:nvPr>
        </p:nvSpPr>
        <p:spPr>
          <a:xfrm>
            <a:off x="10986051" y="6294093"/>
            <a:ext cx="7916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4453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7"/>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0" y="2001520"/>
            <a:ext cx="10147852" cy="3816183"/>
          </a:xfrm>
        </p:spPr>
        <p:txBody>
          <a:bodyPr anchor="t">
            <a:noAutofit/>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p:cNvSpPr>
            <a:spLocks noGrp="1"/>
          </p:cNvSpPr>
          <p:nvPr>
            <p:ph type="sldNum" sz="quarter" idx="4"/>
          </p:nvPr>
        </p:nvSpPr>
        <p:spPr>
          <a:xfrm>
            <a:off x="10672997" y="6294093"/>
            <a:ext cx="9997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961661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344170" y="6296660"/>
            <a:ext cx="97536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l="2750" t="40691" r="39799" b="5476"/>
          <a:stretch/>
        </p:blipFill>
        <p:spPr>
          <a:xfrm>
            <a:off x="-1" y="203200"/>
            <a:ext cx="12192001" cy="6426200"/>
          </a:xfrm>
          <a:prstGeom prst="rect">
            <a:avLst/>
          </a:prstGeom>
        </p:spPr>
      </p:pic>
      <p:sp>
        <p:nvSpPr>
          <p:cNvPr id="2" name="Title 1"/>
          <p:cNvSpPr>
            <a:spLocks noGrp="1"/>
          </p:cNvSpPr>
          <p:nvPr>
            <p:ph type="title"/>
          </p:nvPr>
        </p:nvSpPr>
        <p:spPr>
          <a:xfrm>
            <a:off x="831850" y="2768600"/>
            <a:ext cx="10515600" cy="803275"/>
          </a:xfrm>
        </p:spPr>
        <p:txBody>
          <a:bodyPr anchor="b">
            <a:normAutofit/>
          </a:bodyPr>
          <a:lstStyle>
            <a:lvl1pPr>
              <a:defRPr sz="4600">
                <a:solidFill>
                  <a:schemeClr val="tx2"/>
                </a:solidFill>
              </a:defRPr>
            </a:lvl1pPr>
          </a:lstStyle>
          <a:p>
            <a:endParaRPr lang="en-US" dirty="0"/>
          </a:p>
        </p:txBody>
      </p:sp>
      <p:sp>
        <p:nvSpPr>
          <p:cNvPr id="3" name="Text Placeholder 2"/>
          <p:cNvSpPr>
            <a:spLocks noGrp="1"/>
          </p:cNvSpPr>
          <p:nvPr>
            <p:ph type="body" idx="1"/>
          </p:nvPr>
        </p:nvSpPr>
        <p:spPr>
          <a:xfrm>
            <a:off x="831850" y="3598863"/>
            <a:ext cx="10515600" cy="1500187"/>
          </a:xfrm>
        </p:spPr>
        <p:txBody>
          <a:bodyPr/>
          <a:lstStyle>
            <a:lvl1pPr marL="0" indent="0" algn="ctr">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Rectangle 12"/>
          <p:cNvSpPr/>
          <p:nvPr userDrawn="1"/>
        </p:nvSpPr>
        <p:spPr>
          <a:xfrm>
            <a:off x="0" y="6619461"/>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993" y="204532"/>
            <a:ext cx="768539" cy="786984"/>
          </a:xfrm>
          <a:prstGeom prst="rect">
            <a:avLst/>
          </a:prstGeom>
        </p:spPr>
      </p:pic>
      <p:sp>
        <p:nvSpPr>
          <p:cNvPr id="12" name="Rectangle 11"/>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1069278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225286"/>
            <a:ext cx="5897563" cy="6632713"/>
          </a:xfrm>
        </p:spPr>
        <p:txBody>
          <a:bodyPr/>
          <a:lstStyle/>
          <a:p>
            <a:endParaRPr lang="en-US" dirty="0"/>
          </a:p>
        </p:txBody>
      </p:sp>
      <p:sp>
        <p:nvSpPr>
          <p:cNvPr id="2" name="Title 1"/>
          <p:cNvSpPr>
            <a:spLocks noGrp="1"/>
          </p:cNvSpPr>
          <p:nvPr>
            <p:ph type="title"/>
          </p:nvPr>
        </p:nvSpPr>
        <p:spPr>
          <a:xfrm>
            <a:off x="6135757" y="563907"/>
            <a:ext cx="4146164" cy="443257"/>
          </a:xfrm>
        </p:spPr>
        <p:txBody>
          <a:bodyPr anchor="t"/>
          <a:lstStyle>
            <a:lvl1pPr algn="l">
              <a:defRPr/>
            </a:lvl1pPr>
          </a:lstStyle>
          <a:p>
            <a:r>
              <a:rPr lang="en-US" dirty="0"/>
              <a:t>Click to edit Master title style</a:t>
            </a:r>
          </a:p>
        </p:txBody>
      </p:sp>
      <p:sp>
        <p:nvSpPr>
          <p:cNvPr id="4" name="Content Placeholder 3"/>
          <p:cNvSpPr>
            <a:spLocks noGrp="1"/>
          </p:cNvSpPr>
          <p:nvPr>
            <p:ph sz="half" idx="2"/>
          </p:nvPr>
        </p:nvSpPr>
        <p:spPr>
          <a:xfrm>
            <a:off x="6132443" y="3256547"/>
            <a:ext cx="5181600" cy="2667174"/>
          </a:xfrm>
        </p:spPr>
        <p:txBody>
          <a:bodyPr anchor="t"/>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135757" y="1967828"/>
            <a:ext cx="5181600" cy="823912"/>
          </a:xfrm>
        </p:spPr>
        <p:txBody>
          <a:bodyPr anchor="t">
            <a:normAutofit/>
          </a:bodyPr>
          <a:lstStyle>
            <a:lvl1pPr marL="0" indent="0" algn="l">
              <a:lnSpc>
                <a:spcPct val="100000"/>
              </a:lnSpc>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lide Number Placeholder 7"/>
          <p:cNvSpPr>
            <a:spLocks noGrp="1"/>
          </p:cNvSpPr>
          <p:nvPr>
            <p:ph type="sldNum" sz="quarter" idx="4"/>
          </p:nvPr>
        </p:nvSpPr>
        <p:spPr>
          <a:xfrm>
            <a:off x="10762937" y="6388528"/>
            <a:ext cx="890583" cy="320321"/>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3544824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86657" y="1934278"/>
            <a:ext cx="4886143" cy="4182021"/>
          </a:xfrm>
        </p:spPr>
        <p:txBody>
          <a:bodyPr/>
          <a:lstStyle>
            <a:lvl1pPr marL="0" indent="0">
              <a:buNone/>
              <a:defRPr/>
            </a:lvl1pPr>
          </a:lstStyle>
          <a:p>
            <a:pPr lvl="0"/>
            <a:endParaRPr lang="en-US" dirty="0"/>
          </a:p>
        </p:txBody>
      </p:sp>
      <p:sp>
        <p:nvSpPr>
          <p:cNvPr id="8" name="Text Placeholder 7"/>
          <p:cNvSpPr>
            <a:spLocks noGrp="1"/>
          </p:cNvSpPr>
          <p:nvPr>
            <p:ph type="body" sz="quarter" idx="12"/>
          </p:nvPr>
        </p:nvSpPr>
        <p:spPr>
          <a:xfrm>
            <a:off x="870133" y="1933732"/>
            <a:ext cx="4856162" cy="4137572"/>
          </a:xfrm>
        </p:spPr>
        <p:txBody>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
        <p:nvSpPr>
          <p:cNvPr id="5" name="Slide Number Placeholder 7"/>
          <p:cNvSpPr>
            <a:spLocks noGrp="1"/>
          </p:cNvSpPr>
          <p:nvPr>
            <p:ph type="sldNum" sz="quarter" idx="4"/>
          </p:nvPr>
        </p:nvSpPr>
        <p:spPr>
          <a:xfrm>
            <a:off x="10972799" y="6343724"/>
            <a:ext cx="864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37759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60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38201"/>
            <a:ext cx="6502400" cy="461665"/>
          </a:xfrm>
        </p:spPr>
        <p:txBody>
          <a:bodyPr anchor="ctr" anchorCtr="0">
            <a:spAutoFit/>
          </a:bodyPr>
          <a:lstStyle>
            <a:lvl1pPr marL="0" indent="0">
              <a:buNone/>
              <a:defRPr sz="2400" baseline="0">
                <a:solidFill>
                  <a:srgbClr val="117FB4"/>
                </a:solidFill>
              </a:defRPr>
            </a:lvl1pPr>
          </a:lstStyle>
          <a:p>
            <a:pPr lvl="0"/>
            <a:r>
              <a:rPr lang="en-US" dirty="0"/>
              <a:t>Click to edit Master text styles</a:t>
            </a:r>
          </a:p>
        </p:txBody>
      </p:sp>
      <p:cxnSp>
        <p:nvCxnSpPr>
          <p:cNvPr id="4" name="Straight Connector 3"/>
          <p:cNvCxnSpPr/>
          <p:nvPr userDrawn="1"/>
        </p:nvCxnSpPr>
        <p:spPr>
          <a:xfrm>
            <a:off x="0" y="152400"/>
            <a:ext cx="12192000" cy="0"/>
          </a:xfrm>
          <a:prstGeom prst="line">
            <a:avLst/>
          </a:prstGeom>
          <a:ln w="381000">
            <a:solidFill>
              <a:srgbClr val="488949"/>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9296" y="608791"/>
            <a:ext cx="1021313" cy="81992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11621" y="570568"/>
            <a:ext cx="1834049" cy="803745"/>
          </a:xfrm>
          <a:prstGeom prst="rect">
            <a:avLst/>
          </a:prstGeom>
        </p:spPr>
      </p:pic>
    </p:spTree>
    <p:extLst>
      <p:ext uri="{BB962C8B-B14F-4D97-AF65-F5344CB8AC3E}">
        <p14:creationId xmlns:p14="http://schemas.microsoft.com/office/powerpoint/2010/main" val="3898779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Slide Number Placeholder 7"/>
          <p:cNvSpPr>
            <a:spLocks noGrp="1"/>
          </p:cNvSpPr>
          <p:nvPr>
            <p:ph type="sldNum" sz="quarter" idx="4"/>
          </p:nvPr>
        </p:nvSpPr>
        <p:spPr>
          <a:xfrm>
            <a:off x="10672996" y="6294093"/>
            <a:ext cx="9218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2919119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03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CEEE1F-24F1-4246-9225-7BEF4FE45EDF}"/>
              </a:ext>
            </a:extLst>
          </p:cNvPr>
          <p:cNvSpPr/>
          <p:nvPr userDrawn="1"/>
        </p:nvSpPr>
        <p:spPr>
          <a:xfrm>
            <a:off x="-1" y="0"/>
            <a:ext cx="12381875"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710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60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38201"/>
            <a:ext cx="6502400" cy="461665"/>
          </a:xfrm>
        </p:spPr>
        <p:txBody>
          <a:bodyPr anchor="ctr" anchorCtr="0">
            <a:spAutoFit/>
          </a:bodyPr>
          <a:lstStyle>
            <a:lvl1pPr marL="0" indent="0">
              <a:buNone/>
              <a:defRPr sz="2400" baseline="0">
                <a:solidFill>
                  <a:srgbClr val="117FB4"/>
                </a:solidFill>
              </a:defRPr>
            </a:lvl1pPr>
          </a:lstStyle>
          <a:p>
            <a:pPr lvl="0"/>
            <a:r>
              <a:rPr lang="en-US" dirty="0"/>
              <a:t>Click to edit Master text styles</a:t>
            </a:r>
          </a:p>
        </p:txBody>
      </p:sp>
      <p:cxnSp>
        <p:nvCxnSpPr>
          <p:cNvPr id="4" name="Straight Connector 3"/>
          <p:cNvCxnSpPr/>
          <p:nvPr userDrawn="1"/>
        </p:nvCxnSpPr>
        <p:spPr>
          <a:xfrm>
            <a:off x="0" y="152400"/>
            <a:ext cx="12192000" cy="0"/>
          </a:xfrm>
          <a:prstGeom prst="line">
            <a:avLst/>
          </a:prstGeom>
          <a:ln w="381000">
            <a:solidFill>
              <a:srgbClr val="488949"/>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9296" y="608791"/>
            <a:ext cx="1021313" cy="81992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11621" y="570568"/>
            <a:ext cx="1834049" cy="803745"/>
          </a:xfrm>
          <a:prstGeom prst="rect">
            <a:avLst/>
          </a:prstGeom>
        </p:spPr>
      </p:pic>
    </p:spTree>
    <p:extLst>
      <p:ext uri="{BB962C8B-B14F-4D97-AF65-F5344CB8AC3E}">
        <p14:creationId xmlns:p14="http://schemas.microsoft.com/office/powerpoint/2010/main" val="41532375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27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34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63783" y="2123362"/>
            <a:ext cx="8520544" cy="619842"/>
          </a:xfrm>
        </p:spPr>
        <p:txBody>
          <a:bodyPr anchor="t">
            <a:noAutofit/>
          </a:bodyPr>
          <a:lstStyle>
            <a:lvl1pPr algn="l">
              <a:defRPr sz="3450" b="1">
                <a:solidFill>
                  <a:schemeClr val="tx2"/>
                </a:solidFill>
                <a:latin typeface="Arial" charset="0"/>
                <a:ea typeface="Arial" charset="0"/>
                <a:cs typeface="Arial" charset="0"/>
              </a:defRPr>
            </a:lvl1pPr>
          </a:lstStyle>
          <a:p>
            <a:r>
              <a:rPr lang="en-US" dirty="0"/>
              <a:t>Title here</a:t>
            </a:r>
          </a:p>
        </p:txBody>
      </p:sp>
      <p:sp>
        <p:nvSpPr>
          <p:cNvPr id="3" name="Subtitle 2"/>
          <p:cNvSpPr>
            <a:spLocks noGrp="1"/>
          </p:cNvSpPr>
          <p:nvPr>
            <p:ph type="subTitle" idx="1"/>
          </p:nvPr>
        </p:nvSpPr>
        <p:spPr>
          <a:xfrm>
            <a:off x="6844145" y="5458691"/>
            <a:ext cx="4959929" cy="1066802"/>
          </a:xfrm>
        </p:spPr>
        <p:txBody>
          <a:bodyPr anchor="b">
            <a:normAutofit/>
          </a:bodyPr>
          <a:lstStyle>
            <a:lvl1pPr marL="0" indent="0" algn="r">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993" y="204532"/>
            <a:ext cx="768539" cy="786984"/>
          </a:xfrm>
          <a:prstGeom prst="rect">
            <a:avLst/>
          </a:prstGeom>
        </p:spPr>
      </p:pic>
      <p:sp>
        <p:nvSpPr>
          <p:cNvPr id="9" name="Rectangle 8"/>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2986068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D9B9-3847-473F-A43C-EEBD2A95415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B10C995-EB84-4943-BA26-009B4FB18C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1888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9"/>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1" y="2871538"/>
            <a:ext cx="10147852" cy="2946167"/>
          </a:xfrm>
        </p:spPr>
        <p:txBody>
          <a:bodyPr anchor="t">
            <a:noAutofit/>
          </a:bodyPr>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834888" y="1522136"/>
            <a:ext cx="10151165" cy="823912"/>
          </a:xfrm>
        </p:spPr>
        <p:txBody>
          <a:bodyPr anchor="t">
            <a:noAutofit/>
          </a:bodyPr>
          <a:lstStyle>
            <a:lvl1pPr marL="0" indent="0" algn="l">
              <a:lnSpc>
                <a:spcPts val="2025"/>
              </a:lnSpc>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Slide Number Placeholder 7"/>
          <p:cNvSpPr>
            <a:spLocks noGrp="1"/>
          </p:cNvSpPr>
          <p:nvPr>
            <p:ph type="sldNum" sz="quarter" idx="4"/>
          </p:nvPr>
        </p:nvSpPr>
        <p:spPr>
          <a:xfrm>
            <a:off x="10986052" y="6294095"/>
            <a:ext cx="79163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8901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9"/>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1" y="2001522"/>
            <a:ext cx="10147852" cy="3816183"/>
          </a:xfrm>
        </p:spPr>
        <p:txBody>
          <a:bodyPr anchor="t">
            <a:noAutofit/>
          </a:bodyPr>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p:cNvSpPr>
            <a:spLocks noGrp="1"/>
          </p:cNvSpPr>
          <p:nvPr>
            <p:ph type="sldNum" sz="quarter" idx="4"/>
          </p:nvPr>
        </p:nvSpPr>
        <p:spPr>
          <a:xfrm>
            <a:off x="10672997" y="6294095"/>
            <a:ext cx="99976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871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p:cNvSpPr>
            <a:spLocks noGrp="1"/>
          </p:cNvSpPr>
          <p:nvPr>
            <p:ph idx="1"/>
          </p:nvPr>
        </p:nvSpPr>
        <p:spPr>
          <a:xfrm>
            <a:off x="1110613" y="1765300"/>
            <a:ext cx="10105477" cy="43608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p:cNvSpPr>
            <a:spLocks noGrp="1"/>
          </p:cNvSpPr>
          <p:nvPr>
            <p:ph type="title"/>
          </p:nvPr>
        </p:nvSpPr>
        <p:spPr>
          <a:xfrm>
            <a:off x="1828800" y="414338"/>
            <a:ext cx="7738533" cy="1143000"/>
          </a:xfrm>
          <a:prstGeom prst="rect">
            <a:avLst/>
          </a:prstGeom>
        </p:spPr>
        <p:txBody>
          <a:bodyPr rtlCol="0">
            <a:noAutofit/>
          </a:bodyPr>
          <a:lstStyle>
            <a:lvl1pPr marL="0" marR="0" indent="0" algn="ctr" defTabSz="457200" rtl="0" eaLnBrk="1" fontAlgn="base" latinLnBrk="0" hangingPunct="1">
              <a:lnSpc>
                <a:spcPct val="90000"/>
              </a:lnSpc>
              <a:spcBef>
                <a:spcPct val="0"/>
              </a:spcBef>
              <a:spcAft>
                <a:spcPct val="0"/>
              </a:spcAft>
              <a:buClrTx/>
              <a:buSzTx/>
              <a:buFontTx/>
              <a:buNone/>
              <a:tabLst/>
              <a:defRPr>
                <a:solidFill>
                  <a:srgbClr val="117FB4"/>
                </a:solidFill>
                <a:latin typeface="Trebuchet MS" charset="0"/>
                <a:ea typeface="Trebuchet MS" charset="0"/>
                <a:cs typeface="Trebuchet MS" charset="0"/>
              </a:defRPr>
            </a:lvl1pPr>
          </a:lstStyle>
          <a:p>
            <a:endParaRPr lang="en-US" dirty="0"/>
          </a:p>
        </p:txBody>
      </p:sp>
      <p:sp>
        <p:nvSpPr>
          <p:cNvPr id="13"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spTree>
    <p:extLst>
      <p:ext uri="{BB962C8B-B14F-4D97-AF65-F5344CB8AC3E}">
        <p14:creationId xmlns:p14="http://schemas.microsoft.com/office/powerpoint/2010/main" val="2887615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344169" y="6296660"/>
            <a:ext cx="97536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l="2750" t="40691" r="39799" b="5476"/>
          <a:stretch/>
        </p:blipFill>
        <p:spPr>
          <a:xfrm>
            <a:off x="-1" y="203200"/>
            <a:ext cx="12192001" cy="6426200"/>
          </a:xfrm>
          <a:prstGeom prst="rect">
            <a:avLst/>
          </a:prstGeom>
        </p:spPr>
      </p:pic>
      <p:sp>
        <p:nvSpPr>
          <p:cNvPr id="2" name="Title 1"/>
          <p:cNvSpPr>
            <a:spLocks noGrp="1"/>
          </p:cNvSpPr>
          <p:nvPr>
            <p:ph type="title"/>
          </p:nvPr>
        </p:nvSpPr>
        <p:spPr>
          <a:xfrm>
            <a:off x="831851" y="2768602"/>
            <a:ext cx="10515600" cy="803275"/>
          </a:xfrm>
        </p:spPr>
        <p:txBody>
          <a:bodyPr anchor="b">
            <a:normAutofit/>
          </a:bodyPr>
          <a:lstStyle>
            <a:lvl1pPr>
              <a:defRPr sz="3450">
                <a:solidFill>
                  <a:schemeClr val="tx2"/>
                </a:solidFill>
              </a:defRPr>
            </a:lvl1pPr>
          </a:lstStyle>
          <a:p>
            <a:endParaRPr lang="en-US" dirty="0"/>
          </a:p>
        </p:txBody>
      </p:sp>
      <p:sp>
        <p:nvSpPr>
          <p:cNvPr id="3" name="Text Placeholder 2"/>
          <p:cNvSpPr>
            <a:spLocks noGrp="1"/>
          </p:cNvSpPr>
          <p:nvPr>
            <p:ph type="body" idx="1"/>
          </p:nvPr>
        </p:nvSpPr>
        <p:spPr>
          <a:xfrm>
            <a:off x="831851" y="3598865"/>
            <a:ext cx="10515600" cy="1500187"/>
          </a:xfrm>
        </p:spPr>
        <p:txBody>
          <a:bodyPr/>
          <a:lstStyle>
            <a:lvl1pPr marL="0" indent="0" algn="ctr">
              <a:buNone/>
              <a:defRPr sz="21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3" name="Rectangle 12"/>
          <p:cNvSpPr/>
          <p:nvPr userDrawn="1"/>
        </p:nvSpPr>
        <p:spPr>
          <a:xfrm>
            <a:off x="0" y="6619463"/>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6993" y="204532"/>
            <a:ext cx="768539" cy="786984"/>
          </a:xfrm>
          <a:prstGeom prst="rect">
            <a:avLst/>
          </a:prstGeom>
        </p:spPr>
      </p:pic>
      <p:sp>
        <p:nvSpPr>
          <p:cNvPr id="12" name="Rectangle 11"/>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2767641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1" y="225288"/>
            <a:ext cx="5897563" cy="6632713"/>
          </a:xfrm>
        </p:spPr>
        <p:txBody>
          <a:bodyPr/>
          <a:lstStyle/>
          <a:p>
            <a:endParaRPr lang="en-US" dirty="0"/>
          </a:p>
        </p:txBody>
      </p:sp>
      <p:sp>
        <p:nvSpPr>
          <p:cNvPr id="2" name="Title 1"/>
          <p:cNvSpPr>
            <a:spLocks noGrp="1"/>
          </p:cNvSpPr>
          <p:nvPr>
            <p:ph type="title"/>
          </p:nvPr>
        </p:nvSpPr>
        <p:spPr>
          <a:xfrm>
            <a:off x="6135758" y="563909"/>
            <a:ext cx="4146164" cy="443257"/>
          </a:xfrm>
        </p:spPr>
        <p:txBody>
          <a:bodyPr anchor="t"/>
          <a:lstStyle>
            <a:lvl1pPr algn="l">
              <a:defRPr/>
            </a:lvl1pPr>
          </a:lstStyle>
          <a:p>
            <a:r>
              <a:rPr lang="en-US" dirty="0"/>
              <a:t>Click to edit Master title style</a:t>
            </a:r>
          </a:p>
        </p:txBody>
      </p:sp>
      <p:sp>
        <p:nvSpPr>
          <p:cNvPr id="4" name="Content Placeholder 3"/>
          <p:cNvSpPr>
            <a:spLocks noGrp="1"/>
          </p:cNvSpPr>
          <p:nvPr>
            <p:ph sz="half" idx="2"/>
          </p:nvPr>
        </p:nvSpPr>
        <p:spPr>
          <a:xfrm>
            <a:off x="6132443" y="3256547"/>
            <a:ext cx="5181600" cy="2667174"/>
          </a:xfrm>
        </p:spPr>
        <p:txBody>
          <a:bodyPr anchor="t"/>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135757" y="1967828"/>
            <a:ext cx="5181600" cy="823912"/>
          </a:xfrm>
        </p:spPr>
        <p:txBody>
          <a:bodyPr anchor="t">
            <a:normAutofit/>
          </a:bodyPr>
          <a:lstStyle>
            <a:lvl1pPr marL="0" indent="0" algn="l">
              <a:lnSpc>
                <a:spcPct val="100000"/>
              </a:lnSpc>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Slide Number Placeholder 7"/>
          <p:cNvSpPr>
            <a:spLocks noGrp="1"/>
          </p:cNvSpPr>
          <p:nvPr>
            <p:ph type="sldNum" sz="quarter" idx="4"/>
          </p:nvPr>
        </p:nvSpPr>
        <p:spPr>
          <a:xfrm>
            <a:off x="10762938" y="6388530"/>
            <a:ext cx="890583" cy="320321"/>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9714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86658" y="1934280"/>
            <a:ext cx="4886143" cy="4182021"/>
          </a:xfrm>
        </p:spPr>
        <p:txBody>
          <a:bodyPr/>
          <a:lstStyle>
            <a:lvl1pPr marL="0" indent="0">
              <a:buNone/>
              <a:defRPr/>
            </a:lvl1pPr>
          </a:lstStyle>
          <a:p>
            <a:pPr lvl="0"/>
            <a:endParaRPr lang="en-US" dirty="0"/>
          </a:p>
        </p:txBody>
      </p:sp>
      <p:sp>
        <p:nvSpPr>
          <p:cNvPr id="8" name="Text Placeholder 7"/>
          <p:cNvSpPr>
            <a:spLocks noGrp="1"/>
          </p:cNvSpPr>
          <p:nvPr>
            <p:ph type="body" sz="quarter" idx="12"/>
          </p:nvPr>
        </p:nvSpPr>
        <p:spPr>
          <a:xfrm>
            <a:off x="870133" y="1933732"/>
            <a:ext cx="4856163" cy="4137572"/>
          </a:xfrm>
        </p:spPr>
        <p:txBody>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p>
        </p:txBody>
      </p:sp>
      <p:sp>
        <p:nvSpPr>
          <p:cNvPr id="5" name="Slide Number Placeholder 7"/>
          <p:cNvSpPr>
            <a:spLocks noGrp="1"/>
          </p:cNvSpPr>
          <p:nvPr>
            <p:ph type="sldNum" sz="quarter" idx="4"/>
          </p:nvPr>
        </p:nvSpPr>
        <p:spPr>
          <a:xfrm>
            <a:off x="10972801" y="6343726"/>
            <a:ext cx="86484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22775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Slide Number Placeholder 7"/>
          <p:cNvSpPr>
            <a:spLocks noGrp="1"/>
          </p:cNvSpPr>
          <p:nvPr>
            <p:ph type="sldNum" sz="quarter" idx="4"/>
          </p:nvPr>
        </p:nvSpPr>
        <p:spPr>
          <a:xfrm>
            <a:off x="10672998" y="6294095"/>
            <a:ext cx="92189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9005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1562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9CEEE1F-24F1-4246-9225-7BEF4FE45EDF}"/>
              </a:ext>
            </a:extLst>
          </p:cNvPr>
          <p:cNvSpPr/>
          <p:nvPr userDrawn="1"/>
        </p:nvSpPr>
        <p:spPr>
          <a:xfrm>
            <a:off x="0" y="2"/>
            <a:ext cx="12381875"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24239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45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84368"/>
            <a:ext cx="6502400" cy="369332"/>
          </a:xfrm>
        </p:spPr>
        <p:txBody>
          <a:bodyPr anchor="ctr" anchorCtr="0">
            <a:spAutoFit/>
          </a:bodyPr>
          <a:lstStyle>
            <a:lvl1pPr marL="0" indent="0">
              <a:buNone/>
              <a:defRPr sz="1800" baseline="0">
                <a:solidFill>
                  <a:srgbClr val="117FB4"/>
                </a:solidFill>
              </a:defRPr>
            </a:lvl1pPr>
          </a:lstStyle>
          <a:p>
            <a:pPr lvl="0"/>
            <a:r>
              <a:rPr lang="en-US" dirty="0"/>
              <a:t>Click to edit Master text styles</a:t>
            </a:r>
          </a:p>
        </p:txBody>
      </p:sp>
      <p:cxnSp>
        <p:nvCxnSpPr>
          <p:cNvPr id="4" name="Straight Connector 3"/>
          <p:cNvCxnSpPr/>
          <p:nvPr userDrawn="1"/>
        </p:nvCxnSpPr>
        <p:spPr>
          <a:xfrm>
            <a:off x="0" y="152400"/>
            <a:ext cx="12192000" cy="0"/>
          </a:xfrm>
          <a:prstGeom prst="line">
            <a:avLst/>
          </a:prstGeom>
          <a:ln w="381000">
            <a:solidFill>
              <a:srgbClr val="488949"/>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9297" y="608791"/>
            <a:ext cx="1021313" cy="81992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11622" y="570568"/>
            <a:ext cx="1834049" cy="803745"/>
          </a:xfrm>
          <a:prstGeom prst="rect">
            <a:avLst/>
          </a:prstGeom>
        </p:spPr>
      </p:pic>
    </p:spTree>
    <p:extLst>
      <p:ext uri="{BB962C8B-B14F-4D97-AF65-F5344CB8AC3E}">
        <p14:creationId xmlns:p14="http://schemas.microsoft.com/office/powerpoint/2010/main" val="156123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785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319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63783" y="2123362"/>
            <a:ext cx="8520544" cy="619842"/>
          </a:xfrm>
        </p:spPr>
        <p:txBody>
          <a:bodyPr anchor="t">
            <a:noAutofit/>
          </a:bodyPr>
          <a:lstStyle>
            <a:lvl1pPr algn="l">
              <a:defRPr sz="3450" b="1">
                <a:solidFill>
                  <a:schemeClr val="tx2"/>
                </a:solidFill>
                <a:latin typeface="Arial" charset="0"/>
                <a:ea typeface="Arial" charset="0"/>
                <a:cs typeface="Arial" charset="0"/>
              </a:defRPr>
            </a:lvl1pPr>
          </a:lstStyle>
          <a:p>
            <a:r>
              <a:rPr lang="en-US" dirty="0"/>
              <a:t>Title here</a:t>
            </a:r>
          </a:p>
        </p:txBody>
      </p:sp>
      <p:sp>
        <p:nvSpPr>
          <p:cNvPr id="3" name="Subtitle 2"/>
          <p:cNvSpPr>
            <a:spLocks noGrp="1"/>
          </p:cNvSpPr>
          <p:nvPr>
            <p:ph type="subTitle" idx="1"/>
          </p:nvPr>
        </p:nvSpPr>
        <p:spPr>
          <a:xfrm>
            <a:off x="6844145" y="5458691"/>
            <a:ext cx="4959929" cy="1066802"/>
          </a:xfrm>
        </p:spPr>
        <p:txBody>
          <a:bodyPr anchor="b">
            <a:normAutofit/>
          </a:bodyPr>
          <a:lstStyle>
            <a:lvl1pPr marL="0" indent="0" algn="r">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116866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screen"/>
          <a:srcRect/>
          <a:stretch>
            <a:fillRect/>
          </a:stretch>
        </p:blipFill>
        <p:spPr bwMode="auto">
          <a:xfrm>
            <a:off x="0" y="0"/>
            <a:ext cx="12192000" cy="2066925"/>
          </a:xfrm>
          <a:prstGeom prst="rect">
            <a:avLst/>
          </a:prstGeom>
          <a:noFill/>
          <a:ln w="9525">
            <a:noFill/>
            <a:miter lim="800000"/>
            <a:headEnd/>
            <a:tailEnd/>
          </a:ln>
        </p:spPr>
      </p:pic>
    </p:spTree>
    <p:extLst>
      <p:ext uri="{BB962C8B-B14F-4D97-AF65-F5344CB8AC3E}">
        <p14:creationId xmlns:p14="http://schemas.microsoft.com/office/powerpoint/2010/main" val="4175447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9"/>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1" y="2871538"/>
            <a:ext cx="10147852" cy="2946167"/>
          </a:xfrm>
        </p:spPr>
        <p:txBody>
          <a:bodyPr anchor="t">
            <a:noAutofit/>
          </a:bodyPr>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3"/>
          </p:nvPr>
        </p:nvSpPr>
        <p:spPr>
          <a:xfrm>
            <a:off x="834888" y="1522136"/>
            <a:ext cx="10151165" cy="823912"/>
          </a:xfrm>
        </p:spPr>
        <p:txBody>
          <a:bodyPr anchor="t">
            <a:noAutofit/>
          </a:bodyPr>
          <a:lstStyle>
            <a:lvl1pPr marL="0" indent="0" algn="l">
              <a:lnSpc>
                <a:spcPts val="2025"/>
              </a:lnSpc>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5" name="Slide Number Placeholder 7"/>
          <p:cNvSpPr>
            <a:spLocks noGrp="1"/>
          </p:cNvSpPr>
          <p:nvPr>
            <p:ph type="sldNum" sz="quarter" idx="4"/>
          </p:nvPr>
        </p:nvSpPr>
        <p:spPr>
          <a:xfrm>
            <a:off x="10986052" y="6294095"/>
            <a:ext cx="79163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1005115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63909"/>
            <a:ext cx="12192000" cy="695267"/>
          </a:xfrm>
        </p:spPr>
        <p:txBody>
          <a:bodyPr anchor="t">
            <a:noAutofit/>
          </a:bodyPr>
          <a:lstStyle/>
          <a:p>
            <a:r>
              <a:rPr lang="en-US" dirty="0"/>
              <a:t>Click to edit Master title style</a:t>
            </a:r>
          </a:p>
        </p:txBody>
      </p:sp>
      <p:sp>
        <p:nvSpPr>
          <p:cNvPr id="3" name="Content Placeholder 2"/>
          <p:cNvSpPr>
            <a:spLocks noGrp="1"/>
          </p:cNvSpPr>
          <p:nvPr>
            <p:ph idx="1"/>
          </p:nvPr>
        </p:nvSpPr>
        <p:spPr>
          <a:xfrm>
            <a:off x="838201" y="2001522"/>
            <a:ext cx="10147852" cy="3816183"/>
          </a:xfrm>
        </p:spPr>
        <p:txBody>
          <a:bodyPr anchor="t">
            <a:noAutofit/>
          </a:bodyPr>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p:cNvSpPr>
            <a:spLocks noGrp="1"/>
          </p:cNvSpPr>
          <p:nvPr>
            <p:ph type="sldNum" sz="quarter" idx="4"/>
          </p:nvPr>
        </p:nvSpPr>
        <p:spPr>
          <a:xfrm>
            <a:off x="10672997" y="6294095"/>
            <a:ext cx="99976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1645593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344169" y="6296660"/>
            <a:ext cx="975360" cy="44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rotWithShape="1">
          <a:blip r:embed="rId2">
            <a:alphaModFix amt="61000"/>
            <a:extLst>
              <a:ext uri="{28A0092B-C50C-407E-A947-70E740481C1C}">
                <a14:useLocalDpi xmlns:a14="http://schemas.microsoft.com/office/drawing/2010/main" val="0"/>
              </a:ext>
            </a:extLst>
          </a:blip>
          <a:srcRect l="2750" t="40691" r="39799" b="5476"/>
          <a:stretch/>
        </p:blipFill>
        <p:spPr>
          <a:xfrm>
            <a:off x="-1" y="203200"/>
            <a:ext cx="12192001" cy="6426200"/>
          </a:xfrm>
          <a:prstGeom prst="rect">
            <a:avLst/>
          </a:prstGeom>
        </p:spPr>
      </p:pic>
      <p:sp>
        <p:nvSpPr>
          <p:cNvPr id="2" name="Title 1"/>
          <p:cNvSpPr>
            <a:spLocks noGrp="1"/>
          </p:cNvSpPr>
          <p:nvPr>
            <p:ph type="title"/>
          </p:nvPr>
        </p:nvSpPr>
        <p:spPr>
          <a:xfrm>
            <a:off x="831851" y="2768602"/>
            <a:ext cx="10515600" cy="803275"/>
          </a:xfrm>
        </p:spPr>
        <p:txBody>
          <a:bodyPr anchor="b">
            <a:normAutofit/>
          </a:bodyPr>
          <a:lstStyle>
            <a:lvl1pPr>
              <a:defRPr sz="3450">
                <a:solidFill>
                  <a:schemeClr val="tx2"/>
                </a:solidFill>
              </a:defRPr>
            </a:lvl1pPr>
          </a:lstStyle>
          <a:p>
            <a:endParaRPr lang="en-US" dirty="0"/>
          </a:p>
        </p:txBody>
      </p:sp>
      <p:sp>
        <p:nvSpPr>
          <p:cNvPr id="3" name="Text Placeholder 2"/>
          <p:cNvSpPr>
            <a:spLocks noGrp="1"/>
          </p:cNvSpPr>
          <p:nvPr>
            <p:ph type="body" idx="1"/>
          </p:nvPr>
        </p:nvSpPr>
        <p:spPr>
          <a:xfrm>
            <a:off x="831851" y="3598865"/>
            <a:ext cx="10515600" cy="1500187"/>
          </a:xfrm>
        </p:spPr>
        <p:txBody>
          <a:bodyPr/>
          <a:lstStyle>
            <a:lvl1pPr marL="0" indent="0" algn="ctr">
              <a:buNone/>
              <a:defRPr sz="21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3" name="Rectangle 12"/>
          <p:cNvSpPr/>
          <p:nvPr userDrawn="1"/>
        </p:nvSpPr>
        <p:spPr>
          <a:xfrm>
            <a:off x="0" y="6619463"/>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3377831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1" y="225288"/>
            <a:ext cx="5897563" cy="6632713"/>
          </a:xfrm>
        </p:spPr>
        <p:txBody>
          <a:bodyPr/>
          <a:lstStyle/>
          <a:p>
            <a:endParaRPr lang="en-US" dirty="0"/>
          </a:p>
        </p:txBody>
      </p:sp>
      <p:sp>
        <p:nvSpPr>
          <p:cNvPr id="2" name="Title 1"/>
          <p:cNvSpPr>
            <a:spLocks noGrp="1"/>
          </p:cNvSpPr>
          <p:nvPr>
            <p:ph type="title"/>
          </p:nvPr>
        </p:nvSpPr>
        <p:spPr>
          <a:xfrm>
            <a:off x="6135758" y="563909"/>
            <a:ext cx="4146164" cy="443257"/>
          </a:xfrm>
        </p:spPr>
        <p:txBody>
          <a:bodyPr anchor="t"/>
          <a:lstStyle>
            <a:lvl1pPr algn="l">
              <a:defRPr/>
            </a:lvl1pPr>
          </a:lstStyle>
          <a:p>
            <a:r>
              <a:rPr lang="en-US" dirty="0"/>
              <a:t>Click to edit Master title style</a:t>
            </a:r>
          </a:p>
        </p:txBody>
      </p:sp>
      <p:sp>
        <p:nvSpPr>
          <p:cNvPr id="4" name="Content Placeholder 3"/>
          <p:cNvSpPr>
            <a:spLocks noGrp="1"/>
          </p:cNvSpPr>
          <p:nvPr>
            <p:ph sz="half" idx="2"/>
          </p:nvPr>
        </p:nvSpPr>
        <p:spPr>
          <a:xfrm>
            <a:off x="6132443" y="3256547"/>
            <a:ext cx="5181600" cy="2667174"/>
          </a:xfrm>
        </p:spPr>
        <p:txBody>
          <a:bodyPr anchor="t"/>
          <a:lstStyle>
            <a:lvl1pPr>
              <a:defRPr sz="135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6135757" y="1967828"/>
            <a:ext cx="5181600" cy="823912"/>
          </a:xfrm>
        </p:spPr>
        <p:txBody>
          <a:bodyPr anchor="t">
            <a:normAutofit/>
          </a:bodyPr>
          <a:lstStyle>
            <a:lvl1pPr marL="0" indent="0" algn="l">
              <a:lnSpc>
                <a:spcPct val="100000"/>
              </a:lnSpc>
              <a:spcBef>
                <a:spcPts val="0"/>
              </a:spcBef>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Slide Number Placeholder 7"/>
          <p:cNvSpPr>
            <a:spLocks noGrp="1"/>
          </p:cNvSpPr>
          <p:nvPr>
            <p:ph type="sldNum" sz="quarter" idx="4"/>
          </p:nvPr>
        </p:nvSpPr>
        <p:spPr>
          <a:xfrm>
            <a:off x="10762938" y="6388530"/>
            <a:ext cx="890583" cy="320321"/>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2383769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86658" y="1934280"/>
            <a:ext cx="4886143" cy="4182021"/>
          </a:xfrm>
        </p:spPr>
        <p:txBody>
          <a:bodyPr/>
          <a:lstStyle>
            <a:lvl1pPr marL="0" indent="0">
              <a:buNone/>
              <a:defRPr/>
            </a:lvl1pPr>
          </a:lstStyle>
          <a:p>
            <a:pPr lvl="0"/>
            <a:endParaRPr lang="en-US" dirty="0"/>
          </a:p>
        </p:txBody>
      </p:sp>
      <p:sp>
        <p:nvSpPr>
          <p:cNvPr id="8" name="Text Placeholder 7"/>
          <p:cNvSpPr>
            <a:spLocks noGrp="1"/>
          </p:cNvSpPr>
          <p:nvPr>
            <p:ph type="body" sz="quarter" idx="12"/>
          </p:nvPr>
        </p:nvSpPr>
        <p:spPr>
          <a:xfrm>
            <a:off x="870133" y="1933732"/>
            <a:ext cx="4856163" cy="4137572"/>
          </a:xfrm>
        </p:spPr>
        <p:txBody>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p>
        </p:txBody>
      </p:sp>
      <p:sp>
        <p:nvSpPr>
          <p:cNvPr id="5" name="Slide Number Placeholder 7"/>
          <p:cNvSpPr>
            <a:spLocks noGrp="1"/>
          </p:cNvSpPr>
          <p:nvPr>
            <p:ph type="sldNum" sz="quarter" idx="4"/>
          </p:nvPr>
        </p:nvSpPr>
        <p:spPr>
          <a:xfrm>
            <a:off x="10972801" y="6343726"/>
            <a:ext cx="86484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3303514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Click to edit Master title style</a:t>
            </a:r>
          </a:p>
        </p:txBody>
      </p:sp>
      <p:sp>
        <p:nvSpPr>
          <p:cNvPr id="3" name="Slide Number Placeholder 7"/>
          <p:cNvSpPr>
            <a:spLocks noGrp="1"/>
          </p:cNvSpPr>
          <p:nvPr>
            <p:ph type="sldNum" sz="quarter" idx="4"/>
          </p:nvPr>
        </p:nvSpPr>
        <p:spPr>
          <a:xfrm>
            <a:off x="10672998" y="6294095"/>
            <a:ext cx="92189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2833613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5417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19CEEE1F-24F1-4246-9225-7BEF4FE45EDF}"/>
              </a:ext>
            </a:extLst>
          </p:cNvPr>
          <p:cNvSpPr/>
          <p:nvPr userDrawn="1"/>
        </p:nvSpPr>
        <p:spPr>
          <a:xfrm>
            <a:off x="0" y="2"/>
            <a:ext cx="12381875"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20748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45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84368"/>
            <a:ext cx="6502400" cy="369332"/>
          </a:xfrm>
        </p:spPr>
        <p:txBody>
          <a:bodyPr anchor="ctr" anchorCtr="0">
            <a:spAutoFit/>
          </a:bodyPr>
          <a:lstStyle>
            <a:lvl1pPr marL="0" indent="0">
              <a:buNone/>
              <a:defRPr sz="1800" baseline="0">
                <a:solidFill>
                  <a:srgbClr val="117FB4"/>
                </a:solidFill>
              </a:defRPr>
            </a:lvl1pPr>
          </a:lstStyle>
          <a:p>
            <a:pPr lvl="0"/>
            <a:r>
              <a:rPr lang="en-US" dirty="0"/>
              <a:t>Click to edit Master text styles</a:t>
            </a:r>
          </a:p>
        </p:txBody>
      </p:sp>
      <p:cxnSp>
        <p:nvCxnSpPr>
          <p:cNvPr id="4" name="Straight Connector 3"/>
          <p:cNvCxnSpPr/>
          <p:nvPr userDrawn="1"/>
        </p:nvCxnSpPr>
        <p:spPr>
          <a:xfrm>
            <a:off x="0" y="152400"/>
            <a:ext cx="12192000" cy="0"/>
          </a:xfrm>
          <a:prstGeom prst="line">
            <a:avLst/>
          </a:prstGeom>
          <a:ln w="381000">
            <a:solidFill>
              <a:srgbClr val="488949"/>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793D3E3A-B736-47A3-9269-5F5CCB72E8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4377" y="-68020"/>
            <a:ext cx="725424" cy="1153543"/>
          </a:xfrm>
          <a:prstGeom prst="rect">
            <a:avLst/>
          </a:prstGeom>
        </p:spPr>
      </p:pic>
    </p:spTree>
    <p:extLst>
      <p:ext uri="{BB962C8B-B14F-4D97-AF65-F5344CB8AC3E}">
        <p14:creationId xmlns:p14="http://schemas.microsoft.com/office/powerpoint/2010/main" val="1055725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923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1805343" y="1409481"/>
            <a:ext cx="8540924" cy="1496004"/>
          </a:xfrm>
          <a:prstGeom prst="rect">
            <a:avLst/>
          </a:prstGeom>
        </p:spPr>
        <p:txBody>
          <a:bodyPr rtlCol="0">
            <a:noAutofit/>
          </a:bodyPr>
          <a:lstStyle>
            <a:lvl1pPr algn="l">
              <a:lnSpc>
                <a:spcPct val="80000"/>
              </a:lnSpc>
              <a:defRPr sz="6000" b="1">
                <a:solidFill>
                  <a:srgbClr val="488949"/>
                </a:solidFill>
                <a:latin typeface="Trebuchet MS" charset="0"/>
                <a:ea typeface="Trebuchet MS" charset="0"/>
                <a:cs typeface="Trebuchet MS" charset="0"/>
              </a:defRPr>
            </a:lvl1pPr>
          </a:lstStyle>
          <a:p>
            <a:r>
              <a:rPr lang="en-US" dirty="0"/>
              <a:t>Click to edit Master title style</a:t>
            </a:r>
          </a:p>
        </p:txBody>
      </p:sp>
      <p:sp>
        <p:nvSpPr>
          <p:cNvPr id="5" name="Text Placeholder 4"/>
          <p:cNvSpPr>
            <a:spLocks noGrp="1"/>
          </p:cNvSpPr>
          <p:nvPr>
            <p:ph type="body" sz="quarter" idx="10"/>
          </p:nvPr>
        </p:nvSpPr>
        <p:spPr>
          <a:xfrm>
            <a:off x="1805343" y="838201"/>
            <a:ext cx="6502400" cy="461665"/>
          </a:xfrm>
        </p:spPr>
        <p:txBody>
          <a:bodyPr anchor="ctr" anchorCtr="0">
            <a:spAutoFit/>
          </a:bodyPr>
          <a:lstStyle>
            <a:lvl1pPr marL="0" indent="0">
              <a:buNone/>
              <a:defRPr sz="2400" baseline="0">
                <a:solidFill>
                  <a:srgbClr val="117FB4"/>
                </a:solidFill>
              </a:defRPr>
            </a:lvl1pPr>
          </a:lstStyle>
          <a:p>
            <a:pPr lvl="0"/>
            <a:r>
              <a:rPr lang="en-US" dirty="0"/>
              <a:t>Click to edit Master text styles</a:t>
            </a:r>
          </a:p>
        </p:txBody>
      </p:sp>
      <p:cxnSp>
        <p:nvCxnSpPr>
          <p:cNvPr id="4" name="Straight Connector 3"/>
          <p:cNvCxnSpPr/>
          <p:nvPr userDrawn="1"/>
        </p:nvCxnSpPr>
        <p:spPr>
          <a:xfrm>
            <a:off x="0" y="152400"/>
            <a:ext cx="12192000" cy="0"/>
          </a:xfrm>
          <a:prstGeom prst="line">
            <a:avLst/>
          </a:prstGeom>
          <a:ln w="381000">
            <a:solidFill>
              <a:srgbClr val="117FB4"/>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9296" y="608791"/>
            <a:ext cx="1021313" cy="81992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11621" y="570568"/>
            <a:ext cx="1834049" cy="803745"/>
          </a:xfrm>
          <a:prstGeom prst="rect">
            <a:avLst/>
          </a:prstGeom>
        </p:spPr>
      </p:pic>
    </p:spTree>
    <p:extLst>
      <p:ext uri="{BB962C8B-B14F-4D97-AF65-F5344CB8AC3E}">
        <p14:creationId xmlns:p14="http://schemas.microsoft.com/office/powerpoint/2010/main" val="3188917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886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135794" y="1829118"/>
            <a:ext cx="4938607" cy="393223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1"/>
          </p:nvPr>
        </p:nvSpPr>
        <p:spPr>
          <a:xfrm>
            <a:off x="1198458" y="1829119"/>
            <a:ext cx="4369223" cy="3916362"/>
          </a:xfrm>
        </p:spPr>
        <p:txBody>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Master text styles</a:t>
            </a:r>
          </a:p>
        </p:txBody>
      </p:sp>
    </p:spTree>
    <p:extLst>
      <p:ext uri="{BB962C8B-B14F-4D97-AF65-F5344CB8AC3E}">
        <p14:creationId xmlns:p14="http://schemas.microsoft.com/office/powerpoint/2010/main" val="2767106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ontent with large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00722"/>
            <a:ext cx="5198533" cy="6662330"/>
          </a:xfrm>
        </p:spPr>
        <p:txBody>
          <a:bodyPr/>
          <a:lstStyle/>
          <a:p>
            <a:endParaRPr lang="en-US" dirty="0"/>
          </a:p>
        </p:txBody>
      </p:sp>
      <p:sp>
        <p:nvSpPr>
          <p:cNvPr id="4" name="Content Placeholder 3"/>
          <p:cNvSpPr>
            <a:spLocks noGrp="1"/>
          </p:cNvSpPr>
          <p:nvPr>
            <p:ph sz="half" idx="2"/>
          </p:nvPr>
        </p:nvSpPr>
        <p:spPr>
          <a:xfrm>
            <a:off x="5689600" y="2020186"/>
            <a:ext cx="5384800" cy="4295554"/>
          </a:xfrm>
        </p:spPr>
        <p:txBody>
          <a:bodyPr>
            <a:noAutofit/>
          </a:bodyPr>
          <a:lstStyle>
            <a:lvl1pP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6"/>
          <p:cNvSpPr>
            <a:spLocks noGrp="1"/>
          </p:cNvSpPr>
          <p:nvPr>
            <p:ph type="title"/>
          </p:nvPr>
        </p:nvSpPr>
        <p:spPr>
          <a:xfrm>
            <a:off x="5706533" y="414338"/>
            <a:ext cx="4267200" cy="1143000"/>
          </a:xfrm>
          <a:prstGeom prst="rect">
            <a:avLst/>
          </a:prstGeom>
        </p:spPr>
        <p:txBody>
          <a:bodyPr vert="horz" lIns="91440" tIns="45720" rIns="91440" bIns="45720" rtlCol="0" anchor="ctr">
            <a:noAutofit/>
          </a:bodyPr>
          <a:lstStyle>
            <a:lvl1pPr algn="l">
              <a:defRPr/>
            </a:lvl1pPr>
          </a:lstStyle>
          <a:p>
            <a:r>
              <a:rPr lang="en-US" dirty="0"/>
              <a:t>Click to edit Master title style</a:t>
            </a:r>
          </a:p>
        </p:txBody>
      </p:sp>
    </p:spTree>
    <p:extLst>
      <p:ext uri="{BB962C8B-B14F-4D97-AF65-F5344CB8AC3E}">
        <p14:creationId xmlns:p14="http://schemas.microsoft.com/office/powerpoint/2010/main" val="240598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A874-826A-4C2E-99CB-D5B0A3247C0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2EE69F3-6953-4F34-A8A5-223EDC9119A6}"/>
              </a:ext>
            </a:extLst>
          </p:cNvPr>
          <p:cNvSpPr>
            <a:spLocks noGrp="1"/>
          </p:cNvSpPr>
          <p:nvPr>
            <p:ph type="sldNum" sz="quarter" idx="10"/>
          </p:nvPr>
        </p:nvSpPr>
        <p:spPr/>
        <p:txBody>
          <a:bodyPr/>
          <a:lstStyle/>
          <a:p>
            <a:fld id="{2E3A990C-9C92-1040-9177-5C8DB62B1E39}" type="slidenum">
              <a:rPr lang="en-US" smtClean="0"/>
              <a:pPr/>
              <a:t>‹#›</a:t>
            </a:fld>
            <a:endParaRPr lang="en-US" dirty="0"/>
          </a:p>
        </p:txBody>
      </p:sp>
    </p:spTree>
    <p:extLst>
      <p:ext uri="{BB962C8B-B14F-4D97-AF65-F5344CB8AC3E}">
        <p14:creationId xmlns:p14="http://schemas.microsoft.com/office/powerpoint/2010/main" val="396268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2"/>
          <p:cNvSpPr>
            <a:spLocks noGrp="1"/>
          </p:cNvSpPr>
          <p:nvPr>
            <p:ph idx="1"/>
          </p:nvPr>
        </p:nvSpPr>
        <p:spPr>
          <a:xfrm>
            <a:off x="1110613" y="1765300"/>
            <a:ext cx="10105477" cy="4360863"/>
          </a:xfrm>
          <a:prstGeom prst="rect">
            <a:avLst/>
          </a:prstGeom>
        </p:spPr>
        <p:txBody>
          <a:bodyPr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p:cNvSpPr>
            <a:spLocks noGrp="1"/>
          </p:cNvSpPr>
          <p:nvPr>
            <p:ph type="title"/>
          </p:nvPr>
        </p:nvSpPr>
        <p:spPr>
          <a:xfrm>
            <a:off x="1828800" y="414338"/>
            <a:ext cx="7738533" cy="1143000"/>
          </a:xfrm>
          <a:prstGeom prst="rect">
            <a:avLst/>
          </a:prstGeom>
        </p:spPr>
        <p:txBody>
          <a:bodyPr rtlCol="0">
            <a:noAutofit/>
          </a:bodyPr>
          <a:lstStyle>
            <a:lvl1pPr marL="0" marR="0" indent="0" algn="ctr" defTabSz="457200" rtl="0" eaLnBrk="1" fontAlgn="base" latinLnBrk="0" hangingPunct="1">
              <a:lnSpc>
                <a:spcPct val="90000"/>
              </a:lnSpc>
              <a:spcBef>
                <a:spcPct val="0"/>
              </a:spcBef>
              <a:spcAft>
                <a:spcPct val="0"/>
              </a:spcAft>
              <a:buClrTx/>
              <a:buSzTx/>
              <a:buFontTx/>
              <a:buNone/>
              <a:tabLst/>
              <a:defRPr>
                <a:solidFill>
                  <a:srgbClr val="117FB4"/>
                </a:solidFill>
                <a:latin typeface="Trebuchet MS" charset="0"/>
                <a:ea typeface="Trebuchet MS" charset="0"/>
                <a:cs typeface="Trebuchet MS" charset="0"/>
              </a:defRPr>
            </a:lvl1pPr>
          </a:lstStyle>
          <a:p>
            <a:endParaRPr lang="en-US" dirty="0"/>
          </a:p>
        </p:txBody>
      </p:sp>
      <p:sp>
        <p:nvSpPr>
          <p:cNvPr id="13"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spTree>
    <p:extLst>
      <p:ext uri="{BB962C8B-B14F-4D97-AF65-F5344CB8AC3E}">
        <p14:creationId xmlns:p14="http://schemas.microsoft.com/office/powerpoint/2010/main" val="3670748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1.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image" Target="../media/image11.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8.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0" y="190"/>
            <a:ext cx="12192000" cy="2066544"/>
          </a:xfrm>
          <a:prstGeom prst="rect">
            <a:avLst/>
          </a:prstGeom>
          <a:noFill/>
          <a:ln w="9525">
            <a:noFill/>
            <a:miter lim="800000"/>
            <a:headEnd/>
            <a:tailEnd/>
          </a:ln>
        </p:spPr>
      </p:pic>
      <p:sp>
        <p:nvSpPr>
          <p:cNvPr id="1026" name="Text Placeholder 2"/>
          <p:cNvSpPr>
            <a:spLocks noGrp="1"/>
          </p:cNvSpPr>
          <p:nvPr>
            <p:ph type="body" idx="1"/>
          </p:nvPr>
        </p:nvSpPr>
        <p:spPr bwMode="auto">
          <a:xfrm>
            <a:off x="1111251" y="1765300"/>
            <a:ext cx="10104967" cy="436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Title Placeholder 6"/>
          <p:cNvSpPr>
            <a:spLocks noGrp="1"/>
          </p:cNvSpPr>
          <p:nvPr>
            <p:ph type="title"/>
          </p:nvPr>
        </p:nvSpPr>
        <p:spPr bwMode="auto">
          <a:xfrm>
            <a:off x="1828800" y="414338"/>
            <a:ext cx="77385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a:p>
        </p:txBody>
      </p:sp>
      <p:pic>
        <p:nvPicPr>
          <p:cNvPr id="6" name="Picture 5" descr="Screen Shot 2015-11-13 at 3.23.21 PM.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333" y="6334125"/>
            <a:ext cx="1253067" cy="469900"/>
          </a:xfrm>
          <a:prstGeom prst="rect">
            <a:avLst/>
          </a:prstGeom>
        </p:spPr>
      </p:pic>
      <p:sp>
        <p:nvSpPr>
          <p:cNvPr id="8"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spTree>
    <p:extLst>
      <p:ext uri="{BB962C8B-B14F-4D97-AF65-F5344CB8AC3E}">
        <p14:creationId xmlns:p14="http://schemas.microsoft.com/office/powerpoint/2010/main" val="32799919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hf hdr="0" ftr="0" dt="0"/>
  <p:txStyles>
    <p:titleStyle>
      <a:lvl1pPr algn="ctr" defTabSz="457200" rtl="0" fontAlgn="base">
        <a:lnSpc>
          <a:spcPct val="90000"/>
        </a:lnSpc>
        <a:spcBef>
          <a:spcPct val="0"/>
        </a:spcBef>
        <a:spcAft>
          <a:spcPct val="0"/>
        </a:spcAft>
        <a:defRPr sz="4000" b="1" kern="1200">
          <a:solidFill>
            <a:srgbClr val="117FB4"/>
          </a:solidFill>
          <a:latin typeface="Trebuchet MS" pitchFamily="34" charset="0"/>
          <a:ea typeface="Trebuchet MS" pitchFamily="34" charset="0"/>
          <a:cs typeface="Trebuchet MS" pitchFamily="34" charset="0"/>
        </a:defRPr>
      </a:lvl1pPr>
      <a:lvl2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2pPr>
      <a:lvl3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3pPr>
      <a:lvl4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4pPr>
      <a:lvl5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5pPr>
      <a:lvl6pPr marL="4572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6pPr>
      <a:lvl7pPr marL="9144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7pPr>
      <a:lvl8pPr marL="13716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8pPr>
      <a:lvl9pPr marL="18288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9pPr>
    </p:titleStyle>
    <p:body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58400" y="203456"/>
            <a:ext cx="983688" cy="789722"/>
          </a:xfrm>
          <a:prstGeom prst="rect">
            <a:avLst/>
          </a:prstGeom>
        </p:spPr>
      </p:pic>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2066544"/>
          </a:xfrm>
          <a:prstGeom prst="rect">
            <a:avLst/>
          </a:prstGeom>
        </p:spPr>
      </p:pic>
      <p:sp>
        <p:nvSpPr>
          <p:cNvPr id="1026" name="Text Placeholder 2"/>
          <p:cNvSpPr>
            <a:spLocks noGrp="1"/>
          </p:cNvSpPr>
          <p:nvPr>
            <p:ph type="body" idx="1"/>
          </p:nvPr>
        </p:nvSpPr>
        <p:spPr bwMode="auto">
          <a:xfrm>
            <a:off x="1111251" y="1765300"/>
            <a:ext cx="10104967" cy="436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Title Placeholder 6"/>
          <p:cNvSpPr>
            <a:spLocks noGrp="1"/>
          </p:cNvSpPr>
          <p:nvPr>
            <p:ph type="title"/>
          </p:nvPr>
        </p:nvSpPr>
        <p:spPr bwMode="auto">
          <a:xfrm>
            <a:off x="1828800" y="414338"/>
            <a:ext cx="77385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a:p>
        </p:txBody>
      </p:sp>
      <p:pic>
        <p:nvPicPr>
          <p:cNvPr id="6" name="Picture 5" descr="Screen Shot 2015-11-13 at 3.23.21 PM.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9333" y="6334125"/>
            <a:ext cx="1253067" cy="469900"/>
          </a:xfrm>
          <a:prstGeom prst="rect">
            <a:avLst/>
          </a:prstGeom>
        </p:spPr>
      </p:pic>
      <p:sp>
        <p:nvSpPr>
          <p:cNvPr id="8"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cxnSp>
        <p:nvCxnSpPr>
          <p:cNvPr id="7" name="Straight Connector 6"/>
          <p:cNvCxnSpPr/>
          <p:nvPr userDrawn="1"/>
        </p:nvCxnSpPr>
        <p:spPr>
          <a:xfrm>
            <a:off x="0" y="109728"/>
            <a:ext cx="12192000" cy="0"/>
          </a:xfrm>
          <a:prstGeom prst="line">
            <a:avLst/>
          </a:prstGeom>
          <a:ln w="215900">
            <a:solidFill>
              <a:srgbClr val="488949"/>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1107183" y="204568"/>
            <a:ext cx="816384" cy="763781"/>
          </a:xfrm>
          <a:prstGeom prst="rect">
            <a:avLst/>
          </a:prstGeom>
          <a:noFill/>
        </p:spPr>
      </p:pic>
    </p:spTree>
    <p:extLst>
      <p:ext uri="{BB962C8B-B14F-4D97-AF65-F5344CB8AC3E}">
        <p14:creationId xmlns:p14="http://schemas.microsoft.com/office/powerpoint/2010/main" val="993013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7" r:id="rId3"/>
  </p:sldLayoutIdLst>
  <p:hf hdr="0" ftr="0" dt="0"/>
  <p:txStyles>
    <p:titleStyle>
      <a:lvl1pPr algn="ctr" defTabSz="457200" rtl="0" fontAlgn="base">
        <a:lnSpc>
          <a:spcPct val="90000"/>
        </a:lnSpc>
        <a:spcBef>
          <a:spcPct val="0"/>
        </a:spcBef>
        <a:spcAft>
          <a:spcPct val="0"/>
        </a:spcAft>
        <a:defRPr sz="4000" b="1" kern="1200">
          <a:solidFill>
            <a:srgbClr val="117FB4"/>
          </a:solidFill>
          <a:latin typeface="Trebuchet MS" pitchFamily="34" charset="0"/>
          <a:ea typeface="Trebuchet MS" pitchFamily="34" charset="0"/>
          <a:cs typeface="Trebuchet MS" pitchFamily="34" charset="0"/>
        </a:defRPr>
      </a:lvl1pPr>
      <a:lvl2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2pPr>
      <a:lvl3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3pPr>
      <a:lvl4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4pPr>
      <a:lvl5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5pPr>
      <a:lvl6pPr marL="4572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6pPr>
      <a:lvl7pPr marL="9144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7pPr>
      <a:lvl8pPr marL="13716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8pPr>
      <a:lvl9pPr marL="18288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9pPr>
    </p:titleStyle>
    <p:body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2066544"/>
          </a:xfrm>
          <a:prstGeom prst="rect">
            <a:avLst/>
          </a:prstGeom>
        </p:spPr>
      </p:pic>
      <p:sp>
        <p:nvSpPr>
          <p:cNvPr id="1026" name="Text Placeholder 2"/>
          <p:cNvSpPr>
            <a:spLocks noGrp="1"/>
          </p:cNvSpPr>
          <p:nvPr>
            <p:ph type="body" idx="1"/>
          </p:nvPr>
        </p:nvSpPr>
        <p:spPr bwMode="auto">
          <a:xfrm>
            <a:off x="1111251" y="1765300"/>
            <a:ext cx="10104967" cy="4360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Title Placeholder 6"/>
          <p:cNvSpPr>
            <a:spLocks noGrp="1"/>
          </p:cNvSpPr>
          <p:nvPr>
            <p:ph type="title"/>
          </p:nvPr>
        </p:nvSpPr>
        <p:spPr bwMode="auto">
          <a:xfrm>
            <a:off x="1828800" y="414338"/>
            <a:ext cx="77385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a:p>
        </p:txBody>
      </p:sp>
      <p:pic>
        <p:nvPicPr>
          <p:cNvPr id="6" name="Picture 5" descr="Screen Shot 2015-11-13 at 3.23.21 PM.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333" y="6334125"/>
            <a:ext cx="1253067" cy="469900"/>
          </a:xfrm>
          <a:prstGeom prst="rect">
            <a:avLst/>
          </a:prstGeom>
        </p:spPr>
      </p:pic>
      <p:sp>
        <p:nvSpPr>
          <p:cNvPr id="8" name="Slide Number Placeholder 6"/>
          <p:cNvSpPr>
            <a:spLocks noGrp="1"/>
          </p:cNvSpPr>
          <p:nvPr>
            <p:ph type="sldNum" sz="quarter" idx="4"/>
          </p:nvPr>
        </p:nvSpPr>
        <p:spPr>
          <a:xfrm>
            <a:off x="9144000" y="6386513"/>
            <a:ext cx="2844800" cy="365125"/>
          </a:xfrm>
          <a:prstGeom prst="rect">
            <a:avLst/>
          </a:prstGeom>
        </p:spPr>
        <p:txBody>
          <a:bodyPr vert="horz" lIns="91440" tIns="45720" rIns="91440" bIns="45720" rtlCol="0" anchor="ctr"/>
          <a:lstStyle>
            <a:lvl1pPr algn="r">
              <a:defRPr sz="1200">
                <a:solidFill>
                  <a:srgbClr val="3E3E3E"/>
                </a:solidFill>
                <a:latin typeface="Arial" charset="0"/>
                <a:ea typeface="Arial" charset="0"/>
                <a:cs typeface="Arial" charset="0"/>
              </a:defRPr>
            </a:lvl1pPr>
          </a:lstStyle>
          <a:p>
            <a:fld id="{2E3A990C-9C92-1040-9177-5C8DB62B1E39}" type="slidenum">
              <a:rPr lang="en-US" smtClean="0"/>
              <a:pPr/>
              <a:t>‹#›</a:t>
            </a:fld>
            <a:endParaRPr lang="en-US" dirty="0"/>
          </a:p>
        </p:txBody>
      </p:sp>
      <p:cxnSp>
        <p:nvCxnSpPr>
          <p:cNvPr id="7" name="Straight Connector 6"/>
          <p:cNvCxnSpPr/>
          <p:nvPr userDrawn="1"/>
        </p:nvCxnSpPr>
        <p:spPr>
          <a:xfrm>
            <a:off x="0" y="109728"/>
            <a:ext cx="12192000" cy="0"/>
          </a:xfrm>
          <a:prstGeom prst="line">
            <a:avLst/>
          </a:prstGeom>
          <a:ln w="215900">
            <a:solidFill>
              <a:srgbClr val="117FB4"/>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61958" y="205499"/>
            <a:ext cx="1008885" cy="809950"/>
          </a:xfrm>
          <a:prstGeom prst="rect">
            <a:avLst/>
          </a:prstGeom>
        </p:spPr>
      </p:pic>
      <p:pic>
        <p:nvPicPr>
          <p:cNvPr id="11"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1172364" y="225239"/>
            <a:ext cx="844633" cy="790210"/>
          </a:xfrm>
          <a:prstGeom prst="rect">
            <a:avLst/>
          </a:prstGeom>
          <a:noFill/>
        </p:spPr>
      </p:pic>
    </p:spTree>
    <p:extLst>
      <p:ext uri="{BB962C8B-B14F-4D97-AF65-F5344CB8AC3E}">
        <p14:creationId xmlns:p14="http://schemas.microsoft.com/office/powerpoint/2010/main" val="2912924406"/>
      </p:ext>
    </p:extLst>
  </p:cSld>
  <p:clrMap bg1="lt1" tx1="dk1" bg2="lt2" tx2="dk2" accent1="accent1" accent2="accent2" accent3="accent3" accent4="accent4" accent5="accent5" accent6="accent6" hlink="hlink" folHlink="folHlink"/>
  <p:sldLayoutIdLst>
    <p:sldLayoutId id="2147483681" r:id="rId1"/>
    <p:sldLayoutId id="2147483763" r:id="rId2"/>
    <p:sldLayoutId id="2147483682" r:id="rId3"/>
  </p:sldLayoutIdLst>
  <p:hf hdr="0" ftr="0" dt="0"/>
  <p:txStyles>
    <p:titleStyle>
      <a:lvl1pPr algn="ctr" defTabSz="457200" rtl="0" fontAlgn="base">
        <a:lnSpc>
          <a:spcPct val="90000"/>
        </a:lnSpc>
        <a:spcBef>
          <a:spcPct val="0"/>
        </a:spcBef>
        <a:spcAft>
          <a:spcPct val="0"/>
        </a:spcAft>
        <a:defRPr sz="4000" b="1" kern="1200">
          <a:solidFill>
            <a:srgbClr val="117FB4"/>
          </a:solidFill>
          <a:latin typeface="Trebuchet MS" pitchFamily="34" charset="0"/>
          <a:ea typeface="Trebuchet MS" pitchFamily="34" charset="0"/>
          <a:cs typeface="Trebuchet MS" pitchFamily="34" charset="0"/>
        </a:defRPr>
      </a:lvl1pPr>
      <a:lvl2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2pPr>
      <a:lvl3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3pPr>
      <a:lvl4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4pPr>
      <a:lvl5pPr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5pPr>
      <a:lvl6pPr marL="4572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6pPr>
      <a:lvl7pPr marL="9144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7pPr>
      <a:lvl8pPr marL="13716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8pPr>
      <a:lvl9pPr marL="1828800" algn="l" defTabSz="457200" rtl="0" fontAlgn="base">
        <a:spcBef>
          <a:spcPct val="0"/>
        </a:spcBef>
        <a:spcAft>
          <a:spcPct val="0"/>
        </a:spcAft>
        <a:defRPr sz="4000" b="1">
          <a:solidFill>
            <a:srgbClr val="C64E52"/>
          </a:solidFill>
          <a:latin typeface="Trebuchet MS" pitchFamily="34" charset="0"/>
          <a:ea typeface="Trebuchet MS" pitchFamily="34" charset="0"/>
          <a:cs typeface="Trebuchet MS" pitchFamily="34" charset="0"/>
        </a:defRPr>
      </a:lvl9pPr>
    </p:titleStyle>
    <p:body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297EB-9AFF-4184-B5F2-8BE2C21136FB}" type="datetimeFigureOut">
              <a:rPr lang="en-US" smtClean="0"/>
              <a:t>1/9/2020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341E1-5404-450B-A71A-1C4BA37814EC}" type="slidenum">
              <a:rPr lang="en-US" smtClean="0"/>
              <a:t>‹#›</a:t>
            </a:fld>
            <a:endParaRPr lang="en-US"/>
          </a:p>
        </p:txBody>
      </p:sp>
    </p:spTree>
    <p:extLst>
      <p:ext uri="{BB962C8B-B14F-4D97-AF65-F5344CB8AC3E}">
        <p14:creationId xmlns:p14="http://schemas.microsoft.com/office/powerpoint/2010/main" val="131237890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63907"/>
            <a:ext cx="9385092" cy="71946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2093843"/>
            <a:ext cx="10147852" cy="3745483"/>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99968" y="-62269"/>
            <a:ext cx="725424" cy="1153543"/>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2280" y="6379149"/>
            <a:ext cx="751840" cy="231246"/>
          </a:xfrm>
          <a:prstGeom prst="rect">
            <a:avLst/>
          </a:prstGeom>
        </p:spPr>
      </p:pic>
      <p:sp>
        <p:nvSpPr>
          <p:cNvPr id="8" name="Slide Number Placeholder 7"/>
          <p:cNvSpPr>
            <a:spLocks noGrp="1"/>
          </p:cNvSpPr>
          <p:nvPr>
            <p:ph type="sldNum" sz="quarter" idx="4"/>
          </p:nvPr>
        </p:nvSpPr>
        <p:spPr>
          <a:xfrm>
            <a:off x="10658007" y="6343724"/>
            <a:ext cx="10605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92264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ctr" defTabSz="914400" rtl="0" eaLnBrk="1" latinLnBrk="0" hangingPunct="1">
        <a:lnSpc>
          <a:spcPct val="90000"/>
        </a:lnSpc>
        <a:spcBef>
          <a:spcPct val="0"/>
        </a:spcBef>
        <a:buNone/>
        <a:defRPr sz="4600" b="1" kern="1200">
          <a:solidFill>
            <a:schemeClr val="tx2"/>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63907"/>
            <a:ext cx="9385092" cy="71946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2093843"/>
            <a:ext cx="10147852" cy="3745483"/>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99968" y="-62269"/>
            <a:ext cx="725424" cy="1153543"/>
          </a:xfrm>
          <a:prstGeom prst="rect">
            <a:avLst/>
          </a:prstGeom>
        </p:spPr>
      </p:pic>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2280" y="6379149"/>
            <a:ext cx="751840" cy="231246"/>
          </a:xfrm>
          <a:prstGeom prst="rect">
            <a:avLst/>
          </a:prstGeom>
        </p:spPr>
      </p:pic>
      <p:sp>
        <p:nvSpPr>
          <p:cNvPr id="8" name="Slide Number Placeholder 7"/>
          <p:cNvSpPr>
            <a:spLocks noGrp="1"/>
          </p:cNvSpPr>
          <p:nvPr>
            <p:ph type="sldNum" sz="quarter" idx="4"/>
          </p:nvPr>
        </p:nvSpPr>
        <p:spPr>
          <a:xfrm>
            <a:off x="10658007" y="6343724"/>
            <a:ext cx="10605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99443021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ctr" defTabSz="914400" rtl="0" eaLnBrk="1" latinLnBrk="0" hangingPunct="1">
        <a:lnSpc>
          <a:spcPct val="90000"/>
        </a:lnSpc>
        <a:spcBef>
          <a:spcPct val="0"/>
        </a:spcBef>
        <a:buNone/>
        <a:defRPr sz="4600" b="1" kern="1200">
          <a:solidFill>
            <a:schemeClr val="tx2"/>
          </a:solidFill>
          <a:latin typeface="+mj-lt"/>
          <a:ea typeface="+mj-ea"/>
          <a:cs typeface="+mj-cs"/>
        </a:defRPr>
      </a:lvl1pPr>
    </p:titleStyle>
    <p:bodyStyle>
      <a:lvl1pPr marL="285750" indent="-285750" algn="l" defTabSz="914400" rtl="0" eaLnBrk="1" latinLnBrk="0" hangingPunct="1">
        <a:lnSpc>
          <a:spcPct val="100000"/>
        </a:lnSpc>
        <a:spcBef>
          <a:spcPts val="0"/>
        </a:spcBef>
        <a:spcAft>
          <a:spcPts val="600"/>
        </a:spcAft>
        <a:buFont typeface="Arial" charset="0"/>
        <a:buChar char="•"/>
        <a:defRPr sz="18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2pPr>
      <a:lvl3pPr marL="12001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4pPr>
      <a:lvl5pPr marL="2114550" indent="-285750" algn="l" defTabSz="914400" rtl="0" eaLnBrk="1" latinLnBrk="0" hangingPunct="1">
        <a:lnSpc>
          <a:spcPct val="100000"/>
        </a:lnSpc>
        <a:spcBef>
          <a:spcPts val="0"/>
        </a:spcBef>
        <a:spcAft>
          <a:spcPts val="60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563909"/>
            <a:ext cx="9385092" cy="71946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1" y="2093845"/>
            <a:ext cx="10147852" cy="3745483"/>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199968" y="-62268"/>
            <a:ext cx="725424" cy="1153543"/>
          </a:xfrm>
          <a:prstGeom prst="rect">
            <a:avLst/>
          </a:prstGeom>
        </p:spPr>
      </p:pic>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62280" y="6379149"/>
            <a:ext cx="751840" cy="231246"/>
          </a:xfrm>
          <a:prstGeom prst="rect">
            <a:avLst/>
          </a:prstGeom>
        </p:spPr>
      </p:pic>
      <p:sp>
        <p:nvSpPr>
          <p:cNvPr id="8" name="Slide Number Placeholder 7"/>
          <p:cNvSpPr>
            <a:spLocks noGrp="1"/>
          </p:cNvSpPr>
          <p:nvPr>
            <p:ph type="sldNum" sz="quarter" idx="4"/>
          </p:nvPr>
        </p:nvSpPr>
        <p:spPr>
          <a:xfrm>
            <a:off x="10658007" y="6343726"/>
            <a:ext cx="1060587"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BF18E3-AAF2-104C-A135-814BF6D8D2C4}"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2894213"/>
      </p:ext>
    </p:extLst>
  </p:cSld>
  <p:clrMap bg1="lt1" tx1="dk1" bg2="lt2" tx2="dk2" accent1="accent1" accent2="accent2" accent3="accent3" accent4="accent4" accent5="accent5" accent6="accent6" hlink="hlink" folHlink="folHlink"/>
  <p:sldLayoutIdLst>
    <p:sldLayoutId id="2147483738" r:id="rId1"/>
    <p:sldLayoutId id="2147483764"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defTabSz="685800" rtl="0" eaLnBrk="1" latinLnBrk="0" hangingPunct="1">
        <a:lnSpc>
          <a:spcPct val="90000"/>
        </a:lnSpc>
        <a:spcBef>
          <a:spcPct val="0"/>
        </a:spcBef>
        <a:buNone/>
        <a:defRPr sz="3450" b="1" kern="1200">
          <a:solidFill>
            <a:schemeClr val="tx2"/>
          </a:solidFill>
          <a:latin typeface="+mj-lt"/>
          <a:ea typeface="+mj-ea"/>
          <a:cs typeface="+mj-cs"/>
        </a:defRPr>
      </a:lvl1pPr>
    </p:titleStyle>
    <p:bodyStyle>
      <a:lvl1pPr marL="214313" indent="-214313" algn="l" defTabSz="685800" rtl="0" eaLnBrk="1" latinLnBrk="0" hangingPunct="1">
        <a:lnSpc>
          <a:spcPct val="100000"/>
        </a:lnSpc>
        <a:spcBef>
          <a:spcPts val="0"/>
        </a:spcBef>
        <a:spcAft>
          <a:spcPts val="450"/>
        </a:spcAft>
        <a:buFont typeface="Arial" charset="0"/>
        <a:buChar char="•"/>
        <a:defRPr sz="1350" kern="1200">
          <a:solidFill>
            <a:schemeClr val="tx1"/>
          </a:solidFill>
          <a:latin typeface="+mn-lt"/>
          <a:ea typeface="+mn-ea"/>
          <a:cs typeface="+mn-cs"/>
        </a:defRPr>
      </a:lvl1pPr>
      <a:lvl2pPr marL="5572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2pPr>
      <a:lvl3pPr marL="9001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3pPr>
      <a:lvl4pPr marL="12430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4pPr>
      <a:lvl5pPr marL="15859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563909"/>
            <a:ext cx="9385092" cy="71946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1" y="2093845"/>
            <a:ext cx="10147852" cy="3745483"/>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2"/>
            <a:ext cx="12192000" cy="2385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99968" y="-62268"/>
            <a:ext cx="725424" cy="1153543"/>
          </a:xfrm>
          <a:prstGeom prst="rect">
            <a:avLst/>
          </a:prstGeom>
        </p:spPr>
      </p:pic>
      <p:pic>
        <p:nvPicPr>
          <p:cNvPr id="5" name="Picture 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2280" y="6379149"/>
            <a:ext cx="751840" cy="231246"/>
          </a:xfrm>
          <a:prstGeom prst="rect">
            <a:avLst/>
          </a:prstGeom>
        </p:spPr>
      </p:pic>
      <p:sp>
        <p:nvSpPr>
          <p:cNvPr id="8" name="Slide Number Placeholder 7"/>
          <p:cNvSpPr>
            <a:spLocks noGrp="1"/>
          </p:cNvSpPr>
          <p:nvPr>
            <p:ph type="sldNum" sz="quarter" idx="4"/>
          </p:nvPr>
        </p:nvSpPr>
        <p:spPr>
          <a:xfrm>
            <a:off x="10658007" y="6343726"/>
            <a:ext cx="106058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BF18E3-AAF2-104C-A135-814BF6D8D2C4}" type="slidenum">
              <a:rPr lang="en-US" smtClean="0"/>
              <a:t>‹#›</a:t>
            </a:fld>
            <a:endParaRPr lang="en-US" dirty="0"/>
          </a:p>
        </p:txBody>
      </p:sp>
    </p:spTree>
    <p:extLst>
      <p:ext uri="{BB962C8B-B14F-4D97-AF65-F5344CB8AC3E}">
        <p14:creationId xmlns:p14="http://schemas.microsoft.com/office/powerpoint/2010/main" val="329092890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7" r:id="rId13"/>
    <p:sldLayoutId id="2147483768" r:id="rId14"/>
  </p:sldLayoutIdLst>
  <p:hf hdr="0" ftr="0" dt="0"/>
  <p:txStyles>
    <p:titleStyle>
      <a:lvl1pPr algn="ctr" defTabSz="685800" rtl="0" eaLnBrk="1" latinLnBrk="0" hangingPunct="1">
        <a:lnSpc>
          <a:spcPct val="90000"/>
        </a:lnSpc>
        <a:spcBef>
          <a:spcPct val="0"/>
        </a:spcBef>
        <a:buNone/>
        <a:defRPr sz="3450" b="1" kern="1200">
          <a:solidFill>
            <a:schemeClr val="tx2"/>
          </a:solidFill>
          <a:latin typeface="+mj-lt"/>
          <a:ea typeface="+mj-ea"/>
          <a:cs typeface="+mj-cs"/>
        </a:defRPr>
      </a:lvl1pPr>
    </p:titleStyle>
    <p:bodyStyle>
      <a:lvl1pPr marL="214313" indent="-214313" algn="l" defTabSz="685800" rtl="0" eaLnBrk="1" latinLnBrk="0" hangingPunct="1">
        <a:lnSpc>
          <a:spcPct val="100000"/>
        </a:lnSpc>
        <a:spcBef>
          <a:spcPts val="0"/>
        </a:spcBef>
        <a:spcAft>
          <a:spcPts val="450"/>
        </a:spcAft>
        <a:buFont typeface="Arial" charset="0"/>
        <a:buChar char="•"/>
        <a:defRPr sz="1350" kern="1200">
          <a:solidFill>
            <a:schemeClr val="tx1"/>
          </a:solidFill>
          <a:latin typeface="+mn-lt"/>
          <a:ea typeface="+mn-ea"/>
          <a:cs typeface="+mn-cs"/>
        </a:defRPr>
      </a:lvl1pPr>
      <a:lvl2pPr marL="5572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2pPr>
      <a:lvl3pPr marL="9001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3pPr>
      <a:lvl4pPr marL="12430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4pPr>
      <a:lvl5pPr marL="15859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endlegroup.com/actions-insights/resources/" TargetMode="External"/><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hyperlink" Target="https://www.epa.gov/watersense/tools-ci-facilit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64.xml"/><Relationship Id="rId5" Type="http://schemas.openxmlformats.org/officeDocument/2006/relationships/hyperlink" Target="https://lookforwatersense.epa.gov/pros/" TargetMode="External"/><Relationship Id="rId4" Type="http://schemas.openxmlformats.org/officeDocument/2006/relationships/hyperlink" Target="https://www.epa.gov/watersense/outdoor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energystar.gov/buildings/sites/default/uploads/files/commercial_kitchen_equipment_calculator.xlsx" TargetMode="External"/><Relationship Id="rId2" Type="http://schemas.openxmlformats.org/officeDocument/2006/relationships/notesSlide" Target="../notesSlides/notesSlide27.xml"/><Relationship Id="rId1" Type="http://schemas.openxmlformats.org/officeDocument/2006/relationships/slideLayout" Target="../slideLayouts/slideLayout64.xml"/><Relationship Id="rId5" Type="http://schemas.openxmlformats.org/officeDocument/2006/relationships/image" Target="../media/image62.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0.xml"/><Relationship Id="rId1" Type="http://schemas.openxmlformats.org/officeDocument/2006/relationships/slideLayout" Target="../slideLayouts/slideLayout6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image" Target="../media/image77.png"/><Relationship Id="rId5" Type="http://schemas.microsoft.com/office/2007/relationships/hdphoto" Target="../media/hdphoto1.wdp"/><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hyperlink" Target="https://www.epa.gov/watersense/commercial-building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hyperlink" Target="https://www.energy.gov/eere/femp/water-efficiency-federal-buildings-and-campuses" TargetMode="External"/><Relationship Id="rId7" Type="http://schemas.openxmlformats.org/officeDocument/2006/relationships/hyperlink" Target="https://www.energy-exchange.com/training-agenda/" TargetMode="External"/><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hyperlink" Target="https://www.energy.gov/eere/femp/federal-energy-management-program-case-studies" TargetMode="External"/><Relationship Id="rId5" Type="http://schemas.openxmlformats.org/officeDocument/2006/relationships/hyperlink" Target="https://www7.eere.energy.gov/femp/training/" TargetMode="External"/><Relationship Id="rId4" Type="http://schemas.openxmlformats.org/officeDocument/2006/relationships/hyperlink" Target="https://www.energy.gov/eere/femp/water-efficient-technology-opportunitie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facebook.com/epawatersense" TargetMode="External"/><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16.jpeg"/><Relationship Id="rId5" Type="http://schemas.openxmlformats.org/officeDocument/2006/relationships/hyperlink" Target="mailto:watersense@epa.gov" TargetMode="External"/><Relationship Id="rId4" Type="http://schemas.openxmlformats.org/officeDocument/2006/relationships/hyperlink" Target="http://www.twitter.com/epawatersens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fwmd.gov/documents-by-tag/waterefficiency"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hyperlink" Target="https://www.brendlegroup.com/actions-insights/resources/" TargetMode="External"/><Relationship Id="rId5" Type="http://schemas.openxmlformats.org/officeDocument/2006/relationships/hyperlink" Target="http://energy.gov/eere/femp/downloads/water-project-screening-tool" TargetMode="External"/><Relationship Id="rId4" Type="http://schemas.openxmlformats.org/officeDocument/2006/relationships/hyperlink" Target="http://business.edf.org/projects/featured/water-efficiency-and-att/water-efficiency-toolkit-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hyperlink" Target="https://www.epa.gov/sites/production/files/2017-01/documents/ws-outdoor-water-efficient-landscaping.pdf" TargetMode="External"/><Relationship Id="rId2" Type="http://schemas.openxmlformats.org/officeDocument/2006/relationships/notesSlide" Target="../notesSlides/notesSlide40.xml"/><Relationship Id="rId1" Type="http://schemas.openxmlformats.org/officeDocument/2006/relationships/slideLayout" Target="../slideLayouts/slideLayout65.xml"/><Relationship Id="rId6" Type="http://schemas.openxmlformats.org/officeDocument/2006/relationships/hyperlink" Target="https://www.epa.gov/watersense/irrigation-pro" TargetMode="External"/><Relationship Id="rId5" Type="http://schemas.openxmlformats.org/officeDocument/2006/relationships/hyperlink" Target="https://www.epa.gov/watersense/watering-tips#smarter-tech" TargetMode="External"/><Relationship Id="rId4" Type="http://schemas.openxmlformats.org/officeDocument/2006/relationships/hyperlink" Target="https://www.epa.gov/watersense/what-plan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collaborativedesign.org/water-reuse-practice-guide/" TargetMode="External"/><Relationship Id="rId2" Type="http://schemas.openxmlformats.org/officeDocument/2006/relationships/notesSlide" Target="../notesSlides/notesSlide41.xml"/><Relationship Id="rId1" Type="http://schemas.openxmlformats.org/officeDocument/2006/relationships/slideLayout" Target="../slideLayouts/slideLayout65.xml"/><Relationship Id="rId4" Type="http://schemas.openxmlformats.org/officeDocument/2006/relationships/hyperlink" Target="https://www.epa.gov/ground-water-and-drinking-water/potable-water-reuse-and-drinking-water"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5.jpeg"/><Relationship Id="rId7" Type="http://schemas.openxmlformats.org/officeDocument/2006/relationships/diagramQuickStyle" Target="../diagrams/quickStyle2.xml"/><Relationship Id="rId12"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diagramLayout" Target="../diagrams/layout2.xml"/><Relationship Id="rId11" Type="http://schemas.openxmlformats.org/officeDocument/2006/relationships/image" Target="../media/image28.jpeg"/><Relationship Id="rId5" Type="http://schemas.openxmlformats.org/officeDocument/2006/relationships/diagramData" Target="../diagrams/data2.xml"/><Relationship Id="rId10" Type="http://schemas.openxmlformats.org/officeDocument/2006/relationships/image" Target="../media/image27.jpeg"/><Relationship Id="rId4" Type="http://schemas.openxmlformats.org/officeDocument/2006/relationships/image" Target="../media/image26.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hyperlink" Target="https://www.pinterest.com/loveangelswork/graduation/"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33.jpg"/><Relationship Id="rId11" Type="http://schemas.openxmlformats.org/officeDocument/2006/relationships/image" Target="../media/image38.jpe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1743" y="1524000"/>
            <a:ext cx="8540924" cy="1496004"/>
          </a:xfrm>
        </p:spPr>
        <p:txBody>
          <a:bodyPr/>
          <a:lstStyle/>
          <a:p>
            <a:pPr>
              <a:spcBef>
                <a:spcPts val="600"/>
              </a:spcBef>
              <a:spcAft>
                <a:spcPts val="1800"/>
              </a:spcAft>
            </a:pPr>
            <a:r>
              <a:rPr lang="en-US" sz="4400" dirty="0">
                <a:solidFill>
                  <a:srgbClr val="117FB4"/>
                </a:solidFill>
              </a:rPr>
              <a:t>Every Drop Counts: WaterSense </a:t>
            </a:r>
            <a:br>
              <a:rPr lang="en-US" sz="4400" dirty="0">
                <a:solidFill>
                  <a:srgbClr val="117FB4"/>
                </a:solidFill>
              </a:rPr>
            </a:br>
            <a:r>
              <a:rPr lang="en-US" sz="4400" dirty="0">
                <a:solidFill>
                  <a:srgbClr val="117FB4"/>
                </a:solidFill>
              </a:rPr>
              <a:t>for </a:t>
            </a:r>
            <a:r>
              <a:rPr lang="en-US" sz="4400" dirty="0" err="1">
                <a:solidFill>
                  <a:srgbClr val="117FB4"/>
                </a:solidFill>
              </a:rPr>
              <a:t>GreenerGovCT</a:t>
            </a:r>
            <a:r>
              <a:rPr lang="en-US" sz="4400" dirty="0">
                <a:solidFill>
                  <a:srgbClr val="117FB4"/>
                </a:solidFill>
              </a:rPr>
              <a:t> – Lead by Example</a:t>
            </a:r>
            <a:endParaRPr lang="en-US" sz="4400" dirty="0">
              <a:solidFill>
                <a:srgbClr val="117FB4"/>
              </a:solidFill>
              <a:latin typeface="Trebuchet MS" panose="020B0603020202020204" pitchFamily="34" charset="0"/>
            </a:endParaRPr>
          </a:p>
        </p:txBody>
      </p:sp>
      <p:sp>
        <p:nvSpPr>
          <p:cNvPr id="6" name="TextBox 5"/>
          <p:cNvSpPr txBox="1"/>
          <p:nvPr/>
        </p:nvSpPr>
        <p:spPr>
          <a:xfrm>
            <a:off x="7315200" y="4402078"/>
            <a:ext cx="4440936" cy="20928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1" dirty="0">
              <a:solidFill>
                <a:srgbClr val="0782B4"/>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rPr>
              <a:t>Lynn Gilleland</a:t>
            </a:r>
            <a:endParaRPr lang="en-US" sz="2000" b="1" dirty="0">
              <a:solidFill>
                <a:srgbClr val="0782B4"/>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rPr>
              <a:t>US EPA Region 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782B4"/>
              </a:solidFill>
              <a:effectLst/>
              <a:uLnTx/>
              <a:uFillTx/>
              <a:latin typeface="Arial" panose="020B0604020202020204" pitchFamily="34" charset="0"/>
              <a:ea typeface="+mn-ea"/>
              <a:cs typeface="Arial" panose="020B0604020202020204" pitchFamily="34" charset="0"/>
            </a:endParaRPr>
          </a:p>
        </p:txBody>
      </p:sp>
      <p:sp>
        <p:nvSpPr>
          <p:cNvPr id="5" name="Content Placeholder 1"/>
          <p:cNvSpPr txBox="1">
            <a:spLocks/>
          </p:cNvSpPr>
          <p:nvPr/>
        </p:nvSpPr>
        <p:spPr>
          <a:xfrm>
            <a:off x="9337292" y="6113038"/>
            <a:ext cx="2854708" cy="411163"/>
          </a:xfrm>
          <a:prstGeom prst="rect">
            <a:avLst/>
          </a:prstGeom>
        </p:spPr>
        <p:txBody>
          <a:bodyPr>
            <a:normAutofit/>
          </a:bodyPr>
          <a:lst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January 10, 2020</a:t>
            </a:r>
          </a:p>
        </p:txBody>
      </p:sp>
    </p:spTree>
    <p:extLst>
      <p:ext uri="{BB962C8B-B14F-4D97-AF65-F5344CB8AC3E}">
        <p14:creationId xmlns:p14="http://schemas.microsoft.com/office/powerpoint/2010/main" val="324925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0AF53-1CAA-407F-94A8-AAFFE5520106}"/>
              </a:ext>
            </a:extLst>
          </p:cNvPr>
          <p:cNvSpPr>
            <a:spLocks noGrp="1"/>
          </p:cNvSpPr>
          <p:nvPr>
            <p:ph type="title"/>
          </p:nvPr>
        </p:nvSpPr>
        <p:spPr>
          <a:xfrm>
            <a:off x="0" y="365125"/>
            <a:ext cx="12192000" cy="1325563"/>
          </a:xfrm>
        </p:spPr>
        <p:txBody>
          <a:bodyPr vert="horz" lIns="91440" tIns="45720" rIns="91440" bIns="45720" rtlCol="0" anchor="ctr">
            <a:normAutofit/>
          </a:bodyPr>
          <a:lstStyle/>
          <a:p>
            <a:pPr defTabSz="914400"/>
            <a:r>
              <a:rPr lang="en-US" sz="4000" kern="1200" dirty="0">
                <a:solidFill>
                  <a:srgbClr val="0782B4"/>
                </a:solidFill>
                <a:latin typeface="+mj-lt"/>
                <a:ea typeface="+mj-ea"/>
                <a:cs typeface="+mj-cs"/>
              </a:rPr>
              <a:t>Prioritize Facilities – </a:t>
            </a:r>
            <a:br>
              <a:rPr lang="en-US" sz="4000" kern="1200" dirty="0">
                <a:solidFill>
                  <a:srgbClr val="0782B4"/>
                </a:solidFill>
                <a:latin typeface="+mj-lt"/>
                <a:ea typeface="+mj-ea"/>
                <a:cs typeface="+mj-cs"/>
              </a:rPr>
            </a:br>
            <a:r>
              <a:rPr lang="en-US" sz="4000" kern="1200" dirty="0">
                <a:solidFill>
                  <a:srgbClr val="0782B4"/>
                </a:solidFill>
                <a:latin typeface="+mj-lt"/>
                <a:ea typeface="+mj-ea"/>
                <a:cs typeface="+mj-cs"/>
              </a:rPr>
              <a:t>Factors Indicating High Water Use </a:t>
            </a:r>
          </a:p>
        </p:txBody>
      </p:sp>
      <p:graphicFrame>
        <p:nvGraphicFramePr>
          <p:cNvPr id="9" name="Content Placeholder 2">
            <a:extLst>
              <a:ext uri="{FF2B5EF4-FFF2-40B4-BE49-F238E27FC236}">
                <a16:creationId xmlns:a16="http://schemas.microsoft.com/office/drawing/2014/main" id="{823CBC14-255E-4C9B-888C-36240D4DB17D}"/>
              </a:ext>
            </a:extLst>
          </p:cNvPr>
          <p:cNvGraphicFramePr/>
          <p:nvPr>
            <p:extLst>
              <p:ext uri="{D42A27DB-BD31-4B8C-83A1-F6EECF244321}">
                <p14:modId xmlns:p14="http://schemas.microsoft.com/office/powerpoint/2010/main" val="762576182"/>
              </p:ext>
            </p:extLst>
          </p:nvPr>
        </p:nvGraphicFramePr>
        <p:xfrm>
          <a:off x="723900" y="1690688"/>
          <a:ext cx="107442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691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vert="horz" lIns="91440" tIns="45720" rIns="91440" bIns="45720" rtlCol="0" anchor="ctr">
            <a:normAutofit/>
          </a:bodyPr>
          <a:lstStyle/>
          <a:p>
            <a:pPr algn="l" defTabSz="914400"/>
            <a:r>
              <a:rPr lang="en-US" sz="4000" kern="1200" dirty="0">
                <a:solidFill>
                  <a:srgbClr val="0782B4"/>
                </a:solidFill>
                <a:latin typeface="+mj-lt"/>
                <a:ea typeface="+mj-ea"/>
                <a:cs typeface="+mj-cs"/>
              </a:rPr>
              <a:t>Steps For Assessing Water Use</a:t>
            </a:r>
          </a:p>
        </p:txBody>
      </p: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E3A990C-9C92-1040-9177-5C8DB62B1E39}" type="slidenum">
              <a:rPr lang="en-US" sz="1200"/>
              <a:pPr>
                <a:spcAft>
                  <a:spcPts val="600"/>
                </a:spcAft>
              </a:pPr>
              <a:t>11</a:t>
            </a:fld>
            <a:endParaRPr lang="en-US" sz="1200"/>
          </a:p>
        </p:txBody>
      </p:sp>
      <p:graphicFrame>
        <p:nvGraphicFramePr>
          <p:cNvPr id="6" name="Content Placeholder 1">
            <a:extLst>
              <a:ext uri="{FF2B5EF4-FFF2-40B4-BE49-F238E27FC236}">
                <a16:creationId xmlns:a16="http://schemas.microsoft.com/office/drawing/2014/main" id="{6A46AF90-D876-4D86-8E63-600E14A446FE}"/>
              </a:ext>
            </a:extLst>
          </p:cNvPr>
          <p:cNvGraphicFramePr>
            <a:graphicFrameLocks noGrp="1"/>
          </p:cNvGraphicFramePr>
          <p:nvPr>
            <p:ph idx="1"/>
            <p:extLst>
              <p:ext uri="{D42A27DB-BD31-4B8C-83A1-F6EECF244321}">
                <p14:modId xmlns:p14="http://schemas.microsoft.com/office/powerpoint/2010/main" val="20594360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41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Tools for Getting Started </a:t>
            </a:r>
          </a:p>
        </p:txBody>
      </p:sp>
      <p:sp>
        <p:nvSpPr>
          <p:cNvPr id="2" name="Content Placeholder 1"/>
          <p:cNvSpPr>
            <a:spLocks noGrp="1"/>
          </p:cNvSpPr>
          <p:nvPr>
            <p:ph idx="1"/>
          </p:nvPr>
        </p:nvSpPr>
        <p:spPr>
          <a:xfrm>
            <a:off x="1588956" y="1454046"/>
            <a:ext cx="9397095" cy="4840047"/>
          </a:xfrm>
        </p:spPr>
        <p:txBody>
          <a:bodyPr>
            <a:noAutofit/>
          </a:bodyPr>
          <a:lstStyle/>
          <a:p>
            <a:pPr marL="0" indent="0">
              <a:buNone/>
            </a:pPr>
            <a:r>
              <a:rPr lang="en-US" sz="2400" b="1" dirty="0">
                <a:solidFill>
                  <a:srgbClr val="0782B4"/>
                </a:solidFill>
              </a:rPr>
              <a:t>WaterSense Simple Water Assessment Checklist</a:t>
            </a:r>
          </a:p>
          <a:p>
            <a:pPr marL="914400" indent="0">
              <a:spcBef>
                <a:spcPts val="600"/>
              </a:spcBef>
              <a:buNone/>
            </a:pPr>
            <a:r>
              <a:rPr lang="en-US" sz="2000" dirty="0"/>
              <a:t>Writable PDF to help quickly identify and target potential projects and best management practices</a:t>
            </a:r>
          </a:p>
          <a:p>
            <a:pPr marL="0" indent="0">
              <a:spcBef>
                <a:spcPts val="1800"/>
              </a:spcBef>
              <a:buNone/>
            </a:pPr>
            <a:r>
              <a:rPr lang="en-US" sz="2400" b="1" dirty="0">
                <a:solidFill>
                  <a:srgbClr val="0782B4"/>
                </a:solidFill>
              </a:rPr>
              <a:t>Water assessment worksheets to organize information</a:t>
            </a:r>
            <a:endParaRPr lang="en-US" sz="2400" b="1" i="1" dirty="0">
              <a:solidFill>
                <a:srgbClr val="0782B4"/>
              </a:solidFill>
            </a:endParaRPr>
          </a:p>
          <a:p>
            <a:pPr marL="914400" lvl="1" indent="0">
              <a:buNone/>
            </a:pPr>
            <a:r>
              <a:rPr lang="en-US" sz="2000" dirty="0"/>
              <a:t>Building Water Survey, List of Water Meters, Water Consumption History; Equipment and Water Use Inventory</a:t>
            </a:r>
          </a:p>
          <a:p>
            <a:pPr marL="457200" indent="-457200">
              <a:spcBef>
                <a:spcPts val="1800"/>
              </a:spcBef>
              <a:buNone/>
            </a:pPr>
            <a:r>
              <a:rPr lang="en-US" sz="2400" b="1" dirty="0">
                <a:solidFill>
                  <a:srgbClr val="0782B4"/>
                </a:solidFill>
              </a:rPr>
              <a:t>City of Boulder Commercial, Industrial, and Institutional Water Assessment Tool  </a:t>
            </a:r>
            <a:r>
              <a:rPr lang="en-US" sz="2000" dirty="0"/>
              <a:t>	</a:t>
            </a:r>
          </a:p>
          <a:p>
            <a:pPr marL="0" indent="0">
              <a:buNone/>
            </a:pPr>
            <a:r>
              <a:rPr lang="en-US" sz="2000" dirty="0"/>
              <a:t>	To evaluate retrofit and replacement options 	</a:t>
            </a:r>
            <a:r>
              <a:rPr lang="en-US" dirty="0">
                <a:hlinkClick r:id="rId3"/>
              </a:rPr>
              <a:t>https://www.brendlegroup.com/actions-insights/resources/</a:t>
            </a:r>
            <a:endParaRPr lang="en-US" dirty="0"/>
          </a:p>
          <a:p>
            <a:pPr marL="0" indent="0">
              <a:buNone/>
            </a:pPr>
            <a:endParaRPr lang="en-US" sz="2000" dirty="0"/>
          </a:p>
          <a:p>
            <a:pPr marL="0" lvl="1" indent="0" algn="ctr">
              <a:buNone/>
            </a:pPr>
            <a:r>
              <a:rPr lang="en-US" sz="2400" dirty="0">
                <a:hlinkClick r:id="rId4"/>
              </a:rPr>
              <a:t>https://www.epa.gov/watersense/tools-ci-facilities</a:t>
            </a:r>
            <a:endParaRPr lang="en-US" sz="2400" b="1" dirty="0">
              <a:solidFill>
                <a:schemeClr val="tx2">
                  <a:lumMod val="75000"/>
                </a:schemeClr>
              </a:solidFill>
            </a:endParaRPr>
          </a:p>
        </p:txBody>
      </p:sp>
      <p:sp>
        <p:nvSpPr>
          <p:cNvPr id="4"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4079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9ECF16-3297-4E37-848B-CB49663ABBA7}"/>
              </a:ext>
            </a:extLst>
          </p:cNvPr>
          <p:cNvSpPr>
            <a:spLocks noGrp="1"/>
          </p:cNvSpPr>
          <p:nvPr>
            <p:ph type="title"/>
          </p:nvPr>
        </p:nvSpPr>
        <p:spPr>
          <a:xfrm>
            <a:off x="1403454" y="443986"/>
            <a:ext cx="9385092" cy="719461"/>
          </a:xfrm>
        </p:spPr>
        <p:txBody>
          <a:bodyPr/>
          <a:lstStyle/>
          <a:p>
            <a:r>
              <a:rPr lang="en-US" sz="3600" dirty="0"/>
              <a:t>Simple Water Assessment Checklist</a:t>
            </a:r>
          </a:p>
        </p:txBody>
      </p:sp>
      <p:pic>
        <p:nvPicPr>
          <p:cNvPr id="5" name="Picture 4">
            <a:extLst>
              <a:ext uri="{FF2B5EF4-FFF2-40B4-BE49-F238E27FC236}">
                <a16:creationId xmlns:a16="http://schemas.microsoft.com/office/drawing/2014/main" id="{84DB0399-2FC6-471A-AE95-48F32B9CA61B}"/>
              </a:ext>
            </a:extLst>
          </p:cNvPr>
          <p:cNvPicPr/>
          <p:nvPr/>
        </p:nvPicPr>
        <p:blipFill rotWithShape="1">
          <a:blip r:embed="rId3"/>
          <a:srcRect l="56861" t="28565" r="10426" b="32880"/>
          <a:stretch/>
        </p:blipFill>
        <p:spPr bwMode="auto">
          <a:xfrm>
            <a:off x="425346" y="1114782"/>
            <a:ext cx="10776054" cy="5743218"/>
          </a:xfrm>
          <a:prstGeom prst="rect">
            <a:avLst/>
          </a:prstGeom>
          <a:ln>
            <a:solidFill>
              <a:schemeClr val="bg2">
                <a:lumMod val="2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20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65125"/>
            <a:ext cx="12192000" cy="1325563"/>
          </a:xfrm>
        </p:spPr>
        <p:txBody>
          <a:bodyPr vert="horz" lIns="91440" tIns="45720" rIns="91440" bIns="45720" rtlCol="0" anchor="ctr">
            <a:normAutofit/>
          </a:bodyPr>
          <a:lstStyle/>
          <a:p>
            <a:pPr defTabSz="914400"/>
            <a:r>
              <a:rPr lang="en-US" sz="4400" kern="1200" dirty="0">
                <a:solidFill>
                  <a:srgbClr val="0782B4"/>
                </a:solidFill>
                <a:latin typeface="+mj-lt"/>
                <a:ea typeface="+mj-ea"/>
                <a:cs typeface="+mj-cs"/>
              </a:rPr>
              <a:t>Gather Information to Assess</a:t>
            </a:r>
          </a:p>
        </p:txBody>
      </p:sp>
      <p:sp>
        <p:nvSpPr>
          <p:cNvPr id="4" name="Slide Number Placeholder 3"/>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E3A990C-9C92-1040-9177-5C8DB62B1E39}" type="slidenum">
              <a:rPr lang="en-US" sz="1200"/>
              <a:pPr>
                <a:spcAft>
                  <a:spcPts val="600"/>
                </a:spcAft>
              </a:pPr>
              <a:t>14</a:t>
            </a:fld>
            <a:endParaRPr lang="en-US" sz="1200"/>
          </a:p>
        </p:txBody>
      </p:sp>
      <p:graphicFrame>
        <p:nvGraphicFramePr>
          <p:cNvPr id="7" name="Content Placeholder 1">
            <a:extLst>
              <a:ext uri="{FF2B5EF4-FFF2-40B4-BE49-F238E27FC236}">
                <a16:creationId xmlns:a16="http://schemas.microsoft.com/office/drawing/2014/main" id="{D2360226-2C05-4D3E-B0E1-C173BE65162C}"/>
              </a:ext>
            </a:extLst>
          </p:cNvPr>
          <p:cNvGraphicFramePr>
            <a:graphicFrameLocks noGrp="1"/>
          </p:cNvGraphicFramePr>
          <p:nvPr>
            <p:ph idx="1"/>
            <p:extLst>
              <p:ext uri="{D42A27DB-BD31-4B8C-83A1-F6EECF244321}">
                <p14:modId xmlns:p14="http://schemas.microsoft.com/office/powerpoint/2010/main" val="647568142"/>
              </p:ext>
            </p:extLst>
          </p:nvPr>
        </p:nvGraphicFramePr>
        <p:xfrm>
          <a:off x="838200" y="1689100"/>
          <a:ext cx="10515600" cy="379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9FB3981-DA87-4D47-8377-7F7B4F900217}"/>
              </a:ext>
            </a:extLst>
          </p:cNvPr>
          <p:cNvSpPr txBox="1"/>
          <p:nvPr/>
        </p:nvSpPr>
        <p:spPr>
          <a:xfrm>
            <a:off x="838200" y="5648464"/>
            <a:ext cx="4953000" cy="707886"/>
          </a:xfrm>
          <a:prstGeom prst="rect">
            <a:avLst/>
          </a:prstGeom>
          <a:noFill/>
        </p:spPr>
        <p:txBody>
          <a:bodyPr wrap="square" rtlCol="0">
            <a:spAutoFit/>
          </a:bodyPr>
          <a:lstStyle/>
          <a:p>
            <a:pPr algn="ctr"/>
            <a:r>
              <a:rPr lang="en-US" sz="2000" dirty="0">
                <a:solidFill>
                  <a:srgbClr val="488949"/>
                </a:solidFill>
              </a:rPr>
              <a:t>Are they metered, unmetered, or </a:t>
            </a:r>
            <a:r>
              <a:rPr lang="en-US" sz="2000" dirty="0" err="1">
                <a:solidFill>
                  <a:srgbClr val="488949"/>
                </a:solidFill>
              </a:rPr>
              <a:t>submetered</a:t>
            </a:r>
            <a:r>
              <a:rPr lang="en-US" sz="2000" dirty="0">
                <a:solidFill>
                  <a:srgbClr val="488949"/>
                </a:solidFill>
              </a:rPr>
              <a:t>?</a:t>
            </a:r>
          </a:p>
        </p:txBody>
      </p:sp>
    </p:spTree>
    <p:extLst>
      <p:ext uri="{BB962C8B-B14F-4D97-AF65-F5344CB8AC3E}">
        <p14:creationId xmlns:p14="http://schemas.microsoft.com/office/powerpoint/2010/main" val="1380876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63909"/>
            <a:ext cx="12191999" cy="719461"/>
          </a:xfrm>
        </p:spPr>
        <p:txBody>
          <a:bodyPr/>
          <a:lstStyle/>
          <a:p>
            <a:r>
              <a:rPr lang="en-US" sz="3600" dirty="0"/>
              <a:t>Metering and </a:t>
            </a:r>
            <a:r>
              <a:rPr lang="en-US" sz="3600" dirty="0" err="1"/>
              <a:t>Submetering</a:t>
            </a:r>
            <a:endParaRPr lang="en-US" sz="3600" dirty="0"/>
          </a:p>
        </p:txBody>
      </p:sp>
      <p:sp>
        <p:nvSpPr>
          <p:cNvPr id="2" name="Content Placeholder 1"/>
          <p:cNvSpPr>
            <a:spLocks noGrp="1"/>
          </p:cNvSpPr>
          <p:nvPr>
            <p:ph sz="quarter" idx="10"/>
          </p:nvPr>
        </p:nvSpPr>
        <p:spPr>
          <a:xfrm>
            <a:off x="5486400" y="1934280"/>
            <a:ext cx="6172200" cy="4723214"/>
          </a:xfrm>
        </p:spPr>
        <p:txBody>
          <a:bodyPr>
            <a:normAutofit lnSpcReduction="10000"/>
          </a:bodyPr>
          <a:lstStyle/>
          <a:p>
            <a:pPr marL="0" lvl="1" indent="0">
              <a:lnSpc>
                <a:spcPct val="120000"/>
              </a:lnSpc>
              <a:spcBef>
                <a:spcPts val="600"/>
              </a:spcBef>
              <a:buNone/>
            </a:pPr>
            <a:r>
              <a:rPr lang="en-US" sz="2400" dirty="0">
                <a:solidFill>
                  <a:srgbClr val="0782B4"/>
                </a:solidFill>
              </a:rPr>
              <a:t>Meter all sources of water to find problems</a:t>
            </a:r>
          </a:p>
          <a:p>
            <a:pPr marL="509588" lvl="1" indent="-182880">
              <a:lnSpc>
                <a:spcPct val="120000"/>
              </a:lnSpc>
              <a:spcBef>
                <a:spcPts val="600"/>
              </a:spcBef>
              <a:buFont typeface="Arial" panose="020B0604020202020204" pitchFamily="34" charset="0"/>
              <a:buChar char="•"/>
            </a:pPr>
            <a:r>
              <a:rPr lang="en-US" sz="1900" dirty="0">
                <a:solidFill>
                  <a:srgbClr val="5F5F5F"/>
                </a:solidFill>
              </a:rPr>
              <a:t>Master meters cover whole buildings or multiple buildings </a:t>
            </a:r>
          </a:p>
          <a:p>
            <a:pPr marL="509588" lvl="1" indent="-182880">
              <a:lnSpc>
                <a:spcPct val="120000"/>
              </a:lnSpc>
              <a:spcBef>
                <a:spcPts val="600"/>
              </a:spcBef>
              <a:buFont typeface="Arial" panose="020B0604020202020204" pitchFamily="34" charset="0"/>
              <a:buChar char="•"/>
            </a:pPr>
            <a:r>
              <a:rPr lang="en-US" sz="1900" dirty="0">
                <a:solidFill>
                  <a:srgbClr val="5F5F5F"/>
                </a:solidFill>
              </a:rPr>
              <a:t>Meter all sources to target reductions</a:t>
            </a:r>
          </a:p>
          <a:p>
            <a:pPr marL="457200" indent="-457200">
              <a:lnSpc>
                <a:spcPct val="120000"/>
              </a:lnSpc>
              <a:spcBef>
                <a:spcPts val="1800"/>
              </a:spcBef>
              <a:buNone/>
            </a:pPr>
            <a:r>
              <a:rPr lang="en-US" sz="2400" dirty="0">
                <a:solidFill>
                  <a:srgbClr val="0782B4"/>
                </a:solidFill>
              </a:rPr>
              <a:t>Submeter specific end uses for data on-demand</a:t>
            </a:r>
          </a:p>
          <a:p>
            <a:pPr marL="509588" lvl="1" indent="-182880">
              <a:lnSpc>
                <a:spcPct val="120000"/>
              </a:lnSpc>
              <a:spcBef>
                <a:spcPts val="600"/>
              </a:spcBef>
              <a:buFont typeface="Arial" panose="020B0604020202020204" pitchFamily="34" charset="0"/>
              <a:buChar char="•"/>
            </a:pPr>
            <a:r>
              <a:rPr lang="en-US" sz="1900" dirty="0">
                <a:solidFill>
                  <a:srgbClr val="5F5F5F"/>
                </a:solidFill>
              </a:rPr>
              <a:t>Submeters </a:t>
            </a:r>
            <a:r>
              <a:rPr lang="en-US" sz="1900" b="1" u="sng" dirty="0">
                <a:solidFill>
                  <a:srgbClr val="5F5F5F"/>
                </a:solidFill>
              </a:rPr>
              <a:t>do not</a:t>
            </a:r>
            <a:r>
              <a:rPr lang="en-US" sz="1900" dirty="0">
                <a:solidFill>
                  <a:srgbClr val="5F5F5F"/>
                </a:solidFill>
              </a:rPr>
              <a:t> need separate utility accounts </a:t>
            </a:r>
          </a:p>
          <a:p>
            <a:pPr marL="509588" lvl="1" indent="-182880">
              <a:lnSpc>
                <a:spcPct val="120000"/>
              </a:lnSpc>
              <a:spcBef>
                <a:spcPts val="600"/>
              </a:spcBef>
              <a:buFont typeface="Arial" panose="020B0604020202020204" pitchFamily="34" charset="0"/>
              <a:buChar char="•"/>
            </a:pPr>
            <a:r>
              <a:rPr lang="en-US" sz="1900" dirty="0">
                <a:solidFill>
                  <a:srgbClr val="5F5F5F"/>
                </a:solidFill>
              </a:rPr>
              <a:t>Consider temporary flowmeters or monitoring devices</a:t>
            </a:r>
          </a:p>
          <a:p>
            <a:pPr marL="509588" lvl="1" indent="-182880">
              <a:lnSpc>
                <a:spcPct val="120000"/>
              </a:lnSpc>
              <a:spcBef>
                <a:spcPts val="600"/>
              </a:spcBef>
              <a:buFont typeface="Arial" panose="020B0604020202020204" pitchFamily="34" charset="0"/>
              <a:buChar char="•"/>
            </a:pPr>
            <a:r>
              <a:rPr lang="en-US" sz="1900" dirty="0">
                <a:solidFill>
                  <a:srgbClr val="5F5F5F"/>
                </a:solidFill>
              </a:rPr>
              <a:t>Set up alerts</a:t>
            </a:r>
          </a:p>
          <a:p>
            <a:pPr marL="0" indent="0">
              <a:spcBef>
                <a:spcPts val="1800"/>
              </a:spcBef>
              <a:buNone/>
            </a:pPr>
            <a:endParaRPr lang="en-US" sz="2400" dirty="0">
              <a:solidFill>
                <a:srgbClr val="0782B4"/>
              </a:solidFill>
            </a:endParaRPr>
          </a:p>
          <a:p>
            <a:pPr marL="0" indent="0">
              <a:spcBef>
                <a:spcPts val="1800"/>
              </a:spcBef>
              <a:buNone/>
            </a:pPr>
            <a:endParaRPr lang="en-US" sz="2400" dirty="0">
              <a:solidFill>
                <a:srgbClr val="0782B4"/>
              </a:solidFill>
            </a:endParaRPr>
          </a:p>
        </p:txBody>
      </p:sp>
      <p:sp>
        <p:nvSpPr>
          <p:cNvPr id="4" name="Slide Number Placeholder 3"/>
          <p:cNvSpPr>
            <a:spLocks noGrp="1"/>
          </p:cNvSpPr>
          <p:nvPr>
            <p:ph type="sldNum" sz="quarter" idx="4"/>
          </p:nvPr>
        </p:nvSpPr>
        <p:spPr/>
        <p:txBody>
          <a:bodyPr/>
          <a:lstStyle/>
          <a:p>
            <a:fld id="{2E3A990C-9C92-1040-9177-5C8DB62B1E39}" type="slidenum">
              <a:rPr lang="en-US" smtClean="0"/>
              <a:pPr/>
              <a:t>15</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94013"/>
            <a:ext cx="4583534" cy="3437651"/>
          </a:xfrm>
          <a:prstGeom prst="rect">
            <a:avLst/>
          </a:prstGeom>
        </p:spPr>
      </p:pic>
      <p:sp>
        <p:nvSpPr>
          <p:cNvPr id="6" name="TextBox 5">
            <a:extLst>
              <a:ext uri="{FF2B5EF4-FFF2-40B4-BE49-F238E27FC236}">
                <a16:creationId xmlns:a16="http://schemas.microsoft.com/office/drawing/2014/main" id="{444449B3-1853-43A6-B76F-B264A8E6779B}"/>
              </a:ext>
            </a:extLst>
          </p:cNvPr>
          <p:cNvSpPr txBox="1"/>
          <p:nvPr/>
        </p:nvSpPr>
        <p:spPr>
          <a:xfrm>
            <a:off x="3643586" y="1197028"/>
            <a:ext cx="4886143"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Don’t wait for the bill to see problems</a:t>
            </a:r>
          </a:p>
        </p:txBody>
      </p:sp>
    </p:spTree>
    <p:extLst>
      <p:ext uri="{BB962C8B-B14F-4D97-AF65-F5344CB8AC3E}">
        <p14:creationId xmlns:p14="http://schemas.microsoft.com/office/powerpoint/2010/main" val="2683128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err="1"/>
              <a:t>Submetering</a:t>
            </a:r>
            <a:r>
              <a:rPr lang="en-US" sz="3600" dirty="0"/>
              <a:t> Recommendations</a:t>
            </a:r>
          </a:p>
        </p:txBody>
      </p:sp>
      <p:sp>
        <p:nvSpPr>
          <p:cNvPr id="2" name="Content Placeholder 1"/>
          <p:cNvSpPr>
            <a:spLocks noGrp="1"/>
          </p:cNvSpPr>
          <p:nvPr>
            <p:ph idx="1"/>
          </p:nvPr>
        </p:nvSpPr>
        <p:spPr>
          <a:xfrm>
            <a:off x="1022074" y="1415662"/>
            <a:ext cx="10147852" cy="888214"/>
          </a:xfrm>
        </p:spPr>
        <p:txBody>
          <a:bodyPr>
            <a:normAutofit/>
          </a:bodyPr>
          <a:lstStyle/>
          <a:p>
            <a:pPr marL="0" indent="0">
              <a:buNone/>
            </a:pPr>
            <a:r>
              <a:rPr lang="en-US" sz="2200" dirty="0">
                <a:solidFill>
                  <a:srgbClr val="0782B4"/>
                </a:solidFill>
              </a:rPr>
              <a:t>Rule of thumb: </a:t>
            </a:r>
            <a:r>
              <a:rPr lang="en-US" sz="2200" dirty="0" err="1">
                <a:solidFill>
                  <a:srgbClr val="0782B4"/>
                </a:solidFill>
              </a:rPr>
              <a:t>Submeter</a:t>
            </a:r>
            <a:r>
              <a:rPr lang="en-US" sz="2200" dirty="0">
                <a:solidFill>
                  <a:srgbClr val="0782B4"/>
                </a:solidFill>
              </a:rPr>
              <a:t> any system expected to use more than 1,000 gallons per day or 100,000 gallons per year</a:t>
            </a:r>
            <a:endParaRPr lang="en-US" sz="2200" dirty="0">
              <a:solidFill>
                <a:srgbClr val="5F5F5F"/>
              </a:solidFill>
            </a:endParaRP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
        <p:nvSpPr>
          <p:cNvPr id="5" name="Content Placeholder 1"/>
          <p:cNvSpPr txBox="1">
            <a:spLocks/>
          </p:cNvSpPr>
          <p:nvPr/>
        </p:nvSpPr>
        <p:spPr bwMode="auto">
          <a:xfrm>
            <a:off x="1379095" y="2381628"/>
            <a:ext cx="9293902" cy="4301569"/>
          </a:xfrm>
          <a:prstGeom prst="rect">
            <a:avLst/>
          </a:prstGeom>
          <a:noFill/>
          <a:ln w="9525">
            <a:noFill/>
            <a:miter lim="800000"/>
            <a:headEnd/>
            <a:tailEnd/>
          </a:ln>
        </p:spPr>
        <p:txBody>
          <a:bodyPr vert="horz" wrap="square" lIns="91440" tIns="45720" rIns="91440" bIns="45720" numCol="2" rtlCol="0" anchor="t" anchorCtr="0" compatLnSpc="1">
            <a:prstTxWarp prst="textNoShape">
              <a:avLst/>
            </a:prstTxWarp>
            <a:normAutofit/>
          </a:bodyPr>
          <a:lst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Tenant spaces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Individual buildings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Cooling towers (make-up supply line and blowdown line)</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HVAC systems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Steam boilers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Single-pass cooling systems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Irrigation systems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endParaRP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endParaRP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endParaRP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Roof spray systems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Ornamental water features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Pools and spas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Industrial processes</a:t>
            </a:r>
          </a:p>
          <a:p>
            <a:pPr marL="509588" marR="0" lvl="1"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Alternative water sources</a:t>
            </a:r>
          </a:p>
          <a:p>
            <a:pPr marL="909638" marR="0" lvl="2"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Graywater system</a:t>
            </a:r>
          </a:p>
          <a:p>
            <a:pPr marL="909638" marR="0" lvl="2"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Rainwater capture system</a:t>
            </a:r>
          </a:p>
          <a:p>
            <a:pPr marL="909638" marR="0" lvl="2" indent="-182880" algn="l" defTabSz="457200" rtl="0" eaLnBrk="1" fontAlgn="base" latinLnBrk="0" hangingPunct="1">
              <a:lnSpc>
                <a:spcPct val="100000"/>
              </a:lnSpc>
              <a:spcBef>
                <a:spcPts val="6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Air handler condensate collection system</a:t>
            </a:r>
          </a:p>
        </p:txBody>
      </p:sp>
      <p:sp>
        <p:nvSpPr>
          <p:cNvPr id="6" name="TextBox 5">
            <a:extLst>
              <a:ext uri="{FF2B5EF4-FFF2-40B4-BE49-F238E27FC236}">
                <a16:creationId xmlns:a16="http://schemas.microsoft.com/office/drawing/2014/main" id="{741BDB81-9178-4EC8-BD8B-53B5BC82E466}"/>
              </a:ext>
            </a:extLst>
          </p:cNvPr>
          <p:cNvSpPr txBox="1"/>
          <p:nvPr/>
        </p:nvSpPr>
        <p:spPr>
          <a:xfrm>
            <a:off x="2020446" y="6014990"/>
            <a:ext cx="79894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97923"/>
                </a:solidFill>
                <a:effectLst/>
                <a:uLnTx/>
                <a:uFillTx/>
                <a:latin typeface="Arial" panose="020B0604020202020204"/>
                <a:ea typeface="+mn-ea"/>
                <a:cs typeface="+mn-cs"/>
              </a:rPr>
              <a:t>Submeters DO NOT need separate utility accounts </a:t>
            </a:r>
          </a:p>
        </p:txBody>
      </p:sp>
    </p:spTree>
    <p:extLst>
      <p:ext uri="{BB962C8B-B14F-4D97-AF65-F5344CB8AC3E}">
        <p14:creationId xmlns:p14="http://schemas.microsoft.com/office/powerpoint/2010/main" val="109533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Inventory Equipment</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
        <p:nvSpPr>
          <p:cNvPr id="5" name="Content Placeholder 1"/>
          <p:cNvSpPr txBox="1">
            <a:spLocks/>
          </p:cNvSpPr>
          <p:nvPr/>
        </p:nvSpPr>
        <p:spPr bwMode="auto">
          <a:xfrm>
            <a:off x="609600" y="1707209"/>
            <a:ext cx="8032240" cy="45868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a:ln>
                  <a:noFill/>
                </a:ln>
                <a:solidFill>
                  <a:srgbClr val="117FB3"/>
                </a:solidFill>
                <a:effectLst/>
                <a:uLnTx/>
                <a:uFillTx/>
                <a:latin typeface="Arial" pitchFamily="34" charset="0"/>
                <a:ea typeface="+mn-ea"/>
                <a:cs typeface="Arial" pitchFamily="34" charset="0"/>
              </a:rPr>
              <a:t>Tour the facility where water is used</a:t>
            </a:r>
          </a:p>
          <a:p>
            <a:pPr marL="742950" marR="0" lvl="1"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Interview personnel</a:t>
            </a:r>
          </a:p>
          <a:p>
            <a:pPr marL="742950" marR="0" lvl="1"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Capture detailed equipment/fixture info</a:t>
            </a:r>
          </a:p>
          <a:p>
            <a:pPr marL="742950" marR="0" lvl="1"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Estimate daily water use</a:t>
            </a:r>
          </a:p>
          <a:p>
            <a:pPr marL="742950" marR="0" lvl="1"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Check drain lines plumbed to floor drains</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en-US" sz="1400" b="0" i="0" u="none" strike="noStrike" kern="1200" cap="none" spc="0" normalizeH="0" baseline="0" noProof="0" dirty="0">
              <a:ln>
                <a:noFill/>
              </a:ln>
              <a:solidFill>
                <a:srgbClr val="117FB3"/>
              </a:solidFill>
              <a:effectLst/>
              <a:uLnTx/>
              <a:uFillTx/>
              <a:latin typeface="Arial" pitchFamily="34" charset="0"/>
              <a:ea typeface="+mn-ea"/>
              <a:cs typeface="Arial" pitchFamily="34" charset="0"/>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800" b="0" i="0" u="none" strike="noStrike" kern="1200" cap="none" spc="0" normalizeH="0" baseline="0" noProof="0" dirty="0">
                <a:ln>
                  <a:noFill/>
                </a:ln>
                <a:solidFill>
                  <a:srgbClr val="117FB3"/>
                </a:solidFill>
                <a:effectLst/>
                <a:uLnTx/>
                <a:uFillTx/>
                <a:latin typeface="Arial" pitchFamily="34" charset="0"/>
                <a:ea typeface="+mn-ea"/>
                <a:cs typeface="Arial" pitchFamily="34" charset="0"/>
              </a:rPr>
              <a:t>Verify water use when possible</a:t>
            </a:r>
          </a:p>
          <a:p>
            <a:pPr marL="742950" marR="0" lvl="1"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Manually check flow rate</a:t>
            </a:r>
          </a:p>
          <a:p>
            <a:pPr marL="742950" marR="0" lvl="1" indent="-285750" algn="l" defTabSz="457200" rtl="0" eaLnBrk="1" fontAlgn="base" latinLnBrk="0" hangingPunct="1">
              <a:lnSpc>
                <a:spcPct val="110000"/>
              </a:lnSpc>
              <a:spcBef>
                <a:spcPts val="984"/>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Install temporary water meters or flowmeters          to monitor electronically</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1143000" marR="0" lvl="2" indent="-228600" algn="l" defTabSz="457200" rtl="0" eaLnBrk="1" fontAlgn="base" latinLnBrk="0" hangingPunct="1">
              <a:lnSpc>
                <a:spcPct val="100000"/>
              </a:lnSpc>
              <a:spcBef>
                <a:spcPts val="984"/>
              </a:spcBef>
              <a:spcAft>
                <a:spcPct val="0"/>
              </a:spcAft>
              <a:buClrTx/>
              <a:buSzTx/>
              <a:buFont typeface="Arial" pitchFamily="34" charset="0"/>
              <a:buChar char="•"/>
              <a:tabLst/>
              <a:defRPr/>
            </a:pPr>
            <a:endParaRPr kumimoji="0" lang="en-US" sz="12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p:txBody>
      </p:sp>
      <p:pic>
        <p:nvPicPr>
          <p:cNvPr id="6" name="Picture 3"/>
          <p:cNvPicPr>
            <a:picLocks noChangeAspect="1" noChangeArrowheads="1"/>
          </p:cNvPicPr>
          <p:nvPr/>
        </p:nvPicPr>
        <p:blipFill>
          <a:blip r:embed="rId3" cstate="print"/>
          <a:srcRect/>
          <a:stretch>
            <a:fillRect/>
          </a:stretch>
        </p:blipFill>
        <p:spPr bwMode="auto">
          <a:xfrm>
            <a:off x="7696200" y="2220150"/>
            <a:ext cx="4199692" cy="3047657"/>
          </a:xfrm>
          <a:prstGeom prst="rect">
            <a:avLst/>
          </a:prstGeom>
          <a:noFill/>
          <a:ln w="9525">
            <a:noFill/>
            <a:miter lim="800000"/>
            <a:headEnd/>
            <a:tailEnd/>
          </a:ln>
        </p:spPr>
      </p:pic>
    </p:spTree>
    <p:extLst>
      <p:ext uri="{BB962C8B-B14F-4D97-AF65-F5344CB8AC3E}">
        <p14:creationId xmlns:p14="http://schemas.microsoft.com/office/powerpoint/2010/main" val="1761780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dirty="0"/>
              <a:t>Always Verify Water Use</a:t>
            </a:r>
          </a:p>
        </p:txBody>
      </p:sp>
      <p:sp>
        <p:nvSpPr>
          <p:cNvPr id="3" name="Content Placeholder 2"/>
          <p:cNvSpPr>
            <a:spLocks noGrp="1"/>
          </p:cNvSpPr>
          <p:nvPr>
            <p:ph idx="1"/>
          </p:nvPr>
        </p:nvSpPr>
        <p:spPr>
          <a:xfrm>
            <a:off x="1025025" y="1676400"/>
            <a:ext cx="10147852" cy="4632683"/>
          </a:xfrm>
        </p:spPr>
        <p:txBody>
          <a:bodyPr>
            <a:normAutofit fontScale="92500"/>
          </a:bodyPr>
          <a:lstStyle/>
          <a:p>
            <a:pPr marL="466725" indent="-466725">
              <a:lnSpc>
                <a:spcPct val="110000"/>
              </a:lnSpc>
              <a:spcBef>
                <a:spcPts val="1200"/>
              </a:spcBef>
              <a:buNone/>
              <a:defRPr/>
            </a:pPr>
            <a:r>
              <a:rPr lang="en-US" sz="3000" dirty="0">
                <a:solidFill>
                  <a:srgbClr val="117FB4"/>
                </a:solidFill>
              </a:rPr>
              <a:t>Water can continue flowing during equipment or fixture failure</a:t>
            </a:r>
          </a:p>
          <a:p>
            <a:pPr lvl="1">
              <a:lnSpc>
                <a:spcPct val="120000"/>
              </a:lnSpc>
              <a:spcBef>
                <a:spcPts val="600"/>
              </a:spcBef>
              <a:buFont typeface="Arial" panose="020B0604020202020204" pitchFamily="34" charset="0"/>
              <a:buChar char="•"/>
              <a:defRPr/>
            </a:pPr>
            <a:r>
              <a:rPr lang="en-US" sz="2600" dirty="0">
                <a:solidFill>
                  <a:schemeClr val="tx1">
                    <a:lumMod val="75000"/>
                    <a:lumOff val="25000"/>
                  </a:schemeClr>
                </a:solidFill>
              </a:rPr>
              <a:t>Plumbing products fail open and leak, unlike energy products </a:t>
            </a:r>
          </a:p>
          <a:p>
            <a:pPr lvl="1">
              <a:lnSpc>
                <a:spcPct val="120000"/>
              </a:lnSpc>
              <a:spcBef>
                <a:spcPts val="600"/>
              </a:spcBef>
              <a:buFont typeface="Arial" panose="020B0604020202020204" pitchFamily="34" charset="0"/>
              <a:buChar char="•"/>
              <a:defRPr/>
            </a:pPr>
            <a:r>
              <a:rPr lang="en-US" sz="2600" dirty="0">
                <a:solidFill>
                  <a:schemeClr val="tx1">
                    <a:lumMod val="75000"/>
                    <a:lumOff val="25000"/>
                  </a:schemeClr>
                </a:solidFill>
              </a:rPr>
              <a:t>Water-using equipment have physical components that break down </a:t>
            </a:r>
          </a:p>
          <a:p>
            <a:pPr lvl="1">
              <a:lnSpc>
                <a:spcPct val="120000"/>
              </a:lnSpc>
              <a:spcBef>
                <a:spcPts val="600"/>
              </a:spcBef>
              <a:buFont typeface="Arial" panose="020B0604020202020204" pitchFamily="34" charset="0"/>
              <a:buChar char="•"/>
              <a:defRPr/>
            </a:pPr>
            <a:r>
              <a:rPr lang="en-US" sz="2600" dirty="0">
                <a:solidFill>
                  <a:schemeClr val="tx1">
                    <a:lumMod val="75000"/>
                    <a:lumOff val="25000"/>
                  </a:schemeClr>
                </a:solidFill>
              </a:rPr>
              <a:t>Broken parts may not stop water flowing - reduce efficiency or cause leaks and property damage</a:t>
            </a:r>
          </a:p>
          <a:p>
            <a:pPr marL="0" lvl="1" indent="0">
              <a:spcBef>
                <a:spcPts val="1800"/>
              </a:spcBef>
              <a:buNone/>
            </a:pPr>
            <a:r>
              <a:rPr lang="en-US" sz="3000" dirty="0">
                <a:solidFill>
                  <a:srgbClr val="117FB4"/>
                </a:solidFill>
              </a:rPr>
              <a:t>Leaking or continuously-running water has no added value</a:t>
            </a:r>
          </a:p>
          <a:p>
            <a:pPr marL="577850" lvl="1" indent="-279400">
              <a:spcBef>
                <a:spcPts val="1800"/>
              </a:spcBef>
            </a:pPr>
            <a:r>
              <a:rPr lang="en-US" sz="2600" dirty="0">
                <a:solidFill>
                  <a:schemeClr val="tx1">
                    <a:lumMod val="75000"/>
                    <a:lumOff val="25000"/>
                  </a:schemeClr>
                </a:solidFill>
              </a:rPr>
              <a:t>Can add up to approx. 6% of building water use</a:t>
            </a:r>
            <a:endParaRPr lang="en-US" sz="2800" dirty="0">
              <a:solidFill>
                <a:srgbClr val="117FB4"/>
              </a:solidFill>
            </a:endParaRPr>
          </a:p>
          <a:p>
            <a:pPr marL="0" lvl="1" indent="0">
              <a:spcBef>
                <a:spcPts val="1800"/>
              </a:spcBef>
              <a:buNone/>
            </a:pPr>
            <a:endParaRPr lang="en-US" sz="2800" dirty="0">
              <a:solidFill>
                <a:srgbClr val="117FB4"/>
              </a:solidFill>
            </a:endParaRPr>
          </a:p>
        </p:txBody>
      </p:sp>
      <p:sp>
        <p:nvSpPr>
          <p:cNvPr id="5"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913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81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0341E1-5404-450B-A71A-1C4BA37814EC}" type="slidenum">
              <a:rPr lang="en-US" smtClean="0"/>
              <a:pPr/>
              <a:t>19</a:t>
            </a:fld>
            <a:endParaRPr lang="en-US" dirty="0"/>
          </a:p>
        </p:txBody>
      </p:sp>
      <p:graphicFrame>
        <p:nvGraphicFramePr>
          <p:cNvPr id="5" name="Content Placeholder 4"/>
          <p:cNvGraphicFramePr>
            <a:graphicFrameLocks noGrp="1"/>
          </p:cNvGraphicFramePr>
          <p:nvPr>
            <p:ph idx="4294967295"/>
            <p:extLst/>
          </p:nvPr>
        </p:nvGraphicFramePr>
        <p:xfrm>
          <a:off x="1927316" y="1095361"/>
          <a:ext cx="8359685" cy="5474032"/>
        </p:xfrm>
        <a:graphic>
          <a:graphicData uri="http://schemas.openxmlformats.org/drawingml/2006/table">
            <a:tbl>
              <a:tblPr/>
              <a:tblGrid>
                <a:gridCol w="2867851">
                  <a:extLst>
                    <a:ext uri="{9D8B030D-6E8A-4147-A177-3AD203B41FA5}">
                      <a16:colId xmlns:a16="http://schemas.microsoft.com/office/drawing/2014/main" val="20000"/>
                    </a:ext>
                  </a:extLst>
                </a:gridCol>
                <a:gridCol w="1328175">
                  <a:extLst>
                    <a:ext uri="{9D8B030D-6E8A-4147-A177-3AD203B41FA5}">
                      <a16:colId xmlns:a16="http://schemas.microsoft.com/office/drawing/2014/main" val="20001"/>
                    </a:ext>
                  </a:extLst>
                </a:gridCol>
                <a:gridCol w="2265709">
                  <a:extLst>
                    <a:ext uri="{9D8B030D-6E8A-4147-A177-3AD203B41FA5}">
                      <a16:colId xmlns:a16="http://schemas.microsoft.com/office/drawing/2014/main" val="20002"/>
                    </a:ext>
                  </a:extLst>
                </a:gridCol>
                <a:gridCol w="1897950">
                  <a:extLst>
                    <a:ext uri="{9D8B030D-6E8A-4147-A177-3AD203B41FA5}">
                      <a16:colId xmlns:a16="http://schemas.microsoft.com/office/drawing/2014/main" val="20003"/>
                    </a:ext>
                  </a:extLst>
                </a:gridCol>
              </a:tblGrid>
              <a:tr h="627257">
                <a:tc>
                  <a:txBody>
                    <a:bodyPr/>
                    <a:lstStyle/>
                    <a:p>
                      <a:pPr algn="ctr" fontAlgn="ctr"/>
                      <a:r>
                        <a:rPr lang="en-US" sz="1600" b="1" dirty="0">
                          <a:effectLst/>
                          <a:latin typeface="Arial" panose="020B0604020202020204" pitchFamily="34" charset="0"/>
                          <a:cs typeface="Arial" panose="020B0604020202020204" pitchFamily="34" charset="0"/>
                        </a:rPr>
                        <a:t>Malfunction</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600" b="1" dirty="0">
                          <a:effectLst/>
                          <a:latin typeface="Arial" panose="020B0604020202020204" pitchFamily="34" charset="0"/>
                          <a:cs typeface="Arial" panose="020B0604020202020204" pitchFamily="34" charset="0"/>
                        </a:rPr>
                        <a:t>Leaking Flow Rate </a:t>
                      </a:r>
                      <a:r>
                        <a:rPr lang="en-US" sz="1400" b="1" dirty="0">
                          <a:effectLst/>
                          <a:latin typeface="Arial" panose="020B0604020202020204" pitchFamily="34" charset="0"/>
                          <a:cs typeface="Arial" panose="020B0604020202020204" pitchFamily="34" charset="0"/>
                        </a:rPr>
                        <a:t>(gpm)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600" b="1" dirty="0">
                          <a:effectLst/>
                          <a:latin typeface="Arial" panose="020B0604020202020204" pitchFamily="34" charset="0"/>
                          <a:cs typeface="Arial" panose="020B0604020202020204" pitchFamily="34" charset="0"/>
                        </a:rPr>
                        <a:t>Water Loss</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n-US" sz="1600" b="1" dirty="0">
                          <a:effectLst/>
                          <a:latin typeface="Arial" panose="020B0604020202020204" pitchFamily="34" charset="0"/>
                          <a:cs typeface="Arial" panose="020B0604020202020204" pitchFamily="34" charset="0"/>
                        </a:rPr>
                        <a:t>Estimated Cost of Water Loss</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439079">
                <a:tc>
                  <a:txBody>
                    <a:bodyPr/>
                    <a:lstStyle/>
                    <a:p>
                      <a:pPr algn="l" fontAlgn="t"/>
                      <a:r>
                        <a:rPr lang="en-US" sz="1600" b="0" dirty="0">
                          <a:effectLst/>
                          <a:latin typeface="Arial" panose="020B0604020202020204" pitchFamily="34" charset="0"/>
                          <a:cs typeface="Arial" panose="020B0604020202020204" pitchFamily="34" charset="0"/>
                        </a:rPr>
                        <a:t>Leaking Toilet</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0.5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21,600 gallons per month</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$2,100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9079">
                <a:tc>
                  <a:txBody>
                    <a:bodyPr/>
                    <a:lstStyle/>
                    <a:p>
                      <a:pPr algn="l" fontAlgn="t"/>
                      <a:r>
                        <a:rPr lang="en-US" sz="1600" b="0">
                          <a:effectLst/>
                          <a:latin typeface="Arial" panose="020B0604020202020204" pitchFamily="34" charset="0"/>
                          <a:cs typeface="Arial" panose="020B0604020202020204" pitchFamily="34" charset="0"/>
                        </a:rPr>
                        <a:t>Drip Irrigation Malfunction</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1.0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43,200 gallons per month</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$4,300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27257">
                <a:tc>
                  <a:txBody>
                    <a:bodyPr/>
                    <a:lstStyle/>
                    <a:p>
                      <a:pPr marL="231775" indent="-231775" algn="l" fontAlgn="t"/>
                      <a:r>
                        <a:rPr lang="en-US" sz="1600" b="0" dirty="0">
                          <a:effectLst/>
                          <a:latin typeface="Arial" panose="020B0604020202020204" pitchFamily="34" charset="0"/>
                          <a:cs typeface="Arial" panose="020B0604020202020204" pitchFamily="34" charset="0"/>
                        </a:rPr>
                        <a:t>Unattended Water Hose at Night</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10.0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5,400 gallons per day</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$16,000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9963">
                <a:tc>
                  <a:txBody>
                    <a:bodyPr/>
                    <a:lstStyle/>
                    <a:p>
                      <a:pPr marL="347663" indent="-347663" algn="l" fontAlgn="b"/>
                      <a:r>
                        <a:rPr lang="en-US" sz="1600" b="0" dirty="0">
                          <a:effectLst/>
                          <a:latin typeface="Arial" panose="020B0604020202020204" pitchFamily="34" charset="0"/>
                          <a:cs typeface="Arial" panose="020B0604020202020204" pitchFamily="34" charset="0"/>
                        </a:rPr>
                        <a:t>Broken Distribution Line For:</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One Night</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One Day</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One Week</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One Month</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b"/>
                      <a:endParaRPr lang="en-US" sz="1600" b="0" dirty="0">
                        <a:effectLst/>
                        <a:latin typeface="Arial" panose="020B0604020202020204" pitchFamily="34" charset="0"/>
                        <a:cs typeface="Arial" panose="020B0604020202020204" pitchFamily="34" charset="0"/>
                      </a:endParaRPr>
                    </a:p>
                    <a:p>
                      <a:pPr algn="ctr" fontAlgn="b"/>
                      <a:r>
                        <a:rPr lang="en-US" sz="1600" b="0" dirty="0">
                          <a:effectLst/>
                          <a:latin typeface="Arial" panose="020B0604020202020204" pitchFamily="34" charset="0"/>
                          <a:cs typeface="Arial" panose="020B0604020202020204" pitchFamily="34" charset="0"/>
                        </a:rPr>
                        <a:t>15.0 gpm</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15.0 gpm</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15.0 gpm</a:t>
                      </a:r>
                      <a:br>
                        <a:rPr lang="en-US" sz="1600" b="0" dirty="0">
                          <a:effectLst/>
                          <a:latin typeface="Arial" panose="020B0604020202020204" pitchFamily="34" charset="0"/>
                          <a:cs typeface="Arial" panose="020B0604020202020204" pitchFamily="34" charset="0"/>
                        </a:rPr>
                      </a:br>
                      <a:r>
                        <a:rPr lang="en-US" sz="1600" b="0" dirty="0">
                          <a:effectLst/>
                          <a:latin typeface="Arial" panose="020B0604020202020204" pitchFamily="34" charset="0"/>
                          <a:cs typeface="Arial" panose="020B0604020202020204" pitchFamily="34" charset="0"/>
                        </a:rPr>
                        <a:t>15.0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b"/>
                      <a:endParaRPr lang="fr-FR" sz="1600" b="0" dirty="0">
                        <a:effectLst/>
                        <a:latin typeface="Arial" panose="020B0604020202020204" pitchFamily="34" charset="0"/>
                        <a:cs typeface="Arial" panose="020B0604020202020204" pitchFamily="34" charset="0"/>
                      </a:endParaRPr>
                    </a:p>
                    <a:p>
                      <a:pPr algn="ctr" fontAlgn="b"/>
                      <a:r>
                        <a:rPr lang="fr-FR" sz="1600" b="0" dirty="0">
                          <a:effectLst/>
                          <a:latin typeface="Arial" panose="020B0604020202020204" pitchFamily="34" charset="0"/>
                          <a:cs typeface="Arial" panose="020B0604020202020204" pitchFamily="34" charset="0"/>
                        </a:rPr>
                        <a:t>8,100 gallons</a:t>
                      </a:r>
                      <a:br>
                        <a:rPr lang="fr-FR" sz="1600" b="0" dirty="0">
                          <a:effectLst/>
                          <a:latin typeface="Arial" panose="020B0604020202020204" pitchFamily="34" charset="0"/>
                          <a:cs typeface="Arial" panose="020B0604020202020204" pitchFamily="34" charset="0"/>
                        </a:rPr>
                      </a:br>
                      <a:r>
                        <a:rPr lang="fr-FR" sz="1600" b="0" dirty="0">
                          <a:effectLst/>
                          <a:latin typeface="Arial" panose="020B0604020202020204" pitchFamily="34" charset="0"/>
                          <a:cs typeface="Arial" panose="020B0604020202020204" pitchFamily="34" charset="0"/>
                        </a:rPr>
                        <a:t>21,600 gallons</a:t>
                      </a:r>
                      <a:br>
                        <a:rPr lang="fr-FR" sz="1600" b="0" dirty="0">
                          <a:effectLst/>
                          <a:latin typeface="Arial" panose="020B0604020202020204" pitchFamily="34" charset="0"/>
                          <a:cs typeface="Arial" panose="020B0604020202020204" pitchFamily="34" charset="0"/>
                        </a:rPr>
                      </a:br>
                      <a:r>
                        <a:rPr lang="fr-FR" sz="1600" b="0" dirty="0">
                          <a:effectLst/>
                          <a:latin typeface="Arial" panose="020B0604020202020204" pitchFamily="34" charset="0"/>
                          <a:cs typeface="Arial" panose="020B0604020202020204" pitchFamily="34" charset="0"/>
                        </a:rPr>
                        <a:t>151,200 gallons</a:t>
                      </a:r>
                      <a:br>
                        <a:rPr lang="fr-FR" sz="1600" b="0" dirty="0">
                          <a:effectLst/>
                          <a:latin typeface="Arial" panose="020B0604020202020204" pitchFamily="34" charset="0"/>
                          <a:cs typeface="Arial" panose="020B0604020202020204" pitchFamily="34" charset="0"/>
                        </a:rPr>
                      </a:br>
                      <a:r>
                        <a:rPr lang="fr-FR" sz="1600" b="0" dirty="0">
                          <a:effectLst/>
                          <a:latin typeface="Arial" panose="020B0604020202020204" pitchFamily="34" charset="0"/>
                          <a:cs typeface="Arial" panose="020B0604020202020204" pitchFamily="34" charset="0"/>
                        </a:rPr>
                        <a:t>648,000 gallons</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dirty="0">
                          <a:effectLst/>
                          <a:latin typeface="Arial" panose="020B0604020202020204" pitchFamily="34" charset="0"/>
                          <a:cs typeface="Arial" panose="020B0604020202020204" pitchFamily="34" charset="0"/>
                        </a:rPr>
                        <a:t>Up to $64,000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03609">
                <a:tc>
                  <a:txBody>
                    <a:bodyPr/>
                    <a:lstStyle/>
                    <a:p>
                      <a:pPr marL="228600" indent="-228600" algn="l" fontAlgn="t"/>
                      <a:r>
                        <a:rPr lang="en-US" sz="1600" b="0" dirty="0">
                          <a:effectLst/>
                          <a:latin typeface="Arial" panose="020B0604020202020204" pitchFamily="34" charset="0"/>
                          <a:cs typeface="Arial" panose="020B0604020202020204" pitchFamily="34" charset="0"/>
                        </a:rPr>
                        <a:t>Tempering Water Line on a Steam Sterilizer Stuck in the On Position</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2.0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a:effectLst/>
                          <a:latin typeface="Arial" panose="020B0604020202020204" pitchFamily="34" charset="0"/>
                          <a:cs typeface="Arial" panose="020B0604020202020204" pitchFamily="34" charset="0"/>
                        </a:rPr>
                        <a:t>86,400 gallons per month</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$8,600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27257">
                <a:tc>
                  <a:txBody>
                    <a:bodyPr/>
                    <a:lstStyle/>
                    <a:p>
                      <a:pPr marL="228600" indent="-228600" algn="l" fontAlgn="t"/>
                      <a:r>
                        <a:rPr lang="en-US" sz="1600" b="0" dirty="0">
                          <a:effectLst/>
                          <a:latin typeface="Arial" panose="020B0604020202020204" pitchFamily="34" charset="0"/>
                          <a:cs typeface="Arial" panose="020B0604020202020204" pitchFamily="34" charset="0"/>
                        </a:rPr>
                        <a:t>Stuck Float Valve in a Cooling Tower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a:effectLst/>
                          <a:latin typeface="Arial" panose="020B0604020202020204" pitchFamily="34" charset="0"/>
                          <a:cs typeface="Arial" panose="020B0604020202020204" pitchFamily="34" charset="0"/>
                        </a:rPr>
                        <a:t>5.0 gpm</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216,000 gallon per month</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1600" b="0" dirty="0">
                          <a:effectLst/>
                          <a:latin typeface="Arial" panose="020B0604020202020204" pitchFamily="34" charset="0"/>
                          <a:cs typeface="Arial" panose="020B0604020202020204" pitchFamily="34" charset="0"/>
                        </a:rPr>
                        <a:t>$21,000 per year</a:t>
                      </a:r>
                    </a:p>
                  </a:txBody>
                  <a:tcPr marL="53181" marR="53181" marT="26591" marB="26591"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613280" y="343395"/>
            <a:ext cx="6781472" cy="670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6807" rIns="0" bIns="79350" numCol="1" anchor="ctr" anchorCtr="0" compatLnSpc="1">
            <a:prstTxWarp prst="textNoShape">
              <a:avLst/>
            </a:prstTxWarp>
            <a:spAutoFit/>
          </a:bodyPr>
          <a:lstStyle/>
          <a:p>
            <a:pPr eaLnBrk="0" fontAlgn="base" hangingPunct="0">
              <a:spcBef>
                <a:spcPct val="0"/>
              </a:spcBef>
              <a:spcAft>
                <a:spcPct val="0"/>
              </a:spcAft>
            </a:pPr>
            <a:r>
              <a:rPr lang="en-US" altLang="en-US" sz="3200" b="1" dirty="0">
                <a:solidFill>
                  <a:srgbClr val="117FB4"/>
                </a:solidFill>
                <a:latin typeface="Trebuchet MS" panose="020B0603020202020204" pitchFamily="34" charset="0"/>
              </a:rPr>
              <a:t>Potential Losses From Water Leaks </a:t>
            </a:r>
          </a:p>
        </p:txBody>
      </p:sp>
    </p:spTree>
    <p:extLst>
      <p:ext uri="{BB962C8B-B14F-4D97-AF65-F5344CB8AC3E}">
        <p14:creationId xmlns:p14="http://schemas.microsoft.com/office/powerpoint/2010/main" val="24013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ea typeface="ＭＳ Ｐゴシック" pitchFamily="1" charset="-128"/>
              </a:rPr>
              <a:t>Why WaterSense? </a:t>
            </a:r>
            <a:endParaRPr lang="en-US" sz="4000" dirty="0"/>
          </a:p>
        </p:txBody>
      </p:sp>
      <p:grpSp>
        <p:nvGrpSpPr>
          <p:cNvPr id="8" name="Group 20">
            <a:extLst>
              <a:ext uri="{FF2B5EF4-FFF2-40B4-BE49-F238E27FC236}">
                <a16:creationId xmlns:a16="http://schemas.microsoft.com/office/drawing/2014/main" id="{4B68D6FB-4C73-4119-896E-EE03E2A41C5F}"/>
              </a:ext>
            </a:extLst>
          </p:cNvPr>
          <p:cNvGrpSpPr/>
          <p:nvPr/>
        </p:nvGrpSpPr>
        <p:grpSpPr>
          <a:xfrm>
            <a:off x="6781800" y="1586622"/>
            <a:ext cx="3886200" cy="4590914"/>
            <a:chOff x="5257800" y="1828800"/>
            <a:chExt cx="3886200" cy="4054116"/>
          </a:xfrm>
        </p:grpSpPr>
        <p:grpSp>
          <p:nvGrpSpPr>
            <p:cNvPr id="9" name="Group 40">
              <a:extLst>
                <a:ext uri="{FF2B5EF4-FFF2-40B4-BE49-F238E27FC236}">
                  <a16:creationId xmlns:a16="http://schemas.microsoft.com/office/drawing/2014/main" id="{A4155025-C5B2-4FF1-B0A4-C6EB21F15FCE}"/>
                </a:ext>
              </a:extLst>
            </p:cNvPr>
            <p:cNvGrpSpPr/>
            <p:nvPr/>
          </p:nvGrpSpPr>
          <p:grpSpPr>
            <a:xfrm>
              <a:off x="6019800" y="1828800"/>
              <a:ext cx="3124200" cy="4054116"/>
              <a:chOff x="6019800" y="1905000"/>
              <a:chExt cx="3124200" cy="4054116"/>
            </a:xfrm>
          </p:grpSpPr>
          <p:sp>
            <p:nvSpPr>
              <p:cNvPr id="11" name="Text Box 14">
                <a:extLst>
                  <a:ext uri="{FF2B5EF4-FFF2-40B4-BE49-F238E27FC236}">
                    <a16:creationId xmlns:a16="http://schemas.microsoft.com/office/drawing/2014/main" id="{6DED1F88-E8F2-4C7A-BB1C-FDF16C0F2983}"/>
                  </a:ext>
                </a:extLst>
              </p:cNvPr>
              <p:cNvSpPr txBox="1">
                <a:spLocks noChangeArrowheads="1"/>
              </p:cNvSpPr>
              <p:nvPr/>
            </p:nvSpPr>
            <p:spPr bwMode="auto">
              <a:xfrm>
                <a:off x="6019800" y="1905000"/>
                <a:ext cx="3124200" cy="625116"/>
              </a:xfrm>
              <a:prstGeom prst="rect">
                <a:avLst/>
              </a:prstGeom>
              <a:noFill/>
              <a:ln w="9525">
                <a:noFill/>
                <a:miter lim="800000"/>
                <a:headEnd/>
                <a:tailEnd/>
              </a:ln>
            </p:spPr>
            <p:txBody>
              <a:bodyPr wrap="square">
                <a:spAutoFit/>
              </a:bodyPr>
              <a:lstStyle/>
              <a:p>
                <a:r>
                  <a:rPr lang="en-US" sz="2000" b="1" dirty="0">
                    <a:solidFill>
                      <a:srgbClr val="498949"/>
                    </a:solidFill>
                    <a:latin typeface="Arial" pitchFamily="34" charset="0"/>
                    <a:cs typeface="Arial" pitchFamily="34" charset="0"/>
                  </a:rPr>
                  <a:t>Identify high-performing technology</a:t>
                </a:r>
                <a:endParaRPr lang="en-US" sz="2000" dirty="0">
                  <a:solidFill>
                    <a:srgbClr val="498949"/>
                  </a:solidFill>
                  <a:latin typeface="Arial" pitchFamily="34" charset="0"/>
                  <a:cs typeface="Arial" pitchFamily="34" charset="0"/>
                </a:endParaRPr>
              </a:p>
            </p:txBody>
          </p:sp>
          <p:sp>
            <p:nvSpPr>
              <p:cNvPr id="12" name="Text Box 21">
                <a:extLst>
                  <a:ext uri="{FF2B5EF4-FFF2-40B4-BE49-F238E27FC236}">
                    <a16:creationId xmlns:a16="http://schemas.microsoft.com/office/drawing/2014/main" id="{E03322AA-C53A-4A5E-824D-1C728867B928}"/>
                  </a:ext>
                </a:extLst>
              </p:cNvPr>
              <p:cNvSpPr txBox="1">
                <a:spLocks noChangeArrowheads="1"/>
              </p:cNvSpPr>
              <p:nvPr/>
            </p:nvSpPr>
            <p:spPr bwMode="auto">
              <a:xfrm>
                <a:off x="6019800" y="4267200"/>
                <a:ext cx="2990850" cy="896905"/>
              </a:xfrm>
              <a:prstGeom prst="rect">
                <a:avLst/>
              </a:prstGeom>
              <a:noFill/>
              <a:ln w="9525">
                <a:noFill/>
                <a:miter lim="800000"/>
                <a:headEnd/>
                <a:tailEnd/>
              </a:ln>
            </p:spPr>
            <p:txBody>
              <a:bodyPr wrap="square">
                <a:spAutoFit/>
              </a:bodyPr>
              <a:lstStyle/>
              <a:p>
                <a:r>
                  <a:rPr lang="en-US" sz="2000" b="1" dirty="0">
                    <a:solidFill>
                      <a:srgbClr val="0070C0"/>
                    </a:solidFill>
                    <a:latin typeface="Arial" pitchFamily="34" charset="0"/>
                    <a:cs typeface="Arial" pitchFamily="34" charset="0"/>
                  </a:rPr>
                  <a:t>Reduce need to expand infrastructure capacity</a:t>
                </a:r>
              </a:p>
            </p:txBody>
          </p:sp>
          <p:sp>
            <p:nvSpPr>
              <p:cNvPr id="13" name="Text Box 21">
                <a:extLst>
                  <a:ext uri="{FF2B5EF4-FFF2-40B4-BE49-F238E27FC236}">
                    <a16:creationId xmlns:a16="http://schemas.microsoft.com/office/drawing/2014/main" id="{86548AA8-DB15-4CD0-88D6-A65B796C4D29}"/>
                  </a:ext>
                </a:extLst>
              </p:cNvPr>
              <p:cNvSpPr txBox="1">
                <a:spLocks noChangeArrowheads="1"/>
              </p:cNvSpPr>
              <p:nvPr/>
            </p:nvSpPr>
            <p:spPr bwMode="auto">
              <a:xfrm>
                <a:off x="6019800" y="5334000"/>
                <a:ext cx="2533650" cy="625116"/>
              </a:xfrm>
              <a:prstGeom prst="rect">
                <a:avLst/>
              </a:prstGeom>
              <a:noFill/>
              <a:ln w="9525">
                <a:noFill/>
                <a:miter lim="800000"/>
                <a:headEnd/>
                <a:tailEnd/>
              </a:ln>
            </p:spPr>
            <p:txBody>
              <a:bodyPr wrap="square">
                <a:spAutoFit/>
              </a:bodyPr>
              <a:lstStyle/>
              <a:p>
                <a:r>
                  <a:rPr lang="en-US" sz="2000" b="1" dirty="0">
                    <a:solidFill>
                      <a:srgbClr val="498949"/>
                    </a:solidFill>
                    <a:latin typeface="Arial" pitchFamily="34" charset="0"/>
                    <a:cs typeface="Arial" pitchFamily="34" charset="0"/>
                  </a:rPr>
                  <a:t>Save water for critical needs</a:t>
                </a:r>
              </a:p>
            </p:txBody>
          </p:sp>
          <p:sp>
            <p:nvSpPr>
              <p:cNvPr id="14" name="Text Box 21">
                <a:extLst>
                  <a:ext uri="{FF2B5EF4-FFF2-40B4-BE49-F238E27FC236}">
                    <a16:creationId xmlns:a16="http://schemas.microsoft.com/office/drawing/2014/main" id="{F243881F-D2FE-468F-9058-90137731B7BA}"/>
                  </a:ext>
                </a:extLst>
              </p:cNvPr>
              <p:cNvSpPr txBox="1">
                <a:spLocks noChangeArrowheads="1"/>
              </p:cNvSpPr>
              <p:nvPr/>
            </p:nvSpPr>
            <p:spPr bwMode="auto">
              <a:xfrm>
                <a:off x="6019800" y="3352800"/>
                <a:ext cx="2533650" cy="625116"/>
              </a:xfrm>
              <a:prstGeom prst="rect">
                <a:avLst/>
              </a:prstGeom>
              <a:noFill/>
              <a:ln w="9525">
                <a:noFill/>
                <a:miter lim="800000"/>
                <a:headEnd/>
                <a:tailEnd/>
              </a:ln>
            </p:spPr>
            <p:txBody>
              <a:bodyPr wrap="square">
                <a:spAutoFit/>
              </a:bodyPr>
              <a:lstStyle/>
              <a:p>
                <a:r>
                  <a:rPr lang="en-US" sz="2000" b="1" dirty="0">
                    <a:solidFill>
                      <a:srgbClr val="498949"/>
                    </a:solidFill>
                    <a:latin typeface="Arial" pitchFamily="34" charset="0"/>
                    <a:cs typeface="Arial" pitchFamily="34" charset="0"/>
                  </a:rPr>
                  <a:t>Help consumers save money</a:t>
                </a:r>
              </a:p>
            </p:txBody>
          </p:sp>
          <p:sp>
            <p:nvSpPr>
              <p:cNvPr id="15" name="Text Box 14">
                <a:extLst>
                  <a:ext uri="{FF2B5EF4-FFF2-40B4-BE49-F238E27FC236}">
                    <a16:creationId xmlns:a16="http://schemas.microsoft.com/office/drawing/2014/main" id="{E563B0BC-228E-4438-86F4-2FB29F71735D}"/>
                  </a:ext>
                </a:extLst>
              </p:cNvPr>
              <p:cNvSpPr txBox="1">
                <a:spLocks noChangeArrowheads="1"/>
              </p:cNvSpPr>
              <p:nvPr/>
            </p:nvSpPr>
            <p:spPr bwMode="auto">
              <a:xfrm>
                <a:off x="6019800" y="2590800"/>
                <a:ext cx="3124200" cy="625116"/>
              </a:xfrm>
              <a:prstGeom prst="rect">
                <a:avLst/>
              </a:prstGeom>
              <a:noFill/>
              <a:ln w="9525">
                <a:noFill/>
                <a:miter lim="800000"/>
                <a:headEnd/>
                <a:tailEnd/>
              </a:ln>
            </p:spPr>
            <p:txBody>
              <a:bodyPr wrap="square">
                <a:spAutoFit/>
              </a:bodyPr>
              <a:lstStyle/>
              <a:p>
                <a:r>
                  <a:rPr lang="en-US" sz="2000" b="1" dirty="0">
                    <a:solidFill>
                      <a:srgbClr val="0070C0"/>
                    </a:solidFill>
                    <a:latin typeface="Arial" pitchFamily="34" charset="0"/>
                    <a:cs typeface="Arial" pitchFamily="34" charset="0"/>
                  </a:rPr>
                  <a:t>Promote water efficient</a:t>
                </a:r>
              </a:p>
              <a:p>
                <a:r>
                  <a:rPr lang="en-US" sz="2000" b="1" dirty="0">
                    <a:solidFill>
                      <a:srgbClr val="0070C0"/>
                    </a:solidFill>
                    <a:latin typeface="Arial" pitchFamily="34" charset="0"/>
                    <a:cs typeface="Arial" pitchFamily="34" charset="0"/>
                  </a:rPr>
                  <a:t>behavior/action</a:t>
                </a:r>
                <a:endParaRPr lang="en-US" sz="2000" dirty="0">
                  <a:solidFill>
                    <a:srgbClr val="0070C0"/>
                  </a:solidFill>
                  <a:latin typeface="Arial" pitchFamily="34" charset="0"/>
                  <a:cs typeface="Arial" pitchFamily="34" charset="0"/>
                </a:endParaRPr>
              </a:p>
            </p:txBody>
          </p:sp>
        </p:grpSp>
        <p:sp>
          <p:nvSpPr>
            <p:cNvPr id="10" name="Right Arrow 33">
              <a:extLst>
                <a:ext uri="{FF2B5EF4-FFF2-40B4-BE49-F238E27FC236}">
                  <a16:creationId xmlns:a16="http://schemas.microsoft.com/office/drawing/2014/main" id="{60CAE0E3-AC11-4561-9004-B233B0A7EB6D}"/>
                </a:ext>
              </a:extLst>
            </p:cNvPr>
            <p:cNvSpPr/>
            <p:nvPr/>
          </p:nvSpPr>
          <p:spPr>
            <a:xfrm flipV="1">
              <a:off x="5257800" y="4038600"/>
              <a:ext cx="786040" cy="153337"/>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itchFamily="34" charset="0"/>
                <a:cs typeface="Arial" pitchFamily="34" charset="0"/>
              </a:endParaRPr>
            </a:p>
          </p:txBody>
        </p:sp>
      </p:grpSp>
      <p:grpSp>
        <p:nvGrpSpPr>
          <p:cNvPr id="16" name="Group 19">
            <a:extLst>
              <a:ext uri="{FF2B5EF4-FFF2-40B4-BE49-F238E27FC236}">
                <a16:creationId xmlns:a16="http://schemas.microsoft.com/office/drawing/2014/main" id="{6713EF96-CD44-444B-9E61-80D255EEBF0B}"/>
              </a:ext>
            </a:extLst>
          </p:cNvPr>
          <p:cNvGrpSpPr/>
          <p:nvPr/>
        </p:nvGrpSpPr>
        <p:grpSpPr>
          <a:xfrm>
            <a:off x="4774520" y="2492320"/>
            <a:ext cx="2334248" cy="2795387"/>
            <a:chOff x="3048000" y="2286000"/>
            <a:chExt cx="2491805" cy="2971800"/>
          </a:xfrm>
        </p:grpSpPr>
        <p:sp>
          <p:nvSpPr>
            <p:cNvPr id="17" name="Right Arrow 32">
              <a:extLst>
                <a:ext uri="{FF2B5EF4-FFF2-40B4-BE49-F238E27FC236}">
                  <a16:creationId xmlns:a16="http://schemas.microsoft.com/office/drawing/2014/main" id="{0A0782A7-FF60-4F4A-B84D-6D53964621E5}"/>
                </a:ext>
              </a:extLst>
            </p:cNvPr>
            <p:cNvSpPr/>
            <p:nvPr/>
          </p:nvSpPr>
          <p:spPr>
            <a:xfrm flipV="1">
              <a:off x="3048000" y="4114800"/>
              <a:ext cx="405040" cy="152400"/>
            </a:xfrm>
            <a:prstGeom prst="rightArrow">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94E7871-F4C2-4EFC-AFAF-309E2AB2E060}"/>
                </a:ext>
              </a:extLst>
            </p:cNvPr>
            <p:cNvGrpSpPr/>
            <p:nvPr/>
          </p:nvGrpSpPr>
          <p:grpSpPr>
            <a:xfrm>
              <a:off x="3505200" y="2286000"/>
              <a:ext cx="2034605" cy="2971800"/>
              <a:chOff x="3505200" y="2286000"/>
              <a:chExt cx="2034605" cy="2971800"/>
            </a:xfrm>
          </p:grpSpPr>
          <p:pic>
            <p:nvPicPr>
              <p:cNvPr id="19" name="Picture 2" descr="http://www2.ergweb.com/projects/watersense/pubs/marketing/logolabel/promo_label/WSpromolabel_blue_look.jpg">
                <a:extLst>
                  <a:ext uri="{FF2B5EF4-FFF2-40B4-BE49-F238E27FC236}">
                    <a16:creationId xmlns:a16="http://schemas.microsoft.com/office/drawing/2014/main" id="{F25DBC9F-A867-4717-A6FE-04E3CF2A9E7F}"/>
                  </a:ext>
                </a:extLst>
              </p:cNvPr>
              <p:cNvPicPr>
                <a:picLocks noChangeAspect="1" noChangeArrowheads="1"/>
              </p:cNvPicPr>
              <p:nvPr/>
            </p:nvPicPr>
            <p:blipFill>
              <a:blip r:embed="rId3" cstate="screen"/>
              <a:srcRect/>
              <a:stretch>
                <a:fillRect/>
              </a:stretch>
            </p:blipFill>
            <p:spPr bwMode="auto">
              <a:xfrm>
                <a:off x="3505200" y="2743200"/>
                <a:ext cx="2034605" cy="2514600"/>
              </a:xfrm>
              <a:prstGeom prst="rect">
                <a:avLst/>
              </a:prstGeom>
              <a:noFill/>
            </p:spPr>
          </p:pic>
          <p:sp>
            <p:nvSpPr>
              <p:cNvPr id="20" name="TextBox 19">
                <a:extLst>
                  <a:ext uri="{FF2B5EF4-FFF2-40B4-BE49-F238E27FC236}">
                    <a16:creationId xmlns:a16="http://schemas.microsoft.com/office/drawing/2014/main" id="{9EF693BF-F318-4D75-8138-866AA038B9DC}"/>
                  </a:ext>
                </a:extLst>
              </p:cNvPr>
              <p:cNvSpPr txBox="1"/>
              <p:nvPr/>
            </p:nvSpPr>
            <p:spPr>
              <a:xfrm>
                <a:off x="4038600" y="2286000"/>
                <a:ext cx="1093800" cy="556240"/>
              </a:xfrm>
              <a:prstGeom prst="rect">
                <a:avLst/>
              </a:prstGeom>
              <a:noFill/>
            </p:spPr>
            <p:txBody>
              <a:bodyPr wrap="none" rtlCol="0">
                <a:spAutoFit/>
              </a:bodyPr>
              <a:lstStyle/>
              <a:p>
                <a:r>
                  <a:rPr lang="en-US" sz="2800" b="1" dirty="0">
                    <a:solidFill>
                      <a:srgbClr val="0070C0"/>
                    </a:solidFill>
                    <a:latin typeface="Trebuchet MS" pitchFamily="34" charset="0"/>
                  </a:rPr>
                  <a:t>2006</a:t>
                </a:r>
              </a:p>
            </p:txBody>
          </p:sp>
        </p:grpSp>
      </p:grpSp>
      <p:grpSp>
        <p:nvGrpSpPr>
          <p:cNvPr id="22" name="Group 21">
            <a:extLst>
              <a:ext uri="{FF2B5EF4-FFF2-40B4-BE49-F238E27FC236}">
                <a16:creationId xmlns:a16="http://schemas.microsoft.com/office/drawing/2014/main" id="{9ACAA019-AC11-4BB5-ADB7-7167B096BAE4}"/>
              </a:ext>
            </a:extLst>
          </p:cNvPr>
          <p:cNvGrpSpPr/>
          <p:nvPr/>
        </p:nvGrpSpPr>
        <p:grpSpPr>
          <a:xfrm>
            <a:off x="1371600" y="1422401"/>
            <a:ext cx="3402921" cy="5114413"/>
            <a:chOff x="-152401" y="1422400"/>
            <a:chExt cx="3402921" cy="5114413"/>
          </a:xfrm>
        </p:grpSpPr>
        <p:grpSp>
          <p:nvGrpSpPr>
            <p:cNvPr id="3" name="Group 39">
              <a:extLst>
                <a:ext uri="{FF2B5EF4-FFF2-40B4-BE49-F238E27FC236}">
                  <a16:creationId xmlns:a16="http://schemas.microsoft.com/office/drawing/2014/main" id="{B294151C-2CF2-43E4-9954-1A0C182FA94F}"/>
                </a:ext>
              </a:extLst>
            </p:cNvPr>
            <p:cNvGrpSpPr/>
            <p:nvPr/>
          </p:nvGrpSpPr>
          <p:grpSpPr>
            <a:xfrm>
              <a:off x="-152401" y="1422400"/>
              <a:ext cx="3375285" cy="4147528"/>
              <a:chOff x="-171450" y="1828800"/>
              <a:chExt cx="3219450" cy="3675285"/>
            </a:xfrm>
          </p:grpSpPr>
          <p:sp>
            <p:nvSpPr>
              <p:cNvPr id="4" name="Text Box 21">
                <a:extLst>
                  <a:ext uri="{FF2B5EF4-FFF2-40B4-BE49-F238E27FC236}">
                    <a16:creationId xmlns:a16="http://schemas.microsoft.com/office/drawing/2014/main" id="{46E11D0F-40CE-4A9F-8EDC-776F90A3C7B1}"/>
                  </a:ext>
                </a:extLst>
              </p:cNvPr>
              <p:cNvSpPr txBox="1">
                <a:spLocks noChangeArrowheads="1"/>
              </p:cNvSpPr>
              <p:nvPr/>
            </p:nvSpPr>
            <p:spPr bwMode="auto">
              <a:xfrm>
                <a:off x="228600" y="1828800"/>
                <a:ext cx="2819400" cy="627285"/>
              </a:xfrm>
              <a:prstGeom prst="rect">
                <a:avLst/>
              </a:prstGeom>
              <a:noFill/>
              <a:ln w="9525">
                <a:noFill/>
                <a:miter lim="800000"/>
                <a:headEnd/>
                <a:tailEnd/>
              </a:ln>
            </p:spPr>
            <p:txBody>
              <a:bodyPr wrap="square">
                <a:spAutoFit/>
              </a:bodyPr>
              <a:lstStyle/>
              <a:p>
                <a:pPr algn="r"/>
                <a:r>
                  <a:rPr lang="en-US" sz="2000" b="1" dirty="0">
                    <a:solidFill>
                      <a:srgbClr val="C00000"/>
                    </a:solidFill>
                    <a:latin typeface="Arial" pitchFamily="34" charset="0"/>
                    <a:cs typeface="Arial" pitchFamily="34" charset="0"/>
                  </a:rPr>
                  <a:t>Water shortages expected in 36 states</a:t>
                </a:r>
              </a:p>
            </p:txBody>
          </p:sp>
          <p:sp>
            <p:nvSpPr>
              <p:cNvPr id="5" name="Text Box 21">
                <a:extLst>
                  <a:ext uri="{FF2B5EF4-FFF2-40B4-BE49-F238E27FC236}">
                    <a16:creationId xmlns:a16="http://schemas.microsoft.com/office/drawing/2014/main" id="{97B6C1D9-4BA2-4218-A940-8D51B766FE9A}"/>
                  </a:ext>
                </a:extLst>
              </p:cNvPr>
              <p:cNvSpPr txBox="1">
                <a:spLocks noChangeArrowheads="1"/>
              </p:cNvSpPr>
              <p:nvPr/>
            </p:nvSpPr>
            <p:spPr bwMode="auto">
              <a:xfrm>
                <a:off x="-171450" y="2743200"/>
                <a:ext cx="3219450" cy="900018"/>
              </a:xfrm>
              <a:prstGeom prst="rect">
                <a:avLst/>
              </a:prstGeom>
              <a:noFill/>
              <a:ln w="9525">
                <a:noFill/>
                <a:miter lim="800000"/>
                <a:headEnd/>
                <a:tailEnd/>
              </a:ln>
            </p:spPr>
            <p:txBody>
              <a:bodyPr wrap="square">
                <a:spAutoFit/>
              </a:bodyPr>
              <a:lstStyle/>
              <a:p>
                <a:pPr algn="r"/>
                <a:r>
                  <a:rPr lang="en-US" sz="2000" b="1" dirty="0">
                    <a:solidFill>
                      <a:schemeClr val="bg2">
                        <a:lumMod val="50000"/>
                      </a:schemeClr>
                    </a:solidFill>
                    <a:latin typeface="Arial" pitchFamily="34" charset="0"/>
                    <a:cs typeface="Arial" pitchFamily="34" charset="0"/>
                  </a:rPr>
                  <a:t>Communities face </a:t>
                </a:r>
              </a:p>
              <a:p>
                <a:pPr algn="r"/>
                <a:r>
                  <a:rPr lang="en-US" sz="2000" b="1" dirty="0">
                    <a:solidFill>
                      <a:schemeClr val="bg2">
                        <a:lumMod val="50000"/>
                      </a:schemeClr>
                    </a:solidFill>
                    <a:latin typeface="Arial" pitchFamily="34" charset="0"/>
                    <a:cs typeface="Arial" pitchFamily="34" charset="0"/>
                  </a:rPr>
                  <a:t>major infrastructure investments</a:t>
                </a:r>
              </a:p>
            </p:txBody>
          </p:sp>
          <p:sp>
            <p:nvSpPr>
              <p:cNvPr id="6" name="Text Box 21">
                <a:extLst>
                  <a:ext uri="{FF2B5EF4-FFF2-40B4-BE49-F238E27FC236}">
                    <a16:creationId xmlns:a16="http://schemas.microsoft.com/office/drawing/2014/main" id="{D11C0328-6640-4559-A068-D39356CD7DF2}"/>
                  </a:ext>
                </a:extLst>
              </p:cNvPr>
              <p:cNvSpPr txBox="1">
                <a:spLocks noChangeArrowheads="1"/>
              </p:cNvSpPr>
              <p:nvPr/>
            </p:nvSpPr>
            <p:spPr bwMode="auto">
              <a:xfrm>
                <a:off x="-76200" y="3962400"/>
                <a:ext cx="3124200" cy="627285"/>
              </a:xfrm>
              <a:prstGeom prst="rect">
                <a:avLst/>
              </a:prstGeom>
              <a:noFill/>
              <a:ln w="9525">
                <a:noFill/>
                <a:miter lim="800000"/>
                <a:headEnd/>
                <a:tailEnd/>
              </a:ln>
            </p:spPr>
            <p:txBody>
              <a:bodyPr wrap="square">
                <a:spAutoFit/>
              </a:bodyPr>
              <a:lstStyle/>
              <a:p>
                <a:pPr algn="r"/>
                <a:r>
                  <a:rPr lang="en-US" sz="2000" b="1" dirty="0">
                    <a:solidFill>
                      <a:srgbClr val="C00000"/>
                    </a:solidFill>
                    <a:latin typeface="Arial" pitchFamily="34" charset="0"/>
                    <a:cs typeface="Arial" pitchFamily="34" charset="0"/>
                  </a:rPr>
                  <a:t>Consumers challenged by rising utility bills</a:t>
                </a:r>
              </a:p>
            </p:txBody>
          </p:sp>
          <p:sp>
            <p:nvSpPr>
              <p:cNvPr id="7" name="Text Box 21">
                <a:extLst>
                  <a:ext uri="{FF2B5EF4-FFF2-40B4-BE49-F238E27FC236}">
                    <a16:creationId xmlns:a16="http://schemas.microsoft.com/office/drawing/2014/main" id="{2C792FD6-4782-4147-8F55-252BACBF8F4C}"/>
                  </a:ext>
                </a:extLst>
              </p:cNvPr>
              <p:cNvSpPr txBox="1">
                <a:spLocks noChangeArrowheads="1"/>
              </p:cNvSpPr>
              <p:nvPr/>
            </p:nvSpPr>
            <p:spPr bwMode="auto">
              <a:xfrm>
                <a:off x="0" y="4876800"/>
                <a:ext cx="3048000" cy="627285"/>
              </a:xfrm>
              <a:prstGeom prst="rect">
                <a:avLst/>
              </a:prstGeom>
              <a:noFill/>
              <a:ln w="9525">
                <a:noFill/>
                <a:miter lim="800000"/>
                <a:headEnd/>
                <a:tailEnd/>
              </a:ln>
            </p:spPr>
            <p:txBody>
              <a:bodyPr wrap="square">
                <a:spAutoFit/>
              </a:bodyPr>
              <a:lstStyle/>
              <a:p>
                <a:pPr algn="r"/>
                <a:r>
                  <a:rPr lang="en-US" sz="2000" b="1" dirty="0">
                    <a:solidFill>
                      <a:schemeClr val="bg2">
                        <a:lumMod val="50000"/>
                      </a:schemeClr>
                    </a:solidFill>
                    <a:latin typeface="Arial" pitchFamily="34" charset="0"/>
                    <a:cs typeface="Arial" pitchFamily="34" charset="0"/>
                  </a:rPr>
                  <a:t>Much of water used outdoors is wasted</a:t>
                </a:r>
              </a:p>
            </p:txBody>
          </p:sp>
        </p:grpSp>
        <p:sp>
          <p:nvSpPr>
            <p:cNvPr id="21" name="Text Box 21">
              <a:extLst>
                <a:ext uri="{FF2B5EF4-FFF2-40B4-BE49-F238E27FC236}">
                  <a16:creationId xmlns:a16="http://schemas.microsoft.com/office/drawing/2014/main" id="{0D684D95-F795-4CD7-8A23-E84A497FB3F2}"/>
                </a:ext>
              </a:extLst>
            </p:cNvPr>
            <p:cNvSpPr txBox="1">
              <a:spLocks noChangeArrowheads="1"/>
            </p:cNvSpPr>
            <p:nvPr/>
          </p:nvSpPr>
          <p:spPr bwMode="auto">
            <a:xfrm>
              <a:off x="126320" y="5828927"/>
              <a:ext cx="3124200" cy="707886"/>
            </a:xfrm>
            <a:prstGeom prst="rect">
              <a:avLst/>
            </a:prstGeom>
            <a:noFill/>
            <a:ln w="9525">
              <a:noFill/>
              <a:miter lim="800000"/>
              <a:headEnd/>
              <a:tailEnd/>
            </a:ln>
          </p:spPr>
          <p:txBody>
            <a:bodyPr wrap="square">
              <a:spAutoFit/>
            </a:bodyPr>
            <a:lstStyle/>
            <a:p>
              <a:pPr algn="r"/>
              <a:r>
                <a:rPr lang="en-US" sz="2000" b="1" dirty="0">
                  <a:solidFill>
                    <a:srgbClr val="C00000"/>
                  </a:solidFill>
                  <a:latin typeface="Arial" pitchFamily="34" charset="0"/>
                  <a:cs typeface="Arial" pitchFamily="34" charset="0"/>
                </a:rPr>
                <a:t>No ENERGY STAR like program for water</a:t>
              </a:r>
            </a:p>
          </p:txBody>
        </p:sp>
      </p:grpSp>
    </p:spTree>
    <p:extLst>
      <p:ext uri="{BB962C8B-B14F-4D97-AF65-F5344CB8AC3E}">
        <p14:creationId xmlns:p14="http://schemas.microsoft.com/office/powerpoint/2010/main" val="1985882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7493A-8752-411B-A8E6-116ABF2E963C}"/>
              </a:ext>
            </a:extLst>
          </p:cNvPr>
          <p:cNvSpPr>
            <a:spLocks noGrp="1"/>
          </p:cNvSpPr>
          <p:nvPr>
            <p:ph type="title"/>
          </p:nvPr>
        </p:nvSpPr>
        <p:spPr/>
        <p:txBody>
          <a:bodyPr/>
          <a:lstStyle/>
          <a:p>
            <a:r>
              <a:rPr lang="en-US" dirty="0"/>
              <a:t>Savings Calculations</a:t>
            </a:r>
          </a:p>
        </p:txBody>
      </p:sp>
      <p:sp>
        <p:nvSpPr>
          <p:cNvPr id="2" name="Content Placeholder 1">
            <a:extLst>
              <a:ext uri="{FF2B5EF4-FFF2-40B4-BE49-F238E27FC236}">
                <a16:creationId xmlns:a16="http://schemas.microsoft.com/office/drawing/2014/main" id="{CD3F6070-7F65-4F30-AE8F-C8D7F654D47F}"/>
              </a:ext>
            </a:extLst>
          </p:cNvPr>
          <p:cNvSpPr>
            <a:spLocks noGrp="1"/>
          </p:cNvSpPr>
          <p:nvPr>
            <p:ph idx="1"/>
          </p:nvPr>
        </p:nvSpPr>
        <p:spPr>
          <a:xfrm>
            <a:off x="838200" y="1524000"/>
            <a:ext cx="10147852" cy="4770093"/>
          </a:xfrm>
        </p:spPr>
        <p:txBody>
          <a:bodyPr>
            <a:normAutofit lnSpcReduction="10000"/>
          </a:bodyPr>
          <a:lstStyle/>
          <a:p>
            <a:pPr marL="0" indent="0">
              <a:buNone/>
            </a:pPr>
            <a:r>
              <a:rPr lang="en-US" sz="2800" dirty="0">
                <a:solidFill>
                  <a:schemeClr val="tx2">
                    <a:lumMod val="75000"/>
                  </a:schemeClr>
                </a:solidFill>
              </a:rPr>
              <a:t>Include all direct and indirect costs in calculations</a:t>
            </a:r>
          </a:p>
          <a:p>
            <a:pPr marL="457200" lvl="1" indent="0">
              <a:buNone/>
            </a:pPr>
            <a:r>
              <a:rPr lang="en-US" sz="2400" b="1" dirty="0">
                <a:solidFill>
                  <a:srgbClr val="117FB3">
                    <a:lumMod val="75000"/>
                  </a:srgbClr>
                </a:solidFill>
                <a:latin typeface="Arial" panose="020B0604020202020204" pitchFamily="34" charset="0"/>
                <a:cs typeface="Arial" panose="020B0604020202020204" pitchFamily="34" charset="0"/>
              </a:rPr>
              <a:t>True cost of water = (water rate + sewer rate) x volume of water used + fees + other associated costs</a:t>
            </a:r>
            <a:endParaRPr lang="en-US" sz="2400" b="1" dirty="0">
              <a:solidFill>
                <a:srgbClr val="3E3E3E"/>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a:t>Energy savings from hot water</a:t>
            </a:r>
          </a:p>
          <a:p>
            <a:pPr lvl="1">
              <a:buFont typeface="Arial" panose="020B0604020202020204" pitchFamily="34" charset="0"/>
              <a:buChar char="•"/>
            </a:pPr>
            <a:r>
              <a:rPr lang="en-US" sz="2400" dirty="0"/>
              <a:t>Associated materials, detergent, cleaning supplies, etc. </a:t>
            </a:r>
          </a:p>
          <a:p>
            <a:pPr lvl="1">
              <a:buFont typeface="Arial" panose="020B0604020202020204" pitchFamily="34" charset="0"/>
              <a:buChar char="•"/>
            </a:pPr>
            <a:r>
              <a:rPr lang="en-US" sz="2400" dirty="0"/>
              <a:t>Fewer maintenance calls, less depreciation and wear, etc. </a:t>
            </a:r>
          </a:p>
          <a:p>
            <a:pPr marL="457200" indent="-457200">
              <a:spcBef>
                <a:spcPts val="1200"/>
              </a:spcBef>
              <a:buNone/>
            </a:pPr>
            <a:r>
              <a:rPr lang="en-US" sz="2800" dirty="0">
                <a:solidFill>
                  <a:schemeClr val="tx2">
                    <a:lumMod val="75000"/>
                  </a:schemeClr>
                </a:solidFill>
              </a:rPr>
              <a:t>Check for rebates </a:t>
            </a:r>
            <a:r>
              <a:rPr lang="en-US" sz="3200" dirty="0"/>
              <a:t>- </a:t>
            </a:r>
            <a:r>
              <a:rPr lang="en-US" sz="2400" dirty="0"/>
              <a:t>water and energy utilities provide rebates to reduce costs of water-efficient fixture replacements and other efficient projects</a:t>
            </a:r>
          </a:p>
          <a:p>
            <a:pPr marL="0" indent="0">
              <a:buNone/>
            </a:pPr>
            <a:endParaRPr lang="en-US" dirty="0"/>
          </a:p>
          <a:p>
            <a:pPr marL="0" indent="0" algn="ctr">
              <a:buNone/>
            </a:pPr>
            <a:r>
              <a:rPr lang="en-US" sz="2600" dirty="0">
                <a:solidFill>
                  <a:srgbClr val="C64E52"/>
                </a:solidFill>
              </a:rPr>
              <a:t>Project costs and benefits will be more realistic and provide a better ROI or shorter payback period</a:t>
            </a:r>
          </a:p>
        </p:txBody>
      </p:sp>
      <p:sp>
        <p:nvSpPr>
          <p:cNvPr id="4" name="Slide Number Placeholder 3">
            <a:extLst>
              <a:ext uri="{FF2B5EF4-FFF2-40B4-BE49-F238E27FC236}">
                <a16:creationId xmlns:a16="http://schemas.microsoft.com/office/drawing/2014/main" id="{56BB89B4-6E82-49B5-AE90-09EAEBA3A492}"/>
              </a:ext>
            </a:extLst>
          </p:cNvPr>
          <p:cNvSpPr>
            <a:spLocks noGrp="1"/>
          </p:cNvSpPr>
          <p:nvPr>
            <p:ph type="sldNum" sz="quarter" idx="4"/>
          </p:nvPr>
        </p:nvSpPr>
        <p:spPr/>
        <p:txBody>
          <a:bodyPr/>
          <a:lstStyle/>
          <a:p>
            <a:fld id="{2E3A990C-9C92-1040-9177-5C8DB62B1E39}" type="slidenum">
              <a:rPr lang="en-US" smtClean="0"/>
              <a:pPr/>
              <a:t>20</a:t>
            </a:fld>
            <a:endParaRPr lang="en-US" dirty="0"/>
          </a:p>
        </p:txBody>
      </p:sp>
    </p:spTree>
    <p:extLst>
      <p:ext uri="{BB962C8B-B14F-4D97-AF65-F5344CB8AC3E}">
        <p14:creationId xmlns:p14="http://schemas.microsoft.com/office/powerpoint/2010/main" val="268636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85900" y="1259174"/>
            <a:ext cx="7962900" cy="5309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117FB4"/>
                </a:solidFill>
                <a:effectLst/>
                <a:uLnTx/>
                <a:uFillTx/>
                <a:latin typeface="Arial" pitchFamily="34" charset="0"/>
                <a:ea typeface="+mn-ea"/>
                <a:cs typeface="Arial" pitchFamily="34" charset="0"/>
              </a:rPr>
              <a:t>Restrooms can account for up to 40% of water use</a:t>
            </a:r>
          </a:p>
          <a:p>
            <a:pPr marL="457200" marR="0" lvl="0" indent="-45720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117FB4"/>
                </a:solidFill>
                <a:effectLst/>
                <a:uLnTx/>
                <a:uFillTx/>
                <a:latin typeface="Arial" pitchFamily="34" charset="0"/>
                <a:ea typeface="+mn-ea"/>
                <a:cs typeface="Arial" pitchFamily="34" charset="0"/>
              </a:rPr>
              <a:t>Older fixtures installed before 1994 use 3-5 times more water than newer efficient models </a:t>
            </a:r>
          </a:p>
          <a:p>
            <a:pPr marL="466725" indent="-466725">
              <a:spcBef>
                <a:spcPts val="1800"/>
              </a:spcBef>
            </a:pPr>
            <a:r>
              <a:rPr lang="en-US" sz="2400" dirty="0">
                <a:solidFill>
                  <a:srgbClr val="3E3E3E"/>
                </a:solidFill>
                <a:latin typeface="Arial" pitchFamily="34" charset="0"/>
                <a:cs typeface="Arial" pitchFamily="34" charset="0"/>
              </a:rPr>
              <a:t>Small scale – replace faucet aerators or laminar flow devices ($5-$10 each) and showerheads</a:t>
            </a:r>
          </a:p>
          <a:p>
            <a:pPr marL="466725" indent="-466725">
              <a:spcBef>
                <a:spcPts val="1800"/>
              </a:spcBef>
            </a:pPr>
            <a:r>
              <a:rPr lang="en-US" sz="2400" dirty="0">
                <a:solidFill>
                  <a:srgbClr val="3E3E3E"/>
                </a:solidFill>
                <a:latin typeface="Arial" pitchFamily="34" charset="0"/>
                <a:cs typeface="Arial" pitchFamily="34" charset="0"/>
              </a:rPr>
              <a:t>Large scale - Replace toilets and flushing urinals with WaterSense labeled models </a:t>
            </a:r>
          </a:p>
          <a:p>
            <a:pPr marL="466725" indent="-466725">
              <a:spcBef>
                <a:spcPts val="1800"/>
              </a:spcBef>
            </a:pPr>
            <a:r>
              <a:rPr lang="en-US" sz="2400" dirty="0">
                <a:solidFill>
                  <a:srgbClr val="3E3E3E"/>
                </a:solidFill>
                <a:latin typeface="Arial" pitchFamily="34" charset="0"/>
                <a:cs typeface="Arial" pitchFamily="34" charset="0"/>
              </a:rPr>
              <a:t>Occupancy data vital since savings based on usage</a:t>
            </a:r>
          </a:p>
          <a:p>
            <a:pPr marL="466725" indent="-466725">
              <a:spcBef>
                <a:spcPts val="1800"/>
              </a:spcBef>
            </a:pPr>
            <a:r>
              <a:rPr lang="en-US" sz="2400" dirty="0">
                <a:solidFill>
                  <a:srgbClr val="3E3E3E"/>
                </a:solidFill>
                <a:latin typeface="Arial" pitchFamily="34" charset="0"/>
                <a:cs typeface="Arial" pitchFamily="34" charset="0"/>
              </a:rPr>
              <a:t>Target women’s restrooms for toilet replacements, combine toilet and urinal replacements in men’s restrooms</a:t>
            </a:r>
            <a:endPar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p:txBody>
      </p:sp>
      <p:sp>
        <p:nvSpPr>
          <p:cNvPr id="2" name="Title 1">
            <a:extLst>
              <a:ext uri="{FF2B5EF4-FFF2-40B4-BE49-F238E27FC236}">
                <a16:creationId xmlns:a16="http://schemas.microsoft.com/office/drawing/2014/main" id="{7E4219EE-C120-44BF-9977-CCE1BC106263}"/>
              </a:ext>
            </a:extLst>
          </p:cNvPr>
          <p:cNvSpPr>
            <a:spLocks noGrp="1"/>
          </p:cNvSpPr>
          <p:nvPr>
            <p:ph type="title"/>
          </p:nvPr>
        </p:nvSpPr>
        <p:spPr>
          <a:xfrm>
            <a:off x="0" y="381000"/>
            <a:ext cx="12192000" cy="695267"/>
          </a:xfrm>
        </p:spPr>
        <p:txBody>
          <a:bodyPr/>
          <a:lstStyle/>
          <a:p>
            <a:r>
              <a:rPr lang="en-US" sz="4000" dirty="0">
                <a:solidFill>
                  <a:srgbClr val="117FB4"/>
                </a:solidFill>
                <a:latin typeface="Trebuchet MS" charset="0"/>
                <a:ea typeface="Trebuchet MS" charset="0"/>
                <a:cs typeface="Trebuchet MS" charset="0"/>
              </a:rPr>
              <a:t>Water Savings in Restrooms</a:t>
            </a:r>
            <a:br>
              <a:rPr lang="en-US" sz="4800" dirty="0">
                <a:solidFill>
                  <a:srgbClr val="117FB4"/>
                </a:solidFill>
                <a:latin typeface="Trebuchet MS" charset="0"/>
                <a:ea typeface="Trebuchet MS" charset="0"/>
                <a:cs typeface="Trebuchet MS" charset="0"/>
              </a:rPr>
            </a:br>
            <a:endParaRPr lang="en-US" dirty="0"/>
          </a:p>
        </p:txBody>
      </p:sp>
      <p:pic>
        <p:nvPicPr>
          <p:cNvPr id="4" name="Picture 3" descr="bathroom_lineup.jpg">
            <a:extLst>
              <a:ext uri="{FF2B5EF4-FFF2-40B4-BE49-F238E27FC236}">
                <a16:creationId xmlns:a16="http://schemas.microsoft.com/office/drawing/2014/main" id="{19C8640B-BB56-454D-B3EC-23AFCDCA2E51}"/>
              </a:ext>
            </a:extLst>
          </p:cNvPr>
          <p:cNvPicPr>
            <a:picLocks noChangeAspect="1"/>
          </p:cNvPicPr>
          <p:nvPr/>
        </p:nvPicPr>
        <p:blipFill>
          <a:blip r:embed="rId3" cstate="print"/>
          <a:stretch>
            <a:fillRect/>
          </a:stretch>
        </p:blipFill>
        <p:spPr>
          <a:xfrm>
            <a:off x="8839200" y="4302411"/>
            <a:ext cx="3212888" cy="2150776"/>
          </a:xfrm>
          <a:prstGeom prst="rect">
            <a:avLst/>
          </a:prstGeom>
        </p:spPr>
      </p:pic>
    </p:spTree>
    <p:extLst>
      <p:ext uri="{BB962C8B-B14F-4D97-AF65-F5344CB8AC3E}">
        <p14:creationId xmlns:p14="http://schemas.microsoft.com/office/powerpoint/2010/main" val="552669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General Restroom Maintenance</a:t>
            </a:r>
          </a:p>
        </p:txBody>
      </p:sp>
      <p:sp>
        <p:nvSpPr>
          <p:cNvPr id="2" name="Content Placeholder 1"/>
          <p:cNvSpPr>
            <a:spLocks noGrp="1"/>
          </p:cNvSpPr>
          <p:nvPr>
            <p:ph idx="1"/>
          </p:nvPr>
        </p:nvSpPr>
        <p:spPr>
          <a:xfrm>
            <a:off x="838201" y="1524000"/>
            <a:ext cx="10147852" cy="4770091"/>
          </a:xfrm>
        </p:spPr>
        <p:txBody>
          <a:bodyPr>
            <a:normAutofit/>
          </a:bodyPr>
          <a:lstStyle/>
          <a:p>
            <a:pPr>
              <a:spcBef>
                <a:spcPts val="984"/>
              </a:spcBef>
              <a:buFont typeface="Arial"/>
              <a:buChar char="•"/>
            </a:pPr>
            <a:r>
              <a:rPr lang="en-US" sz="2400" dirty="0"/>
              <a:t>Test the water pressure serving each floor to achieve expected fixture performance – optimal pressure is between 20 and 80 psi</a:t>
            </a:r>
          </a:p>
          <a:p>
            <a:pPr>
              <a:spcBef>
                <a:spcPts val="984"/>
              </a:spcBef>
              <a:buFont typeface="Arial"/>
              <a:buChar char="•"/>
            </a:pPr>
            <a:r>
              <a:rPr lang="en-US" sz="2400" dirty="0"/>
              <a:t>Ensure proper toilet, faucet, and urinal operation </a:t>
            </a:r>
          </a:p>
          <a:p>
            <a:pPr marL="800100" lvl="1" indent="-342900">
              <a:spcBef>
                <a:spcPts val="984"/>
              </a:spcBef>
              <a:buFont typeface="Arial" pitchFamily="34" charset="0"/>
              <a:buChar char="−"/>
            </a:pPr>
            <a:r>
              <a:rPr lang="en-US" sz="2400" dirty="0"/>
              <a:t>Annually inspect valves and replace worn parts</a:t>
            </a:r>
          </a:p>
          <a:p>
            <a:pPr marL="800100" lvl="1" indent="-342900">
              <a:spcBef>
                <a:spcPts val="984"/>
              </a:spcBef>
              <a:buFont typeface="Arial" pitchFamily="34" charset="0"/>
              <a:buChar char="−"/>
            </a:pPr>
            <a:r>
              <a:rPr lang="en-US" sz="2400" dirty="0"/>
              <a:t>Adjust automatic sensors on fixtures to avoid double or phantom flushes and faucets running longer than necessary</a:t>
            </a:r>
          </a:p>
          <a:p>
            <a:pPr>
              <a:spcBef>
                <a:spcPts val="984"/>
              </a:spcBef>
              <a:buFont typeface="Arial"/>
              <a:buChar char="•"/>
            </a:pPr>
            <a:r>
              <a:rPr lang="en-US" sz="2400" dirty="0"/>
              <a:t>Check for tampering – dissatisfied users can disable sensors, remove aerators, or otherwise damage fixtures</a:t>
            </a:r>
          </a:p>
          <a:p>
            <a:pPr>
              <a:spcBef>
                <a:spcPts val="984"/>
              </a:spcBef>
              <a:buFont typeface="Arial"/>
              <a:buChar char="•"/>
            </a:pPr>
            <a:r>
              <a:rPr lang="en-US" sz="2400" dirty="0"/>
              <a:t>Regularly inspect for and remove scale build-up on all fixtures especially faucets and showerheads</a:t>
            </a:r>
          </a:p>
          <a:p>
            <a:endParaRPr lang="en-US" dirty="0"/>
          </a:p>
        </p:txBody>
      </p:sp>
      <p:sp>
        <p:nvSpPr>
          <p:cNvPr id="4" name="Slide Number Placeholder 3"/>
          <p:cNvSpPr>
            <a:spLocks noGrp="1"/>
          </p:cNvSpPr>
          <p:nvPr>
            <p:ph type="sldNum" sz="quarter" idx="4"/>
          </p:nvPr>
        </p:nvSpPr>
        <p:spPr/>
        <p:txBody>
          <a:bodyPr/>
          <a:lstStyle/>
          <a:p>
            <a:fld id="{2E3A990C-9C92-1040-9177-5C8DB62B1E39}" type="slidenum">
              <a:rPr lang="en-US" smtClean="0"/>
              <a:pPr/>
              <a:t>22</a:t>
            </a:fld>
            <a:endParaRPr lang="en-US" dirty="0"/>
          </a:p>
        </p:txBody>
      </p:sp>
    </p:spTree>
    <p:extLst>
      <p:ext uri="{BB962C8B-B14F-4D97-AF65-F5344CB8AC3E}">
        <p14:creationId xmlns:p14="http://schemas.microsoft.com/office/powerpoint/2010/main" val="295188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Efficient Restroom Fixtures</a:t>
            </a:r>
          </a:p>
        </p:txBody>
      </p:sp>
      <p:graphicFrame>
        <p:nvGraphicFramePr>
          <p:cNvPr id="5" name="Content Placeholder 4"/>
          <p:cNvGraphicFramePr>
            <a:graphicFrameLocks noGrp="1"/>
          </p:cNvGraphicFramePr>
          <p:nvPr>
            <p:ph idx="1"/>
            <p:extLst/>
          </p:nvPr>
        </p:nvGraphicFramePr>
        <p:xfrm>
          <a:off x="756091" y="1328563"/>
          <a:ext cx="10679817" cy="4961873"/>
        </p:xfrm>
        <a:graphic>
          <a:graphicData uri="http://schemas.openxmlformats.org/drawingml/2006/table">
            <a:tbl>
              <a:tblPr firstRow="1" bandRow="1">
                <a:tableStyleId>{5C22544A-7EE6-4342-B048-85BDC9FD1C3A}</a:tableStyleId>
              </a:tblPr>
              <a:tblGrid>
                <a:gridCol w="2638967">
                  <a:extLst>
                    <a:ext uri="{9D8B030D-6E8A-4147-A177-3AD203B41FA5}">
                      <a16:colId xmlns:a16="http://schemas.microsoft.com/office/drawing/2014/main" val="20000"/>
                    </a:ext>
                  </a:extLst>
                </a:gridCol>
                <a:gridCol w="4022390">
                  <a:extLst>
                    <a:ext uri="{9D8B030D-6E8A-4147-A177-3AD203B41FA5}">
                      <a16:colId xmlns:a16="http://schemas.microsoft.com/office/drawing/2014/main" val="20001"/>
                    </a:ext>
                  </a:extLst>
                </a:gridCol>
                <a:gridCol w="4018460">
                  <a:extLst>
                    <a:ext uri="{9D8B030D-6E8A-4147-A177-3AD203B41FA5}">
                      <a16:colId xmlns:a16="http://schemas.microsoft.com/office/drawing/2014/main" val="20002"/>
                    </a:ext>
                  </a:extLst>
                </a:gridCol>
              </a:tblGrid>
              <a:tr h="858096">
                <a:tc>
                  <a:txBody>
                    <a:bodyPr/>
                    <a:lstStyle/>
                    <a:p>
                      <a:endParaRPr lang="en-US" sz="2000" b="1" dirty="0"/>
                    </a:p>
                  </a:txBody>
                  <a:tcPr marL="116015" marR="116015" anchor="ctr">
                    <a:lnL w="6350" cap="flat" cmpd="sng" algn="ctr">
                      <a:solidFill>
                        <a:srgbClr val="0782B4"/>
                      </a:solidFill>
                      <a:prstDash val="solid"/>
                      <a:round/>
                      <a:headEnd type="none" w="med" len="med"/>
                      <a:tailEnd type="none" w="med" len="med"/>
                    </a:lnL>
                    <a:lnR w="6350" cap="flat" cmpd="sng" algn="ctr">
                      <a:solidFill>
                        <a:schemeClr val="tx1">
                          <a:lumMod val="10000"/>
                          <a:lumOff val="90000"/>
                        </a:schemeClr>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pPr algn="ctr">
                        <a:lnSpc>
                          <a:spcPct val="80000"/>
                        </a:lnSpc>
                      </a:pPr>
                      <a:r>
                        <a:rPr lang="en-US" sz="2000" b="1" dirty="0"/>
                        <a:t>Private</a:t>
                      </a:r>
                      <a:r>
                        <a:rPr lang="en-US" sz="2000" b="1" baseline="0" dirty="0"/>
                        <a:t> Restrooms </a:t>
                      </a:r>
                    </a:p>
                    <a:p>
                      <a:pPr algn="ctr">
                        <a:lnSpc>
                          <a:spcPct val="80000"/>
                        </a:lnSpc>
                      </a:pPr>
                      <a:r>
                        <a:rPr lang="en-US" sz="2000" b="1" baseline="0" dirty="0"/>
                        <a:t>or Patient Rooms</a:t>
                      </a:r>
                      <a:endParaRPr lang="en-US" sz="2000" b="1" dirty="0"/>
                    </a:p>
                  </a:txBody>
                  <a:tcPr marL="116015" marR="116015" anchor="ctr">
                    <a:lnL w="6350" cap="flat" cmpd="sng" algn="ctr">
                      <a:solidFill>
                        <a:schemeClr val="tx1">
                          <a:lumMod val="10000"/>
                          <a:lumOff val="90000"/>
                        </a:schemeClr>
                      </a:solidFill>
                      <a:prstDash val="solid"/>
                      <a:round/>
                      <a:headEnd type="none" w="med" len="med"/>
                      <a:tailEnd type="none" w="med" len="med"/>
                    </a:lnL>
                    <a:lnR w="6350" cap="flat" cmpd="sng" algn="ctr">
                      <a:solidFill>
                        <a:schemeClr val="tx1">
                          <a:lumMod val="10000"/>
                          <a:lumOff val="90000"/>
                        </a:schemeClr>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pPr algn="ctr"/>
                      <a:r>
                        <a:rPr lang="en-US" sz="2000" b="1" dirty="0"/>
                        <a:t>Public Restrooms</a:t>
                      </a:r>
                    </a:p>
                  </a:txBody>
                  <a:tcPr marL="116015" marR="116015" anchor="ctr">
                    <a:lnL w="6350" cap="flat" cmpd="sng" algn="ctr">
                      <a:solidFill>
                        <a:schemeClr val="tx1">
                          <a:lumMod val="10000"/>
                          <a:lumOff val="90000"/>
                        </a:schemeClr>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extLst>
                  <a:ext uri="{0D108BD9-81ED-4DB2-BD59-A6C34878D82A}">
                    <a16:rowId xmlns:a16="http://schemas.microsoft.com/office/drawing/2014/main" val="10000"/>
                  </a:ext>
                </a:extLst>
              </a:tr>
              <a:tr h="1030073">
                <a:tc>
                  <a:txBody>
                    <a:bodyPr/>
                    <a:lstStyle/>
                    <a:p>
                      <a:r>
                        <a:rPr lang="en-US" sz="2000" b="1" dirty="0">
                          <a:solidFill>
                            <a:schemeClr val="tx1">
                              <a:lumMod val="75000"/>
                              <a:lumOff val="25000"/>
                            </a:schemeClr>
                          </a:solidFill>
                        </a:rPr>
                        <a:t>Toilets</a:t>
                      </a: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r>
                        <a:rPr lang="en-US" sz="2000" b="1" dirty="0">
                          <a:solidFill>
                            <a:schemeClr val="tx1">
                              <a:lumMod val="75000"/>
                              <a:lumOff val="25000"/>
                            </a:schemeClr>
                          </a:solidFill>
                        </a:rPr>
                        <a:t>Tank-type</a:t>
                      </a:r>
                      <a:r>
                        <a:rPr lang="en-US" sz="2000" b="1" baseline="0" dirty="0">
                          <a:solidFill>
                            <a:schemeClr val="tx1">
                              <a:lumMod val="75000"/>
                              <a:lumOff val="25000"/>
                            </a:schemeClr>
                          </a:solidFill>
                        </a:rPr>
                        <a:t> </a:t>
                      </a:r>
                      <a:r>
                        <a:rPr lang="en-US" sz="2000" b="1" dirty="0">
                          <a:solidFill>
                            <a:schemeClr val="tx1">
                              <a:lumMod val="75000"/>
                              <a:lumOff val="25000"/>
                            </a:schemeClr>
                          </a:solidFill>
                        </a:rPr>
                        <a:t>≤ </a:t>
                      </a:r>
                      <a:r>
                        <a:rPr lang="en-US" sz="2000" b="1" baseline="0" dirty="0">
                          <a:solidFill>
                            <a:schemeClr val="tx1">
                              <a:lumMod val="75000"/>
                              <a:lumOff val="25000"/>
                            </a:schemeClr>
                          </a:solidFill>
                        </a:rPr>
                        <a:t>1.28 gpf</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pPr marL="234950" indent="0" algn="l"/>
                      <a:r>
                        <a:rPr lang="en-US" sz="2000" b="1" dirty="0">
                          <a:solidFill>
                            <a:schemeClr val="tx1">
                              <a:lumMod val="75000"/>
                              <a:lumOff val="25000"/>
                            </a:schemeClr>
                          </a:solidFill>
                        </a:rPr>
                        <a:t>Flushometer</a:t>
                      </a:r>
                      <a:r>
                        <a:rPr lang="en-US" sz="2000" b="1" baseline="0" dirty="0">
                          <a:solidFill>
                            <a:schemeClr val="tx1">
                              <a:lumMod val="75000"/>
                              <a:lumOff val="25000"/>
                            </a:schemeClr>
                          </a:solidFill>
                        </a:rPr>
                        <a:t> Valve  </a:t>
                      </a:r>
                    </a:p>
                    <a:p>
                      <a:pPr marL="457200" indent="0" algn="l"/>
                      <a:r>
                        <a:rPr lang="en-US" sz="2000" b="1" dirty="0">
                          <a:solidFill>
                            <a:schemeClr val="tx1">
                              <a:lumMod val="75000"/>
                              <a:lumOff val="25000"/>
                            </a:schemeClr>
                          </a:solidFill>
                        </a:rPr>
                        <a:t>≤ </a:t>
                      </a:r>
                      <a:r>
                        <a:rPr lang="en-US" sz="2000" b="1" baseline="0" dirty="0">
                          <a:solidFill>
                            <a:schemeClr val="tx1">
                              <a:lumMod val="75000"/>
                              <a:lumOff val="25000"/>
                            </a:schemeClr>
                          </a:solidFill>
                        </a:rPr>
                        <a:t>1.28 gpf</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extLst>
                  <a:ext uri="{0D108BD9-81ED-4DB2-BD59-A6C34878D82A}">
                    <a16:rowId xmlns:a16="http://schemas.microsoft.com/office/drawing/2014/main" val="10001"/>
                  </a:ext>
                </a:extLst>
              </a:tr>
              <a:tr h="1024568">
                <a:tc>
                  <a:txBody>
                    <a:bodyPr/>
                    <a:lstStyle/>
                    <a:p>
                      <a:r>
                        <a:rPr lang="en-US" sz="2000" b="1" dirty="0">
                          <a:solidFill>
                            <a:schemeClr val="tx1">
                              <a:lumMod val="75000"/>
                              <a:lumOff val="25000"/>
                            </a:schemeClr>
                          </a:solidFill>
                        </a:rPr>
                        <a:t>Faucets/Laminar</a:t>
                      </a:r>
                      <a:r>
                        <a:rPr lang="en-US" sz="2000" b="1" baseline="0" dirty="0">
                          <a:solidFill>
                            <a:schemeClr val="tx1">
                              <a:lumMod val="75000"/>
                              <a:lumOff val="25000"/>
                            </a:schemeClr>
                          </a:solidFill>
                        </a:rPr>
                        <a:t> Flow Devices</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r>
                        <a:rPr lang="en-US" sz="2000" b="1" dirty="0">
                          <a:solidFill>
                            <a:schemeClr val="tx1">
                              <a:lumMod val="75000"/>
                              <a:lumOff val="25000"/>
                            </a:schemeClr>
                          </a:solidFill>
                        </a:rPr>
                        <a:t>Lavatory</a:t>
                      </a:r>
                      <a:r>
                        <a:rPr lang="en-US" sz="2000" b="1" baseline="0" dirty="0">
                          <a:solidFill>
                            <a:schemeClr val="tx1">
                              <a:lumMod val="75000"/>
                              <a:lumOff val="25000"/>
                            </a:schemeClr>
                          </a:solidFill>
                        </a:rPr>
                        <a:t> </a:t>
                      </a:r>
                      <a:r>
                        <a:rPr lang="en-US" sz="2000" b="1" dirty="0">
                          <a:solidFill>
                            <a:schemeClr val="tx1">
                              <a:lumMod val="75000"/>
                              <a:lumOff val="25000"/>
                            </a:schemeClr>
                          </a:solidFill>
                        </a:rPr>
                        <a:t>≤ 1.5 gpm</a:t>
                      </a: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a:txBody>
                    <a:bodyPr/>
                    <a:lstStyle/>
                    <a:p>
                      <a:pPr marL="234950" indent="0"/>
                      <a:r>
                        <a:rPr lang="en-US" sz="2000" b="1" dirty="0">
                          <a:solidFill>
                            <a:schemeClr val="tx1">
                              <a:lumMod val="75000"/>
                              <a:lumOff val="25000"/>
                            </a:schemeClr>
                          </a:solidFill>
                        </a:rPr>
                        <a:t> 0.5</a:t>
                      </a:r>
                      <a:r>
                        <a:rPr lang="en-US" sz="2000" b="1" baseline="0" dirty="0">
                          <a:solidFill>
                            <a:schemeClr val="tx1">
                              <a:lumMod val="75000"/>
                              <a:lumOff val="25000"/>
                            </a:schemeClr>
                          </a:solidFill>
                        </a:rPr>
                        <a:t> gpm OR 0.25 gpc</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extLst>
                  <a:ext uri="{0D108BD9-81ED-4DB2-BD59-A6C34878D82A}">
                    <a16:rowId xmlns:a16="http://schemas.microsoft.com/office/drawing/2014/main" val="10002"/>
                  </a:ext>
                </a:extLst>
              </a:tr>
              <a:tr h="1024568">
                <a:tc>
                  <a:txBody>
                    <a:bodyPr/>
                    <a:lstStyle/>
                    <a:p>
                      <a:r>
                        <a:rPr lang="en-US" sz="2000" b="1" dirty="0">
                          <a:solidFill>
                            <a:schemeClr val="tx1">
                              <a:lumMod val="75000"/>
                              <a:lumOff val="25000"/>
                            </a:schemeClr>
                          </a:solidFill>
                        </a:rPr>
                        <a:t>Showerheads</a:t>
                      </a: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gridSpan="2">
                  <a:txBody>
                    <a:bodyPr/>
                    <a:lstStyle/>
                    <a:p>
                      <a:pPr algn="ctr"/>
                      <a:r>
                        <a:rPr lang="en-US" sz="2000" b="1" dirty="0">
                          <a:solidFill>
                            <a:schemeClr val="tx1">
                              <a:lumMod val="75000"/>
                              <a:lumOff val="25000"/>
                            </a:schemeClr>
                          </a:solidFill>
                        </a:rPr>
                        <a:t>≤ 2.0</a:t>
                      </a:r>
                      <a:r>
                        <a:rPr lang="en-US" sz="2000" b="1" baseline="0" dirty="0">
                          <a:solidFill>
                            <a:schemeClr val="tx1">
                              <a:lumMod val="75000"/>
                              <a:lumOff val="25000"/>
                            </a:schemeClr>
                          </a:solidFill>
                        </a:rPr>
                        <a:t> gpm</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1024568">
                <a:tc>
                  <a:txBody>
                    <a:bodyPr/>
                    <a:lstStyle/>
                    <a:p>
                      <a:r>
                        <a:rPr lang="en-US" sz="2000" b="1" dirty="0">
                          <a:solidFill>
                            <a:schemeClr val="tx1">
                              <a:lumMod val="75000"/>
                              <a:lumOff val="25000"/>
                            </a:schemeClr>
                          </a:solidFill>
                        </a:rPr>
                        <a:t>Urinals</a:t>
                      </a: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gridSpan="2">
                  <a:txBody>
                    <a:bodyPr/>
                    <a:lstStyle/>
                    <a:p>
                      <a:pPr algn="ctr"/>
                      <a:r>
                        <a:rPr lang="en-US" sz="2000" b="1" dirty="0">
                          <a:solidFill>
                            <a:schemeClr val="tx1">
                              <a:lumMod val="75000"/>
                              <a:lumOff val="25000"/>
                            </a:schemeClr>
                          </a:solidFill>
                        </a:rPr>
                        <a:t>Flushing</a:t>
                      </a:r>
                      <a:r>
                        <a:rPr lang="en-US" sz="2000" b="1" baseline="0" dirty="0">
                          <a:solidFill>
                            <a:schemeClr val="tx1">
                              <a:lumMod val="75000"/>
                              <a:lumOff val="25000"/>
                            </a:schemeClr>
                          </a:solidFill>
                        </a:rPr>
                        <a:t> Urinals </a:t>
                      </a:r>
                      <a:r>
                        <a:rPr lang="en-US" sz="2000" b="1" dirty="0">
                          <a:solidFill>
                            <a:schemeClr val="tx1">
                              <a:lumMod val="75000"/>
                              <a:lumOff val="25000"/>
                            </a:schemeClr>
                          </a:solidFill>
                        </a:rPr>
                        <a:t>≤ </a:t>
                      </a:r>
                      <a:r>
                        <a:rPr lang="en-US" sz="2000" b="1" baseline="0" dirty="0">
                          <a:solidFill>
                            <a:schemeClr val="tx1">
                              <a:lumMod val="75000"/>
                              <a:lumOff val="25000"/>
                            </a:schemeClr>
                          </a:solidFill>
                        </a:rPr>
                        <a:t>0.5 gpf </a:t>
                      </a:r>
                      <a:endParaRPr lang="en-US" sz="2000" b="1" dirty="0">
                        <a:solidFill>
                          <a:schemeClr val="tx1">
                            <a:lumMod val="75000"/>
                            <a:lumOff val="25000"/>
                          </a:schemeClr>
                        </a:solidFill>
                      </a:endParaRPr>
                    </a:p>
                  </a:txBody>
                  <a:tcPr marL="116015" marR="116015" anchor="ctr">
                    <a:lnL w="6350" cap="flat" cmpd="sng" algn="ctr">
                      <a:solidFill>
                        <a:srgbClr val="0782B4"/>
                      </a:solidFill>
                      <a:prstDash val="solid"/>
                      <a:round/>
                      <a:headEnd type="none" w="med" len="med"/>
                      <a:tailEnd type="none" w="med" len="med"/>
                    </a:lnL>
                    <a:lnR w="6350" cap="flat" cmpd="sng" algn="ctr">
                      <a:solidFill>
                        <a:srgbClr val="0782B4"/>
                      </a:solidFill>
                      <a:prstDash val="solid"/>
                      <a:round/>
                      <a:headEnd type="none" w="med" len="med"/>
                      <a:tailEnd type="none" w="med" len="med"/>
                    </a:lnR>
                    <a:lnT w="6350" cap="flat" cmpd="sng" algn="ctr">
                      <a:solidFill>
                        <a:srgbClr val="0782B4"/>
                      </a:solidFill>
                      <a:prstDash val="solid"/>
                      <a:round/>
                      <a:headEnd type="none" w="med" len="med"/>
                      <a:tailEnd type="none" w="med" len="med"/>
                    </a:lnT>
                    <a:lnB w="6350" cap="flat" cmpd="sng" algn="ctr">
                      <a:solidFill>
                        <a:srgbClr val="0782B4"/>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2" name="Picture 4" descr="http://www2.ergweb.com/projects/watersense/pubs/marketing/logolabel/label/WSlabel_process_transparent.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63200" y="2349708"/>
            <a:ext cx="742946" cy="730963"/>
          </a:xfrm>
          <a:prstGeom prst="rect">
            <a:avLst/>
          </a:prstGeom>
          <a:noFill/>
          <a:ln w="9525">
            <a:noFill/>
            <a:miter lim="800000"/>
            <a:headEnd/>
            <a:tailEnd/>
          </a:ln>
        </p:spPr>
      </p:pic>
      <p:pic>
        <p:nvPicPr>
          <p:cNvPr id="10" name="Picture 4" descr="http://www2.ergweb.com/projects/watersense/pubs/marketing/logolabel/label/WSlabel_process_transparent.gif">
            <a:extLst>
              <a:ext uri="{FF2B5EF4-FFF2-40B4-BE49-F238E27FC236}">
                <a16:creationId xmlns:a16="http://schemas.microsoft.com/office/drawing/2014/main" id="{92A32933-93AC-4709-88CF-B0928E7E99D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11060" y="4343400"/>
            <a:ext cx="742946" cy="730963"/>
          </a:xfrm>
          <a:prstGeom prst="rect">
            <a:avLst/>
          </a:prstGeom>
          <a:noFill/>
          <a:ln w="9525">
            <a:noFill/>
            <a:miter lim="800000"/>
            <a:headEnd/>
            <a:tailEnd/>
          </a:ln>
        </p:spPr>
      </p:pic>
      <p:pic>
        <p:nvPicPr>
          <p:cNvPr id="11" name="Picture 4" descr="http://www2.ergweb.com/projects/watersense/pubs/marketing/logolabel/label/WSlabel_process_transparent.gif">
            <a:extLst>
              <a:ext uri="{FF2B5EF4-FFF2-40B4-BE49-F238E27FC236}">
                <a16:creationId xmlns:a16="http://schemas.microsoft.com/office/drawing/2014/main" id="{C3AD99D9-F7C4-44C8-8A70-63607B919AC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11060" y="5377093"/>
            <a:ext cx="742946" cy="730963"/>
          </a:xfrm>
          <a:prstGeom prst="rect">
            <a:avLst/>
          </a:prstGeom>
          <a:noFill/>
          <a:ln w="9525">
            <a:noFill/>
            <a:miter lim="800000"/>
            <a:headEnd/>
            <a:tailEnd/>
          </a:ln>
        </p:spPr>
      </p:pic>
      <p:pic>
        <p:nvPicPr>
          <p:cNvPr id="13" name="Picture 4" descr="http://www2.ergweb.com/projects/watersense/pubs/marketing/logolabel/label/WSlabel_process_transparent.gif">
            <a:extLst>
              <a:ext uri="{FF2B5EF4-FFF2-40B4-BE49-F238E27FC236}">
                <a16:creationId xmlns:a16="http://schemas.microsoft.com/office/drawing/2014/main" id="{CC26F9A8-42FC-44B3-9785-8B65965AE74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1031" y="3346628"/>
            <a:ext cx="742946" cy="730963"/>
          </a:xfrm>
          <a:prstGeom prst="rect">
            <a:avLst/>
          </a:prstGeom>
          <a:noFill/>
          <a:ln w="9525">
            <a:noFill/>
            <a:miter lim="800000"/>
            <a:headEnd/>
            <a:tailEnd/>
          </a:ln>
        </p:spPr>
      </p:pic>
      <p:pic>
        <p:nvPicPr>
          <p:cNvPr id="14" name="Picture 4" descr="http://www2.ergweb.com/projects/watersense/pubs/marketing/logolabel/label/WSlabel_process_transparent.gif">
            <a:extLst>
              <a:ext uri="{FF2B5EF4-FFF2-40B4-BE49-F238E27FC236}">
                <a16:creationId xmlns:a16="http://schemas.microsoft.com/office/drawing/2014/main" id="{3C8C96E1-D2AD-4DE6-84D6-9CB4F05269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1031" y="2349708"/>
            <a:ext cx="742946" cy="730963"/>
          </a:xfrm>
          <a:prstGeom prst="rect">
            <a:avLst/>
          </a:prstGeom>
          <a:noFill/>
          <a:ln w="9525">
            <a:noFill/>
            <a:miter lim="800000"/>
            <a:headEnd/>
            <a:tailEnd/>
          </a:ln>
        </p:spPr>
      </p:pic>
    </p:spTree>
    <p:extLst>
      <p:ext uri="{BB962C8B-B14F-4D97-AF65-F5344CB8AC3E}">
        <p14:creationId xmlns:p14="http://schemas.microsoft.com/office/powerpoint/2010/main" val="45172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6705600" y="2101849"/>
            <a:ext cx="4567678" cy="3314699"/>
          </a:xfrm>
          <a:prstGeom prst="rect">
            <a:avLst/>
          </a:prstGeom>
          <a:noFill/>
          <a:ln w="9525">
            <a:noFill/>
            <a:miter lim="800000"/>
            <a:headEnd/>
            <a:tailEnd/>
          </a:ln>
        </p:spPr>
      </p:pic>
      <p:sp>
        <p:nvSpPr>
          <p:cNvPr id="8" name="Title 3"/>
          <p:cNvSpPr txBox="1">
            <a:spLocks/>
          </p:cNvSpPr>
          <p:nvPr/>
        </p:nvSpPr>
        <p:spPr>
          <a:xfrm>
            <a:off x="3416300" y="414338"/>
            <a:ext cx="52832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488949"/>
                </a:solidFill>
                <a:latin typeface="Trebuchet MS" pitchFamily="34" charset="0"/>
                <a:ea typeface="+mj-ea"/>
                <a:cs typeface="Trebuchet MS" pitchFamily="34" charset="0"/>
              </a:defRPr>
            </a:lvl1pPr>
          </a:lstStyle>
          <a:p>
            <a:pPr algn="ctr">
              <a:defRPr/>
            </a:pPr>
            <a:r>
              <a:rPr lang="en-US" dirty="0">
                <a:solidFill>
                  <a:srgbClr val="117FB4"/>
                </a:solidFill>
                <a:latin typeface="Trebuchet MS" charset="0"/>
                <a:ea typeface="Trebuchet MS" charset="0"/>
                <a:cs typeface="Trebuchet MS" charset="0"/>
              </a:rPr>
              <a:t>Mechanical</a:t>
            </a:r>
            <a:r>
              <a:rPr lang="en-US" sz="3600" dirty="0">
                <a:solidFill>
                  <a:srgbClr val="C64E52"/>
                </a:solidFill>
              </a:rPr>
              <a:t> </a:t>
            </a:r>
            <a:r>
              <a:rPr lang="en-US" dirty="0">
                <a:solidFill>
                  <a:srgbClr val="117FB4"/>
                </a:solidFill>
                <a:latin typeface="Trebuchet MS" charset="0"/>
                <a:ea typeface="Trebuchet MS" charset="0"/>
                <a:cs typeface="Trebuchet MS" charset="0"/>
              </a:rPr>
              <a:t>Systems</a:t>
            </a:r>
          </a:p>
        </p:txBody>
      </p:sp>
      <p:sp>
        <p:nvSpPr>
          <p:cNvPr id="9" name="Content Placeholder 2">
            <a:extLst>
              <a:ext uri="{FF2B5EF4-FFF2-40B4-BE49-F238E27FC236}">
                <a16:creationId xmlns:a16="http://schemas.microsoft.com/office/drawing/2014/main" id="{876C8516-4A9E-49D1-8B15-779B255F7E2E}"/>
              </a:ext>
            </a:extLst>
          </p:cNvPr>
          <p:cNvSpPr txBox="1">
            <a:spLocks/>
          </p:cNvSpPr>
          <p:nvPr/>
        </p:nvSpPr>
        <p:spPr>
          <a:xfrm>
            <a:off x="1524000" y="1828800"/>
            <a:ext cx="4170840" cy="4360863"/>
          </a:xfrm>
          <a:prstGeom prst="rect">
            <a:avLst/>
          </a:prstGeom>
        </p:spPr>
        <p:txBody>
          <a:bodyPr vert="horz" lIns="91440" tIns="45720" rIns="91440" bIns="45720" rtlCol="0">
            <a:normAutofit/>
          </a:bodyPr>
          <a:lstStyle>
            <a:lvl1pPr marL="342900" indent="-342900" algn="l" defTabSz="457200" rtl="0" eaLnBrk="1" latinLnBrk="0" hangingPunct="1">
              <a:spcBef>
                <a:spcPts val="984"/>
              </a:spcBef>
              <a:buFont typeface="Arial"/>
              <a:buChar char="•"/>
              <a:defRPr sz="2000" b="0" i="0" kern="1200">
                <a:solidFill>
                  <a:srgbClr val="3E3E3E"/>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b="0" i="0" kern="1200">
                <a:solidFill>
                  <a:srgbClr val="3E3E3E"/>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b="0" i="0" kern="1200">
                <a:solidFill>
                  <a:srgbClr val="3E3E3E"/>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b="0" i="0" kern="1200">
                <a:solidFill>
                  <a:srgbClr val="3E3E3E"/>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b="0" i="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Mechanical systems can account for up to 30% of water use</a:t>
            </a:r>
          </a:p>
          <a:p>
            <a:pPr marL="342900" marR="0" lvl="1" indent="-342900" algn="l" defTabSz="457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9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Eliminate single-pass cooling systems</a:t>
            </a:r>
          </a:p>
          <a:p>
            <a:pPr marL="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9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Regularly check for systems for leaks especially in steam systems</a:t>
            </a:r>
          </a:p>
          <a:p>
            <a:pPr marL="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US" sz="9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984"/>
              </a:spcBef>
              <a:spcAft>
                <a:spcPts val="0"/>
              </a:spcAft>
              <a:buClrTx/>
              <a:buSzTx/>
              <a:buFont typeface="Arial"/>
              <a:buNone/>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Maximize cooling tower cycles of concentration</a:t>
            </a:r>
          </a:p>
          <a:p>
            <a:pPr marL="0" lvl="0" indent="0">
              <a:buNone/>
              <a:defRPr/>
            </a:pPr>
            <a:r>
              <a:rPr lang="en-US" dirty="0"/>
              <a:t>Check solenoid and shutoff valves often to maintain efficiency</a:t>
            </a:r>
          </a:p>
          <a:p>
            <a:pPr marL="0" marR="0" lvl="0" indent="0" algn="l" defTabSz="457200" rtl="0" eaLnBrk="1" fontAlgn="auto" latinLnBrk="0" hangingPunct="1">
              <a:lnSpc>
                <a:spcPct val="100000"/>
              </a:lnSpc>
              <a:spcBef>
                <a:spcPts val="984"/>
              </a:spcBef>
              <a:spcAft>
                <a:spcPts val="0"/>
              </a:spcAft>
              <a:buClrTx/>
              <a:buSzTx/>
              <a:buFont typeface="Arial"/>
              <a:buNone/>
              <a:tabLst/>
              <a:defRPr/>
            </a:pPr>
            <a:endPar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541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332409"/>
            <a:ext cx="12192000" cy="707886"/>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17FB4"/>
                </a:solidFill>
                <a:effectLst/>
                <a:uLnTx/>
                <a:uFillTx/>
                <a:latin typeface="Trebuchet MS" charset="0"/>
                <a:ea typeface="Trebuchet MS" charset="0"/>
                <a:cs typeface="Trebuchet MS" charset="0"/>
              </a:rPr>
              <a:t>Single-Pass Cooling</a:t>
            </a:r>
          </a:p>
        </p:txBody>
      </p:sp>
      <p:sp>
        <p:nvSpPr>
          <p:cNvPr id="10" name="TextBox 9"/>
          <p:cNvSpPr txBox="1"/>
          <p:nvPr/>
        </p:nvSpPr>
        <p:spPr>
          <a:xfrm>
            <a:off x="914400" y="1447800"/>
            <a:ext cx="10896600" cy="4847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984"/>
              </a:spcBef>
              <a:spcAft>
                <a:spcPts val="0"/>
              </a:spcAft>
              <a:buClrTx/>
              <a:buSzTx/>
              <a:buFontTx/>
              <a:buNone/>
              <a:tabLst/>
              <a:defRPr/>
            </a:pPr>
            <a:r>
              <a:rPr kumimoji="0" lang="en-US" sz="24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Arial" pitchFamily="34" charset="0"/>
              </a:rPr>
              <a:t>Single-pass or once-through cooling systems use water to remove heat and cool equipment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Arial" pitchFamily="34" charset="0"/>
              </a:rPr>
              <a:t>	– Uses </a:t>
            </a:r>
            <a:r>
              <a:rPr kumimoji="0" lang="en-US" sz="2400" b="1" i="0" u="sng" strike="noStrike" kern="1200" cap="none" spc="0" normalizeH="0" baseline="0" noProof="0" dirty="0">
                <a:ln>
                  <a:noFill/>
                </a:ln>
                <a:solidFill>
                  <a:srgbClr val="117FB3">
                    <a:lumMod val="75000"/>
                  </a:srgbClr>
                </a:solidFill>
                <a:effectLst/>
                <a:uLnTx/>
                <a:uFillTx/>
                <a:latin typeface="Arial" pitchFamily="34" charset="0"/>
                <a:ea typeface="+mn-ea"/>
                <a:cs typeface="Arial" pitchFamily="34" charset="0"/>
              </a:rPr>
              <a:t>40 times</a:t>
            </a:r>
            <a:r>
              <a:rPr kumimoji="0" lang="en-US" sz="2400" b="1" i="0" u="none" strike="noStrike" kern="1200" cap="none" spc="0" normalizeH="0" baseline="0" noProof="0" dirty="0">
                <a:ln>
                  <a:noFill/>
                </a:ln>
                <a:solidFill>
                  <a:srgbClr val="117FB3">
                    <a:lumMod val="75000"/>
                  </a:srgbClr>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Arial" pitchFamily="34" charset="0"/>
              </a:rPr>
              <a:t>more water than a cooling tower</a:t>
            </a:r>
          </a:p>
          <a:p>
            <a:pPr marL="0" marR="0" lvl="0" indent="0" algn="l" defTabSz="914400" rtl="0" eaLnBrk="1" fontAlgn="auto" latinLnBrk="0" hangingPunct="1">
              <a:lnSpc>
                <a:spcPct val="90000"/>
              </a:lnSpc>
              <a:spcBef>
                <a:spcPts val="2200"/>
              </a:spcBef>
              <a:spcAft>
                <a:spcPts val="0"/>
              </a:spcAft>
              <a:buClrTx/>
              <a:buSzTx/>
              <a:buFontTx/>
              <a:buNone/>
              <a:tabLst/>
              <a:defRPr/>
            </a:pPr>
            <a:r>
              <a:rPr kumimoji="0" lang="en-US" sz="24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Arial" pitchFamily="34" charset="0"/>
              </a:rPr>
              <a:t>Types of equipment that could use single-pass cooling include:</a:t>
            </a:r>
          </a:p>
          <a:p>
            <a:pPr marL="585787"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mn-cs"/>
              </a:rPr>
              <a:t>Ice machines			-  Air conditioners</a:t>
            </a:r>
          </a:p>
          <a:p>
            <a:pPr marL="574675" marR="0" lvl="1" indent="-2746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mn-cs"/>
              </a:rPr>
              <a:t>Refrigeration systems 		-  Air compressors</a:t>
            </a:r>
          </a:p>
          <a:p>
            <a:pPr marL="574675" marR="0" lvl="1" indent="-274638"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lumMod val="75000"/>
                    <a:lumOff val="25000"/>
                  </a:srgbClr>
                </a:solidFill>
                <a:effectLst/>
                <a:uLnTx/>
                <a:uFillTx/>
                <a:latin typeface="Arial" pitchFamily="34" charset="0"/>
                <a:ea typeface="+mn-ea"/>
                <a:cs typeface="+mn-cs"/>
              </a:rPr>
              <a:t>Vacuum systems</a:t>
            </a:r>
          </a:p>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000" b="0" i="0" u="none" strike="noStrike" kern="1200" cap="none" spc="0" normalizeH="0" baseline="0" noProof="0" dirty="0">
              <a:ln>
                <a:noFill/>
              </a:ln>
              <a:solidFill>
                <a:srgbClr val="0782B4"/>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400" b="0" i="0" u="none" strike="noStrike" kern="1200" cap="none" spc="0" normalizeH="0" baseline="0" noProof="0" dirty="0">
                <a:ln>
                  <a:noFill/>
                </a:ln>
                <a:solidFill>
                  <a:srgbClr val="0782B4"/>
                </a:solidFill>
                <a:effectLst/>
                <a:uLnTx/>
                <a:uFillTx/>
                <a:latin typeface="Arial" pitchFamily="34" charset="0"/>
                <a:ea typeface="+mn-ea"/>
                <a:cs typeface="Arial" pitchFamily="34" charset="0"/>
              </a:rPr>
              <a:t>Minimize single-pass cooling </a:t>
            </a:r>
          </a:p>
          <a:p>
            <a:pPr marL="800100" marR="0" lvl="1" indent="-3429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782B4"/>
                </a:solidFill>
                <a:effectLst/>
                <a:uLnTx/>
                <a:uFillTx/>
                <a:latin typeface="Arial" pitchFamily="34" charset="0"/>
                <a:ea typeface="+mn-ea"/>
                <a:cs typeface="Arial" pitchFamily="34" charset="0"/>
              </a:rPr>
              <a:t>Replace with air-cooled equipment  </a:t>
            </a:r>
          </a:p>
          <a:p>
            <a:pPr marL="800100" marR="0" lvl="1" indent="-3429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782B4"/>
                </a:solidFill>
                <a:effectLst/>
                <a:uLnTx/>
                <a:uFillTx/>
                <a:latin typeface="Arial" pitchFamily="34" charset="0"/>
                <a:ea typeface="+mn-ea"/>
                <a:cs typeface="Arial" pitchFamily="34" charset="0"/>
              </a:rPr>
              <a:t>Reuse water in a closed-loop recirculation system</a:t>
            </a:r>
          </a:p>
          <a:p>
            <a:pPr marL="800100" lvl="1" indent="-342900">
              <a:lnSpc>
                <a:spcPct val="90000"/>
              </a:lnSpc>
              <a:spcBef>
                <a:spcPts val="400"/>
              </a:spcBef>
              <a:buFont typeface="Arial" panose="020B0604020202020204" pitchFamily="34" charset="0"/>
              <a:buChar char="•"/>
            </a:pPr>
            <a:r>
              <a:rPr lang="en-US" sz="2400" dirty="0">
                <a:solidFill>
                  <a:srgbClr val="0782B4"/>
                </a:solidFill>
                <a:latin typeface="Arial" pitchFamily="34" charset="0"/>
                <a:cs typeface="Arial" pitchFamily="34" charset="0"/>
              </a:rPr>
              <a:t>Use the minimum flow rate required by manufacturer</a:t>
            </a:r>
            <a:endParaRPr lang="en-US" sz="24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386994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066" y="1706909"/>
            <a:ext cx="5321405" cy="4292600"/>
          </a:xfrm>
          <a:prstGeom prst="rect">
            <a:avLst/>
          </a:prstGeom>
          <a:noFill/>
          <a:ln w="9525">
            <a:noFill/>
            <a:miter lim="800000"/>
            <a:headEnd/>
            <a:tailEnd/>
          </a:ln>
        </p:spPr>
      </p:pic>
      <p:sp>
        <p:nvSpPr>
          <p:cNvPr id="10" name="TextBox 9"/>
          <p:cNvSpPr txBox="1"/>
          <p:nvPr/>
        </p:nvSpPr>
        <p:spPr>
          <a:xfrm>
            <a:off x="684529" y="1784539"/>
            <a:ext cx="4619575" cy="2907463"/>
          </a:xfrm>
          <a:prstGeom prst="rect">
            <a:avLst/>
          </a:prstGeom>
          <a:noFill/>
        </p:spPr>
        <p:txBody>
          <a:bodyPr wrap="square" rtlCol="0">
            <a:spAutoFit/>
          </a:bodyPr>
          <a:lstStyle/>
          <a:p>
            <a:pPr marL="0" marR="0" lvl="0" indent="0" algn="ctr" defTabSz="914400" rtl="0" eaLnBrk="1" fontAlgn="auto" latinLnBrk="0" hangingPunct="1">
              <a:spcBef>
                <a:spcPts val="600"/>
              </a:spcBef>
              <a:spcAft>
                <a:spcPts val="120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20-30% of a building’s water can be used outdoors</a:t>
            </a:r>
            <a:endParaRPr kumimoji="0" lang="en-US" sz="9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984"/>
              </a:spcBef>
              <a:spcAft>
                <a:spcPts val="0"/>
              </a:spcAft>
              <a:buClrTx/>
              <a:buSzTx/>
              <a:buFontTx/>
              <a:buNone/>
              <a:tabLst/>
              <a:defRPr/>
            </a:pPr>
            <a:r>
              <a:rPr kumimoji="0" lang="en-US" sz="24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Losses caused by:</a:t>
            </a:r>
            <a:endParaRPr kumimoji="0" lang="en-US" sz="8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457200" marR="0" lvl="1" indent="-3429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Poor irrigation system design or installation</a:t>
            </a:r>
          </a:p>
          <a:p>
            <a:pPr marL="457200" marR="0" lvl="1" indent="-3429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Lack of maintenance</a:t>
            </a:r>
          </a:p>
          <a:p>
            <a:pPr marL="457200" marR="0" lvl="1" indent="-3429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Improper scheduling</a:t>
            </a:r>
          </a:p>
        </p:txBody>
      </p:sp>
      <p:sp>
        <p:nvSpPr>
          <p:cNvPr id="5" name="Title 1"/>
          <p:cNvSpPr txBox="1">
            <a:spLocks/>
          </p:cNvSpPr>
          <p:nvPr/>
        </p:nvSpPr>
        <p:spPr>
          <a:xfrm>
            <a:off x="3416300" y="414338"/>
            <a:ext cx="55753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kern="1200">
                <a:solidFill>
                  <a:srgbClr val="488949"/>
                </a:solidFill>
                <a:latin typeface="Trebuchet MS" pitchFamily="34" charset="0"/>
                <a:ea typeface="+mj-ea"/>
                <a:cs typeface="Trebuchet MS"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17FB4"/>
                </a:solidFill>
                <a:effectLst/>
                <a:uLnTx/>
                <a:uFillTx/>
                <a:latin typeface="Trebuchet MS" charset="0"/>
                <a:ea typeface="Trebuchet MS" charset="0"/>
                <a:cs typeface="Trebuchet MS" charset="0"/>
              </a:rPr>
              <a:t>Outdoor Water Waste</a:t>
            </a:r>
          </a:p>
        </p:txBody>
      </p:sp>
      <p:sp>
        <p:nvSpPr>
          <p:cNvPr id="8" name="TextBox 7"/>
          <p:cNvSpPr txBox="1"/>
          <p:nvPr/>
        </p:nvSpPr>
        <p:spPr>
          <a:xfrm>
            <a:off x="3416300" y="6348601"/>
            <a:ext cx="50203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E3E3E"/>
                </a:solidFill>
                <a:effectLst/>
                <a:uLnTx/>
                <a:uFillTx/>
                <a:latin typeface="Arial" panose="020B0604020202020204"/>
                <a:ea typeface="+mn-ea"/>
                <a:cs typeface="+mn-cs"/>
                <a:hlinkClick r:id="rId4"/>
              </a:rPr>
              <a:t>https://www.epa.gov/watersense/outdoors</a:t>
            </a:r>
            <a:r>
              <a:rPr kumimoji="0" lang="en-US" sz="2000" b="0" i="0" u="none" strike="noStrike" kern="1200" cap="none" spc="0" normalizeH="0" baseline="0" noProof="0" dirty="0">
                <a:ln>
                  <a:noFill/>
                </a:ln>
                <a:solidFill>
                  <a:srgbClr val="3E3E3E"/>
                </a:solidFill>
                <a:effectLst/>
                <a:uLnTx/>
                <a:uFillTx/>
                <a:latin typeface="Arial" panose="020B0604020202020204"/>
                <a:ea typeface="+mn-ea"/>
                <a:cs typeface="+mn-cs"/>
              </a:rPr>
              <a:t>  </a:t>
            </a:r>
          </a:p>
        </p:txBody>
      </p:sp>
      <p:sp>
        <p:nvSpPr>
          <p:cNvPr id="2" name="TextBox 1">
            <a:extLst>
              <a:ext uri="{FF2B5EF4-FFF2-40B4-BE49-F238E27FC236}">
                <a16:creationId xmlns:a16="http://schemas.microsoft.com/office/drawing/2014/main" id="{A53C2B3E-3690-4D1D-9FDE-3CE6A42AEC82}"/>
              </a:ext>
            </a:extLst>
          </p:cNvPr>
          <p:cNvSpPr txBox="1"/>
          <p:nvPr/>
        </p:nvSpPr>
        <p:spPr>
          <a:xfrm>
            <a:off x="684529" y="4812415"/>
            <a:ext cx="5020310" cy="1015663"/>
          </a:xfrm>
          <a:prstGeom prst="rect">
            <a:avLst/>
          </a:prstGeom>
          <a:noFill/>
        </p:spPr>
        <p:txBody>
          <a:bodyPr wrap="square" rtlCol="0">
            <a:spAutoFit/>
          </a:bodyPr>
          <a:lstStyle/>
          <a:p>
            <a:r>
              <a:rPr lang="en-US" sz="2000" dirty="0"/>
              <a:t>Audit the system using a professional certified by a WaterSense labeled program </a:t>
            </a:r>
          </a:p>
          <a:p>
            <a:endParaRPr lang="en-US" sz="2000" dirty="0"/>
          </a:p>
        </p:txBody>
      </p:sp>
      <p:sp>
        <p:nvSpPr>
          <p:cNvPr id="7" name="TextBox 6">
            <a:extLst>
              <a:ext uri="{FF2B5EF4-FFF2-40B4-BE49-F238E27FC236}">
                <a16:creationId xmlns:a16="http://schemas.microsoft.com/office/drawing/2014/main" id="{73E55FAB-CFFE-4E0B-8FEE-77BB76802CCA}"/>
              </a:ext>
            </a:extLst>
          </p:cNvPr>
          <p:cNvSpPr txBox="1"/>
          <p:nvPr/>
        </p:nvSpPr>
        <p:spPr>
          <a:xfrm>
            <a:off x="546696" y="5482947"/>
            <a:ext cx="4895240" cy="369332"/>
          </a:xfrm>
          <a:prstGeom prst="rect">
            <a:avLst/>
          </a:prstGeom>
          <a:noFill/>
        </p:spPr>
        <p:txBody>
          <a:bodyPr wrap="square" rtlCol="0">
            <a:spAutoFit/>
          </a:bodyPr>
          <a:lstStyle/>
          <a:p>
            <a:pPr algn="ctr"/>
            <a:r>
              <a:rPr lang="en-US" dirty="0">
                <a:latin typeface="Arial" pitchFamily="34" charset="0"/>
                <a:cs typeface="Arial" pitchFamily="34" charset="0"/>
                <a:hlinkClick r:id="rId5"/>
              </a:rPr>
              <a:t>https://lookforwatersense.epa.gov/pros/</a:t>
            </a:r>
            <a:r>
              <a:rPr lang="en-US" dirty="0">
                <a:latin typeface="Arial" pitchFamily="34" charset="0"/>
                <a:cs typeface="Arial" pitchFamily="34" charset="0"/>
              </a:rPr>
              <a:t> </a:t>
            </a:r>
          </a:p>
        </p:txBody>
      </p:sp>
    </p:spTree>
    <p:extLst>
      <p:ext uri="{BB962C8B-B14F-4D97-AF65-F5344CB8AC3E}">
        <p14:creationId xmlns:p14="http://schemas.microsoft.com/office/powerpoint/2010/main" val="410208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544F-4B30-4A2D-B2DD-8317DA173F66}"/>
              </a:ext>
            </a:extLst>
          </p:cNvPr>
          <p:cNvSpPr>
            <a:spLocks noGrp="1"/>
          </p:cNvSpPr>
          <p:nvPr>
            <p:ph type="title"/>
          </p:nvPr>
        </p:nvSpPr>
        <p:spPr>
          <a:xfrm>
            <a:off x="1403454" y="484122"/>
            <a:ext cx="9385092" cy="579091"/>
          </a:xfrm>
        </p:spPr>
        <p:txBody>
          <a:bodyPr/>
          <a:lstStyle/>
          <a:p>
            <a:r>
              <a:rPr lang="en-US" sz="3200" dirty="0"/>
              <a:t>Water Use in Commercial Kitchens</a:t>
            </a:r>
            <a:endParaRPr lang="en-US" dirty="0"/>
          </a:p>
        </p:txBody>
      </p:sp>
      <p:sp>
        <p:nvSpPr>
          <p:cNvPr id="5" name="Slide Number Placeholder 4">
            <a:extLst>
              <a:ext uri="{FF2B5EF4-FFF2-40B4-BE49-F238E27FC236}">
                <a16:creationId xmlns:a16="http://schemas.microsoft.com/office/drawing/2014/main" id="{CEF60A45-BBCF-48E4-9AE7-21CFBDBEA420}"/>
              </a:ext>
            </a:extLst>
          </p:cNvPr>
          <p:cNvSpPr>
            <a:spLocks noGrp="1"/>
          </p:cNvSpPr>
          <p:nvPr>
            <p:ph type="sldNum" sz="quarter" idx="4"/>
          </p:nvPr>
        </p:nvSpPr>
        <p:spPr/>
        <p:txBody>
          <a:bodyPr/>
          <a:lstStyle/>
          <a:p>
            <a:fld id="{8EBF18E3-AAF2-104C-A135-814BF6D8D2C4}" type="slidenum">
              <a:rPr lang="en-US" smtClean="0"/>
              <a:t>27</a:t>
            </a:fld>
            <a:endParaRPr lang="en-US" dirty="0"/>
          </a:p>
        </p:txBody>
      </p:sp>
      <p:sp>
        <p:nvSpPr>
          <p:cNvPr id="7" name="Content Placeholder 2">
            <a:extLst>
              <a:ext uri="{FF2B5EF4-FFF2-40B4-BE49-F238E27FC236}">
                <a16:creationId xmlns:a16="http://schemas.microsoft.com/office/drawing/2014/main" id="{F86114F7-D14C-4ECD-9962-7B8FAA63885B}"/>
              </a:ext>
            </a:extLst>
          </p:cNvPr>
          <p:cNvSpPr txBox="1">
            <a:spLocks/>
          </p:cNvSpPr>
          <p:nvPr/>
        </p:nvSpPr>
        <p:spPr>
          <a:xfrm>
            <a:off x="837409" y="1477249"/>
            <a:ext cx="6375328" cy="4493577"/>
          </a:xfrm>
          <a:prstGeom prst="rect">
            <a:avLst/>
          </a:prstGeom>
        </p:spPr>
        <p:txBody>
          <a:bodyPr vert="horz" wrap="square" lIns="91440" tIns="45720" rIns="91440" bIns="45720" numCol="1" rtlCol="0" anchor="t" anchorCtr="0" compatLnSpc="1">
            <a:prstTxWarp prst="textNoShape">
              <a:avLst/>
            </a:prstTxWarp>
            <a:normAutofit/>
          </a:bodyPr>
          <a:lstStyle>
            <a:lvl1pPr marL="214313" indent="-214313" algn="l" defTabSz="685800" rtl="0" eaLnBrk="1" latinLnBrk="0" hangingPunct="1">
              <a:lnSpc>
                <a:spcPct val="100000"/>
              </a:lnSpc>
              <a:spcBef>
                <a:spcPts val="0"/>
              </a:spcBef>
              <a:spcAft>
                <a:spcPts val="450"/>
              </a:spcAft>
              <a:buFont typeface="Arial" charset="0"/>
              <a:buChar char="•"/>
              <a:defRPr sz="1350" kern="1200">
                <a:solidFill>
                  <a:schemeClr val="tx1"/>
                </a:solidFill>
                <a:latin typeface="+mn-lt"/>
                <a:ea typeface="+mn-ea"/>
                <a:cs typeface="+mn-cs"/>
              </a:defRPr>
            </a:lvl1pPr>
            <a:lvl2pPr marL="5572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2pPr>
            <a:lvl3pPr marL="9001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3pPr>
            <a:lvl4pPr marL="12430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4pPr>
            <a:lvl5pPr marL="1585913" indent="-214313" algn="l" defTabSz="685800" rtl="0" eaLnBrk="1" latinLnBrk="0" hangingPunct="1">
              <a:lnSpc>
                <a:spcPct val="100000"/>
              </a:lnSpc>
              <a:spcBef>
                <a:spcPts val="0"/>
              </a:spcBef>
              <a:spcAft>
                <a:spcPts val="450"/>
              </a:spcAft>
              <a:buFont typeface="Arial"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217170">
              <a:buFont typeface="Arial" charset="0"/>
              <a:buNone/>
            </a:pPr>
            <a:r>
              <a:rPr lang="en-US" sz="2400" b="1" dirty="0">
                <a:solidFill>
                  <a:schemeClr val="accent1">
                    <a:lumMod val="75000"/>
                  </a:schemeClr>
                </a:solidFill>
              </a:rPr>
              <a:t>Some ENERGY STAR certified kitchen equipment are 20-90% more water-efficient</a:t>
            </a:r>
          </a:p>
          <a:p>
            <a:pPr marL="0" indent="0">
              <a:spcBef>
                <a:spcPts val="1600"/>
              </a:spcBef>
              <a:buFont typeface="Arial" charset="0"/>
              <a:buNone/>
            </a:pPr>
            <a:r>
              <a:rPr lang="en-US" sz="2400" dirty="0"/>
              <a:t>Retrofit food disposal systems to avoid continuous water flow (2 to 15 gpm) or avoid using water by scraping food off dishes for composting </a:t>
            </a:r>
          </a:p>
          <a:p>
            <a:pPr marL="0" indent="0">
              <a:spcBef>
                <a:spcPts val="1600"/>
              </a:spcBef>
              <a:buFont typeface="Arial" charset="0"/>
              <a:buNone/>
            </a:pPr>
            <a:r>
              <a:rPr lang="en-US" sz="2400" dirty="0"/>
              <a:t>Monitor steam cooker and steam kettle systems to repair leaks and reuse condensate water</a:t>
            </a:r>
          </a:p>
        </p:txBody>
      </p:sp>
      <p:sp>
        <p:nvSpPr>
          <p:cNvPr id="8" name="TextBox 7">
            <a:extLst>
              <a:ext uri="{FF2B5EF4-FFF2-40B4-BE49-F238E27FC236}">
                <a16:creationId xmlns:a16="http://schemas.microsoft.com/office/drawing/2014/main" id="{0DE2EEDB-80D3-4521-AD2D-F508EF1DC744}"/>
              </a:ext>
            </a:extLst>
          </p:cNvPr>
          <p:cNvSpPr txBox="1"/>
          <p:nvPr/>
        </p:nvSpPr>
        <p:spPr>
          <a:xfrm>
            <a:off x="2798583" y="6015530"/>
            <a:ext cx="6565614" cy="369332"/>
          </a:xfrm>
          <a:prstGeom prst="rect">
            <a:avLst/>
          </a:prstGeom>
          <a:noFill/>
        </p:spPr>
        <p:txBody>
          <a:bodyPr wrap="square" rtlCol="0">
            <a:spAutoFit/>
          </a:bodyPr>
          <a:lstStyle/>
          <a:p>
            <a:r>
              <a:rPr lang="en-US" b="1" dirty="0">
                <a:solidFill>
                  <a:srgbClr val="2A2A2A"/>
                </a:solidFill>
                <a:latin typeface="Arial" pitchFamily="34" charset="0"/>
                <a:hlinkClick r:id="rId3"/>
              </a:rPr>
              <a:t>ENERGY STAR Commercial Kitchen Equipment Calculator</a:t>
            </a:r>
            <a:endParaRPr lang="en-US" b="1" dirty="0">
              <a:solidFill>
                <a:srgbClr val="2A2A2A"/>
              </a:solidFill>
              <a:latin typeface="Arial" pitchFamily="34" charset="0"/>
            </a:endParaRPr>
          </a:p>
        </p:txBody>
      </p:sp>
      <p:pic>
        <p:nvPicPr>
          <p:cNvPr id="16" name="Picture 15">
            <a:extLst>
              <a:ext uri="{FF2B5EF4-FFF2-40B4-BE49-F238E27FC236}">
                <a16:creationId xmlns:a16="http://schemas.microsoft.com/office/drawing/2014/main" id="{D0F21924-63DB-491E-87B7-D99694194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0134" y="1990108"/>
            <a:ext cx="4048127" cy="2698751"/>
          </a:xfrm>
          <a:prstGeom prst="rect">
            <a:avLst/>
          </a:prstGeom>
        </p:spPr>
      </p:pic>
      <p:pic>
        <p:nvPicPr>
          <p:cNvPr id="17" name="Picture 16" descr="http://upload.wikimedia.org/wikipedia/commons/thumb/7/73/Energy_Star_logo.svg/200px-Energy_Star_logo.svg.png">
            <a:extLst>
              <a:ext uri="{FF2B5EF4-FFF2-40B4-BE49-F238E27FC236}">
                <a16:creationId xmlns:a16="http://schemas.microsoft.com/office/drawing/2014/main" id="{BC77D6A1-D3C4-491E-8CBA-7B7D07548F29}"/>
              </a:ext>
            </a:extLst>
          </p:cNvPr>
          <p:cNvPicPr>
            <a:picLocks noChangeAspect="1" noChangeArrowheads="1"/>
          </p:cNvPicPr>
          <p:nvPr/>
        </p:nvPicPr>
        <p:blipFill>
          <a:blip r:embed="rId5" cstate="screen"/>
          <a:srcRect/>
          <a:stretch>
            <a:fillRect/>
          </a:stretch>
        </p:blipFill>
        <p:spPr bwMode="auto">
          <a:xfrm>
            <a:off x="9862593" y="5346957"/>
            <a:ext cx="1135017" cy="1163393"/>
          </a:xfrm>
          <a:prstGeom prst="rect">
            <a:avLst/>
          </a:prstGeom>
          <a:noFill/>
        </p:spPr>
      </p:pic>
    </p:spTree>
    <p:extLst>
      <p:ext uri="{BB962C8B-B14F-4D97-AF65-F5344CB8AC3E}">
        <p14:creationId xmlns:p14="http://schemas.microsoft.com/office/powerpoint/2010/main" val="409062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4596-7C95-4D5C-9325-9056511F7F8E}"/>
              </a:ext>
            </a:extLst>
          </p:cNvPr>
          <p:cNvSpPr>
            <a:spLocks noGrp="1"/>
          </p:cNvSpPr>
          <p:nvPr>
            <p:ph type="title"/>
          </p:nvPr>
        </p:nvSpPr>
        <p:spPr/>
        <p:txBody>
          <a:bodyPr/>
          <a:lstStyle/>
          <a:p>
            <a:r>
              <a:rPr lang="en-US" dirty="0"/>
              <a:t>Conduct Outreach with WaterSense</a:t>
            </a:r>
          </a:p>
        </p:txBody>
      </p:sp>
      <p:sp>
        <p:nvSpPr>
          <p:cNvPr id="4" name="Slide Number Placeholder 3">
            <a:extLst>
              <a:ext uri="{FF2B5EF4-FFF2-40B4-BE49-F238E27FC236}">
                <a16:creationId xmlns:a16="http://schemas.microsoft.com/office/drawing/2014/main" id="{1574E375-8BB4-4EAE-A647-88167196C544}"/>
              </a:ext>
            </a:extLst>
          </p:cNvPr>
          <p:cNvSpPr>
            <a:spLocks noGrp="1"/>
          </p:cNvSpPr>
          <p:nvPr>
            <p:ph type="sldNum" sz="quarter" idx="4"/>
          </p:nvPr>
        </p:nvSpPr>
        <p:spPr/>
        <p:txBody>
          <a:bodyPr/>
          <a:lstStyle/>
          <a:p>
            <a:fld id="{8EBF18E3-AAF2-104C-A135-814BF6D8D2C4}" type="slidenum">
              <a:rPr lang="en-US" smtClean="0"/>
              <a:t>28</a:t>
            </a:fld>
            <a:endParaRPr lang="en-US" dirty="0"/>
          </a:p>
        </p:txBody>
      </p:sp>
      <p:sp>
        <p:nvSpPr>
          <p:cNvPr id="5" name="Rectangle 4">
            <a:extLst>
              <a:ext uri="{FF2B5EF4-FFF2-40B4-BE49-F238E27FC236}">
                <a16:creationId xmlns:a16="http://schemas.microsoft.com/office/drawing/2014/main" id="{572C2C82-EA52-42F5-9CBD-ACC7A0201663}"/>
              </a:ext>
            </a:extLst>
          </p:cNvPr>
          <p:cNvSpPr/>
          <p:nvPr/>
        </p:nvSpPr>
        <p:spPr>
          <a:xfrm>
            <a:off x="932121" y="1373475"/>
            <a:ext cx="10758357" cy="4992136"/>
          </a:xfrm>
          <a:prstGeom prst="rect">
            <a:avLst/>
          </a:prstGeom>
        </p:spPr>
        <p:txBody>
          <a:bodyPr wrap="square">
            <a:spAutoFit/>
          </a:bodyPr>
          <a:lstStyle/>
          <a:p>
            <a:pPr marL="466725" indent="-466725">
              <a:lnSpc>
                <a:spcPct val="110000"/>
              </a:lnSpc>
              <a:spcBef>
                <a:spcPts val="1200"/>
              </a:spcBef>
              <a:buNone/>
              <a:defRPr/>
            </a:pPr>
            <a:r>
              <a:rPr lang="en-US" sz="2400" dirty="0">
                <a:solidFill>
                  <a:srgbClr val="117FB4"/>
                </a:solidFill>
              </a:rPr>
              <a:t>WaterSense main outreach national campaigns with materials and tools </a:t>
            </a:r>
          </a:p>
          <a:p>
            <a:pPr marL="466725" indent="-466725">
              <a:lnSpc>
                <a:spcPct val="110000"/>
              </a:lnSpc>
              <a:spcBef>
                <a:spcPts val="1200"/>
              </a:spcBef>
              <a:buFont typeface="Arial" panose="020B0604020202020204" pitchFamily="34" charset="0"/>
              <a:buChar char="•"/>
              <a:defRPr/>
            </a:pPr>
            <a:r>
              <a:rPr lang="en-US" sz="2000" dirty="0">
                <a:solidFill>
                  <a:schemeClr val="tx1">
                    <a:lumMod val="75000"/>
                    <a:lumOff val="25000"/>
                  </a:schemeClr>
                </a:solidFill>
              </a:rPr>
              <a:t>Fix a Leak Week – March</a:t>
            </a:r>
          </a:p>
          <a:p>
            <a:pPr marL="466725" indent="-466725">
              <a:lnSpc>
                <a:spcPct val="110000"/>
              </a:lnSpc>
              <a:spcBef>
                <a:spcPts val="1200"/>
              </a:spcBef>
              <a:buFont typeface="Arial" panose="020B0604020202020204" pitchFamily="34" charset="0"/>
              <a:buChar char="•"/>
              <a:defRPr/>
            </a:pPr>
            <a:r>
              <a:rPr lang="en-US" sz="2000" dirty="0">
                <a:solidFill>
                  <a:schemeClr val="tx1">
                    <a:lumMod val="75000"/>
                    <a:lumOff val="25000"/>
                  </a:schemeClr>
                </a:solidFill>
              </a:rPr>
              <a:t>Sprinkler Spruce Up - May</a:t>
            </a:r>
          </a:p>
          <a:p>
            <a:pPr marL="466725" indent="-466725">
              <a:lnSpc>
                <a:spcPct val="110000"/>
              </a:lnSpc>
              <a:spcBef>
                <a:spcPts val="1200"/>
              </a:spcBef>
              <a:buFont typeface="Arial" panose="020B0604020202020204" pitchFamily="34" charset="0"/>
              <a:buChar char="•"/>
              <a:defRPr/>
            </a:pPr>
            <a:r>
              <a:rPr lang="en-US" sz="2000" dirty="0">
                <a:solidFill>
                  <a:schemeClr val="tx1">
                    <a:lumMod val="75000"/>
                    <a:lumOff val="25000"/>
                  </a:schemeClr>
                </a:solidFill>
              </a:rPr>
              <a:t>When in Drought – July/Aug</a:t>
            </a:r>
          </a:p>
          <a:p>
            <a:pPr marL="466725" indent="-466725">
              <a:lnSpc>
                <a:spcPct val="110000"/>
              </a:lnSpc>
              <a:spcBef>
                <a:spcPts val="1200"/>
              </a:spcBef>
              <a:buFont typeface="Arial" panose="020B0604020202020204" pitchFamily="34" charset="0"/>
              <a:buChar char="•"/>
              <a:defRPr/>
            </a:pPr>
            <a:r>
              <a:rPr lang="en-US" sz="2000" dirty="0">
                <a:solidFill>
                  <a:schemeClr val="tx1">
                    <a:lumMod val="75000"/>
                    <a:lumOff val="25000"/>
                  </a:schemeClr>
                </a:solidFill>
              </a:rPr>
              <a:t>Your Better Bathroom/Shower Better – Sept./Oct.</a:t>
            </a:r>
          </a:p>
          <a:p>
            <a:pPr marL="0" lvl="1" indent="0">
              <a:spcBef>
                <a:spcPts val="1800"/>
              </a:spcBef>
              <a:buNone/>
            </a:pPr>
            <a:r>
              <a:rPr lang="en-US" sz="2400" dirty="0">
                <a:solidFill>
                  <a:srgbClr val="117FB4"/>
                </a:solidFill>
              </a:rPr>
              <a:t>Many tools can be customized or changed to fit your needs</a:t>
            </a:r>
          </a:p>
          <a:p>
            <a:pPr marL="755650" lvl="1" indent="-457200">
              <a:spcBef>
                <a:spcPts val="1800"/>
              </a:spcBef>
              <a:buFont typeface="Arial" panose="020B0604020202020204" pitchFamily="34" charset="0"/>
              <a:buChar char="•"/>
            </a:pPr>
            <a:r>
              <a:rPr lang="en-US" sz="2000" dirty="0">
                <a:solidFill>
                  <a:schemeClr val="tx1">
                    <a:lumMod val="75000"/>
                    <a:lumOff val="25000"/>
                  </a:schemeClr>
                </a:solidFill>
              </a:rPr>
              <a:t>Adapted to Commercial/Industrial facilities or used to educate employees for use at home</a:t>
            </a:r>
          </a:p>
          <a:p>
            <a:pPr marL="755650" lvl="1" indent="-457200">
              <a:spcBef>
                <a:spcPts val="1800"/>
              </a:spcBef>
              <a:buFont typeface="Arial" panose="020B0604020202020204" pitchFamily="34" charset="0"/>
              <a:buChar char="•"/>
            </a:pPr>
            <a:r>
              <a:rPr lang="en-US" sz="2000" dirty="0">
                <a:solidFill>
                  <a:schemeClr val="tx1">
                    <a:lumMod val="75000"/>
                    <a:lumOff val="25000"/>
                  </a:schemeClr>
                </a:solidFill>
              </a:rPr>
              <a:t>Can be co-branded and used year-round </a:t>
            </a:r>
          </a:p>
          <a:p>
            <a:pPr marL="755650" lvl="1" indent="-457200">
              <a:spcBef>
                <a:spcPts val="1800"/>
              </a:spcBef>
              <a:buFont typeface="Arial" panose="020B0604020202020204" pitchFamily="34" charset="0"/>
              <a:buChar char="•"/>
            </a:pPr>
            <a:r>
              <a:rPr lang="en-US" sz="2000" dirty="0">
                <a:solidFill>
                  <a:schemeClr val="tx1">
                    <a:lumMod val="75000"/>
                    <a:lumOff val="25000"/>
                  </a:schemeClr>
                </a:solidFill>
              </a:rPr>
              <a:t>Must be a WaterSense partner to have access to the tools</a:t>
            </a:r>
            <a:endParaRPr lang="en-US" sz="2000" dirty="0">
              <a:solidFill>
                <a:srgbClr val="117FB4"/>
              </a:solidFill>
            </a:endParaRPr>
          </a:p>
        </p:txBody>
      </p:sp>
    </p:spTree>
    <p:extLst>
      <p:ext uri="{BB962C8B-B14F-4D97-AF65-F5344CB8AC3E}">
        <p14:creationId xmlns:p14="http://schemas.microsoft.com/office/powerpoint/2010/main" val="127254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6BE2B-79B2-43F3-9FE5-FC761C32CB9E}"/>
              </a:ext>
            </a:extLst>
          </p:cNvPr>
          <p:cNvSpPr>
            <a:spLocks noGrp="1"/>
          </p:cNvSpPr>
          <p:nvPr>
            <p:ph type="title"/>
          </p:nvPr>
        </p:nvSpPr>
        <p:spPr>
          <a:xfrm>
            <a:off x="1524001" y="467092"/>
            <a:ext cx="9143999" cy="552816"/>
          </a:xfrm>
        </p:spPr>
        <p:txBody>
          <a:bodyPr/>
          <a:lstStyle/>
          <a:p>
            <a:r>
              <a:rPr lang="en-US" dirty="0"/>
              <a:t>Customizable Tools</a:t>
            </a:r>
          </a:p>
        </p:txBody>
      </p:sp>
      <p:sp>
        <p:nvSpPr>
          <p:cNvPr id="4" name="Text Placeholder 3">
            <a:extLst>
              <a:ext uri="{FF2B5EF4-FFF2-40B4-BE49-F238E27FC236}">
                <a16:creationId xmlns:a16="http://schemas.microsoft.com/office/drawing/2014/main" id="{DB9D757A-2E57-461E-944B-733113E323D8}"/>
              </a:ext>
            </a:extLst>
          </p:cNvPr>
          <p:cNvSpPr>
            <a:spLocks noGrp="1"/>
          </p:cNvSpPr>
          <p:nvPr>
            <p:ph type="body" sz="quarter" idx="11"/>
          </p:nvPr>
        </p:nvSpPr>
        <p:spPr>
          <a:xfrm>
            <a:off x="947132" y="1744220"/>
            <a:ext cx="3276917" cy="3916362"/>
          </a:xfrm>
        </p:spPr>
        <p:txBody>
          <a:bodyPr/>
          <a:lstStyle/>
          <a:p>
            <a:pPr marL="285750" indent="-285750">
              <a:buFont typeface="Arial" panose="020B0604020202020204" pitchFamily="34" charset="0"/>
              <a:buChar char="•"/>
            </a:pPr>
            <a:r>
              <a:rPr lang="en-US" sz="2400" dirty="0"/>
              <a:t>Infographics</a:t>
            </a:r>
          </a:p>
          <a:p>
            <a:pPr marL="285750" indent="-285750">
              <a:buFont typeface="Arial" panose="020B0604020202020204" pitchFamily="34" charset="0"/>
              <a:buChar char="•"/>
            </a:pPr>
            <a:r>
              <a:rPr lang="en-US" sz="2400" dirty="0"/>
              <a:t>Videos</a:t>
            </a:r>
          </a:p>
          <a:p>
            <a:pPr marL="285750" indent="-285750">
              <a:buFont typeface="Arial" panose="020B0604020202020204" pitchFamily="34" charset="0"/>
              <a:buChar char="•"/>
            </a:pPr>
            <a:r>
              <a:rPr lang="en-US" sz="2400" dirty="0"/>
              <a:t>Sample web text</a:t>
            </a:r>
          </a:p>
          <a:p>
            <a:pPr marL="285750" indent="-285750">
              <a:buFont typeface="Arial" panose="020B0604020202020204" pitchFamily="34" charset="0"/>
              <a:buChar char="•"/>
            </a:pPr>
            <a:r>
              <a:rPr lang="en-US" sz="2400" dirty="0"/>
              <a:t>Sample press release/</a:t>
            </a:r>
          </a:p>
          <a:p>
            <a:r>
              <a:rPr lang="en-US" sz="2400" dirty="0"/>
              <a:t>     newsletter text</a:t>
            </a:r>
          </a:p>
          <a:p>
            <a:pPr marL="285750" indent="-285750">
              <a:buFont typeface="Arial" panose="020B0604020202020204" pitchFamily="34" charset="0"/>
              <a:buChar char="•"/>
            </a:pPr>
            <a:r>
              <a:rPr lang="en-US" sz="2400" dirty="0"/>
              <a:t>Social media posts</a:t>
            </a:r>
          </a:p>
          <a:p>
            <a:pPr marL="285750" indent="-285750">
              <a:buFont typeface="Arial" panose="020B0604020202020204" pitchFamily="34" charset="0"/>
              <a:buChar char="•"/>
            </a:pPr>
            <a:r>
              <a:rPr lang="en-US" sz="2400" dirty="0"/>
              <a:t>Pledges</a:t>
            </a:r>
          </a:p>
          <a:p>
            <a:pPr marL="285750" indent="-285750">
              <a:buFont typeface="Arial" panose="020B0604020202020204" pitchFamily="34" charset="0"/>
              <a:buChar char="•"/>
            </a:pPr>
            <a:r>
              <a:rPr lang="en-US" sz="2400" dirty="0"/>
              <a:t>Case studies</a:t>
            </a:r>
          </a:p>
          <a:p>
            <a:pPr marL="285750" indent="-285750">
              <a:buFont typeface="Arial" panose="020B0604020202020204" pitchFamily="34" charset="0"/>
              <a:buChar char="•"/>
            </a:pPr>
            <a:r>
              <a:rPr lang="en-US" sz="2400" dirty="0"/>
              <a:t>Spanish Tools</a:t>
            </a:r>
          </a:p>
          <a:p>
            <a:endParaRPr lang="en-US" dirty="0"/>
          </a:p>
        </p:txBody>
      </p:sp>
      <p:grpSp>
        <p:nvGrpSpPr>
          <p:cNvPr id="3" name="Group 2">
            <a:extLst>
              <a:ext uri="{FF2B5EF4-FFF2-40B4-BE49-F238E27FC236}">
                <a16:creationId xmlns:a16="http://schemas.microsoft.com/office/drawing/2014/main" id="{2B000D8C-DE94-4B9B-B5C8-D3BA65BE7D33}"/>
              </a:ext>
            </a:extLst>
          </p:cNvPr>
          <p:cNvGrpSpPr/>
          <p:nvPr/>
        </p:nvGrpSpPr>
        <p:grpSpPr>
          <a:xfrm>
            <a:off x="4756193" y="1340366"/>
            <a:ext cx="6031780" cy="5164035"/>
            <a:chOff x="5017220" y="1905796"/>
            <a:chExt cx="5126975" cy="4389397"/>
          </a:xfrm>
        </p:grpSpPr>
        <p:pic>
          <p:nvPicPr>
            <p:cNvPr id="5" name="Picture 4">
              <a:extLst>
                <a:ext uri="{FF2B5EF4-FFF2-40B4-BE49-F238E27FC236}">
                  <a16:creationId xmlns:a16="http://schemas.microsoft.com/office/drawing/2014/main" id="{2FEA298A-7D7B-4CAD-BE6D-84EB4F1E0621}"/>
                </a:ext>
              </a:extLst>
            </p:cNvPr>
            <p:cNvPicPr>
              <a:picLocks noChangeAspect="1"/>
            </p:cNvPicPr>
            <p:nvPr/>
          </p:nvPicPr>
          <p:blipFill>
            <a:blip r:embed="rId3"/>
            <a:stretch>
              <a:fillRect/>
            </a:stretch>
          </p:blipFill>
          <p:spPr>
            <a:xfrm>
              <a:off x="7747074" y="1907023"/>
              <a:ext cx="2397121" cy="1336394"/>
            </a:xfrm>
            <a:prstGeom prst="rect">
              <a:avLst/>
            </a:prstGeom>
          </p:spPr>
        </p:pic>
        <p:pic>
          <p:nvPicPr>
            <p:cNvPr id="8" name="Picture 7">
              <a:extLst>
                <a:ext uri="{FF2B5EF4-FFF2-40B4-BE49-F238E27FC236}">
                  <a16:creationId xmlns:a16="http://schemas.microsoft.com/office/drawing/2014/main" id="{9F2A739D-1228-4E1F-8690-6FDFA55DBEF9}"/>
                </a:ext>
              </a:extLst>
            </p:cNvPr>
            <p:cNvPicPr>
              <a:picLocks noChangeAspect="1"/>
            </p:cNvPicPr>
            <p:nvPr/>
          </p:nvPicPr>
          <p:blipFill>
            <a:blip r:embed="rId4"/>
            <a:stretch>
              <a:fillRect/>
            </a:stretch>
          </p:blipFill>
          <p:spPr>
            <a:xfrm>
              <a:off x="5017220" y="1905796"/>
              <a:ext cx="2550190" cy="1338849"/>
            </a:xfrm>
            <a:prstGeom prst="rect">
              <a:avLst/>
            </a:prstGeom>
          </p:spPr>
        </p:pic>
        <p:pic>
          <p:nvPicPr>
            <p:cNvPr id="10" name="Picture 9">
              <a:extLst>
                <a:ext uri="{FF2B5EF4-FFF2-40B4-BE49-F238E27FC236}">
                  <a16:creationId xmlns:a16="http://schemas.microsoft.com/office/drawing/2014/main" id="{2A7A256A-9BBF-4777-8F1A-3AA9C97BEF80}"/>
                </a:ext>
              </a:extLst>
            </p:cNvPr>
            <p:cNvPicPr>
              <a:picLocks noChangeAspect="1"/>
            </p:cNvPicPr>
            <p:nvPr/>
          </p:nvPicPr>
          <p:blipFill>
            <a:blip r:embed="rId5"/>
            <a:stretch>
              <a:fillRect/>
            </a:stretch>
          </p:blipFill>
          <p:spPr>
            <a:xfrm>
              <a:off x="5017220" y="3419937"/>
              <a:ext cx="2550190" cy="1275095"/>
            </a:xfrm>
            <a:prstGeom prst="rect">
              <a:avLst/>
            </a:prstGeom>
          </p:spPr>
        </p:pic>
        <p:pic>
          <p:nvPicPr>
            <p:cNvPr id="22" name="Picture 21">
              <a:extLst>
                <a:ext uri="{FF2B5EF4-FFF2-40B4-BE49-F238E27FC236}">
                  <a16:creationId xmlns:a16="http://schemas.microsoft.com/office/drawing/2014/main" id="{719AB48F-592E-4C35-8105-62804FFFCC6B}"/>
                </a:ext>
              </a:extLst>
            </p:cNvPr>
            <p:cNvPicPr>
              <a:picLocks noChangeAspect="1"/>
            </p:cNvPicPr>
            <p:nvPr/>
          </p:nvPicPr>
          <p:blipFill>
            <a:blip r:embed="rId6"/>
            <a:stretch>
              <a:fillRect/>
            </a:stretch>
          </p:blipFill>
          <p:spPr>
            <a:xfrm>
              <a:off x="5017220" y="4860712"/>
              <a:ext cx="2550190" cy="1434481"/>
            </a:xfrm>
            <a:prstGeom prst="rect">
              <a:avLst/>
            </a:prstGeom>
          </p:spPr>
        </p:pic>
        <p:pic>
          <p:nvPicPr>
            <p:cNvPr id="26" name="Picture 25">
              <a:extLst>
                <a:ext uri="{FF2B5EF4-FFF2-40B4-BE49-F238E27FC236}">
                  <a16:creationId xmlns:a16="http://schemas.microsoft.com/office/drawing/2014/main" id="{BB13927F-456D-405F-9074-2D24EB053578}"/>
                </a:ext>
              </a:extLst>
            </p:cNvPr>
            <p:cNvPicPr>
              <a:picLocks noChangeAspect="1"/>
            </p:cNvPicPr>
            <p:nvPr/>
          </p:nvPicPr>
          <p:blipFill>
            <a:blip r:embed="rId7"/>
            <a:stretch>
              <a:fillRect/>
            </a:stretch>
          </p:blipFill>
          <p:spPr>
            <a:xfrm>
              <a:off x="7747195" y="3419937"/>
              <a:ext cx="2396877" cy="2863103"/>
            </a:xfrm>
            <a:prstGeom prst="rect">
              <a:avLst/>
            </a:prstGeom>
          </p:spPr>
        </p:pic>
      </p:grpSp>
    </p:spTree>
    <p:extLst>
      <p:ext uri="{BB962C8B-B14F-4D97-AF65-F5344CB8AC3E}">
        <p14:creationId xmlns:p14="http://schemas.microsoft.com/office/powerpoint/2010/main" val="3428786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vert="horz" lIns="91440" tIns="45720" rIns="91440" bIns="45720" rtlCol="0" anchor="ctr">
            <a:normAutofit/>
          </a:bodyPr>
          <a:lstStyle/>
          <a:p>
            <a:pPr algn="l" defTabSz="914400" fontAlgn="auto">
              <a:spcAft>
                <a:spcPts val="0"/>
              </a:spcAft>
              <a:defRPr/>
            </a:pPr>
            <a:r>
              <a:rPr lang="en-US" sz="4400" kern="1200" dirty="0">
                <a:solidFill>
                  <a:schemeClr val="tx1"/>
                </a:solidFill>
                <a:latin typeface="+mj-lt"/>
                <a:ea typeface="+mj-ea"/>
                <a:cs typeface="+mj-cs"/>
              </a:rPr>
              <a:t>Saving Water Saves Energy</a:t>
            </a:r>
          </a:p>
        </p:txBody>
      </p:sp>
      <p:graphicFrame>
        <p:nvGraphicFramePr>
          <p:cNvPr id="5" name="Content Placeholder 1">
            <a:extLst>
              <a:ext uri="{FF2B5EF4-FFF2-40B4-BE49-F238E27FC236}">
                <a16:creationId xmlns:a16="http://schemas.microsoft.com/office/drawing/2014/main" id="{775AF0B3-6ECE-4220-B507-847F40FF3764}"/>
              </a:ext>
            </a:extLst>
          </p:cNvPr>
          <p:cNvGraphicFramePr>
            <a:graphicFrameLocks noGrp="1"/>
          </p:cNvGraphicFramePr>
          <p:nvPr>
            <p:ph idx="1"/>
            <p:extLst>
              <p:ext uri="{D42A27DB-BD31-4B8C-83A1-F6EECF244321}">
                <p14:modId xmlns:p14="http://schemas.microsoft.com/office/powerpoint/2010/main" val="164866168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Sun">
            <a:extLst>
              <a:ext uri="{FF2B5EF4-FFF2-40B4-BE49-F238E27FC236}">
                <a16:creationId xmlns:a16="http://schemas.microsoft.com/office/drawing/2014/main" id="{1E3578EA-00E5-4107-879E-D0F4A4161EFE}"/>
              </a:ext>
            </a:extLst>
          </p:cNvPr>
          <p:cNvSpPr/>
          <p:nvPr/>
        </p:nvSpPr>
        <p:spPr>
          <a:xfrm>
            <a:off x="1219200" y="3659487"/>
            <a:ext cx="683614" cy="683614"/>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617528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rgbClr val="3E3E3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11/14/17</a:t>
            </a:r>
            <a:endParaRPr lang="en-US" sz="1100" dirty="0">
              <a:solidFill>
                <a:srgbClr val="3E3E3E"/>
              </a:solidFill>
              <a:latin typeface="Arial" pitchFamily="34" charset="0"/>
              <a:cs typeface="Arial" pitchFamily="34" charset="0"/>
            </a:endParaRPr>
          </a:p>
        </p:txBody>
      </p:sp>
      <p:sp>
        <p:nvSpPr>
          <p:cNvPr id="9" name="TextBox 8"/>
          <p:cNvSpPr txBox="1"/>
          <p:nvPr/>
        </p:nvSpPr>
        <p:spPr>
          <a:xfrm>
            <a:off x="1143000" y="392006"/>
            <a:ext cx="9601200" cy="618118"/>
          </a:xfrm>
          <a:prstGeom prst="rect">
            <a:avLst/>
          </a:prstGeom>
          <a:noFill/>
        </p:spPr>
        <p:txBody>
          <a:bodyPr wrap="square" rtlCol="0">
            <a:spAutoFit/>
          </a:bodyPr>
          <a:lstStyle/>
          <a:p>
            <a:pPr>
              <a:lnSpc>
                <a:spcPts val="4100"/>
              </a:lnSpc>
            </a:pPr>
            <a:r>
              <a:rPr lang="en-US" sz="4000" b="1" dirty="0">
                <a:solidFill>
                  <a:srgbClr val="117FB4"/>
                </a:solidFill>
                <a:latin typeface="Trebuchet MS" pitchFamily="34" charset="0"/>
                <a:cs typeface="Rotis SemiSerif Pro"/>
              </a:rPr>
              <a:t>Example Materials - Fix a Leak Week</a:t>
            </a:r>
          </a:p>
        </p:txBody>
      </p:sp>
      <p:sp>
        <p:nvSpPr>
          <p:cNvPr id="10" name="Content Placeholder 1">
            <a:extLst>
              <a:ext uri="{FF2B5EF4-FFF2-40B4-BE49-F238E27FC236}">
                <a16:creationId xmlns:a16="http://schemas.microsoft.com/office/drawing/2014/main" id="{0382AB82-9344-448D-B6AD-E57BEC168EAF}"/>
              </a:ext>
            </a:extLst>
          </p:cNvPr>
          <p:cNvSpPr txBox="1">
            <a:spLocks/>
          </p:cNvSpPr>
          <p:nvPr/>
        </p:nvSpPr>
        <p:spPr>
          <a:xfrm>
            <a:off x="893842" y="1546874"/>
            <a:ext cx="7475018" cy="4675774"/>
          </a:xfrm>
          <a:prstGeom prst="rect">
            <a:avLst/>
          </a:prstGeom>
        </p:spPr>
        <p:txBody>
          <a:bodyPr vert="horz" lIns="91440" tIns="45720" rIns="91440" bIns="45720" rtlCol="0">
            <a:normAutofit/>
          </a:bodyPr>
          <a:lstStyle>
            <a:lvl1pPr marL="342900" indent="-342900" algn="l" defTabSz="457200" rtl="0" eaLnBrk="1" latinLnBrk="0" hangingPunct="1">
              <a:spcBef>
                <a:spcPts val="984"/>
              </a:spcBef>
              <a:buFont typeface="Arial"/>
              <a:buChar char="•"/>
              <a:defRPr sz="2000" b="0" i="0" kern="1200" baseline="0">
                <a:solidFill>
                  <a:srgbClr val="3E3E3E"/>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800" b="0" i="0" kern="1200" baseline="0">
                <a:solidFill>
                  <a:srgbClr val="3E3E3E"/>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b="0" i="0" kern="1200" baseline="0">
                <a:solidFill>
                  <a:srgbClr val="3E3E3E"/>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b="0" i="0" kern="1200" baseline="0">
                <a:solidFill>
                  <a:srgbClr val="3E3E3E"/>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b="0" i="0" kern="1200" baseline="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a:t>WaterSense</a:t>
            </a:r>
            <a:r>
              <a:rPr lang="en-US" sz="2400" dirty="0"/>
              <a:t> tools</a:t>
            </a:r>
          </a:p>
          <a:p>
            <a:pPr lvl="1"/>
            <a:r>
              <a:rPr lang="en-US" sz="2200" dirty="0"/>
              <a:t>Handouts, bag stuffers, </a:t>
            </a:r>
            <a:r>
              <a:rPr lang="en-US" sz="2200" dirty="0" err="1"/>
              <a:t>billstuffers</a:t>
            </a:r>
            <a:endParaRPr lang="en-US" sz="2200" dirty="0"/>
          </a:p>
          <a:p>
            <a:r>
              <a:rPr lang="en-US" sz="2400" dirty="0"/>
              <a:t>Leak checklists – home and work</a:t>
            </a:r>
          </a:p>
          <a:p>
            <a:r>
              <a:rPr lang="en-US" sz="2400" dirty="0"/>
              <a:t>Social media content</a:t>
            </a:r>
          </a:p>
          <a:p>
            <a:pPr lvl="1"/>
            <a:r>
              <a:rPr lang="en-US" sz="2200" dirty="0"/>
              <a:t>Video (Spanish too)</a:t>
            </a:r>
          </a:p>
          <a:p>
            <a:pPr lvl="1"/>
            <a:r>
              <a:rPr lang="en-US" sz="2200" dirty="0"/>
              <a:t>Infographics/sample posts</a:t>
            </a:r>
          </a:p>
          <a:p>
            <a:r>
              <a:rPr lang="en-US" sz="2400" dirty="0"/>
              <a:t>Giveaways and games for events</a:t>
            </a:r>
          </a:p>
          <a:p>
            <a:pPr lvl="1"/>
            <a:r>
              <a:rPr lang="en-US" sz="2200" dirty="0" err="1"/>
              <a:t>Loteria</a:t>
            </a:r>
            <a:r>
              <a:rPr lang="en-US" sz="2200" dirty="0"/>
              <a:t>, dye tablet card, social posts</a:t>
            </a:r>
          </a:p>
          <a:p>
            <a:r>
              <a:rPr lang="en-US" sz="2400" dirty="0"/>
              <a:t>Kids’ materials and bookmarks</a:t>
            </a:r>
          </a:p>
          <a:p>
            <a:pPr marL="0" indent="0">
              <a:buNone/>
            </a:pPr>
            <a:endParaRPr lang="en-US" sz="1600" dirty="0">
              <a:latin typeface="Arial" charset="0"/>
            </a:endParaRPr>
          </a:p>
        </p:txBody>
      </p:sp>
      <p:grpSp>
        <p:nvGrpSpPr>
          <p:cNvPr id="3" name="Group 2">
            <a:extLst>
              <a:ext uri="{FF2B5EF4-FFF2-40B4-BE49-F238E27FC236}">
                <a16:creationId xmlns:a16="http://schemas.microsoft.com/office/drawing/2014/main" id="{45B81A50-46DC-4CE6-907D-8688B6528122}"/>
              </a:ext>
            </a:extLst>
          </p:cNvPr>
          <p:cNvGrpSpPr/>
          <p:nvPr/>
        </p:nvGrpSpPr>
        <p:grpSpPr>
          <a:xfrm>
            <a:off x="6705600" y="1084390"/>
            <a:ext cx="4770082" cy="5637085"/>
            <a:chOff x="6278918" y="1435073"/>
            <a:chExt cx="4179883" cy="4939612"/>
          </a:xfrm>
        </p:grpSpPr>
        <p:pic>
          <p:nvPicPr>
            <p:cNvPr id="6" name="Picture 5">
              <a:extLst>
                <a:ext uri="{FF2B5EF4-FFF2-40B4-BE49-F238E27FC236}">
                  <a16:creationId xmlns:a16="http://schemas.microsoft.com/office/drawing/2014/main" id="{BC2DC159-1769-45CC-AB3F-6699E0333FA0}"/>
                </a:ext>
              </a:extLst>
            </p:cNvPr>
            <p:cNvPicPr>
              <a:picLocks noChangeAspect="1"/>
            </p:cNvPicPr>
            <p:nvPr/>
          </p:nvPicPr>
          <p:blipFill>
            <a:blip r:embed="rId3"/>
            <a:stretch>
              <a:fillRect/>
            </a:stretch>
          </p:blipFill>
          <p:spPr>
            <a:xfrm>
              <a:off x="7515323" y="4621322"/>
              <a:ext cx="2312127" cy="1753363"/>
            </a:xfrm>
            <a:prstGeom prst="rect">
              <a:avLst/>
            </a:prstGeom>
          </p:spPr>
        </p:pic>
        <p:pic>
          <p:nvPicPr>
            <p:cNvPr id="8" name="Picture 7">
              <a:extLst>
                <a:ext uri="{FF2B5EF4-FFF2-40B4-BE49-F238E27FC236}">
                  <a16:creationId xmlns:a16="http://schemas.microsoft.com/office/drawing/2014/main" id="{BCEEE4A4-6CF3-4049-8559-FACFE5F38B54}"/>
                </a:ext>
              </a:extLst>
            </p:cNvPr>
            <p:cNvPicPr>
              <a:picLocks noChangeAspect="1"/>
            </p:cNvPicPr>
            <p:nvPr/>
          </p:nvPicPr>
          <p:blipFill>
            <a:blip r:embed="rId4"/>
            <a:stretch>
              <a:fillRect/>
            </a:stretch>
          </p:blipFill>
          <p:spPr>
            <a:xfrm>
              <a:off x="6278918" y="1435073"/>
              <a:ext cx="4179883" cy="1149836"/>
            </a:xfrm>
            <a:prstGeom prst="rect">
              <a:avLst/>
            </a:prstGeom>
          </p:spPr>
        </p:pic>
        <p:pic>
          <p:nvPicPr>
            <p:cNvPr id="13" name="Picture 12">
              <a:extLst>
                <a:ext uri="{FF2B5EF4-FFF2-40B4-BE49-F238E27FC236}">
                  <a16:creationId xmlns:a16="http://schemas.microsoft.com/office/drawing/2014/main" id="{9096D78C-E965-4EFE-812F-DA2114BE76E0}"/>
                </a:ext>
              </a:extLst>
            </p:cNvPr>
            <p:cNvPicPr>
              <a:picLocks noChangeAspect="1"/>
            </p:cNvPicPr>
            <p:nvPr/>
          </p:nvPicPr>
          <p:blipFill>
            <a:blip r:embed="rId5"/>
            <a:stretch>
              <a:fillRect/>
            </a:stretch>
          </p:blipFill>
          <p:spPr>
            <a:xfrm>
              <a:off x="8682721" y="2610577"/>
              <a:ext cx="1458141" cy="1887483"/>
            </a:xfrm>
            <a:prstGeom prst="rect">
              <a:avLst/>
            </a:prstGeom>
          </p:spPr>
        </p:pic>
        <p:pic>
          <p:nvPicPr>
            <p:cNvPr id="17" name="Picture 16">
              <a:extLst>
                <a:ext uri="{FF2B5EF4-FFF2-40B4-BE49-F238E27FC236}">
                  <a16:creationId xmlns:a16="http://schemas.microsoft.com/office/drawing/2014/main" id="{30688A30-0F90-46CC-8B43-C639497263C9}"/>
                </a:ext>
              </a:extLst>
            </p:cNvPr>
            <p:cNvPicPr>
              <a:picLocks noChangeAspect="1"/>
            </p:cNvPicPr>
            <p:nvPr/>
          </p:nvPicPr>
          <p:blipFill>
            <a:blip r:embed="rId6"/>
            <a:stretch>
              <a:fillRect/>
            </a:stretch>
          </p:blipFill>
          <p:spPr>
            <a:xfrm>
              <a:off x="6679397" y="2646540"/>
              <a:ext cx="1786326" cy="1769313"/>
            </a:xfrm>
            <a:prstGeom prst="rect">
              <a:avLst/>
            </a:prstGeom>
          </p:spPr>
        </p:pic>
      </p:grpSp>
      <p:sp>
        <p:nvSpPr>
          <p:cNvPr id="2" name="Slide Number Placeholder 1">
            <a:extLst>
              <a:ext uri="{FF2B5EF4-FFF2-40B4-BE49-F238E27FC236}">
                <a16:creationId xmlns:a16="http://schemas.microsoft.com/office/drawing/2014/main" id="{E03F1469-7EB3-4096-8988-FF70338BCF9C}"/>
              </a:ext>
            </a:extLst>
          </p:cNvPr>
          <p:cNvSpPr>
            <a:spLocks noGrp="1"/>
          </p:cNvSpPr>
          <p:nvPr>
            <p:ph type="sldNum" sz="quarter" idx="12"/>
          </p:nvPr>
        </p:nvSpPr>
        <p:spPr>
          <a:xfrm>
            <a:off x="9744540" y="631538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rgbClr val="3E3E3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CB2CE0-0FD3-2B40-808A-31B09EFE90A9}" type="slidenum">
              <a:rPr lang="en-US" smtClean="0"/>
              <a:pPr/>
              <a:t>30</a:t>
            </a:fld>
            <a:endParaRPr lang="en-US" dirty="0"/>
          </a:p>
        </p:txBody>
      </p:sp>
    </p:spTree>
    <p:extLst>
      <p:ext uri="{BB962C8B-B14F-4D97-AF65-F5344CB8AC3E}">
        <p14:creationId xmlns:p14="http://schemas.microsoft.com/office/powerpoint/2010/main" val="70334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 BMPs to Educate Employees and Visitors</a:t>
            </a:r>
          </a:p>
        </p:txBody>
      </p:sp>
      <p:sp>
        <p:nvSpPr>
          <p:cNvPr id="2" name="Content Placeholder 1"/>
          <p:cNvSpPr>
            <a:spLocks noGrp="1"/>
          </p:cNvSpPr>
          <p:nvPr>
            <p:ph idx="1"/>
          </p:nvPr>
        </p:nvSpPr>
        <p:spPr>
          <a:xfrm>
            <a:off x="838201" y="1537557"/>
            <a:ext cx="5562599" cy="4756533"/>
          </a:xfrm>
        </p:spPr>
        <p:txBody>
          <a:bodyPr>
            <a:normAutofit fontScale="92500" lnSpcReduction="10000"/>
          </a:bodyPr>
          <a:lstStyle/>
          <a:p>
            <a:pPr marL="457200" indent="-457200">
              <a:buNone/>
            </a:pPr>
            <a:r>
              <a:rPr lang="en-US" sz="2800" b="1" dirty="0">
                <a:solidFill>
                  <a:srgbClr val="117FB4"/>
                </a:solidFill>
              </a:rPr>
              <a:t>Train custodial and maintenance staff </a:t>
            </a:r>
            <a:r>
              <a:rPr lang="en-US" sz="2600" dirty="0"/>
              <a:t>to identify and fix leaking or malfunctioning fixtures and equipment</a:t>
            </a:r>
          </a:p>
          <a:p>
            <a:pPr marL="457200" indent="-457200"/>
            <a:endParaRPr lang="en-US" sz="700" dirty="0"/>
          </a:p>
          <a:p>
            <a:pPr marL="457200" indent="-457200">
              <a:spcBef>
                <a:spcPts val="600"/>
              </a:spcBef>
              <a:buNone/>
            </a:pPr>
            <a:r>
              <a:rPr lang="en-US" sz="2800" b="1" dirty="0">
                <a:solidFill>
                  <a:srgbClr val="117FB4"/>
                </a:solidFill>
              </a:rPr>
              <a:t>Post signage </a:t>
            </a:r>
            <a:r>
              <a:rPr lang="en-US" sz="2800" dirty="0"/>
              <a:t>in restrooms with:</a:t>
            </a:r>
          </a:p>
          <a:p>
            <a:pPr lvl="1">
              <a:buFont typeface="Arial" panose="020B0604020202020204" pitchFamily="34" charset="0"/>
              <a:buChar char="•"/>
            </a:pPr>
            <a:r>
              <a:rPr lang="en-US" sz="2600" dirty="0"/>
              <a:t>water saving factoid or call to action</a:t>
            </a:r>
          </a:p>
          <a:p>
            <a:pPr lvl="1">
              <a:buFont typeface="Arial" panose="020B0604020202020204" pitchFamily="34" charset="0"/>
              <a:buChar char="•"/>
            </a:pPr>
            <a:r>
              <a:rPr lang="en-US" sz="2600" dirty="0"/>
              <a:t>contact info for repairs</a:t>
            </a:r>
          </a:p>
          <a:p>
            <a:pPr marL="457200" lvl="1" indent="-457200">
              <a:spcBef>
                <a:spcPts val="600"/>
              </a:spcBef>
              <a:buNone/>
            </a:pPr>
            <a:r>
              <a:rPr lang="en-US" sz="2800" b="1" dirty="0">
                <a:solidFill>
                  <a:srgbClr val="117FB4"/>
                </a:solidFill>
              </a:rPr>
              <a:t>Post instructions with new technologies</a:t>
            </a:r>
            <a:r>
              <a:rPr lang="en-US" sz="2800" dirty="0"/>
              <a:t> </a:t>
            </a:r>
            <a:r>
              <a:rPr lang="en-US" sz="2600" dirty="0"/>
              <a:t>especially dual flush fixtures</a:t>
            </a:r>
          </a:p>
          <a:p>
            <a:pPr marL="0" lvl="1" indent="0">
              <a:buNone/>
            </a:pPr>
            <a:endParaRPr lang="en-US" sz="2200" dirty="0"/>
          </a:p>
        </p:txBody>
      </p:sp>
      <p:sp>
        <p:nvSpPr>
          <p:cNvPr id="4" name="Slide Number Placeholder 3"/>
          <p:cNvSpPr>
            <a:spLocks noGrp="1"/>
          </p:cNvSpPr>
          <p:nvPr>
            <p:ph type="sldNum" sz="quarter" idx="4"/>
          </p:nvPr>
        </p:nvSpPr>
        <p:spPr/>
        <p:txBody>
          <a:bodyPr/>
          <a:lstStyle/>
          <a:p>
            <a:fld id="{2E3A990C-9C92-1040-9177-5C8DB62B1E39}" type="slidenum">
              <a:rPr lang="en-US" smtClean="0"/>
              <a:pPr/>
              <a:t>31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71145" y="1636561"/>
            <a:ext cx="3994805" cy="4280148"/>
          </a:xfrm>
          <a:prstGeom prst="rect">
            <a:avLst/>
          </a:prstGeom>
          <a:ln w="19050">
            <a:solidFill>
              <a:schemeClr val="accent1"/>
            </a:solidFill>
          </a:ln>
        </p:spPr>
      </p:pic>
    </p:spTree>
    <p:extLst>
      <p:ext uri="{BB962C8B-B14F-4D97-AF65-F5344CB8AC3E}">
        <p14:creationId xmlns:p14="http://schemas.microsoft.com/office/powerpoint/2010/main" val="1469094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C7C3-EB01-4C50-98D0-DFDE8F7DFFF2}"/>
              </a:ext>
            </a:extLst>
          </p:cNvPr>
          <p:cNvSpPr>
            <a:spLocks noGrp="1"/>
          </p:cNvSpPr>
          <p:nvPr>
            <p:ph type="title"/>
          </p:nvPr>
        </p:nvSpPr>
        <p:spPr/>
        <p:txBody>
          <a:bodyPr/>
          <a:lstStyle/>
          <a:p>
            <a:r>
              <a:rPr lang="en-US" dirty="0"/>
              <a:t>Examples from State and Local Partners</a:t>
            </a:r>
          </a:p>
        </p:txBody>
      </p:sp>
      <p:sp>
        <p:nvSpPr>
          <p:cNvPr id="3" name="Content Placeholder 2">
            <a:extLst>
              <a:ext uri="{FF2B5EF4-FFF2-40B4-BE49-F238E27FC236}">
                <a16:creationId xmlns:a16="http://schemas.microsoft.com/office/drawing/2014/main" id="{53DD6175-027C-4526-BE8C-863C074379ED}"/>
              </a:ext>
            </a:extLst>
          </p:cNvPr>
          <p:cNvSpPr>
            <a:spLocks noGrp="1"/>
          </p:cNvSpPr>
          <p:nvPr>
            <p:ph idx="1"/>
          </p:nvPr>
        </p:nvSpPr>
        <p:spPr>
          <a:xfrm>
            <a:off x="525145" y="1447800"/>
            <a:ext cx="10147852" cy="4369905"/>
          </a:xfrm>
        </p:spPr>
        <p:txBody>
          <a:bodyPr/>
          <a:lstStyle/>
          <a:p>
            <a:r>
              <a:rPr lang="en-US" sz="2400" dirty="0"/>
              <a:t>Fix a Leak Week – </a:t>
            </a:r>
          </a:p>
          <a:p>
            <a:pPr lvl="1"/>
            <a:r>
              <a:rPr lang="en-US" sz="2250" dirty="0"/>
              <a:t>Hold a leak detective contest – prize for finding and reporting leaks in office building or for using materials with their kids at home</a:t>
            </a:r>
          </a:p>
          <a:p>
            <a:pPr lvl="1"/>
            <a:r>
              <a:rPr lang="en-US" sz="2250" dirty="0"/>
              <a:t>Hold an event to teach employees to fix leaks at home – changing a toilet flapper, fixing a leaky faucet</a:t>
            </a:r>
          </a:p>
          <a:p>
            <a:pPr lvl="1"/>
            <a:r>
              <a:rPr lang="en-US" sz="2250" dirty="0"/>
              <a:t>Fix leaks in public housing – City of Dallas – partnered with plumbers clear to fix leaks in public housing</a:t>
            </a:r>
          </a:p>
          <a:p>
            <a:pPr lvl="1"/>
            <a:r>
              <a:rPr lang="en-US" sz="2250" dirty="0"/>
              <a:t>Partner with a municipality or utility to table at their event</a:t>
            </a:r>
          </a:p>
          <a:p>
            <a:pPr lvl="1"/>
            <a:r>
              <a:rPr lang="en-US" sz="2250" dirty="0"/>
              <a:t>Borrow Flo, our </a:t>
            </a:r>
            <a:r>
              <a:rPr lang="en-US" sz="2250" dirty="0" err="1"/>
              <a:t>Spokesgallon</a:t>
            </a:r>
            <a:r>
              <a:rPr lang="en-US" sz="2250" dirty="0"/>
              <a:t>, for media events</a:t>
            </a:r>
          </a:p>
          <a:p>
            <a:pPr lvl="1"/>
            <a:r>
              <a:rPr lang="en-US" sz="2250" dirty="0"/>
              <a:t>Use activity sheets and leak detection checklists at </a:t>
            </a:r>
          </a:p>
          <a:p>
            <a:pPr marL="342900" lvl="1" indent="0">
              <a:buNone/>
            </a:pPr>
            <a:r>
              <a:rPr lang="en-US" sz="2250" dirty="0"/>
              <a:t>	student events or Take Your Child to Work Day</a:t>
            </a:r>
          </a:p>
          <a:p>
            <a:pPr lvl="1"/>
            <a:endParaRPr lang="en-US" sz="2250" dirty="0"/>
          </a:p>
        </p:txBody>
      </p:sp>
      <p:sp>
        <p:nvSpPr>
          <p:cNvPr id="4" name="Slide Number Placeholder 3">
            <a:extLst>
              <a:ext uri="{FF2B5EF4-FFF2-40B4-BE49-F238E27FC236}">
                <a16:creationId xmlns:a16="http://schemas.microsoft.com/office/drawing/2014/main" id="{B0C635C3-FDC3-4B21-B568-121EF5A67795}"/>
              </a:ext>
            </a:extLst>
          </p:cNvPr>
          <p:cNvSpPr>
            <a:spLocks noGrp="1"/>
          </p:cNvSpPr>
          <p:nvPr>
            <p:ph type="sldNum" sz="quarter" idx="4"/>
          </p:nvPr>
        </p:nvSpPr>
        <p:spPr/>
        <p:txBody>
          <a:bodyPr/>
          <a:lstStyle/>
          <a:p>
            <a:fld id="{8EBF18E3-AAF2-104C-A135-814BF6D8D2C4}" type="slidenum">
              <a:rPr lang="en-US" smtClean="0"/>
              <a:t>32</a:t>
            </a:fld>
            <a:endParaRPr lang="en-US" dirty="0"/>
          </a:p>
        </p:txBody>
      </p:sp>
      <p:pic>
        <p:nvPicPr>
          <p:cNvPr id="9" name="Content Placeholder 3">
            <a:extLst>
              <a:ext uri="{FF2B5EF4-FFF2-40B4-BE49-F238E27FC236}">
                <a16:creationId xmlns:a16="http://schemas.microsoft.com/office/drawing/2014/main" id="{8462C928-1D7E-4474-850F-CCAAD2DD6DB0}"/>
              </a:ext>
            </a:extLst>
          </p:cNvPr>
          <p:cNvPicPr>
            <a:picLocks noChangeAspect="1"/>
          </p:cNvPicPr>
          <p:nvPr/>
        </p:nvPicPr>
        <p:blipFill>
          <a:blip r:embed="rId3"/>
          <a:stretch>
            <a:fillRect/>
          </a:stretch>
        </p:blipFill>
        <p:spPr>
          <a:xfrm>
            <a:off x="8686800" y="4215956"/>
            <a:ext cx="3208415" cy="2388487"/>
          </a:xfrm>
          <a:prstGeom prst="rect">
            <a:avLst/>
          </a:prstGeom>
        </p:spPr>
      </p:pic>
    </p:spTree>
    <p:extLst>
      <p:ext uri="{BB962C8B-B14F-4D97-AF65-F5344CB8AC3E}">
        <p14:creationId xmlns:p14="http://schemas.microsoft.com/office/powerpoint/2010/main" val="3645826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6888D-8473-4FC1-9CF3-A8C160EE99E2}"/>
              </a:ext>
            </a:extLst>
          </p:cNvPr>
          <p:cNvSpPr>
            <a:spLocks noGrp="1"/>
          </p:cNvSpPr>
          <p:nvPr>
            <p:ph type="title"/>
          </p:nvPr>
        </p:nvSpPr>
        <p:spPr/>
        <p:txBody>
          <a:bodyPr/>
          <a:lstStyle/>
          <a:p>
            <a:r>
              <a:rPr lang="en-US" dirty="0"/>
              <a:t>NH Dept Environmental Services (NHDES) </a:t>
            </a:r>
            <a:br>
              <a:rPr lang="en-US" dirty="0"/>
            </a:br>
            <a:r>
              <a:rPr lang="en-US" dirty="0"/>
              <a:t>Case Studies</a:t>
            </a:r>
          </a:p>
        </p:txBody>
      </p:sp>
      <p:sp>
        <p:nvSpPr>
          <p:cNvPr id="3" name="Content Placeholder 2">
            <a:extLst>
              <a:ext uri="{FF2B5EF4-FFF2-40B4-BE49-F238E27FC236}">
                <a16:creationId xmlns:a16="http://schemas.microsoft.com/office/drawing/2014/main" id="{5817C991-042F-4B11-BC3F-A40A8C7DE1BA}"/>
              </a:ext>
            </a:extLst>
          </p:cNvPr>
          <p:cNvSpPr>
            <a:spLocks noGrp="1"/>
          </p:cNvSpPr>
          <p:nvPr>
            <p:ph idx="1"/>
          </p:nvPr>
        </p:nvSpPr>
        <p:spPr>
          <a:xfrm>
            <a:off x="1066799" y="1905000"/>
            <a:ext cx="6979263" cy="4389092"/>
          </a:xfrm>
        </p:spPr>
        <p:txBody>
          <a:bodyPr/>
          <a:lstStyle/>
          <a:p>
            <a:pPr marL="0" lvl="2" indent="0">
              <a:lnSpc>
                <a:spcPct val="120000"/>
              </a:lnSpc>
              <a:buNone/>
            </a:pPr>
            <a:r>
              <a:rPr lang="en-US" sz="2400" dirty="0">
                <a:solidFill>
                  <a:schemeClr val="tx2">
                    <a:lumMod val="75000"/>
                  </a:schemeClr>
                </a:solidFill>
              </a:rPr>
              <a:t>Used Fix a Leak Week and Shower Better Materials with Employees</a:t>
            </a:r>
          </a:p>
          <a:p>
            <a:pPr marL="0" lvl="2" indent="0">
              <a:lnSpc>
                <a:spcPct val="120000"/>
              </a:lnSpc>
              <a:buNone/>
            </a:pPr>
            <a:endParaRPr lang="en-US" sz="2400" dirty="0">
              <a:solidFill>
                <a:schemeClr val="tx2">
                  <a:lumMod val="75000"/>
                </a:schemeClr>
              </a:solidFill>
            </a:endParaRPr>
          </a:p>
          <a:p>
            <a:pPr marL="0" lvl="2" indent="0">
              <a:lnSpc>
                <a:spcPct val="120000"/>
              </a:lnSpc>
              <a:buNone/>
            </a:pPr>
            <a:r>
              <a:rPr lang="en-US" sz="2400" dirty="0">
                <a:solidFill>
                  <a:schemeClr val="tx2">
                    <a:lumMod val="75000"/>
                  </a:schemeClr>
                </a:solidFill>
              </a:rPr>
              <a:t>Created the Silent Toilet Leak Challenge for Fix a Leak Week</a:t>
            </a:r>
          </a:p>
          <a:p>
            <a:pPr marL="342900" lvl="2" indent="-342900">
              <a:lnSpc>
                <a:spcPct val="120000"/>
              </a:lnSpc>
            </a:pPr>
            <a:r>
              <a:rPr lang="en-US" sz="1800" dirty="0">
                <a:ea typeface="Myriad Pro"/>
                <a:cs typeface="Myriad Pro"/>
              </a:rPr>
              <a:t>Display in lobby with dye tablet postcards and instructions</a:t>
            </a:r>
          </a:p>
          <a:p>
            <a:pPr marL="342900" lvl="2" indent="-342900">
              <a:lnSpc>
                <a:spcPct val="120000"/>
              </a:lnSpc>
            </a:pPr>
            <a:r>
              <a:rPr lang="en-US" sz="1800" dirty="0">
                <a:ea typeface="Myriad Pro"/>
                <a:cs typeface="Myriad Pro"/>
              </a:rPr>
              <a:t>Daily emails to participants with tips, leak facts, and challenge updates</a:t>
            </a:r>
          </a:p>
          <a:p>
            <a:pPr marL="342900" lvl="2" indent="-342900">
              <a:lnSpc>
                <a:spcPct val="120000"/>
              </a:lnSpc>
            </a:pPr>
            <a:r>
              <a:rPr lang="en-US" sz="1800" dirty="0">
                <a:ea typeface="Myriad Pro"/>
                <a:cs typeface="Myriad Pro"/>
              </a:rPr>
              <a:t>Participants entered to win prizes (showerhead, faucets)</a:t>
            </a:r>
          </a:p>
          <a:p>
            <a:pPr marL="342900" lvl="2" indent="-342900">
              <a:lnSpc>
                <a:spcPct val="120000"/>
              </a:lnSpc>
            </a:pPr>
            <a:r>
              <a:rPr lang="en-US" sz="1800" dirty="0">
                <a:ea typeface="Myriad Pro"/>
                <a:cs typeface="Myriad Pro"/>
              </a:rPr>
              <a:t>Approx. 300 dye tablets distributed, 127 toilets tested, 15 leaks found</a:t>
            </a:r>
            <a:endParaRPr lang="en-US" dirty="0"/>
          </a:p>
        </p:txBody>
      </p:sp>
      <p:sp>
        <p:nvSpPr>
          <p:cNvPr id="4" name="Slide Number Placeholder 3">
            <a:extLst>
              <a:ext uri="{FF2B5EF4-FFF2-40B4-BE49-F238E27FC236}">
                <a16:creationId xmlns:a16="http://schemas.microsoft.com/office/drawing/2014/main" id="{D00F1032-B812-4C08-B2D4-7B08C51DA5B6}"/>
              </a:ext>
            </a:extLst>
          </p:cNvPr>
          <p:cNvSpPr>
            <a:spLocks noGrp="1"/>
          </p:cNvSpPr>
          <p:nvPr>
            <p:ph type="sldNum" sz="quarter" idx="4"/>
          </p:nvPr>
        </p:nvSpPr>
        <p:spPr/>
        <p:txBody>
          <a:bodyPr/>
          <a:lstStyle/>
          <a:p>
            <a:fld id="{8EBF18E3-AAF2-104C-A135-814BF6D8D2C4}" type="slidenum">
              <a:rPr lang="en-US" smtClean="0"/>
              <a:t>33</a:t>
            </a:fld>
            <a:endParaRPr lang="en-US" dirty="0"/>
          </a:p>
        </p:txBody>
      </p:sp>
      <p:pic>
        <p:nvPicPr>
          <p:cNvPr id="5" name="Picture 4">
            <a:extLst>
              <a:ext uri="{FF2B5EF4-FFF2-40B4-BE49-F238E27FC236}">
                <a16:creationId xmlns:a16="http://schemas.microsoft.com/office/drawing/2014/main" id="{AACD8D39-D308-4909-8177-14B2D5A15393}"/>
              </a:ext>
            </a:extLst>
          </p:cNvPr>
          <p:cNvPicPr>
            <a:picLocks noChangeAspect="1"/>
          </p:cNvPicPr>
          <p:nvPr/>
        </p:nvPicPr>
        <p:blipFill>
          <a:blip r:embed="rId3"/>
          <a:stretch>
            <a:fillRect/>
          </a:stretch>
        </p:blipFill>
        <p:spPr>
          <a:xfrm>
            <a:off x="8334895" y="2441601"/>
            <a:ext cx="3049030" cy="4038600"/>
          </a:xfrm>
          <a:prstGeom prst="rect">
            <a:avLst/>
          </a:prstGeom>
        </p:spPr>
      </p:pic>
    </p:spTree>
    <p:extLst>
      <p:ext uri="{BB962C8B-B14F-4D97-AF65-F5344CB8AC3E}">
        <p14:creationId xmlns:p14="http://schemas.microsoft.com/office/powerpoint/2010/main" val="280917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rgbClr val="3E3E3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203EB6C-E934-E444-BC94-59D87D9BA4EE}" type="datetime1">
              <a:rPr lang="en-US" smtClean="0"/>
              <a:pPr/>
              <a:t>1/9/2020</a:t>
            </a:fld>
            <a:endParaRPr lang="en-US" dirty="0"/>
          </a:p>
        </p:txBody>
      </p:sp>
      <p:sp>
        <p:nvSpPr>
          <p:cNvPr id="3" name="Slide Number Placeholder 2"/>
          <p:cNvSpPr>
            <a:spLocks noGrp="1"/>
          </p:cNvSpPr>
          <p:nvPr>
            <p:ph type="sldNum" sz="quarter" idx="12"/>
          </p:nvPr>
        </p:nvSpPr>
        <p:spPr>
          <a:xfrm>
            <a:off x="9803584" y="638093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100" kern="1200">
                <a:solidFill>
                  <a:srgbClr val="3E3E3E"/>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CB2CE0-0FD3-2B40-808A-31B09EFE90A9}" type="slidenum">
              <a:rPr lang="en-US" smtClean="0"/>
              <a:pPr/>
              <a:t>34</a:t>
            </a:fld>
            <a:endParaRPr lang="en-US" dirty="0"/>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65732" y="1474386"/>
            <a:ext cx="4260535" cy="24974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4995" y="1729829"/>
            <a:ext cx="5083792" cy="3780522"/>
          </a:xfrm>
          <a:prstGeom prst="rect">
            <a:avLst/>
          </a:prstGeom>
        </p:spPr>
        <p:txBody>
          <a:bodyPr wrap="square">
            <a:spAutoFit/>
          </a:bodyPr>
          <a:lstStyle/>
          <a:p>
            <a:pPr marL="171450" indent="-171450">
              <a:lnSpc>
                <a:spcPct val="150000"/>
              </a:lnSpc>
              <a:buFont typeface="Arial" panose="020B0604020202020204" pitchFamily="34" charset="0"/>
              <a:buChar char="•"/>
            </a:pPr>
            <a:r>
              <a:rPr lang="en-US" dirty="0">
                <a:latin typeface="Arial" charset="0"/>
              </a:rPr>
              <a:t>We’re for Water website</a:t>
            </a:r>
          </a:p>
          <a:p>
            <a:pPr marL="171450" indent="-171450">
              <a:lnSpc>
                <a:spcPct val="150000"/>
              </a:lnSpc>
              <a:buFont typeface="Arial" panose="020B0604020202020204" pitchFamily="34" charset="0"/>
              <a:buChar char="•"/>
            </a:pPr>
            <a:r>
              <a:rPr lang="en-US" dirty="0">
                <a:latin typeface="Arial" charset="0"/>
              </a:rPr>
              <a:t>Employee Emails</a:t>
            </a:r>
          </a:p>
          <a:p>
            <a:pPr marL="171450" indent="-171450">
              <a:lnSpc>
                <a:spcPct val="150000"/>
              </a:lnSpc>
              <a:buFont typeface="Arial" panose="020B0604020202020204" pitchFamily="34" charset="0"/>
              <a:buChar char="•"/>
            </a:pPr>
            <a:r>
              <a:rPr lang="en-US" dirty="0" err="1">
                <a:latin typeface="Arial" charset="0"/>
              </a:rPr>
              <a:t>GreenWorks</a:t>
            </a:r>
            <a:r>
              <a:rPr lang="en-US" dirty="0">
                <a:latin typeface="Arial" charset="0"/>
              </a:rPr>
              <a:t> Press Release</a:t>
            </a:r>
          </a:p>
          <a:p>
            <a:pPr marL="171450" indent="-171450">
              <a:lnSpc>
                <a:spcPct val="150000"/>
              </a:lnSpc>
              <a:buFont typeface="Arial" panose="020B0604020202020204" pitchFamily="34" charset="0"/>
              <a:buChar char="•"/>
            </a:pPr>
            <a:r>
              <a:rPr lang="en-US" dirty="0">
                <a:latin typeface="Arial" charset="0"/>
              </a:rPr>
              <a:t>Electronic bulletin board</a:t>
            </a:r>
          </a:p>
          <a:p>
            <a:pPr marL="171450" indent="-171450">
              <a:lnSpc>
                <a:spcPct val="150000"/>
              </a:lnSpc>
              <a:buFont typeface="Arial" panose="020B0604020202020204" pitchFamily="34" charset="0"/>
              <a:buChar char="•"/>
            </a:pPr>
            <a:r>
              <a:rPr lang="en-US" dirty="0">
                <a:latin typeface="Arial" charset="0"/>
              </a:rPr>
              <a:t>Display in lobby</a:t>
            </a:r>
          </a:p>
          <a:p>
            <a:pPr marL="171450" indent="-171450">
              <a:lnSpc>
                <a:spcPct val="150000"/>
              </a:lnSpc>
              <a:buFont typeface="Arial" panose="020B0604020202020204" pitchFamily="34" charset="0"/>
              <a:buChar char="•"/>
            </a:pPr>
            <a:r>
              <a:rPr lang="en-US" dirty="0">
                <a:latin typeface="Arial" charset="0"/>
              </a:rPr>
              <a:t>Spokesperson: DES staff member</a:t>
            </a:r>
          </a:p>
          <a:p>
            <a:pPr marL="171450" indent="-171450">
              <a:lnSpc>
                <a:spcPct val="150000"/>
              </a:lnSpc>
              <a:buFont typeface="Arial" panose="020B0604020202020204" pitchFamily="34" charset="0"/>
              <a:buChar char="•"/>
            </a:pPr>
            <a:r>
              <a:rPr lang="en-US" dirty="0">
                <a:latin typeface="Arial" charset="0"/>
              </a:rPr>
              <a:t>80 showerheads sold, </a:t>
            </a:r>
            <a:r>
              <a:rPr lang="en-US" dirty="0"/>
              <a:t>143,080 gallons saved per year</a:t>
            </a:r>
          </a:p>
          <a:p>
            <a:pPr marL="171450" indent="-171450">
              <a:lnSpc>
                <a:spcPct val="150000"/>
              </a:lnSpc>
              <a:buFont typeface="Arial" panose="020B0604020202020204" pitchFamily="34" charset="0"/>
              <a:buChar char="•"/>
            </a:pPr>
            <a:endParaRPr lang="en-US" dirty="0">
              <a:latin typeface="Arial" charset="0"/>
            </a:endParaRPr>
          </a:p>
        </p:txBody>
      </p:sp>
      <p:pic>
        <p:nvPicPr>
          <p:cNvPr id="7" name="Picture 6" descr="H:\Common\Hydrology &amp; Conservation\Programs\Water Use &amp; Conservation\WC_Images\Our Photos\Water Pyramid\IMG_0998.jpg"/>
          <p:cNvPicPr/>
          <p:nvPr/>
        </p:nvPicPr>
        <p:blipFill rotWithShape="1">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8139139" y="1474386"/>
            <a:ext cx="3859782" cy="5017117"/>
          </a:xfrm>
          <a:prstGeom prst="rect">
            <a:avLst/>
          </a:prstGeom>
          <a:ln>
            <a:noFill/>
          </a:ln>
          <a:effectLst>
            <a:softEdge rad="112500"/>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300695" y="4707971"/>
            <a:ext cx="4648268" cy="18309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600201" y="477066"/>
            <a:ext cx="8317172" cy="618118"/>
          </a:xfrm>
          <a:prstGeom prst="rect">
            <a:avLst/>
          </a:prstGeom>
          <a:noFill/>
        </p:spPr>
        <p:txBody>
          <a:bodyPr wrap="square" rtlCol="0">
            <a:spAutoFit/>
          </a:bodyPr>
          <a:lstStyle/>
          <a:p>
            <a:pPr algn="ctr">
              <a:lnSpc>
                <a:spcPts val="4100"/>
              </a:lnSpc>
            </a:pPr>
            <a:r>
              <a:rPr lang="en-US" sz="4000" b="1" dirty="0">
                <a:solidFill>
                  <a:schemeClr val="tx2"/>
                </a:solidFill>
                <a:latin typeface="Trebuchet MS" pitchFamily="34" charset="0"/>
                <a:cs typeface="Rotis SemiSerif Pro"/>
              </a:rPr>
              <a:t>NHDES Marketing Methods</a:t>
            </a:r>
          </a:p>
        </p:txBody>
      </p:sp>
    </p:spTree>
    <p:extLst>
      <p:ext uri="{BB962C8B-B14F-4D97-AF65-F5344CB8AC3E}">
        <p14:creationId xmlns:p14="http://schemas.microsoft.com/office/powerpoint/2010/main" val="1842701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ne imag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27158"/>
            <a:ext cx="4128052" cy="2676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p:txBody>
          <a:bodyPr/>
          <a:lstStyle/>
          <a:p>
            <a:r>
              <a:rPr lang="en-US" sz="4400" dirty="0"/>
              <a:t>WaterSense Institutional Resources</a:t>
            </a:r>
          </a:p>
        </p:txBody>
      </p:sp>
      <p:sp>
        <p:nvSpPr>
          <p:cNvPr id="2" name="Content Placeholder 1"/>
          <p:cNvSpPr>
            <a:spLocks noGrp="1"/>
          </p:cNvSpPr>
          <p:nvPr>
            <p:ph idx="1"/>
          </p:nvPr>
        </p:nvSpPr>
        <p:spPr>
          <a:xfrm>
            <a:off x="838200" y="1601593"/>
            <a:ext cx="10147852" cy="4097209"/>
          </a:xfrm>
        </p:spPr>
        <p:txBody>
          <a:bodyPr/>
          <a:lstStyle/>
          <a:p>
            <a:pPr>
              <a:spcBef>
                <a:spcPts val="1500"/>
              </a:spcBef>
            </a:pPr>
            <a:r>
              <a:rPr lang="en-US" sz="2400" dirty="0"/>
              <a:t>Water use information by facility type</a:t>
            </a:r>
          </a:p>
          <a:p>
            <a:pPr>
              <a:spcBef>
                <a:spcPts val="1500"/>
              </a:spcBef>
            </a:pPr>
            <a:r>
              <a:rPr lang="en-US" sz="2400" dirty="0"/>
              <a:t>Best management practices</a:t>
            </a:r>
          </a:p>
          <a:p>
            <a:pPr>
              <a:spcBef>
                <a:spcPts val="1500"/>
              </a:spcBef>
            </a:pPr>
            <a:r>
              <a:rPr lang="en-US" sz="2400" dirty="0"/>
              <a:t>Water-saving tips </a:t>
            </a:r>
          </a:p>
          <a:p>
            <a:pPr>
              <a:spcBef>
                <a:spcPts val="1500"/>
              </a:spcBef>
            </a:pPr>
            <a:r>
              <a:rPr lang="en-US" sz="2400" dirty="0"/>
              <a:t>Assessment tools</a:t>
            </a:r>
          </a:p>
          <a:p>
            <a:pPr>
              <a:spcBef>
                <a:spcPts val="1500"/>
              </a:spcBef>
            </a:pPr>
            <a:r>
              <a:rPr lang="en-US" sz="2400" dirty="0"/>
              <a:t>Worksheets and checklists</a:t>
            </a:r>
          </a:p>
          <a:p>
            <a:pPr>
              <a:spcBef>
                <a:spcPts val="1500"/>
              </a:spcBef>
            </a:pPr>
            <a:r>
              <a:rPr lang="en-US" sz="2400" dirty="0"/>
              <a:t>Live and recorded training webinars</a:t>
            </a:r>
          </a:p>
          <a:p>
            <a:pPr>
              <a:spcBef>
                <a:spcPts val="1500"/>
              </a:spcBef>
            </a:pPr>
            <a:r>
              <a:rPr lang="en-US" sz="2400" dirty="0"/>
              <a:t>Case studies and more!</a:t>
            </a:r>
          </a:p>
          <a:p>
            <a:endParaRPr lang="en-US" dirty="0"/>
          </a:p>
          <a:p>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
        <p:nvSpPr>
          <p:cNvPr id="6" name="Rectangle 5"/>
          <p:cNvSpPr/>
          <p:nvPr/>
        </p:nvSpPr>
        <p:spPr>
          <a:xfrm>
            <a:off x="2189954" y="6086675"/>
            <a:ext cx="7812092" cy="461665"/>
          </a:xfrm>
          <a:prstGeom prst="rect">
            <a:avLst/>
          </a:prstGeom>
        </p:spPr>
        <p:txBody>
          <a:bodyPr wrap="square">
            <a:spAutoFit/>
          </a:bodyPr>
          <a:lstStyle/>
          <a:p>
            <a:pPr marL="0" marR="0" lvl="2" indent="0" algn="ctr" defTabSz="914400" rtl="0" eaLnBrk="1" fontAlgn="auto" latinLnBrk="0" hangingPunct="1">
              <a:lnSpc>
                <a:spcPct val="100000"/>
              </a:lnSpc>
              <a:spcBef>
                <a:spcPct val="20000"/>
              </a:spcBef>
              <a:spcAft>
                <a:spcPts val="0"/>
              </a:spcAft>
              <a:buClr>
                <a:srgbClr val="BD1B20"/>
              </a:buClr>
              <a:buSzTx/>
              <a:buFontTx/>
              <a:buNone/>
              <a:tabLst>
                <a:tab pos="53975" algn="l"/>
              </a:tabLst>
              <a:defRPr/>
            </a:pPr>
            <a:r>
              <a:rPr kumimoji="0" lang="en-US" sz="2400" b="0" i="0" u="none" strike="noStrike" kern="1200" cap="none" spc="0" normalizeH="0" baseline="0" noProof="0" dirty="0">
                <a:ln>
                  <a:noFill/>
                </a:ln>
                <a:solidFill>
                  <a:srgbClr val="3E3E3E"/>
                </a:solidFill>
                <a:effectLst/>
                <a:uLnTx/>
                <a:uFillTx/>
                <a:latin typeface="Arial" panose="020B0604020202020204"/>
                <a:ea typeface="+mn-ea"/>
                <a:cs typeface="+mn-cs"/>
                <a:hlinkClick r:id="rId4"/>
              </a:rPr>
              <a:t>https://www.epa.gov/watersense/commercial-buildings</a:t>
            </a:r>
            <a:endParaRPr kumimoji="0" lang="en-US" sz="2400" b="0" i="0" u="sng" strike="noStrike" kern="1200" cap="none" spc="0" normalizeH="0" baseline="0" noProof="0" dirty="0">
              <a:ln>
                <a:noFill/>
              </a:ln>
              <a:solidFill>
                <a:srgbClr val="0782B4"/>
              </a:solidFill>
              <a:effectLst/>
              <a:uLnTx/>
              <a:uFillTx/>
              <a:latin typeface="Arial" pitchFamily="34" charset="0"/>
              <a:ea typeface="+mn-ea"/>
              <a:cs typeface="+mn-cs"/>
            </a:endParaRPr>
          </a:p>
        </p:txBody>
      </p:sp>
    </p:spTree>
    <p:extLst>
      <p:ext uri="{BB962C8B-B14F-4D97-AF65-F5344CB8AC3E}">
        <p14:creationId xmlns:p14="http://schemas.microsoft.com/office/powerpoint/2010/main" val="3830140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Institutional Best Management Practices</a:t>
            </a:r>
          </a:p>
        </p:txBody>
      </p:sp>
      <p:sp>
        <p:nvSpPr>
          <p:cNvPr id="5" name="Content Placeholder 1"/>
          <p:cNvSpPr>
            <a:spLocks noGrp="1"/>
          </p:cNvSpPr>
          <p:nvPr>
            <p:ph idx="1"/>
          </p:nvPr>
        </p:nvSpPr>
        <p:spPr>
          <a:xfrm>
            <a:off x="838201" y="1600200"/>
            <a:ext cx="5562599" cy="4876800"/>
          </a:xfrm>
        </p:spPr>
        <p:txBody>
          <a:bodyPr>
            <a:normAutofit fontScale="92500" lnSpcReduction="20000"/>
          </a:bodyPr>
          <a:lstStyle/>
          <a:p>
            <a:pPr marL="0" indent="0">
              <a:buNone/>
            </a:pPr>
            <a:r>
              <a:rPr lang="en-US" sz="2800" i="1" dirty="0">
                <a:solidFill>
                  <a:schemeClr val="tx2"/>
                </a:solidFill>
              </a:rPr>
              <a:t>WaterSense at Work </a:t>
            </a:r>
            <a:r>
              <a:rPr lang="en-US" sz="2800" dirty="0">
                <a:solidFill>
                  <a:schemeClr val="tx2"/>
                </a:solidFill>
              </a:rPr>
              <a:t>is an online guide facilities can use to manage water use:</a:t>
            </a:r>
          </a:p>
          <a:p>
            <a:pPr marL="457200" lvl="1" indent="0">
              <a:lnSpc>
                <a:spcPct val="110000"/>
              </a:lnSpc>
              <a:spcBef>
                <a:spcPts val="600"/>
              </a:spcBef>
              <a:buNone/>
            </a:pPr>
            <a:r>
              <a:rPr lang="en-US" sz="2400" dirty="0"/>
              <a:t>Water management planning</a:t>
            </a:r>
          </a:p>
          <a:p>
            <a:pPr marL="457200" lvl="1" indent="0">
              <a:lnSpc>
                <a:spcPct val="110000"/>
              </a:lnSpc>
              <a:spcBef>
                <a:spcPts val="600"/>
              </a:spcBef>
              <a:buNone/>
            </a:pPr>
            <a:r>
              <a:rPr lang="en-US" sz="2400" dirty="0"/>
              <a:t>Water use monitoring and education</a:t>
            </a:r>
          </a:p>
          <a:p>
            <a:pPr marL="457200" lvl="1" indent="0">
              <a:lnSpc>
                <a:spcPct val="110000"/>
              </a:lnSpc>
              <a:spcBef>
                <a:spcPts val="600"/>
              </a:spcBef>
              <a:buNone/>
            </a:pPr>
            <a:r>
              <a:rPr lang="en-US" sz="2400" dirty="0"/>
              <a:t>Sanitary fixtures and equipment</a:t>
            </a:r>
          </a:p>
          <a:p>
            <a:pPr marL="457200" lvl="1" indent="0">
              <a:lnSpc>
                <a:spcPct val="110000"/>
              </a:lnSpc>
              <a:spcBef>
                <a:spcPts val="600"/>
              </a:spcBef>
              <a:buNone/>
            </a:pPr>
            <a:r>
              <a:rPr lang="en-US" sz="2400" dirty="0"/>
              <a:t>Commercial kitchen equipment</a:t>
            </a:r>
          </a:p>
          <a:p>
            <a:pPr marL="457200" lvl="1" indent="0">
              <a:lnSpc>
                <a:spcPct val="110000"/>
              </a:lnSpc>
              <a:spcBef>
                <a:spcPts val="600"/>
              </a:spcBef>
              <a:buNone/>
            </a:pPr>
            <a:r>
              <a:rPr lang="en-US" sz="2400" dirty="0"/>
              <a:t>Outdoor water use</a:t>
            </a:r>
          </a:p>
          <a:p>
            <a:pPr marL="457200" lvl="1" indent="0">
              <a:lnSpc>
                <a:spcPct val="110000"/>
              </a:lnSpc>
              <a:spcBef>
                <a:spcPts val="600"/>
              </a:spcBef>
              <a:buNone/>
            </a:pPr>
            <a:r>
              <a:rPr lang="en-US" sz="2400" dirty="0"/>
              <a:t>Mechanical systems</a:t>
            </a:r>
          </a:p>
          <a:p>
            <a:pPr marL="457200" lvl="1" indent="0">
              <a:lnSpc>
                <a:spcPct val="110000"/>
              </a:lnSpc>
              <a:spcBef>
                <a:spcPts val="600"/>
              </a:spcBef>
              <a:buNone/>
            </a:pPr>
            <a:r>
              <a:rPr lang="en-US" sz="2400" dirty="0"/>
              <a:t>Laboratory and medical equipment</a:t>
            </a:r>
          </a:p>
          <a:p>
            <a:pPr marL="457200" lvl="1" indent="0">
              <a:lnSpc>
                <a:spcPct val="110000"/>
              </a:lnSpc>
              <a:spcBef>
                <a:spcPts val="600"/>
              </a:spcBef>
              <a:buNone/>
            </a:pPr>
            <a:r>
              <a:rPr lang="en-US" sz="2400" dirty="0"/>
              <a:t>Onsite alternative sources of water</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pic>
        <p:nvPicPr>
          <p:cNvPr id="6" name="Picture 2"/>
          <p:cNvPicPr>
            <a:picLocks noChangeAspect="1" noChangeArrowheads="1"/>
          </p:cNvPicPr>
          <p:nvPr/>
        </p:nvPicPr>
        <p:blipFill>
          <a:blip r:embed="rId3" cstate="email"/>
          <a:srcRect/>
          <a:stretch>
            <a:fillRect/>
          </a:stretch>
        </p:blipFill>
        <p:spPr bwMode="auto">
          <a:xfrm>
            <a:off x="7162800" y="1534125"/>
            <a:ext cx="3738797" cy="4759966"/>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795144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7493A-8752-411B-A8E6-116ABF2E963C}"/>
              </a:ext>
            </a:extLst>
          </p:cNvPr>
          <p:cNvSpPr>
            <a:spLocks noGrp="1"/>
          </p:cNvSpPr>
          <p:nvPr>
            <p:ph type="title"/>
          </p:nvPr>
        </p:nvSpPr>
        <p:spPr/>
        <p:txBody>
          <a:bodyPr/>
          <a:lstStyle/>
          <a:p>
            <a:r>
              <a:rPr lang="en-US" sz="4400" dirty="0"/>
              <a:t>Use Federal Building Resources</a:t>
            </a:r>
          </a:p>
        </p:txBody>
      </p:sp>
      <p:sp>
        <p:nvSpPr>
          <p:cNvPr id="2" name="Content Placeholder 1">
            <a:extLst>
              <a:ext uri="{FF2B5EF4-FFF2-40B4-BE49-F238E27FC236}">
                <a16:creationId xmlns:a16="http://schemas.microsoft.com/office/drawing/2014/main" id="{CD3F6070-7F65-4F30-AE8F-C8D7F654D47F}"/>
              </a:ext>
            </a:extLst>
          </p:cNvPr>
          <p:cNvSpPr>
            <a:spLocks noGrp="1"/>
          </p:cNvSpPr>
          <p:nvPr>
            <p:ph idx="1"/>
          </p:nvPr>
        </p:nvSpPr>
        <p:spPr>
          <a:xfrm>
            <a:off x="838200" y="1524000"/>
            <a:ext cx="10147852" cy="4770093"/>
          </a:xfrm>
        </p:spPr>
        <p:txBody>
          <a:bodyPr>
            <a:normAutofit lnSpcReduction="10000"/>
          </a:bodyPr>
          <a:lstStyle/>
          <a:p>
            <a:pPr marL="0" indent="0">
              <a:buNone/>
            </a:pPr>
            <a:r>
              <a:rPr lang="en-US" sz="2800" dirty="0">
                <a:solidFill>
                  <a:schemeClr val="tx2">
                    <a:lumMod val="75000"/>
                  </a:schemeClr>
                </a:solidFill>
              </a:rPr>
              <a:t>Federal buildings have similar requirements for facility water reductions (2% per year) so their resources can help too</a:t>
            </a:r>
          </a:p>
          <a:p>
            <a:pPr lvl="1">
              <a:buFont typeface="Arial" panose="020B0604020202020204" pitchFamily="34" charset="0"/>
              <a:buChar char="•"/>
            </a:pPr>
            <a:r>
              <a:rPr lang="en-US" sz="2400" dirty="0"/>
              <a:t>Tons of Guidance – Metering, Measurement and Verification, Net-Zero Water and Energy - </a:t>
            </a:r>
            <a:r>
              <a:rPr lang="en-US" sz="1800" dirty="0">
                <a:hlinkClick r:id="rId3"/>
              </a:rPr>
              <a:t>https://www.energy.gov/eere/femp/water-efficiency-federal-buildings-and-campuses</a:t>
            </a:r>
            <a:endParaRPr lang="en-US" sz="1800" dirty="0"/>
          </a:p>
          <a:p>
            <a:pPr lvl="1">
              <a:buFont typeface="Arial" panose="020B0604020202020204" pitchFamily="34" charset="0"/>
              <a:buChar char="•"/>
            </a:pPr>
            <a:r>
              <a:rPr lang="en-US" sz="2400" dirty="0"/>
              <a:t>Advanced Technology Studies - </a:t>
            </a:r>
            <a:r>
              <a:rPr lang="en-US" sz="1900" dirty="0">
                <a:hlinkClick r:id="rId4"/>
              </a:rPr>
              <a:t>https://www.energy.gov/eere/femp/water-efficient-technology-opportunities</a:t>
            </a:r>
            <a:endParaRPr lang="en-US" sz="1900" dirty="0"/>
          </a:p>
          <a:p>
            <a:pPr lvl="1">
              <a:buFont typeface="Arial" panose="020B0604020202020204" pitchFamily="34" charset="0"/>
              <a:buChar char="•"/>
            </a:pPr>
            <a:r>
              <a:rPr lang="en-US" sz="2400" dirty="0"/>
              <a:t>On-demand Training Programs with CEUs –  </a:t>
            </a:r>
            <a:r>
              <a:rPr lang="en-US" sz="1900" dirty="0">
                <a:hlinkClick r:id="rId5"/>
              </a:rPr>
              <a:t>https://www7.eere.energy.gov/femp/training/</a:t>
            </a:r>
            <a:endParaRPr lang="en-US" sz="1900" dirty="0"/>
          </a:p>
          <a:p>
            <a:pPr lvl="1">
              <a:buFont typeface="Arial" panose="020B0604020202020204" pitchFamily="34" charset="0"/>
              <a:buChar char="•"/>
            </a:pPr>
            <a:r>
              <a:rPr lang="en-US" sz="2400" dirty="0"/>
              <a:t>Case Studies - </a:t>
            </a:r>
            <a:r>
              <a:rPr lang="en-US" sz="1900" dirty="0">
                <a:hlinkClick r:id="rId6"/>
              </a:rPr>
              <a:t>https://www.energy.gov/eere/femp/federal-energy-management-program-case-studies</a:t>
            </a:r>
            <a:endParaRPr lang="en-US" sz="1900" dirty="0"/>
          </a:p>
          <a:p>
            <a:pPr lvl="1">
              <a:buFont typeface="Arial" panose="020B0604020202020204" pitchFamily="34" charset="0"/>
              <a:buChar char="•"/>
            </a:pPr>
            <a:r>
              <a:rPr lang="en-US" sz="2400" dirty="0"/>
              <a:t>Conference Proceedings with presentations - </a:t>
            </a:r>
            <a:r>
              <a:rPr lang="en-US" sz="1800" dirty="0">
                <a:hlinkClick r:id="rId7"/>
              </a:rPr>
              <a:t>https://www.energy-exchange.com/training-agenda/</a:t>
            </a:r>
            <a:r>
              <a:rPr lang="en-US" sz="1800" dirty="0"/>
              <a:t> </a:t>
            </a:r>
            <a:r>
              <a:rPr lang="en-US" sz="2400" dirty="0"/>
              <a:t> </a:t>
            </a:r>
          </a:p>
        </p:txBody>
      </p:sp>
      <p:sp>
        <p:nvSpPr>
          <p:cNvPr id="4" name="Slide Number Placeholder 3">
            <a:extLst>
              <a:ext uri="{FF2B5EF4-FFF2-40B4-BE49-F238E27FC236}">
                <a16:creationId xmlns:a16="http://schemas.microsoft.com/office/drawing/2014/main" id="{56BB89B4-6E82-49B5-AE90-09EAEBA3A492}"/>
              </a:ext>
            </a:extLst>
          </p:cNvPr>
          <p:cNvSpPr>
            <a:spLocks noGrp="1"/>
          </p:cNvSpPr>
          <p:nvPr>
            <p:ph type="sldNum" sz="quarter" idx="4"/>
          </p:nvPr>
        </p:nvSpPr>
        <p:spPr/>
        <p:txBody>
          <a:bodyPr/>
          <a:lstStyle/>
          <a:p>
            <a:fld id="{2E3A990C-9C92-1040-9177-5C8DB62B1E39}" type="slidenum">
              <a:rPr lang="en-US" smtClean="0"/>
              <a:pPr/>
              <a:t>37</a:t>
            </a:fld>
            <a:endParaRPr lang="en-US" dirty="0"/>
          </a:p>
        </p:txBody>
      </p:sp>
    </p:spTree>
    <p:extLst>
      <p:ext uri="{BB962C8B-B14F-4D97-AF65-F5344CB8AC3E}">
        <p14:creationId xmlns:p14="http://schemas.microsoft.com/office/powerpoint/2010/main" val="43010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Thank you</a:t>
            </a:r>
          </a:p>
        </p:txBody>
      </p:sp>
      <p:sp>
        <p:nvSpPr>
          <p:cNvPr id="3" name="Content Placeholder 2"/>
          <p:cNvSpPr>
            <a:spLocks noGrp="1"/>
          </p:cNvSpPr>
          <p:nvPr>
            <p:ph idx="1"/>
          </p:nvPr>
        </p:nvSpPr>
        <p:spPr>
          <a:xfrm>
            <a:off x="762000" y="1217511"/>
            <a:ext cx="7706193" cy="4933012"/>
          </a:xfrm>
        </p:spPr>
        <p:txBody>
          <a:bodyPr>
            <a:normAutofit/>
          </a:bodyPr>
          <a:lstStyle/>
          <a:p>
            <a:pPr marL="0" lvl="1" indent="0">
              <a:lnSpc>
                <a:spcPct val="120000"/>
              </a:lnSpc>
              <a:buNone/>
            </a:pPr>
            <a:endParaRPr lang="en-US" sz="2400" dirty="0"/>
          </a:p>
          <a:p>
            <a:pPr marL="0" lvl="1" indent="0">
              <a:lnSpc>
                <a:spcPct val="120000"/>
              </a:lnSpc>
              <a:buNone/>
            </a:pPr>
            <a:r>
              <a:rPr lang="en-US" sz="2400" b="1" dirty="0"/>
              <a:t>WaterSense</a:t>
            </a:r>
          </a:p>
          <a:p>
            <a:pPr marL="0" indent="0">
              <a:lnSpc>
                <a:spcPct val="120000"/>
              </a:lnSpc>
              <a:spcAft>
                <a:spcPct val="15000"/>
              </a:spcAft>
              <a:buNone/>
            </a:pPr>
            <a:r>
              <a:rPr lang="en-US" sz="2400" u="sng" dirty="0">
                <a:solidFill>
                  <a:srgbClr val="0782B4"/>
                </a:solidFill>
              </a:rPr>
              <a:t>www.epa.gov/watersense</a:t>
            </a:r>
          </a:p>
          <a:p>
            <a:pPr marL="0" indent="0">
              <a:lnSpc>
                <a:spcPct val="120000"/>
              </a:lnSpc>
              <a:spcAft>
                <a:spcPct val="15000"/>
              </a:spcAft>
              <a:buNone/>
            </a:pPr>
            <a:r>
              <a:rPr lang="en-US" sz="2400" u="sng" dirty="0">
                <a:solidFill>
                  <a:schemeClr val="accent2"/>
                </a:solidFill>
                <a:hlinkClick r:id="rId3"/>
              </a:rPr>
              <a:t>www.facebook.com/epawatersense</a:t>
            </a:r>
            <a:endParaRPr lang="en-US" sz="2400" u="sng" dirty="0">
              <a:solidFill>
                <a:schemeClr val="accent2"/>
              </a:solidFill>
            </a:endParaRPr>
          </a:p>
          <a:p>
            <a:pPr marL="0" indent="0">
              <a:lnSpc>
                <a:spcPct val="120000"/>
              </a:lnSpc>
              <a:spcAft>
                <a:spcPct val="15000"/>
              </a:spcAft>
              <a:buNone/>
            </a:pPr>
            <a:r>
              <a:rPr lang="en-US" sz="2400" u="sng" dirty="0">
                <a:solidFill>
                  <a:srgbClr val="0000FF"/>
                </a:solidFill>
                <a:hlinkClick r:id="rId4"/>
              </a:rPr>
              <a:t>www.twitter.com/epawatersense</a:t>
            </a:r>
            <a:endParaRPr lang="en-US" sz="2400" u="sng" dirty="0">
              <a:solidFill>
                <a:srgbClr val="0000FF"/>
              </a:solidFill>
            </a:endParaRPr>
          </a:p>
          <a:p>
            <a:pPr marL="0" lvl="1" indent="0">
              <a:lnSpc>
                <a:spcPct val="120000"/>
              </a:lnSpc>
              <a:buNone/>
            </a:pPr>
            <a:endParaRPr lang="en-US" sz="1200" b="1" dirty="0"/>
          </a:p>
          <a:p>
            <a:pPr marL="0" lvl="1" indent="0">
              <a:lnSpc>
                <a:spcPct val="120000"/>
              </a:lnSpc>
              <a:buNone/>
            </a:pPr>
            <a:r>
              <a:rPr lang="en-US" sz="2400" dirty="0"/>
              <a:t>Email:  </a:t>
            </a:r>
            <a:r>
              <a:rPr lang="en-US" sz="2400" dirty="0">
                <a:hlinkClick r:id="rId5"/>
              </a:rPr>
              <a:t>watersense@epa.gov</a:t>
            </a:r>
            <a:endParaRPr lang="en-US" sz="2400" dirty="0"/>
          </a:p>
          <a:p>
            <a:pPr marL="0" lvl="1" indent="0">
              <a:lnSpc>
                <a:spcPct val="120000"/>
              </a:lnSpc>
              <a:buNone/>
            </a:pPr>
            <a:r>
              <a:rPr lang="en-US" sz="2400" dirty="0"/>
              <a:t>Helpline: (866) WTR-SENS (987-7367)</a:t>
            </a:r>
          </a:p>
          <a:p>
            <a:pPr marL="0" indent="0">
              <a:buNone/>
            </a:pPr>
            <a:endParaRPr lang="en-US" dirty="0"/>
          </a:p>
          <a:p>
            <a:pPr marL="0" indent="0">
              <a:buNone/>
            </a:pPr>
            <a:r>
              <a:rPr lang="en-US" sz="3600" b="1" dirty="0">
                <a:solidFill>
                  <a:srgbClr val="117FB3"/>
                </a:solidFill>
                <a:ea typeface="+mj-ea"/>
                <a:cs typeface="+mj-cs"/>
              </a:rPr>
              <a:t>                               </a:t>
            </a:r>
            <a:endParaRPr lang="en-US" dirty="0"/>
          </a:p>
        </p:txBody>
      </p:sp>
      <p:sp>
        <p:nvSpPr>
          <p:cNvPr id="7" name="Slide Number Placeholder 6"/>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pic>
        <p:nvPicPr>
          <p:cNvPr id="4" name="Picture 3" descr="http://www2.ergweb.com/projects/watersense/pubs/marketing/logolabel/promo_label/WSpromolabel_blue_look.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391400" y="2133600"/>
            <a:ext cx="2590800" cy="3202011"/>
          </a:xfrm>
          <a:prstGeom prst="rect">
            <a:avLst/>
          </a:prstGeom>
          <a:noFill/>
          <a:ln w="9525">
            <a:solidFill>
              <a:srgbClr val="3F3F3F"/>
            </a:solidFill>
            <a:miter lim="800000"/>
            <a:headEnd/>
            <a:tailEnd/>
          </a:ln>
        </p:spPr>
      </p:pic>
    </p:spTree>
    <p:extLst>
      <p:ext uri="{BB962C8B-B14F-4D97-AF65-F5344CB8AC3E}">
        <p14:creationId xmlns:p14="http://schemas.microsoft.com/office/powerpoint/2010/main" val="4239908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Other Resources</a:t>
            </a:r>
          </a:p>
        </p:txBody>
      </p:sp>
      <p:sp>
        <p:nvSpPr>
          <p:cNvPr id="2" name="Content Placeholder 1"/>
          <p:cNvSpPr>
            <a:spLocks noGrp="1"/>
          </p:cNvSpPr>
          <p:nvPr>
            <p:ph idx="1"/>
          </p:nvPr>
        </p:nvSpPr>
        <p:spPr>
          <a:xfrm>
            <a:off x="838200" y="1259174"/>
            <a:ext cx="10147852" cy="5400044"/>
          </a:xfrm>
        </p:spPr>
        <p:txBody>
          <a:bodyPr>
            <a:normAutofit/>
          </a:bodyPr>
          <a:lstStyle/>
          <a:p>
            <a:pPr marL="0" indent="0">
              <a:lnSpc>
                <a:spcPct val="120000"/>
              </a:lnSpc>
              <a:spcBef>
                <a:spcPts val="600"/>
              </a:spcBef>
              <a:spcAft>
                <a:spcPts val="600"/>
              </a:spcAft>
              <a:buNone/>
            </a:pPr>
            <a:r>
              <a:rPr lang="en-US" sz="2000" dirty="0"/>
              <a:t>South Florida Water Management District </a:t>
            </a:r>
            <a:r>
              <a:rPr lang="en-US" sz="2000" i="1" dirty="0"/>
              <a:t>Water Efficiency and Self-Conducted Water Audits at Commercial and Institutional Facilities Guide</a:t>
            </a:r>
          </a:p>
          <a:p>
            <a:pPr marL="457200" lvl="1" indent="0">
              <a:lnSpc>
                <a:spcPct val="120000"/>
              </a:lnSpc>
              <a:spcBef>
                <a:spcPts val="0"/>
              </a:spcBef>
              <a:spcAft>
                <a:spcPts val="600"/>
              </a:spcAft>
              <a:buNone/>
            </a:pPr>
            <a:r>
              <a:rPr lang="en-US" sz="2000" i="1" dirty="0">
                <a:hlinkClick r:id="rId3"/>
              </a:rPr>
              <a:t>https://www.sfwmd.gov/documents-by-tag/waterefficiency</a:t>
            </a:r>
            <a:endParaRPr lang="en-US" sz="2000" i="1" dirty="0"/>
          </a:p>
          <a:p>
            <a:pPr marL="57150" indent="0">
              <a:lnSpc>
                <a:spcPct val="120000"/>
              </a:lnSpc>
              <a:spcBef>
                <a:spcPts val="600"/>
              </a:spcBef>
              <a:spcAft>
                <a:spcPts val="600"/>
              </a:spcAft>
              <a:buNone/>
            </a:pPr>
            <a:r>
              <a:rPr lang="en-US" sz="2000" dirty="0"/>
              <a:t>Environmental Defense Fund, AT&amp;T, &amp; GEMI</a:t>
            </a:r>
          </a:p>
          <a:p>
            <a:pPr marL="457200" lvl="1" indent="0">
              <a:lnSpc>
                <a:spcPct val="120000"/>
              </a:lnSpc>
              <a:spcBef>
                <a:spcPts val="0"/>
              </a:spcBef>
              <a:spcAft>
                <a:spcPts val="600"/>
              </a:spcAft>
              <a:buNone/>
            </a:pPr>
            <a:r>
              <a:rPr lang="en-US" sz="2000" dirty="0"/>
              <a:t>Water Efficiency Toolkit with Scorecard and Cooling Tower </a:t>
            </a:r>
            <a:r>
              <a:rPr lang="en-US" sz="2000" dirty="0" err="1"/>
              <a:t>WaterMAPP</a:t>
            </a:r>
            <a:r>
              <a:rPr lang="en-US" sz="2000" dirty="0"/>
              <a:t> Tool </a:t>
            </a:r>
            <a:r>
              <a:rPr lang="en-US" sz="2000" dirty="0">
                <a:hlinkClick r:id="rId4"/>
              </a:rPr>
              <a:t>http://business.edf.org/projects/featured/water-efficiency-and-att/water-efficiency-toolkit-2/</a:t>
            </a:r>
            <a:r>
              <a:rPr lang="en-US" sz="2000" dirty="0"/>
              <a:t> </a:t>
            </a:r>
          </a:p>
          <a:p>
            <a:pPr marL="0" indent="0">
              <a:spcBef>
                <a:spcPts val="600"/>
              </a:spcBef>
              <a:buNone/>
            </a:pPr>
            <a:r>
              <a:rPr lang="en-US" sz="2000" dirty="0"/>
              <a:t>DOE Federal Energy Management Program Water Project Screening Tool - </a:t>
            </a:r>
            <a:r>
              <a:rPr lang="en-US" sz="1800" dirty="0"/>
              <a:t>	</a:t>
            </a:r>
            <a:r>
              <a:rPr lang="en-US" sz="2000" dirty="0">
                <a:hlinkClick r:id="rId5"/>
              </a:rPr>
              <a:t>http://energy.gov/eere/femp/downloads/water-project-screening-tool</a:t>
            </a:r>
            <a:r>
              <a:rPr lang="en-US" sz="2000" dirty="0"/>
              <a:t> </a:t>
            </a:r>
          </a:p>
          <a:p>
            <a:pPr marL="0" indent="0">
              <a:spcBef>
                <a:spcPts val="600"/>
              </a:spcBef>
              <a:buNone/>
            </a:pPr>
            <a:r>
              <a:rPr lang="en-US" sz="2000" dirty="0"/>
              <a:t>City of Boulder Commercial, Industrial, and Institutional Water Assessment Tool and User’s Guide 	</a:t>
            </a:r>
          </a:p>
          <a:p>
            <a:pPr marL="0" indent="0">
              <a:spcBef>
                <a:spcPts val="600"/>
              </a:spcBef>
              <a:buNone/>
            </a:pPr>
            <a:r>
              <a:rPr lang="en-US" sz="2000" dirty="0"/>
              <a:t>	</a:t>
            </a:r>
            <a:r>
              <a:rPr lang="en-US" sz="2000" dirty="0">
                <a:solidFill>
                  <a:srgbClr val="3E3E3E"/>
                </a:solidFill>
                <a:latin typeface="Arial" pitchFamily="34" charset="0"/>
                <a:cs typeface="Arial" pitchFamily="34" charset="0"/>
                <a:hlinkClick r:id="rId6"/>
              </a:rPr>
              <a:t>https://www.brendlegroup.com/actions-insights/resources/</a:t>
            </a:r>
            <a:endParaRPr lang="en-US" sz="2000" dirty="0">
              <a:solidFill>
                <a:srgbClr val="3E3E3E"/>
              </a:solidFill>
              <a:latin typeface="Arial" pitchFamily="34" charset="0"/>
              <a:cs typeface="Arial" pitchFamily="34" charset="0"/>
            </a:endParaRPr>
          </a:p>
          <a:p>
            <a:pPr marL="0" indent="0">
              <a:spcBef>
                <a:spcPts val="600"/>
              </a:spcBef>
              <a:buNone/>
            </a:pPr>
            <a:endParaRPr lang="en-US" sz="2000" dirty="0"/>
          </a:p>
          <a:p>
            <a:pPr marL="0" indent="0">
              <a:spcBef>
                <a:spcPts val="600"/>
              </a:spcBef>
              <a:buNone/>
            </a:pPr>
            <a:endParaRPr lang="en-US" sz="2000" dirty="0"/>
          </a:p>
          <a:p>
            <a:pPr marL="0" indent="0">
              <a:spcBef>
                <a:spcPts val="600"/>
              </a:spcBef>
              <a:buNone/>
            </a:pPr>
            <a:endParaRPr lang="en-US" sz="2000" dirty="0"/>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12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1012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6E7D92D-23A7-4653-9E63-91633A4E698C}"/>
              </a:ext>
            </a:extLst>
          </p:cNvPr>
          <p:cNvPicPr>
            <a:picLocks noGrp="1" noChangeAspect="1"/>
          </p:cNvPicPr>
          <p:nvPr>
            <p:ph type="pic" sz="quarter" idx="13"/>
          </p:nvPr>
        </p:nvPicPr>
        <p:blipFill>
          <a:blip r:embed="rId3"/>
          <a:srcRect t="2376" b="2376"/>
          <a:stretch>
            <a:fillRect/>
          </a:stretch>
        </p:blipFill>
        <p:spPr>
          <a:xfrm>
            <a:off x="1524000" y="200722"/>
            <a:ext cx="3898900" cy="6662330"/>
          </a:xfrm>
        </p:spPr>
      </p:pic>
      <p:sp>
        <p:nvSpPr>
          <p:cNvPr id="3" name="Content Placeholder 2">
            <a:extLst>
              <a:ext uri="{FF2B5EF4-FFF2-40B4-BE49-F238E27FC236}">
                <a16:creationId xmlns:a16="http://schemas.microsoft.com/office/drawing/2014/main" id="{604E34FE-F644-4DA0-94F8-812D69BB651A}"/>
              </a:ext>
            </a:extLst>
          </p:cNvPr>
          <p:cNvSpPr>
            <a:spLocks noGrp="1"/>
          </p:cNvSpPr>
          <p:nvPr>
            <p:ph sz="half" idx="2"/>
          </p:nvPr>
        </p:nvSpPr>
        <p:spPr/>
        <p:txBody>
          <a:bodyPr/>
          <a:lstStyle/>
          <a:p>
            <a:pPr marL="0" indent="0">
              <a:buNone/>
            </a:pPr>
            <a:r>
              <a:rPr lang="en-US" sz="2000" dirty="0"/>
              <a:t>WaterSense is a voluntary partnership program launched by EPA in 2006 that provides a simple way to identify water-efficient:</a:t>
            </a:r>
          </a:p>
          <a:p>
            <a:pPr>
              <a:buFont typeface="Arial" panose="020B0604020202020204" pitchFamily="34" charset="0"/>
              <a:buChar char="•"/>
            </a:pPr>
            <a:r>
              <a:rPr lang="en-US" sz="2000" dirty="0"/>
              <a:t>Products</a:t>
            </a:r>
          </a:p>
          <a:p>
            <a:pPr>
              <a:buFont typeface="Arial" panose="020B0604020202020204" pitchFamily="34" charset="0"/>
              <a:buChar char="•"/>
            </a:pPr>
            <a:r>
              <a:rPr lang="en-US" sz="2000" dirty="0"/>
              <a:t>Programs</a:t>
            </a:r>
          </a:p>
          <a:p>
            <a:pPr>
              <a:buFont typeface="Arial" panose="020B0604020202020204" pitchFamily="34" charset="0"/>
              <a:buChar char="•"/>
            </a:pPr>
            <a:r>
              <a:rPr lang="en-US" sz="2000" dirty="0"/>
              <a:t>Practices</a:t>
            </a:r>
          </a:p>
          <a:p>
            <a:pPr>
              <a:buFont typeface="Arial" panose="020B0604020202020204" pitchFamily="34" charset="0"/>
              <a:buChar char="•"/>
            </a:pPr>
            <a:r>
              <a:rPr lang="en-US" sz="2000" dirty="0"/>
              <a:t>Homes</a:t>
            </a:r>
          </a:p>
          <a:p>
            <a:pPr marL="0" indent="0">
              <a:buNone/>
            </a:pPr>
            <a:r>
              <a:rPr lang="en-US" sz="2000" dirty="0"/>
              <a:t>Products are independently certified for water efficiency </a:t>
            </a:r>
            <a:r>
              <a:rPr lang="en-US" sz="2000" b="1" dirty="0"/>
              <a:t>and</a:t>
            </a:r>
            <a:r>
              <a:rPr lang="en-US" sz="2000" dirty="0"/>
              <a:t> performance</a:t>
            </a:r>
          </a:p>
          <a:p>
            <a:endParaRPr lang="en-US" dirty="0"/>
          </a:p>
        </p:txBody>
      </p:sp>
      <p:sp>
        <p:nvSpPr>
          <p:cNvPr id="4" name="Title 3">
            <a:extLst>
              <a:ext uri="{FF2B5EF4-FFF2-40B4-BE49-F238E27FC236}">
                <a16:creationId xmlns:a16="http://schemas.microsoft.com/office/drawing/2014/main" id="{A52F63C5-FA4A-47C4-BCB2-B8CF501D416D}"/>
              </a:ext>
            </a:extLst>
          </p:cNvPr>
          <p:cNvSpPr>
            <a:spLocks noGrp="1"/>
          </p:cNvSpPr>
          <p:nvPr>
            <p:ph type="title"/>
          </p:nvPr>
        </p:nvSpPr>
        <p:spPr/>
        <p:txBody>
          <a:bodyPr/>
          <a:lstStyle/>
          <a:p>
            <a:pPr algn="ctr"/>
            <a:r>
              <a:rPr lang="en-US" dirty="0"/>
              <a:t>WaterSense Can Help</a:t>
            </a:r>
          </a:p>
        </p:txBody>
      </p:sp>
      <p:pic>
        <p:nvPicPr>
          <p:cNvPr id="7" name="Picture 4" descr="http://www2.ergweb.com/projects/watersense/pubs/marketing/logolabel/label/WSlabel_process_transparent.gif">
            <a:extLst>
              <a:ext uri="{FF2B5EF4-FFF2-40B4-BE49-F238E27FC236}">
                <a16:creationId xmlns:a16="http://schemas.microsoft.com/office/drawing/2014/main" id="{A6F09149-330C-4BE0-A48C-14AE565DB80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97333" y="3048000"/>
            <a:ext cx="1676400" cy="1649361"/>
          </a:xfrm>
          <a:prstGeom prst="rect">
            <a:avLst/>
          </a:prstGeom>
          <a:noFill/>
          <a:ln w="9525">
            <a:noFill/>
            <a:miter lim="800000"/>
            <a:headEnd/>
            <a:tailEnd/>
          </a:ln>
        </p:spPr>
      </p:pic>
    </p:spTree>
    <p:extLst>
      <p:ext uri="{BB962C8B-B14F-4D97-AF65-F5344CB8AC3E}">
        <p14:creationId xmlns:p14="http://schemas.microsoft.com/office/powerpoint/2010/main" val="2800261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9050" y="507356"/>
            <a:ext cx="12191999" cy="579091"/>
          </a:xfrm>
        </p:spPr>
        <p:txBody>
          <a:bodyPr/>
          <a:lstStyle/>
          <a:p>
            <a:pPr algn="ctr"/>
            <a:r>
              <a:rPr lang="en-US" sz="3600" dirty="0"/>
              <a:t>Outdoor Water Resources</a:t>
            </a:r>
          </a:p>
        </p:txBody>
      </p:sp>
      <p:sp>
        <p:nvSpPr>
          <p:cNvPr id="7" name="Content Placeholder 1">
            <a:extLst>
              <a:ext uri="{FF2B5EF4-FFF2-40B4-BE49-F238E27FC236}">
                <a16:creationId xmlns:a16="http://schemas.microsoft.com/office/drawing/2014/main" id="{0249F9D7-AE65-4C08-A998-560AB718F4FB}"/>
              </a:ext>
            </a:extLst>
          </p:cNvPr>
          <p:cNvSpPr txBox="1">
            <a:spLocks/>
          </p:cNvSpPr>
          <p:nvPr/>
        </p:nvSpPr>
        <p:spPr bwMode="auto">
          <a:xfrm>
            <a:off x="1981200" y="1641798"/>
            <a:ext cx="8665565" cy="470884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WaterSense Water-Smart Landscaping Guide </a:t>
            </a: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hlinkClick r:id="rId3"/>
              </a:rPr>
              <a:t>https://www.epa.gov/sites/production/files/2017-01/documents/ws-outdoor-water-efficient-landscaping.pdf</a:t>
            </a: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 </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1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rPr>
              <a:t>Regionally-appropriate Plant Lists – What to plant and where   </a:t>
            </a: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hlinkClick r:id="rId4"/>
              </a:rPr>
              <a:t>https://www.epa.gov/watersense/what-plant</a:t>
            </a: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rPr>
              <a:t> </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en-US" sz="1050" b="0" i="0" u="none" strike="noStrike" kern="1200" cap="none" spc="0" normalizeH="0" baseline="0" noProof="0" dirty="0">
              <a:ln>
                <a:noFill/>
              </a:ln>
              <a:solidFill>
                <a:srgbClr val="5F5F5F"/>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rPr>
              <a:t>Micro-irrigation – drip irrigation guides </a:t>
            </a: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hlinkClick r:id="rId5"/>
              </a:rPr>
              <a:t>https://www.epa.gov/watersense/watering-tips#smarter-tech</a:t>
            </a:r>
            <a:r>
              <a:rPr kumimoji="0" 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rPr>
              <a:t> </a:t>
            </a:r>
            <a:endParaRPr kumimoji="0" lang="en-US" sz="2000" b="0" i="0" u="none" strike="noStrike" kern="1200" cap="none" spc="0" normalizeH="0" baseline="0" noProof="0" dirty="0">
              <a:ln>
                <a:noFill/>
              </a:ln>
              <a:solidFill>
                <a:srgbClr val="C64E52"/>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altLang="en-US" sz="24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rPr>
              <a:t>Expert assistance with irrigation system design, install, audit: 	   </a:t>
            </a:r>
            <a:r>
              <a:rPr kumimoji="0" lang="en-US" altLang="en-US" sz="2000" b="0" i="0" u="none" strike="noStrike" kern="1200" cap="none" spc="0" normalizeH="0" baseline="0" noProof="0" dirty="0">
                <a:ln>
                  <a:noFill/>
                </a:ln>
                <a:solidFill>
                  <a:srgbClr val="5F5F5F"/>
                </a:solidFill>
                <a:effectLst/>
                <a:uLnTx/>
                <a:uFillTx/>
                <a:latin typeface="Arial" pitchFamily="34" charset="0"/>
                <a:ea typeface="+mn-ea"/>
                <a:cs typeface="Arial" pitchFamily="34" charset="0"/>
              </a:rPr>
              <a:t>Directory of Certified Irrigation Professionals 	</a:t>
            </a:r>
            <a:r>
              <a:rPr kumimoji="0" lang="en-US" alt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hlinkClick r:id="rId6"/>
              </a:rPr>
              <a:t>https://www.epa.gov/watersense/irrigation-pro</a:t>
            </a:r>
            <a:endParaRPr kumimoji="0" lang="en-US" altLang="en-US" sz="20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sz="1100" b="0" i="0" u="none" strike="noStrike" kern="1200" cap="none" spc="0" normalizeH="0" baseline="0" noProof="0" dirty="0">
              <a:ln>
                <a:noFill/>
              </a:ln>
              <a:solidFill>
                <a:srgbClr val="007FB2">
                  <a:lumMod val="75000"/>
                </a:srgbClr>
              </a:solidFill>
              <a:effectLst/>
              <a:uLnTx/>
              <a:uFillTx/>
              <a:latin typeface="Arial" pitchFamily="34" charset="0"/>
              <a:ea typeface="+mn-ea"/>
              <a:cs typeface="Arial" pitchFamily="34" charset="0"/>
            </a:endParaRPr>
          </a:p>
        </p:txBody>
      </p:sp>
      <p:sp>
        <p:nvSpPr>
          <p:cNvPr id="9" name="Explosion: 14 Points 8">
            <a:extLst>
              <a:ext uri="{FF2B5EF4-FFF2-40B4-BE49-F238E27FC236}">
                <a16:creationId xmlns:a16="http://schemas.microsoft.com/office/drawing/2014/main" id="{EA95BFD5-6C54-46F8-941C-817C7B09C1B7}"/>
              </a:ext>
            </a:extLst>
          </p:cNvPr>
          <p:cNvSpPr/>
          <p:nvPr/>
        </p:nvSpPr>
        <p:spPr>
          <a:xfrm>
            <a:off x="399112" y="3996221"/>
            <a:ext cx="1364105" cy="629587"/>
          </a:xfrm>
          <a:prstGeom prst="irregularSeal2">
            <a:avLst/>
          </a:prstGeom>
          <a:solidFill>
            <a:srgbClr val="FFFF00"/>
          </a:solidFill>
          <a:ln w="9525" cap="flat" cmpd="sng" algn="ctr">
            <a:solidFill>
              <a:srgbClr val="C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00000"/>
                </a:solidFill>
                <a:effectLst/>
                <a:uLnTx/>
                <a:uFillTx/>
                <a:latin typeface="Calibri"/>
                <a:ea typeface="+mn-ea"/>
                <a:cs typeface="+mn-cs"/>
              </a:rPr>
              <a:t>NEW</a:t>
            </a:r>
          </a:p>
        </p:txBody>
      </p:sp>
    </p:spTree>
    <p:extLst>
      <p:ext uri="{BB962C8B-B14F-4D97-AF65-F5344CB8AC3E}">
        <p14:creationId xmlns:p14="http://schemas.microsoft.com/office/powerpoint/2010/main" val="1961204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C6C51C-A25F-4A51-BED2-9890FE376054}"/>
              </a:ext>
            </a:extLst>
          </p:cNvPr>
          <p:cNvSpPr>
            <a:spLocks noGrp="1"/>
          </p:cNvSpPr>
          <p:nvPr>
            <p:ph type="title"/>
          </p:nvPr>
        </p:nvSpPr>
        <p:spPr>
          <a:xfrm>
            <a:off x="0" y="609600"/>
            <a:ext cx="12191999" cy="719461"/>
          </a:xfrm>
        </p:spPr>
        <p:txBody>
          <a:bodyPr/>
          <a:lstStyle/>
          <a:p>
            <a:r>
              <a:rPr lang="en-US" dirty="0"/>
              <a:t>Water Reuse Guides</a:t>
            </a:r>
          </a:p>
        </p:txBody>
      </p:sp>
      <p:sp>
        <p:nvSpPr>
          <p:cNvPr id="4" name="Content Placeholder 1">
            <a:extLst>
              <a:ext uri="{FF2B5EF4-FFF2-40B4-BE49-F238E27FC236}">
                <a16:creationId xmlns:a16="http://schemas.microsoft.com/office/drawing/2014/main" id="{0EDB40AF-68E8-4683-85BA-75EFD59956A3}"/>
              </a:ext>
            </a:extLst>
          </p:cNvPr>
          <p:cNvSpPr txBox="1">
            <a:spLocks/>
          </p:cNvSpPr>
          <p:nvPr/>
        </p:nvSpPr>
        <p:spPr bwMode="auto">
          <a:xfrm>
            <a:off x="1600200" y="1676401"/>
            <a:ext cx="8678057" cy="444976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itchFamily="34" charset="0"/>
              <a:buChar char="»"/>
              <a:defRPr sz="2000" kern="1200">
                <a:solidFill>
                  <a:srgbClr val="3E3E3E"/>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C64E52"/>
                </a:solidFill>
                <a:effectLst/>
                <a:uLnTx/>
                <a:uFillTx/>
                <a:latin typeface="Arial" pitchFamily="34" charset="0"/>
                <a:ea typeface="+mn-ea"/>
                <a:cs typeface="Arial" pitchFamily="34" charset="0"/>
              </a:rPr>
              <a:t>William J. Worthen Foundation - Water Reuse Practice Guide    </a:t>
            </a:r>
            <a:r>
              <a:rPr kumimoji="0" lang="en-US" sz="1800" b="0" i="0" u="none" strike="noStrike" kern="1200" cap="none" spc="0" normalizeH="0" baseline="0" noProof="0" dirty="0">
                <a:ln>
                  <a:noFill/>
                </a:ln>
                <a:solidFill>
                  <a:srgbClr val="3E3E3E"/>
                </a:solidFill>
                <a:effectLst/>
                <a:uLnTx/>
                <a:uFillTx/>
                <a:latin typeface="Arial" pitchFamily="34" charset="0"/>
                <a:ea typeface="+mn-ea"/>
                <a:cs typeface="Arial" pitchFamily="34" charset="0"/>
                <a:hlinkClick r:id="rId3"/>
              </a:rPr>
              <a:t>https://www.collaborativedesign.org/water-reuse-practice-guide/</a:t>
            </a:r>
            <a:r>
              <a:rPr kumimoji="0" lang="en-US" sz="18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 </a:t>
            </a: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Onsite non-potable reuse guide – covers all aspects of planning, technical details, along with permitting and communications </a:t>
            </a: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2000" b="1" i="0" u="none" strike="noStrike" kern="1200" cap="none" spc="0" normalizeH="0" baseline="0" noProof="0" dirty="0">
                <a:ln>
                  <a:noFill/>
                </a:ln>
                <a:solidFill>
                  <a:srgbClr val="C64E52"/>
                </a:solidFill>
                <a:effectLst/>
                <a:uLnTx/>
                <a:uFillTx/>
                <a:latin typeface="Arial" pitchFamily="34" charset="0"/>
                <a:ea typeface="+mn-ea"/>
                <a:cs typeface="Arial" pitchFamily="34" charset="0"/>
              </a:rPr>
              <a:t>EPA Office of Water </a:t>
            </a:r>
            <a:endParaRPr kumimoji="0" lang="en-US" sz="2000" b="1" i="0" u="none" strike="noStrike" kern="1200" cap="none" spc="0" normalizeH="0" baseline="0" noProof="0" dirty="0">
              <a:ln>
                <a:noFill/>
              </a:ln>
              <a:solidFill>
                <a:srgbClr val="3E3E3E"/>
              </a:solidFill>
              <a:effectLst/>
              <a:uLnTx/>
              <a:uFillTx/>
              <a:latin typeface="Arial" pitchFamily="34" charset="0"/>
              <a:ea typeface="+mn-ea"/>
              <a:cs typeface="Arial" pitchFamily="34" charset="0"/>
            </a:endParaRPr>
          </a:p>
          <a:p>
            <a:pPr marL="400050" marR="0" lvl="1"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800" b="0" i="0" u="none" strike="noStrike" kern="1200" cap="none" spc="0" normalizeH="0" baseline="0" noProof="0" dirty="0">
                <a:ln>
                  <a:noFill/>
                </a:ln>
                <a:solidFill>
                  <a:srgbClr val="3E3E3E"/>
                </a:solidFill>
                <a:effectLst/>
                <a:uLnTx/>
                <a:uFillTx/>
                <a:latin typeface="Arial" pitchFamily="34" charset="0"/>
                <a:ea typeface="+mn-ea"/>
                <a:cs typeface="Arial" pitchFamily="34" charset="0"/>
                <a:hlinkClick r:id="rId4"/>
              </a:rPr>
              <a:t>https://www.epa.gov/ground-water-and-drinking-water/potable-water-reuse-and-drinking-water</a:t>
            </a:r>
            <a:r>
              <a:rPr kumimoji="0" lang="en-US" sz="18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 </a:t>
            </a: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C64E52"/>
                </a:solidFill>
                <a:effectLst/>
                <a:uLnTx/>
                <a:uFillTx/>
                <a:latin typeface="Arial" pitchFamily="34" charset="0"/>
                <a:ea typeface="+mn-ea"/>
                <a:cs typeface="Arial" pitchFamily="34" charset="0"/>
              </a:rPr>
              <a:t>2017 Potable Reuse Compendium</a:t>
            </a:r>
          </a:p>
          <a:p>
            <a:pPr marL="742950" marR="0" lvl="1" indent="-28575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3E3E3E"/>
                </a:solidFill>
                <a:effectLst/>
                <a:uLnTx/>
                <a:uFillTx/>
                <a:latin typeface="Arial" pitchFamily="34" charset="0"/>
                <a:ea typeface="+mn-ea"/>
                <a:cs typeface="Arial" pitchFamily="34" charset="0"/>
              </a:rPr>
              <a:t>2012 Guide for Water Reuse – indirect potable, non-potable</a:t>
            </a:r>
          </a:p>
        </p:txBody>
      </p:sp>
    </p:spTree>
    <p:extLst>
      <p:ext uri="{BB962C8B-B14F-4D97-AF65-F5344CB8AC3E}">
        <p14:creationId xmlns:p14="http://schemas.microsoft.com/office/powerpoint/2010/main" val="144167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CC31-981B-434C-8F3A-308545E909FC}"/>
              </a:ext>
            </a:extLst>
          </p:cNvPr>
          <p:cNvSpPr>
            <a:spLocks noGrp="1"/>
          </p:cNvSpPr>
          <p:nvPr>
            <p:ph type="title"/>
          </p:nvPr>
        </p:nvSpPr>
        <p:spPr>
          <a:xfrm>
            <a:off x="0" y="563909"/>
            <a:ext cx="12192000" cy="695267"/>
          </a:xfrm>
        </p:spPr>
        <p:txBody>
          <a:bodyPr/>
          <a:lstStyle/>
          <a:p>
            <a:r>
              <a:rPr lang="en-US" dirty="0"/>
              <a:t>WaterSense Focus – 3 Ps</a:t>
            </a:r>
          </a:p>
        </p:txBody>
      </p:sp>
      <p:sp>
        <p:nvSpPr>
          <p:cNvPr id="4" name="Slide Number Placeholder 3">
            <a:extLst>
              <a:ext uri="{FF2B5EF4-FFF2-40B4-BE49-F238E27FC236}">
                <a16:creationId xmlns:a16="http://schemas.microsoft.com/office/drawing/2014/main" id="{686F26B0-1094-4D7B-8933-F40698D34EDB}"/>
              </a:ext>
            </a:extLst>
          </p:cNvPr>
          <p:cNvSpPr>
            <a:spLocks noGrp="1"/>
          </p:cNvSpPr>
          <p:nvPr>
            <p:ph type="sldNum" sz="quarter" idx="4"/>
          </p:nvPr>
        </p:nvSpPr>
        <p:spPr/>
        <p:txBody>
          <a:bodyPr/>
          <a:lstStyle/>
          <a:p>
            <a:fld id="{8EBF18E3-AAF2-104C-A135-814BF6D8D2C4}" type="slidenum">
              <a:rPr lang="en-US" smtClean="0"/>
              <a:t>5</a:t>
            </a:fld>
            <a:endParaRPr lang="en-US" dirty="0"/>
          </a:p>
        </p:txBody>
      </p:sp>
      <p:pic>
        <p:nvPicPr>
          <p:cNvPr id="5" name="Picture 4" descr="EPA ext horz level 5 terrace.jpg">
            <a:extLst>
              <a:ext uri="{FF2B5EF4-FFF2-40B4-BE49-F238E27FC236}">
                <a16:creationId xmlns:a16="http://schemas.microsoft.com/office/drawing/2014/main" id="{E92D2BBC-6796-42E7-8B5C-3BEEE3B3DDEA}"/>
              </a:ext>
            </a:extLst>
          </p:cNvPr>
          <p:cNvPicPr>
            <a:picLocks noChangeAspect="1"/>
          </p:cNvPicPr>
          <p:nvPr/>
        </p:nvPicPr>
        <p:blipFill>
          <a:blip r:embed="rId3" cstate="print"/>
          <a:srcRect l="27273" t="49528" r="23636" b="11792"/>
          <a:stretch>
            <a:fillRect/>
          </a:stretch>
        </p:blipFill>
        <p:spPr>
          <a:xfrm>
            <a:off x="7469451" y="5110724"/>
            <a:ext cx="2468911" cy="1499472"/>
          </a:xfrm>
          <a:prstGeom prst="rect">
            <a:avLst/>
          </a:prstGeom>
        </p:spPr>
      </p:pic>
      <p:sp>
        <p:nvSpPr>
          <p:cNvPr id="6" name="TextBox 5">
            <a:extLst>
              <a:ext uri="{FF2B5EF4-FFF2-40B4-BE49-F238E27FC236}">
                <a16:creationId xmlns:a16="http://schemas.microsoft.com/office/drawing/2014/main" id="{EE3DE550-94DD-42D4-8BC2-2E7A0F732225}"/>
              </a:ext>
            </a:extLst>
          </p:cNvPr>
          <p:cNvSpPr txBox="1"/>
          <p:nvPr/>
        </p:nvSpPr>
        <p:spPr>
          <a:xfrm>
            <a:off x="4656141" y="2006252"/>
            <a:ext cx="2006929" cy="830997"/>
          </a:xfrm>
          <a:prstGeom prst="rect">
            <a:avLst/>
          </a:prstGeom>
          <a:noFill/>
        </p:spPr>
        <p:txBody>
          <a:bodyPr wrap="square" rtlCol="0">
            <a:spAutoFit/>
          </a:bodyPr>
          <a:lstStyle/>
          <a:p>
            <a:pPr algn="ctr"/>
            <a:r>
              <a:rPr lang="en-US" sz="1600" b="1" dirty="0">
                <a:solidFill>
                  <a:srgbClr val="C00000"/>
                </a:solidFill>
              </a:rPr>
              <a:t>Guides and BMPs  for all areas of buildings</a:t>
            </a:r>
          </a:p>
        </p:txBody>
      </p:sp>
      <p:pic>
        <p:nvPicPr>
          <p:cNvPr id="7" name="Picture 2">
            <a:extLst>
              <a:ext uri="{FF2B5EF4-FFF2-40B4-BE49-F238E27FC236}">
                <a16:creationId xmlns:a16="http://schemas.microsoft.com/office/drawing/2014/main" id="{41A7D402-C93B-4F0B-8E5C-267FDC0C0E5D}"/>
              </a:ext>
            </a:extLst>
          </p:cNvPr>
          <p:cNvPicPr>
            <a:picLocks noChangeAspect="1" noChangeArrowheads="1"/>
          </p:cNvPicPr>
          <p:nvPr/>
        </p:nvPicPr>
        <p:blipFill>
          <a:blip r:embed="rId4" cstate="screen"/>
          <a:srcRect/>
          <a:stretch>
            <a:fillRect/>
          </a:stretch>
        </p:blipFill>
        <p:spPr bwMode="auto">
          <a:xfrm>
            <a:off x="2294464" y="1386748"/>
            <a:ext cx="1979141" cy="2519699"/>
          </a:xfrm>
          <a:prstGeom prst="rect">
            <a:avLst/>
          </a:prstGeom>
          <a:noFill/>
          <a:ln w="9525">
            <a:solidFill>
              <a:schemeClr val="accent1"/>
            </a:solidFill>
            <a:miter lim="800000"/>
            <a:headEnd/>
            <a:tailEnd/>
          </a:ln>
        </p:spPr>
      </p:pic>
      <p:graphicFrame>
        <p:nvGraphicFramePr>
          <p:cNvPr id="8" name="Content Placeholder 6">
            <a:extLst>
              <a:ext uri="{FF2B5EF4-FFF2-40B4-BE49-F238E27FC236}">
                <a16:creationId xmlns:a16="http://schemas.microsoft.com/office/drawing/2014/main" id="{9CE85FA9-13A4-4B86-A26C-3149FF9F5F67}"/>
              </a:ext>
            </a:extLst>
          </p:cNvPr>
          <p:cNvGraphicFramePr>
            <a:graphicFrameLocks noGrp="1"/>
          </p:cNvGraphicFramePr>
          <p:nvPr>
            <p:ph idx="1"/>
            <p:extLst>
              <p:ext uri="{D42A27DB-BD31-4B8C-83A1-F6EECF244321}">
                <p14:modId xmlns:p14="http://schemas.microsoft.com/office/powerpoint/2010/main" val="4276546623"/>
              </p:ext>
            </p:extLst>
          </p:nvPr>
        </p:nvGraphicFramePr>
        <p:xfrm>
          <a:off x="2647029" y="3004384"/>
          <a:ext cx="6133768" cy="2908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19">
            <a:extLst>
              <a:ext uri="{FF2B5EF4-FFF2-40B4-BE49-F238E27FC236}">
                <a16:creationId xmlns:a16="http://schemas.microsoft.com/office/drawing/2014/main" id="{5A779736-2BDA-465E-9487-79CB0BF5A285}"/>
              </a:ext>
            </a:extLst>
          </p:cNvPr>
          <p:cNvGrpSpPr/>
          <p:nvPr/>
        </p:nvGrpSpPr>
        <p:grpSpPr>
          <a:xfrm>
            <a:off x="7357477" y="4277601"/>
            <a:ext cx="2778516" cy="990600"/>
            <a:chOff x="6080431" y="4343400"/>
            <a:chExt cx="2778516" cy="990600"/>
          </a:xfrm>
        </p:grpSpPr>
        <p:pic>
          <p:nvPicPr>
            <p:cNvPr id="10" name="Picture 9" descr="promolabel_blue_look">
              <a:extLst>
                <a:ext uri="{FF2B5EF4-FFF2-40B4-BE49-F238E27FC236}">
                  <a16:creationId xmlns:a16="http://schemas.microsoft.com/office/drawing/2014/main" id="{C164A9D7-5644-4CB9-893A-316409D2B29D}"/>
                </a:ext>
              </a:extLst>
            </p:cNvPr>
            <p:cNvPicPr>
              <a:picLocks noChangeAspect="1" noChangeArrowheads="1"/>
            </p:cNvPicPr>
            <p:nvPr/>
          </p:nvPicPr>
          <p:blipFill>
            <a:blip r:embed="rId10" cstate="screen"/>
            <a:srcRect/>
            <a:stretch>
              <a:fillRect/>
            </a:stretch>
          </p:blipFill>
          <p:spPr bwMode="auto">
            <a:xfrm>
              <a:off x="8057453" y="4343400"/>
              <a:ext cx="801494" cy="990600"/>
            </a:xfrm>
            <a:prstGeom prst="rect">
              <a:avLst/>
            </a:prstGeom>
            <a:noFill/>
          </p:spPr>
        </p:pic>
        <p:sp>
          <p:nvSpPr>
            <p:cNvPr id="11" name="TextBox 10">
              <a:extLst>
                <a:ext uri="{FF2B5EF4-FFF2-40B4-BE49-F238E27FC236}">
                  <a16:creationId xmlns:a16="http://schemas.microsoft.com/office/drawing/2014/main" id="{A6ABBA7A-0D4C-443E-869A-7AA3B7395C63}"/>
                </a:ext>
              </a:extLst>
            </p:cNvPr>
            <p:cNvSpPr txBox="1"/>
            <p:nvPr/>
          </p:nvSpPr>
          <p:spPr>
            <a:xfrm>
              <a:off x="6080431" y="4343400"/>
              <a:ext cx="1977022" cy="584775"/>
            </a:xfrm>
            <a:prstGeom prst="rect">
              <a:avLst/>
            </a:prstGeom>
            <a:noFill/>
          </p:spPr>
          <p:txBody>
            <a:bodyPr wrap="square" rtlCol="0">
              <a:spAutoFit/>
            </a:bodyPr>
            <a:lstStyle/>
            <a:p>
              <a:pPr algn="ctr"/>
              <a:r>
                <a:rPr lang="en-US" sz="1600" b="1" dirty="0">
                  <a:solidFill>
                    <a:srgbClr val="C00000"/>
                  </a:solidFill>
                </a:rPr>
                <a:t>Partners reach users to change behavior</a:t>
              </a:r>
            </a:p>
          </p:txBody>
        </p:sp>
      </p:grpSp>
      <p:pic>
        <p:nvPicPr>
          <p:cNvPr id="13" name="Picture 2" descr="C:\Users\HCannon\AppData\Local\Microsoft\Windows\Temporary Internet Files\Content.Outlook\CVF3L9FH\water_smart_landscape_508_thumbnail.jpg">
            <a:extLst>
              <a:ext uri="{FF2B5EF4-FFF2-40B4-BE49-F238E27FC236}">
                <a16:creationId xmlns:a16="http://schemas.microsoft.com/office/drawing/2014/main" id="{D2F8F57C-7FD9-4B1E-B1DD-E5C7872DD222}"/>
              </a:ext>
            </a:extLst>
          </p:cNvPr>
          <p:cNvPicPr>
            <a:picLocks noChangeAspect="1" noChangeArrowheads="1"/>
          </p:cNvPicPr>
          <p:nvPr/>
        </p:nvPicPr>
        <p:blipFill>
          <a:blip r:embed="rId11" cstate="print"/>
          <a:srcRect/>
          <a:stretch>
            <a:fillRect/>
          </a:stretch>
        </p:blipFill>
        <p:spPr bwMode="auto">
          <a:xfrm>
            <a:off x="7045606" y="1386101"/>
            <a:ext cx="1977022" cy="2559844"/>
          </a:xfrm>
          <a:prstGeom prst="rect">
            <a:avLst/>
          </a:prstGeom>
          <a:noFill/>
        </p:spPr>
      </p:pic>
      <p:grpSp>
        <p:nvGrpSpPr>
          <p:cNvPr id="14" name="Group 21">
            <a:extLst>
              <a:ext uri="{FF2B5EF4-FFF2-40B4-BE49-F238E27FC236}">
                <a16:creationId xmlns:a16="http://schemas.microsoft.com/office/drawing/2014/main" id="{1D26DE28-F912-466E-ABD0-98117DB4886C}"/>
              </a:ext>
            </a:extLst>
          </p:cNvPr>
          <p:cNvGrpSpPr/>
          <p:nvPr/>
        </p:nvGrpSpPr>
        <p:grpSpPr>
          <a:xfrm>
            <a:off x="1180335" y="4262383"/>
            <a:ext cx="2668530" cy="2456969"/>
            <a:chOff x="304800" y="4219026"/>
            <a:chExt cx="2668530" cy="2456969"/>
          </a:xfrm>
        </p:grpSpPr>
        <p:pic>
          <p:nvPicPr>
            <p:cNvPr id="15" name="Picture 14" descr="SharpeHarrell_EPA_7181.jpg">
              <a:extLst>
                <a:ext uri="{FF2B5EF4-FFF2-40B4-BE49-F238E27FC236}">
                  <a16:creationId xmlns:a16="http://schemas.microsoft.com/office/drawing/2014/main" id="{ECB6C581-E4DA-401C-A52F-8CA1A81C84AC}"/>
                </a:ext>
              </a:extLst>
            </p:cNvPr>
            <p:cNvPicPr>
              <a:picLocks noChangeAspect="1"/>
            </p:cNvPicPr>
            <p:nvPr/>
          </p:nvPicPr>
          <p:blipFill>
            <a:blip r:embed="rId12" cstate="email"/>
            <a:srcRect l="15504" r="3876"/>
            <a:stretch>
              <a:fillRect/>
            </a:stretch>
          </p:blipFill>
          <p:spPr>
            <a:xfrm>
              <a:off x="746936" y="5105400"/>
              <a:ext cx="1902908" cy="1570595"/>
            </a:xfrm>
            <a:prstGeom prst="rect">
              <a:avLst/>
            </a:prstGeom>
            <a:ln>
              <a:noFill/>
            </a:ln>
            <a:effectLst>
              <a:outerShdw blurRad="292100" dist="139700" dir="2700000" algn="tl" rotWithShape="0">
                <a:srgbClr val="333333">
                  <a:alpha val="65000"/>
                </a:srgbClr>
              </a:outerShdw>
            </a:effectLst>
          </p:spPr>
        </p:pic>
        <p:grpSp>
          <p:nvGrpSpPr>
            <p:cNvPr id="16" name="Group 18">
              <a:extLst>
                <a:ext uri="{FF2B5EF4-FFF2-40B4-BE49-F238E27FC236}">
                  <a16:creationId xmlns:a16="http://schemas.microsoft.com/office/drawing/2014/main" id="{6130DECF-CCA6-4A17-B504-9FB452A829F2}"/>
                </a:ext>
              </a:extLst>
            </p:cNvPr>
            <p:cNvGrpSpPr/>
            <p:nvPr/>
          </p:nvGrpSpPr>
          <p:grpSpPr>
            <a:xfrm>
              <a:off x="304800" y="4219026"/>
              <a:ext cx="2668530" cy="1114974"/>
              <a:chOff x="304800" y="4219026"/>
              <a:chExt cx="2668530" cy="1114974"/>
            </a:xfrm>
          </p:grpSpPr>
          <p:pic>
            <p:nvPicPr>
              <p:cNvPr id="17" name="Picture 16" descr="promolabel_blue_look">
                <a:extLst>
                  <a:ext uri="{FF2B5EF4-FFF2-40B4-BE49-F238E27FC236}">
                    <a16:creationId xmlns:a16="http://schemas.microsoft.com/office/drawing/2014/main" id="{0BDCB2D6-0A7D-44D7-86F9-4F33A138A495}"/>
                  </a:ext>
                </a:extLst>
              </p:cNvPr>
              <p:cNvPicPr>
                <a:picLocks noChangeAspect="1" noChangeArrowheads="1"/>
              </p:cNvPicPr>
              <p:nvPr/>
            </p:nvPicPr>
            <p:blipFill>
              <a:blip r:embed="rId10" cstate="screen"/>
              <a:srcRect/>
              <a:stretch>
                <a:fillRect/>
              </a:stretch>
            </p:blipFill>
            <p:spPr bwMode="auto">
              <a:xfrm>
                <a:off x="304800" y="4343400"/>
                <a:ext cx="801494" cy="990600"/>
              </a:xfrm>
              <a:prstGeom prst="rect">
                <a:avLst/>
              </a:prstGeom>
              <a:noFill/>
            </p:spPr>
          </p:pic>
          <p:sp>
            <p:nvSpPr>
              <p:cNvPr id="18" name="TextBox 17">
                <a:extLst>
                  <a:ext uri="{FF2B5EF4-FFF2-40B4-BE49-F238E27FC236}">
                    <a16:creationId xmlns:a16="http://schemas.microsoft.com/office/drawing/2014/main" id="{2C73B9A3-1F41-43B0-AA01-02E406346EEC}"/>
                  </a:ext>
                </a:extLst>
              </p:cNvPr>
              <p:cNvSpPr txBox="1"/>
              <p:nvPr/>
            </p:nvSpPr>
            <p:spPr>
              <a:xfrm>
                <a:off x="1237554" y="4219026"/>
                <a:ext cx="1735776" cy="830997"/>
              </a:xfrm>
              <a:prstGeom prst="rect">
                <a:avLst/>
              </a:prstGeom>
              <a:noFill/>
            </p:spPr>
            <p:txBody>
              <a:bodyPr wrap="square" rtlCol="0">
                <a:spAutoFit/>
              </a:bodyPr>
              <a:lstStyle/>
              <a:p>
                <a:pPr algn="ctr"/>
                <a:r>
                  <a:rPr lang="en-US" sz="1600" b="1" dirty="0">
                    <a:solidFill>
                      <a:srgbClr val="C00000"/>
                    </a:solidFill>
                  </a:rPr>
                  <a:t>Water-saving  fixtures and technologies</a:t>
                </a:r>
              </a:p>
            </p:txBody>
          </p:sp>
        </p:grpSp>
      </p:grpSp>
    </p:spTree>
    <p:extLst>
      <p:ext uri="{BB962C8B-B14F-4D97-AF65-F5344CB8AC3E}">
        <p14:creationId xmlns:p14="http://schemas.microsoft.com/office/powerpoint/2010/main" val="395833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WaterSense Labeled Products</a:t>
            </a:r>
          </a:p>
        </p:txBody>
      </p:sp>
      <p:sp>
        <p:nvSpPr>
          <p:cNvPr id="4" name="Text Placeholder 3"/>
          <p:cNvSpPr>
            <a:spLocks noGrp="1"/>
          </p:cNvSpPr>
          <p:nvPr>
            <p:ph type="body" idx="13"/>
          </p:nvPr>
        </p:nvSpPr>
        <p:spPr>
          <a:xfrm>
            <a:off x="774468" y="1193977"/>
            <a:ext cx="10151165" cy="823912"/>
          </a:xfrm>
        </p:spPr>
        <p:txBody>
          <a:bodyPr/>
          <a:lstStyle/>
          <a:p>
            <a:pPr algn="ctr"/>
            <a:r>
              <a:rPr lang="en-US" dirty="0"/>
              <a:t>More than </a:t>
            </a:r>
            <a:r>
              <a:rPr lang="en-US" b="1" dirty="0"/>
              <a:t>35,000</a:t>
            </a:r>
            <a:r>
              <a:rPr lang="en-US" dirty="0"/>
              <a:t> product models have earned the label. Water </a:t>
            </a:r>
          </a:p>
          <a:p>
            <a:pPr algn="ctr"/>
            <a:r>
              <a:rPr lang="en-US" dirty="0"/>
              <a:t>factors are included in many </a:t>
            </a:r>
            <a:r>
              <a:rPr lang="en-US" b="1" dirty="0"/>
              <a:t>ENERGY STAR </a:t>
            </a:r>
            <a:r>
              <a:rPr lang="en-US" dirty="0"/>
              <a:t>certified products.</a:t>
            </a:r>
          </a:p>
          <a:p>
            <a:pPr algn="ctr"/>
            <a:endParaRPr lang="en-US" dirty="0"/>
          </a:p>
        </p:txBody>
      </p:sp>
      <p:grpSp>
        <p:nvGrpSpPr>
          <p:cNvPr id="27" name="Group 26">
            <a:extLst>
              <a:ext uri="{FF2B5EF4-FFF2-40B4-BE49-F238E27FC236}">
                <a16:creationId xmlns:a16="http://schemas.microsoft.com/office/drawing/2014/main" id="{D4778425-901C-499C-A065-5ED1AA81BBB3}"/>
              </a:ext>
            </a:extLst>
          </p:cNvPr>
          <p:cNvGrpSpPr/>
          <p:nvPr/>
        </p:nvGrpSpPr>
        <p:grpSpPr>
          <a:xfrm>
            <a:off x="1546137" y="2257635"/>
            <a:ext cx="1381125" cy="1967629"/>
            <a:chOff x="2339892" y="2210399"/>
            <a:chExt cx="1381125" cy="1967629"/>
          </a:xfrm>
        </p:grpSpPr>
        <p:pic>
          <p:nvPicPr>
            <p:cNvPr id="7" name="Picture 6">
              <a:extLst>
                <a:ext uri="{FF2B5EF4-FFF2-40B4-BE49-F238E27FC236}">
                  <a16:creationId xmlns:a16="http://schemas.microsoft.com/office/drawing/2014/main" id="{39A6BA40-8780-41AC-B814-32EBB14E9D6D}"/>
                </a:ext>
              </a:extLst>
            </p:cNvPr>
            <p:cNvPicPr>
              <a:picLocks noChangeAspect="1"/>
            </p:cNvPicPr>
            <p:nvPr/>
          </p:nvPicPr>
          <p:blipFill>
            <a:blip r:embed="rId3"/>
            <a:stretch>
              <a:fillRect/>
            </a:stretch>
          </p:blipFill>
          <p:spPr>
            <a:xfrm>
              <a:off x="2339892" y="2210399"/>
              <a:ext cx="1381125" cy="1381125"/>
            </a:xfrm>
            <a:prstGeom prst="rect">
              <a:avLst/>
            </a:prstGeom>
            <a:ln w="25400">
              <a:solidFill>
                <a:schemeClr val="tx2"/>
              </a:solidFill>
            </a:ln>
          </p:spPr>
        </p:pic>
        <p:sp>
          <p:nvSpPr>
            <p:cNvPr id="13" name="Rectangle 12">
              <a:extLst>
                <a:ext uri="{FF2B5EF4-FFF2-40B4-BE49-F238E27FC236}">
                  <a16:creationId xmlns:a16="http://schemas.microsoft.com/office/drawing/2014/main" id="{808992AC-165D-4086-B641-D051B7B9137D}"/>
                </a:ext>
              </a:extLst>
            </p:cNvPr>
            <p:cNvSpPr/>
            <p:nvPr/>
          </p:nvSpPr>
          <p:spPr>
            <a:xfrm>
              <a:off x="2551797" y="3593253"/>
              <a:ext cx="95731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Flushing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Urinals</a:t>
              </a:r>
            </a:p>
          </p:txBody>
        </p:sp>
      </p:grpSp>
      <p:grpSp>
        <p:nvGrpSpPr>
          <p:cNvPr id="28" name="Group 27">
            <a:extLst>
              <a:ext uri="{FF2B5EF4-FFF2-40B4-BE49-F238E27FC236}">
                <a16:creationId xmlns:a16="http://schemas.microsoft.com/office/drawing/2014/main" id="{80754C25-8133-41A9-A620-315B673DB9A9}"/>
              </a:ext>
            </a:extLst>
          </p:cNvPr>
          <p:cNvGrpSpPr/>
          <p:nvPr/>
        </p:nvGrpSpPr>
        <p:grpSpPr>
          <a:xfrm>
            <a:off x="3661653" y="2257851"/>
            <a:ext cx="1584664" cy="1741231"/>
            <a:chOff x="4265387" y="2210399"/>
            <a:chExt cx="1584664" cy="1741231"/>
          </a:xfrm>
        </p:grpSpPr>
        <p:pic>
          <p:nvPicPr>
            <p:cNvPr id="8" name="Picture 7">
              <a:extLst>
                <a:ext uri="{FF2B5EF4-FFF2-40B4-BE49-F238E27FC236}">
                  <a16:creationId xmlns:a16="http://schemas.microsoft.com/office/drawing/2014/main" id="{BC57EC9D-1BBC-4B95-AEBE-32AD7E052209}"/>
                </a:ext>
              </a:extLst>
            </p:cNvPr>
            <p:cNvPicPr>
              <a:picLocks noChangeAspect="1"/>
            </p:cNvPicPr>
            <p:nvPr/>
          </p:nvPicPr>
          <p:blipFill>
            <a:blip r:embed="rId4"/>
            <a:stretch>
              <a:fillRect/>
            </a:stretch>
          </p:blipFill>
          <p:spPr>
            <a:xfrm>
              <a:off x="4367158" y="2210399"/>
              <a:ext cx="1381125" cy="1381125"/>
            </a:xfrm>
            <a:prstGeom prst="rect">
              <a:avLst/>
            </a:prstGeom>
            <a:ln w="25400">
              <a:solidFill>
                <a:schemeClr val="tx2"/>
              </a:solidFill>
            </a:ln>
          </p:spPr>
        </p:pic>
        <p:sp>
          <p:nvSpPr>
            <p:cNvPr id="14" name="Rectangle 13">
              <a:extLst>
                <a:ext uri="{FF2B5EF4-FFF2-40B4-BE49-F238E27FC236}">
                  <a16:creationId xmlns:a16="http://schemas.microsoft.com/office/drawing/2014/main" id="{66884CE5-19AC-47E9-8218-E5DFE2473B64}"/>
                </a:ext>
              </a:extLst>
            </p:cNvPr>
            <p:cNvSpPr/>
            <p:nvPr/>
          </p:nvSpPr>
          <p:spPr>
            <a:xfrm>
              <a:off x="4265387" y="3613076"/>
              <a:ext cx="158466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Showerheads</a:t>
              </a:r>
            </a:p>
          </p:txBody>
        </p:sp>
      </p:grpSp>
      <p:grpSp>
        <p:nvGrpSpPr>
          <p:cNvPr id="29" name="Group 28">
            <a:extLst>
              <a:ext uri="{FF2B5EF4-FFF2-40B4-BE49-F238E27FC236}">
                <a16:creationId xmlns:a16="http://schemas.microsoft.com/office/drawing/2014/main" id="{345D5D17-8C6B-42E8-9442-9A09CE05FE04}"/>
              </a:ext>
            </a:extLst>
          </p:cNvPr>
          <p:cNvGrpSpPr/>
          <p:nvPr/>
        </p:nvGrpSpPr>
        <p:grpSpPr>
          <a:xfrm>
            <a:off x="5984078" y="2239754"/>
            <a:ext cx="1381125" cy="2001354"/>
            <a:chOff x="6394424" y="2210399"/>
            <a:chExt cx="1381125" cy="2001354"/>
          </a:xfrm>
        </p:grpSpPr>
        <p:pic>
          <p:nvPicPr>
            <p:cNvPr id="9" name="Picture 8">
              <a:extLst>
                <a:ext uri="{FF2B5EF4-FFF2-40B4-BE49-F238E27FC236}">
                  <a16:creationId xmlns:a16="http://schemas.microsoft.com/office/drawing/2014/main" id="{A8375185-954C-41A3-9A71-E4BA402776EE}"/>
                </a:ext>
              </a:extLst>
            </p:cNvPr>
            <p:cNvPicPr>
              <a:picLocks noChangeAspect="1"/>
            </p:cNvPicPr>
            <p:nvPr/>
          </p:nvPicPr>
          <p:blipFill>
            <a:blip r:embed="rId5"/>
            <a:stretch>
              <a:fillRect/>
            </a:stretch>
          </p:blipFill>
          <p:spPr>
            <a:xfrm>
              <a:off x="6394424" y="2210399"/>
              <a:ext cx="1381125" cy="1381125"/>
            </a:xfrm>
            <a:prstGeom prst="rect">
              <a:avLst/>
            </a:prstGeom>
            <a:ln w="25400">
              <a:solidFill>
                <a:schemeClr val="tx2"/>
              </a:solidFill>
            </a:ln>
          </p:spPr>
        </p:pic>
        <p:sp>
          <p:nvSpPr>
            <p:cNvPr id="15" name="Rectangle 14">
              <a:extLst>
                <a:ext uri="{FF2B5EF4-FFF2-40B4-BE49-F238E27FC236}">
                  <a16:creationId xmlns:a16="http://schemas.microsoft.com/office/drawing/2014/main" id="{E02B414B-E3FF-41E0-AEA3-8AF72BBDE78F}"/>
                </a:ext>
              </a:extLst>
            </p:cNvPr>
            <p:cNvSpPr/>
            <p:nvPr/>
          </p:nvSpPr>
          <p:spPr>
            <a:xfrm>
              <a:off x="6487315" y="3626978"/>
              <a:ext cx="106952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Lavatory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Faucets</a:t>
              </a:r>
            </a:p>
          </p:txBody>
        </p:sp>
      </p:grpSp>
      <p:grpSp>
        <p:nvGrpSpPr>
          <p:cNvPr id="6" name="Group 5">
            <a:extLst>
              <a:ext uri="{FF2B5EF4-FFF2-40B4-BE49-F238E27FC236}">
                <a16:creationId xmlns:a16="http://schemas.microsoft.com/office/drawing/2014/main" id="{D3738685-E8A9-4058-9A33-F0CD02D30CF2}"/>
              </a:ext>
            </a:extLst>
          </p:cNvPr>
          <p:cNvGrpSpPr/>
          <p:nvPr/>
        </p:nvGrpSpPr>
        <p:grpSpPr>
          <a:xfrm>
            <a:off x="3766218" y="4332640"/>
            <a:ext cx="1401508" cy="1983560"/>
            <a:chOff x="4367158" y="4335274"/>
            <a:chExt cx="1401508" cy="1983560"/>
          </a:xfrm>
        </p:grpSpPr>
        <p:pic>
          <p:nvPicPr>
            <p:cNvPr id="10" name="Picture 9">
              <a:extLst>
                <a:ext uri="{FF2B5EF4-FFF2-40B4-BE49-F238E27FC236}">
                  <a16:creationId xmlns:a16="http://schemas.microsoft.com/office/drawing/2014/main" id="{69F3EF10-DF34-4AE7-A797-9B0AC20C737F}"/>
                </a:ext>
              </a:extLst>
            </p:cNvPr>
            <p:cNvPicPr>
              <a:picLocks noChangeAspect="1"/>
            </p:cNvPicPr>
            <p:nvPr/>
          </p:nvPicPr>
          <p:blipFill>
            <a:blip r:embed="rId6"/>
            <a:stretch>
              <a:fillRect/>
            </a:stretch>
          </p:blipFill>
          <p:spPr>
            <a:xfrm>
              <a:off x="4388003" y="4335274"/>
              <a:ext cx="1380663" cy="1380663"/>
            </a:xfrm>
            <a:prstGeom prst="rect">
              <a:avLst/>
            </a:prstGeom>
            <a:ln w="25400">
              <a:solidFill>
                <a:schemeClr val="tx2"/>
              </a:solidFill>
            </a:ln>
          </p:spPr>
        </p:pic>
        <p:sp>
          <p:nvSpPr>
            <p:cNvPr id="16" name="Rectangle 15">
              <a:extLst>
                <a:ext uri="{FF2B5EF4-FFF2-40B4-BE49-F238E27FC236}">
                  <a16:creationId xmlns:a16="http://schemas.microsoft.com/office/drawing/2014/main" id="{B2772959-8C89-4F46-A9C7-F16B23770E46}"/>
                </a:ext>
              </a:extLst>
            </p:cNvPr>
            <p:cNvSpPr/>
            <p:nvPr/>
          </p:nvSpPr>
          <p:spPr>
            <a:xfrm>
              <a:off x="4367158" y="5734059"/>
              <a:ext cx="140063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Tank-Type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Toilets</a:t>
              </a:r>
            </a:p>
          </p:txBody>
        </p:sp>
      </p:grpSp>
      <p:grpSp>
        <p:nvGrpSpPr>
          <p:cNvPr id="2" name="Group 1">
            <a:extLst>
              <a:ext uri="{FF2B5EF4-FFF2-40B4-BE49-F238E27FC236}">
                <a16:creationId xmlns:a16="http://schemas.microsoft.com/office/drawing/2014/main" id="{A5DCA6DF-EB00-4E34-8847-1371E820E5A3}"/>
              </a:ext>
            </a:extLst>
          </p:cNvPr>
          <p:cNvGrpSpPr/>
          <p:nvPr/>
        </p:nvGrpSpPr>
        <p:grpSpPr>
          <a:xfrm>
            <a:off x="1542714" y="4339555"/>
            <a:ext cx="1380663" cy="1976645"/>
            <a:chOff x="2356961" y="4335274"/>
            <a:chExt cx="1380663" cy="1976645"/>
          </a:xfrm>
        </p:grpSpPr>
        <p:pic>
          <p:nvPicPr>
            <p:cNvPr id="11" name="Picture 10">
              <a:extLst>
                <a:ext uri="{FF2B5EF4-FFF2-40B4-BE49-F238E27FC236}">
                  <a16:creationId xmlns:a16="http://schemas.microsoft.com/office/drawing/2014/main" id="{05AF7D8B-CE55-45CC-8BAA-305F1CACCA94}"/>
                </a:ext>
              </a:extLst>
            </p:cNvPr>
            <p:cNvPicPr>
              <a:picLocks noChangeAspect="1"/>
            </p:cNvPicPr>
            <p:nvPr/>
          </p:nvPicPr>
          <p:blipFill>
            <a:blip r:embed="rId7"/>
            <a:stretch>
              <a:fillRect/>
            </a:stretch>
          </p:blipFill>
          <p:spPr>
            <a:xfrm>
              <a:off x="2356961" y="4335274"/>
              <a:ext cx="1380663" cy="1380663"/>
            </a:xfrm>
            <a:prstGeom prst="rect">
              <a:avLst/>
            </a:prstGeom>
            <a:ln w="25400">
              <a:solidFill>
                <a:schemeClr val="tx2"/>
              </a:solidFill>
            </a:ln>
          </p:spPr>
        </p:pic>
        <p:sp>
          <p:nvSpPr>
            <p:cNvPr id="19" name="Rectangle 18">
              <a:extLst>
                <a:ext uri="{FF2B5EF4-FFF2-40B4-BE49-F238E27FC236}">
                  <a16:creationId xmlns:a16="http://schemas.microsoft.com/office/drawing/2014/main" id="{7C010C80-5A55-4962-96D8-2561B4CC11EB}"/>
                </a:ext>
              </a:extLst>
            </p:cNvPr>
            <p:cNvSpPr/>
            <p:nvPr/>
          </p:nvSpPr>
          <p:spPr>
            <a:xfrm>
              <a:off x="2385090" y="5727144"/>
              <a:ext cx="132440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Flushometer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Valve Toilets</a:t>
              </a:r>
            </a:p>
          </p:txBody>
        </p:sp>
      </p:grpSp>
      <p:grpSp>
        <p:nvGrpSpPr>
          <p:cNvPr id="23" name="Group 22">
            <a:extLst>
              <a:ext uri="{FF2B5EF4-FFF2-40B4-BE49-F238E27FC236}">
                <a16:creationId xmlns:a16="http://schemas.microsoft.com/office/drawing/2014/main" id="{A231B9B5-503F-47B6-8439-CE5C21359CC2}"/>
              </a:ext>
            </a:extLst>
          </p:cNvPr>
          <p:cNvGrpSpPr/>
          <p:nvPr/>
        </p:nvGrpSpPr>
        <p:grpSpPr>
          <a:xfrm>
            <a:off x="8220415" y="4341390"/>
            <a:ext cx="1413422" cy="2212136"/>
            <a:chOff x="8448662" y="4335035"/>
            <a:chExt cx="1413422" cy="2212136"/>
          </a:xfrm>
        </p:grpSpPr>
        <p:pic>
          <p:nvPicPr>
            <p:cNvPr id="18" name="Picture 17">
              <a:extLst>
                <a:ext uri="{FF2B5EF4-FFF2-40B4-BE49-F238E27FC236}">
                  <a16:creationId xmlns:a16="http://schemas.microsoft.com/office/drawing/2014/main" id="{3A815C42-FD35-4967-AAB4-FAA3CBA46087}"/>
                </a:ext>
              </a:extLst>
            </p:cNvPr>
            <p:cNvPicPr>
              <a:picLocks noChangeAspect="1"/>
            </p:cNvPicPr>
            <p:nvPr/>
          </p:nvPicPr>
          <p:blipFill>
            <a:blip r:embed="rId8"/>
            <a:stretch>
              <a:fillRect/>
            </a:stretch>
          </p:blipFill>
          <p:spPr>
            <a:xfrm>
              <a:off x="8448662" y="4335035"/>
              <a:ext cx="1381138" cy="1381138"/>
            </a:xfrm>
            <a:prstGeom prst="rect">
              <a:avLst/>
            </a:prstGeom>
            <a:ln w="25400">
              <a:solidFill>
                <a:schemeClr val="tx2"/>
              </a:solidFill>
            </a:ln>
          </p:spPr>
        </p:pic>
        <p:sp>
          <p:nvSpPr>
            <p:cNvPr id="20" name="Rectangle 19">
              <a:extLst>
                <a:ext uri="{FF2B5EF4-FFF2-40B4-BE49-F238E27FC236}">
                  <a16:creationId xmlns:a16="http://schemas.microsoft.com/office/drawing/2014/main" id="{DC579EC2-44C8-4242-BE46-88895D7E248C}"/>
                </a:ext>
              </a:extLst>
            </p:cNvPr>
            <p:cNvSpPr/>
            <p:nvPr/>
          </p:nvSpPr>
          <p:spPr>
            <a:xfrm>
              <a:off x="8461447" y="5716174"/>
              <a:ext cx="140063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Spray Sprinkler Bodies</a:t>
              </a:r>
            </a:p>
          </p:txBody>
        </p:sp>
      </p:grpSp>
      <p:grpSp>
        <p:nvGrpSpPr>
          <p:cNvPr id="12" name="Group 11">
            <a:extLst>
              <a:ext uri="{FF2B5EF4-FFF2-40B4-BE49-F238E27FC236}">
                <a16:creationId xmlns:a16="http://schemas.microsoft.com/office/drawing/2014/main" id="{E15D340C-C7BF-44FC-A7AA-6E42C04613FB}"/>
              </a:ext>
            </a:extLst>
          </p:cNvPr>
          <p:cNvGrpSpPr/>
          <p:nvPr/>
        </p:nvGrpSpPr>
        <p:grpSpPr>
          <a:xfrm>
            <a:off x="5984078" y="4345485"/>
            <a:ext cx="1411998" cy="1970715"/>
            <a:chOff x="6419044" y="4335984"/>
            <a:chExt cx="1411998" cy="1970715"/>
          </a:xfrm>
        </p:grpSpPr>
        <p:sp>
          <p:nvSpPr>
            <p:cNvPr id="17" name="Rectangle 16">
              <a:extLst>
                <a:ext uri="{FF2B5EF4-FFF2-40B4-BE49-F238E27FC236}">
                  <a16:creationId xmlns:a16="http://schemas.microsoft.com/office/drawing/2014/main" id="{1A734E20-EDAB-43FD-8FDB-931EABBE18FE}"/>
                </a:ext>
              </a:extLst>
            </p:cNvPr>
            <p:cNvSpPr/>
            <p:nvPr/>
          </p:nvSpPr>
          <p:spPr>
            <a:xfrm>
              <a:off x="6430405" y="5721924"/>
              <a:ext cx="140063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Irrigation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Controllers</a:t>
              </a:r>
            </a:p>
          </p:txBody>
        </p:sp>
        <p:pic>
          <p:nvPicPr>
            <p:cNvPr id="5" name="Picture 4">
              <a:extLst>
                <a:ext uri="{FF2B5EF4-FFF2-40B4-BE49-F238E27FC236}">
                  <a16:creationId xmlns:a16="http://schemas.microsoft.com/office/drawing/2014/main" id="{3B84928C-1EEB-4B29-86F9-7AF460E30497}"/>
                </a:ext>
              </a:extLst>
            </p:cNvPr>
            <p:cNvPicPr>
              <a:picLocks noChangeAspect="1"/>
            </p:cNvPicPr>
            <p:nvPr/>
          </p:nvPicPr>
          <p:blipFill>
            <a:blip r:embed="rId9"/>
            <a:stretch>
              <a:fillRect/>
            </a:stretch>
          </p:blipFill>
          <p:spPr>
            <a:xfrm>
              <a:off x="6419044" y="4335984"/>
              <a:ext cx="1379240" cy="1379240"/>
            </a:xfrm>
            <a:prstGeom prst="rect">
              <a:avLst/>
            </a:prstGeom>
            <a:ln w="25400">
              <a:solidFill>
                <a:schemeClr val="tx2"/>
              </a:solidFill>
            </a:ln>
          </p:spPr>
        </p:pic>
      </p:grpSp>
      <p:grpSp>
        <p:nvGrpSpPr>
          <p:cNvPr id="30" name="Group 29">
            <a:extLst>
              <a:ext uri="{FF2B5EF4-FFF2-40B4-BE49-F238E27FC236}">
                <a16:creationId xmlns:a16="http://schemas.microsoft.com/office/drawing/2014/main" id="{3C4A2975-AB8B-4316-9DCB-58E5436489B5}"/>
              </a:ext>
            </a:extLst>
          </p:cNvPr>
          <p:cNvGrpSpPr/>
          <p:nvPr/>
        </p:nvGrpSpPr>
        <p:grpSpPr>
          <a:xfrm>
            <a:off x="8220415" y="2257851"/>
            <a:ext cx="1408111" cy="1777302"/>
            <a:chOff x="8421690" y="2196906"/>
            <a:chExt cx="1408111" cy="1777302"/>
          </a:xfrm>
        </p:grpSpPr>
        <p:pic>
          <p:nvPicPr>
            <p:cNvPr id="22" name="Picture 21">
              <a:extLst>
                <a:ext uri="{FF2B5EF4-FFF2-40B4-BE49-F238E27FC236}">
                  <a16:creationId xmlns:a16="http://schemas.microsoft.com/office/drawing/2014/main" id="{ABFD0E7B-525C-4A6C-A65E-825CAC882F83}"/>
                </a:ext>
              </a:extLst>
            </p:cNvPr>
            <p:cNvPicPr>
              <a:picLocks noChangeAspect="1"/>
            </p:cNvPicPr>
            <p:nvPr/>
          </p:nvPicPr>
          <p:blipFill>
            <a:blip r:embed="rId10"/>
            <a:stretch>
              <a:fillRect/>
            </a:stretch>
          </p:blipFill>
          <p:spPr>
            <a:xfrm>
              <a:off x="8421690" y="2196906"/>
              <a:ext cx="1408111" cy="1408111"/>
            </a:xfrm>
            <a:prstGeom prst="rect">
              <a:avLst/>
            </a:prstGeom>
            <a:ln w="25400">
              <a:solidFill>
                <a:schemeClr val="tx2"/>
              </a:solidFill>
            </a:ln>
          </p:spPr>
        </p:pic>
        <p:sp>
          <p:nvSpPr>
            <p:cNvPr id="25" name="Rectangle 24">
              <a:extLst>
                <a:ext uri="{FF2B5EF4-FFF2-40B4-BE49-F238E27FC236}">
                  <a16:creationId xmlns:a16="http://schemas.microsoft.com/office/drawing/2014/main" id="{CDB72923-F046-44FB-9B51-101642B8719F}"/>
                </a:ext>
              </a:extLst>
            </p:cNvPr>
            <p:cNvSpPr/>
            <p:nvPr/>
          </p:nvSpPr>
          <p:spPr>
            <a:xfrm>
              <a:off x="8692149" y="3635654"/>
              <a:ext cx="833882"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latin typeface="Arial" panose="020B0604020202020204"/>
                  <a:ea typeface="+mn-ea"/>
                  <a:cs typeface="+mn-cs"/>
                </a:rPr>
                <a:t>Homes</a:t>
              </a:r>
            </a:p>
          </p:txBody>
        </p:sp>
      </p:grpSp>
      <p:grpSp>
        <p:nvGrpSpPr>
          <p:cNvPr id="21" name="Group 20">
            <a:extLst>
              <a:ext uri="{FF2B5EF4-FFF2-40B4-BE49-F238E27FC236}">
                <a16:creationId xmlns:a16="http://schemas.microsoft.com/office/drawing/2014/main" id="{109E14DB-A851-4285-A9C5-BA2462C57669}"/>
              </a:ext>
            </a:extLst>
          </p:cNvPr>
          <p:cNvGrpSpPr/>
          <p:nvPr/>
        </p:nvGrpSpPr>
        <p:grpSpPr>
          <a:xfrm>
            <a:off x="10414003" y="2157642"/>
            <a:ext cx="1295084" cy="2107572"/>
            <a:chOff x="10303345" y="3284613"/>
            <a:chExt cx="1557208" cy="2004072"/>
          </a:xfrm>
        </p:grpSpPr>
        <p:pic>
          <p:nvPicPr>
            <p:cNvPr id="24" name="Picture 23">
              <a:extLst>
                <a:ext uri="{FF2B5EF4-FFF2-40B4-BE49-F238E27FC236}">
                  <a16:creationId xmlns:a16="http://schemas.microsoft.com/office/drawing/2014/main" id="{C577695C-37D9-4C26-A232-072BBC7F4D10}"/>
                </a:ext>
              </a:extLst>
            </p:cNvPr>
            <p:cNvPicPr>
              <a:picLocks noChangeAspect="1"/>
            </p:cNvPicPr>
            <p:nvPr/>
          </p:nvPicPr>
          <p:blipFill rotWithShape="1">
            <a:blip r:embed="rId11" cstate="email">
              <a:extLst>
                <a:ext uri="{28A0092B-C50C-407E-A947-70E740481C1C}">
                  <a14:useLocalDpi xmlns:a14="http://schemas.microsoft.com/office/drawing/2010/main"/>
                </a:ext>
                <a:ext uri="{837473B0-CC2E-450A-ABE3-18F120FF3D39}">
                  <a1611:picAttrSrcUrl xmlns:a1611="http://schemas.microsoft.com/office/drawing/2016/11/main" r:id="rId12"/>
                </a:ext>
              </a:extLst>
            </a:blip>
            <a:srcRect/>
            <a:stretch/>
          </p:blipFill>
          <p:spPr>
            <a:xfrm>
              <a:off x="10416805" y="3284613"/>
              <a:ext cx="1330287" cy="940298"/>
            </a:xfrm>
            <a:prstGeom prst="rect">
              <a:avLst/>
            </a:prstGeom>
          </p:spPr>
        </p:pic>
        <p:sp>
          <p:nvSpPr>
            <p:cNvPr id="26" name="Rectangle 25">
              <a:extLst>
                <a:ext uri="{FF2B5EF4-FFF2-40B4-BE49-F238E27FC236}">
                  <a16:creationId xmlns:a16="http://schemas.microsoft.com/office/drawing/2014/main" id="{05E8D987-20CF-4309-A8F1-2298967AB361}"/>
                </a:ext>
              </a:extLst>
            </p:cNvPr>
            <p:cNvSpPr/>
            <p:nvPr/>
          </p:nvSpPr>
          <p:spPr>
            <a:xfrm>
              <a:off x="10303345" y="4176569"/>
              <a:ext cx="1557208" cy="11121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E3E3E"/>
                  </a:solidFill>
                  <a:effectLst/>
                  <a:uLnTx/>
                  <a:uFillTx/>
                  <a:latin typeface="Arial" panose="020B0604020202020204"/>
                  <a:ea typeface="+mn-ea"/>
                  <a:cs typeface="+mn-cs"/>
                </a:rPr>
                <a:t>Pre-Rinse Spray Valves   </a:t>
              </a:r>
              <a:r>
                <a:rPr kumimoji="0" lang="en-US" sz="1400" b="0" i="0" u="none" strike="noStrike" kern="1200" cap="none" spc="0" normalizeH="0" baseline="0" noProof="0" dirty="0" err="1">
                  <a:ln>
                    <a:noFill/>
                  </a:ln>
                  <a:solidFill>
                    <a:srgbClr val="3E3E3E"/>
                  </a:solidFill>
                  <a:effectLst/>
                  <a:uLnTx/>
                  <a:uFillTx/>
                  <a:latin typeface="Arial" panose="020B0604020202020204"/>
                  <a:ea typeface="+mn-ea"/>
                  <a:cs typeface="+mn-cs"/>
                </a:rPr>
                <a:t>Sunseted</a:t>
              </a:r>
              <a:r>
                <a:rPr kumimoji="0" lang="en-US" sz="1400" b="0" i="0" u="none" strike="noStrike" kern="1200" cap="none" spc="0" normalizeH="0" baseline="0" noProof="0" dirty="0">
                  <a:ln>
                    <a:noFill/>
                  </a:ln>
                  <a:solidFill>
                    <a:srgbClr val="3E3E3E"/>
                  </a:solidFill>
                  <a:effectLst/>
                  <a:uLnTx/>
                  <a:uFillTx/>
                  <a:latin typeface="Arial" panose="020B0604020202020204"/>
                  <a:ea typeface="+mn-ea"/>
                  <a:cs typeface="+mn-cs"/>
                </a:rPr>
                <a:t> due to new DOE standard</a:t>
              </a:r>
            </a:p>
          </p:txBody>
        </p:sp>
      </p:grpSp>
    </p:spTree>
    <p:extLst>
      <p:ext uri="{BB962C8B-B14F-4D97-AF65-F5344CB8AC3E}">
        <p14:creationId xmlns:p14="http://schemas.microsoft.com/office/powerpoint/2010/main" val="75619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2300" y="597061"/>
            <a:ext cx="5867400" cy="652462"/>
          </a:xfrm>
        </p:spPr>
        <p:txBody>
          <a:bodyPr/>
          <a:lstStyle/>
          <a:p>
            <a:r>
              <a:rPr lang="en-US" sz="3600" dirty="0"/>
              <a:t>Improve Your Facilities -</a:t>
            </a:r>
            <a:r>
              <a:rPr lang="en-US" sz="3200" dirty="0"/>
              <a:t>Just Add Water</a:t>
            </a:r>
            <a:endParaRPr lang="en-US" sz="3600" dirty="0"/>
          </a:p>
        </p:txBody>
      </p:sp>
      <p:sp>
        <p:nvSpPr>
          <p:cNvPr id="4" name="Slide Number Placeholder 3"/>
          <p:cNvSpPr>
            <a:spLocks noGrp="1"/>
          </p:cNvSpPr>
          <p:nvPr>
            <p:ph type="sldNum" sz="quarter" idx="4"/>
          </p:nvPr>
        </p:nvSpPr>
        <p:spPr/>
        <p:txBody>
          <a:bodyPr/>
          <a:lstStyle/>
          <a:p>
            <a:fld id="{2E3A990C-9C92-1040-9177-5C8DB62B1E39}" type="slidenum">
              <a:rPr lang="en-US" smtClean="0"/>
              <a:pPr/>
              <a:t>7</a:t>
            </a:fld>
            <a:endParaRPr lang="en-US" dirty="0"/>
          </a:p>
        </p:txBody>
      </p:sp>
      <p:sp>
        <p:nvSpPr>
          <p:cNvPr id="9" name="Content Placeholder 1"/>
          <p:cNvSpPr>
            <a:spLocks noGrp="1"/>
          </p:cNvSpPr>
          <p:nvPr>
            <p:ph idx="4294967295"/>
          </p:nvPr>
        </p:nvSpPr>
        <p:spPr>
          <a:xfrm>
            <a:off x="952500" y="1832001"/>
            <a:ext cx="10287000" cy="4428938"/>
          </a:xfrm>
        </p:spPr>
        <p:txBody>
          <a:bodyPr>
            <a:normAutofit/>
          </a:bodyPr>
          <a:lstStyle/>
          <a:p>
            <a:pPr marL="0" indent="-457200">
              <a:spcBef>
                <a:spcPts val="984"/>
              </a:spcBef>
              <a:buNone/>
            </a:pPr>
            <a:r>
              <a:rPr lang="en-US" sz="2400" dirty="0">
                <a:solidFill>
                  <a:schemeClr val="tx2"/>
                </a:solidFill>
              </a:rPr>
              <a:t>Adding water into existing energy efficiency work can help facility managers:</a:t>
            </a:r>
          </a:p>
          <a:p>
            <a:pPr marL="509588" lvl="1" indent="-182880">
              <a:spcBef>
                <a:spcPts val="1200"/>
              </a:spcBef>
              <a:buFont typeface="Arial" pitchFamily="34" charset="0"/>
              <a:buChar char="•"/>
            </a:pPr>
            <a:r>
              <a:rPr lang="en-US" sz="1900" dirty="0"/>
              <a:t>Identify leaks and other operational malfunctions to correct immediately</a:t>
            </a:r>
          </a:p>
          <a:p>
            <a:pPr marL="509588" lvl="1" indent="-182880">
              <a:spcBef>
                <a:spcPts val="1200"/>
              </a:spcBef>
              <a:buFont typeface="Arial" pitchFamily="34" charset="0"/>
              <a:buChar char="•"/>
            </a:pPr>
            <a:r>
              <a:rPr lang="en-US" sz="1900" dirty="0"/>
              <a:t>Develop and evaluate a comprehensive list of water savings projects</a:t>
            </a:r>
          </a:p>
          <a:p>
            <a:pPr marL="0" indent="0">
              <a:spcBef>
                <a:spcPts val="1800"/>
              </a:spcBef>
              <a:buNone/>
            </a:pPr>
            <a:r>
              <a:rPr lang="en-US" sz="2400" dirty="0">
                <a:solidFill>
                  <a:schemeClr val="tx2"/>
                </a:solidFill>
              </a:rPr>
              <a:t>Continued water use tracking helps quickly identify problems</a:t>
            </a:r>
          </a:p>
          <a:p>
            <a:pPr marL="0" indent="0">
              <a:spcBef>
                <a:spcPts val="1800"/>
              </a:spcBef>
              <a:buNone/>
            </a:pPr>
            <a:r>
              <a:rPr lang="en-US" sz="2400" dirty="0">
                <a:solidFill>
                  <a:schemeClr val="tx2"/>
                </a:solidFill>
              </a:rPr>
              <a:t>Incorporate water efficiency into standard O&amp;M procedures and procurement policies like with ENERGY STAR </a:t>
            </a:r>
          </a:p>
          <a:p>
            <a:pPr marL="509588" lvl="1" indent="-182880">
              <a:spcBef>
                <a:spcPts val="1200"/>
              </a:spcBef>
              <a:buFont typeface="Arial" pitchFamily="34" charset="0"/>
              <a:buChar char="•"/>
            </a:pPr>
            <a:r>
              <a:rPr lang="en-US" sz="1900" dirty="0"/>
              <a:t>Changes to SOPs can sometimes be done at low/no-cost and reduce water use significantly</a:t>
            </a:r>
          </a:p>
        </p:txBody>
      </p:sp>
    </p:spTree>
    <p:extLst>
      <p:ext uri="{BB962C8B-B14F-4D97-AF65-F5344CB8AC3E}">
        <p14:creationId xmlns:p14="http://schemas.microsoft.com/office/powerpoint/2010/main" val="373508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0779" y="1400326"/>
            <a:ext cx="8550441" cy="4796003"/>
          </a:xfrm>
          <a:prstGeom prst="rect">
            <a:avLst/>
          </a:prstGeom>
          <a:noFill/>
          <a:ln w="9525">
            <a:noFill/>
            <a:miter lim="800000"/>
            <a:headEnd/>
            <a:tailEnd/>
          </a:ln>
          <a:effectLst/>
        </p:spPr>
      </p:pic>
      <p:sp>
        <p:nvSpPr>
          <p:cNvPr id="9" name="Rectangle 8"/>
          <p:cNvSpPr/>
          <p:nvPr/>
        </p:nvSpPr>
        <p:spPr>
          <a:xfrm>
            <a:off x="2405564" y="6285357"/>
            <a:ext cx="780768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F3F3F"/>
                </a:solidFill>
                <a:effectLst/>
                <a:uLnTx/>
                <a:uFillTx/>
                <a:latin typeface="Arial" pitchFamily="34" charset="0"/>
                <a:ea typeface="+mn-ea"/>
                <a:cs typeface="+mn-cs"/>
              </a:rPr>
              <a:t>Created by analyzing data from: New Mexico Office of the State Engineer, American Water Works Association (AWWA), AWWA Research Foundation, and East Bay Municipal Utility District</a:t>
            </a:r>
          </a:p>
        </p:txBody>
      </p:sp>
      <p:sp>
        <p:nvSpPr>
          <p:cNvPr id="2" name="Title 1"/>
          <p:cNvSpPr>
            <a:spLocks noGrp="1"/>
          </p:cNvSpPr>
          <p:nvPr>
            <p:ph type="title"/>
          </p:nvPr>
        </p:nvSpPr>
        <p:spPr>
          <a:xfrm>
            <a:off x="1403453" y="456925"/>
            <a:ext cx="9385092" cy="719461"/>
          </a:xfrm>
        </p:spPr>
        <p:txBody>
          <a:bodyPr>
            <a:normAutofit fontScale="90000"/>
          </a:bodyPr>
          <a:lstStyle/>
          <a:p>
            <a:r>
              <a:rPr lang="en-US" sz="3600" dirty="0"/>
              <a:t>Water Use Profiles of Institutional Facilities</a:t>
            </a: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3A990C-9C92-1040-9177-5C8DB62B1E39}" type="slidenum">
              <a:rPr kumimoji="0" lang="en-US" sz="900" b="0" i="0" u="none" strike="noStrike" kern="1200" cap="none" spc="0" normalizeH="0" baseline="0" noProof="0" smtClean="0">
                <a:ln>
                  <a:noFill/>
                </a:ln>
                <a:solidFill>
                  <a:srgbClr val="3E3E3E">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3E3E3E">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8051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2F2565-1866-45FD-A02B-B814B2C56D54}"/>
              </a:ext>
            </a:extLst>
          </p:cNvPr>
          <p:cNvSpPr>
            <a:spLocks noGrp="1"/>
          </p:cNvSpPr>
          <p:nvPr>
            <p:ph type="title"/>
          </p:nvPr>
        </p:nvSpPr>
        <p:spPr>
          <a:xfrm>
            <a:off x="0" y="536756"/>
            <a:ext cx="12191999" cy="719461"/>
          </a:xfrm>
        </p:spPr>
        <p:txBody>
          <a:bodyPr vert="horz" lIns="91440" tIns="45720" rIns="91440" bIns="45720" rtlCol="0" anchor="b">
            <a:normAutofit/>
          </a:bodyPr>
          <a:lstStyle/>
          <a:p>
            <a:pPr defTabSz="914400"/>
            <a:r>
              <a:rPr lang="en-US" sz="3200" dirty="0">
                <a:solidFill>
                  <a:srgbClr val="0782B4"/>
                </a:solidFill>
              </a:rPr>
              <a:t>Institutional Buildings are Complicated</a:t>
            </a:r>
          </a:p>
        </p:txBody>
      </p:sp>
      <p:sp>
        <p:nvSpPr>
          <p:cNvPr id="4" name="Slide Number Placeholder 3">
            <a:extLst>
              <a:ext uri="{FF2B5EF4-FFF2-40B4-BE49-F238E27FC236}">
                <a16:creationId xmlns:a16="http://schemas.microsoft.com/office/drawing/2014/main" id="{F9EE13FE-4203-45E7-B478-D21C1590E837}"/>
              </a:ext>
            </a:extLst>
          </p:cNvPr>
          <p:cNvSpPr>
            <a:spLocks noGrp="1"/>
          </p:cNvSpPr>
          <p:nvPr>
            <p:ph type="sldNum" sz="quarter" idx="4"/>
          </p:nvPr>
        </p:nvSpPr>
        <p:spPr/>
        <p:txBody>
          <a:bodyPr vert="horz" lIns="91440" tIns="45720" rIns="91440" bIns="45720" rtlCol="0" anchor="ctr">
            <a:normAutofit/>
          </a:bodyPr>
          <a:lstStyle/>
          <a:p>
            <a:pPr>
              <a:spcAft>
                <a:spcPts val="600"/>
              </a:spcAft>
            </a:pPr>
            <a:fld id="{2E3A990C-9C92-1040-9177-5C8DB62B1E39}" type="slidenum">
              <a:rPr lang="en-US" sz="1200" smtClean="0">
                <a:solidFill>
                  <a:schemeClr val="tx1">
                    <a:lumMod val="50000"/>
                    <a:lumOff val="50000"/>
                  </a:schemeClr>
                </a:solidFill>
              </a:rPr>
              <a:pPr>
                <a:spcAft>
                  <a:spcPts val="600"/>
                </a:spcAft>
              </a:pPr>
              <a:t>9</a:t>
            </a:fld>
            <a:endParaRPr lang="en-US" sz="1200">
              <a:solidFill>
                <a:schemeClr val="tx1">
                  <a:lumMod val="50000"/>
                  <a:lumOff val="50000"/>
                </a:schemeClr>
              </a:solidFill>
            </a:endParaRPr>
          </a:p>
        </p:txBody>
      </p:sp>
      <p:graphicFrame>
        <p:nvGraphicFramePr>
          <p:cNvPr id="6" name="Content Placeholder 1">
            <a:extLst>
              <a:ext uri="{FF2B5EF4-FFF2-40B4-BE49-F238E27FC236}">
                <a16:creationId xmlns:a16="http://schemas.microsoft.com/office/drawing/2014/main" id="{7BDF62E2-4182-47FF-9CB0-E9FC7DCF7F3D}"/>
              </a:ext>
            </a:extLst>
          </p:cNvPr>
          <p:cNvGraphicFramePr>
            <a:graphicFrameLocks noGrp="1"/>
          </p:cNvGraphicFramePr>
          <p:nvPr>
            <p:ph idx="4294967295"/>
            <p:extLst>
              <p:ext uri="{D42A27DB-BD31-4B8C-83A1-F6EECF244321}">
                <p14:modId xmlns:p14="http://schemas.microsoft.com/office/powerpoint/2010/main" val="2252033908"/>
              </p:ext>
            </p:extLst>
          </p:nvPr>
        </p:nvGraphicFramePr>
        <p:xfrm>
          <a:off x="847532" y="1600200"/>
          <a:ext cx="10515600" cy="4357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8091786"/>
      </p:ext>
    </p:extLst>
  </p:cSld>
  <p:clrMapOvr>
    <a:masterClrMapping/>
  </p:clrMapOvr>
</p:sld>
</file>

<file path=ppt/theme/theme1.xml><?xml version="1.0" encoding="utf-8"?>
<a:theme xmlns:a="http://schemas.openxmlformats.org/drawingml/2006/main" name="Commercial">
  <a:themeElements>
    <a:clrScheme name="WaterSense Colors 1">
      <a:dk1>
        <a:srgbClr val="2A2A2A"/>
      </a:dk1>
      <a:lt1>
        <a:sysClr val="window" lastClr="FFFFFF"/>
      </a:lt1>
      <a:dk2>
        <a:srgbClr val="007FB2"/>
      </a:dk2>
      <a:lt2>
        <a:srgbClr val="FFFFFF"/>
      </a:lt2>
      <a:accent1>
        <a:srgbClr val="0080B2"/>
      </a:accent1>
      <a:accent2>
        <a:srgbClr val="95C5E0"/>
      </a:accent2>
      <a:accent3>
        <a:srgbClr val="2D7D2F"/>
      </a:accent3>
      <a:accent4>
        <a:srgbClr val="344C22"/>
      </a:accent4>
      <a:accent5>
        <a:srgbClr val="4BACC6"/>
      </a:accent5>
      <a:accent6>
        <a:srgbClr val="F79646"/>
      </a:accent6>
      <a:hlink>
        <a:srgbClr val="007FB2"/>
      </a:hlink>
      <a:folHlink>
        <a:srgbClr val="007F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mmercial">
  <a:themeElements>
    <a:clrScheme name="WaterSense Colors 1">
      <a:dk1>
        <a:srgbClr val="2A2A2A"/>
      </a:dk1>
      <a:lt1>
        <a:sysClr val="window" lastClr="FFFFFF"/>
      </a:lt1>
      <a:dk2>
        <a:srgbClr val="007FB2"/>
      </a:dk2>
      <a:lt2>
        <a:srgbClr val="FFFFFF"/>
      </a:lt2>
      <a:accent1>
        <a:srgbClr val="0080B2"/>
      </a:accent1>
      <a:accent2>
        <a:srgbClr val="95C5E0"/>
      </a:accent2>
      <a:accent3>
        <a:srgbClr val="2D7D2F"/>
      </a:accent3>
      <a:accent4>
        <a:srgbClr val="344C22"/>
      </a:accent4>
      <a:accent5>
        <a:srgbClr val="4BACC6"/>
      </a:accent5>
      <a:accent6>
        <a:srgbClr val="F79646"/>
      </a:accent6>
      <a:hlink>
        <a:srgbClr val="007FB2"/>
      </a:hlink>
      <a:folHlink>
        <a:srgbClr val="007F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ommercial">
  <a:themeElements>
    <a:clrScheme name="WaterSense Colors 1">
      <a:dk1>
        <a:srgbClr val="2A2A2A"/>
      </a:dk1>
      <a:lt1>
        <a:sysClr val="window" lastClr="FFFFFF"/>
      </a:lt1>
      <a:dk2>
        <a:srgbClr val="007FB2"/>
      </a:dk2>
      <a:lt2>
        <a:srgbClr val="FFFFFF"/>
      </a:lt2>
      <a:accent1>
        <a:srgbClr val="0080B2"/>
      </a:accent1>
      <a:accent2>
        <a:srgbClr val="95C5E0"/>
      </a:accent2>
      <a:accent3>
        <a:srgbClr val="2D7D2F"/>
      </a:accent3>
      <a:accent4>
        <a:srgbClr val="344C22"/>
      </a:accent4>
      <a:accent5>
        <a:srgbClr val="4BACC6"/>
      </a:accent5>
      <a:accent6>
        <a:srgbClr val="F79646"/>
      </a:accent6>
      <a:hlink>
        <a:srgbClr val="007FB2"/>
      </a:hlink>
      <a:folHlink>
        <a:srgbClr val="007F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EPA WaterSense">
      <a:dk1>
        <a:srgbClr val="3E3E3E"/>
      </a:dk1>
      <a:lt1>
        <a:srgbClr val="FFFFFF"/>
      </a:lt1>
      <a:dk2>
        <a:srgbClr val="117FB3"/>
      </a:dk2>
      <a:lt2>
        <a:srgbClr val="FFFFFF"/>
      </a:lt2>
      <a:accent1>
        <a:srgbClr val="005195"/>
      </a:accent1>
      <a:accent2>
        <a:srgbClr val="D97923"/>
      </a:accent2>
      <a:accent3>
        <a:srgbClr val="488949"/>
      </a:accent3>
      <a:accent4>
        <a:srgbClr val="796691"/>
      </a:accent4>
      <a:accent5>
        <a:srgbClr val="C64E51"/>
      </a:accent5>
      <a:accent6>
        <a:srgbClr val="117FB3"/>
      </a:accent6>
      <a:hlink>
        <a:srgbClr val="117FB3"/>
      </a:hlink>
      <a:folHlink>
        <a:srgbClr val="117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EPA WaterSense">
      <a:dk1>
        <a:srgbClr val="3E3E3E"/>
      </a:dk1>
      <a:lt1>
        <a:srgbClr val="FFFFFF"/>
      </a:lt1>
      <a:dk2>
        <a:srgbClr val="117FB3"/>
      </a:dk2>
      <a:lt2>
        <a:srgbClr val="FFFFFF"/>
      </a:lt2>
      <a:accent1>
        <a:srgbClr val="005195"/>
      </a:accent1>
      <a:accent2>
        <a:srgbClr val="D97923"/>
      </a:accent2>
      <a:accent3>
        <a:srgbClr val="488949"/>
      </a:accent3>
      <a:accent4>
        <a:srgbClr val="796691"/>
      </a:accent4>
      <a:accent5>
        <a:srgbClr val="C64E51"/>
      </a:accent5>
      <a:accent6>
        <a:srgbClr val="117FB3"/>
      </a:accent6>
      <a:hlink>
        <a:srgbClr val="117FB3"/>
      </a:hlink>
      <a:folHlink>
        <a:srgbClr val="117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EPA WaterSense">
      <a:dk1>
        <a:srgbClr val="3E3E3E"/>
      </a:dk1>
      <a:lt1>
        <a:srgbClr val="FFFFFF"/>
      </a:lt1>
      <a:dk2>
        <a:srgbClr val="117FB3"/>
      </a:dk2>
      <a:lt2>
        <a:srgbClr val="FFFFFF"/>
      </a:lt2>
      <a:accent1>
        <a:srgbClr val="005195"/>
      </a:accent1>
      <a:accent2>
        <a:srgbClr val="D97923"/>
      </a:accent2>
      <a:accent3>
        <a:srgbClr val="488949"/>
      </a:accent3>
      <a:accent4>
        <a:srgbClr val="796691"/>
      </a:accent4>
      <a:accent5>
        <a:srgbClr val="C64E51"/>
      </a:accent5>
      <a:accent6>
        <a:srgbClr val="117FB3"/>
      </a:accent6>
      <a:hlink>
        <a:srgbClr val="117FB3"/>
      </a:hlink>
      <a:folHlink>
        <a:srgbClr val="117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EPA WaterSense">
      <a:dk1>
        <a:srgbClr val="3E3E3E"/>
      </a:dk1>
      <a:lt1>
        <a:srgbClr val="FFFFFF"/>
      </a:lt1>
      <a:dk2>
        <a:srgbClr val="117FB3"/>
      </a:dk2>
      <a:lt2>
        <a:srgbClr val="FFFFFF"/>
      </a:lt2>
      <a:accent1>
        <a:srgbClr val="005195"/>
      </a:accent1>
      <a:accent2>
        <a:srgbClr val="D97923"/>
      </a:accent2>
      <a:accent3>
        <a:srgbClr val="488949"/>
      </a:accent3>
      <a:accent4>
        <a:srgbClr val="796691"/>
      </a:accent4>
      <a:accent5>
        <a:srgbClr val="C64E51"/>
      </a:accent5>
      <a:accent6>
        <a:srgbClr val="117FB3"/>
      </a:accent6>
      <a:hlink>
        <a:srgbClr val="117FB3"/>
      </a:hlink>
      <a:folHlink>
        <a:srgbClr val="117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ct:contentTypeSchema xmlns:ct="http://schemas.microsoft.com/office/2006/metadata/contentType" xmlns:ma="http://schemas.microsoft.com/office/2006/metadata/properties/metaAttributes" ct:_="" ma:_="" ma:contentTypeName="Document" ma:contentTypeID="0x0101003C200613FF7C9747ABE22316E3E216C6" ma:contentTypeVersion="34" ma:contentTypeDescription="Create a new document." ma:contentTypeScope="" ma:versionID="49ab5ec771f9b64ab22d39a64dc6fbc8">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926fb7fa-6f03-487b-9242-c3f5d2eb5a7c" xmlns:ns7="9e3d263e-ae11-4b9f-8e0a-cd59930c9d92" targetNamespace="http://schemas.microsoft.com/office/2006/metadata/properties" ma:root="true" ma:fieldsID="7c0995f9e20844f213270b69bc78080b" ns1:_="" ns3:_="" ns4:_="" ns5:_="" ns6:_="" ns7:_="">
    <xsd:import namespace="http://schemas.microsoft.com/sharepoint/v3"/>
    <xsd:import namespace="4ffa91fb-a0ff-4ac5-b2db-65c790d184a4"/>
    <xsd:import namespace="http://schemas.microsoft.com/sharepoint.v3"/>
    <xsd:import namespace="http://schemas.microsoft.com/sharepoint/v3/fields"/>
    <xsd:import namespace="926fb7fa-6f03-487b-9242-c3f5d2eb5a7c"/>
    <xsd:import namespace="9e3d263e-ae11-4b9f-8e0a-cd59930c9d9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ingHintHash" minOccurs="0"/>
                <xsd:element ref="ns6:SharedWithDetails" minOccurs="0"/>
                <xsd:element ref="ns6:LastSharedByUser" minOccurs="0"/>
                <xsd:element ref="ns6:LastSharedByTime" minOccurs="0"/>
                <xsd:element ref="ns7:MediaServiceMetadata" minOccurs="0"/>
                <xsd:element ref="ns7:MediaServiceFastMetadata" minOccurs="0"/>
                <xsd:element ref="ns6:Records_x0020_Status" minOccurs="0"/>
                <xsd:element ref="ns6:Records_x0020_Date" minOccurs="0"/>
                <xsd:element ref="ns7:MediaServiceDateTaken" minOccurs="0"/>
                <xsd:element ref="ns7:MediaServiceAutoTags" minOccurs="0"/>
                <xsd:element ref="ns7:MediaServiceOCR" minOccurs="0"/>
                <xsd:element ref="ns7:MediaServiceLocation" minOccurs="0"/>
                <xsd:element ref="ns7:MediaServiceGenerationTime" minOccurs="0"/>
                <xsd:element ref="ns7: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27cbbf5d-eb4d-44d0-babb-38e47bec6504}" ma:internalName="TaxCatchAllLabel" ma:readOnly="true" ma:showField="CatchAllDataLabel" ma:web="926fb7fa-6f03-487b-9242-c3f5d2eb5a7c">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27cbbf5d-eb4d-44d0-babb-38e47bec6504}" ma:internalName="TaxCatchAll" ma:showField="CatchAllData" ma:web="926fb7fa-6f03-487b-9242-c3f5d2eb5a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6fb7fa-6f03-487b-9242-c3f5d2eb5a7c"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29" nillable="true" ma:displayName="Sharing Hint Hash" ma:internalName="SharingHintHash" ma:readOnly="true">
      <xsd:simpleType>
        <xsd:restriction base="dms:Text"/>
      </xsd:simpleType>
    </xsd:element>
    <xsd:element name="SharedWithDetails" ma:index="30" nillable="true" ma:displayName="Shared With Details" ma:internalName="SharedWithDetails" ma:readOnly="true">
      <xsd:simpleType>
        <xsd:restriction base="dms:Note">
          <xsd:maxLength value="255"/>
        </xsd:restriction>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5" nillable="true" ma:displayName="Records Status" ma:default="Pending" ma:internalName="Records_x0020_Status">
      <xsd:simpleType>
        <xsd:restriction base="dms:Text"/>
      </xsd:simpleType>
    </xsd:element>
    <xsd:element name="Records_x0020_Date" ma:index="36"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3d263e-ae11-4b9f-8e0a-cd59930c9d92"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DateTaken" ma:index="37" nillable="true" ma:displayName="MediaServiceDateTaken" ma:hidden="true" ma:internalName="MediaServiceDateTaken" ma:readOnly="true">
      <xsd:simpleType>
        <xsd:restriction base="dms:Text"/>
      </xsd:simpleType>
    </xsd:element>
    <xsd:element name="MediaServiceAutoTags" ma:index="38" nillable="true" ma:displayName="Tags" ma:internalName="MediaServiceAutoTags" ma:readOnly="true">
      <xsd:simpleType>
        <xsd:restriction base="dms:Text"/>
      </xsd:simpleType>
    </xsd:element>
    <xsd:element name="MediaServiceOCR" ma:index="39" nillable="true" ma:displayName="Extracted Text" ma:internalName="MediaServiceOCR"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element name="MediaServiceGenerationTime" ma:index="41" nillable="true" ma:displayName="MediaServiceGenerationTime" ma:hidden="true" ma:internalName="MediaServiceGenerationTime" ma:readOnly="true">
      <xsd:simpleType>
        <xsd:restriction base="dms:Text"/>
      </xsd:simpleType>
    </xsd:element>
    <xsd:element name="MediaServiceEventHashCode" ma:index="4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Records_x0020_Status xmlns="926fb7fa-6f03-487b-9242-c3f5d2eb5a7c">Pending</Records_x0020_Status>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Records_x0020_Date xmlns="926fb7fa-6f03-487b-9242-c3f5d2eb5a7c" xsi:nil="true"/>
    <Document_x0020_Creation_x0020_Date xmlns="4ffa91fb-a0ff-4ac5-b2db-65c790d184a4">2020-01-07T21:59:45+00:00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mso-contentType ?>
<FormTemplates xmlns="http://schemas.microsoft.com/sharepoint/v3/contenttype/forms">
  <Display>DocumentLibraryForm</Display>
  <Edit>DocumentLibraryForm</Edit>
  <New>DocumentLibraryForm</New>
</FormTemplates>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mso-contentType ?>
<SharedContentType xmlns="Microsoft.SharePoint.Taxonomy.ContentTypeSync" SourceId="29f62856-1543-49d4-a736-4569d363f533" ContentTypeId="0x0101" PreviousValue="false"/>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A7089B79-35BE-4094-82F1-E5DDBAB4BC74}">
  <ds:schemaRefs>
    <ds:schemaRef ds:uri="ESRI.ArcGIS.Mapping.OfficeIntegration.PowerPointInfo"/>
  </ds:schemaRefs>
</ds:datastoreItem>
</file>

<file path=customXml/itemProps10.xml><?xml version="1.0" encoding="utf-8"?>
<ds:datastoreItem xmlns:ds="http://schemas.openxmlformats.org/officeDocument/2006/customXml" ds:itemID="{CEE8186E-B28A-42CD-BD21-2B9DC18ADA82}">
  <ds:schemaRefs>
    <ds:schemaRef ds:uri="ESRI.ArcGIS.Mapping.OfficeIntegration.PowerPointInfo"/>
  </ds:schemaRefs>
</ds:datastoreItem>
</file>

<file path=customXml/itemProps11.xml><?xml version="1.0" encoding="utf-8"?>
<ds:datastoreItem xmlns:ds="http://schemas.openxmlformats.org/officeDocument/2006/customXml" ds:itemID="{71C006A7-A27B-41C3-8C5C-D6A03ACCC52E}">
  <ds:schemaRefs>
    <ds:schemaRef ds:uri="ESRI.ArcGIS.Mapping.OfficeIntegration.PowerPointInfo"/>
  </ds:schemaRefs>
</ds:datastoreItem>
</file>

<file path=customXml/itemProps12.xml><?xml version="1.0" encoding="utf-8"?>
<ds:datastoreItem xmlns:ds="http://schemas.openxmlformats.org/officeDocument/2006/customXml" ds:itemID="{83C3ACE8-CB97-40B7-BD2F-E872F66A94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26fb7fa-6f03-487b-9242-c3f5d2eb5a7c"/>
    <ds:schemaRef ds:uri="9e3d263e-ae11-4b9f-8e0a-cd59930c9d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3.xml><?xml version="1.0" encoding="utf-8"?>
<ds:datastoreItem xmlns:ds="http://schemas.openxmlformats.org/officeDocument/2006/customXml" ds:itemID="{8D6078DE-DAA3-49E4-BD3C-3F97D95ABD15}">
  <ds:schemaRefs>
    <ds:schemaRef ds:uri="ESRI.ArcGIS.Mapping.OfficeIntegration.PowerPointInfo"/>
  </ds:schemaRefs>
</ds:datastoreItem>
</file>

<file path=customXml/itemProps14.xml><?xml version="1.0" encoding="utf-8"?>
<ds:datastoreItem xmlns:ds="http://schemas.openxmlformats.org/officeDocument/2006/customXml" ds:itemID="{535224D3-79FE-4245-B342-5B3F2FCAF91E}">
  <ds:schemaRefs>
    <ds:schemaRef ds:uri="ESRI.ArcGIS.Mapping.OfficeIntegration.PowerPointInfo"/>
  </ds:schemaRefs>
</ds:datastoreItem>
</file>

<file path=customXml/itemProps15.xml><?xml version="1.0" encoding="utf-8"?>
<ds:datastoreItem xmlns:ds="http://schemas.openxmlformats.org/officeDocument/2006/customXml" ds:itemID="{8EA35605-1166-4378-AAEC-E29041E8FDFE}">
  <ds:schemaRefs>
    <ds:schemaRef ds:uri="ESRI.ArcGIS.Mapping.OfficeIntegration.PowerPointInfo"/>
  </ds:schemaRefs>
</ds:datastoreItem>
</file>

<file path=customXml/itemProps16.xml><?xml version="1.0" encoding="utf-8"?>
<ds:datastoreItem xmlns:ds="http://schemas.openxmlformats.org/officeDocument/2006/customXml" ds:itemID="{16BDCFE8-F588-4D04-9FD1-59BDE866E1CD}">
  <ds:schemaRefs>
    <ds:schemaRef ds:uri="ESRI.ArcGIS.Mapping.OfficeIntegration.PowerPointInfo"/>
  </ds:schemaRefs>
</ds:datastoreItem>
</file>

<file path=customXml/itemProps17.xml><?xml version="1.0" encoding="utf-8"?>
<ds:datastoreItem xmlns:ds="http://schemas.openxmlformats.org/officeDocument/2006/customXml" ds:itemID="{EC0D44DE-F05C-4811-B70F-D061D5B65635}">
  <ds:schemaRefs>
    <ds:schemaRef ds:uri="ESRI.ArcGIS.Mapping.OfficeIntegration.PowerPointInfo"/>
  </ds:schemaRefs>
</ds:datastoreItem>
</file>

<file path=customXml/itemProps18.xml><?xml version="1.0" encoding="utf-8"?>
<ds:datastoreItem xmlns:ds="http://schemas.openxmlformats.org/officeDocument/2006/customXml" ds:itemID="{42130101-A046-4B27-BEBF-06EA2A0B3353}">
  <ds:schemaRefs>
    <ds:schemaRef ds:uri="ESRI.ArcGIS.Mapping.OfficeIntegration.PowerPointInfo"/>
  </ds:schemaRefs>
</ds:datastoreItem>
</file>

<file path=customXml/itemProps19.xml><?xml version="1.0" encoding="utf-8"?>
<ds:datastoreItem xmlns:ds="http://schemas.openxmlformats.org/officeDocument/2006/customXml" ds:itemID="{2D2CB738-D9E8-44DE-9BBF-A567EF079EB7}">
  <ds:schemaRefs>
    <ds:schemaRef ds:uri="ESRI.ArcGIS.Mapping.OfficeIntegration.PowerPointInfo"/>
  </ds:schemaRefs>
</ds:datastoreItem>
</file>

<file path=customXml/itemProps2.xml><?xml version="1.0" encoding="utf-8"?>
<ds:datastoreItem xmlns:ds="http://schemas.openxmlformats.org/officeDocument/2006/customXml" ds:itemID="{1C8B9CAF-F259-44F5-B59B-C00196E7127E}">
  <ds:schemaRefs>
    <ds:schemaRef ds:uri="ESRI.ArcGIS.Mapping.OfficeIntegration.PowerPointInfo"/>
  </ds:schemaRefs>
</ds:datastoreItem>
</file>

<file path=customXml/itemProps20.xml><?xml version="1.0" encoding="utf-8"?>
<ds:datastoreItem xmlns:ds="http://schemas.openxmlformats.org/officeDocument/2006/customXml" ds:itemID="{52A4F701-9FF8-4620-AAD0-EFADB8877B34}">
  <ds:schemaRefs>
    <ds:schemaRef ds:uri="ESRI.ArcGIS.Mapping.OfficeIntegration.PowerPointInfo"/>
  </ds:schemaRefs>
</ds:datastoreItem>
</file>

<file path=customXml/itemProps21.xml><?xml version="1.0" encoding="utf-8"?>
<ds:datastoreItem xmlns:ds="http://schemas.openxmlformats.org/officeDocument/2006/customXml" ds:itemID="{DCD8B835-199C-4099-B013-DC9403B59186}">
  <ds:schemaRefs>
    <ds:schemaRef ds:uri="ESRI.ArcGIS.Mapping.OfficeIntegration.PowerPointInfo"/>
  </ds:schemaRefs>
</ds:datastoreItem>
</file>

<file path=customXml/itemProps22.xml><?xml version="1.0" encoding="utf-8"?>
<ds:datastoreItem xmlns:ds="http://schemas.openxmlformats.org/officeDocument/2006/customXml" ds:itemID="{69BDE50C-A91F-42B2-921C-951E53791310}">
  <ds:schemaRefs>
    <ds:schemaRef ds:uri="ESRI.ArcGIS.Mapping.OfficeIntegration.PowerPointInfo"/>
  </ds:schemaRefs>
</ds:datastoreItem>
</file>

<file path=customXml/itemProps23.xml><?xml version="1.0" encoding="utf-8"?>
<ds:datastoreItem xmlns:ds="http://schemas.openxmlformats.org/officeDocument/2006/customXml" ds:itemID="{B8B4B6DB-CBCF-4020-9A34-84D81C17409C}">
  <ds:schemaRefs>
    <ds:schemaRef ds:uri="ESRI.ArcGIS.Mapping.OfficeIntegration.PowerPointInfo"/>
  </ds:schemaRefs>
</ds:datastoreItem>
</file>

<file path=customXml/itemProps24.xml><?xml version="1.0" encoding="utf-8"?>
<ds:datastoreItem xmlns:ds="http://schemas.openxmlformats.org/officeDocument/2006/customXml" ds:itemID="{3C0C74A5-9658-421F-A92C-C9F3202189D7}">
  <ds:schemaRefs>
    <ds:schemaRef ds:uri="ESRI.ArcGIS.Mapping.OfficeIntegration.PowerPointInfo"/>
  </ds:schemaRefs>
</ds:datastoreItem>
</file>

<file path=customXml/itemProps25.xml><?xml version="1.0" encoding="utf-8"?>
<ds:datastoreItem xmlns:ds="http://schemas.openxmlformats.org/officeDocument/2006/customXml" ds:itemID="{E39FC3B9-2C1C-4584-AE85-A010305F971F}">
  <ds:schemaRefs>
    <ds:schemaRef ds:uri="ESRI.ArcGIS.Mapping.OfficeIntegration.PowerPointInfo"/>
  </ds:schemaRefs>
</ds:datastoreItem>
</file>

<file path=customXml/itemProps26.xml><?xml version="1.0" encoding="utf-8"?>
<ds:datastoreItem xmlns:ds="http://schemas.openxmlformats.org/officeDocument/2006/customXml" ds:itemID="{E4432FE9-713E-47A5-A0A0-C0711F4C767C}">
  <ds:schemaRefs>
    <ds:schemaRef ds:uri="ESRI.ArcGIS.Mapping.OfficeIntegration.PowerPointInfo"/>
  </ds:schemaRefs>
</ds:datastoreItem>
</file>

<file path=customXml/itemProps27.xml><?xml version="1.0" encoding="utf-8"?>
<ds:datastoreItem xmlns:ds="http://schemas.openxmlformats.org/officeDocument/2006/customXml" ds:itemID="{67239E98-8BCD-4BA7-B7BA-C1A7CA75D95B}">
  <ds:schemaRefs>
    <ds:schemaRef ds:uri="ESRI.ArcGIS.Mapping.OfficeIntegration.PowerPointInfo"/>
  </ds:schemaRefs>
</ds:datastoreItem>
</file>

<file path=customXml/itemProps28.xml><?xml version="1.0" encoding="utf-8"?>
<ds:datastoreItem xmlns:ds="http://schemas.openxmlformats.org/officeDocument/2006/customXml" ds:itemID="{E6B178C4-06E4-4A41-B9E4-B74528A60C44}">
  <ds:schemaRefs>
    <ds:schemaRef ds:uri="ESRI.ArcGIS.Mapping.OfficeIntegration.PowerPointInfo"/>
  </ds:schemaRefs>
</ds:datastoreItem>
</file>

<file path=customXml/itemProps29.xml><?xml version="1.0" encoding="utf-8"?>
<ds:datastoreItem xmlns:ds="http://schemas.openxmlformats.org/officeDocument/2006/customXml" ds:itemID="{186B5441-A466-4F6B-A01F-77167BDF73C3}">
  <ds:schemaRefs>
    <ds:schemaRef ds:uri="ESRI.ArcGIS.Mapping.OfficeIntegration.PowerPointInfo"/>
  </ds:schemaRefs>
</ds:datastoreItem>
</file>

<file path=customXml/itemProps3.xml><?xml version="1.0" encoding="utf-8"?>
<ds:datastoreItem xmlns:ds="http://schemas.openxmlformats.org/officeDocument/2006/customXml" ds:itemID="{D5A8272D-DB93-48A8-87F4-497CE91830F2}">
  <ds:schemaRefs>
    <ds:schemaRef ds:uri="ESRI.ArcGIS.Mapping.OfficeIntegration.PowerPointInfo"/>
  </ds:schemaRefs>
</ds:datastoreItem>
</file>

<file path=customXml/itemProps30.xml><?xml version="1.0" encoding="utf-8"?>
<ds:datastoreItem xmlns:ds="http://schemas.openxmlformats.org/officeDocument/2006/customXml" ds:itemID="{897D8B7F-5634-49C8-8E3D-BBCC69600F1C}">
  <ds:schemaRefs>
    <ds:schemaRef ds:uri="ESRI.ArcGIS.Mapping.OfficeIntegration.PowerPointInfo"/>
  </ds:schemaRefs>
</ds:datastoreItem>
</file>

<file path=customXml/itemProps31.xml><?xml version="1.0" encoding="utf-8"?>
<ds:datastoreItem xmlns:ds="http://schemas.openxmlformats.org/officeDocument/2006/customXml" ds:itemID="{64012889-28EE-4F37-9B9A-6C80207E9645}">
  <ds:schemaRefs>
    <ds:schemaRef ds:uri="ESRI.ArcGIS.Mapping.OfficeIntegration.PowerPointInfo"/>
  </ds:schemaRefs>
</ds:datastoreItem>
</file>

<file path=customXml/itemProps32.xml><?xml version="1.0" encoding="utf-8"?>
<ds:datastoreItem xmlns:ds="http://schemas.openxmlformats.org/officeDocument/2006/customXml" ds:itemID="{223B7D5B-77D6-4378-8F3C-9B0C8AF55D0C}">
  <ds:schemaRefs>
    <ds:schemaRef ds:uri="ESRI.ArcGIS.Mapping.OfficeIntegration.PowerPointInfo"/>
  </ds:schemaRefs>
</ds:datastoreItem>
</file>

<file path=customXml/itemProps33.xml><?xml version="1.0" encoding="utf-8"?>
<ds:datastoreItem xmlns:ds="http://schemas.openxmlformats.org/officeDocument/2006/customXml" ds:itemID="{F281D81A-F4CC-4410-8781-995049E5DEEF}">
  <ds:schemaRefs>
    <ds:schemaRef ds:uri="ESRI.ArcGIS.Mapping.OfficeIntegration.PowerPointInfo"/>
  </ds:schemaRefs>
</ds:datastoreItem>
</file>

<file path=customXml/itemProps34.xml><?xml version="1.0" encoding="utf-8"?>
<ds:datastoreItem xmlns:ds="http://schemas.openxmlformats.org/officeDocument/2006/customXml" ds:itemID="{7CCD005D-8632-42BE-AF54-CE75563C93C1}">
  <ds:schemaRefs>
    <ds:schemaRef ds:uri="ESRI.ArcGIS.Mapping.OfficeIntegration.PowerPointInfo"/>
  </ds:schemaRefs>
</ds:datastoreItem>
</file>

<file path=customXml/itemProps35.xml><?xml version="1.0" encoding="utf-8"?>
<ds:datastoreItem xmlns:ds="http://schemas.openxmlformats.org/officeDocument/2006/customXml" ds:itemID="{05B9631F-97DB-4405-96E1-4DD35B8D8FC8}">
  <ds:schemaRefs>
    <ds:schemaRef ds:uri="http://schemas.microsoft.com/sharepoint/v3"/>
    <ds:schemaRef ds:uri="http://schemas.microsoft.com/office/infopath/2007/PartnerControls"/>
    <ds:schemaRef ds:uri="http://purl.org/dc/terms/"/>
    <ds:schemaRef ds:uri="4ffa91fb-a0ff-4ac5-b2db-65c790d184a4"/>
    <ds:schemaRef ds:uri="http://purl.org/dc/dcmitype/"/>
    <ds:schemaRef ds:uri="926fb7fa-6f03-487b-9242-c3f5d2eb5a7c"/>
    <ds:schemaRef ds:uri="http://schemas.openxmlformats.org/package/2006/metadata/core-properties"/>
    <ds:schemaRef ds:uri="9e3d263e-ae11-4b9f-8e0a-cd59930c9d92"/>
    <ds:schemaRef ds:uri="http://purl.org/dc/elements/1.1/"/>
    <ds:schemaRef ds:uri="http://schemas.microsoft.com/office/2006/metadata/properties"/>
    <ds:schemaRef ds:uri="http://schemas.microsoft.com/office/2006/documentManagement/types"/>
    <ds:schemaRef ds:uri="http://schemas.microsoft.com/sharepoint/v3/fields"/>
    <ds:schemaRef ds:uri="http://schemas.microsoft.com/sharepoint.v3"/>
    <ds:schemaRef ds:uri="http://www.w3.org/XML/1998/namespace"/>
  </ds:schemaRefs>
</ds:datastoreItem>
</file>

<file path=customXml/itemProps36.xml><?xml version="1.0" encoding="utf-8"?>
<ds:datastoreItem xmlns:ds="http://schemas.openxmlformats.org/officeDocument/2006/customXml" ds:itemID="{1F67B6A4-AB16-4C71-B241-25DD3BEDCC1A}">
  <ds:schemaRefs>
    <ds:schemaRef ds:uri="ESRI.ArcGIS.Mapping.OfficeIntegration.PowerPointInfo"/>
  </ds:schemaRefs>
</ds:datastoreItem>
</file>

<file path=customXml/itemProps37.xml><?xml version="1.0" encoding="utf-8"?>
<ds:datastoreItem xmlns:ds="http://schemas.openxmlformats.org/officeDocument/2006/customXml" ds:itemID="{D248360B-9B07-4509-A606-6F81A39F84EC}">
  <ds:schemaRefs>
    <ds:schemaRef ds:uri="ESRI.ArcGIS.Mapping.OfficeIntegration.PowerPointInfo"/>
  </ds:schemaRefs>
</ds:datastoreItem>
</file>

<file path=customXml/itemProps38.xml><?xml version="1.0" encoding="utf-8"?>
<ds:datastoreItem xmlns:ds="http://schemas.openxmlformats.org/officeDocument/2006/customXml" ds:itemID="{15E3D97D-DA99-4D07-B679-2BF31FA1A23B}">
  <ds:schemaRefs>
    <ds:schemaRef ds:uri="http://schemas.microsoft.com/sharepoint/v3/contenttype/forms"/>
  </ds:schemaRefs>
</ds:datastoreItem>
</file>

<file path=customXml/itemProps39.xml><?xml version="1.0" encoding="utf-8"?>
<ds:datastoreItem xmlns:ds="http://schemas.openxmlformats.org/officeDocument/2006/customXml" ds:itemID="{8768BFF1-C73C-4986-BDD9-5A1B18335801}">
  <ds:schemaRefs>
    <ds:schemaRef ds:uri="ESRI.ArcGIS.Mapping.OfficeIntegration.PowerPointInfo"/>
  </ds:schemaRefs>
</ds:datastoreItem>
</file>

<file path=customXml/itemProps4.xml><?xml version="1.0" encoding="utf-8"?>
<ds:datastoreItem xmlns:ds="http://schemas.openxmlformats.org/officeDocument/2006/customXml" ds:itemID="{C9394313-DF41-4CD7-A188-AED02FD57340}">
  <ds:schemaRefs>
    <ds:schemaRef ds:uri="ESRI.ArcGIS.Mapping.OfficeIntegration.PowerPointInfo"/>
  </ds:schemaRefs>
</ds:datastoreItem>
</file>

<file path=customXml/itemProps40.xml><?xml version="1.0" encoding="utf-8"?>
<ds:datastoreItem xmlns:ds="http://schemas.openxmlformats.org/officeDocument/2006/customXml" ds:itemID="{025BA894-F335-4D54-9D1C-CECA58732D63}">
  <ds:schemaRefs>
    <ds:schemaRef ds:uri="ESRI.ArcGIS.Mapping.OfficeIntegration.PowerPointInfo"/>
  </ds:schemaRefs>
</ds:datastoreItem>
</file>

<file path=customXml/itemProps41.xml><?xml version="1.0" encoding="utf-8"?>
<ds:datastoreItem xmlns:ds="http://schemas.openxmlformats.org/officeDocument/2006/customXml" ds:itemID="{9CA17B6A-48CB-4E9F-B36C-5BF9D6DD4230}">
  <ds:schemaRefs>
    <ds:schemaRef ds:uri="ESRI.ArcGIS.Mapping.OfficeIntegration.PowerPointInfo"/>
  </ds:schemaRefs>
</ds:datastoreItem>
</file>

<file path=customXml/itemProps42.xml><?xml version="1.0" encoding="utf-8"?>
<ds:datastoreItem xmlns:ds="http://schemas.openxmlformats.org/officeDocument/2006/customXml" ds:itemID="{66DAE55A-E260-477E-B823-CA059AEE8CD7}">
  <ds:schemaRefs>
    <ds:schemaRef ds:uri="ESRI.ArcGIS.Mapping.OfficeIntegration.PowerPointInfo"/>
  </ds:schemaRefs>
</ds:datastoreItem>
</file>

<file path=customXml/itemProps43.xml><?xml version="1.0" encoding="utf-8"?>
<ds:datastoreItem xmlns:ds="http://schemas.openxmlformats.org/officeDocument/2006/customXml" ds:itemID="{51A0291F-7497-4284-A4F0-01C787CE2BC6}">
  <ds:schemaRefs>
    <ds:schemaRef ds:uri="ESRI.ArcGIS.Mapping.OfficeIntegration.PowerPointInfo"/>
  </ds:schemaRefs>
</ds:datastoreItem>
</file>

<file path=customXml/itemProps44.xml><?xml version="1.0" encoding="utf-8"?>
<ds:datastoreItem xmlns:ds="http://schemas.openxmlformats.org/officeDocument/2006/customXml" ds:itemID="{31E6C455-B14C-49B0-9ADF-300E818F4D05}">
  <ds:schemaRefs>
    <ds:schemaRef ds:uri="ESRI.ArcGIS.Mapping.OfficeIntegration.PowerPointInfo"/>
  </ds:schemaRefs>
</ds:datastoreItem>
</file>

<file path=customXml/itemProps45.xml><?xml version="1.0" encoding="utf-8"?>
<ds:datastoreItem xmlns:ds="http://schemas.openxmlformats.org/officeDocument/2006/customXml" ds:itemID="{A645C40A-EECE-400A-83D3-3661E3DC798C}">
  <ds:schemaRefs>
    <ds:schemaRef ds:uri="ESRI.ArcGIS.Mapping.OfficeIntegration.PowerPointInfo"/>
  </ds:schemaRefs>
</ds:datastoreItem>
</file>

<file path=customXml/itemProps46.xml><?xml version="1.0" encoding="utf-8"?>
<ds:datastoreItem xmlns:ds="http://schemas.openxmlformats.org/officeDocument/2006/customXml" ds:itemID="{E32F7183-5864-462E-A4D1-E5876D73DE48}">
  <ds:schemaRefs>
    <ds:schemaRef ds:uri="ESRI.ArcGIS.Mapping.OfficeIntegration.PowerPointInfo"/>
  </ds:schemaRefs>
</ds:datastoreItem>
</file>

<file path=customXml/itemProps47.xml><?xml version="1.0" encoding="utf-8"?>
<ds:datastoreItem xmlns:ds="http://schemas.openxmlformats.org/officeDocument/2006/customXml" ds:itemID="{9C12A6DB-5B82-456A-B535-862A032C6786}">
  <ds:schemaRefs>
    <ds:schemaRef ds:uri="ESRI.ArcGIS.Mapping.OfficeIntegration.PowerPointInfo"/>
  </ds:schemaRefs>
</ds:datastoreItem>
</file>

<file path=customXml/itemProps48.xml><?xml version="1.0" encoding="utf-8"?>
<ds:datastoreItem xmlns:ds="http://schemas.openxmlformats.org/officeDocument/2006/customXml" ds:itemID="{26BAEC0D-41CA-44F5-865C-D604F641303B}">
  <ds:schemaRefs>
    <ds:schemaRef ds:uri="ESRI.ArcGIS.Mapping.OfficeIntegration.PowerPointInfo"/>
  </ds:schemaRefs>
</ds:datastoreItem>
</file>

<file path=customXml/itemProps49.xml><?xml version="1.0" encoding="utf-8"?>
<ds:datastoreItem xmlns:ds="http://schemas.openxmlformats.org/officeDocument/2006/customXml" ds:itemID="{10F5EA62-62E1-49AA-9C85-A8C29E4AA0CB}">
  <ds:schemaRefs>
    <ds:schemaRef ds:uri="ESRI.ArcGIS.Mapping.OfficeIntegration.PowerPointInfo"/>
  </ds:schemaRefs>
</ds:datastoreItem>
</file>

<file path=customXml/itemProps5.xml><?xml version="1.0" encoding="utf-8"?>
<ds:datastoreItem xmlns:ds="http://schemas.openxmlformats.org/officeDocument/2006/customXml" ds:itemID="{C79C0390-50B9-4E73-ABD7-2C8DBAED16A4}">
  <ds:schemaRefs>
    <ds:schemaRef ds:uri="ESRI.ArcGIS.Mapping.OfficeIntegration.PowerPointInfo"/>
  </ds:schemaRefs>
</ds:datastoreItem>
</file>

<file path=customXml/itemProps50.xml><?xml version="1.0" encoding="utf-8"?>
<ds:datastoreItem xmlns:ds="http://schemas.openxmlformats.org/officeDocument/2006/customXml" ds:itemID="{F3D82A95-2DF1-496F-B96F-3D3E9F341253}">
  <ds:schemaRefs>
    <ds:schemaRef ds:uri="ESRI.ArcGIS.Mapping.OfficeIntegration.PowerPointInfo"/>
  </ds:schemaRefs>
</ds:datastoreItem>
</file>

<file path=customXml/itemProps51.xml><?xml version="1.0" encoding="utf-8"?>
<ds:datastoreItem xmlns:ds="http://schemas.openxmlformats.org/officeDocument/2006/customXml" ds:itemID="{62FFCE52-13B6-4BA9-8820-FB48E7A403B0}">
  <ds:schemaRefs>
    <ds:schemaRef ds:uri="ESRI.ArcGIS.Mapping.OfficeIntegration.PowerPointInfo"/>
  </ds:schemaRefs>
</ds:datastoreItem>
</file>

<file path=customXml/itemProps52.xml><?xml version="1.0" encoding="utf-8"?>
<ds:datastoreItem xmlns:ds="http://schemas.openxmlformats.org/officeDocument/2006/customXml" ds:itemID="{24D68A3A-4203-40DA-B894-5F6EE6F27179}">
  <ds:schemaRefs>
    <ds:schemaRef ds:uri="Microsoft.SharePoint.Taxonomy.ContentTypeSync"/>
  </ds:schemaRefs>
</ds:datastoreItem>
</file>

<file path=customXml/itemProps53.xml><?xml version="1.0" encoding="utf-8"?>
<ds:datastoreItem xmlns:ds="http://schemas.openxmlformats.org/officeDocument/2006/customXml" ds:itemID="{BD001DED-EA0F-4412-86B3-2BAF696BB61A}">
  <ds:schemaRefs>
    <ds:schemaRef ds:uri="ESRI.ArcGIS.Mapping.OfficeIntegration.PowerPointInfo"/>
  </ds:schemaRefs>
</ds:datastoreItem>
</file>

<file path=customXml/itemProps54.xml><?xml version="1.0" encoding="utf-8"?>
<ds:datastoreItem xmlns:ds="http://schemas.openxmlformats.org/officeDocument/2006/customXml" ds:itemID="{C0DFD65C-1FAF-460D-9F9D-806DD4DAEF1B}">
  <ds:schemaRefs>
    <ds:schemaRef ds:uri="ESRI.ArcGIS.Mapping.OfficeIntegration.PowerPointInfo"/>
  </ds:schemaRefs>
</ds:datastoreItem>
</file>

<file path=customXml/itemProps55.xml><?xml version="1.0" encoding="utf-8"?>
<ds:datastoreItem xmlns:ds="http://schemas.openxmlformats.org/officeDocument/2006/customXml" ds:itemID="{B4947AE2-7207-4EA5-A86C-08E485DF3230}">
  <ds:schemaRefs>
    <ds:schemaRef ds:uri="ESRI.ArcGIS.Mapping.OfficeIntegration.PowerPointInfo"/>
  </ds:schemaRefs>
</ds:datastoreItem>
</file>

<file path=customXml/itemProps56.xml><?xml version="1.0" encoding="utf-8"?>
<ds:datastoreItem xmlns:ds="http://schemas.openxmlformats.org/officeDocument/2006/customXml" ds:itemID="{396910F3-673F-42B9-A0F9-5714BF34F403}">
  <ds:schemaRefs>
    <ds:schemaRef ds:uri="ESRI.ArcGIS.Mapping.OfficeIntegration.PowerPointInfo"/>
  </ds:schemaRefs>
</ds:datastoreItem>
</file>

<file path=customXml/itemProps57.xml><?xml version="1.0" encoding="utf-8"?>
<ds:datastoreItem xmlns:ds="http://schemas.openxmlformats.org/officeDocument/2006/customXml" ds:itemID="{FB15F575-7AEA-4098-9D43-02808C1F4D47}">
  <ds:schemaRefs>
    <ds:schemaRef ds:uri="ESRI.ArcGIS.Mapping.OfficeIntegration.PowerPointInfo"/>
  </ds:schemaRefs>
</ds:datastoreItem>
</file>

<file path=customXml/itemProps6.xml><?xml version="1.0" encoding="utf-8"?>
<ds:datastoreItem xmlns:ds="http://schemas.openxmlformats.org/officeDocument/2006/customXml" ds:itemID="{2BEC4866-DBDE-414E-92C7-010599706D39}">
  <ds:schemaRefs>
    <ds:schemaRef ds:uri="ESRI.ArcGIS.Mapping.OfficeIntegration.PowerPointInfo"/>
  </ds:schemaRefs>
</ds:datastoreItem>
</file>

<file path=customXml/itemProps7.xml><?xml version="1.0" encoding="utf-8"?>
<ds:datastoreItem xmlns:ds="http://schemas.openxmlformats.org/officeDocument/2006/customXml" ds:itemID="{130CD51E-5658-4FF3-BD1D-E65D9C097FB3}">
  <ds:schemaRefs>
    <ds:schemaRef ds:uri="ESRI.ArcGIS.Mapping.OfficeIntegration.PowerPointInfo"/>
  </ds:schemaRefs>
</ds:datastoreItem>
</file>

<file path=customXml/itemProps8.xml><?xml version="1.0" encoding="utf-8"?>
<ds:datastoreItem xmlns:ds="http://schemas.openxmlformats.org/officeDocument/2006/customXml" ds:itemID="{D033C273-4A69-4068-95EB-BC2F23120750}">
  <ds:schemaRefs>
    <ds:schemaRef ds:uri="ESRI.ArcGIS.Mapping.OfficeIntegration.PowerPointInfo"/>
  </ds:schemaRefs>
</ds:datastoreItem>
</file>

<file path=customXml/itemProps9.xml><?xml version="1.0" encoding="utf-8"?>
<ds:datastoreItem xmlns:ds="http://schemas.openxmlformats.org/officeDocument/2006/customXml" ds:itemID="{834062D2-2EA7-4810-B899-F8E23FF5B0B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2236</TotalTime>
  <Words>9004</Words>
  <Application>Microsoft Office PowerPoint</Application>
  <PresentationFormat>Widescreen</PresentationFormat>
  <Paragraphs>683</Paragraphs>
  <Slides>41</Slides>
  <Notes>41</Notes>
  <HiddenSlides>3</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41</vt:i4>
      </vt:variant>
    </vt:vector>
  </HeadingPairs>
  <TitlesOfParts>
    <vt:vector size="53" baseType="lpstr">
      <vt:lpstr>Arial</vt:lpstr>
      <vt:lpstr>Calibri</vt:lpstr>
      <vt:lpstr>Calibri Light</vt:lpstr>
      <vt:lpstr>Trebuchet MS</vt:lpstr>
      <vt:lpstr>Commercial</vt:lpstr>
      <vt:lpstr>1_Commercial</vt:lpstr>
      <vt:lpstr>2_Commercial</vt:lpstr>
      <vt:lpstr>Custom Design</vt:lpstr>
      <vt:lpstr>2_Office Theme</vt:lpstr>
      <vt:lpstr>3_Office Theme</vt:lpstr>
      <vt:lpstr>1_Office Theme</vt:lpstr>
      <vt:lpstr>Office Theme</vt:lpstr>
      <vt:lpstr>Every Drop Counts: WaterSense  for GreenerGovCT – Lead by Example</vt:lpstr>
      <vt:lpstr>Why WaterSense? </vt:lpstr>
      <vt:lpstr>Saving Water Saves Energy</vt:lpstr>
      <vt:lpstr>WaterSense Can Help</vt:lpstr>
      <vt:lpstr>WaterSense Focus – 3 Ps</vt:lpstr>
      <vt:lpstr>WaterSense Labeled Products</vt:lpstr>
      <vt:lpstr>Improve Your Facilities -Just Add Water</vt:lpstr>
      <vt:lpstr>Water Use Profiles of Institutional Facilities</vt:lpstr>
      <vt:lpstr>Institutional Buildings are Complicated</vt:lpstr>
      <vt:lpstr>Prioritize Facilities –  Factors Indicating High Water Use </vt:lpstr>
      <vt:lpstr>Steps For Assessing Water Use</vt:lpstr>
      <vt:lpstr>Tools for Getting Started </vt:lpstr>
      <vt:lpstr>Simple Water Assessment Checklist</vt:lpstr>
      <vt:lpstr>Gather Information to Assess</vt:lpstr>
      <vt:lpstr>Metering and Submetering</vt:lpstr>
      <vt:lpstr>Submetering Recommendations</vt:lpstr>
      <vt:lpstr>Inventory Equipment</vt:lpstr>
      <vt:lpstr>Always Verify Water Use</vt:lpstr>
      <vt:lpstr>PowerPoint Presentation</vt:lpstr>
      <vt:lpstr>Savings Calculations</vt:lpstr>
      <vt:lpstr>Water Savings in Restrooms </vt:lpstr>
      <vt:lpstr>General Restroom Maintenance</vt:lpstr>
      <vt:lpstr>Water Efficient Restroom Fixtures</vt:lpstr>
      <vt:lpstr>PowerPoint Presentation</vt:lpstr>
      <vt:lpstr>PowerPoint Presentation</vt:lpstr>
      <vt:lpstr>PowerPoint Presentation</vt:lpstr>
      <vt:lpstr>Water Use in Commercial Kitchens</vt:lpstr>
      <vt:lpstr>Conduct Outreach with WaterSense</vt:lpstr>
      <vt:lpstr>Customizable Tools</vt:lpstr>
      <vt:lpstr>PowerPoint Presentation</vt:lpstr>
      <vt:lpstr>Use BMPs to Educate Employees and Visitors</vt:lpstr>
      <vt:lpstr>Examples from State and Local Partners</vt:lpstr>
      <vt:lpstr>NH Dept Environmental Services (NHDES)  Case Studies</vt:lpstr>
      <vt:lpstr>PowerPoint Presentation</vt:lpstr>
      <vt:lpstr>WaterSense Institutional Resources</vt:lpstr>
      <vt:lpstr>Institutional Best Management Practices</vt:lpstr>
      <vt:lpstr>Use Federal Building Resources</vt:lpstr>
      <vt:lpstr>Thank you</vt:lpstr>
      <vt:lpstr>Other Resources</vt:lpstr>
      <vt:lpstr>Outdoor Water Resources</vt:lpstr>
      <vt:lpstr>Water Reuse Guides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 Drop Counts - Assessing and Evaluating Water Efficiency in Capital Improvement Projects</dc:title>
  <dc:creator>Tara O'Hare</dc:creator>
  <cp:lastModifiedBy>Gilleland, Lynn</cp:lastModifiedBy>
  <cp:revision>88</cp:revision>
  <cp:lastPrinted>2020-01-09T17:32:40Z</cp:lastPrinted>
  <dcterms:created xsi:type="dcterms:W3CDTF">2019-12-02T22:59:07Z</dcterms:created>
  <dcterms:modified xsi:type="dcterms:W3CDTF">2020-01-10T00:30:48Z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0x0101003C200613FF7C9747ABE22316E3E216C6</vt:lpwstr>
  </property>
</Properties>
</file>