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comments/comment1.xml" ContentType="application/vnd.openxmlformats-officedocument.presentationml.comment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Lst>
  <p:notesMasterIdLst>
    <p:notesMasterId r:id="rId72"/>
  </p:notesMasterIdLst>
  <p:handoutMasterIdLst>
    <p:handoutMasterId r:id="rId73"/>
  </p:handoutMasterIdLst>
  <p:sldIdLst>
    <p:sldId id="370" r:id="rId4"/>
    <p:sldId id="385" r:id="rId5"/>
    <p:sldId id="386" r:id="rId6"/>
    <p:sldId id="387" r:id="rId7"/>
    <p:sldId id="515" r:id="rId8"/>
    <p:sldId id="484" r:id="rId9"/>
    <p:sldId id="477" r:id="rId10"/>
    <p:sldId id="478" r:id="rId11"/>
    <p:sldId id="479" r:id="rId12"/>
    <p:sldId id="480" r:id="rId13"/>
    <p:sldId id="481" r:id="rId14"/>
    <p:sldId id="482" r:id="rId15"/>
    <p:sldId id="483" r:id="rId16"/>
    <p:sldId id="400" r:id="rId17"/>
    <p:sldId id="487" r:id="rId18"/>
    <p:sldId id="499" r:id="rId19"/>
    <p:sldId id="488" r:id="rId20"/>
    <p:sldId id="489" r:id="rId21"/>
    <p:sldId id="490" r:id="rId22"/>
    <p:sldId id="502" r:id="rId23"/>
    <p:sldId id="492" r:id="rId24"/>
    <p:sldId id="493" r:id="rId25"/>
    <p:sldId id="494" r:id="rId26"/>
    <p:sldId id="491" r:id="rId27"/>
    <p:sldId id="495" r:id="rId28"/>
    <p:sldId id="496" r:id="rId29"/>
    <p:sldId id="498" r:id="rId30"/>
    <p:sldId id="500" r:id="rId31"/>
    <p:sldId id="470" r:id="rId32"/>
    <p:sldId id="503" r:id="rId33"/>
    <p:sldId id="505" r:id="rId34"/>
    <p:sldId id="506" r:id="rId35"/>
    <p:sldId id="507" r:id="rId36"/>
    <p:sldId id="509" r:id="rId37"/>
    <p:sldId id="510" r:id="rId38"/>
    <p:sldId id="511" r:id="rId39"/>
    <p:sldId id="512" r:id="rId40"/>
    <p:sldId id="514" r:id="rId41"/>
    <p:sldId id="513" r:id="rId42"/>
    <p:sldId id="504"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 id="528" r:id="rId56"/>
    <p:sldId id="529" r:id="rId57"/>
    <p:sldId id="530" r:id="rId58"/>
    <p:sldId id="531" r:id="rId59"/>
    <p:sldId id="532" r:id="rId60"/>
    <p:sldId id="533" r:id="rId61"/>
    <p:sldId id="534" r:id="rId62"/>
    <p:sldId id="535" r:id="rId63"/>
    <p:sldId id="536" r:id="rId64"/>
    <p:sldId id="537" r:id="rId65"/>
    <p:sldId id="538" r:id="rId66"/>
    <p:sldId id="539" r:id="rId67"/>
    <p:sldId id="540" r:id="rId68"/>
    <p:sldId id="541" r:id="rId69"/>
    <p:sldId id="542" r:id="rId70"/>
    <p:sldId id="543" r:id="rId7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8045"/>
    <a:srgbClr val="FFC000"/>
    <a:srgbClr val="32C658"/>
    <a:srgbClr val="803E16"/>
    <a:srgbClr val="0000FF"/>
    <a:srgbClr val="FFFF85"/>
    <a:srgbClr val="D4ECBA"/>
    <a:srgbClr val="92D050"/>
    <a:srgbClr val="9BBB59"/>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3" autoAdjust="0"/>
    <p:restoredTop sz="48972" autoAdjust="0"/>
  </p:normalViewPr>
  <p:slideViewPr>
    <p:cSldViewPr snapToGrid="0">
      <p:cViewPr varScale="1">
        <p:scale>
          <a:sx n="28" d="100"/>
          <a:sy n="28" d="100"/>
        </p:scale>
        <p:origin x="-160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88" d="100"/>
          <a:sy n="88" d="100"/>
        </p:scale>
        <p:origin x="3696" y="96"/>
      </p:cViewPr>
      <p:guideLst>
        <p:guide orient="horz" pos="2880"/>
        <p:guide orient="horz" pos="2932"/>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4-04-16T15:44:25.159" idx="8">
    <p:pos x="10" y="10"/>
    <p:text>Need page numbers for guide.</p:text>
    <p:extLst>
      <p:ext uri="{C676402C-5697-4E1C-873F-D02D1690AC5C}">
        <p15:threadingInfo xmlns:p15="http://schemas.microsoft.com/office/powerpoint/2012/main" xmlns=""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4-04-16T15:45:11.866" idx="9">
    <p:pos x="10" y="10"/>
    <p:text>Need page number for guide.</p:text>
    <p:extLst>
      <p:ext uri="{C676402C-5697-4E1C-873F-D02D1690AC5C}">
        <p15:threadingInfo xmlns:p15="http://schemas.microsoft.com/office/powerpoint/2012/main" xmlns=""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6FBEC-D33D-4EB3-B485-064C0CFDBEE1}" type="doc">
      <dgm:prSet loTypeId="urn:microsoft.com/office/officeart/2005/8/layout/chevron1" loCatId="process" qsTypeId="urn:microsoft.com/office/officeart/2005/8/quickstyle/simple5" qsCatId="simple" csTypeId="urn:microsoft.com/office/officeart/2005/8/colors/colorful2" csCatId="colorful" phldr="1"/>
      <dgm:spPr/>
      <dgm:t>
        <a:bodyPr/>
        <a:lstStyle/>
        <a:p>
          <a:endParaRPr lang="en-US"/>
        </a:p>
      </dgm:t>
    </dgm:pt>
    <dgm:pt modelId="{B88D9D76-1BEA-4155-9E5C-4D7592D2A990}">
      <dgm:prSet phldrT="[Text]"/>
      <dgm:spPr/>
      <dgm:t>
        <a:bodyPr/>
        <a:lstStyle/>
        <a:p>
          <a:r>
            <a:rPr lang="en-US" dirty="0" smtClean="0"/>
            <a:t>Grade 7</a:t>
          </a:r>
          <a:endParaRPr lang="en-US" dirty="0"/>
        </a:p>
      </dgm:t>
    </dgm:pt>
    <dgm:pt modelId="{0D405751-6B3D-45FD-9BC6-ACC763D99A54}" type="parTrans" cxnId="{B035949D-7F57-488E-9FDE-3A315DCFE930}">
      <dgm:prSet/>
      <dgm:spPr/>
      <dgm:t>
        <a:bodyPr/>
        <a:lstStyle/>
        <a:p>
          <a:endParaRPr lang="en-US"/>
        </a:p>
      </dgm:t>
    </dgm:pt>
    <dgm:pt modelId="{DD3BE92E-EC5F-412E-BF51-6895124EA257}" type="sibTrans" cxnId="{B035949D-7F57-488E-9FDE-3A315DCFE930}">
      <dgm:prSet/>
      <dgm:spPr/>
      <dgm:t>
        <a:bodyPr/>
        <a:lstStyle/>
        <a:p>
          <a:endParaRPr lang="en-US"/>
        </a:p>
      </dgm:t>
    </dgm:pt>
    <dgm:pt modelId="{FAEA8783-90B9-401D-9333-C950BD9BEB48}">
      <dgm:prSet phldrT="[Text]"/>
      <dgm:spPr/>
      <dgm:t>
        <a:bodyPr/>
        <a:lstStyle/>
        <a:p>
          <a:r>
            <a:rPr lang="en-US" dirty="0" smtClean="0"/>
            <a:t>Grade 8</a:t>
          </a:r>
          <a:endParaRPr lang="en-US" dirty="0"/>
        </a:p>
      </dgm:t>
    </dgm:pt>
    <dgm:pt modelId="{C9502929-55D8-467C-9692-3C2905F0D6BE}" type="parTrans" cxnId="{280A6BAA-573C-4609-90FA-35A1478236E4}">
      <dgm:prSet/>
      <dgm:spPr/>
      <dgm:t>
        <a:bodyPr/>
        <a:lstStyle/>
        <a:p>
          <a:endParaRPr lang="en-US"/>
        </a:p>
      </dgm:t>
    </dgm:pt>
    <dgm:pt modelId="{EA44B1AD-28B5-47D7-AC1D-6C9485C852F9}" type="sibTrans" cxnId="{280A6BAA-573C-4609-90FA-35A1478236E4}">
      <dgm:prSet/>
      <dgm:spPr/>
      <dgm:t>
        <a:bodyPr/>
        <a:lstStyle/>
        <a:p>
          <a:endParaRPr lang="en-US"/>
        </a:p>
      </dgm:t>
    </dgm:pt>
    <dgm:pt modelId="{082548FF-DE00-4846-8CAC-78FA7A5F13C1}">
      <dgm:prSet phldrT="[Text]"/>
      <dgm:spPr/>
      <dgm:t>
        <a:bodyPr/>
        <a:lstStyle/>
        <a:p>
          <a:r>
            <a:rPr lang="en-US" dirty="0" smtClean="0"/>
            <a:t>Algebra</a:t>
          </a:r>
          <a:endParaRPr lang="en-US" dirty="0"/>
        </a:p>
      </dgm:t>
    </dgm:pt>
    <dgm:pt modelId="{76CC7A29-037A-4F92-879B-90493C575EA2}" type="parTrans" cxnId="{C02CE0F2-281D-46C2-8ACB-E95DA3398C1A}">
      <dgm:prSet/>
      <dgm:spPr/>
      <dgm:t>
        <a:bodyPr/>
        <a:lstStyle/>
        <a:p>
          <a:endParaRPr lang="en-US"/>
        </a:p>
      </dgm:t>
    </dgm:pt>
    <dgm:pt modelId="{AF9837B7-A5D8-4A0B-9203-BDFF79A9E074}" type="sibTrans" cxnId="{C02CE0F2-281D-46C2-8ACB-E95DA3398C1A}">
      <dgm:prSet/>
      <dgm:spPr/>
      <dgm:t>
        <a:bodyPr/>
        <a:lstStyle/>
        <a:p>
          <a:endParaRPr lang="en-US"/>
        </a:p>
      </dgm:t>
    </dgm:pt>
    <dgm:pt modelId="{20F14B81-0C19-484F-AEE8-4381F8968557}" type="pres">
      <dgm:prSet presAssocID="{A026FBEC-D33D-4EB3-B485-064C0CFDBEE1}" presName="Name0" presStyleCnt="0">
        <dgm:presLayoutVars>
          <dgm:dir/>
          <dgm:animLvl val="lvl"/>
          <dgm:resizeHandles val="exact"/>
        </dgm:presLayoutVars>
      </dgm:prSet>
      <dgm:spPr/>
      <dgm:t>
        <a:bodyPr/>
        <a:lstStyle/>
        <a:p>
          <a:endParaRPr lang="en-US"/>
        </a:p>
      </dgm:t>
    </dgm:pt>
    <dgm:pt modelId="{ACE51BDC-F5BA-434E-9B2A-7CC18CA884EB}" type="pres">
      <dgm:prSet presAssocID="{B88D9D76-1BEA-4155-9E5C-4D7592D2A990}" presName="parTxOnly" presStyleLbl="node1" presStyleIdx="0" presStyleCnt="3">
        <dgm:presLayoutVars>
          <dgm:chMax val="0"/>
          <dgm:chPref val="0"/>
          <dgm:bulletEnabled val="1"/>
        </dgm:presLayoutVars>
      </dgm:prSet>
      <dgm:spPr/>
      <dgm:t>
        <a:bodyPr/>
        <a:lstStyle/>
        <a:p>
          <a:endParaRPr lang="en-US"/>
        </a:p>
      </dgm:t>
    </dgm:pt>
    <dgm:pt modelId="{7234AEFC-FE37-4A9D-B179-05A0C0E2A92B}" type="pres">
      <dgm:prSet presAssocID="{DD3BE92E-EC5F-412E-BF51-6895124EA257}" presName="parTxOnlySpace" presStyleCnt="0"/>
      <dgm:spPr/>
      <dgm:t>
        <a:bodyPr/>
        <a:lstStyle/>
        <a:p>
          <a:endParaRPr lang="en-US"/>
        </a:p>
      </dgm:t>
    </dgm:pt>
    <dgm:pt modelId="{90C9EF4C-4B95-4640-9A77-225D3689E172}" type="pres">
      <dgm:prSet presAssocID="{FAEA8783-90B9-401D-9333-C950BD9BEB48}" presName="parTxOnly" presStyleLbl="node1" presStyleIdx="1" presStyleCnt="3">
        <dgm:presLayoutVars>
          <dgm:chMax val="0"/>
          <dgm:chPref val="0"/>
          <dgm:bulletEnabled val="1"/>
        </dgm:presLayoutVars>
      </dgm:prSet>
      <dgm:spPr/>
      <dgm:t>
        <a:bodyPr/>
        <a:lstStyle/>
        <a:p>
          <a:endParaRPr lang="en-US"/>
        </a:p>
      </dgm:t>
    </dgm:pt>
    <dgm:pt modelId="{E55C57F1-EC06-4916-9F81-179070AECDB9}" type="pres">
      <dgm:prSet presAssocID="{EA44B1AD-28B5-47D7-AC1D-6C9485C852F9}" presName="parTxOnlySpace" presStyleCnt="0"/>
      <dgm:spPr/>
      <dgm:t>
        <a:bodyPr/>
        <a:lstStyle/>
        <a:p>
          <a:endParaRPr lang="en-US"/>
        </a:p>
      </dgm:t>
    </dgm:pt>
    <dgm:pt modelId="{32D36524-7406-4714-AC5A-57312055B0A8}" type="pres">
      <dgm:prSet presAssocID="{082548FF-DE00-4846-8CAC-78FA7A5F13C1}" presName="parTxOnly" presStyleLbl="node1" presStyleIdx="2" presStyleCnt="3" custLinFactNeighborY="388">
        <dgm:presLayoutVars>
          <dgm:chMax val="0"/>
          <dgm:chPref val="0"/>
          <dgm:bulletEnabled val="1"/>
        </dgm:presLayoutVars>
      </dgm:prSet>
      <dgm:spPr/>
      <dgm:t>
        <a:bodyPr/>
        <a:lstStyle/>
        <a:p>
          <a:endParaRPr lang="en-US"/>
        </a:p>
      </dgm:t>
    </dgm:pt>
  </dgm:ptLst>
  <dgm:cxnLst>
    <dgm:cxn modelId="{EC545953-1CAD-244B-AD03-416F832F22CA}" type="presOf" srcId="{FAEA8783-90B9-401D-9333-C950BD9BEB48}" destId="{90C9EF4C-4B95-4640-9A77-225D3689E172}" srcOrd="0" destOrd="0" presId="urn:microsoft.com/office/officeart/2005/8/layout/chevron1"/>
    <dgm:cxn modelId="{280A6BAA-573C-4609-90FA-35A1478236E4}" srcId="{A026FBEC-D33D-4EB3-B485-064C0CFDBEE1}" destId="{FAEA8783-90B9-401D-9333-C950BD9BEB48}" srcOrd="1" destOrd="0" parTransId="{C9502929-55D8-467C-9692-3C2905F0D6BE}" sibTransId="{EA44B1AD-28B5-47D7-AC1D-6C9485C852F9}"/>
    <dgm:cxn modelId="{C02CE0F2-281D-46C2-8ACB-E95DA3398C1A}" srcId="{A026FBEC-D33D-4EB3-B485-064C0CFDBEE1}" destId="{082548FF-DE00-4846-8CAC-78FA7A5F13C1}" srcOrd="2" destOrd="0" parTransId="{76CC7A29-037A-4F92-879B-90493C575EA2}" sibTransId="{AF9837B7-A5D8-4A0B-9203-BDFF79A9E074}"/>
    <dgm:cxn modelId="{B035949D-7F57-488E-9FDE-3A315DCFE930}" srcId="{A026FBEC-D33D-4EB3-B485-064C0CFDBEE1}" destId="{B88D9D76-1BEA-4155-9E5C-4D7592D2A990}" srcOrd="0" destOrd="0" parTransId="{0D405751-6B3D-45FD-9BC6-ACC763D99A54}" sibTransId="{DD3BE92E-EC5F-412E-BF51-6895124EA257}"/>
    <dgm:cxn modelId="{61D9C1C5-EC22-4247-8EC2-91CA0AB5FEE5}" type="presOf" srcId="{B88D9D76-1BEA-4155-9E5C-4D7592D2A990}" destId="{ACE51BDC-F5BA-434E-9B2A-7CC18CA884EB}" srcOrd="0" destOrd="0" presId="urn:microsoft.com/office/officeart/2005/8/layout/chevron1"/>
    <dgm:cxn modelId="{5C1C4E0A-81B8-974D-BAB5-6196C030C990}" type="presOf" srcId="{082548FF-DE00-4846-8CAC-78FA7A5F13C1}" destId="{32D36524-7406-4714-AC5A-57312055B0A8}" srcOrd="0" destOrd="0" presId="urn:microsoft.com/office/officeart/2005/8/layout/chevron1"/>
    <dgm:cxn modelId="{7031F811-A9A1-504E-9D70-8B2033CC8E8B}" type="presOf" srcId="{A026FBEC-D33D-4EB3-B485-064C0CFDBEE1}" destId="{20F14B81-0C19-484F-AEE8-4381F8968557}" srcOrd="0" destOrd="0" presId="urn:microsoft.com/office/officeart/2005/8/layout/chevron1"/>
    <dgm:cxn modelId="{FE5BDDA0-7803-8449-8E74-08141C196D6E}" type="presParOf" srcId="{20F14B81-0C19-484F-AEE8-4381F8968557}" destId="{ACE51BDC-F5BA-434E-9B2A-7CC18CA884EB}" srcOrd="0" destOrd="0" presId="urn:microsoft.com/office/officeart/2005/8/layout/chevron1"/>
    <dgm:cxn modelId="{038A4607-49F7-3C4C-A255-CDDA0E55E15A}" type="presParOf" srcId="{20F14B81-0C19-484F-AEE8-4381F8968557}" destId="{7234AEFC-FE37-4A9D-B179-05A0C0E2A92B}" srcOrd="1" destOrd="0" presId="urn:microsoft.com/office/officeart/2005/8/layout/chevron1"/>
    <dgm:cxn modelId="{F36E7C81-CDDA-694C-9FBE-57115465B405}" type="presParOf" srcId="{20F14B81-0C19-484F-AEE8-4381F8968557}" destId="{90C9EF4C-4B95-4640-9A77-225D3689E172}" srcOrd="2" destOrd="0" presId="urn:microsoft.com/office/officeart/2005/8/layout/chevron1"/>
    <dgm:cxn modelId="{57571DC2-8EA1-A049-9E2C-DE3699FF1BA7}" type="presParOf" srcId="{20F14B81-0C19-484F-AEE8-4381F8968557}" destId="{E55C57F1-EC06-4916-9F81-179070AECDB9}" srcOrd="3" destOrd="0" presId="urn:microsoft.com/office/officeart/2005/8/layout/chevron1"/>
    <dgm:cxn modelId="{0854783C-B198-4D4F-B140-484EC0EF6AE2}" type="presParOf" srcId="{20F14B81-0C19-484F-AEE8-4381F8968557}" destId="{32D36524-7406-4714-AC5A-57312055B0A8}"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E51BDC-F5BA-434E-9B2A-7CC18CA884EB}">
      <dsp:nvSpPr>
        <dsp:cNvPr id="0" name=""/>
        <dsp:cNvSpPr/>
      </dsp:nvSpPr>
      <dsp:spPr>
        <a:xfrm>
          <a:off x="2678" y="1000621"/>
          <a:ext cx="3263800" cy="130552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7</a:t>
          </a:r>
          <a:endParaRPr lang="en-US" sz="4200" kern="1200" dirty="0"/>
        </a:p>
      </dsp:txBody>
      <dsp:txXfrm>
        <a:off x="2678" y="1000621"/>
        <a:ext cx="3263800" cy="1305520"/>
      </dsp:txXfrm>
    </dsp:sp>
    <dsp:sp modelId="{90C9EF4C-4B95-4640-9A77-225D3689E172}">
      <dsp:nvSpPr>
        <dsp:cNvPr id="0" name=""/>
        <dsp:cNvSpPr/>
      </dsp:nvSpPr>
      <dsp:spPr>
        <a:xfrm>
          <a:off x="2940099" y="1000621"/>
          <a:ext cx="3263800" cy="1305520"/>
        </a:xfrm>
        <a:prstGeom prst="chevron">
          <a:avLst/>
        </a:prstGeom>
        <a:gradFill rotWithShape="0">
          <a:gsLst>
            <a:gs pos="0">
              <a:schemeClr val="accent2">
                <a:hueOff val="56720"/>
                <a:satOff val="6519"/>
                <a:lumOff val="-5196"/>
                <a:alphaOff val="0"/>
                <a:shade val="51000"/>
                <a:satMod val="130000"/>
              </a:schemeClr>
            </a:gs>
            <a:gs pos="80000">
              <a:schemeClr val="accent2">
                <a:hueOff val="56720"/>
                <a:satOff val="6519"/>
                <a:lumOff val="-5196"/>
                <a:alphaOff val="0"/>
                <a:shade val="93000"/>
                <a:satMod val="130000"/>
              </a:schemeClr>
            </a:gs>
            <a:gs pos="100000">
              <a:schemeClr val="accent2">
                <a:hueOff val="56720"/>
                <a:satOff val="6519"/>
                <a:lumOff val="-5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8</a:t>
          </a:r>
          <a:endParaRPr lang="en-US" sz="4200" kern="1200" dirty="0"/>
        </a:p>
      </dsp:txBody>
      <dsp:txXfrm>
        <a:off x="2940099" y="1000621"/>
        <a:ext cx="3263800" cy="1305520"/>
      </dsp:txXfrm>
    </dsp:sp>
    <dsp:sp modelId="{32D36524-7406-4714-AC5A-57312055B0A8}">
      <dsp:nvSpPr>
        <dsp:cNvPr id="0" name=""/>
        <dsp:cNvSpPr/>
      </dsp:nvSpPr>
      <dsp:spPr>
        <a:xfrm>
          <a:off x="5877520" y="1005686"/>
          <a:ext cx="3263800" cy="1305520"/>
        </a:xfrm>
        <a:prstGeom prst="chevron">
          <a:avLst/>
        </a:prstGeom>
        <a:gradFill rotWithShape="0">
          <a:gsLst>
            <a:gs pos="0">
              <a:schemeClr val="accent2">
                <a:hueOff val="113440"/>
                <a:satOff val="13039"/>
                <a:lumOff val="-10393"/>
                <a:alphaOff val="0"/>
                <a:shade val="51000"/>
                <a:satMod val="130000"/>
              </a:schemeClr>
            </a:gs>
            <a:gs pos="80000">
              <a:schemeClr val="accent2">
                <a:hueOff val="113440"/>
                <a:satOff val="13039"/>
                <a:lumOff val="-10393"/>
                <a:alphaOff val="0"/>
                <a:shade val="93000"/>
                <a:satMod val="130000"/>
              </a:schemeClr>
            </a:gs>
            <a:gs pos="100000">
              <a:schemeClr val="accent2">
                <a:hueOff val="113440"/>
                <a:satOff val="13039"/>
                <a:lumOff val="-10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Algebra</a:t>
          </a:r>
          <a:endParaRPr lang="en-US" sz="4200" kern="1200" dirty="0"/>
        </a:p>
      </dsp:txBody>
      <dsp:txXfrm>
        <a:off x="5877520" y="1005686"/>
        <a:ext cx="3263800" cy="13055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5" Type="http://schemas.openxmlformats.org/officeDocument/2006/relationships/image" Target="../media/image21.emf"/><Relationship Id="rId4"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4/18/2014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xmlns=""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4/18/2014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xmlns=""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orestandards.org/Math/Content/5/NF/B/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xmlns=""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Coherence: </a:t>
            </a:r>
            <a:r>
              <a:rPr lang="en-US" dirty="0" smtClean="0"/>
              <a:t>The chart on the slide shows one of the progressions in the CCS-Math that builds up to the formal study</a:t>
            </a:r>
            <a:r>
              <a:rPr lang="en-US" baseline="0" dirty="0" smtClean="0"/>
              <a:t> of </a:t>
            </a:r>
            <a:r>
              <a:rPr lang="en-US" dirty="0" smtClean="0"/>
              <a:t>Algebra in high school. Note that the Operations and Algebraic Thinking standards in grades K–5 lead up to and are designed to help middle school students work with Expressions and Equations, which will then help students to be successful in high school Algebra. This same progression takes place with the Number and Operations domains. In K–5 the Number and Operations standards are split over two domains, Base Ten and Fractions. This does not mean that the standards within the domains are not connected, but that there is a focus on each. The intent of the coherence</a:t>
            </a:r>
            <a:r>
              <a:rPr lang="en-US" baseline="0" dirty="0" smtClean="0"/>
              <a:t> and progressions is that students will all be ready for algebra at either the 8</a:t>
            </a:r>
            <a:r>
              <a:rPr lang="en-US" baseline="30000" dirty="0" smtClean="0"/>
              <a:t>th</a:t>
            </a:r>
            <a:r>
              <a:rPr lang="en-US" baseline="0" dirty="0" smtClean="0"/>
              <a:t> grade or high school level. </a:t>
            </a:r>
            <a:r>
              <a:rPr lang="en-US" dirty="0" smtClean="0"/>
              <a:t>Section</a:t>
            </a:r>
            <a:r>
              <a:rPr lang="en-US" baseline="0" dirty="0" smtClean="0"/>
              <a:t> 3 of t</a:t>
            </a:r>
            <a:r>
              <a:rPr lang="en-US" dirty="0" smtClean="0"/>
              <a:t>his module will include an in-depth</a:t>
            </a:r>
            <a:r>
              <a:rPr lang="en-US" baseline="0" dirty="0" smtClean="0"/>
              <a:t> examination of coherent progressions.</a:t>
            </a: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4BCF8-0785-4876-8D8D-0D3B7AEAB050}" type="slidenum">
              <a:rPr lang="en-US">
                <a:latin typeface="Arial" pitchFamily="34" charset="0"/>
              </a:rPr>
              <a:pPr/>
              <a:t>10</a:t>
            </a:fld>
            <a:endParaRPr lang="en-US" dirty="0">
              <a:latin typeface="Arial" pitchFamily="34" charset="0"/>
            </a:endParaRPr>
          </a:p>
        </p:txBody>
      </p:sp>
    </p:spTree>
    <p:extLst>
      <p:ext uri="{BB962C8B-B14F-4D97-AF65-F5344CB8AC3E}">
        <p14:creationId xmlns:p14="http://schemas.microsoft.com/office/powerpoint/2010/main" xmlns="" val="341955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 </a:t>
            </a:r>
            <a:r>
              <a:rPr lang="en-US" dirty="0" smtClean="0"/>
              <a:t>Rigor means learning that is based in the deep understanding of ideas AND fluency with computational procedures AND the</a:t>
            </a:r>
            <a:r>
              <a:rPr lang="en-US" baseline="0" dirty="0" smtClean="0"/>
              <a:t> </a:t>
            </a:r>
            <a:r>
              <a:rPr lang="en-US" dirty="0" smtClean="0"/>
              <a:t>capacity to use both to solve a variety of real-world and mathematical problems. Section</a:t>
            </a:r>
            <a:r>
              <a:rPr lang="en-US" baseline="0" dirty="0" smtClean="0"/>
              <a:t> 2 of t</a:t>
            </a:r>
            <a:r>
              <a:rPr lang="en-US" dirty="0" smtClean="0"/>
              <a:t>his module will include an in-depth</a:t>
            </a:r>
            <a:r>
              <a:rPr lang="en-US" baseline="0" dirty="0" smtClean="0"/>
              <a:t> examination of the three aspects of rigor.</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Note: We are not talking about a three-pronged balance of conceptual understanding, procedural skill and fluency, and application of mathematics here. Rather, we are focusing on the expectation that students are able to flexibly work with the mathematics content in each of the three areas. This will become more apparent as participants explore the Content Standards in Section 3. </a:t>
            </a:r>
            <a:endParaRPr lang="en-US" dirty="0" smtClean="0"/>
          </a:p>
          <a:p>
            <a:pPr>
              <a:spcBef>
                <a:spcPct val="0"/>
              </a:spcBef>
            </a:pP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latin typeface="Arial" pitchFamily="34" charset="0"/>
              </a:rPr>
              <a:pPr/>
              <a:t>11</a:t>
            </a:fld>
            <a:endParaRPr lang="en-US" dirty="0">
              <a:latin typeface="Arial" pitchFamily="34" charset="0"/>
            </a:endParaRPr>
          </a:p>
        </p:txBody>
      </p:sp>
    </p:spTree>
    <p:extLst>
      <p:ext uri="{BB962C8B-B14F-4D97-AF65-F5344CB8AC3E}">
        <p14:creationId xmlns:p14="http://schemas.microsoft.com/office/powerpoint/2010/main" xmlns="" val="1820625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defTabSz="907268">
              <a:spcBef>
                <a:spcPct val="0"/>
              </a:spcBef>
              <a:defRPr/>
            </a:pPr>
            <a:r>
              <a:rPr lang="en-US" dirty="0" smtClean="0"/>
              <a:t>The Standards for Mathematical Practice describe varieties of expertise that mathematics educators at all levels should seek to develop in their students. These practices rest on important “processes and proficiencies” with longstanding importance in mathematics education. The first of these are the National Council of Teachers</a:t>
            </a:r>
            <a:r>
              <a:rPr lang="en-US" baseline="0" dirty="0" smtClean="0"/>
              <a:t> </a:t>
            </a:r>
            <a:r>
              <a:rPr lang="en-US" dirty="0" smtClean="0"/>
              <a:t>of Mathematics process standards of problem solving, reasoning and proof, communication, representation, and connections. The second are the strands of mathematical proficiency specified in the National Research Council’s report </a:t>
            </a:r>
            <a:r>
              <a:rPr lang="en-US" i="1" dirty="0" smtClean="0"/>
              <a:t>Adding It Up</a:t>
            </a:r>
            <a:r>
              <a:rPr lang="en-US" dirty="0" smtClean="0"/>
              <a:t>: adaptive reasoning, strategic competence, conceptual understanding (comprehension of mathematical concepts, operations and relations), procedural fluency (skill in carrying out procedures flexibly, accurately, efficiently and appropriately), and productive disposition (habitual inclination to see mathematics as sensible, useful, and worthwhile, coupled with a belief in diligence and one’s own efficacy).</a:t>
            </a:r>
          </a:p>
          <a:p>
            <a:pPr marL="0" marR="0" indent="0" algn="l" defTabSz="907268" rtl="0" eaLnBrk="1" fontAlgn="auto" latinLnBrk="0" hangingPunct="1">
              <a:lnSpc>
                <a:spcPct val="100000"/>
              </a:lnSpc>
              <a:spcBef>
                <a:spcPct val="0"/>
              </a:spcBef>
              <a:spcAft>
                <a:spcPts val="0"/>
              </a:spcAft>
              <a:buClrTx/>
              <a:buSzTx/>
              <a:buFontTx/>
              <a:buNone/>
              <a:tabLst/>
              <a:defRPr/>
            </a:pPr>
            <a:r>
              <a:rPr lang="en-US" sz="1100" b="0" dirty="0" smtClean="0">
                <a:latin typeface="+mn-lt"/>
                <a:ea typeface="ＭＳ Ｐゴシック" pitchFamily="-84" charset="-128"/>
              </a:rPr>
              <a:t>Developing</a:t>
            </a:r>
            <a:r>
              <a:rPr lang="en-US" sz="1100" b="0" baseline="0" dirty="0" smtClean="0">
                <a:latin typeface="+mn-lt"/>
                <a:ea typeface="ＭＳ Ｐゴシック" pitchFamily="-84" charset="-128"/>
              </a:rPr>
              <a:t> this variety of mathematical expertise is important so that students are better able to solve problems and reason quantitatively both within a classroom and throughout life outside of the classroom. </a:t>
            </a:r>
            <a:endParaRPr lang="en-US" sz="1100" b="0" dirty="0" smtClean="0">
              <a:latin typeface="+mn-lt"/>
              <a:ea typeface="ＭＳ Ｐゴシック" pitchFamily="-84" charset="-128"/>
            </a:endParaRPr>
          </a:p>
          <a:p>
            <a:pPr defTabSz="907268">
              <a:spcBef>
                <a:spcPct val="0"/>
              </a:spcBef>
              <a:defRPr/>
            </a:pPr>
            <a:endParaRPr lang="en-US" b="1" dirty="0" smtClean="0">
              <a:latin typeface="Arial" pitchFamily="34" charset="0"/>
              <a:ea typeface="ＭＳ Ｐゴシック" pitchFamily="-84" charset="-128"/>
            </a:endParaRPr>
          </a:p>
        </p:txBody>
      </p:sp>
      <p:sp>
        <p:nvSpPr>
          <p:cNvPr id="54275" name="Slide Number Placeholder 3"/>
          <p:cNvSpPr>
            <a:spLocks noGrp="1"/>
          </p:cNvSpPr>
          <p:nvPr>
            <p:ph type="sldNum" sz="quarter" idx="5"/>
          </p:nvPr>
        </p:nvSpPr>
        <p:spPr bwMode="auto">
          <a:noFill/>
          <a:ln>
            <a:miter lim="800000"/>
            <a:headEnd/>
            <a:tailEnd/>
          </a:ln>
        </p:spPr>
        <p:txBody>
          <a:bodyPr/>
          <a:lstStyle/>
          <a:p>
            <a:fld id="{4322B2C2-214A-4455-BBE4-F42CD15BF7FB}" type="slidenum">
              <a:rPr lang="en-US">
                <a:solidFill>
                  <a:schemeClr val="tx2"/>
                </a:solidFill>
                <a:latin typeface="Arial" pitchFamily="34" charset="0"/>
              </a:rPr>
              <a:pPr/>
              <a:t>12</a:t>
            </a:fld>
            <a:endParaRPr lang="en-US" dirty="0">
              <a:solidFill>
                <a:schemeClr val="tx2"/>
              </a:solidFill>
              <a:latin typeface="Arial" pitchFamily="34" charset="0"/>
            </a:endParaRPr>
          </a:p>
        </p:txBody>
      </p:sp>
    </p:spTree>
    <p:extLst>
      <p:ext uri="{BB962C8B-B14F-4D97-AF65-F5344CB8AC3E}">
        <p14:creationId xmlns:p14="http://schemas.microsoft.com/office/powerpoint/2010/main" xmlns="" val="101759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fontScale="92500" lnSpcReduction="20000"/>
          </a:bodyPr>
          <a:lstStyle/>
          <a:p>
            <a:pPr>
              <a:spcBef>
                <a:spcPct val="0"/>
              </a:spcBef>
            </a:pPr>
            <a:r>
              <a:rPr lang="en-US" dirty="0" smtClean="0"/>
              <a:t>Now that you</a:t>
            </a:r>
            <a:r>
              <a:rPr lang="en-US" baseline="0" dirty="0" smtClean="0"/>
              <a:t> have quickly reviewed the key points from Module 1, ask participants to now reflect on the work that they have done back at their school, in their role as a Core Standards Coach, with helping teachers learn more about and implement the CCS-Math. </a:t>
            </a:r>
            <a:r>
              <a:rPr lang="en-US" dirty="0" smtClean="0"/>
              <a:t>Have</a:t>
            </a:r>
            <a:r>
              <a:rPr lang="en-US" baseline="0" dirty="0" smtClean="0"/>
              <a:t> each participant discuss with their table group one positive highlight, one challenge, and one lesson learned from their personal implementation of the Practice Standards thus far. Each table group will then determine two positive highlights, one common challenge, and one common lesson learned that they will present to the larger group. They can record notes from their discussion on </a:t>
            </a:r>
            <a:r>
              <a:rPr lang="en-US" b="1" baseline="0" dirty="0" smtClean="0"/>
              <a:t>page 6</a:t>
            </a:r>
            <a:r>
              <a:rPr lang="en-US" baseline="0" dirty="0" smtClean="0"/>
              <a:t> in the Participant Guide.</a:t>
            </a:r>
          </a:p>
          <a:p>
            <a:pPr>
              <a:spcBef>
                <a:spcPct val="0"/>
              </a:spcBef>
            </a:pPr>
            <a:endParaRPr lang="en-US" baseline="0" dirty="0" smtClean="0"/>
          </a:p>
          <a:p>
            <a:pPr>
              <a:spcBef>
                <a:spcPct val="0"/>
              </a:spcBef>
            </a:pPr>
            <a:r>
              <a:rPr lang="en-US" baseline="0" dirty="0" smtClean="0"/>
              <a:t>As table groups present, record the participants’ responses on chart paper titled Positive Highlights, Challenges, and Lessons Learned. After all groups have presented, summarize what has been charted and then ask the large group if anyone has a solution to any of the common challenges. Encourage participants to record “New Ideas” on </a:t>
            </a:r>
            <a:r>
              <a:rPr lang="en-US" b="1" baseline="0" dirty="0" smtClean="0"/>
              <a:t>page 7</a:t>
            </a:r>
            <a:r>
              <a:rPr lang="en-US" baseline="0" dirty="0" smtClean="0"/>
              <a:t> in the Participant Guide. </a:t>
            </a:r>
            <a:endParaRPr lang="en-US" b="1" baseline="0" dirty="0" smtClean="0"/>
          </a:p>
          <a:p>
            <a:pPr>
              <a:spcBef>
                <a:spcPct val="0"/>
              </a:spcBef>
            </a:pPr>
            <a:endParaRPr lang="en-US" b="0" baseline="0" dirty="0" smtClean="0"/>
          </a:p>
          <a:p>
            <a:pPr>
              <a:spcBef>
                <a:spcPct val="0"/>
              </a:spcBef>
            </a:pPr>
            <a:r>
              <a:rPr lang="en-US" b="0" baseline="0" dirty="0" smtClean="0"/>
              <a:t>Wrap up the activity by explaining that the challenges will be revisited periodically throughout the day as the discussion of the Content Standards ensues. </a:t>
            </a:r>
            <a:r>
              <a:rPr lang="en-US" b="1" baseline="0" dirty="0" smtClean="0"/>
              <a:t>Note</a:t>
            </a:r>
            <a:r>
              <a:rPr lang="en-US" b="0" baseline="0" dirty="0" smtClean="0"/>
              <a:t>: Be sure that the connections are made when discussing how to teach the Content Standards so that participants understand how implementing the Practice Standards go hand-in-hand with implementing the Content Standards in a rigorous, focused, and coherent lesson. </a:t>
            </a:r>
          </a:p>
          <a:p>
            <a:pPr>
              <a:spcBef>
                <a:spcPct val="0"/>
              </a:spcBef>
            </a:pPr>
            <a:endParaRPr lang="en-US" b="0" baseline="0" dirty="0" smtClean="0"/>
          </a:p>
          <a:p>
            <a:pPr>
              <a:spcBef>
                <a:spcPct val="0"/>
              </a:spcBef>
            </a:pPr>
            <a:r>
              <a:rPr lang="en-US" b="0" baseline="0" dirty="0" smtClean="0"/>
              <a:t>Transition to the next activity by explaining that participants will now start looking at the connections of the Content and Practice Standards by looking at the language of the Content Standards. </a:t>
            </a:r>
          </a:p>
          <a:p>
            <a:pPr>
              <a:spcBef>
                <a:spcPct val="0"/>
              </a:spcBef>
            </a:pPr>
            <a:endParaRPr lang="en-US" b="0" baseline="0" dirty="0" smtClean="0"/>
          </a:p>
          <a:p>
            <a:pPr>
              <a:spcBef>
                <a:spcPct val="0"/>
              </a:spcBef>
            </a:pPr>
            <a:r>
              <a:rPr lang="en-US" b="0" baseline="0" dirty="0" smtClean="0"/>
              <a:t>Note: If teachers have not had the time between the previous module and this module to begin their implementation, have them instead focus on things that they have seen and heard back at their school, including positive highlights of where their school is, challenges that they now recognize they may be facing, and any lesson learned in terms of the outcomes of the first module and where they think they need to go next with the implementation.</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13</a:t>
            </a:fld>
            <a:endParaRPr lang="en-US" dirty="0"/>
          </a:p>
        </p:txBody>
      </p:sp>
    </p:spTree>
    <p:extLst>
      <p:ext uri="{BB962C8B-B14F-4D97-AF65-F5344CB8AC3E}">
        <p14:creationId xmlns:p14="http://schemas.microsoft.com/office/powerpoint/2010/main" xmlns="" val="52216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b="1" dirty="0" smtClean="0"/>
              <a:t>Section 2: The Language of the Content Standards</a:t>
            </a:r>
          </a:p>
          <a:p>
            <a:r>
              <a:rPr lang="en-US" b="0" dirty="0" smtClean="0"/>
              <a:t>Section 2 Time:</a:t>
            </a:r>
            <a:r>
              <a:rPr lang="en-US" b="0" baseline="0" dirty="0" smtClean="0"/>
              <a:t> 45 minutes</a:t>
            </a:r>
            <a:endParaRPr lang="en-US" b="0" dirty="0" smtClean="0"/>
          </a:p>
          <a:p>
            <a:r>
              <a:rPr lang="en-US" dirty="0" smtClean="0"/>
              <a:t> </a:t>
            </a:r>
          </a:p>
          <a:p>
            <a:r>
              <a:rPr lang="en-US" dirty="0" smtClean="0"/>
              <a:t>Section 2</a:t>
            </a:r>
            <a:r>
              <a:rPr lang="en-US" baseline="0" dirty="0" smtClean="0"/>
              <a:t> </a:t>
            </a:r>
            <a:r>
              <a:rPr lang="en-US" dirty="0" smtClean="0"/>
              <a:t>Training Objectives:</a:t>
            </a:r>
          </a:p>
          <a:p>
            <a:pPr marL="182880" indent="-182880">
              <a:buFont typeface="Arial" pitchFamily="34" charset="0"/>
              <a:buChar char="•"/>
            </a:pPr>
            <a:r>
              <a:rPr lang="en-US" sz="1200" kern="1200" dirty="0" smtClean="0">
                <a:solidFill>
                  <a:schemeClr val="tx1"/>
                </a:solidFill>
                <a:latin typeface="+mn-lt"/>
                <a:ea typeface="+mn-ea"/>
                <a:cs typeface="+mn-cs"/>
              </a:rPr>
              <a:t>To define conceptual understanding, procedural skill and fluency, and application of mathematics. </a:t>
            </a:r>
          </a:p>
          <a:p>
            <a:pPr marL="182880" indent="-182880">
              <a:buFont typeface="Arial" pitchFamily="34" charset="0"/>
              <a:buChar char="•"/>
            </a:pPr>
            <a:r>
              <a:rPr lang="en-US" sz="1200" kern="1200" dirty="0" smtClean="0">
                <a:solidFill>
                  <a:schemeClr val="tx1"/>
                </a:solidFill>
                <a:latin typeface="+mn-lt"/>
                <a:ea typeface="+mn-ea"/>
                <a:cs typeface="+mn-cs"/>
              </a:rPr>
              <a:t>To understand the differences between conceptual understanding, procedural skill and fluency, and application of mathematics. </a:t>
            </a:r>
          </a:p>
          <a:p>
            <a:pPr marL="182880" indent="-182880">
              <a:buFont typeface="Arial" pitchFamily="34" charset="0"/>
              <a:buChar char="•"/>
            </a:pPr>
            <a:r>
              <a:rPr lang="en-US" sz="1200" kern="1200" dirty="0" smtClean="0">
                <a:solidFill>
                  <a:schemeClr val="tx1"/>
                </a:solidFill>
                <a:latin typeface="+mn-lt"/>
                <a:ea typeface="+mn-ea"/>
                <a:cs typeface="+mn-cs"/>
              </a:rPr>
              <a:t>To begin to understand how developing conceptual understanding can lead to the development of procedural skill and fluency. </a:t>
            </a:r>
          </a:p>
          <a:p>
            <a:pPr marL="182880" indent="-182880">
              <a:buFont typeface="Arial" pitchFamily="34" charset="0"/>
              <a:buChar char="•"/>
            </a:pPr>
            <a:r>
              <a:rPr lang="en-US" sz="1200" kern="1200" dirty="0" smtClean="0">
                <a:solidFill>
                  <a:schemeClr val="tx1"/>
                </a:solidFill>
                <a:latin typeface="+mn-lt"/>
                <a:ea typeface="+mn-ea"/>
                <a:cs typeface="+mn-cs"/>
              </a:rPr>
              <a:t>To demonstrate how application of mathematics can support students’ development of conceptual understanding. </a:t>
            </a:r>
          </a:p>
          <a:p>
            <a:endParaRPr lang="en-US" dirty="0" smtClean="0"/>
          </a:p>
          <a:p>
            <a:r>
              <a:rPr lang="en-US" dirty="0" smtClean="0"/>
              <a:t>Section 2 Outline:</a:t>
            </a:r>
          </a:p>
          <a:p>
            <a:pPr marL="230520" indent="-230520">
              <a:buAutoNum type="arabicPeriod"/>
            </a:pPr>
            <a:r>
              <a:rPr lang="en-US" sz="1200" kern="1200" dirty="0" smtClean="0">
                <a:solidFill>
                  <a:schemeClr val="tx1"/>
                </a:solidFill>
                <a:latin typeface="+mn-lt"/>
                <a:ea typeface="+mn-ea"/>
                <a:cs typeface="+mn-cs"/>
              </a:rPr>
              <a:t> In groups, participants will complete the first part of the </a:t>
            </a:r>
            <a:r>
              <a:rPr lang="en-US" sz="1200" i="1" kern="1200" dirty="0" smtClean="0">
                <a:solidFill>
                  <a:schemeClr val="tx1"/>
                </a:solidFill>
                <a:latin typeface="+mn-lt"/>
                <a:ea typeface="+mn-ea"/>
                <a:cs typeface="+mn-cs"/>
              </a:rPr>
              <a:t>Who Knows Math</a:t>
            </a:r>
            <a:r>
              <a:rPr lang="en-US" sz="1200" kern="1200" dirty="0" smtClean="0">
                <a:solidFill>
                  <a:schemeClr val="tx1"/>
                </a:solidFill>
                <a:latin typeface="+mn-lt"/>
                <a:ea typeface="+mn-ea"/>
                <a:cs typeface="+mn-cs"/>
              </a:rPr>
              <a:t> exercise during which they will examine short examples of student work and make observations about what the student knows based on the answers given. </a:t>
            </a:r>
          </a:p>
          <a:p>
            <a:pPr marL="230520" indent="-230520">
              <a:buAutoNum type="arabicPeriod"/>
            </a:pPr>
            <a:r>
              <a:rPr lang="en-US" sz="1200" kern="1200" dirty="0" smtClean="0">
                <a:solidFill>
                  <a:schemeClr val="tx1"/>
                </a:solidFill>
                <a:latin typeface="+mn-lt"/>
                <a:ea typeface="+mn-ea"/>
                <a:cs typeface="+mn-cs"/>
              </a:rPr>
              <a:t>After a brief large group discussion, small groups will watch the video </a:t>
            </a:r>
            <a:r>
              <a:rPr lang="en-US" sz="1200" i="1" kern="1200" dirty="0" smtClean="0">
                <a:solidFill>
                  <a:schemeClr val="tx1"/>
                </a:solidFill>
                <a:latin typeface="+mn-lt"/>
                <a:ea typeface="+mn-ea"/>
                <a:cs typeface="+mn-cs"/>
              </a:rPr>
              <a:t>Mathematics Fluency: A Balanced Approach</a:t>
            </a:r>
            <a:r>
              <a:rPr lang="en-US" sz="1200" kern="1200" dirty="0" smtClean="0">
                <a:solidFill>
                  <a:schemeClr val="tx1"/>
                </a:solidFill>
                <a:latin typeface="+mn-lt"/>
                <a:ea typeface="+mn-ea"/>
                <a:cs typeface="+mn-cs"/>
              </a:rPr>
              <a:t> and develop working definitions of “conceptual understanding,”  “fluency,” and “application” as addressed in the content standards. </a:t>
            </a:r>
          </a:p>
          <a:p>
            <a:pPr marL="230520" indent="-230520">
              <a:buAutoNum type="arabicPeriod"/>
            </a:pPr>
            <a:r>
              <a:rPr lang="en-US" sz="1200" kern="1200" dirty="0" smtClean="0">
                <a:solidFill>
                  <a:schemeClr val="tx1"/>
                </a:solidFill>
                <a:latin typeface="+mn-lt"/>
                <a:ea typeface="+mn-ea"/>
                <a:cs typeface="+mn-cs"/>
              </a:rPr>
              <a:t>Groups will then work through short, basic examples on how students can demonstrate conceptual understanding, and then discuss current strategies used now to develop procedural skill and fluency. The discussions will continue with how those strategies will benefit students first developing a conceptual understanding of the mathematics. </a:t>
            </a:r>
          </a:p>
          <a:p>
            <a:pPr marL="230520" indent="-230520">
              <a:buAutoNum type="arabicPeriod"/>
            </a:pPr>
            <a:r>
              <a:rPr lang="en-US" sz="1200" kern="1200" dirty="0" smtClean="0">
                <a:solidFill>
                  <a:schemeClr val="tx1"/>
                </a:solidFill>
                <a:latin typeface="+mn-lt"/>
                <a:ea typeface="+mn-ea"/>
                <a:cs typeface="+mn-cs"/>
              </a:rPr>
              <a:t>The wrap-up of the session takes place as participants complete the second part of the </a:t>
            </a:r>
            <a:r>
              <a:rPr lang="en-US" sz="1200" i="1" kern="1200" dirty="0" smtClean="0">
                <a:solidFill>
                  <a:schemeClr val="tx1"/>
                </a:solidFill>
                <a:latin typeface="+mn-lt"/>
                <a:ea typeface="+mn-ea"/>
                <a:cs typeface="+mn-cs"/>
              </a:rPr>
              <a:t>Who Knows Math </a:t>
            </a:r>
            <a:r>
              <a:rPr lang="en-US" sz="1200" kern="1200" dirty="0" smtClean="0">
                <a:solidFill>
                  <a:schemeClr val="tx1"/>
                </a:solidFill>
                <a:latin typeface="+mn-lt"/>
                <a:ea typeface="+mn-ea"/>
                <a:cs typeface="+mn-cs"/>
              </a:rPr>
              <a:t>exercise in which they revise their first round of answers given their new understandings. </a:t>
            </a:r>
            <a:endParaRPr lang="en-US" dirty="0" smtClean="0"/>
          </a:p>
          <a:p>
            <a:endParaRPr lang="en-US" b="1" dirty="0" smtClean="0"/>
          </a:p>
          <a:p>
            <a:r>
              <a:rPr lang="en-US" b="1" dirty="0" smtClean="0"/>
              <a:t>Supporting Documents</a:t>
            </a:r>
            <a:endParaRPr lang="en-US" dirty="0" smtClean="0"/>
          </a:p>
          <a:p>
            <a:pPr lvl="0"/>
            <a:r>
              <a:rPr lang="en-US" i="1" dirty="0" smtClean="0"/>
              <a:t>Who Knows Math </a:t>
            </a:r>
            <a:r>
              <a:rPr lang="en-US" i="0" dirty="0" smtClean="0"/>
              <a:t>exercise</a:t>
            </a:r>
            <a:r>
              <a:rPr lang="en-US" i="0" baseline="0" dirty="0" smtClean="0"/>
              <a:t> worksheet</a:t>
            </a:r>
          </a:p>
          <a:p>
            <a:r>
              <a:rPr lang="en-US" dirty="0" smtClean="0"/>
              <a:t> </a:t>
            </a:r>
          </a:p>
          <a:p>
            <a:r>
              <a:rPr lang="en-US" b="1" dirty="0" smtClean="0"/>
              <a:t>Materials</a:t>
            </a:r>
            <a:endParaRPr lang="en-US" dirty="0" smtClean="0"/>
          </a:p>
          <a:p>
            <a:pPr lvl="0"/>
            <a:r>
              <a:rPr lang="en-US" dirty="0" smtClean="0"/>
              <a:t>Chart paper, markers</a:t>
            </a:r>
          </a:p>
          <a:p>
            <a:pPr lvl="0"/>
            <a:r>
              <a:rPr lang="en-US" dirty="0" smtClean="0"/>
              <a:t>Individual</a:t>
            </a:r>
            <a:r>
              <a:rPr lang="en-US" baseline="0" dirty="0" smtClean="0"/>
              <a:t> copy of the mathematics standards</a:t>
            </a:r>
          </a:p>
          <a:p>
            <a:pPr lvl="0"/>
            <a:endParaRPr lang="en-US" dirty="0" smtClean="0"/>
          </a:p>
          <a:p>
            <a:pPr lvl="0"/>
            <a:r>
              <a:rPr lang="en-US" b="1" dirty="0" smtClean="0"/>
              <a:t>Video</a:t>
            </a:r>
          </a:p>
          <a:p>
            <a:pPr lvl="0"/>
            <a:r>
              <a:rPr lang="en-US" b="0" i="1" dirty="0" smtClean="0"/>
              <a:t>Mathematics Fluency:</a:t>
            </a:r>
            <a:r>
              <a:rPr lang="en-US" b="0" i="1" baseline="0" dirty="0" smtClean="0"/>
              <a:t> A Balanced Approach</a:t>
            </a:r>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14221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a:spcBef>
                <a:spcPct val="0"/>
              </a:spcBef>
            </a:pPr>
            <a:r>
              <a:rPr lang="en-US" b="1" baseline="0" dirty="0" smtClean="0"/>
              <a:t>What do these students understand?</a:t>
            </a:r>
          </a:p>
          <a:p>
            <a:pPr marL="172868" indent="-172868">
              <a:spcBef>
                <a:spcPct val="0"/>
              </a:spcBef>
              <a:buFont typeface="Arial"/>
              <a:buChar char="•"/>
            </a:pPr>
            <a:r>
              <a:rPr lang="en-US" baseline="0" dirty="0" smtClean="0"/>
              <a:t>Ask table groups to read and analyze the “Who Knows Math” worksheet on </a:t>
            </a:r>
            <a:r>
              <a:rPr lang="en-US" b="1" baseline="0" dirty="0" smtClean="0"/>
              <a:t>pages 9-12 </a:t>
            </a:r>
            <a:r>
              <a:rPr lang="en-US" b="0" i="0" baseline="0" dirty="0" smtClean="0"/>
              <a:t>in the Participant Guide</a:t>
            </a:r>
            <a:r>
              <a:rPr lang="en-US" baseline="0" dirty="0" smtClean="0"/>
              <a:t>. Ask them to think about what each student on the sheet knows and doesn’t know. Also have them think about what is unknown about what the students know. Participants can record their observations on the worksheet. Briefly discuss participants’ observations and explain that th</a:t>
            </a:r>
            <a:r>
              <a:rPr lang="en-US" dirty="0" smtClean="0"/>
              <a:t>ey will return to this after exploring the language of the content standards in more detail.</a:t>
            </a:r>
            <a:r>
              <a:rPr lang="en-US" baseline="0" dirty="0" smtClean="0"/>
              <a:t> </a:t>
            </a:r>
          </a:p>
          <a:p>
            <a:pPr marL="172868" indent="-172868">
              <a:spcBef>
                <a:spcPct val="0"/>
              </a:spcBef>
              <a:buFont typeface="Arial"/>
              <a:buChar char="•"/>
            </a:pPr>
            <a:endParaRPr lang="en-US" baseline="0" dirty="0" smtClean="0"/>
          </a:p>
          <a:p>
            <a:r>
              <a:rPr lang="en-US" dirty="0" smtClean="0"/>
              <a:t>Note: If time is an issue at the start of this activity, you may choose to have groups focus on only one student. If you have</a:t>
            </a:r>
            <a:r>
              <a:rPr lang="en-US" baseline="0" dirty="0" smtClean="0"/>
              <a:t> five groups, assign each group a different student.</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15</a:t>
            </a:fld>
            <a:endParaRPr lang="en-US" dirty="0"/>
          </a:p>
        </p:txBody>
      </p:sp>
    </p:spTree>
    <p:extLst>
      <p:ext uri="{BB962C8B-B14F-4D97-AF65-F5344CB8AC3E}">
        <p14:creationId xmlns:p14="http://schemas.microsoft.com/office/powerpoint/2010/main" xmlns="" val="359757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From the Authors</a:t>
            </a:r>
          </a:p>
          <a:p>
            <a:pPr>
              <a:spcBef>
                <a:spcPct val="0"/>
              </a:spcBef>
            </a:pPr>
            <a:r>
              <a:rPr lang="en-US" dirty="0" smtClean="0"/>
              <a:t>Click</a:t>
            </a:r>
            <a:r>
              <a:rPr lang="en-US" baseline="0" dirty="0" smtClean="0"/>
              <a:t> on “Watch Video” to p</a:t>
            </a:r>
            <a:r>
              <a:rPr lang="en-US" dirty="0" smtClean="0"/>
              <a:t>lay the video </a:t>
            </a:r>
            <a:r>
              <a:rPr lang="en-US" i="1" dirty="0" smtClean="0"/>
              <a:t>Mathematics Fluency: A Balanced Approach </a:t>
            </a:r>
            <a:r>
              <a:rPr lang="en-US" dirty="0" smtClean="0"/>
              <a:t>from here:</a:t>
            </a:r>
            <a:r>
              <a:rPr lang="en-US" baseline="0" dirty="0" smtClean="0"/>
              <a:t> http://www.youtube.com/watch?v=ZFUAV00bTwA. The video is </a:t>
            </a:r>
            <a:r>
              <a:rPr lang="en-US" b="1" baseline="0" dirty="0" smtClean="0"/>
              <a:t>1:57 </a:t>
            </a:r>
            <a:r>
              <a:rPr lang="en-US" b="0" baseline="0" dirty="0" smtClean="0"/>
              <a:t>long.</a:t>
            </a:r>
          </a:p>
          <a:p>
            <a:pPr>
              <a:spcBef>
                <a:spcPct val="0"/>
              </a:spcBef>
            </a:pPr>
            <a:endParaRPr lang="en-US" baseline="0" dirty="0" smtClean="0"/>
          </a:p>
          <a:p>
            <a:pPr>
              <a:spcBef>
                <a:spcPct val="0"/>
              </a:spcBef>
            </a:pPr>
            <a:r>
              <a:rPr lang="en-US" baseline="0" dirty="0" smtClean="0"/>
              <a:t>After the video has played, ask participants for their thoughts. </a:t>
            </a:r>
          </a:p>
          <a:p>
            <a:pPr>
              <a:spcBef>
                <a:spcPct val="0"/>
              </a:spcBef>
            </a:pPr>
            <a:endParaRPr lang="en-US" baseline="0" dirty="0" smtClean="0"/>
          </a:p>
          <a:p>
            <a:pPr>
              <a:spcBef>
                <a:spcPct val="0"/>
              </a:spcBef>
            </a:pPr>
            <a:r>
              <a:rPr lang="en-US" baseline="0" dirty="0" smtClean="0"/>
              <a:t>Transition to the next part of this section by explaining to participants that they will now look more closely at conceptual understanding, procedural skills and fluency, and application of mathematics in more depth.</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16</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016287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a:t>
            </a:r>
            <a:r>
              <a:rPr lang="en-US" b="1" baseline="0" dirty="0" smtClean="0"/>
              <a:t> </a:t>
            </a:r>
            <a:r>
              <a:rPr lang="en-US" b="0" dirty="0" smtClean="0"/>
              <a:t>Remind participants that one</a:t>
            </a:r>
            <a:r>
              <a:rPr lang="en-US" b="0" baseline="0" dirty="0" smtClean="0"/>
              <a:t> of the </a:t>
            </a:r>
            <a:r>
              <a:rPr lang="en-US" b="0" dirty="0" smtClean="0"/>
              <a:t>big</a:t>
            </a:r>
            <a:r>
              <a:rPr lang="en-US" b="0" baseline="0" dirty="0" smtClean="0"/>
              <a:t> shift in the content standards is that at all ages, students are to be taught with rigor as defined on the slide. Review the three aspects of rigor: conceptual understanding, procedural skill and fluency, and application of mathematics. Repeat that r</a:t>
            </a:r>
            <a:r>
              <a:rPr lang="en-US" dirty="0" smtClean="0"/>
              <a:t>igor means learning based in the deep understanding of ideas </a:t>
            </a:r>
            <a:r>
              <a:rPr lang="en-US" u="sng" dirty="0" smtClean="0"/>
              <a:t>AND</a:t>
            </a:r>
            <a:r>
              <a:rPr lang="en-US" dirty="0" smtClean="0"/>
              <a:t> fluency with computational procedures </a:t>
            </a:r>
            <a:r>
              <a:rPr lang="en-US" u="sng" dirty="0" smtClean="0"/>
              <a:t>AND</a:t>
            </a:r>
            <a:r>
              <a:rPr lang="en-US" dirty="0" smtClean="0"/>
              <a:t> the capacity to use both to solve a variety of real-world and mathematical problems. Explain to participants that you will now go over each aspect of rigor in</a:t>
            </a:r>
            <a:r>
              <a:rPr lang="en-US" baseline="0" dirty="0" smtClean="0"/>
              <a:t> more depth.</a:t>
            </a: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latin typeface="Arial" pitchFamily="34" charset="0"/>
              </a:rPr>
              <a:pPr/>
              <a:t>17</a:t>
            </a:fld>
            <a:endParaRPr lang="en-US" dirty="0">
              <a:latin typeface="Arial" pitchFamily="34" charset="0"/>
            </a:endParaRPr>
          </a:p>
        </p:txBody>
      </p:sp>
    </p:spTree>
    <p:extLst>
      <p:ext uri="{BB962C8B-B14F-4D97-AF65-F5344CB8AC3E}">
        <p14:creationId xmlns:p14="http://schemas.microsoft.com/office/powerpoint/2010/main" xmlns="" val="370698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defTabSz="907268">
              <a:spcBef>
                <a:spcPct val="0"/>
              </a:spcBef>
            </a:pPr>
            <a:r>
              <a:rPr lang="en-US" b="0" dirty="0" smtClean="0"/>
              <a:t>Ask participants to turn to </a:t>
            </a:r>
            <a:r>
              <a:rPr lang="en-US" b="1" dirty="0" smtClean="0"/>
              <a:t>pages 13-14 </a:t>
            </a:r>
            <a:r>
              <a:rPr lang="en-US" b="0" dirty="0" smtClean="0"/>
              <a:t>in the Participant Guide where space is provided for them to take notes on Conceptual Understanding, Procedural Skill and Fluency, and Application of Mathematics.</a:t>
            </a:r>
          </a:p>
          <a:p>
            <a:pPr>
              <a:spcBef>
                <a:spcPct val="0"/>
              </a:spcBef>
            </a:pPr>
            <a:endParaRPr lang="en-US" b="1" dirty="0" smtClean="0"/>
          </a:p>
          <a:p>
            <a:pPr>
              <a:spcBef>
                <a:spcPct val="0"/>
              </a:spcBef>
            </a:pPr>
            <a:r>
              <a:rPr lang="en-US" b="1" dirty="0" smtClean="0"/>
              <a:t>Conceptual Understanding</a:t>
            </a:r>
          </a:p>
          <a:p>
            <a:pPr>
              <a:spcBef>
                <a:spcPct val="0"/>
              </a:spcBef>
            </a:pPr>
            <a:r>
              <a:rPr lang="en-US" dirty="0" smtClean="0"/>
              <a:t>As participants read the </a:t>
            </a:r>
            <a:r>
              <a:rPr lang="en-US" baseline="0" dirty="0" smtClean="0"/>
              <a:t>quote on the slide, explain that conceptual understanding can be difficult to define. Ask participants to read the description on </a:t>
            </a:r>
            <a:r>
              <a:rPr lang="en-US" b="1" baseline="0" dirty="0" smtClean="0"/>
              <a:t>page 13 </a:t>
            </a:r>
            <a:r>
              <a:rPr lang="en-US" baseline="0" dirty="0" smtClean="0"/>
              <a:t>in the Participant Guide that is an overlap of the National Research Council and NCTM definitions of conceptual understanding:</a:t>
            </a:r>
          </a:p>
          <a:p>
            <a:pPr>
              <a:spcBef>
                <a:spcPct val="0"/>
              </a:spcBef>
            </a:pPr>
            <a:endParaRPr lang="en-US" baseline="0" dirty="0" smtClean="0"/>
          </a:p>
          <a:p>
            <a:pPr>
              <a:spcBef>
                <a:spcPct val="0"/>
              </a:spcBef>
            </a:pPr>
            <a:r>
              <a:rPr lang="en-US" baseline="0" dirty="0" smtClean="0"/>
              <a:t>“Students demonstrate </a:t>
            </a:r>
            <a:r>
              <a:rPr lang="en-US" i="1" baseline="0" dirty="0" smtClean="0"/>
              <a:t>conceptual understanding </a:t>
            </a:r>
            <a:r>
              <a:rPr lang="en-US" i="0" baseline="0" dirty="0" smtClean="0"/>
              <a:t>in mathematics when they provide evidence that they can recognize, label, and generate examples of concepts; use and interrelate models, diagrams, manipulatives, and varied representations of concepts; identify and apply principles; know and apply facts and definitions; compare, contrast, and integrate related concepts and principles; recognize, interpret, and apply the signs, symbols, and terms used to represent concepts. </a:t>
            </a:r>
            <a:r>
              <a:rPr lang="en-US" i="1" baseline="0" dirty="0" smtClean="0"/>
              <a:t>Conceptual understanding </a:t>
            </a:r>
            <a:r>
              <a:rPr lang="en-US" i="0" baseline="0" dirty="0" smtClean="0"/>
              <a:t>reflects a student’s ability to reason in settings involving the careful application of concept of definitions, relations, or representations of either.” (Balka, Hull, &amp; Harbin Miles, </a:t>
            </a:r>
            <a:r>
              <a:rPr lang="en-US" i="0" baseline="0" dirty="0" err="1" smtClean="0"/>
              <a:t>n.d</a:t>
            </a:r>
            <a:r>
              <a:rPr lang="en-US" i="0" baseline="0" dirty="0" smtClean="0"/>
              <a:t>.)</a:t>
            </a:r>
          </a:p>
          <a:p>
            <a:pPr>
              <a:spcBef>
                <a:spcPct val="0"/>
              </a:spcBef>
            </a:pPr>
            <a:endParaRPr lang="en-US" dirty="0" smtClean="0"/>
          </a:p>
          <a:p>
            <a:pPr>
              <a:spcBef>
                <a:spcPct val="0"/>
              </a:spcBef>
            </a:pPr>
            <a:r>
              <a:rPr lang="en-US" dirty="0" smtClean="0"/>
              <a:t>Just as they</a:t>
            </a:r>
            <a:r>
              <a:rPr lang="en-US" baseline="0" dirty="0" smtClean="0"/>
              <a:t> looked at “I Can” statements with each of the Practices, use the next slides to show examples of student responses that demonstrate conceptual understanding.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177639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a:t>
            </a:r>
            <a:r>
              <a:rPr lang="en-US" b="1" baseline="0" dirty="0" smtClean="0"/>
              <a:t> Understanding</a:t>
            </a:r>
            <a:endParaRPr lang="en-US" b="1" dirty="0" smtClean="0"/>
          </a:p>
          <a:p>
            <a:pPr>
              <a:spcBef>
                <a:spcPct val="0"/>
              </a:spcBef>
            </a:pPr>
            <a:r>
              <a:rPr lang="en-US" dirty="0" smtClean="0"/>
              <a:t>Ask participants to look at the example</a:t>
            </a:r>
            <a:r>
              <a:rPr lang="en-US" baseline="0" dirty="0" smtClean="0"/>
              <a:t> on the slide and discuss with their group how a student might demonstrate conceptual understanding if asked the question </a:t>
            </a:r>
            <a:r>
              <a:rPr lang="en-US" i="1" baseline="0" dirty="0" smtClean="0"/>
              <a:t>What is (3/4) ÷ (1/8)</a:t>
            </a:r>
            <a:r>
              <a:rPr lang="en-US" i="0" baseline="0" dirty="0" smtClean="0"/>
              <a:t>?</a:t>
            </a:r>
            <a:r>
              <a:rPr lang="en-US" baseline="0" dirty="0" smtClean="0"/>
              <a:t>  Allow participants to discuss this briefly, 2-3 minutes, and then transition to the next slide.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19</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39593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There are nine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participants to now consider the student</a:t>
            </a:r>
            <a:r>
              <a:rPr lang="en-US" baseline="0" dirty="0" smtClean="0"/>
              <a:t> response to the question and have them determine if this student has developed a conceptual understanding. </a:t>
            </a:r>
          </a:p>
          <a:p>
            <a:endParaRPr lang="en-US" baseline="0" dirty="0"/>
          </a:p>
          <a:p>
            <a:r>
              <a:rPr lang="en-US" baseline="0" dirty="0" smtClean="0"/>
              <a:t>This student has demonstrated knowledge of an algorithm to do a procedure - it is unclear whether he/she has a conceptual understanding. Have a participant show on the flip chart a visual fraction model a student could use to demonstrate conceptual understanding.  Ways in which a student may show understanding:  </a:t>
            </a:r>
          </a:p>
          <a:p>
            <a:r>
              <a:rPr lang="en-US" baseline="0" dirty="0" smtClean="0"/>
              <a:t/>
            </a:r>
            <a:br>
              <a:rPr lang="en-US" baseline="0" dirty="0" smtClean="0"/>
            </a:br>
            <a:r>
              <a:rPr lang="en-US" baseline="0" dirty="0" smtClean="0"/>
              <a:t>Creating a story context: How many 1/8 cup servings of trail mix are in ¾ cup of trail mix?</a:t>
            </a:r>
          </a:p>
          <a:p>
            <a:r>
              <a:rPr lang="en-US" baseline="0" dirty="0" smtClean="0"/>
              <a:t>Using a number line:  </a:t>
            </a:r>
            <a:r>
              <a:rPr lang="en-US" sz="1200" kern="1200" dirty="0" smtClean="0">
                <a:solidFill>
                  <a:schemeClr val="tx1"/>
                </a:solidFill>
                <a:effectLst/>
                <a:latin typeface="+mn-lt"/>
                <a:ea typeface="+mn-ea"/>
                <a:cs typeface="+mn-cs"/>
              </a:rPr>
              <a:t> How many segments of length 1/8 unit are contained in a</a:t>
            </a:r>
            <a:r>
              <a:rPr lang="en-US" sz="1200" kern="1200" baseline="0" dirty="0" smtClean="0">
                <a:solidFill>
                  <a:schemeClr val="tx1"/>
                </a:solidFill>
                <a:effectLst/>
                <a:latin typeface="+mn-lt"/>
                <a:ea typeface="+mn-ea"/>
                <a:cs typeface="+mn-cs"/>
              </a:rPr>
              <a:t> segment of length ¾ units?</a:t>
            </a:r>
          </a:p>
          <a:p>
            <a:r>
              <a:rPr lang="en-US" sz="1200" kern="1200" baseline="0" dirty="0" smtClean="0">
                <a:solidFill>
                  <a:schemeClr val="tx1"/>
                </a:solidFill>
                <a:effectLst/>
                <a:latin typeface="+mn-lt"/>
                <a:ea typeface="+mn-ea"/>
                <a:cs typeface="+mn-cs"/>
              </a:rPr>
              <a:t>Using the relationship between multiplication and division: What can I multiply 1/8 by to get 3/4?  i.e., 1/8 • X = 3/4 </a:t>
            </a: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xmlns="" val="4162763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 Understanding</a:t>
            </a:r>
          </a:p>
          <a:p>
            <a:pPr>
              <a:spcBef>
                <a:spcPct val="0"/>
              </a:spcBef>
            </a:pPr>
            <a:r>
              <a:rPr lang="en-US" dirty="0" smtClean="0"/>
              <a:t>Go</a:t>
            </a:r>
            <a:r>
              <a:rPr lang="en-US" baseline="0" dirty="0" smtClean="0"/>
              <a:t> over the example on the slide and ask participants how the student’s response relates to Standard 7.RP.2a. Here we want participants to see that a student is demonstrating a conceptual understanding of determining whether two quantities are in a proportional relationship. They may need to see multiple responses of this students’ work to make a final determination of this, so ask what else, if anything, might they ask or look for from this student. And, to support the idea that there is no one right way for a student to demonstrate conceptual understanding, what other ways might they expect to see students answer this question. </a:t>
            </a:r>
          </a:p>
          <a:p>
            <a:pPr>
              <a:spcBef>
                <a:spcPct val="0"/>
              </a:spcBef>
            </a:pPr>
            <a:endParaRPr lang="en-US" baseline="0" dirty="0" smtClean="0"/>
          </a:p>
          <a:p>
            <a:pPr>
              <a:spcBef>
                <a:spcPct val="0"/>
              </a:spcBef>
            </a:pPr>
            <a:r>
              <a:rPr lang="en-US" baseline="0" dirty="0" smtClean="0"/>
              <a:t>Transition to the next slide by explaining that, as they have seen, not all standards explicitly focus on conceptual understanding so they will now look at procedural skill and fluency.</a:t>
            </a:r>
          </a:p>
          <a:p>
            <a:pPr>
              <a:spcBef>
                <a:spcPct val="0"/>
              </a:spcBef>
            </a:pPr>
            <a:endParaRPr lang="en-US" baseline="0" dirty="0" smtClean="0"/>
          </a:p>
          <a:p>
            <a:pPr>
              <a:spcBef>
                <a:spcPct val="0"/>
              </a:spcBef>
            </a:pPr>
            <a:r>
              <a:rPr lang="en-US" sz="1000" baseline="0" dirty="0" smtClean="0"/>
              <a:t>Example adapted from: http://commoncoretools.files.wordpress.com/2012/02/ccss_progression_rp_67_2011_11_12_corrected.pdf</a:t>
            </a:r>
          </a:p>
          <a:p>
            <a:pPr>
              <a:spcBef>
                <a:spcPct val="0"/>
              </a:spcBef>
            </a:pPr>
            <a:endParaRPr lang="en-US" baseline="0" dirty="0" smtClean="0"/>
          </a:p>
          <a:p>
            <a:pPr>
              <a:spcBef>
                <a:spcPct val="0"/>
              </a:spcBef>
            </a:pPr>
            <a:r>
              <a:rPr lang="en-US" baseline="0" dirty="0" smtClean="0"/>
              <a:t>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4092039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Procedural</a:t>
            </a:r>
            <a:r>
              <a:rPr lang="en-US" b="1" baseline="0" dirty="0" smtClean="0"/>
              <a:t> Skill and Fluency</a:t>
            </a:r>
            <a:endParaRPr lang="en-US" b="1" dirty="0" smtClean="0"/>
          </a:p>
          <a:p>
            <a:pPr>
              <a:spcBef>
                <a:spcPct val="0"/>
              </a:spcBef>
            </a:pPr>
            <a:r>
              <a:rPr lang="en-US" dirty="0" smtClean="0"/>
              <a:t>Focus on the</a:t>
            </a:r>
            <a:r>
              <a:rPr lang="en-US" baseline="0" dirty="0" smtClean="0"/>
              <a:t> two key points on the slide. Ask participants for their thoughts on Bill McCallum’s statements in the video (shown on slide 16) in which he talks about the design of the standards being such that there is a build up to procedural skill and fluency. Ask why they think this is the case.  If it does not come out in the conversation, have participants think back to the video of CCSS-Math co-author, Phil </a:t>
            </a:r>
            <a:r>
              <a:rPr lang="en-US" baseline="0" dirty="0" err="1" smtClean="0"/>
              <a:t>Daro’s</a:t>
            </a:r>
            <a:r>
              <a:rPr lang="en-US" baseline="0" dirty="0" smtClean="0"/>
              <a:t>, video that was viewed in Module 1 about teaching students to get answers. Ask participants what connections might be made between Bill McCallum’s and Phil Daro’s videos. </a:t>
            </a:r>
          </a:p>
          <a:p>
            <a:pPr>
              <a:spcBef>
                <a:spcPct val="0"/>
              </a:spcBef>
            </a:pPr>
            <a:endParaRPr lang="en-US" baseline="0" dirty="0" smtClean="0"/>
          </a:p>
          <a:p>
            <a:pPr>
              <a:spcBef>
                <a:spcPct val="0"/>
              </a:spcBef>
            </a:pPr>
            <a:r>
              <a:rPr lang="en-US" baseline="0" dirty="0" smtClean="0"/>
              <a:t>Then, transition to the next slide by explaining that teaching students procedures and how to use an algorithm or any type of short cut or trick without developing some level of conceptual understanding for why those things work mathematically is akin to teaching answer getting vs. learning mathematics. </a:t>
            </a:r>
          </a:p>
          <a:p>
            <a:pPr>
              <a:spcBef>
                <a:spcPct val="0"/>
              </a:spcBef>
            </a:pPr>
            <a:endParaRPr lang="en-US" baseline="0" dirty="0" smtClean="0"/>
          </a:p>
          <a:p>
            <a:pPr>
              <a:spcBef>
                <a:spcPct val="0"/>
              </a:spcBef>
            </a:pPr>
            <a:r>
              <a:rPr lang="en-US" baseline="0" dirty="0" smtClean="0"/>
              <a:t>Note: For a deeper look at Phil Daro’s discussion on answer getting, review the video of his longer discussion here: http://vimeo.com/79916037</a:t>
            </a:r>
          </a:p>
          <a:p>
            <a:pPr>
              <a:spcBef>
                <a:spcPct val="0"/>
              </a:spcBef>
            </a:pPr>
            <a:endParaRPr lang="en-US" dirty="0" smtClean="0"/>
          </a:p>
          <a:p>
            <a:pPr>
              <a:spcBef>
                <a:spcPct val="0"/>
              </a:spcBef>
            </a:pPr>
            <a:endParaRPr lang="en-US" baseline="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3600568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Procedural</a:t>
            </a:r>
            <a:r>
              <a:rPr lang="en-US" b="1" baseline="0" dirty="0" smtClean="0"/>
              <a:t> Skill and Fluency</a:t>
            </a:r>
          </a:p>
          <a:p>
            <a:r>
              <a:rPr lang="en-US" b="0" baseline="0" dirty="0" smtClean="0"/>
              <a:t>A fluency required in Grade 7 is solving equations of the form px + q = r and p(x+q) = r, where p, q, and r are specific rational numbers (7.EE.4a). Ask if there is anything more that they would want to see to determine if students’ fluency is based in conceptual understanding.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23</a:t>
            </a:fld>
            <a:endParaRPr lang="en-US" dirty="0"/>
          </a:p>
        </p:txBody>
      </p:sp>
    </p:spTree>
    <p:extLst>
      <p:ext uri="{BB962C8B-B14F-4D97-AF65-F5344CB8AC3E}">
        <p14:creationId xmlns:p14="http://schemas.microsoft.com/office/powerpoint/2010/main" xmlns="" val="3710513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Have</a:t>
            </a:r>
            <a:r>
              <a:rPr lang="en-US" baseline="0" dirty="0" smtClean="0"/>
              <a:t> participants think about the example on the slide and ask them to explain how the student’s response relates to Standard 7.EE.4a. Ask why, at this grade level, they may want students to provide their strategy rather than just the answer. </a:t>
            </a:r>
          </a:p>
          <a:p>
            <a:pPr>
              <a:spcBef>
                <a:spcPct val="0"/>
              </a:spcBef>
            </a:pPr>
            <a:endParaRPr lang="en-US" baseline="0" dirty="0" smtClean="0"/>
          </a:p>
          <a:p>
            <a:pPr>
              <a:spcBef>
                <a:spcPct val="0"/>
              </a:spcBef>
            </a:pPr>
            <a:r>
              <a:rPr lang="en-US" baseline="0" dirty="0" smtClean="0"/>
              <a:t>After the discussion of the standard, transition to the next slide by explaining to participants that there are many standards, like this one, that ask students to apply their mathematical understanding and skills within a given context.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24</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955673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Go through points on the slide. Ask participants how they have had</a:t>
            </a:r>
            <a:r>
              <a:rPr lang="en-US" baseline="0" dirty="0" smtClean="0"/>
              <a:t> students apply mathematics. Get two or three examples. Ask participants why this is important. </a:t>
            </a:r>
          </a:p>
          <a:p>
            <a:pPr>
              <a:spcBef>
                <a:spcPct val="0"/>
              </a:spcBef>
            </a:pPr>
            <a:endParaRPr lang="en-US" baseline="0" dirty="0" smtClean="0"/>
          </a:p>
          <a:p>
            <a:pPr>
              <a:spcBef>
                <a:spcPct val="0"/>
              </a:spcBef>
            </a:pPr>
            <a:r>
              <a:rPr lang="en-US" baseline="0" dirty="0" smtClean="0"/>
              <a:t>Application of mathematics is important because without this step or expectation, students are learning math as a set of rules, procedures, etc. that have no real meaning in the world outside of the classroom. Students need to learn how math works and how it is used. Note here that when the conversation of application of mathematics typically comes up, the phrase ‘real-world problems’ is usually somewhere in the conversation. As teachers think about the types of problems that students will solve in order to apply their mathematical understanding, have them think about problems that would be ‘real world’ to their students. This means that the problems should be contextually relevant, engaging, and easily understood by the students at their particular grade level. Also note that, just as we saw with the fluency standard, not all standards focus on application. But, when the standard does point to solving problems through an application of mathematics, we really want to see how students can flexibly use what they know and understand. Finally, ask participants to briefly discuss how they can engage students in authentic problem-solving scenarios. </a:t>
            </a:r>
          </a:p>
          <a:p>
            <a:pPr>
              <a:spcBef>
                <a:spcPct val="0"/>
              </a:spcBef>
            </a:pPr>
            <a:endParaRPr lang="en-US" baseline="0" dirty="0" smtClean="0"/>
          </a:p>
          <a:p>
            <a:pPr>
              <a:spcBef>
                <a:spcPct val="0"/>
              </a:spcBef>
            </a:pPr>
            <a:r>
              <a:rPr lang="en-US" baseline="0" dirty="0" smtClean="0"/>
              <a:t>Before moving to the next slide that has examples of contextually relevant problems, highlight the third bullet on the slide and ask for one or two volunteers to give examples of how the CCS-Math standards can be supported and are connected with the standards from other content areas in order for students to see and apply mathematics outside of their typical math lesson time.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25</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811820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Have participants</a:t>
            </a:r>
            <a:r>
              <a:rPr lang="en-US" baseline="0" dirty="0" smtClean="0"/>
              <a:t> examine the example on the slide and discuss ways that conceptual understanding and procedural skill and fluency can be applied when solving this problem. Then, have participants look at their standards to determine which standard is being addressed in this problem. </a:t>
            </a:r>
          </a:p>
          <a:p>
            <a:pPr>
              <a:spcBef>
                <a:spcPct val="0"/>
              </a:spcBef>
            </a:pPr>
            <a:endParaRPr lang="en-US" baseline="0" dirty="0" smtClean="0"/>
          </a:p>
          <a:p>
            <a:pPr>
              <a:spcBef>
                <a:spcPct val="0"/>
              </a:spcBef>
            </a:pPr>
            <a:r>
              <a:rPr lang="en-US" baseline="0" dirty="0" smtClean="0"/>
              <a:t>Standard addressed by the problem: </a:t>
            </a:r>
            <a:r>
              <a:rPr lang="en-US" dirty="0" smtClean="0">
                <a:hlinkClick r:id="rId3"/>
              </a:rPr>
              <a:t>CCSS.Math.Content.6.NS.B.3</a:t>
            </a:r>
            <a:r>
              <a:rPr lang="en-US" dirty="0" smtClean="0"/>
              <a:t/>
            </a:r>
            <a:br>
              <a:rPr lang="en-US" dirty="0" smtClean="0"/>
            </a:br>
            <a:r>
              <a:rPr lang="en-US" dirty="0" smtClean="0"/>
              <a:t>Fluently</a:t>
            </a:r>
            <a:r>
              <a:rPr lang="en-US" baseline="0" dirty="0" smtClean="0"/>
              <a:t> add, subtract, multiply, and divide multi-digit decimals using the standard algorithm for each operation.</a:t>
            </a:r>
            <a:endParaRPr lang="en-US" i="0" baseline="0" dirty="0" smtClean="0"/>
          </a:p>
          <a:p>
            <a:pPr>
              <a:spcBef>
                <a:spcPct val="0"/>
              </a:spcBef>
            </a:pPr>
            <a:endParaRPr lang="en-US" i="0" dirty="0" smtClean="0"/>
          </a:p>
          <a:p>
            <a:pPr>
              <a:spcBef>
                <a:spcPct val="0"/>
              </a:spcBef>
            </a:pPr>
            <a:r>
              <a:rPr lang="en-US" i="0" dirty="0" smtClean="0"/>
              <a:t>Example of Participant Response:</a:t>
            </a:r>
          </a:p>
          <a:p>
            <a:pPr>
              <a:spcBef>
                <a:spcPct val="0"/>
              </a:spcBef>
            </a:pPr>
            <a:r>
              <a:rPr lang="en-US" i="0" dirty="0" smtClean="0"/>
              <a:t>To address the standard,</a:t>
            </a:r>
            <a:r>
              <a:rPr lang="en-US" i="0" baseline="0" dirty="0" smtClean="0"/>
              <a:t> students should not be allowed to use a calculator when doing this problem. </a:t>
            </a:r>
            <a:r>
              <a:rPr lang="en-US" i="0" dirty="0" smtClean="0"/>
              <a:t>They should see this as a division problem</a:t>
            </a:r>
            <a:r>
              <a:rPr lang="en-US" i="0" baseline="0" dirty="0" smtClean="0"/>
              <a:t> even though the word divide, nor the division symbols are present and be able to divide the two decimals to get the correct answer of $3.46. They should be able to determine if the answer they get is reasonable given the context. This problem is an example of partitive division (sharing $43.25 over 12.5 groups) and relates to further work with unit rate (CCSS.Math.Content.7.RP.1).</a:t>
            </a:r>
          </a:p>
          <a:p>
            <a:pPr>
              <a:spcBef>
                <a:spcPct val="0"/>
              </a:spcBef>
            </a:pPr>
            <a:endParaRPr lang="en-US" i="0" baseline="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26</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4259784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a:spcBef>
                <a:spcPct val="0"/>
              </a:spcBef>
            </a:pPr>
            <a:r>
              <a:rPr lang="en-US" baseline="0" dirty="0" smtClean="0"/>
              <a:t>Have participants look back at the </a:t>
            </a:r>
            <a:r>
              <a:rPr lang="en-US" i="1" baseline="0" dirty="0" smtClean="0"/>
              <a:t>“Who Knows Math” </a:t>
            </a:r>
            <a:r>
              <a:rPr lang="en-US" baseline="0" dirty="0" smtClean="0"/>
              <a:t>student work and ask them to make assumptions about which students have shown conceptual understanding, which have shown procedural skill and fluency, which have shown both, and which pieces of work they would need to know more about in order to make the determination. Have volunteers share their thinking. </a:t>
            </a:r>
          </a:p>
          <a:p>
            <a:pPr>
              <a:spcBef>
                <a:spcPct val="0"/>
              </a:spcBef>
            </a:pPr>
            <a:endParaRPr lang="en-US" baseline="0" dirty="0" smtClean="0"/>
          </a:p>
          <a:p>
            <a:pPr>
              <a:spcBef>
                <a:spcPct val="0"/>
              </a:spcBef>
            </a:pPr>
            <a:r>
              <a:rPr lang="en-US" baseline="0" dirty="0" smtClean="0"/>
              <a:t>An important point to bring up here is that we are asking participants to make assumptions only because the student is not present to find out more. However, teachers should try not to make a determination of what students know and understand based on an assumption. They need to probe deeper to really determine where students are with their understanding.</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27</a:t>
            </a:fld>
            <a:endParaRPr lang="en-US" dirty="0"/>
          </a:p>
        </p:txBody>
      </p:sp>
    </p:spTree>
    <p:extLst>
      <p:ext uri="{BB962C8B-B14F-4D97-AF65-F5344CB8AC3E}">
        <p14:creationId xmlns:p14="http://schemas.microsoft.com/office/powerpoint/2010/main" xmlns="" val="393511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Think</a:t>
            </a:r>
            <a:r>
              <a:rPr lang="en-US" b="1" baseline="0" dirty="0" smtClean="0"/>
              <a:t> About It</a:t>
            </a:r>
            <a:endParaRPr lang="en-US" b="1" dirty="0" smtClean="0"/>
          </a:p>
          <a:p>
            <a:r>
              <a:rPr lang="en-US" dirty="0" smtClean="0"/>
              <a:t>Finally, wrap up this section</a:t>
            </a:r>
            <a:r>
              <a:rPr lang="en-US" baseline="0" dirty="0" smtClean="0"/>
              <a:t> </a:t>
            </a:r>
            <a:r>
              <a:rPr lang="en-US" dirty="0" smtClean="0"/>
              <a:t>by asking participants</a:t>
            </a:r>
            <a:r>
              <a:rPr lang="en-US" baseline="0" dirty="0" smtClean="0"/>
              <a:t> to reflect on the questions on the slide. </a:t>
            </a:r>
            <a:r>
              <a:rPr lang="en-US" b="1" i="0" baseline="0" dirty="0" smtClean="0"/>
              <a:t>Allow 5 minutes for discussion</a:t>
            </a:r>
            <a:r>
              <a:rPr lang="en-US" baseline="0" dirty="0" smtClean="0"/>
              <a:t>. You can also u</a:t>
            </a:r>
            <a:r>
              <a:rPr lang="en-US" dirty="0" smtClean="0"/>
              <a:t>se this</a:t>
            </a:r>
            <a:r>
              <a:rPr lang="en-US" baseline="0" dirty="0" smtClean="0"/>
              <a:t> question to transition to the next activity after the break by linking this discussion on the CCS-Math approach to rigor and now looking specifically at the standards to see how conceptual understanding, procedural skill and fluency, and application of mathematics is developed over and within grade levels. </a:t>
            </a:r>
          </a:p>
          <a:p>
            <a:endParaRPr lang="en-US" baseline="0" dirty="0" smtClean="0"/>
          </a:p>
          <a:p>
            <a:r>
              <a:rPr lang="en-US" baseline="0" dirty="0" smtClean="0"/>
              <a:t>As time permits, ask for volunteers to share their responses to the question.</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28</a:t>
            </a:fld>
            <a:endParaRPr lang="en-US" dirty="0"/>
          </a:p>
        </p:txBody>
      </p:sp>
    </p:spTree>
    <p:extLst>
      <p:ext uri="{BB962C8B-B14F-4D97-AF65-F5344CB8AC3E}">
        <p14:creationId xmlns:p14="http://schemas.microsoft.com/office/powerpoint/2010/main" xmlns="" val="193888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xmlns="" val="18787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nine outcomes for this session. These are presented to the participants over two slides. </a:t>
            </a:r>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078902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The Progressions of the Content Standards</a:t>
            </a:r>
            <a:endParaRPr lang="en-US" dirty="0" smtClean="0"/>
          </a:p>
          <a:p>
            <a:r>
              <a:rPr lang="en-US" b="0" dirty="0" smtClean="0"/>
              <a:t>Section</a:t>
            </a:r>
            <a:r>
              <a:rPr lang="en-US" b="0" baseline="0" dirty="0" smtClean="0"/>
              <a:t> 3 Time: 80 minutes</a:t>
            </a:r>
            <a:endParaRPr lang="en-US" b="0" dirty="0" smtClean="0"/>
          </a:p>
          <a:p>
            <a:endParaRPr lang="en-US" dirty="0" smtClean="0"/>
          </a:p>
          <a:p>
            <a:r>
              <a:rPr lang="en-US" dirty="0" smtClean="0"/>
              <a:t>Section 3 Training Objectives:</a:t>
            </a:r>
          </a:p>
          <a:p>
            <a:pPr marL="182880" indent="-182880">
              <a:buFont typeface="Arial" pitchFamily="34" charset="0"/>
              <a:buChar char="•"/>
            </a:pPr>
            <a:r>
              <a:rPr lang="en-US" sz="1200" kern="1200" dirty="0" smtClean="0">
                <a:solidFill>
                  <a:schemeClr val="tx1"/>
                </a:solidFill>
                <a:latin typeface="+mn-lt"/>
                <a:ea typeface="+mn-ea"/>
                <a:cs typeface="+mn-cs"/>
              </a:rPr>
              <a:t>To provide participants with information on, and experience with, identifying standards that address conceptual understanding, procedural skill and fluency, and application of mathematics. </a:t>
            </a:r>
          </a:p>
          <a:p>
            <a:pPr marL="182880" indent="-182880">
              <a:buFont typeface="Arial" pitchFamily="34" charset="0"/>
              <a:buChar char="•"/>
            </a:pPr>
            <a:r>
              <a:rPr lang="en-US" sz="1200" kern="1200" dirty="0" smtClean="0">
                <a:solidFill>
                  <a:schemeClr val="tx1"/>
                </a:solidFill>
                <a:latin typeface="+mn-lt"/>
                <a:ea typeface="+mn-ea"/>
                <a:cs typeface="+mn-cs"/>
              </a:rPr>
              <a:t>To have participants experience how concepts are developed within and across grade levels.</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To provide participants practice with identifying concept progressions.</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To provide participants with an understanding of how connections between standards across multiple domains can be made to support the deepening of mathematical understanding. </a:t>
            </a:r>
          </a:p>
          <a:p>
            <a:endParaRPr lang="en-US" dirty="0" smtClean="0"/>
          </a:p>
          <a:p>
            <a:r>
              <a:rPr lang="en-US" dirty="0" smtClean="0"/>
              <a:t>Section 3 Outline:</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The definitions of “conceptual understanding”, “fluency”, and “application” developed in the previous session are used to help participants analyze the content standards in three different ways. In Exploring the Standards Part 1, participants explore the content standards for one domain, at one grade level, and determine which standards focus on conceptual understanding, procedural skill and fluency, and application of mathematics. </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In Exploring the Standards Part 2, participants explore the content standards for one domain across grade levels and record five general observations about the progression of the concepts and two connections to the Practice Standards. </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In Exploring the Standards Part 3, participants explore all of the domains for one grade level to identify connections across domains that can be referenced in a lesson or unit in order to support the deepening of mathematical understanding. </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Participants will then discuss and reflect as a large group on the importance and instructional implications of the progressions and any new insights they now have into the standards.  </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The activity will conclude with having participants view the video Gathering Momentum for Algebra in order to see where the K-5 </a:t>
            </a:r>
            <a:r>
              <a:rPr lang="en-US" sz="1200" b="0" kern="1200" dirty="0" smtClean="0">
                <a:solidFill>
                  <a:schemeClr val="tx1"/>
                </a:solidFill>
                <a:latin typeface="+mn-lt"/>
                <a:ea typeface="+mn-ea"/>
                <a:cs typeface="+mn-cs"/>
              </a:rPr>
              <a:t>content progressions impact the larger K-12 learning pathway. </a:t>
            </a:r>
            <a:endParaRPr lang="en-US" sz="1200" b="1" kern="1200" dirty="0" smtClean="0">
              <a:solidFill>
                <a:schemeClr val="tx1"/>
              </a:solidFill>
              <a:latin typeface="+mn-lt"/>
              <a:ea typeface="+mn-ea"/>
              <a:cs typeface="+mn-cs"/>
            </a:endParaRPr>
          </a:p>
          <a:p>
            <a:endParaRPr lang="en-US" b="1" dirty="0" smtClean="0"/>
          </a:p>
          <a:p>
            <a:r>
              <a:rPr lang="en-US" dirty="0" smtClean="0"/>
              <a:t>Supporting Documents:</a:t>
            </a:r>
          </a:p>
          <a:p>
            <a:r>
              <a:rPr lang="en-US" dirty="0" smtClean="0"/>
              <a:t>Standards for Mathematical Practice</a:t>
            </a:r>
          </a:p>
          <a:p>
            <a:r>
              <a:rPr lang="en-US" i="1" dirty="0" smtClean="0"/>
              <a:t>Exploring</a:t>
            </a:r>
            <a:r>
              <a:rPr lang="en-US" i="1" baseline="0" dirty="0" smtClean="0"/>
              <a:t> the Content Standards</a:t>
            </a:r>
            <a:r>
              <a:rPr lang="en-US" baseline="0" dirty="0" smtClean="0"/>
              <a:t> Observation Sheet</a:t>
            </a:r>
            <a:endParaRPr lang="en-US" dirty="0" smtClean="0"/>
          </a:p>
          <a:p>
            <a:endParaRPr lang="en-US" dirty="0" smtClean="0"/>
          </a:p>
          <a:p>
            <a:r>
              <a:rPr lang="en-US" dirty="0" smtClean="0"/>
              <a:t>Materials</a:t>
            </a:r>
          </a:p>
          <a:p>
            <a:r>
              <a:rPr lang="en-US" dirty="0" smtClean="0"/>
              <a:t>Chart paper, markers</a:t>
            </a:r>
          </a:p>
          <a:p>
            <a:r>
              <a:rPr lang="en-US" dirty="0" smtClean="0"/>
              <a:t>Sets of Standards Progression Cards </a:t>
            </a:r>
            <a:r>
              <a:rPr lang="en-US" baseline="0" dirty="0" smtClean="0"/>
              <a:t>(one color per domain) (1 full domain color set per table group)</a:t>
            </a:r>
          </a:p>
          <a:p>
            <a:r>
              <a:rPr lang="en-US" baseline="0" dirty="0" smtClean="0"/>
              <a:t>Signs made for tables: 6, 7, 8</a:t>
            </a:r>
          </a:p>
          <a:p>
            <a:endParaRPr lang="en-US" baseline="0" dirty="0" smtClean="0"/>
          </a:p>
          <a:p>
            <a:r>
              <a:rPr lang="en-US" baseline="0" dirty="0" smtClean="0"/>
              <a:t>Video</a:t>
            </a:r>
          </a:p>
          <a:p>
            <a:r>
              <a:rPr lang="en-US" i="1" baseline="0" dirty="0" smtClean="0"/>
              <a:t>Gathering Momentum for Algebra</a:t>
            </a:r>
            <a:endParaRPr lang="en-US" i="1" dirty="0" smtClean="0"/>
          </a:p>
          <a:p>
            <a:pPr>
              <a:spcBef>
                <a:spcPct val="0"/>
              </a:spcBef>
            </a:pPr>
            <a:endParaRPr lang="en-US" b="1" dirty="0" smtClean="0"/>
          </a:p>
          <a:p>
            <a:pPr>
              <a:spcBef>
                <a:spcPct val="0"/>
              </a:spcBef>
            </a:pPr>
            <a:r>
              <a:rPr lang="en-US" b="1" dirty="0" smtClean="0"/>
              <a:t>Notes:</a:t>
            </a:r>
            <a:r>
              <a:rPr lang="en-US" b="1" baseline="0" dirty="0" smtClean="0"/>
              <a:t> </a:t>
            </a:r>
            <a:r>
              <a:rPr lang="en-US" b="0" baseline="0" dirty="0" smtClean="0"/>
              <a:t>In this activity you will have full sets of content standards with one standard per card. Each of the cards is color coded for each domain that it belongs under. You begin by giving a table one grade level set that has all of the domains for that grade level and with that set they complete part 1. Then ask participants to give all of a particular domain to one table, so one table will have all of the Expressions and Equations standards, one table will have all of the Geometry standards, etc. With that domain they complete part 2. Then, have participants separate the domain by grade level again and give each table the full grade level set again so that they can complete part 3. While participants should have a full set of print-based standards, having them work with the standards in this card format allows them to physically manipulate the standards, create connections, and see the progressions side-by-side rather than having to flip through multiple pages. </a:t>
            </a: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30</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597037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Organization</a:t>
            </a:r>
            <a:r>
              <a:rPr lang="en-US" b="1" baseline="0" dirty="0" smtClean="0"/>
              <a:t> of the Standards</a:t>
            </a:r>
            <a:endParaRPr lang="en-US" b="1" dirty="0" smtClean="0"/>
          </a:p>
          <a:p>
            <a:pPr>
              <a:spcBef>
                <a:spcPct val="0"/>
              </a:spcBef>
            </a:pPr>
            <a:r>
              <a:rPr lang="en-US" dirty="0" smtClean="0"/>
              <a:t>Quickly go through the organization of</a:t>
            </a:r>
            <a:r>
              <a:rPr lang="en-US" baseline="0" dirty="0" smtClean="0"/>
              <a:t> the Content Standards </a:t>
            </a:r>
            <a:r>
              <a:rPr lang="en-US" dirty="0" smtClean="0"/>
              <a:t>with the participants</a:t>
            </a:r>
            <a:r>
              <a:rPr lang="en-US" baseline="0" dirty="0" smtClean="0"/>
              <a:t>. Each grade level is organized by domains and within each domain there are associated groups of standards that make up a cluster. There can be multiple clusters within a domain. Transition to the next slide by explaining that domains span several grade levels.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31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4268551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Domain Distribution </a:t>
            </a:r>
            <a:endParaRPr lang="en-US" b="1" baseline="0" dirty="0" smtClean="0"/>
          </a:p>
          <a:p>
            <a:pPr>
              <a:spcBef>
                <a:spcPct val="0"/>
              </a:spcBef>
            </a:pPr>
            <a:r>
              <a:rPr lang="en-US" dirty="0" smtClean="0"/>
              <a:t>Explain that in K–8, there are</a:t>
            </a:r>
            <a:r>
              <a:rPr lang="en-US" baseline="0" dirty="0" smtClean="0"/>
              <a:t> four or</a:t>
            </a:r>
            <a:r>
              <a:rPr lang="en-US" dirty="0" smtClean="0"/>
              <a:t> five domains per grade level</a:t>
            </a:r>
            <a:r>
              <a:rPr lang="en-US" baseline="0" dirty="0" smtClean="0"/>
              <a:t>.  Note that the Geometry domain is the only domain that spans K-8. When students are developmentally ready and have a solid foundation in Number and Operations in Base Ten, Number and Operations – Fractions is layered on beginning in third grade. In high school, there are 5 “conceptual categories”. In the background of these is the Modeling conceptual category – modeling standards appear throughout the high school standards and are indicated by a star symbol (</a:t>
            </a:r>
            <a:r>
              <a:rPr lang="en-US" baseline="0" dirty="0" smtClean="0">
                <a:latin typeface="Zapf Dingbats"/>
                <a:ea typeface="Zapf Dingbats"/>
                <a:cs typeface="Zapf Dingbats"/>
                <a:sym typeface="Zapf Dingbats"/>
              </a:rPr>
              <a:t>★)</a:t>
            </a:r>
            <a:r>
              <a:rPr lang="en-US" baseline="0" dirty="0" smtClean="0"/>
              <a:t>. Each conceptual category is broken up into 4-6 domains. Transition to the next slide by reminding participants that the domains and conceptual categories were determined based on a very specific and coherent roadmap for learning called a progression.</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32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3112650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Domain Progression</a:t>
            </a:r>
          </a:p>
          <a:p>
            <a:r>
              <a:rPr lang="en-US" dirty="0" smtClean="0"/>
              <a:t>Remind participants</a:t>
            </a:r>
            <a:r>
              <a:rPr lang="en-US" baseline="0" dirty="0" smtClean="0"/>
              <a:t> </a:t>
            </a:r>
            <a:r>
              <a:rPr lang="en-US" dirty="0" smtClean="0"/>
              <a:t>that the domains</a:t>
            </a:r>
            <a:r>
              <a:rPr lang="en-US" baseline="0" dirty="0" smtClean="0"/>
              <a:t> were written so concepts build on each other grade after grade so that, in this particular progression, there is a clear pathway to high school Algebra. The video at the end of this section is an explanation of the progressions from CCSS-Math Co-Author, Bill McCallum.</a:t>
            </a:r>
          </a:p>
          <a:p>
            <a:endParaRPr lang="en-US" baseline="0" dirty="0" smtClean="0"/>
          </a:p>
          <a:p>
            <a:r>
              <a:rPr lang="en-US" baseline="0" dirty="0" smtClean="0"/>
              <a:t>More information about specific domain progressions can be found at the Common Core Tools Website: http://commoncoretools.me/category/progressions/. Have participants make a note of this resource.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33</a:t>
            </a:fld>
            <a:endParaRPr lang="en-US" dirty="0"/>
          </a:p>
        </p:txBody>
      </p:sp>
    </p:spTree>
    <p:extLst>
      <p:ext uri="{BB962C8B-B14F-4D97-AF65-F5344CB8AC3E}">
        <p14:creationId xmlns:p14="http://schemas.microsoft.com/office/powerpoint/2010/main" xmlns="" val="1687858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Exploring</a:t>
            </a:r>
            <a:r>
              <a:rPr lang="en-US" b="1" baseline="0" dirty="0" smtClean="0"/>
              <a:t> the Content Standards</a:t>
            </a:r>
            <a:endParaRPr lang="en-US" b="1" dirty="0" smtClean="0"/>
          </a:p>
          <a:p>
            <a:r>
              <a:rPr lang="en-US" baseline="0" dirty="0" smtClean="0"/>
              <a:t>Participants will be divided into grade level groups (6, 7, and 8) to complete the three parts of Exploring the Standards. Signs for each grade, 6–8, should be posted around the room. </a:t>
            </a:r>
            <a:r>
              <a:rPr lang="en-US" dirty="0" smtClean="0"/>
              <a:t>Assign each table one of the </a:t>
            </a:r>
            <a:r>
              <a:rPr lang="en-US" baseline="0" dirty="0" smtClean="0"/>
              <a:t>6–8 </a:t>
            </a:r>
            <a:r>
              <a:rPr lang="en-US" dirty="0" smtClean="0"/>
              <a:t>Content</a:t>
            </a:r>
            <a:r>
              <a:rPr lang="en-US" baseline="0" dirty="0" smtClean="0"/>
              <a:t> Standard</a:t>
            </a:r>
            <a:r>
              <a:rPr lang="en-US" dirty="0" smtClean="0"/>
              <a:t> domains</a:t>
            </a:r>
            <a:r>
              <a:rPr lang="en-US" baseline="0" dirty="0" smtClean="0"/>
              <a:t> and p</a:t>
            </a:r>
            <a:r>
              <a:rPr lang="en-US" dirty="0" smtClean="0"/>
              <a:t>ass out the color coded domain cards</a:t>
            </a:r>
            <a:r>
              <a:rPr lang="en-US" baseline="0" dirty="0" smtClean="0"/>
              <a:t> to each group.</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34</a:t>
            </a:fld>
            <a:endParaRPr lang="en-US" dirty="0"/>
          </a:p>
        </p:txBody>
      </p:sp>
    </p:spTree>
    <p:extLst>
      <p:ext uri="{BB962C8B-B14F-4D97-AF65-F5344CB8AC3E}">
        <p14:creationId xmlns:p14="http://schemas.microsoft.com/office/powerpoint/2010/main" xmlns="" val="291808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Exploring a Progression</a:t>
            </a:r>
          </a:p>
          <a:p>
            <a:r>
              <a:rPr lang="en-US" dirty="0" smtClean="0"/>
              <a:t>For Part 1 of Exploring</a:t>
            </a:r>
            <a:r>
              <a:rPr lang="en-US" baseline="0" dirty="0" smtClean="0"/>
              <a:t> the Content Standards, ask participants to examine their assigned domain and determine which standards focus on Conceptual Understanding, Procedural Skill and Fluency, and Application of Mathematics. Participants should use sticky notes to mark the card with either CU, PSF, or A according to how they sorted the cards. After sorting and marking the cards, have participants answer the following questions on </a:t>
            </a:r>
            <a:r>
              <a:rPr lang="en-US" b="1" baseline="0" dirty="0" smtClean="0"/>
              <a:t>page 16 </a:t>
            </a:r>
            <a:r>
              <a:rPr lang="en-US" baseline="0" dirty="0" smtClean="0"/>
              <a:t>in their Participant Guide:</a:t>
            </a:r>
          </a:p>
          <a:p>
            <a:endParaRPr lang="en-US" dirty="0" smtClean="0"/>
          </a:p>
          <a:p>
            <a:pPr marL="182880" indent="-182880">
              <a:buFont typeface="Arial" pitchFamily="34" charset="0"/>
              <a:buChar char="•"/>
            </a:pPr>
            <a:r>
              <a:rPr lang="en-US" dirty="0" smtClean="0"/>
              <a:t>What are the expectations</a:t>
            </a:r>
            <a:r>
              <a:rPr lang="en-US" baseline="0" dirty="0" smtClean="0"/>
              <a:t> around conceptual understanding at your grade level?</a:t>
            </a:r>
            <a:endParaRPr lang="en-US" dirty="0" smtClean="0"/>
          </a:p>
          <a:p>
            <a:pPr marL="182880" indent="-182880">
              <a:buFont typeface="Arial" pitchFamily="34" charset="0"/>
              <a:buChar char="•"/>
            </a:pPr>
            <a:r>
              <a:rPr lang="en-US" dirty="0" smtClean="0"/>
              <a:t>What are the</a:t>
            </a:r>
            <a:r>
              <a:rPr lang="en-US" baseline="0" dirty="0" smtClean="0"/>
              <a:t> fluency expectations at your grade level?</a:t>
            </a:r>
          </a:p>
          <a:p>
            <a:pPr marL="182880" indent="-182880">
              <a:buFont typeface="Arial" pitchFamily="34" charset="0"/>
              <a:buChar char="•"/>
            </a:pPr>
            <a:r>
              <a:rPr lang="en-US" baseline="0" dirty="0" smtClean="0"/>
              <a:t>What are the opportunities for application at your grade level?</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35</a:t>
            </a:fld>
            <a:endParaRPr lang="en-US" dirty="0"/>
          </a:p>
        </p:txBody>
      </p:sp>
    </p:spTree>
    <p:extLst>
      <p:ext uri="{BB962C8B-B14F-4D97-AF65-F5344CB8AC3E}">
        <p14:creationId xmlns:p14="http://schemas.microsoft.com/office/powerpoint/2010/main" xmlns="" val="2238316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965">
              <a:defRPr/>
            </a:pPr>
            <a:r>
              <a:rPr lang="en-US" b="1" baseline="0" dirty="0" smtClean="0"/>
              <a:t>Exploring a Progression</a:t>
            </a:r>
          </a:p>
          <a:p>
            <a:pPr defTabSz="921965">
              <a:defRPr/>
            </a:pPr>
            <a:r>
              <a:rPr lang="en-US" baseline="0" dirty="0" smtClean="0"/>
              <a:t>Now, ask p</a:t>
            </a:r>
            <a:r>
              <a:rPr lang="en-US" dirty="0" smtClean="0"/>
              <a:t>articipants to examine</a:t>
            </a:r>
            <a:r>
              <a:rPr lang="en-US" baseline="0" dirty="0" smtClean="0"/>
              <a:t> the Content Standards in their assigned domain across grade levels and complete the observation worksheet on which they record five general observations about the progression and two observations about how the Practices are integrated into the content. Allow each domain group to share their observations. </a:t>
            </a:r>
          </a:p>
          <a:p>
            <a:pPr defTabSz="921965">
              <a:defRPr/>
            </a:pPr>
            <a:endParaRPr lang="en-US" baseline="0" dirty="0" smtClean="0"/>
          </a:p>
          <a:p>
            <a:pPr defTabSz="921965">
              <a:defRPr/>
            </a:pPr>
            <a:r>
              <a:rPr lang="en-US" baseline="0" dirty="0" smtClean="0"/>
              <a:t>The goal here is for participants to see the progression of and how conceptual understanding, procedural skill and fluency, and application of mathematics are developed across grade levels. Because they are using the cards, participants should be able to line up the grade level domain standards side by side so that the vertical alignment can be seen horizontally across their table allowing for a continuous comparison. </a:t>
            </a:r>
          </a:p>
          <a:p>
            <a:pPr defTabSz="921965">
              <a:defRPr/>
            </a:pPr>
            <a:endParaRPr lang="en-US" baseline="0" dirty="0" smtClean="0"/>
          </a:p>
          <a:p>
            <a:pPr defTabSz="921965">
              <a:defRPr/>
            </a:pPr>
            <a:r>
              <a:rPr lang="en-US" baseline="0" dirty="0" smtClean="0"/>
              <a:t>Transition to Part 3 of the activity by explaining to participants that teaching the standards is not just about understanding how the Content Standards progress across a domain, but also about understanding how the standards of different domains work together.</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36</a:t>
            </a:fld>
            <a:endParaRPr lang="en-US" dirty="0"/>
          </a:p>
        </p:txBody>
      </p:sp>
    </p:spTree>
    <p:extLst>
      <p:ext uri="{BB962C8B-B14F-4D97-AF65-F5344CB8AC3E}">
        <p14:creationId xmlns:p14="http://schemas.microsoft.com/office/powerpoint/2010/main" xmlns="" val="3961967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Making Connections</a:t>
            </a:r>
          </a:p>
          <a:p>
            <a:r>
              <a:rPr lang="en-US" dirty="0" smtClean="0"/>
              <a:t>Ask participants to separate</a:t>
            </a:r>
            <a:r>
              <a:rPr lang="en-US" baseline="0" dirty="0" smtClean="0"/>
              <a:t> their domain cards by grade level. Direct participants to the areas around the room designated for each grade, 6–8. They should take the cards for their grade level from the table to the designated area. For each grade, the cards for all five domains will be combined so there is a complete set of Content Standards for each grade level. In larger groups there may be several complete sets so the grade groups can be broken into two or three smaller groups.</a:t>
            </a:r>
          </a:p>
          <a:p>
            <a:endParaRPr lang="en-US" baseline="0" dirty="0" smtClean="0"/>
          </a:p>
          <a:p>
            <a:r>
              <a:rPr lang="en-US" baseline="0" dirty="0" smtClean="0"/>
              <a:t>Once they have their complete set of standards, ask participants to examine all of the Content Standards for their grade level and make connections across the domains that can be referenced as part of a lesson or unit. Allow participants </a:t>
            </a:r>
            <a:r>
              <a:rPr lang="en-US" b="1" baseline="0" dirty="0" smtClean="0"/>
              <a:t>10 minutes </a:t>
            </a:r>
            <a:r>
              <a:rPr lang="en-US" baseline="0" dirty="0" smtClean="0"/>
              <a:t>to create and record the connections and then take </a:t>
            </a:r>
            <a:r>
              <a:rPr lang="en-US" b="1" baseline="0" dirty="0" smtClean="0"/>
              <a:t>10 minutes </a:t>
            </a:r>
            <a:r>
              <a:rPr lang="en-US" baseline="0" dirty="0" smtClean="0"/>
              <a:t>to allow each grade level the opportunity to share one or two of their connections. They can record their thoughts on </a:t>
            </a:r>
            <a:r>
              <a:rPr lang="en-US" b="1" baseline="0" dirty="0" smtClean="0"/>
              <a:t>page 18 </a:t>
            </a:r>
            <a:r>
              <a:rPr lang="en-US" baseline="0" dirty="0" smtClean="0"/>
              <a:t>in the Participant Guide.</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37</a:t>
            </a:fld>
            <a:endParaRPr lang="en-US" dirty="0"/>
          </a:p>
        </p:txBody>
      </p:sp>
    </p:spTree>
    <p:extLst>
      <p:ext uri="{BB962C8B-B14F-4D97-AF65-F5344CB8AC3E}">
        <p14:creationId xmlns:p14="http://schemas.microsoft.com/office/powerpoint/2010/main" xmlns="" val="4091715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begin to wrap up this section, click</a:t>
            </a:r>
            <a:r>
              <a:rPr lang="en-US" baseline="0" dirty="0" smtClean="0"/>
              <a:t> on “Watch Video” to p</a:t>
            </a:r>
            <a:r>
              <a:rPr lang="en-US" dirty="0" smtClean="0"/>
              <a:t>lay the video Gathering Momentum</a:t>
            </a:r>
            <a:r>
              <a:rPr lang="en-US" baseline="0" dirty="0" smtClean="0"/>
              <a:t> for Algebra from here: http://www.youtube.com/watch?v=ONPADo_Nt14. The video is </a:t>
            </a:r>
            <a:r>
              <a:rPr lang="en-US" b="1" baseline="0" dirty="0" smtClean="0"/>
              <a:t>2:08 </a:t>
            </a:r>
            <a:r>
              <a:rPr lang="en-US" b="0" baseline="0" dirty="0" smtClean="0"/>
              <a:t>long.</a:t>
            </a:r>
          </a:p>
          <a:p>
            <a:endParaRPr lang="en-US" b="0" baseline="0" dirty="0" smtClean="0"/>
          </a:p>
          <a:p>
            <a:r>
              <a:rPr lang="en-US" b="0" baseline="0" dirty="0" smtClean="0"/>
              <a:t>Use this video to transition to the next slide.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38</a:t>
            </a:fld>
            <a:endParaRPr lang="en-US" dirty="0"/>
          </a:p>
        </p:txBody>
      </p:sp>
    </p:spTree>
    <p:extLst>
      <p:ext uri="{BB962C8B-B14F-4D97-AF65-F5344CB8AC3E}">
        <p14:creationId xmlns:p14="http://schemas.microsoft.com/office/powerpoint/2010/main" xmlns="" val="4113210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Now</a:t>
            </a:r>
            <a:r>
              <a:rPr lang="en-US" baseline="0" dirty="0" smtClean="0"/>
              <a:t> that participants have a deeper understanding of the CCS-Math expectations around conceptual understanding, procedural skill and fluency, and application of mathematics at their grade level, ask them to reflect on the two questions on the slide and record their answers on </a:t>
            </a:r>
            <a:r>
              <a:rPr lang="en-US" b="1" baseline="0" dirty="0" smtClean="0"/>
              <a:t>page 19 </a:t>
            </a:r>
            <a:r>
              <a:rPr lang="en-US" baseline="0" dirty="0" smtClean="0"/>
              <a:t>in their Participant Guide. As time permits ask for volunteers to share their responses. Allow </a:t>
            </a:r>
            <a:r>
              <a:rPr lang="en-US" b="1" baseline="0" dirty="0" smtClean="0"/>
              <a:t>5 minutes</a:t>
            </a:r>
            <a:r>
              <a:rPr lang="en-US" baseline="0" dirty="0" smtClean="0"/>
              <a:t>.</a:t>
            </a:r>
          </a:p>
          <a:p>
            <a:endParaRPr lang="en-US" baseline="0" dirty="0" smtClean="0"/>
          </a:p>
          <a:p>
            <a:r>
              <a:rPr lang="en-US" baseline="0" dirty="0" smtClean="0"/>
              <a:t>Then, set up the after lunch activities by explaining to participants that they will build off of their understanding of the Content Standards to explore the implications for teaching and learning in the classroom.</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39</a:t>
            </a:fld>
            <a:endParaRPr lang="en-US" dirty="0"/>
          </a:p>
        </p:txBody>
      </p:sp>
    </p:spTree>
    <p:extLst>
      <p:ext uri="{BB962C8B-B14F-4D97-AF65-F5344CB8AC3E}">
        <p14:creationId xmlns:p14="http://schemas.microsoft.com/office/powerpoint/2010/main" xmlns="" val="220193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accomplish the nine outcomes discussed earlier. Note that in addition to the break for lunch there will also be shorts breaks</a:t>
            </a:r>
            <a:r>
              <a:rPr lang="en-US" baseline="0" dirty="0" smtClean="0"/>
              <a:t> throughout the day, but participants should feel free to take a personal break as needed</a:t>
            </a:r>
            <a:r>
              <a:rPr lang="en-US" dirty="0" smtClean="0"/>
              <a:t>. Emphasize the importance of coming back from lunch and</a:t>
            </a:r>
            <a:r>
              <a:rPr lang="en-US" baseline="0" dirty="0" smtClean="0"/>
              <a:t> </a:t>
            </a:r>
            <a:r>
              <a:rPr lang="en-US" dirty="0" smtClean="0"/>
              <a:t>breaks on time to ensure enough time to complete all the work of the day.</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49468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4/18/2014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40</a:t>
            </a:fld>
            <a:endParaRPr lang="en-US" dirty="0"/>
          </a:p>
        </p:txBody>
      </p:sp>
    </p:spTree>
    <p:extLst>
      <p:ext uri="{BB962C8B-B14F-4D97-AF65-F5344CB8AC3E}">
        <p14:creationId xmlns:p14="http://schemas.microsoft.com/office/powerpoint/2010/main" xmlns="" val="3587043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a:spcBef>
                <a:spcPct val="0"/>
              </a:spcBef>
            </a:pPr>
            <a:r>
              <a:rPr lang="en-US" b="1" dirty="0" smtClean="0"/>
              <a:t>Section 4: Meeting the Expectations</a:t>
            </a:r>
            <a:r>
              <a:rPr lang="en-US" b="1" baseline="0" dirty="0" smtClean="0"/>
              <a:t> of the Content Standards by Teaching with </a:t>
            </a:r>
            <a:r>
              <a:rPr lang="en-US" b="1" baseline="0" smtClean="0"/>
              <a:t>Cognitively Rigorous Tasks</a:t>
            </a:r>
            <a:endParaRPr lang="en-US" b="1" baseline="0" dirty="0" smtClean="0"/>
          </a:p>
          <a:p>
            <a:pPr>
              <a:spcBef>
                <a:spcPct val="0"/>
              </a:spcBef>
            </a:pPr>
            <a:endParaRPr lang="en-US" b="1" dirty="0" smtClean="0"/>
          </a:p>
          <a:p>
            <a:pPr>
              <a:spcBef>
                <a:spcPct val="0"/>
              </a:spcBef>
            </a:pPr>
            <a:r>
              <a:rPr lang="en-US" baseline="0" dirty="0" smtClean="0"/>
              <a:t>Total Time on Section 4: </a:t>
            </a:r>
            <a:r>
              <a:rPr lang="en-US" b="0" baseline="0" dirty="0" smtClean="0"/>
              <a:t>85 minutes</a:t>
            </a:r>
          </a:p>
          <a:p>
            <a:pPr>
              <a:spcBef>
                <a:spcPct val="0"/>
              </a:spcBef>
            </a:pPr>
            <a:endParaRPr lang="en-US" baseline="0" dirty="0" smtClean="0"/>
          </a:p>
          <a:p>
            <a:r>
              <a:rPr lang="en-US" sz="1200" b="1" kern="1200" dirty="0" smtClean="0">
                <a:solidFill>
                  <a:schemeClr val="tx1"/>
                </a:solidFill>
                <a:latin typeface="+mn-lt"/>
                <a:ea typeface="+mn-ea"/>
                <a:cs typeface="+mn-cs"/>
              </a:rPr>
              <a:t>Section 4 Training Objectives:</a:t>
            </a:r>
          </a:p>
          <a:p>
            <a:pPr>
              <a:buFont typeface="Arial" pitchFamily="34" charset="0"/>
              <a:buChar char="•"/>
            </a:pPr>
            <a:r>
              <a:rPr lang="en-US" sz="1200" kern="1200" dirty="0" smtClean="0">
                <a:solidFill>
                  <a:schemeClr val="tx1"/>
                </a:solidFill>
                <a:latin typeface="+mn-lt"/>
                <a:ea typeface="+mn-ea"/>
                <a:cs typeface="+mn-cs"/>
              </a:rPr>
              <a:t>For participants to understand the definition of a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a:t>
            </a:r>
          </a:p>
          <a:p>
            <a:pPr>
              <a:buFont typeface="Arial" pitchFamily="34" charset="0"/>
              <a:buChar char="•"/>
            </a:pPr>
            <a:r>
              <a:rPr lang="en-US" sz="1200" kern="1200" dirty="0" smtClean="0">
                <a:solidFill>
                  <a:schemeClr val="tx1"/>
                </a:solidFill>
                <a:latin typeface="+mn-lt"/>
                <a:ea typeface="+mn-ea"/>
                <a:cs typeface="+mn-cs"/>
              </a:rPr>
              <a:t>To deepen participants understanding of why incorporating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into their mathematics instruction is important. </a:t>
            </a:r>
          </a:p>
          <a:p>
            <a:pPr>
              <a:buFont typeface="Arial" pitchFamily="34" charset="0"/>
              <a:buChar char="•"/>
            </a:pPr>
            <a:r>
              <a:rPr lang="en-US" sz="1200" kern="1200" dirty="0" smtClean="0">
                <a:solidFill>
                  <a:schemeClr val="tx1"/>
                </a:solidFill>
                <a:latin typeface="+mn-lt"/>
                <a:ea typeface="+mn-ea"/>
                <a:cs typeface="+mn-cs"/>
              </a:rPr>
              <a:t>To examine strategies that can be used to incorporate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that will benefit all students.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b="1" kern="1200" dirty="0" smtClean="0">
                <a:solidFill>
                  <a:schemeClr val="tx1"/>
                </a:solidFill>
                <a:latin typeface="+mn-lt"/>
                <a:ea typeface="+mn-ea"/>
                <a:cs typeface="+mn-cs"/>
              </a:rPr>
              <a:t>Section</a:t>
            </a:r>
            <a:r>
              <a:rPr lang="en-US" sz="1200" b="1" kern="1200" baseline="0" dirty="0" smtClean="0">
                <a:solidFill>
                  <a:schemeClr val="tx1"/>
                </a:solidFill>
                <a:latin typeface="+mn-lt"/>
                <a:ea typeface="+mn-ea"/>
                <a:cs typeface="+mn-cs"/>
              </a:rPr>
              <a:t> 4 Outline:</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begin by viewing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video Dan Meyer: </a:t>
            </a:r>
            <a:r>
              <a:rPr lang="en-US" sz="1200" i="1" kern="1200" dirty="0" smtClean="0">
                <a:solidFill>
                  <a:schemeClr val="tx1"/>
                </a:solidFill>
                <a:latin typeface="+mn-lt"/>
                <a:ea typeface="+mn-ea"/>
                <a:cs typeface="+mn-cs"/>
              </a:rPr>
              <a:t>Math Class Needs a Makeover</a:t>
            </a:r>
            <a:r>
              <a:rPr lang="en-US" sz="1200" kern="1200" dirty="0" smtClean="0">
                <a:solidFill>
                  <a:schemeClr val="tx1"/>
                </a:solidFill>
                <a:latin typeface="+mn-lt"/>
                <a:ea typeface="+mn-ea"/>
                <a:cs typeface="+mn-cs"/>
              </a:rPr>
              <a:t> which is about problem solving. Participants</a:t>
            </a:r>
            <a:r>
              <a:rPr lang="en-US" sz="1200" kern="1200" baseline="0" dirty="0" smtClean="0">
                <a:solidFill>
                  <a:schemeClr val="tx1"/>
                </a:solidFill>
                <a:latin typeface="+mn-lt"/>
                <a:ea typeface="+mn-ea"/>
                <a:cs typeface="+mn-cs"/>
              </a:rPr>
              <a:t> will discuss the video and compare their previous experience with </a:t>
            </a:r>
            <a:r>
              <a:rPr lang="en-US" sz="1200" i="0" kern="1200" baseline="0" dirty="0" smtClean="0">
                <a:solidFill>
                  <a:schemeClr val="tx1"/>
                </a:solidFill>
                <a:latin typeface="+mn-lt"/>
                <a:ea typeface="+mn-ea"/>
                <a:cs typeface="+mn-cs"/>
              </a:rPr>
              <a:t>the</a:t>
            </a:r>
            <a:r>
              <a:rPr lang="en-US" sz="1200" i="1" kern="1200" baseline="0" dirty="0" smtClean="0">
                <a:solidFill>
                  <a:schemeClr val="tx1"/>
                </a:solidFill>
                <a:latin typeface="+mn-lt"/>
                <a:ea typeface="+mn-ea"/>
                <a:cs typeface="+mn-cs"/>
              </a:rPr>
              <a:t> Kites Activity</a:t>
            </a:r>
            <a:r>
              <a:rPr lang="en-US" sz="1200" i="0" kern="1200" baseline="0" dirty="0" smtClean="0">
                <a:solidFill>
                  <a:schemeClr val="tx1"/>
                </a:solidFill>
                <a:latin typeface="+mn-lt"/>
                <a:ea typeface="+mn-ea"/>
                <a:cs typeface="+mn-cs"/>
              </a:rPr>
              <a:t> with Dan Meyer’s message in the video. </a:t>
            </a:r>
          </a:p>
          <a:p>
            <a:pPr marL="228600" indent="-228600">
              <a:buAutoNum type="arabicPeriod"/>
            </a:pPr>
            <a:r>
              <a:rPr lang="en-US" sz="1200" kern="1200" dirty="0" smtClean="0">
                <a:solidFill>
                  <a:schemeClr val="tx1"/>
                </a:solidFill>
                <a:latin typeface="+mn-lt"/>
                <a:ea typeface="+mn-ea"/>
                <a:cs typeface="+mn-cs"/>
              </a:rPr>
              <a:t>Participants are then shown how</a:t>
            </a:r>
            <a:r>
              <a:rPr lang="en-US" sz="1200" kern="1200" baseline="0" dirty="0" smtClean="0">
                <a:solidFill>
                  <a:schemeClr val="tx1"/>
                </a:solidFill>
                <a:latin typeface="+mn-lt"/>
                <a:ea typeface="+mn-ea"/>
                <a:cs typeface="+mn-cs"/>
              </a:rPr>
              <a:t> scaffolds can be removed slowly from a problem in order to deepen the level of cognitive rigor. Participants use Hess’s Cognitive Rigor Matrix to discuss the problem example. </a:t>
            </a:r>
          </a:p>
          <a:p>
            <a:pPr marL="228600" indent="-228600">
              <a:buAutoNum type="arabicPeriod"/>
            </a:pPr>
            <a:r>
              <a:rPr lang="en-US" sz="1200" kern="1200" dirty="0" smtClean="0">
                <a:solidFill>
                  <a:schemeClr val="tx1"/>
                </a:solidFill>
                <a:latin typeface="+mn-lt"/>
                <a:ea typeface="+mn-ea"/>
                <a:cs typeface="+mn-cs"/>
              </a:rPr>
              <a:t>Participants will brainstorm how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mathematics tasks can be used to benefit all students and will be presented with four strategies that can be used to differentiate cognitively rigorous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tasks for all students, </a:t>
            </a:r>
            <a:r>
              <a:rPr lang="en-US" sz="1200" kern="1200" baseline="0" dirty="0" smtClean="0">
                <a:solidFill>
                  <a:schemeClr val="tx1"/>
                </a:solidFill>
                <a:latin typeface="+mn-lt"/>
                <a:ea typeface="+mn-ea"/>
                <a:cs typeface="+mn-cs"/>
              </a:rPr>
              <a:t>as needed, in order to provide multiple entry points into the mathematics while maintaining the problem’s rigor. </a:t>
            </a:r>
          </a:p>
          <a:p>
            <a:pPr marL="228600" indent="-228600">
              <a:buAutoNum type="arabicPeriod"/>
            </a:pPr>
            <a:r>
              <a:rPr lang="en-US" sz="1200" kern="1200" dirty="0" smtClean="0">
                <a:solidFill>
                  <a:schemeClr val="tx1"/>
                </a:solidFill>
                <a:latin typeface="+mn-lt"/>
                <a:ea typeface="+mn-ea"/>
                <a:cs typeface="+mn-cs"/>
              </a:rPr>
              <a:t>Participants will wrap up the activity by making connections back to “conceptual understanding,” “fluency,” and “application” and how each of these is addressed through cognitively</a:t>
            </a:r>
            <a:r>
              <a:rPr lang="en-US" sz="1200" kern="1200" baseline="0" dirty="0" smtClean="0">
                <a:solidFill>
                  <a:schemeClr val="tx1"/>
                </a:solidFill>
                <a:latin typeface="+mn-lt"/>
                <a:ea typeface="+mn-ea"/>
                <a:cs typeface="+mn-cs"/>
              </a:rPr>
              <a:t> rigorous </a:t>
            </a:r>
            <a:r>
              <a:rPr lang="en-US" sz="1200" kern="1200" dirty="0" smtClean="0">
                <a:solidFill>
                  <a:schemeClr val="tx1"/>
                </a:solidFill>
                <a:latin typeface="+mn-lt"/>
                <a:ea typeface="+mn-ea"/>
                <a:cs typeface="+mn-cs"/>
              </a:rPr>
              <a:t>tasks.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Supporting Documents</a:t>
            </a:r>
          </a:p>
          <a:p>
            <a:r>
              <a:rPr lang="en-US" sz="1200" i="1" kern="1200" dirty="0" smtClean="0">
                <a:solidFill>
                  <a:schemeClr val="tx1"/>
                </a:solidFill>
                <a:latin typeface="+mn-lt"/>
                <a:ea typeface="+mn-ea"/>
                <a:cs typeface="+mn-cs"/>
              </a:rPr>
              <a:t>Video Observation Sheet</a:t>
            </a:r>
          </a:p>
          <a:p>
            <a:r>
              <a:rPr lang="en-US" sz="1200" i="1" kern="1200" dirty="0" smtClean="0">
                <a:solidFill>
                  <a:schemeClr val="tx1"/>
                </a:solidFill>
                <a:latin typeface="+mn-lt"/>
                <a:ea typeface="+mn-ea"/>
                <a:cs typeface="+mn-cs"/>
              </a:rPr>
              <a:t>Hess’s Cognitive</a:t>
            </a:r>
            <a:r>
              <a:rPr lang="en-US" sz="1200" i="1" kern="1200" baseline="0" dirty="0" smtClean="0">
                <a:solidFill>
                  <a:schemeClr val="tx1"/>
                </a:solidFill>
                <a:latin typeface="+mn-lt"/>
                <a:ea typeface="+mn-ea"/>
                <a:cs typeface="+mn-cs"/>
              </a:rPr>
              <a:t> Rigor Matrix </a:t>
            </a:r>
            <a:r>
              <a:rPr lang="en-US" sz="1200" i="0" kern="1200" baseline="0" dirty="0" smtClean="0">
                <a:solidFill>
                  <a:schemeClr val="tx1"/>
                </a:solidFill>
                <a:latin typeface="+mn-lt"/>
                <a:ea typeface="+mn-ea"/>
                <a:cs typeface="+mn-cs"/>
              </a:rPr>
              <a:t>for Mathematics and Science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Strategies</a:t>
            </a:r>
            <a:r>
              <a:rPr lang="en-US" sz="1200" i="1" kern="1200" baseline="0" dirty="0" smtClean="0">
                <a:solidFill>
                  <a:schemeClr val="tx1"/>
                </a:solidFill>
                <a:latin typeface="+mn-lt"/>
                <a:ea typeface="+mn-ea"/>
                <a:cs typeface="+mn-cs"/>
              </a:rPr>
              <a:t> for Differentiating </a:t>
            </a:r>
            <a:r>
              <a:rPr lang="en-US" sz="1200" i="1" kern="1200" baseline="0" dirty="0" smtClean="0">
                <a:solidFill>
                  <a:schemeClr val="tx1"/>
                </a:solidFill>
                <a:latin typeface="+mn-lt"/>
                <a:ea typeface="+mn-ea"/>
                <a:cs typeface="+mn-cs"/>
              </a:rPr>
              <a:t>Cognitively Rigorous </a:t>
            </a:r>
            <a:r>
              <a:rPr lang="en-US" sz="1200" i="1" kern="1200" baseline="0" dirty="0" smtClean="0">
                <a:solidFill>
                  <a:schemeClr val="tx1"/>
                </a:solidFill>
                <a:latin typeface="+mn-lt"/>
                <a:ea typeface="+mn-ea"/>
                <a:cs typeface="+mn-cs"/>
              </a:rPr>
              <a:t>Tasks </a:t>
            </a:r>
            <a:r>
              <a:rPr lang="en-US" sz="1200" i="0" kern="1200" baseline="0" dirty="0" smtClean="0">
                <a:solidFill>
                  <a:schemeClr val="tx1"/>
                </a:solidFill>
                <a:latin typeface="+mn-lt"/>
                <a:ea typeface="+mn-ea"/>
                <a:cs typeface="+mn-cs"/>
              </a:rPr>
              <a:t>notes page</a:t>
            </a:r>
          </a:p>
          <a:p>
            <a:r>
              <a:rPr lang="en-US" sz="1200" i="1" kern="1200" baseline="0" dirty="0" smtClean="0">
                <a:solidFill>
                  <a:schemeClr val="tx1"/>
                </a:solidFill>
                <a:latin typeface="+mn-lt"/>
                <a:ea typeface="+mn-ea"/>
                <a:cs typeface="+mn-cs"/>
              </a:rPr>
              <a:t>Resources for Finding Tasks</a:t>
            </a:r>
          </a:p>
          <a:p>
            <a:r>
              <a:rPr lang="en-US" sz="1200" i="1" kern="1200" baseline="0" dirty="0" smtClean="0">
                <a:solidFill>
                  <a:schemeClr val="tx1"/>
                </a:solidFill>
                <a:latin typeface="+mn-lt"/>
                <a:ea typeface="+mn-ea"/>
                <a:cs typeface="+mn-cs"/>
              </a:rPr>
              <a:t>Reflect  </a:t>
            </a:r>
            <a:r>
              <a:rPr lang="en-US" sz="1200" i="0" kern="1200" baseline="0" dirty="0" smtClean="0">
                <a:solidFill>
                  <a:schemeClr val="tx1"/>
                </a:solidFill>
                <a:latin typeface="+mn-lt"/>
                <a:ea typeface="+mn-ea"/>
                <a:cs typeface="+mn-cs"/>
              </a:rPr>
              <a:t>worksheet</a:t>
            </a:r>
            <a:endParaRPr lang="en-US" sz="1200" i="1" kern="1200" baseline="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Materials </a:t>
            </a:r>
          </a:p>
          <a:p>
            <a:r>
              <a:rPr lang="en-US" sz="1200" kern="1200" dirty="0" smtClean="0">
                <a:solidFill>
                  <a:schemeClr val="tx1"/>
                </a:solidFill>
                <a:latin typeface="+mn-lt"/>
                <a:ea typeface="+mn-ea"/>
                <a:cs typeface="+mn-cs"/>
              </a:rPr>
              <a:t>Chart paper, markers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Video</a:t>
            </a:r>
          </a:p>
          <a:p>
            <a:r>
              <a:rPr lang="en-US" sz="1200" b="0" kern="1200" dirty="0" smtClean="0">
                <a:solidFill>
                  <a:schemeClr val="tx1"/>
                </a:solidFill>
                <a:latin typeface="+mn-lt"/>
                <a:ea typeface="+mn-ea"/>
                <a:cs typeface="+mn-cs"/>
              </a:rPr>
              <a:t>Dan Meyer: Math Class Needs a Makeover </a:t>
            </a:r>
            <a:endParaRPr lang="en-US" sz="1200" b="1" kern="1200" dirty="0" smtClean="0">
              <a:solidFill>
                <a:schemeClr val="tx1"/>
              </a:solidFill>
              <a:latin typeface="+mn-lt"/>
              <a:ea typeface="+mn-ea"/>
              <a:cs typeface="+mn-cs"/>
            </a:endParaRPr>
          </a:p>
          <a:p>
            <a:pPr marL="230491" indent="-230491">
              <a:spcBef>
                <a:spcPct val="0"/>
              </a:spcBef>
              <a:buAutoNum type="arabicPeriod"/>
            </a:pPr>
            <a:endParaRPr lang="en-US" dirty="0" smtClean="0"/>
          </a:p>
          <a:p>
            <a:pPr marL="230491" indent="-230491">
              <a:spcBef>
                <a:spcPct val="0"/>
              </a:spcBef>
              <a:buNone/>
            </a:pPr>
            <a:r>
              <a:rPr lang="en-US" b="1" dirty="0" smtClean="0"/>
              <a:t>Background Resources</a:t>
            </a:r>
          </a:p>
          <a:p>
            <a:pPr marL="230491" indent="-230491">
              <a:spcBef>
                <a:spcPct val="0"/>
              </a:spcBef>
              <a:buFont typeface="Arial" pitchFamily="34" charset="0"/>
              <a:buChar char="•"/>
            </a:pPr>
            <a:r>
              <a:rPr lang="en-US" b="0" dirty="0" smtClean="0"/>
              <a:t>Use the following to gain</a:t>
            </a:r>
            <a:r>
              <a:rPr lang="en-US" b="0" baseline="0" dirty="0" smtClean="0"/>
              <a:t> a deeper understanding of Bloom’s Taxonomy, Depth of Knowledge, and Hess’ Cognitive Rigor Matrix that will be used during this section. </a:t>
            </a:r>
          </a:p>
          <a:p>
            <a:pPr marL="687691" lvl="1" indent="-230491">
              <a:spcBef>
                <a:spcPct val="0"/>
              </a:spcBef>
              <a:buFont typeface="Arial" pitchFamily="34" charset="0"/>
              <a:buChar char="•"/>
            </a:pPr>
            <a:r>
              <a:rPr lang="en-US" b="0" baseline="0" dirty="0" smtClean="0"/>
              <a:t>Bloom’s Taxonomy: http://cft.vanderbilt.edu/guides-sub-pages/blooms-taxonomy/</a:t>
            </a:r>
          </a:p>
          <a:p>
            <a:pPr marL="687691" lvl="1" indent="-230491">
              <a:spcBef>
                <a:spcPct val="0"/>
              </a:spcBef>
              <a:buFont typeface="Arial" pitchFamily="34" charset="0"/>
              <a:buChar char="•"/>
            </a:pPr>
            <a:r>
              <a:rPr lang="en-US" b="0" baseline="0" dirty="0" smtClean="0"/>
              <a:t>Depth of Knowledge: http://schools.nyc.gov/NR/rdonlyres/2711181C-2108-40C4-A7F8-76F243C9B910/0/DOKFourContentAreas.pdf</a:t>
            </a:r>
          </a:p>
          <a:p>
            <a:pPr marL="687691" lvl="1" indent="-230491">
              <a:spcBef>
                <a:spcPct val="0"/>
              </a:spcBef>
              <a:buFont typeface="Arial" pitchFamily="34" charset="0"/>
              <a:buChar char="•"/>
            </a:pPr>
            <a:r>
              <a:rPr lang="en-US" b="0" baseline="0" dirty="0" smtClean="0"/>
              <a:t>Karen Hess &amp; Cognitive Rigor Matrix: http://vimeo.com/20998609  and http://www.sde.idaho.gov/site/common/webinars/Cognitive%20Rigor%20Matrix%20Article_Hess,%20Carlock,%20Jones,%20and%20Walkup.pdf</a:t>
            </a:r>
          </a:p>
          <a:p>
            <a:pPr marL="230491" indent="-230491">
              <a:spcBef>
                <a:spcPct val="0"/>
              </a:spcBef>
              <a:buNone/>
            </a:pPr>
            <a:endParaRPr lang="en-US" b="0" dirty="0" smtClean="0"/>
          </a:p>
          <a:p>
            <a:pPr marL="230491" indent="-230491">
              <a:spcBef>
                <a:spcPct val="0"/>
              </a:spcBef>
              <a:buAutoNum type="arabicPeriod"/>
            </a:pPr>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4/18/2014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41</a:t>
            </a:fld>
            <a:endParaRPr lang="en-US" dirty="0">
              <a:latin typeface="Arial" pitchFamily="34" charset="0"/>
            </a:endParaRPr>
          </a:p>
        </p:txBody>
      </p:sp>
    </p:spTree>
    <p:extLst>
      <p:ext uri="{BB962C8B-B14F-4D97-AF65-F5344CB8AC3E}">
        <p14:creationId xmlns:p14="http://schemas.microsoft.com/office/powerpoint/2010/main" xmlns="" val="2469694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Math Class</a:t>
            </a:r>
            <a:r>
              <a:rPr lang="en-US" b="1" baseline="0" dirty="0" smtClean="0"/>
              <a:t> Needs a Makeover</a:t>
            </a:r>
            <a:endParaRPr lang="en-US" b="1" dirty="0" smtClean="0"/>
          </a:p>
          <a:p>
            <a:pPr>
              <a:spcBef>
                <a:spcPct val="0"/>
              </a:spcBef>
            </a:pPr>
            <a:r>
              <a:rPr lang="en-US" dirty="0" smtClean="0"/>
              <a:t>Begin the activity by explaining</a:t>
            </a:r>
            <a:r>
              <a:rPr lang="en-US" baseline="0" dirty="0" smtClean="0"/>
              <a:t> to participants that they are going to watch a video in which math expert, Dan Meyer, discusses the types of problems that students should be doing in math class.  </a:t>
            </a:r>
          </a:p>
          <a:p>
            <a:pPr>
              <a:spcBef>
                <a:spcPct val="0"/>
              </a:spcBef>
            </a:pPr>
            <a:endParaRPr lang="en-US" baseline="0" dirty="0" smtClean="0"/>
          </a:p>
          <a:p>
            <a:pPr>
              <a:spcBef>
                <a:spcPct val="0"/>
              </a:spcBef>
            </a:pPr>
            <a:r>
              <a:rPr lang="en-US" baseline="0" dirty="0" smtClean="0"/>
              <a:t>Click on “Watch Video” to play the video </a:t>
            </a:r>
            <a:r>
              <a:rPr lang="en-US" i="1" baseline="0" dirty="0" smtClean="0"/>
              <a:t>Math Class Needs a Makeover </a:t>
            </a:r>
            <a:r>
              <a:rPr lang="en-US" i="0" baseline="0" dirty="0" smtClean="0"/>
              <a:t>from here: </a:t>
            </a:r>
            <a:r>
              <a:rPr lang="en-US" i="0" dirty="0" smtClean="0"/>
              <a:t>http</a:t>
            </a:r>
            <a:r>
              <a:rPr lang="en-US" dirty="0" smtClean="0"/>
              <a:t>://www.ted.com/talks/dan_meyer_math_curriculum_makeover.html. The video is </a:t>
            </a:r>
            <a:r>
              <a:rPr lang="en-US" b="1" dirty="0" smtClean="0"/>
              <a:t>11:39</a:t>
            </a:r>
            <a:r>
              <a:rPr lang="en-US" dirty="0" smtClean="0"/>
              <a:t> long.</a:t>
            </a:r>
          </a:p>
          <a:p>
            <a:pPr>
              <a:spcBef>
                <a:spcPct val="0"/>
              </a:spcBef>
            </a:pPr>
            <a:endParaRPr lang="en-US" dirty="0" smtClean="0"/>
          </a:p>
          <a:p>
            <a:pPr>
              <a:spcBef>
                <a:spcPct val="0"/>
              </a:spcBef>
            </a:pPr>
            <a:r>
              <a:rPr lang="en-US" dirty="0" smtClean="0"/>
              <a:t>After</a:t>
            </a:r>
            <a:r>
              <a:rPr lang="en-US" baseline="0" dirty="0" smtClean="0"/>
              <a:t> viewing, debrief the video with participants by first asking for their thoughts on Dan Myer’s message. After two or three volunteers share, explain to participants that one of the keys to using the types of problems that Dan Meyer talks about is taking a math problem and removing part, if not all, of the scaffolding that is in place within the problem itself and moving the scaffolding into the process of teaching. Transition to the next slide by having participants think back to their experience in Module 1 when they worked on the </a:t>
            </a:r>
            <a:r>
              <a:rPr lang="en-US" i="1" baseline="0" dirty="0" smtClean="0"/>
              <a:t>Kites Activity.</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42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994890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686">
              <a:spcBef>
                <a:spcPct val="0"/>
              </a:spcBef>
            </a:pPr>
            <a:r>
              <a:rPr lang="en-US" i="0" baseline="0" dirty="0" smtClean="0"/>
              <a:t>Ask participants to look and determine what, if any, scaffolds are in place within the problem itself. When thinking about scaffolds in this context they should look for anything in the problem that is given, but that students could actually figure out for themselves. Did scaffolding take place during the task through clarification or through asking and answering questions to help individuals move forward, etc.? Allow participants to briefly discuss the differences in their experience with solving a problem with scaffolds built in to the teaching rather than having scaffolds built into the problem. </a:t>
            </a:r>
          </a:p>
          <a:p>
            <a:pPr defTabSz="931686">
              <a:spcBef>
                <a:spcPct val="0"/>
              </a:spcBef>
            </a:pPr>
            <a:endParaRPr lang="en-US" i="0" baseline="0" dirty="0" smtClean="0"/>
          </a:p>
          <a:p>
            <a:pPr defTabSz="931686">
              <a:spcBef>
                <a:spcPct val="0"/>
              </a:spcBef>
            </a:pPr>
            <a:r>
              <a:rPr lang="en-US" i="0" baseline="0" dirty="0" smtClean="0"/>
              <a:t>Now, have participants turn to Hess’ Cognitive Rigor Matrix  for  Math and Science on </a:t>
            </a:r>
            <a:r>
              <a:rPr lang="en-US" b="1" i="0" baseline="0" dirty="0" smtClean="0"/>
              <a:t>page 22</a:t>
            </a:r>
            <a:r>
              <a:rPr lang="en-US" i="0" baseline="0" dirty="0" smtClean="0"/>
              <a:t> in their Participant Guide. Go over how to read the matrix; revised Bloom’s Taxonomy are on left hand side going down and Webb’s Depth of Knowledge levels go across the page. In their groups, have participants determine where, for them, the </a:t>
            </a:r>
            <a:r>
              <a:rPr lang="en-US" i="1" baseline="0" dirty="0" smtClean="0"/>
              <a:t>Kites Activity</a:t>
            </a:r>
            <a:r>
              <a:rPr lang="en-US" i="0" baseline="0" dirty="0" smtClean="0"/>
              <a:t> falls on the matrix. As time permits, ask groups to share their determination and what evidence, in the problem and the implementation of the problem, they used to make this judgment. </a:t>
            </a:r>
          </a:p>
          <a:p>
            <a:pPr defTabSz="931686">
              <a:spcBef>
                <a:spcPct val="0"/>
              </a:spcBef>
            </a:pPr>
            <a:endParaRPr lang="en-US" i="0" baseline="0" dirty="0" smtClean="0"/>
          </a:p>
          <a:p>
            <a:pPr defTabSz="931686">
              <a:spcBef>
                <a:spcPct val="0"/>
              </a:spcBef>
            </a:pPr>
            <a:r>
              <a:rPr lang="en-US" i="0" baseline="0" dirty="0" smtClean="0"/>
              <a:t>Transition to the next slide by explaining to participants that they will now look at another problem. </a:t>
            </a:r>
          </a:p>
          <a:p>
            <a:pPr defTabSz="931686">
              <a:spcBef>
                <a:spcPct val="0"/>
              </a:spcBef>
            </a:pPr>
            <a:endParaRPr lang="en-US" b="1" dirty="0" smtClean="0"/>
          </a:p>
        </p:txBody>
      </p:sp>
      <p:sp>
        <p:nvSpPr>
          <p:cNvPr id="203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206619-00BC-429A-ADDD-F68B1359E1F7}" type="slidenum">
              <a:rPr lang="en-US">
                <a:latin typeface="Arial" pitchFamily="34" charset="0"/>
              </a:rPr>
              <a:pPr/>
              <a:t>43</a:t>
            </a:fld>
            <a:endParaRPr lang="en-US" dirty="0">
              <a:latin typeface="Arial" pitchFamily="34" charset="0"/>
            </a:endParaRPr>
          </a:p>
        </p:txBody>
      </p:sp>
    </p:spTree>
    <p:extLst>
      <p:ext uri="{BB962C8B-B14F-4D97-AF65-F5344CB8AC3E}">
        <p14:creationId xmlns:p14="http://schemas.microsoft.com/office/powerpoint/2010/main" xmlns="" val="1443309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a:t>
            </a:r>
            <a:r>
              <a:rPr lang="en-US" b="0" baseline="0" dirty="0" smtClean="0"/>
              <a:t> participants look at the problem on the slide and determine its placement on the Cognitive Rigor Matrix and have groups their share their response. </a:t>
            </a:r>
          </a:p>
          <a:p>
            <a:endParaRPr lang="en-US" b="0" baseline="0" dirty="0" smtClean="0"/>
          </a:p>
          <a:p>
            <a:r>
              <a:rPr lang="en-US" b="0" baseline="0" dirty="0" smtClean="0"/>
              <a:t>Note: This has been modified from a high school PARCC sample assessment task (A-SSE.1) for the purposes of this module. Due to the scaffolding, this problem would fall on the Cognitive Rigor Matrix somewhere around the Apply/DOK Level 1 range because students are provided a set of steps and only need to determine the dimensions of the frame, apply the formula for area, subtract the algebraic expressions, and solve a linear equation for x. </a:t>
            </a:r>
          </a:p>
          <a:p>
            <a:endParaRPr lang="en-US" b="0" baseline="0" dirty="0" smtClean="0"/>
          </a:p>
          <a:p>
            <a:r>
              <a:rPr lang="en-US" b="0" baseline="0" dirty="0" smtClean="0"/>
              <a:t>After participants have shared their response and an agreement is made on the matrix placement, transition to the next slide by asking how the problem might change if some or all of the scaffolding is removed. </a:t>
            </a:r>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44</a:t>
            </a:fld>
            <a:endParaRPr lang="en-US" dirty="0"/>
          </a:p>
        </p:txBody>
      </p:sp>
    </p:spTree>
    <p:extLst>
      <p:ext uri="{BB962C8B-B14F-4D97-AF65-F5344CB8AC3E}">
        <p14:creationId xmlns:p14="http://schemas.microsoft.com/office/powerpoint/2010/main" xmlns="" val="899615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a:t>
            </a:r>
            <a:r>
              <a:rPr lang="en-US" b="0" baseline="0" dirty="0" smtClean="0"/>
              <a:t> participants determine if removing the scaffold (the steps to follow) changes the problems placement on the matrix. Some participants may say that the placement has not changed, however an argument can be made here that the problem is still in the Apply range but has moved to DOK 2 because students need to make the determination of having to calculate the area of the picture, and the picture and frame, vs. being specifically asked to find the area in the previous version. As there are elements of both DOK 1 and DOK 2 present in the problem, a definitive level may not be agreed upon, however that is okay because the two are very closely related. As long as participants are not way off on their placement determination go ahead and move to the next slide where more of the scaffolding has been removed. </a:t>
            </a:r>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45</a:t>
            </a:fld>
            <a:endParaRPr lang="en-US" dirty="0"/>
          </a:p>
        </p:txBody>
      </p:sp>
    </p:spTree>
    <p:extLst>
      <p:ext uri="{BB962C8B-B14F-4D97-AF65-F5344CB8AC3E}">
        <p14:creationId xmlns:p14="http://schemas.microsoft.com/office/powerpoint/2010/main" xmlns="" val="3671885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 participants repeat the</a:t>
            </a:r>
            <a:r>
              <a:rPr lang="en-US" b="0" baseline="0" dirty="0" smtClean="0"/>
              <a:t> process of determining the problem’s placement on the matrix. But note, as more of the scaffolding is covered up, where the problem actually falls is beginning to become more dependent on what students know and how the teacher implements the problem. For example, if students do not understand what a ‘one-inch frame’ means, they may need to ask the teacher clarifying questions which may push the problem further into the Analyze range. However if a students understands the concepts involved and is easily able to determine the algebraic expression that represents the area of the frame, then this would stay in the Apply range. </a:t>
            </a:r>
          </a:p>
          <a:p>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46</a:t>
            </a:fld>
            <a:endParaRPr lang="en-US" dirty="0"/>
          </a:p>
        </p:txBody>
      </p:sp>
    </p:spTree>
    <p:extLst>
      <p:ext uri="{BB962C8B-B14F-4D97-AF65-F5344CB8AC3E}">
        <p14:creationId xmlns:p14="http://schemas.microsoft.com/office/powerpoint/2010/main" xmlns="" val="637983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Take</a:t>
            </a:r>
            <a:r>
              <a:rPr lang="en-US" b="1" baseline="0" dirty="0" smtClean="0"/>
              <a:t> a Look</a:t>
            </a:r>
            <a:endParaRPr lang="en-US" b="1" dirty="0" smtClean="0"/>
          </a:p>
          <a:p>
            <a:r>
              <a:rPr lang="en-US" dirty="0" smtClean="0"/>
              <a:t>Have the participants</a:t>
            </a:r>
            <a:r>
              <a:rPr lang="en-US" baseline="0" dirty="0" smtClean="0"/>
              <a:t> examine the revised task and determine its placement on the matrix. The problem has changed significantly because students are generalizing relationships and interpreting the expression for the area of the frame as a multiple of 4. Again, the placement on the matrix will be dependent somewhat on students’ understanding and teacher implementation, but if focusing on what the tasks is asking, it should be placed somewhere around the Apply/Analyze and DOK 3 range. Again, make sure that participants understand that not every problem is going to fit nicely into one spot on the matrix, but that they should be able to find a general area based on the criteria given. </a:t>
            </a:r>
          </a:p>
          <a:p>
            <a:endParaRPr lang="en-US" baseline="0" dirty="0" smtClean="0"/>
          </a:p>
          <a:p>
            <a:r>
              <a:rPr lang="en-US" dirty="0" smtClean="0"/>
              <a:t>Finally, ask participants w</a:t>
            </a:r>
            <a:r>
              <a:rPr lang="en-US" baseline="0" dirty="0" smtClean="0"/>
              <a:t>hat challenges they may face when asking teachers to move students towards thinking at this level of mathematics. A key point to bring out in the discussion, if it is not brought out by participants, is that many teachers may feel that not all students are ready to work tasks such as this. Use the answer to this question to transition to the next slide. </a:t>
            </a:r>
          </a:p>
          <a:p>
            <a:endParaRPr lang="en-US" baseline="0" dirty="0" smtClean="0"/>
          </a:p>
          <a:p>
            <a:r>
              <a:rPr lang="en-US" baseline="0" dirty="0" smtClean="0"/>
              <a:t>Task Background: This particular task has been adapted from an Algebra I PARCC Assessment prototype task for the purposes of this Module. (Original task can be found at:  http://www.parcconline.org/sites/parcc/files/HS-Alg1Math2PictureFrame.pdf)</a:t>
            </a:r>
          </a:p>
          <a:p>
            <a:endParaRPr lang="en-US" baseline="0" dirty="0" smtClean="0"/>
          </a:p>
          <a:p>
            <a:r>
              <a:rPr lang="en-US" dirty="0" smtClean="0"/>
              <a:t>Content Standards covered by the task as originally written: A-SSE.1-2 (identified as major content in the</a:t>
            </a:r>
            <a:r>
              <a:rPr lang="en-US" baseline="0" dirty="0" smtClean="0"/>
              <a:t> Algebra I course). The task was aligned to MP 7 and MP 2.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47</a:t>
            </a:fld>
            <a:endParaRPr lang="en-US" dirty="0"/>
          </a:p>
        </p:txBody>
      </p:sp>
    </p:spTree>
    <p:extLst>
      <p:ext uri="{BB962C8B-B14F-4D97-AF65-F5344CB8AC3E}">
        <p14:creationId xmlns:p14="http://schemas.microsoft.com/office/powerpoint/2010/main" xmlns="" val="1803197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a:t>
            </a:r>
            <a:r>
              <a:rPr lang="en-US" b="1" baseline="0" dirty="0" smtClean="0"/>
              <a:t> Big Question</a:t>
            </a:r>
            <a:endParaRPr lang="en-US" b="1" dirty="0" smtClean="0"/>
          </a:p>
          <a:p>
            <a:r>
              <a:rPr lang="en-US" baseline="0" dirty="0" smtClean="0"/>
              <a:t>Explain to participants that if students are going to be expected to work cognitively rigorous tasks as they enter college, such as those Dan Meyer discussed, we have to prepare them for this in K-12. The question now becomes  “H</a:t>
            </a:r>
            <a:r>
              <a:rPr lang="en-US" dirty="0" smtClean="0"/>
              <a:t>ow can I h</a:t>
            </a:r>
            <a:r>
              <a:rPr lang="en-US" baseline="0" dirty="0" smtClean="0"/>
              <a:t>elp teachers incorporate cognitively rigorous tasks that will benefit all students?” This is the question participants will focus on now. </a:t>
            </a:r>
            <a:r>
              <a:rPr lang="en-US" dirty="0" smtClean="0"/>
              <a:t>Explain to participants</a:t>
            </a:r>
            <a:r>
              <a:rPr lang="en-US" baseline="0" dirty="0" smtClean="0"/>
              <a:t> that they will now examine strategies that can be used to provide multiple pathways into the mathematics of cognitively rigorous tasks so that all students can benefit from its use.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48</a:t>
            </a:fld>
            <a:endParaRPr lang="en-US" dirty="0"/>
          </a:p>
        </p:txBody>
      </p:sp>
    </p:spTree>
    <p:extLst>
      <p:ext uri="{BB962C8B-B14F-4D97-AF65-F5344CB8AC3E}">
        <p14:creationId xmlns:p14="http://schemas.microsoft.com/office/powerpoint/2010/main" xmlns="" val="3513016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a:t>
            </a:r>
            <a:r>
              <a:rPr lang="en-US" b="0" baseline="0" dirty="0" smtClean="0"/>
              <a:t> begins the discussion of the four strategies listed on the slide. Explain that one of the key things to keep in mind when differentiating mathematics tasks is that teachers will want to be sure to make modifications or offer choices in tasks that allow students the needed point for entry into the mathematics, but at the same time keeping the level of rigor high. Often mathematics is differentiated by providing ‘easier’ tasks to students who may not yet be ready for the main task. These ‘easier’ tasks sometimes lower the level of rigor to the point that the students’ receiving that task are never given the opportunity to engage in deeper reasoning about the mathematics. Whenever possible, teachers should maintain the level of rigor, but make modifications in such a way that a solution is still within the students’ reach. The five strategies that will be discussed are those that teachers can use to do just that.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49</a:t>
            </a:fld>
            <a:endParaRPr lang="en-US" dirty="0"/>
          </a:p>
        </p:txBody>
      </p:sp>
    </p:spTree>
    <p:extLst>
      <p:ext uri="{BB962C8B-B14F-4D97-AF65-F5344CB8AC3E}">
        <p14:creationId xmlns:p14="http://schemas.microsoft.com/office/powerpoint/2010/main" xmlns="" val="7016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will be a short self-assessment, which will be found in the Participant Guide on </a:t>
            </a:r>
            <a:r>
              <a:rPr lang="en-US" b="1" dirty="0" smtClean="0"/>
              <a:t>page 4.</a:t>
            </a:r>
            <a:r>
              <a:rPr lang="en-US" dirty="0" smtClean="0"/>
              <a:t> It will assess where the coaches are now with understanding the implementing the Practice Standards</a:t>
            </a:r>
            <a:r>
              <a:rPr lang="en-US" baseline="0" dirty="0" smtClean="0"/>
              <a:t> </a:t>
            </a:r>
            <a:r>
              <a:rPr lang="en-US" dirty="0" smtClean="0"/>
              <a:t>that were</a:t>
            </a:r>
            <a:r>
              <a:rPr lang="en-US" baseline="0" dirty="0" smtClean="0"/>
              <a:t> introduced in Module 1, and assess where they are in understanding the Content Standards</a:t>
            </a:r>
            <a:r>
              <a:rPr lang="en-US" dirty="0" smtClean="0"/>
              <a:t>. The participants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34717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Begin by revisiting scaffolding. Explain to participants that just as we stripped the scaffolding away from the picture frame problem earlier to increase the level of rigor of the problem, scaffolding can be added back in, as needed, to help students reason about the mathematics. These scaffolds can be added back in through the problem itself or through the implementation (questioning, group work, representations, etc). The key here would be to start with the original or root task and then add the scaffolding as needed by the student, when the student reaches the point of not being able to go any further. Teachers should plan the scaffolds out before hand so that they are ready to provide them within the lesson.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Have participants discuss scaffolds that can be added to the problem and those that can be added during implementation. Chart participants’ responses for later reference.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Problem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a high school sample item from Smarter Balanced. Note that while this is a sample assessment item the context used here is using the problem as an instructional task. This task addresses standard CCSS.8.G.8 and CCSS.8.EE.6. Notes from SBAC on this task: “</a:t>
            </a:r>
            <a:r>
              <a:rPr lang="en-US" sz="1200" kern="1200" dirty="0" smtClean="0">
                <a:solidFill>
                  <a:schemeClr val="tx1"/>
                </a:solidFill>
                <a:latin typeface="+mn-lt"/>
                <a:ea typeface="+mn-ea"/>
                <a:cs typeface="+mn-cs"/>
              </a:rPr>
              <a:t>This item is the less difficult of two items designed to assess the same content. It lends itself to multiple approaches, including the proportional reasoning from grade 7, distance between points in the coordinate plane from grade 8, and the trigonometric approaches in high school. Smarter Balanced is exploring different student response formats for items of this type.”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a rubric on how this item</a:t>
            </a:r>
            <a:r>
              <a:rPr lang="en-US" sz="1200" kern="1200" baseline="0" dirty="0" smtClean="0">
                <a:solidFill>
                  <a:schemeClr val="tx1"/>
                </a:solidFill>
                <a:latin typeface="+mn-lt"/>
                <a:ea typeface="+mn-ea"/>
                <a:cs typeface="+mn-cs"/>
              </a:rPr>
              <a:t> would be scored, go to:  http://www.smarterbalanced.org/wordpress/wp-content/uploads/2012/09/math-rubrics/43046Rubric.pdf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xmlns="" val="303758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Open Questions</a:t>
            </a:r>
          </a:p>
          <a:p>
            <a:r>
              <a:rPr lang="en-US" b="0" dirty="0" smtClean="0"/>
              <a:t>Explain to participants that open questions are</a:t>
            </a:r>
            <a:r>
              <a:rPr lang="en-US" b="0" baseline="0" dirty="0" smtClean="0"/>
              <a:t> questions posed in problem form to students that allow multiple responses and approaches to correctly answer the questions. These types of questions allow all students, no matter their developmental and readiness level, to participate in in small and large group mathematical discussions. </a:t>
            </a:r>
          </a:p>
          <a:p>
            <a:r>
              <a:rPr lang="en-US" b="0" baseline="0" dirty="0" smtClean="0"/>
              <a:t>Show Example 1 and ask participants to solve this individually. Then, have participants share their answers and briefly discuss how even though they may have used different numbers and created a different problem everyone was essentially working on the same concept. Have participants determine where on the Cognitive Rigor Matrix this problem might fall. </a:t>
            </a:r>
          </a:p>
          <a:p>
            <a:endParaRPr lang="en-US" b="0" baseline="0" dirty="0" smtClean="0"/>
          </a:p>
          <a:p>
            <a:r>
              <a:rPr lang="en-US" b="0" baseline="0" dirty="0" smtClean="0"/>
              <a:t>Repeat this process for the remaining examples on this slide and on the next slide.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xmlns="" val="1846350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After going over the two examples, ask participants to think for a moment about how they might introduce this strategy to teachers and what example they might use during their introduction. Participants may need to utilize the standards to create an example of an open question if one of the four examples here will not work for a particular grade level, or they may modify one of the examples shown here. After participants complete their notes, move on to the next strategy, parallel tasks.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xmlns="" val="216112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a:t>
            </a:r>
            <a:r>
              <a:rPr lang="en-US" baseline="0" dirty="0" smtClean="0"/>
              <a:t> that parallel tasks are sets of tasks that students can choose from that are close enough to address the same standard(s) but different enough to allow for the multiple entry points into the mathematics. Also, just as with open questions, students, no matter which task they have selected, are able to equally engage in mathematical discussions. </a:t>
            </a:r>
          </a:p>
          <a:p>
            <a:endParaRPr lang="en-US" dirty="0" smtClean="0"/>
          </a:p>
          <a:p>
            <a:r>
              <a:rPr lang="en-US" dirty="0" smtClean="0"/>
              <a:t>Go over Example 1 on the slide and Example 2 on the next slide.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xmlns="" val="1123760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going over the example, have</a:t>
            </a:r>
            <a:r>
              <a:rPr lang="en-US" baseline="0" dirty="0" smtClean="0"/>
              <a:t> participants discuss at their table how parallel tasks are related to open questions. Then, have them think about how they might introduce this strategy to teachers </a:t>
            </a:r>
            <a:r>
              <a:rPr lang="en-US" b="0" baseline="0" dirty="0" smtClean="0"/>
              <a:t>and what example they might use during their introduction. Participants may need to utilize the standards to create an example of an open question if one of the four examples here will not work for a particular grade level, or they may modify one of the examples shown here.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xmlns="" val="2693541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 that C-R-A stands</a:t>
            </a:r>
            <a:r>
              <a:rPr lang="en-US" baseline="0" dirty="0" smtClean="0"/>
              <a:t> for concrete to representational to abstract and is a strategy for differentiation that does not involve changing the problem, but rather, involves changing the models students use to solve the problem. C-R-A can be thought of as a continuum where we want all students to eventually get to the point of using abstract (mathematical symbols) models to represent a problem, but some students may need to step back on the continuum to representational models (drawings) or even to concrete models (some form of manipulative). Teachers should move students along the continuum, both forward and backward, as needed. Again, however, with the end goal of getting to the abstract.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following site provides more information on the CRA approach for facilitators:  </a:t>
            </a:r>
            <a:r>
              <a:rPr lang="en-US" sz="1200" kern="1200" dirty="0" smtClean="0">
                <a:solidFill>
                  <a:schemeClr val="tx1"/>
                </a:solidFill>
                <a:effectLst/>
                <a:latin typeface="+mn-lt"/>
                <a:ea typeface="+mn-ea"/>
                <a:cs typeface="+mn-cs"/>
              </a:rPr>
              <a:t>http://www.coedu.usf.edu/main/departments/sped/mathvids/strategies/cra.html</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55</a:t>
            </a:fld>
            <a:endParaRPr lang="en-US" dirty="0"/>
          </a:p>
        </p:txBody>
      </p:sp>
    </p:spTree>
    <p:extLst>
      <p:ext uri="{BB962C8B-B14F-4D97-AF65-F5344CB8AC3E}">
        <p14:creationId xmlns:p14="http://schemas.microsoft.com/office/powerpoint/2010/main" xmlns="" val="41777828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 discuss with</a:t>
            </a:r>
            <a:r>
              <a:rPr lang="en-US" baseline="0" dirty="0" smtClean="0"/>
              <a:t> their group how they might use C-R-A to help students complete the task on the slide, and determine how they might move a student forward on the continuum based on the student’s entry point.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xmlns="" val="24766624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participants</a:t>
            </a:r>
            <a:r>
              <a:rPr lang="en-US" baseline="0" dirty="0" smtClean="0"/>
              <a:t> that the strategies that they just examined and discussed can be used with tasks from their curricular materials or, if needed, they can find additional tasks online. If time permits and if an internet connection is available, show participants the tasks available at each of the resources on the slide. </a:t>
            </a:r>
          </a:p>
          <a:p>
            <a:endParaRPr lang="en-US" baseline="0" dirty="0" smtClean="0"/>
          </a:p>
          <a:p>
            <a:r>
              <a:rPr lang="en-US" baseline="0" dirty="0" smtClean="0"/>
              <a:t>Wrap up this section by having participants complete the reflection, either individually or in small groups, on the next slide.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xmlns="" val="1446417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Allow participants</a:t>
            </a:r>
            <a:r>
              <a:rPr lang="en-US" baseline="0" dirty="0" smtClean="0"/>
              <a:t> to respond to the reflection questions on the slide and in their Participant Guide on </a:t>
            </a:r>
            <a:r>
              <a:rPr lang="en-US" b="1" baseline="0" dirty="0" smtClean="0"/>
              <a:t>page 24</a:t>
            </a:r>
            <a:r>
              <a:rPr lang="en-US" baseline="0" dirty="0" smtClean="0"/>
              <a:t>. As time permits have volunteers share their thinking. </a:t>
            </a:r>
          </a:p>
          <a:p>
            <a:endParaRPr lang="en-US" baseline="0" dirty="0" smtClean="0"/>
          </a:p>
          <a:p>
            <a:r>
              <a:rPr lang="en-US" baseline="0" dirty="0" smtClean="0"/>
              <a:t>Transition to the next section by telling participants that now that they have looked at strategies for creating multiple entry ways into the mathematics through the problems provided, they will now examine instructional strategies that can be used by teachers to implement tasks. Because participants will be moving from table to table in the next activity, ask participants to put their personal belongings to the side.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58</a:t>
            </a:fld>
            <a:endParaRPr lang="en-US" dirty="0"/>
          </a:p>
        </p:txBody>
      </p:sp>
    </p:spTree>
    <p:extLst>
      <p:ext uri="{BB962C8B-B14F-4D97-AF65-F5344CB8AC3E}">
        <p14:creationId xmlns:p14="http://schemas.microsoft.com/office/powerpoint/2010/main" xmlns="" val="14906858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xmlns="" val="18787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b="1" dirty="0" smtClean="0"/>
              <a:t>Sharing</a:t>
            </a:r>
            <a:r>
              <a:rPr lang="en-US" b="1" baseline="0" dirty="0" smtClean="0"/>
              <a:t> Implementation Experiences</a:t>
            </a:r>
            <a:endParaRPr lang="en-US" b="1" dirty="0" smtClean="0"/>
          </a:p>
          <a:p>
            <a:r>
              <a:rPr lang="en-US" dirty="0" smtClean="0"/>
              <a:t>Section 1 Time:</a:t>
            </a:r>
            <a:r>
              <a:rPr lang="en-US" baseline="0" dirty="0" smtClean="0"/>
              <a:t> 35 minutes</a:t>
            </a:r>
            <a:endParaRPr lang="en-US" dirty="0" smtClean="0"/>
          </a:p>
          <a:p>
            <a:endParaRPr lang="en-US" dirty="0" smtClean="0"/>
          </a:p>
          <a:p>
            <a:r>
              <a:rPr lang="en-US" dirty="0" smtClean="0"/>
              <a:t>Section 1 Training Objectives: </a:t>
            </a:r>
          </a:p>
          <a:p>
            <a:pPr lvl="0">
              <a:buFont typeface="Arial" pitchFamily="34" charset="0"/>
              <a:buChar char="•"/>
            </a:pPr>
            <a:r>
              <a:rPr lang="en-US" dirty="0" smtClean="0"/>
              <a:t>To review the foundations of the CCS-Math and the key shifts of focus, coherence, and rigor.</a:t>
            </a:r>
          </a:p>
          <a:p>
            <a:pPr lvl="0">
              <a:buFont typeface="Arial" pitchFamily="34" charset="0"/>
              <a:buChar char="•"/>
            </a:pPr>
            <a:r>
              <a:rPr lang="en-US" dirty="0" smtClean="0"/>
              <a:t>To share, discuss, and address experiences with, and the common challenges o</a:t>
            </a:r>
            <a:r>
              <a:rPr lang="en-US" baseline="0" dirty="0" smtClean="0"/>
              <a:t>f, supporting teachers in implementing the Standards for Mathematical Practice.  </a:t>
            </a:r>
            <a:endParaRPr lang="en-US" dirty="0" smtClean="0"/>
          </a:p>
          <a:p>
            <a:endParaRPr lang="en-US" dirty="0" smtClean="0"/>
          </a:p>
          <a:p>
            <a:r>
              <a:rPr lang="en-US" dirty="0" smtClean="0"/>
              <a:t>Section 1 Outline:</a:t>
            </a:r>
          </a:p>
          <a:p>
            <a:pPr marL="228600" indent="-228600">
              <a:buAutoNum type="arabicPeriod"/>
            </a:pPr>
            <a:r>
              <a:rPr lang="en-US" sz="1200" kern="1200" dirty="0" smtClean="0">
                <a:solidFill>
                  <a:schemeClr val="tx1"/>
                </a:solidFill>
                <a:latin typeface="+mn-lt"/>
                <a:ea typeface="+mn-ea"/>
                <a:cs typeface="+mn-cs"/>
              </a:rPr>
              <a:t>The facilitator will begin by reviewing the key shifts of focus, coherence, and rigor. </a:t>
            </a:r>
            <a:r>
              <a:rPr lang="en-US" sz="1200" b="1" kern="1200" dirty="0" smtClean="0">
                <a:solidFill>
                  <a:schemeClr val="tx1"/>
                </a:solidFill>
                <a:latin typeface="+mn-lt"/>
                <a:ea typeface="+mn-ea"/>
                <a:cs typeface="+mn-cs"/>
              </a:rPr>
              <a:t>(5</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Then, in groups, participants will share experiences and describe any “aha moments” from attempts to implement the Standards for Mathematical Practice (SMP). Participants will look for themes or choose one or two important successes, challenges, and/or insights to share with the larger group. These will be recorded on chart paper so that common themes and additional strategies can be discussed as a large group. Participants can record new ideas in the Participant</a:t>
            </a:r>
            <a:r>
              <a:rPr lang="en-US" sz="1200" kern="1200" baseline="0" dirty="0" smtClean="0">
                <a:solidFill>
                  <a:schemeClr val="tx1"/>
                </a:solidFill>
                <a:latin typeface="+mn-lt"/>
                <a:ea typeface="+mn-ea"/>
                <a:cs typeface="+mn-cs"/>
              </a:rPr>
              <a:t> Guide recording sheet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Moving Forward with the Practices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(30</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 facilitator will wrap up Section 1 by explaining that to build upon their knowledge and experience with the SMP they will begin to connect the SMP to the Standards for Mathematical Content. </a:t>
            </a:r>
          </a:p>
          <a:p>
            <a:endParaRPr lang="en-US" dirty="0" smtClean="0"/>
          </a:p>
          <a:p>
            <a:r>
              <a:rPr lang="en-US" b="1" dirty="0" smtClean="0"/>
              <a:t>Supporting Documents</a:t>
            </a:r>
            <a:endParaRPr lang="en-US" dirty="0" smtClean="0"/>
          </a:p>
          <a:p>
            <a:pPr lvl="0"/>
            <a:r>
              <a:rPr lang="en-US" i="1" dirty="0" smtClean="0"/>
              <a:t>Moving Forward with the Practices</a:t>
            </a:r>
            <a:r>
              <a:rPr lang="en-US" i="1" baseline="0" dirty="0" smtClean="0"/>
              <a:t> </a:t>
            </a:r>
            <a:r>
              <a:rPr lang="en-US" i="0" baseline="0" dirty="0" smtClean="0"/>
              <a:t>recording sheet</a:t>
            </a:r>
            <a:endParaRPr lang="en-US" i="1" dirty="0" smtClean="0"/>
          </a:p>
          <a:p>
            <a:r>
              <a:rPr lang="en-US" dirty="0" smtClean="0"/>
              <a:t> </a:t>
            </a:r>
          </a:p>
          <a:p>
            <a:r>
              <a:rPr lang="en-US" b="1" dirty="0" smtClean="0"/>
              <a:t>Materials</a:t>
            </a:r>
            <a:endParaRPr lang="en-US" dirty="0" smtClean="0"/>
          </a:p>
          <a:p>
            <a:pPr lvl="0"/>
            <a:r>
              <a:rPr lang="en-US" dirty="0" smtClean="0"/>
              <a:t>Chart paper, markers</a:t>
            </a: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6</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1789866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a:spcBef>
                <a:spcPct val="0"/>
              </a:spcBef>
            </a:pPr>
            <a:r>
              <a:rPr lang="en-US" b="1" dirty="0" smtClean="0"/>
              <a:t>Section</a:t>
            </a:r>
            <a:r>
              <a:rPr lang="en-US" b="1" baseline="0" dirty="0" smtClean="0"/>
              <a:t> 5: </a:t>
            </a:r>
            <a:r>
              <a:rPr lang="en-US" b="1" dirty="0" smtClean="0"/>
              <a:t>Supporting Change</a:t>
            </a:r>
          </a:p>
          <a:p>
            <a:pPr>
              <a:spcBef>
                <a:spcPct val="0"/>
              </a:spcBef>
            </a:pPr>
            <a:r>
              <a:rPr lang="en-US" b="0" dirty="0" smtClean="0"/>
              <a:t>Section 5</a:t>
            </a:r>
            <a:r>
              <a:rPr lang="en-US" b="0" baseline="0" dirty="0" smtClean="0"/>
              <a:t> Time: 85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Training Objectives:</a:t>
            </a:r>
          </a:p>
          <a:p>
            <a:pPr>
              <a:buFont typeface="Arial" pitchFamily="34" charset="0"/>
              <a:buChar char="•"/>
            </a:pPr>
            <a:r>
              <a:rPr lang="en-US" sz="1200" kern="1200" dirty="0" smtClean="0">
                <a:solidFill>
                  <a:schemeClr val="tx1"/>
                </a:solidFill>
                <a:latin typeface="+mn-lt"/>
                <a:ea typeface="+mn-ea"/>
                <a:cs typeface="+mn-cs"/>
              </a:rPr>
              <a:t>To help participants identify elements of lessons that work to develop conceptual understanding, procedural skill and fluency, and application of mathematics. </a:t>
            </a:r>
          </a:p>
          <a:p>
            <a:pPr>
              <a:buFont typeface="Arial" pitchFamily="34" charset="0"/>
              <a:buChar char="•"/>
            </a:pPr>
            <a:r>
              <a:rPr lang="en-US" sz="1200" kern="1200" dirty="0" smtClean="0">
                <a:solidFill>
                  <a:schemeClr val="tx1"/>
                </a:solidFill>
                <a:latin typeface="+mn-lt"/>
                <a:ea typeface="+mn-ea"/>
                <a:cs typeface="+mn-cs"/>
              </a:rPr>
              <a:t>To provide participants with instructional strategies for teaching the content standards through problem solving,</a:t>
            </a:r>
            <a:r>
              <a:rPr lang="en-US" sz="1200" kern="1200" baseline="0" dirty="0" smtClean="0">
                <a:solidFill>
                  <a:schemeClr val="tx1"/>
                </a:solidFill>
                <a:latin typeface="+mn-lt"/>
                <a:ea typeface="+mn-ea"/>
                <a:cs typeface="+mn-cs"/>
              </a:rPr>
              <a:t> for helping students to develop procedural skill and fluency, and to provide students with opportunities to apply their mathematical understandings. </a:t>
            </a: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To have participants create a plan for disseminating big ideas from the session with teachers at their school</a:t>
            </a:r>
          </a:p>
          <a:p>
            <a:pPr>
              <a:buFont typeface="Arial" pitchFamily="34" charset="0"/>
              <a:buChar char="•"/>
            </a:pPr>
            <a:r>
              <a:rPr lang="en-US" sz="1200" kern="1200" dirty="0" smtClean="0">
                <a:solidFill>
                  <a:schemeClr val="tx1"/>
                </a:solidFill>
                <a:latin typeface="+mn-lt"/>
                <a:ea typeface="+mn-ea"/>
                <a:cs typeface="+mn-cs"/>
              </a:rPr>
              <a:t>To have participants anticipate specific teacher questions and challenges around implementing lessons that incorporate the Standards for Mathematical Content</a:t>
            </a:r>
          </a:p>
          <a:p>
            <a:pPr>
              <a:spcBef>
                <a:spcPct val="0"/>
              </a:spcBef>
            </a:pPr>
            <a:endParaRPr lang="en-US" sz="1200" kern="1200" baseline="0" dirty="0" smtClean="0">
              <a:solidFill>
                <a:schemeClr val="tx1"/>
              </a:solidFill>
              <a:latin typeface="+mn-lt"/>
              <a:ea typeface="+mn-ea"/>
              <a:cs typeface="+mn-cs"/>
            </a:endParaRPr>
          </a:p>
          <a:p>
            <a:pPr>
              <a:spcBef>
                <a:spcPct val="0"/>
              </a:spcBef>
            </a:pPr>
            <a:r>
              <a:rPr lang="en-US" b="1" baseline="0" dirty="0" smtClean="0"/>
              <a:t>Section 5 Outline: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Participants will begin by watching the videos </a:t>
            </a:r>
            <a:r>
              <a:rPr lang="en-US" sz="1200" i="1" kern="1200" dirty="0" smtClean="0">
                <a:solidFill>
                  <a:schemeClr val="tx1"/>
                </a:solidFill>
                <a:latin typeface="+mn-lt"/>
                <a:ea typeface="+mn-ea"/>
                <a:cs typeface="+mn-cs"/>
              </a:rPr>
              <a:t>What’s Your</a:t>
            </a:r>
            <a:r>
              <a:rPr lang="en-US" sz="1200" i="1" kern="1200" baseline="0" dirty="0" smtClean="0">
                <a:solidFill>
                  <a:schemeClr val="tx1"/>
                </a:solidFill>
                <a:latin typeface="+mn-lt"/>
                <a:ea typeface="+mn-ea"/>
                <a:cs typeface="+mn-cs"/>
              </a:rPr>
              <a:t> Sign?</a:t>
            </a:r>
            <a:r>
              <a:rPr lang="en-US" sz="1200" kern="1200" dirty="0" smtClean="0">
                <a:solidFill>
                  <a:schemeClr val="tx1"/>
                </a:solidFill>
                <a:latin typeface="+mn-lt"/>
                <a:ea typeface="+mn-ea"/>
                <a:cs typeface="+mn-cs"/>
              </a:rPr>
              <a:t> and </a:t>
            </a:r>
            <a:r>
              <a:rPr lang="en-US" sz="1200" b="0" i="1" kern="1200" dirty="0" smtClean="0">
                <a:solidFill>
                  <a:schemeClr val="tx1"/>
                </a:solidFill>
                <a:latin typeface="+mn-lt"/>
                <a:ea typeface="+mn-ea"/>
                <a:cs typeface="+mn-cs"/>
              </a:rPr>
              <a:t>Zero Pairs, Manipulatives, and a Real-World Scenario. </a:t>
            </a:r>
            <a:r>
              <a:rPr lang="en-US" sz="1200" b="0" kern="1200" dirty="0" smtClean="0">
                <a:solidFill>
                  <a:schemeClr val="tx1"/>
                </a:solidFill>
                <a:latin typeface="+mn-lt"/>
                <a:ea typeface="+mn-ea"/>
                <a:cs typeface="+mn-cs"/>
              </a:rPr>
              <a:t>During each video, participants will take notes on the corresponding </a:t>
            </a:r>
            <a:r>
              <a:rPr lang="en-US" sz="1200" b="0" i="1" kern="1200" dirty="0" smtClean="0">
                <a:solidFill>
                  <a:schemeClr val="tx1"/>
                </a:solidFill>
                <a:latin typeface="+mn-lt"/>
                <a:ea typeface="+mn-ea"/>
                <a:cs typeface="+mn-cs"/>
              </a:rPr>
              <a:t>Video Observation </a:t>
            </a:r>
            <a:r>
              <a:rPr lang="en-US" sz="1200" b="0" kern="1200" dirty="0" smtClean="0">
                <a:solidFill>
                  <a:schemeClr val="tx1"/>
                </a:solidFill>
                <a:latin typeface="+mn-lt"/>
                <a:ea typeface="+mn-ea"/>
                <a:cs typeface="+mn-cs"/>
              </a:rPr>
              <a:t>worksheet. After watching both videos, they will discuss the strategies that were seen and the evidence provided as a large group and chart strategies to use as a master resource. </a:t>
            </a:r>
          </a:p>
          <a:p>
            <a:pPr marL="228600" lvl="0" indent="-228600">
              <a:buFont typeface="+mj-lt"/>
              <a:buAutoNum type="arabicPeriod"/>
            </a:pPr>
            <a:r>
              <a:rPr lang="en-US" sz="1200" b="0" kern="1200" dirty="0" smtClean="0">
                <a:solidFill>
                  <a:schemeClr val="tx1"/>
                </a:solidFill>
                <a:latin typeface="+mn-lt"/>
                <a:ea typeface="+mn-ea"/>
                <a:cs typeface="+mn-cs"/>
              </a:rPr>
              <a:t>Participants will then begin to think about areas of instructional practice that will need to be addressed with the teachers with whom they work. Participants will be asked to consider this through the lens of approaching teachers with the idea of rather than learning to teach in a completely new way, working towards enhancing the instructional strategies in place now so that they help students to meet the expectations of the CCS-Math. To experience this, participants will explore ways that current strategies, such as concept cards/maps, journals, group work, decision making and so forth, can be restructured to meet the new expectations. Participants will jigsaw each of the instructional strategy areas during which they will examine instructional strategies and/or examples, discuss how the examples can be implemented, and generate at least one new idea to share with others.  </a:t>
            </a:r>
          </a:p>
          <a:p>
            <a:pPr marL="228600" lvl="0" indent="-228600">
              <a:buFont typeface="+mj-lt"/>
              <a:buAutoNum type="arabicPeriod"/>
            </a:pPr>
            <a:r>
              <a:rPr lang="en-US" sz="1200" b="0" kern="1200" dirty="0" smtClean="0">
                <a:solidFill>
                  <a:schemeClr val="tx1"/>
                </a:solidFill>
                <a:latin typeface="+mn-lt"/>
                <a:ea typeface="+mn-ea"/>
                <a:cs typeface="+mn-cs"/>
              </a:rPr>
              <a:t>Participants will return to their ‘home’ group and discuss their strategy and new idea and as a group will wrap-up the activity by working together to make a plan for helping the teachers they work with understand and implement the key ideas and strategies presented in the module</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spcBef>
                <a:spcPct val="0"/>
              </a:spcBef>
            </a:pPr>
            <a:r>
              <a:rPr lang="en-US" b="1" baseline="0" dirty="0" smtClean="0"/>
              <a:t>Section 5 Supporting Documents</a:t>
            </a:r>
          </a:p>
          <a:p>
            <a:pPr indent="-228600">
              <a:buFont typeface="Arial" pitchFamily="34" charset="0"/>
              <a:buChar char="•"/>
            </a:pPr>
            <a:r>
              <a:rPr lang="en-US" sz="1200" kern="1200" dirty="0" smtClean="0">
                <a:solidFill>
                  <a:schemeClr val="tx1"/>
                </a:solidFill>
                <a:latin typeface="+mn-lt"/>
                <a:ea typeface="+mn-ea"/>
                <a:cs typeface="+mn-cs"/>
              </a:rPr>
              <a:t>Video Observation Sheets</a:t>
            </a:r>
          </a:p>
          <a:p>
            <a:pPr indent="-228600">
              <a:buFont typeface="Arial" pitchFamily="34" charset="0"/>
              <a:buChar char="•"/>
            </a:pPr>
            <a:r>
              <a:rPr lang="en-US" sz="1200" kern="1200" dirty="0" smtClean="0">
                <a:solidFill>
                  <a:schemeClr val="tx1"/>
                </a:solidFill>
                <a:latin typeface="+mn-lt"/>
                <a:ea typeface="+mn-ea"/>
                <a:cs typeface="+mn-cs"/>
              </a:rPr>
              <a:t>A New Spin on Old Strategies</a:t>
            </a:r>
          </a:p>
          <a:p>
            <a:pPr indent="-228600">
              <a:buFont typeface="Arial" pitchFamily="34" charset="0"/>
              <a:buChar char="•"/>
            </a:pPr>
            <a:r>
              <a:rPr lang="en-US" sz="1200" kern="1200" dirty="0" smtClean="0">
                <a:solidFill>
                  <a:schemeClr val="tx1"/>
                </a:solidFill>
                <a:latin typeface="+mn-lt"/>
                <a:ea typeface="+mn-ea"/>
                <a:cs typeface="+mn-cs"/>
              </a:rPr>
              <a:t>Group 1: Math Journals</a:t>
            </a:r>
          </a:p>
          <a:p>
            <a:pPr indent="-228600">
              <a:buFont typeface="Arial" pitchFamily="34" charset="0"/>
              <a:buChar char="•"/>
            </a:pPr>
            <a:r>
              <a:rPr lang="en-US" sz="1200" kern="1200" dirty="0" smtClean="0">
                <a:solidFill>
                  <a:schemeClr val="tx1"/>
                </a:solidFill>
                <a:latin typeface="+mn-lt"/>
                <a:ea typeface="+mn-ea"/>
                <a:cs typeface="+mn-cs"/>
              </a:rPr>
              <a:t>Group 2: Mathematical Language</a:t>
            </a:r>
          </a:p>
          <a:p>
            <a:pPr indent="-228600">
              <a:buFont typeface="Arial" pitchFamily="34" charset="0"/>
              <a:buChar char="•"/>
            </a:pPr>
            <a:r>
              <a:rPr lang="en-US" sz="1200" kern="1200" dirty="0" smtClean="0">
                <a:solidFill>
                  <a:schemeClr val="tx1"/>
                </a:solidFill>
                <a:latin typeface="+mn-lt"/>
                <a:ea typeface="+mn-ea"/>
                <a:cs typeface="+mn-cs"/>
              </a:rPr>
              <a:t>Group 3: </a:t>
            </a:r>
            <a:r>
              <a:rPr lang="en-US" sz="1200" i="1" kern="1200" dirty="0" smtClean="0">
                <a:solidFill>
                  <a:schemeClr val="tx1"/>
                </a:solidFill>
                <a:latin typeface="+mn-lt"/>
                <a:ea typeface="+mn-ea"/>
                <a:cs typeface="+mn-cs"/>
              </a:rPr>
              <a:t>Instructional Implementation Sequence:</a:t>
            </a:r>
            <a:r>
              <a:rPr lang="en-US" sz="1200" kern="1200" dirty="0" smtClean="0">
                <a:solidFill>
                  <a:schemeClr val="tx1"/>
                </a:solidFill>
                <a:latin typeface="+mn-lt"/>
                <a:ea typeface="+mn-ea"/>
                <a:cs typeface="+mn-cs"/>
              </a:rPr>
              <a:t> Attaining the CCSS Mathematical Practices Engagement Strategies (separate handout)</a:t>
            </a:r>
          </a:p>
          <a:p>
            <a:pPr indent="-228600">
              <a:buFont typeface="Arial" pitchFamily="34" charset="0"/>
              <a:buChar char="•"/>
            </a:pPr>
            <a:r>
              <a:rPr lang="en-US" sz="1200" kern="1200" dirty="0" smtClean="0">
                <a:solidFill>
                  <a:schemeClr val="tx1"/>
                </a:solidFill>
                <a:latin typeface="+mn-lt"/>
                <a:ea typeface="+mn-ea"/>
                <a:cs typeface="+mn-cs"/>
              </a:rPr>
              <a:t>Group 4: Group Work and Decision Making</a:t>
            </a:r>
          </a:p>
          <a:p>
            <a:pPr indent="-228600">
              <a:buFont typeface="Arial" pitchFamily="34" charset="0"/>
              <a:buChar char="•"/>
            </a:pPr>
            <a:r>
              <a:rPr lang="en-US" sz="1200" kern="1200" dirty="0" smtClean="0">
                <a:solidFill>
                  <a:schemeClr val="tx1"/>
                </a:solidFill>
                <a:latin typeface="+mn-lt"/>
                <a:ea typeface="+mn-ea"/>
                <a:cs typeface="+mn-cs"/>
              </a:rPr>
              <a:t>Next Steps</a:t>
            </a:r>
          </a:p>
          <a:p>
            <a:pPr>
              <a:spcBef>
                <a:spcPct val="0"/>
              </a:spcBef>
            </a:pPr>
            <a:endParaRPr lang="en-US" baseline="0" dirty="0" smtClean="0"/>
          </a:p>
          <a:p>
            <a:pPr>
              <a:spcBef>
                <a:spcPct val="0"/>
              </a:spcBef>
            </a:pPr>
            <a:r>
              <a:rPr lang="en-US" b="1" baseline="0" dirty="0" smtClean="0"/>
              <a:t>Section 5 Materials</a:t>
            </a:r>
          </a:p>
          <a:p>
            <a:pPr lvl="0"/>
            <a:r>
              <a:rPr lang="en-US" sz="1200" b="0" kern="1200" dirty="0" smtClean="0">
                <a:solidFill>
                  <a:schemeClr val="tx1"/>
                </a:solidFill>
                <a:latin typeface="+mn-lt"/>
                <a:ea typeface="+mn-ea"/>
                <a:cs typeface="+mn-cs"/>
              </a:rPr>
              <a:t>Chart paper, Markers</a:t>
            </a:r>
          </a:p>
          <a:p>
            <a:pPr>
              <a:spcBef>
                <a:spcPct val="0"/>
              </a:spcBef>
              <a:buFont typeface="Arial" pitchFamily="34" charset="0"/>
              <a:buChar char="•"/>
            </a:pPr>
            <a:endParaRPr lang="en-US" baseline="0" dirty="0" smtClean="0"/>
          </a:p>
          <a:p>
            <a:r>
              <a:rPr lang="en-US" sz="1200" b="1" kern="1200" dirty="0" smtClean="0">
                <a:solidFill>
                  <a:schemeClr val="tx1"/>
                </a:solidFill>
                <a:latin typeface="+mn-lt"/>
                <a:ea typeface="+mn-ea"/>
                <a:cs typeface="+mn-cs"/>
              </a:rPr>
              <a:t>Notes: If time is a factor at this point in the day, you may opt to only play one video giving participants enough time to review each of the strategies in the Jigsaw activity. </a:t>
            </a:r>
            <a:endParaRPr lang="en-US" sz="1200" kern="1200" dirty="0" smtClean="0">
              <a:solidFill>
                <a:schemeClr val="tx1"/>
              </a:solidFill>
              <a:latin typeface="+mn-lt"/>
              <a:ea typeface="+mn-ea"/>
              <a:cs typeface="+mn-cs"/>
            </a:endParaRPr>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60</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11126997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What’s Your Sign? </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Pass</a:t>
            </a:r>
            <a:r>
              <a:rPr lang="en-US" baseline="0" dirty="0" smtClean="0"/>
              <a:t> out the CCSS Instructional Practice Guide. E</a:t>
            </a:r>
            <a:r>
              <a:rPr lang="en-US" dirty="0" smtClean="0"/>
              <a:t>xplain to participants that they will watch two videos; both lessons focus on operations with integers in Grade 7 classrooms</a:t>
            </a:r>
            <a:r>
              <a:rPr lang="en-US" baseline="0" dirty="0" smtClean="0"/>
              <a:t>. While watching the videos, participants can make notes on the Video Observation sheet provided in the Participant Guide on </a:t>
            </a:r>
            <a:r>
              <a:rPr lang="en-US" b="1" baseline="0" dirty="0" smtClean="0"/>
              <a:t>pages 26-27</a:t>
            </a:r>
            <a:r>
              <a:rPr lang="en-US" baseline="0" dirty="0" smtClean="0"/>
              <a:t>. The goal of watching the videos is to get participants looking for examples of the important aspects of teaching the Content Standards that have been discussed throughout this session, but to also look at additional teaching strategies that they want to bring back to teachers at their school.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a:spcBef>
                <a:spcPct val="0"/>
              </a:spcBef>
            </a:pPr>
            <a:r>
              <a:rPr lang="en-US" baseline="0" dirty="0" smtClean="0"/>
              <a:t>Begin by watching the first video, </a:t>
            </a:r>
            <a:r>
              <a:rPr lang="en-US" i="1" baseline="0" dirty="0" smtClean="0"/>
              <a:t>What’s Your Sign?: Integer Addition, </a:t>
            </a:r>
            <a:r>
              <a:rPr lang="en-US" i="0" baseline="0" dirty="0" smtClean="0"/>
              <a:t>that shows part of a Grade 7 lesson. Click on “Watch Video” to play the video from here: </a:t>
            </a:r>
            <a:r>
              <a:rPr lang="en-US" dirty="0" smtClean="0"/>
              <a:t>https://www.teachingchannel.org/videos/adding-integers-lesson-idea. The video is </a:t>
            </a:r>
            <a:r>
              <a:rPr lang="en-US" b="1" dirty="0" smtClean="0"/>
              <a:t>5 minutes </a:t>
            </a:r>
            <a:r>
              <a:rPr lang="en-US" dirty="0" smtClean="0"/>
              <a:t>long.</a:t>
            </a:r>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8077227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b="1" kern="1200" dirty="0" smtClean="0">
                <a:solidFill>
                  <a:schemeClr val="tx1"/>
                </a:solidFill>
                <a:latin typeface="+mn-lt"/>
                <a:ea typeface="+mn-ea"/>
                <a:cs typeface="+mn-cs"/>
              </a:rPr>
              <a:t>Zero Pairs, Manipulatives, and a Real-World Scenario</a:t>
            </a:r>
          </a:p>
          <a:p>
            <a:pPr>
              <a:spcBef>
                <a:spcPct val="0"/>
              </a:spcBef>
            </a:pPr>
            <a:r>
              <a:rPr lang="en-US" dirty="0" smtClean="0"/>
              <a:t>Watch </a:t>
            </a:r>
            <a:r>
              <a:rPr lang="en-US" baseline="0" dirty="0" smtClean="0"/>
              <a:t>the video </a:t>
            </a:r>
            <a:r>
              <a:rPr lang="en-US" sz="1200" b="0" i="1" kern="1200" dirty="0" smtClean="0">
                <a:solidFill>
                  <a:schemeClr val="tx1"/>
                </a:solidFill>
                <a:latin typeface="+mn-lt"/>
                <a:ea typeface="+mn-ea"/>
                <a:cs typeface="+mn-cs"/>
              </a:rPr>
              <a:t>Zero Pairs, Manipulatives, and a Real-World Scenario</a:t>
            </a:r>
            <a:r>
              <a:rPr lang="en-US" i="0" baseline="0" dirty="0" smtClean="0"/>
              <a:t>. Click on “Watch Video” to play the video from here: </a:t>
            </a:r>
            <a:r>
              <a:rPr lang="en-US" dirty="0" smtClean="0"/>
              <a:t>https://www.teachingchannel.org/videos/teaching-subtracting-integers. The</a:t>
            </a:r>
            <a:r>
              <a:rPr lang="en-US" baseline="0" dirty="0" smtClean="0"/>
              <a:t> video</a:t>
            </a:r>
            <a:r>
              <a:rPr lang="en-US" dirty="0" smtClean="0"/>
              <a:t> is </a:t>
            </a:r>
            <a:r>
              <a:rPr lang="en-US" b="1" dirty="0" smtClean="0"/>
              <a:t>6 minutes </a:t>
            </a:r>
            <a:r>
              <a:rPr lang="en-US" dirty="0" smtClean="0"/>
              <a:t>long.</a:t>
            </a:r>
          </a:p>
          <a:p>
            <a:pPr>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Chart the instructional strategies</a:t>
            </a:r>
            <a:r>
              <a:rPr lang="en-US" baseline="0" dirty="0" smtClean="0"/>
              <a:t> used by the teachers in the two videos.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a:spcBef>
                <a:spcPct val="0"/>
              </a:spcBef>
            </a:pPr>
            <a:r>
              <a:rPr lang="en-US" dirty="0" smtClean="0"/>
              <a:t>Explain to participants</a:t>
            </a:r>
            <a:r>
              <a:rPr lang="en-US" baseline="0" dirty="0" smtClean="0"/>
              <a:t> that they will now have an opportunity to explore some additional strategies and resources for teaching the CCS-Math Content Standards.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3693279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A New Spin on Old Strategies</a:t>
            </a:r>
            <a:endParaRPr lang="en-US" dirty="0" smtClean="0"/>
          </a:p>
          <a:p>
            <a:r>
              <a:rPr lang="en-US" dirty="0" smtClean="0"/>
              <a:t>Participants will work in small groups to examine four different Math strategies and/or resources. The group</a:t>
            </a:r>
            <a:r>
              <a:rPr lang="en-US" baseline="0" dirty="0" smtClean="0"/>
              <a:t> that the participant sat in to watch the video will become their home group. Have p</a:t>
            </a:r>
            <a:r>
              <a:rPr lang="en-US" dirty="0" smtClean="0"/>
              <a:t>articipants number off at each table until everyone has a number representing 1, 2, 3, or 4. Then, participants will move into their</a:t>
            </a:r>
            <a:r>
              <a:rPr lang="en-US" baseline="0" dirty="0" smtClean="0"/>
              <a:t> Jigsaw groups (1’s will become Group 1 and discuss Journals, 2’s will become Group 2 and discuss Mathematical Language, etc.). On the notes page in the Participant Guide, each participant should note key points that come out of the discussion and the group should develop at least one new way to implement the strategy being discussed. (Allow 15 minutes for the Jigsaw discussions)</a:t>
            </a:r>
          </a:p>
          <a:p>
            <a:endParaRPr lang="en-US" baseline="0" dirty="0" smtClean="0"/>
          </a:p>
          <a:p>
            <a:r>
              <a:rPr lang="en-US" baseline="0" dirty="0" smtClean="0"/>
              <a:t>When time is called, participants will move back to their ‘home’ group and each person will have 5 minutes to discuss their strategy/resource. </a:t>
            </a:r>
            <a:endParaRPr lang="en-US" dirty="0" smtClean="0"/>
          </a:p>
          <a:p>
            <a:endParaRPr lang="en-US" dirty="0" smtClean="0"/>
          </a:p>
          <a:p>
            <a:r>
              <a:rPr lang="en-US" dirty="0" smtClean="0"/>
              <a:t>Notes about setting up and managing movement to tables:</a:t>
            </a:r>
          </a:p>
          <a:p>
            <a:pPr indent="-228600"/>
            <a:r>
              <a:rPr lang="en-US" dirty="0" smtClean="0"/>
              <a:t>• In cases where you are working with a large number of participants, create multiple Jigsaw groups (e.g., two to three groups labeled as Group 1, two to three groups labeled as Group 2, etc.) so that there are no more than six participants at any one table at any one time.</a:t>
            </a:r>
          </a:p>
          <a:p>
            <a:pPr indent="-228600"/>
            <a:r>
              <a:rPr lang="en-US" dirty="0" smtClean="0"/>
              <a:t>•Make sure that each table is clearly labeled (using the cardstock</a:t>
            </a:r>
            <a:r>
              <a:rPr lang="en-US" baseline="0" dirty="0" smtClean="0"/>
              <a:t> that has been provided) </a:t>
            </a:r>
            <a:r>
              <a:rPr lang="en-US" dirty="0" smtClean="0"/>
              <a:t>so that groups are not trying to figure out where they are going as they move.</a:t>
            </a:r>
          </a:p>
          <a:p>
            <a:pPr indent="-228600"/>
            <a:r>
              <a:rPr lang="en-US" dirty="0" smtClean="0"/>
              <a:t>•Give participants a 1 minute wrap up warning at each table so that they can conclude their conversations and prepare to move to the next table.</a:t>
            </a:r>
          </a:p>
          <a:p>
            <a:pPr indent="-228600"/>
            <a:r>
              <a:rPr lang="en-US" dirty="0" smtClean="0"/>
              <a:t> </a:t>
            </a:r>
          </a:p>
          <a:p>
            <a:r>
              <a:rPr lang="en-US" dirty="0" smtClean="0"/>
              <a:t>“Set up” this activity to participants by explaining that they might explore strategies they already know. However, a new spin has been put on each strategy in order to meet the challenges presented by the CCS-Math. Also, explain that at there is space within the Participant</a:t>
            </a:r>
            <a:r>
              <a:rPr lang="en-US" baseline="0" dirty="0" smtClean="0"/>
              <a:t> Guide on </a:t>
            </a:r>
            <a:r>
              <a:rPr lang="en-US" b="1" baseline="0" dirty="0" smtClean="0"/>
              <a:t>pages 28-29 </a:t>
            </a:r>
            <a:r>
              <a:rPr lang="en-US" baseline="0" dirty="0" smtClean="0"/>
              <a:t>on which they can make notes about the important points they want to bring back to their ‘home’ group and to teachers at their school.</a:t>
            </a:r>
            <a:endParaRPr lang="en-US" dirty="0" smtClean="0"/>
          </a:p>
          <a:p>
            <a:r>
              <a:rPr lang="en-US" dirty="0" smtClean="0"/>
              <a:t> </a:t>
            </a:r>
          </a:p>
          <a:p>
            <a:r>
              <a:rPr lang="en-US" dirty="0" smtClean="0"/>
              <a:t>After the ‘home’ group discussion is complete, debrief the strategies/resources as a large group and highlight and chart some new ideas generated.</a:t>
            </a:r>
            <a:r>
              <a:rPr lang="en-US" baseline="0" dirty="0" smtClean="0"/>
              <a:t> </a:t>
            </a:r>
            <a:endParaRPr lang="en-US" dirty="0" smtClean="0"/>
          </a:p>
          <a:p>
            <a:r>
              <a:rPr lang="en-US" dirty="0" smtClean="0"/>
              <a:t> </a:t>
            </a:r>
          </a:p>
          <a:p>
            <a:r>
              <a:rPr lang="en-US" dirty="0" smtClean="0"/>
              <a:t>Transition to the last part of this</a:t>
            </a:r>
            <a:r>
              <a:rPr lang="en-US" baseline="0" dirty="0" smtClean="0"/>
              <a:t> section</a:t>
            </a:r>
            <a:r>
              <a:rPr lang="en-US" dirty="0" smtClean="0"/>
              <a:t> by asking participants how they will now share this information back at their school site</a:t>
            </a:r>
            <a:r>
              <a:rPr lang="en-US" baseline="0" dirty="0" smtClean="0"/>
              <a:t> and allow participants to make notes on the Next Steps worksheet on </a:t>
            </a:r>
            <a:r>
              <a:rPr lang="en-US" b="1" baseline="0" dirty="0" smtClean="0"/>
              <a:t>page 39 </a:t>
            </a:r>
            <a:r>
              <a:rPr lang="en-US" baseline="0" dirty="0" smtClean="0"/>
              <a:t>in the Participant Guide.</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63</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4/18/2014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881040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a:t>
            </a:r>
            <a:r>
              <a:rPr lang="en-US" baseline="0" dirty="0" smtClean="0"/>
              <a:t> g</a:t>
            </a:r>
            <a:r>
              <a:rPr lang="en-US" dirty="0" smtClean="0"/>
              <a:t>oal</a:t>
            </a:r>
            <a:r>
              <a:rPr lang="en-US" baseline="0" dirty="0" smtClean="0"/>
              <a:t> of the Closing Activities is for p</a:t>
            </a:r>
            <a:r>
              <a:rPr lang="en-US" dirty="0" smtClean="0"/>
              <a:t>articipants to determine how they will take the key information back to their peers</a:t>
            </a:r>
            <a:r>
              <a:rPr lang="en-US" baseline="0" dirty="0" smtClean="0"/>
              <a:t> at their school so that everyone gains a shared understanding.</a:t>
            </a:r>
          </a:p>
          <a:p>
            <a:pPr>
              <a:spcBef>
                <a:spcPct val="0"/>
              </a:spcBef>
            </a:pPr>
            <a:endParaRPr lang="en-US" baseline="0" dirty="0" smtClean="0"/>
          </a:p>
          <a:p>
            <a:pPr>
              <a:spcBef>
                <a:spcPct val="0"/>
              </a:spcBef>
            </a:pPr>
            <a:r>
              <a:rPr lang="en-US" baseline="0" dirty="0" smtClean="0"/>
              <a:t>Total Time on Closing Activities </a:t>
            </a:r>
            <a:r>
              <a:rPr lang="en-US" b="1" baseline="0" dirty="0" smtClean="0"/>
              <a:t>5 minutes</a:t>
            </a:r>
          </a:p>
          <a:p>
            <a:pPr>
              <a:spcBef>
                <a:spcPct val="0"/>
              </a:spcBef>
            </a:pPr>
            <a:endParaRPr lang="en-US" baseline="0" dirty="0" smtClean="0"/>
          </a:p>
          <a:p>
            <a:pPr>
              <a:spcBef>
                <a:spcPct val="0"/>
              </a:spcBef>
            </a:pPr>
            <a:r>
              <a:rPr lang="en-US" baseline="0" dirty="0" smtClean="0"/>
              <a:t>Section 6 at a Glance:</a:t>
            </a:r>
          </a:p>
          <a:p>
            <a:pPr marL="230491" indent="-230491">
              <a:spcBef>
                <a:spcPct val="0"/>
              </a:spcBef>
              <a:buNone/>
            </a:pPr>
            <a:r>
              <a:rPr lang="en-US" baseline="0" dirty="0" smtClean="0"/>
              <a:t>1. Review the Module 2 Outcomes.</a:t>
            </a:r>
          </a:p>
          <a:p>
            <a:pPr marL="230491" indent="-230491">
              <a:spcBef>
                <a:spcPct val="0"/>
              </a:spcBef>
              <a:buNone/>
            </a:pPr>
            <a:r>
              <a:rPr lang="en-US" b="0" baseline="0" dirty="0" smtClean="0"/>
              <a:t>2. Have participants complete the Post-Assessment.</a:t>
            </a:r>
          </a:p>
          <a:p>
            <a:pPr marL="230491" indent="-230491">
              <a:spcBef>
                <a:spcPct val="0"/>
              </a:spcBef>
              <a:buNone/>
            </a:pPr>
            <a:r>
              <a:rPr lang="en-US" b="0" baseline="0" dirty="0" smtClean="0"/>
              <a:t>3. Have participants complete the online Session Evaluation located here:</a:t>
            </a:r>
          </a:p>
          <a:p>
            <a:pPr marL="230491" indent="-230491">
              <a:spcBef>
                <a:spcPct val="0"/>
              </a:spcBef>
              <a:buNone/>
            </a:pPr>
            <a:r>
              <a:rPr lang="en-US" sz="1200" kern="1200" dirty="0" smtClean="0">
                <a:solidFill>
                  <a:schemeClr val="tx1"/>
                </a:solidFill>
                <a:latin typeface="+mn-lt"/>
                <a:ea typeface="+mn-ea"/>
                <a:cs typeface="+mn-cs"/>
              </a:rPr>
              <a:t>http://surveys.pcgus.com/s3/CT-Math-Module-2-6-12</a:t>
            </a:r>
          </a:p>
          <a:p>
            <a:pPr marL="230491" indent="-230491">
              <a:spcBef>
                <a:spcPct val="0"/>
              </a:spcBef>
              <a:buNone/>
            </a:pPr>
            <a:endParaRPr lang="en-US" b="0" baseline="0"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4/18/2014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64</a:t>
            </a:fld>
            <a:endParaRPr lang="en-US" dirty="0">
              <a:latin typeface="Arial" pitchFamily="34" charset="0"/>
            </a:endParaRPr>
          </a:p>
        </p:txBody>
      </p:sp>
    </p:spTree>
    <p:extLst>
      <p:ext uri="{BB962C8B-B14F-4D97-AF65-F5344CB8AC3E}">
        <p14:creationId xmlns:p14="http://schemas.microsoft.com/office/powerpoint/2010/main" xmlns="" val="1258065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65</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r>
              <a:rPr lang="en-US" baseline="0" dirty="0" smtClean="0"/>
              <a:t>, continued.</a:t>
            </a: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66</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0789029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Post-Assessment is the same as the Pre-Assessment they took in the beginning of the session. This assessment is to gauge their learning based on the activities of the full day session. Remind the participants to fill out their online Session Evaluation forms as well.</a:t>
            </a:r>
          </a:p>
          <a:p>
            <a:pPr>
              <a:spcBef>
                <a:spcPct val="0"/>
              </a:spcBef>
            </a:pP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4/18/2014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67</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4988195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68</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73517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lnSpc>
                <a:spcPct val="90000"/>
              </a:lnSpc>
              <a:spcBef>
                <a:spcPct val="0"/>
              </a:spcBef>
            </a:pPr>
            <a:r>
              <a:rPr lang="en-US" dirty="0" smtClean="0"/>
              <a:t>Begin by reviewing </a:t>
            </a:r>
            <a:r>
              <a:rPr lang="en-US" baseline="0" dirty="0" smtClean="0"/>
              <a:t>key ideas from Module 1 using the next five slides: </a:t>
            </a:r>
          </a:p>
          <a:p>
            <a:pPr>
              <a:lnSpc>
                <a:spcPct val="90000"/>
              </a:lnSpc>
              <a:spcBef>
                <a:spcPct val="0"/>
              </a:spcBef>
            </a:pPr>
            <a:endParaRPr lang="en-US" dirty="0" smtClean="0"/>
          </a:p>
          <a:p>
            <a:pPr>
              <a:lnSpc>
                <a:spcPct val="90000"/>
              </a:lnSpc>
              <a:spcBef>
                <a:spcPct val="0"/>
              </a:spcBef>
            </a:pPr>
            <a:r>
              <a:rPr lang="en-US" dirty="0" smtClean="0"/>
              <a:t>There are two parts to the Core Standards for Mathematics, Standards for Mathematical Content and Standards for Mathematical Practice. Together they define what students should understand and be able to do in their study of mathematics in order to be college and career ready. </a:t>
            </a:r>
          </a:p>
          <a:p>
            <a:pPr>
              <a:lnSpc>
                <a:spcPct val="90000"/>
              </a:lnSpc>
              <a:spcBef>
                <a:spcPct val="0"/>
              </a:spcBef>
            </a:pPr>
            <a:endParaRPr lang="en-US" dirty="0" smtClean="0"/>
          </a:p>
          <a:p>
            <a:pPr defTabSz="907268">
              <a:lnSpc>
                <a:spcPct val="90000"/>
              </a:lnSpc>
              <a:spcBef>
                <a:spcPct val="0"/>
              </a:spcBef>
              <a:defRPr/>
            </a:pPr>
            <a:r>
              <a:rPr lang="en-US" dirty="0" smtClean="0"/>
              <a:t>The Standards for Mathematical </a:t>
            </a:r>
            <a:r>
              <a:rPr lang="en-US" b="1" dirty="0" smtClean="0"/>
              <a:t>Practice</a:t>
            </a:r>
            <a:r>
              <a:rPr lang="en-US" b="1" baseline="0" dirty="0" smtClean="0"/>
              <a:t> </a:t>
            </a:r>
            <a:r>
              <a:rPr lang="en-US" dirty="0" smtClean="0"/>
              <a:t>are often simply called the Practice Standards or the Practices. The Practices include the mathematical habits of mind and mathematical expertise that students should develop such as reasoning, communication, making arguments, and modeling. These were the focus of Module 1, delivered in March.</a:t>
            </a:r>
          </a:p>
          <a:p>
            <a:pPr defTabSz="907268">
              <a:lnSpc>
                <a:spcPct val="90000"/>
              </a:lnSpc>
              <a:spcBef>
                <a:spcPct val="0"/>
              </a:spcBef>
              <a:defRPr/>
            </a:pPr>
            <a:endParaRPr lang="en-US" dirty="0" smtClean="0"/>
          </a:p>
          <a:p>
            <a:pPr>
              <a:lnSpc>
                <a:spcPct val="90000"/>
              </a:lnSpc>
              <a:spcBef>
                <a:spcPct val="0"/>
              </a:spcBef>
            </a:pPr>
            <a:r>
              <a:rPr lang="en-US" dirty="0" smtClean="0"/>
              <a:t>The Standards for Mathematical </a:t>
            </a:r>
            <a:r>
              <a:rPr lang="en-US" b="1" dirty="0" smtClean="0"/>
              <a:t>Content </a:t>
            </a:r>
            <a:r>
              <a:rPr lang="en-US" dirty="0" smtClean="0"/>
              <a:t>are very specific about concepts, procedures, and skills that are to be learned at each grade level, and contain a defined set of endpoints in the development of each.</a:t>
            </a:r>
            <a:r>
              <a:rPr lang="en-US" baseline="0" dirty="0" smtClean="0"/>
              <a:t> </a:t>
            </a:r>
            <a:r>
              <a:rPr lang="en-US" dirty="0" smtClean="0"/>
              <a:t>This</a:t>
            </a:r>
            <a:r>
              <a:rPr lang="en-US" baseline="0" dirty="0" smtClean="0"/>
              <a:t> will be the focus of this session.</a:t>
            </a:r>
            <a:r>
              <a:rPr lang="en-US" dirty="0" smtClean="0"/>
              <a:t> </a:t>
            </a:r>
          </a:p>
          <a:p>
            <a:pPr>
              <a:lnSpc>
                <a:spcPct val="90000"/>
              </a:lnSpc>
              <a:spcBef>
                <a:spcPct val="0"/>
              </a:spcBef>
            </a:pPr>
            <a:endParaRPr lang="en-US" sz="1400" dirty="0" smtClean="0"/>
          </a:p>
          <a:p>
            <a:pPr>
              <a:lnSpc>
                <a:spcPct val="90000"/>
              </a:lnSpc>
              <a:spcBef>
                <a:spcPct val="0"/>
              </a:spcBef>
            </a:pPr>
            <a:r>
              <a:rPr lang="en-US" b="1" dirty="0" smtClean="0"/>
              <a:t>What’s New About the CCS-Math?</a:t>
            </a:r>
          </a:p>
          <a:p>
            <a:pPr>
              <a:lnSpc>
                <a:spcPct val="90000"/>
              </a:lnSpc>
              <a:spcBef>
                <a:spcPct val="0"/>
              </a:spcBef>
            </a:pPr>
            <a:r>
              <a:rPr lang="en-US" dirty="0" smtClean="0"/>
              <a:t>In order to meet both the Content Standards and the Practice Standards, the writers of the Common Core explicitly based the standards on three very important fundamentals of mathematics that were missing from, or were not as explicit in, different versions of mathematics standards. Those are: Focus, Coherence, and Rigor.</a:t>
            </a:r>
            <a:endParaRPr lang="en-US" sz="1400" b="1" dirty="0"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EF49-ADAF-4361-A670-13F7F57D0012}" type="slidenum">
              <a:rPr lang="en-US">
                <a:latin typeface="Arial" pitchFamily="34" charset="0"/>
              </a:rPr>
              <a:pPr/>
              <a:t>7</a:t>
            </a:fld>
            <a:endParaRPr lang="en-US" dirty="0">
              <a:latin typeface="Arial" pitchFamily="34" charset="0"/>
            </a:endParaRPr>
          </a:p>
        </p:txBody>
      </p:sp>
      <p:sp>
        <p:nvSpPr>
          <p:cNvPr id="1433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CD23109-4651-485E-B5F4-14B63985B56C}" type="datetime1">
              <a:rPr lang="en-US">
                <a:latin typeface="Arial" pitchFamily="34" charset="0"/>
              </a:rPr>
              <a:pPr/>
              <a:t>4/18/2014</a:t>
            </a:fld>
            <a:endParaRPr lang="en-US" dirty="0">
              <a:latin typeface="Arial" pitchFamily="34" charset="0"/>
            </a:endParaRPr>
          </a:p>
        </p:txBody>
      </p:sp>
      <p:sp>
        <p:nvSpPr>
          <p:cNvPr id="1433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4336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139482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Focus: </a:t>
            </a:r>
            <a:r>
              <a:rPr lang="en-US" dirty="0" smtClean="0"/>
              <a:t>The writers of the Standards worked very hard to reduce the number of expectations at each grade level. This work was not done arbitrarily. They focused on the different domains of mathematics, such as Operations and Algebraic Thinking, Number and Operations in Base Ten, Geometry, and Measurement</a:t>
            </a:r>
            <a:r>
              <a:rPr lang="en-US" baseline="0" dirty="0" smtClean="0"/>
              <a:t> </a:t>
            </a:r>
            <a:r>
              <a:rPr lang="en-US" dirty="0" smtClean="0"/>
              <a:t>and Data, and determined what work was critical for students at each grade level to address in order to develop the concepts in each domain over time. This reduction in number of topics allows teachers to shift their instruction to focus on the major work at their grade and to spend more time in each of these critical areas in order for students to develop a deep understanding through investigation, inquiry, and problem solving.</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AA0B5B-7A2C-490F-9F81-238A261E5C1C}" type="slidenum">
              <a:rPr lang="en-US">
                <a:latin typeface="Arial" pitchFamily="34" charset="0"/>
              </a:rPr>
              <a:pPr/>
              <a:t>8</a:t>
            </a:fld>
            <a:endParaRPr lang="en-US" dirty="0">
              <a:latin typeface="Arial" pitchFamily="34" charset="0"/>
            </a:endParaRPr>
          </a:p>
        </p:txBody>
      </p:sp>
    </p:spTree>
    <p:extLst>
      <p:ext uri="{BB962C8B-B14F-4D97-AF65-F5344CB8AC3E}">
        <p14:creationId xmlns:p14="http://schemas.microsoft.com/office/powerpoint/2010/main" xmlns="" val="253539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defTabSz="921891">
              <a:spcBef>
                <a:spcPct val="0"/>
              </a:spcBef>
              <a:defRPr/>
            </a:pPr>
            <a:r>
              <a:rPr lang="en-US" b="1" dirty="0" smtClean="0"/>
              <a:t>Coherence: </a:t>
            </a:r>
            <a:r>
              <a:rPr lang="en-US" dirty="0" smtClean="0"/>
              <a:t>Coherence means ensuring that there is a clear sequence of concepts and skills that build on each other across the grades.</a:t>
            </a:r>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0F864F-60E5-47A3-AA0F-8D6C3E193DFD}" type="slidenum">
              <a:rPr lang="en-US">
                <a:latin typeface="Arial" pitchFamily="34" charset="0"/>
              </a:rPr>
              <a:pPr/>
              <a:t>9</a:t>
            </a:fld>
            <a:endParaRPr lang="en-US" dirty="0">
              <a:latin typeface="Arial" pitchFamily="34" charset="0"/>
            </a:endParaRPr>
          </a:p>
        </p:txBody>
      </p:sp>
    </p:spTree>
    <p:extLst>
      <p:ext uri="{BB962C8B-B14F-4D97-AF65-F5344CB8AC3E}">
        <p14:creationId xmlns:p14="http://schemas.microsoft.com/office/powerpoint/2010/main" xmlns="" val="220047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6459922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5351860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67391305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1700329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64599226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3498241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43512603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33536608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298190630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790615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322838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131620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34147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303795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3303544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2012027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1260326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1122263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241993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40" r:id="rId11"/>
    <p:sldLayoutId id="2147483710" r:id="rId12"/>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youtube.com/watch?v=ZFUAV00bTw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restandards.org/Math/Content/1/NBT/C/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engageny.org/sites/default/files/resource/attachments/grade_7_math_released_questions.pdf" TargetMode="External"/><Relationship Id="rId3" Type="http://schemas.openxmlformats.org/officeDocument/2006/relationships/notesSlide" Target="../notesSlides/notesSlide2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illustrativemathematics.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hyperlink" Target="http://www.definingthecore.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commoncoretools.me/category/progress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youtube.com/watch?v=ONPADo_Nt1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ted.com/talks/dan_meyer_math_curriculum_makeover.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5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map.mathshell.org/materials/index.php" TargetMode="External"/><Relationship Id="rId5" Type="http://schemas.openxmlformats.org/officeDocument/2006/relationships/hyperlink" Target="http://achievethecore.org/" TargetMode="Externa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s://www.teachingchannel.org/videos/adding-integers-lesson-idea"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hyperlink" Target="https://www.teachingchannel.org/videos/teaching-subtracting-integers"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6-12: </a:t>
            </a:r>
          </a:p>
          <a:p>
            <a:r>
              <a:rPr lang="en-US" i="0" dirty="0" smtClean="0">
                <a:solidFill>
                  <a:schemeClr val="tx2"/>
                </a:solidFill>
              </a:rPr>
              <a:t>Focus on Content Standards</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99306"/>
                    </a14:imgEffect>
                  </a14:imgLayer>
                </a14:imgProps>
              </a:ext>
              <a:ext uri="{28A0092B-C50C-407E-A947-70E740481C1C}">
                <a14:useLocalDpi xmlns:a14="http://schemas.microsoft.com/office/drawing/2010/main" xmlns=""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xmlns=""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2895600" y="386862"/>
            <a:ext cx="5181600" cy="1200329"/>
          </a:xfrm>
          <a:prstGeom prst="rect">
            <a:avLst/>
          </a:prstGeom>
          <a:noFill/>
          <a:ln w="9525">
            <a:noFill/>
            <a:miter lim="800000"/>
            <a:headEnd/>
            <a:tailEnd/>
          </a:ln>
        </p:spPr>
        <p:txBody>
          <a:bodyPr>
            <a:spAutoFit/>
          </a:bodyPr>
          <a:lstStyle/>
          <a:p>
            <a:r>
              <a:rPr lang="en-US" sz="2400" dirty="0">
                <a:latin typeface="+mn-lt"/>
              </a:rPr>
              <a:t>The </a:t>
            </a:r>
            <a:r>
              <a:rPr lang="en-US" sz="2400" dirty="0" smtClean="0">
                <a:latin typeface="+mn-lt"/>
              </a:rPr>
              <a:t>CCS-Math </a:t>
            </a:r>
            <a:r>
              <a:rPr lang="en-US" sz="2400" dirty="0">
                <a:latin typeface="+mn-lt"/>
              </a:rPr>
              <a:t>are designed around coherent progressions and conceptual </a:t>
            </a:r>
            <a:r>
              <a:rPr lang="en-US" sz="2400" dirty="0" smtClean="0">
                <a:latin typeface="+mn-lt"/>
              </a:rPr>
              <a:t>connections </a:t>
            </a:r>
            <a:endParaRPr lang="en-US" sz="2400" dirty="0">
              <a:latin typeface="+mn-lt"/>
            </a:endParaRPr>
          </a:p>
        </p:txBody>
      </p:sp>
      <p:grpSp>
        <p:nvGrpSpPr>
          <p:cNvPr id="2" name="Group 7"/>
          <p:cNvGrpSpPr/>
          <p:nvPr/>
        </p:nvGrpSpPr>
        <p:grpSpPr>
          <a:xfrm>
            <a:off x="134817" y="93784"/>
            <a:ext cx="2286000" cy="1752600"/>
            <a:chOff x="3135188" y="-189496"/>
            <a:chExt cx="2416423" cy="1933138"/>
          </a:xfrm>
          <a:solidFill>
            <a:schemeClr val="accent4"/>
          </a:solidFill>
          <a:scene3d>
            <a:camera prst="orthographicFront">
              <a:rot lat="0" lon="0" rev="0"/>
            </a:camera>
            <a:lightRig rig="balanced" dir="t">
              <a:rot lat="0" lon="0" rev="8700000"/>
            </a:lightRig>
          </a:scene3d>
        </p:grpSpPr>
        <p:sp>
          <p:nvSpPr>
            <p:cNvPr id="9" name="Rounded Rectangle 8"/>
            <p:cNvSpPr/>
            <p:nvPr/>
          </p:nvSpPr>
          <p:spPr>
            <a:xfrm>
              <a:off x="3135188" y="-189496"/>
              <a:ext cx="2416423" cy="193313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191808" y="-132876"/>
              <a:ext cx="2303183" cy="181989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200" dirty="0"/>
                <a:t>Coherence</a:t>
              </a:r>
            </a:p>
          </p:txBody>
        </p:sp>
      </p:grpSp>
      <p:pic>
        <p:nvPicPr>
          <p:cNvPr id="37892" name="Picture 17"/>
          <p:cNvPicPr>
            <a:picLocks noChangeAspect="1" noChangeArrowheads="1"/>
          </p:cNvPicPr>
          <p:nvPr/>
        </p:nvPicPr>
        <p:blipFill>
          <a:blip r:embed="rId3" cstate="print"/>
          <a:srcRect l="11058" t="17178" r="24840" b="18205"/>
          <a:stretch>
            <a:fillRect/>
          </a:stretch>
        </p:blipFill>
        <p:spPr bwMode="auto">
          <a:xfrm>
            <a:off x="1781907" y="1998785"/>
            <a:ext cx="6096000" cy="3345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eft Brace 6"/>
          <p:cNvSpPr/>
          <p:nvPr/>
        </p:nvSpPr>
        <p:spPr>
          <a:xfrm rot="16200000">
            <a:off x="4624754" y="2403232"/>
            <a:ext cx="457200" cy="6248400"/>
          </a:xfrm>
          <a:prstGeom prst="leftBrace">
            <a:avLst>
              <a:gd name="adj1" fmla="val 8333"/>
              <a:gd name="adj2" fmla="val 5036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2784239" y="5656386"/>
            <a:ext cx="4495800" cy="400110"/>
          </a:xfrm>
          <a:prstGeom prst="rect">
            <a:avLst/>
          </a:prstGeom>
          <a:noFill/>
        </p:spPr>
        <p:txBody>
          <a:bodyPr wrap="square" rtlCol="0">
            <a:spAutoFit/>
          </a:bodyPr>
          <a:lstStyle/>
          <a:p>
            <a:r>
              <a:rPr lang="en-US" sz="2000" b="1" dirty="0" smtClean="0">
                <a:latin typeface="+mn-lt"/>
              </a:rPr>
              <a:t>Math Concept Progression K-12</a:t>
            </a:r>
            <a:endParaRPr lang="en-US" sz="2000" b="1" dirty="0">
              <a:latin typeface="+mn-lt"/>
            </a:endParaRPr>
          </a:p>
        </p:txBody>
      </p:sp>
      <p:sp>
        <p:nvSpPr>
          <p:cNvPr id="11" name="TextBox 10"/>
          <p:cNvSpPr txBox="1"/>
          <p:nvPr/>
        </p:nvSpPr>
        <p:spPr>
          <a:xfrm>
            <a:off x="3352800" y="1535724"/>
            <a:ext cx="4495800" cy="400110"/>
          </a:xfrm>
          <a:prstGeom prst="rect">
            <a:avLst/>
          </a:prstGeom>
          <a:noFill/>
        </p:spPr>
        <p:txBody>
          <a:bodyPr wrap="square" rtlCol="0">
            <a:spAutoFit/>
          </a:bodyPr>
          <a:lstStyle/>
          <a:p>
            <a:r>
              <a:rPr lang="en-US" sz="2000" b="1" dirty="0" smtClean="0">
                <a:latin typeface="+mn-lt"/>
              </a:rPr>
              <a:t>All Roads Lead to Algebra……</a:t>
            </a:r>
            <a:endParaRPr lang="en-US" sz="2000" b="1" dirty="0">
              <a:latin typeface="+mn-lt"/>
            </a:endParaRPr>
          </a:p>
        </p:txBody>
      </p:sp>
      <p:sp>
        <p:nvSpPr>
          <p:cNvPr id="12" name="Oval 11"/>
          <p:cNvSpPr/>
          <p:nvPr/>
        </p:nvSpPr>
        <p:spPr>
          <a:xfrm>
            <a:off x="6588369" y="2438400"/>
            <a:ext cx="990600" cy="2514600"/>
          </a:xfrm>
          <a:prstGeom prst="ellipse">
            <a:avLst/>
          </a:prstGeom>
          <a:noFill/>
          <a:ln>
            <a:solidFill>
              <a:schemeClr val="bg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p:cNvSpPr>
            <a:spLocks noGrp="1"/>
          </p:cNvSpPr>
          <p:nvPr>
            <p:ph type="sldNum" sz="quarter" idx="12"/>
          </p:nvPr>
        </p:nvSpPr>
        <p:spPr/>
        <p:txBody>
          <a:bodyPr/>
          <a:lstStyle/>
          <a:p>
            <a:pPr>
              <a:defRPr/>
            </a:pPr>
            <a:fld id="{38171C33-D6D0-4E30-AA9A-2FBCE4B3736A}" type="slidenum">
              <a:rPr lang="en-US" smtClean="0"/>
              <a:pPr>
                <a:defRPr/>
              </a:pPr>
              <a:t>10</a:t>
            </a:fld>
            <a:endParaRPr lang="en-US" dirty="0"/>
          </a:p>
        </p:txBody>
      </p:sp>
      <p:sp>
        <p:nvSpPr>
          <p:cNvPr id="14" name="Footer Placeholder 13"/>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2895600" y="685800"/>
            <a:ext cx="4800600" cy="954088"/>
          </a:xfrm>
          <a:prstGeom prst="rect">
            <a:avLst/>
          </a:prstGeom>
          <a:noFill/>
          <a:ln w="9525">
            <a:noFill/>
            <a:miter lim="800000"/>
            <a:headEnd/>
            <a:tailEnd/>
          </a:ln>
        </p:spPr>
        <p:txBody>
          <a:bodyPr>
            <a:spAutoFit/>
          </a:bodyPr>
          <a:lstStyle/>
          <a:p>
            <a:r>
              <a:rPr lang="en-US" sz="2800" dirty="0">
                <a:latin typeface="+mn-lt"/>
              </a:rPr>
              <a:t>The major topics at each grade level focus </a:t>
            </a:r>
            <a:r>
              <a:rPr lang="en-US" sz="2800" dirty="0" smtClean="0">
                <a:latin typeface="+mn-lt"/>
              </a:rPr>
              <a:t>on</a:t>
            </a:r>
            <a:r>
              <a:rPr lang="en-US" sz="2800" dirty="0">
                <a:latin typeface="+mn-lt"/>
              </a:rPr>
              <a:t>:</a:t>
            </a:r>
          </a:p>
        </p:txBody>
      </p:sp>
      <p:grpSp>
        <p:nvGrpSpPr>
          <p:cNvPr id="2" name="Group 8"/>
          <p:cNvGrpSpPr>
            <a:grpSpLocks/>
          </p:cNvGrpSpPr>
          <p:nvPr/>
        </p:nvGrpSpPr>
        <p:grpSpPr bwMode="auto">
          <a:xfrm>
            <a:off x="304800" y="152400"/>
            <a:ext cx="2416175" cy="1933575"/>
            <a:chOff x="6042200" y="1323797"/>
            <a:chExt cx="2416423" cy="1933138"/>
          </a:xfrm>
          <a:scene3d>
            <a:camera prst="orthographicFront">
              <a:rot lat="0" lon="0" rev="0"/>
            </a:camera>
            <a:lightRig rig="balanced" dir="t">
              <a:rot lat="0" lon="0" rev="8700000"/>
            </a:lightRig>
          </a:scene3d>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Rigor</a:t>
              </a:r>
            </a:p>
          </p:txBody>
        </p:sp>
      </p:grpSp>
      <p:sp>
        <p:nvSpPr>
          <p:cNvPr id="14" name="TextBox 13"/>
          <p:cNvSpPr txBox="1"/>
          <p:nvPr/>
        </p:nvSpPr>
        <p:spPr>
          <a:xfrm>
            <a:off x="228600" y="2514600"/>
            <a:ext cx="2743200" cy="2862322"/>
          </a:xfrm>
          <a:prstGeom prst="rect">
            <a:avLst/>
          </a:prstGeom>
          <a:solidFill>
            <a:schemeClr val="accent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oAutofit/>
          </a:bodyPr>
          <a:lstStyle/>
          <a:p>
            <a:pPr algn="ctr">
              <a:defRPr/>
            </a:pPr>
            <a:endParaRPr lang="en-US" sz="800" b="1" dirty="0" smtClean="0">
              <a:latin typeface="+mn-lt"/>
            </a:endParaRPr>
          </a:p>
          <a:p>
            <a:pPr algn="ctr">
              <a:defRPr/>
            </a:pPr>
            <a:r>
              <a:rPr lang="en-US" sz="2000" b="1" dirty="0" smtClean="0">
                <a:solidFill>
                  <a:schemeClr val="bg1"/>
                </a:solidFill>
                <a:latin typeface="+mn-lt"/>
              </a:rPr>
              <a:t>CONCEPTUAL UNDERSTANDING</a:t>
            </a:r>
          </a:p>
          <a:p>
            <a:pPr algn="ctr">
              <a:defRPr/>
            </a:pPr>
            <a:endParaRPr lang="en-US" sz="1400" b="1" dirty="0">
              <a:solidFill>
                <a:schemeClr val="bg1"/>
              </a:solidFill>
              <a:latin typeface="+mn-lt"/>
            </a:endParaRPr>
          </a:p>
          <a:p>
            <a:pPr marL="274320" indent="-274320">
              <a:buFont typeface="Arial" pitchFamily="34" charset="0"/>
              <a:buChar char="•"/>
              <a:defRPr/>
            </a:pPr>
            <a:r>
              <a:rPr lang="en-US" sz="2000" b="1" dirty="0">
                <a:solidFill>
                  <a:schemeClr val="bg1"/>
                </a:solidFill>
                <a:latin typeface="+mn-lt"/>
              </a:rPr>
              <a:t>More than getting </a:t>
            </a:r>
            <a:r>
              <a:rPr lang="en-US" sz="2000" b="1" dirty="0" smtClean="0">
                <a:solidFill>
                  <a:schemeClr val="bg1"/>
                </a:solidFill>
                <a:latin typeface="+mn-lt"/>
              </a:rPr>
              <a:t>answers</a:t>
            </a:r>
            <a:endParaRPr lang="en-US" sz="1400" b="1" dirty="0">
              <a:solidFill>
                <a:schemeClr val="bg1"/>
              </a:solidFill>
              <a:latin typeface="+mn-lt"/>
            </a:endParaRPr>
          </a:p>
          <a:p>
            <a:pPr marL="274320" indent="-274320">
              <a:buFont typeface="Arial" pitchFamily="34" charset="0"/>
              <a:buChar char="•"/>
              <a:defRPr/>
            </a:pPr>
            <a:r>
              <a:rPr lang="en-US" sz="2000" b="1" dirty="0">
                <a:solidFill>
                  <a:schemeClr val="bg1"/>
                </a:solidFill>
                <a:latin typeface="+mn-lt"/>
              </a:rPr>
              <a:t>Not just </a:t>
            </a:r>
            <a:r>
              <a:rPr lang="en-US" sz="2000" b="1" dirty="0" smtClean="0">
                <a:solidFill>
                  <a:schemeClr val="bg1"/>
                </a:solidFill>
                <a:latin typeface="+mn-lt"/>
              </a:rPr>
              <a:t>procedures</a:t>
            </a:r>
            <a:endParaRPr lang="en-US" sz="1400" b="1" dirty="0">
              <a:solidFill>
                <a:schemeClr val="bg1"/>
              </a:solidFill>
              <a:latin typeface="+mn-lt"/>
            </a:endParaRPr>
          </a:p>
          <a:p>
            <a:pPr marL="274320" indent="-274320">
              <a:buFont typeface="Arial" pitchFamily="34" charset="0"/>
              <a:buChar char="•"/>
              <a:defRPr/>
            </a:pPr>
            <a:r>
              <a:rPr lang="en-US" sz="2000" b="1" dirty="0" smtClean="0">
                <a:solidFill>
                  <a:schemeClr val="bg1"/>
                </a:solidFill>
                <a:latin typeface="+mn-lt"/>
              </a:rPr>
              <a:t>Accessing </a:t>
            </a:r>
            <a:r>
              <a:rPr lang="en-US" sz="2000" b="1" dirty="0">
                <a:solidFill>
                  <a:schemeClr val="bg1"/>
                </a:solidFill>
                <a:latin typeface="+mn-lt"/>
              </a:rPr>
              <a:t>concepts to solve </a:t>
            </a:r>
            <a:r>
              <a:rPr lang="en-US" sz="2000" b="1" dirty="0" smtClean="0">
                <a:solidFill>
                  <a:schemeClr val="bg1"/>
                </a:solidFill>
                <a:latin typeface="+mn-lt"/>
              </a:rPr>
              <a:t>problems</a:t>
            </a:r>
            <a:endParaRPr lang="en-US" sz="2000" b="1" dirty="0">
              <a:solidFill>
                <a:schemeClr val="bg1"/>
              </a:solidFill>
              <a:latin typeface="+mn-lt"/>
            </a:endParaRPr>
          </a:p>
        </p:txBody>
      </p:sp>
      <p:sp>
        <p:nvSpPr>
          <p:cNvPr id="15" name="TextBox 14"/>
          <p:cNvSpPr txBox="1"/>
          <p:nvPr/>
        </p:nvSpPr>
        <p:spPr>
          <a:xfrm>
            <a:off x="3200400" y="2514600"/>
            <a:ext cx="2895600" cy="2862322"/>
          </a:xfrm>
          <a:prstGeom prst="rect">
            <a:avLst/>
          </a:prstGeom>
          <a:solidFill>
            <a:schemeClr val="accent5"/>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endParaRPr lang="en-US" sz="800" dirty="0" smtClean="0">
              <a:solidFill>
                <a:schemeClr val="bg1"/>
              </a:solidFill>
              <a:latin typeface="+mn-lt"/>
            </a:endParaRPr>
          </a:p>
          <a:p>
            <a:pPr algn="ctr">
              <a:defRPr/>
            </a:pPr>
            <a:r>
              <a:rPr lang="en-US" sz="2000" b="1" dirty="0" smtClean="0">
                <a:solidFill>
                  <a:schemeClr val="bg1"/>
                </a:solidFill>
                <a:latin typeface="+mn-lt"/>
              </a:rPr>
              <a:t>PROCEDURAL SKILL </a:t>
            </a:r>
          </a:p>
          <a:p>
            <a:pPr algn="ctr">
              <a:defRPr/>
            </a:pPr>
            <a:r>
              <a:rPr lang="en-US" sz="2000" b="1" dirty="0" smtClean="0">
                <a:solidFill>
                  <a:schemeClr val="bg1"/>
                </a:solidFill>
                <a:latin typeface="+mn-lt"/>
              </a:rPr>
              <a:t>AND FLUENCY </a:t>
            </a:r>
          </a:p>
          <a:p>
            <a:pPr algn="ctr">
              <a:defRPr/>
            </a:pPr>
            <a:endParaRPr lang="en-US" sz="1200" b="1" dirty="0">
              <a:solidFill>
                <a:schemeClr val="bg1"/>
              </a:solidFill>
              <a:latin typeface="+mn-lt"/>
            </a:endParaRPr>
          </a:p>
          <a:p>
            <a:pPr marL="274320" indent="-274320">
              <a:buFont typeface="Arial" pitchFamily="34" charset="0"/>
              <a:buChar char="•"/>
              <a:defRPr/>
            </a:pPr>
            <a:r>
              <a:rPr lang="en-US" sz="2000" b="1" dirty="0">
                <a:solidFill>
                  <a:schemeClr val="bg1"/>
                </a:solidFill>
                <a:latin typeface="+mn-lt"/>
              </a:rPr>
              <a:t>Speed and accuracy</a:t>
            </a:r>
          </a:p>
          <a:p>
            <a:pPr marL="274320" indent="-274320">
              <a:buFont typeface="Arial" pitchFamily="34" charset="0"/>
              <a:buChar char="•"/>
              <a:defRPr/>
            </a:pPr>
            <a:r>
              <a:rPr lang="en-US" sz="2000" b="1" dirty="0" smtClean="0">
                <a:solidFill>
                  <a:schemeClr val="bg1"/>
                </a:solidFill>
                <a:latin typeface="+mn-lt"/>
              </a:rPr>
              <a:t>Used </a:t>
            </a:r>
            <a:r>
              <a:rPr lang="en-US" sz="2000" b="1" dirty="0">
                <a:solidFill>
                  <a:schemeClr val="bg1"/>
                </a:solidFill>
                <a:latin typeface="+mn-lt"/>
              </a:rPr>
              <a:t>in solving more complex </a:t>
            </a:r>
            <a:r>
              <a:rPr lang="en-US" sz="2000" b="1" dirty="0" smtClean="0">
                <a:solidFill>
                  <a:schemeClr val="bg1"/>
                </a:solidFill>
                <a:latin typeface="+mn-lt"/>
              </a:rPr>
              <a:t>problems</a:t>
            </a:r>
            <a:endParaRPr lang="en-US" sz="1400" b="1" dirty="0" smtClean="0">
              <a:solidFill>
                <a:schemeClr val="bg1"/>
              </a:solidFill>
              <a:latin typeface="+mn-lt"/>
            </a:endParaRPr>
          </a:p>
          <a:p>
            <a:pPr marL="274320" indent="-274320">
              <a:buFont typeface="Arial" pitchFamily="34" charset="0"/>
              <a:buChar char="•"/>
              <a:defRPr/>
            </a:pPr>
            <a:r>
              <a:rPr lang="en-US" sz="2000" b="1" dirty="0" smtClean="0">
                <a:solidFill>
                  <a:schemeClr val="bg1"/>
                </a:solidFill>
                <a:latin typeface="+mn-lt"/>
              </a:rPr>
              <a:t>Supported by conceptual understanding</a:t>
            </a:r>
            <a:endParaRPr lang="en-US" sz="2000" b="1" dirty="0">
              <a:solidFill>
                <a:schemeClr val="bg1"/>
              </a:solidFill>
              <a:latin typeface="+mn-lt"/>
            </a:endParaRPr>
          </a:p>
        </p:txBody>
      </p:sp>
      <p:sp>
        <p:nvSpPr>
          <p:cNvPr id="16" name="TextBox 15"/>
          <p:cNvSpPr txBox="1"/>
          <p:nvPr/>
        </p:nvSpPr>
        <p:spPr>
          <a:xfrm>
            <a:off x="6324600" y="2514600"/>
            <a:ext cx="2667000" cy="2862322"/>
          </a:xfrm>
          <a:prstGeom prst="rect">
            <a:avLst/>
          </a:prstGeom>
          <a:solidFill>
            <a:schemeClr val="accent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oAutofit/>
          </a:bodyPr>
          <a:lstStyle/>
          <a:p>
            <a:pPr algn="ctr">
              <a:defRPr/>
            </a:pPr>
            <a:endParaRPr lang="en-US" sz="800" b="1" dirty="0" smtClean="0">
              <a:latin typeface="+mn-lt"/>
            </a:endParaRPr>
          </a:p>
          <a:p>
            <a:pPr algn="ctr">
              <a:defRPr/>
            </a:pPr>
            <a:r>
              <a:rPr lang="en-US" sz="2000" b="1" dirty="0" smtClean="0">
                <a:solidFill>
                  <a:schemeClr val="bg1"/>
                </a:solidFill>
                <a:latin typeface="+mn-lt"/>
              </a:rPr>
              <a:t>APPLICATION OF MATHEMATICS</a:t>
            </a:r>
          </a:p>
          <a:p>
            <a:pPr algn="ctr">
              <a:defRPr/>
            </a:pPr>
            <a:endParaRPr lang="en-US" sz="1400" b="1" dirty="0">
              <a:solidFill>
                <a:schemeClr val="bg1"/>
              </a:solidFill>
              <a:latin typeface="+mn-lt"/>
            </a:endParaRPr>
          </a:p>
          <a:p>
            <a:pPr marL="274320" indent="-274320">
              <a:buFont typeface="Arial" pitchFamily="34" charset="0"/>
              <a:buChar char="•"/>
              <a:defRPr/>
            </a:pPr>
            <a:r>
              <a:rPr lang="en-US" sz="2000" b="1" dirty="0">
                <a:solidFill>
                  <a:schemeClr val="bg1"/>
                </a:solidFill>
              </a:rPr>
              <a:t>Using math in real-world </a:t>
            </a:r>
            <a:r>
              <a:rPr lang="en-US" sz="2000" b="1" dirty="0" smtClean="0">
                <a:solidFill>
                  <a:schemeClr val="bg1"/>
                </a:solidFill>
              </a:rPr>
              <a:t>scenarios</a:t>
            </a:r>
            <a:endParaRPr lang="en-US" sz="2000" b="1" dirty="0">
              <a:solidFill>
                <a:schemeClr val="bg1"/>
              </a:solidFill>
            </a:endParaRPr>
          </a:p>
          <a:p>
            <a:pPr marL="274320" indent="-274320">
              <a:buFont typeface="Arial" pitchFamily="34" charset="0"/>
              <a:buChar char="•"/>
              <a:defRPr/>
            </a:pPr>
            <a:r>
              <a:rPr lang="en-US" sz="2000" b="1" dirty="0">
                <a:solidFill>
                  <a:schemeClr val="bg1"/>
                </a:solidFill>
              </a:rPr>
              <a:t>Choosing concepts without </a:t>
            </a:r>
            <a:r>
              <a:rPr lang="en-US" sz="2000" b="1" dirty="0" smtClean="0">
                <a:solidFill>
                  <a:schemeClr val="bg1"/>
                </a:solidFill>
              </a:rPr>
              <a:t>prompting</a:t>
            </a:r>
            <a:endParaRPr lang="en-US" sz="1400" dirty="0">
              <a:latin typeface="Arial" charset="0"/>
            </a:endParaRPr>
          </a:p>
        </p:txBody>
      </p:sp>
      <p:sp>
        <p:nvSpPr>
          <p:cNvPr id="9" name="Slide Number Placeholder 8"/>
          <p:cNvSpPr>
            <a:spLocks noGrp="1"/>
          </p:cNvSpPr>
          <p:nvPr>
            <p:ph type="sldNum" sz="quarter" idx="12"/>
          </p:nvPr>
        </p:nvSpPr>
        <p:spPr/>
        <p:txBody>
          <a:bodyPr/>
          <a:lstStyle/>
          <a:p>
            <a:pPr>
              <a:defRPr/>
            </a:pPr>
            <a:fld id="{38171C33-D6D0-4E30-AA9A-2FBCE4B3736A}" type="slidenum">
              <a:rPr lang="en-US" smtClean="0"/>
              <a:pPr>
                <a:defRPr/>
              </a:pPr>
              <a:t>11</a:t>
            </a:fld>
            <a:endParaRPr lang="en-US" dirty="0"/>
          </a:p>
        </p:txBody>
      </p:sp>
      <p:sp>
        <p:nvSpPr>
          <p:cNvPr id="12" name="Footer Placeholder 11"/>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a:xfrm>
            <a:off x="457200" y="175264"/>
            <a:ext cx="8382000" cy="1049972"/>
          </a:xfrm>
        </p:spPr>
        <p:txBody>
          <a:bodyPr/>
          <a:lstStyle/>
          <a:p>
            <a:r>
              <a:rPr lang="en-US" dirty="0" smtClean="0"/>
              <a:t>Developing Mathematical Expertise</a:t>
            </a:r>
          </a:p>
        </p:txBody>
      </p:sp>
      <p:sp>
        <p:nvSpPr>
          <p:cNvPr id="53249" name="Content Placeholder 1"/>
          <p:cNvSpPr>
            <a:spLocks noGrp="1"/>
          </p:cNvSpPr>
          <p:nvPr>
            <p:ph type="body" sz="quarter" idx="10"/>
          </p:nvPr>
        </p:nvSpPr>
        <p:spPr>
          <a:xfrm>
            <a:off x="419100" y="1188918"/>
            <a:ext cx="8382000" cy="498598"/>
          </a:xfrm>
        </p:spPr>
        <p:txBody>
          <a:bodyPr/>
          <a:lstStyle/>
          <a:p>
            <a:pPr algn="ctr">
              <a:buNone/>
            </a:pPr>
            <a:r>
              <a:rPr lang="en-US" sz="3600" dirty="0">
                <a:solidFill>
                  <a:schemeClr val="accent3">
                    <a:lumMod val="50000"/>
                  </a:schemeClr>
                </a:solidFill>
              </a:rPr>
              <a:t>The Standards for Mathematical Practice</a:t>
            </a:r>
          </a:p>
        </p:txBody>
      </p:sp>
      <p:sp>
        <p:nvSpPr>
          <p:cNvPr id="53251" name="Slide Number Placeholder 3"/>
          <p:cNvSpPr>
            <a:spLocks noGrp="1"/>
          </p:cNvSpPr>
          <p:nvPr>
            <p:ph type="sldNum" sz="quarter" idx="12"/>
          </p:nvPr>
        </p:nvSpPr>
        <p:spPr/>
        <p:txBody>
          <a:bodyPr/>
          <a:lstStyle/>
          <a:p>
            <a:fld id="{A230528F-301E-4CFE-984E-F20534E6B80E}" type="slidenum">
              <a:rPr lang="en-US" smtClean="0"/>
              <a:pPr/>
              <a:t>12</a:t>
            </a:fld>
            <a:endParaRPr lang="en-US" dirty="0"/>
          </a:p>
        </p:txBody>
      </p:sp>
      <p:sp>
        <p:nvSpPr>
          <p:cNvPr id="53252" name="Rectangle 1"/>
          <p:cNvSpPr>
            <a:spLocks noChangeArrowheads="1"/>
          </p:cNvSpPr>
          <p:nvPr/>
        </p:nvSpPr>
        <p:spPr bwMode="auto">
          <a:xfrm>
            <a:off x="457200" y="1876789"/>
            <a:ext cx="8585752" cy="4002889"/>
          </a:xfrm>
          <a:prstGeom prst="rect">
            <a:avLst/>
          </a:prstGeom>
          <a:noFill/>
          <a:ln w="9525">
            <a:noFill/>
            <a:miter lim="800000"/>
            <a:headEnd/>
            <a:tailEnd/>
          </a:ln>
        </p:spPr>
        <p:txBody>
          <a:bodyPr anchor="t" anchorCtr="0">
            <a:noAutofit/>
          </a:bodyPr>
          <a:lstStyle/>
          <a:p>
            <a:pPr marL="457200" indent="-457200">
              <a:buFontTx/>
              <a:buAutoNum type="arabicPeriod"/>
            </a:pPr>
            <a:r>
              <a:rPr lang="en-US" sz="2800" dirty="0"/>
              <a:t>Make sense of problems and persevere in solving them</a:t>
            </a:r>
          </a:p>
          <a:p>
            <a:pPr marL="457200" indent="-457200">
              <a:buFontTx/>
              <a:buAutoNum type="arabicPeriod"/>
            </a:pPr>
            <a:r>
              <a:rPr lang="en-US" sz="2800" dirty="0"/>
              <a:t>Reason abstractly and quantitatively</a:t>
            </a:r>
          </a:p>
          <a:p>
            <a:pPr marL="457200" indent="-457200">
              <a:buFontTx/>
              <a:buAutoNum type="arabicPeriod"/>
            </a:pPr>
            <a:r>
              <a:rPr lang="en-US" sz="2800" dirty="0"/>
              <a:t>Construct viable arguments and critique the reasoning of others </a:t>
            </a:r>
          </a:p>
          <a:p>
            <a:pPr marL="457200" indent="-457200">
              <a:buFontTx/>
              <a:buAutoNum type="arabicPeriod"/>
            </a:pPr>
            <a:r>
              <a:rPr lang="en-US" sz="2800" dirty="0"/>
              <a:t>Model with mathematics </a:t>
            </a:r>
          </a:p>
          <a:p>
            <a:pPr marL="457200" indent="-457200">
              <a:buFontTx/>
              <a:buAutoNum type="arabicPeriod"/>
            </a:pPr>
            <a:r>
              <a:rPr lang="en-US" sz="2800" dirty="0"/>
              <a:t>Use appropriate tools strategically</a:t>
            </a:r>
          </a:p>
          <a:p>
            <a:pPr marL="457200" indent="-457200">
              <a:buFontTx/>
              <a:buAutoNum type="arabicPeriod"/>
            </a:pPr>
            <a:r>
              <a:rPr lang="en-US" sz="2800" dirty="0"/>
              <a:t>Attend to precision</a:t>
            </a:r>
          </a:p>
          <a:p>
            <a:pPr marL="457200" indent="-457200">
              <a:buFontTx/>
              <a:buAutoNum type="arabicPeriod"/>
            </a:pPr>
            <a:r>
              <a:rPr lang="en-US" sz="2800" dirty="0"/>
              <a:t>Look for and make use of structure</a:t>
            </a:r>
          </a:p>
          <a:p>
            <a:pPr marL="457200" indent="-457200">
              <a:buFontTx/>
              <a:buAutoNum type="arabicPeriod"/>
            </a:pPr>
            <a:r>
              <a:rPr lang="en-US" sz="2800" dirty="0"/>
              <a:t>Look for and express regularity in repeated reasoning</a:t>
            </a:r>
          </a:p>
        </p:txBody>
      </p:sp>
      <p:sp>
        <p:nvSpPr>
          <p:cNvPr id="9" name="Footer Placeholder 8"/>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Sharing Experiences Implementing </a:t>
            </a:r>
            <a:br>
              <a:rPr lang="en-US" dirty="0" smtClean="0"/>
            </a:br>
            <a:r>
              <a:rPr lang="en-US" dirty="0" smtClean="0"/>
              <a:t>CCS-Math Practice Standards</a:t>
            </a:r>
            <a:endParaRPr lang="en-US" dirty="0"/>
          </a:p>
        </p:txBody>
      </p:sp>
      <p:sp>
        <p:nvSpPr>
          <p:cNvPr id="3" name="Slide Number Placeholder 2"/>
          <p:cNvSpPr>
            <a:spLocks noGrp="1"/>
          </p:cNvSpPr>
          <p:nvPr>
            <p:ph type="sldNum" sz="quarter" idx="12"/>
          </p:nvPr>
        </p:nvSpPr>
        <p:spPr/>
        <p:txBody>
          <a:bodyPr/>
          <a:lstStyle/>
          <a:p>
            <a:fld id="{62F2B98C-794A-451C-97A2-11B91958EFD5}" type="slidenum">
              <a:rPr lang="en-US" smtClean="0"/>
              <a:pPr/>
              <a:t>13</a:t>
            </a:fld>
            <a:endParaRPr lang="en-US" dirty="0"/>
          </a:p>
        </p:txBody>
      </p:sp>
      <p:graphicFrame>
        <p:nvGraphicFramePr>
          <p:cNvPr id="4" name="Table 3"/>
          <p:cNvGraphicFramePr>
            <a:graphicFrameLocks noGrp="1"/>
          </p:cNvGraphicFramePr>
          <p:nvPr/>
        </p:nvGraphicFramePr>
        <p:xfrm>
          <a:off x="228600" y="1544052"/>
          <a:ext cx="5181600" cy="4069080"/>
        </p:xfrm>
        <a:graphic>
          <a:graphicData uri="http://schemas.openxmlformats.org/drawingml/2006/table">
            <a:tbl>
              <a:tblPr firstRow="1" bandRow="1">
                <a:tableStyleId>{00A15C55-8517-42AA-B614-E9B94910E393}</a:tableStyleId>
              </a:tblPr>
              <a:tblGrid>
                <a:gridCol w="5181600"/>
              </a:tblGrid>
              <a:tr h="359307">
                <a:tc>
                  <a:txBody>
                    <a:bodyPr/>
                    <a:lstStyle/>
                    <a:p>
                      <a:r>
                        <a:rPr lang="en-US" sz="2200" dirty="0" smtClean="0"/>
                        <a:t>Sharing Implementation Experiences</a:t>
                      </a:r>
                      <a:endParaRPr lang="en-US" sz="2200" dirty="0"/>
                    </a:p>
                  </a:txBody>
                  <a:tcPr/>
                </a:tc>
              </a:tr>
              <a:tr h="1310639">
                <a:tc>
                  <a:txBody>
                    <a:bodyPr/>
                    <a:lstStyle/>
                    <a:p>
                      <a:pPr marL="365760" indent="-365760">
                        <a:buFont typeface="+mj-lt"/>
                        <a:buAutoNum type="arabicPeriod"/>
                        <a:defRPr/>
                      </a:pPr>
                      <a:r>
                        <a:rPr lang="en-US" sz="2000" dirty="0" smtClean="0"/>
                        <a:t>Each participant</a:t>
                      </a:r>
                      <a:r>
                        <a:rPr lang="en-US" sz="2000" baseline="0" dirty="0" smtClean="0"/>
                        <a:t> will discuss with their table group one positive highlight, one challenge, and one lesson learned from their personal implementation of the Practice Standards thus far.</a:t>
                      </a:r>
                      <a:endParaRPr lang="en-US" sz="2000" b="1" dirty="0" smtClean="0">
                        <a:latin typeface="+mn-lt"/>
                      </a:endParaRPr>
                    </a:p>
                  </a:txBody>
                  <a:tcPr/>
                </a:tc>
              </a:tr>
              <a:tr h="804833">
                <a:tc>
                  <a:txBody>
                    <a:bodyPr/>
                    <a:lstStyle/>
                    <a:p>
                      <a:pPr marL="365760" indent="-365760">
                        <a:buFont typeface="+mj-lt"/>
                        <a:buAutoNum type="arabicPeriod" startAt="2"/>
                      </a:pPr>
                      <a:r>
                        <a:rPr lang="en-US" sz="2000" baseline="0" dirty="0" smtClean="0"/>
                        <a:t>Each table group will then determine two positive highlights, one common challenge, and one common lesson learned that they will present to the larger group.</a:t>
                      </a:r>
                    </a:p>
                  </a:txBody>
                  <a:tcPr/>
                </a:tc>
              </a:tr>
              <a:tr h="716280">
                <a:tc>
                  <a:txBody>
                    <a:bodyPr/>
                    <a:lstStyle/>
                    <a:p>
                      <a:pPr marL="365760" indent="-365760">
                        <a:buFont typeface="+mj-lt"/>
                        <a:buAutoNum type="arabicPeriod" startAt="3"/>
                      </a:pPr>
                      <a:r>
                        <a:rPr lang="en-US" sz="2000" baseline="0" dirty="0" smtClean="0"/>
                        <a:t>Participants will record notes and “New Ideas” generated from the discussion.</a:t>
                      </a:r>
                    </a:p>
                  </a:txBody>
                  <a:tcPr/>
                </a:tc>
              </a:tr>
            </a:tbl>
          </a:graphicData>
        </a:graphic>
      </p:graphicFrame>
      <p:sp>
        <p:nvSpPr>
          <p:cNvPr id="7" name="Rectangle 6"/>
          <p:cNvSpPr/>
          <p:nvPr/>
        </p:nvSpPr>
        <p:spPr>
          <a:xfrm>
            <a:off x="5562600" y="1447800"/>
            <a:ext cx="1981200" cy="289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2209800"/>
            <a:ext cx="1905000" cy="3124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05600" y="2895600"/>
            <a:ext cx="1981200" cy="2819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1447800"/>
            <a:ext cx="2057400" cy="646331"/>
          </a:xfrm>
          <a:prstGeom prst="rect">
            <a:avLst/>
          </a:prstGeom>
          <a:noFill/>
        </p:spPr>
        <p:txBody>
          <a:bodyPr wrap="square" rtlCol="0">
            <a:spAutoFit/>
          </a:bodyPr>
          <a:lstStyle/>
          <a:p>
            <a:pPr algn="ctr"/>
            <a:r>
              <a:rPr lang="en-US" b="1" u="sng" dirty="0" smtClean="0">
                <a:solidFill>
                  <a:schemeClr val="bg1"/>
                </a:solidFill>
              </a:rPr>
              <a:t>Positive Highlights</a:t>
            </a:r>
            <a:endParaRPr lang="en-US" b="1" u="sng" dirty="0">
              <a:solidFill>
                <a:schemeClr val="bg1"/>
              </a:solidFill>
            </a:endParaRPr>
          </a:p>
        </p:txBody>
      </p:sp>
      <p:sp>
        <p:nvSpPr>
          <p:cNvPr id="11" name="TextBox 10"/>
          <p:cNvSpPr txBox="1"/>
          <p:nvPr/>
        </p:nvSpPr>
        <p:spPr>
          <a:xfrm>
            <a:off x="6248400" y="2286000"/>
            <a:ext cx="1905000" cy="381000"/>
          </a:xfrm>
          <a:prstGeom prst="rect">
            <a:avLst/>
          </a:prstGeom>
          <a:noFill/>
        </p:spPr>
        <p:txBody>
          <a:bodyPr wrap="square" rtlCol="0">
            <a:spAutoFit/>
          </a:bodyPr>
          <a:lstStyle/>
          <a:p>
            <a:pPr algn="ctr"/>
            <a:r>
              <a:rPr lang="en-US" b="1" u="sng" dirty="0" smtClean="0">
                <a:solidFill>
                  <a:schemeClr val="bg1"/>
                </a:solidFill>
              </a:rPr>
              <a:t>Challenges</a:t>
            </a:r>
            <a:endParaRPr lang="en-US" b="1" u="sng" dirty="0">
              <a:solidFill>
                <a:schemeClr val="bg1"/>
              </a:solidFill>
            </a:endParaRPr>
          </a:p>
        </p:txBody>
      </p:sp>
      <p:sp>
        <p:nvSpPr>
          <p:cNvPr id="12" name="TextBox 11"/>
          <p:cNvSpPr txBox="1"/>
          <p:nvPr/>
        </p:nvSpPr>
        <p:spPr>
          <a:xfrm>
            <a:off x="6629400" y="2971800"/>
            <a:ext cx="1981200" cy="646331"/>
          </a:xfrm>
          <a:prstGeom prst="rect">
            <a:avLst/>
          </a:prstGeom>
          <a:noFill/>
        </p:spPr>
        <p:txBody>
          <a:bodyPr wrap="square" rtlCol="0">
            <a:spAutoFit/>
          </a:bodyPr>
          <a:lstStyle/>
          <a:p>
            <a:pPr algn="ctr"/>
            <a:r>
              <a:rPr lang="en-US" b="1" u="sng" dirty="0" smtClean="0">
                <a:solidFill>
                  <a:schemeClr val="bg1"/>
                </a:solidFill>
              </a:rPr>
              <a:t>Lessons Learned</a:t>
            </a:r>
            <a:endParaRPr lang="en-US" b="1" u="sng" dirty="0">
              <a:solidFill>
                <a:schemeClr val="bg1"/>
              </a:solidFill>
            </a:endParaRPr>
          </a:p>
        </p:txBody>
      </p:sp>
      <p:pic>
        <p:nvPicPr>
          <p:cNvPr id="18" name="Picture 8" descr="participant guide call out.png"/>
          <p:cNvPicPr>
            <a:picLocks noChangeAspect="1" noChangeArrowheads="1"/>
          </p:cNvPicPr>
          <p:nvPr/>
        </p:nvPicPr>
        <p:blipFill>
          <a:blip r:embed="rId3" cstate="print"/>
          <a:srcRect/>
          <a:stretch>
            <a:fillRect/>
          </a:stretch>
        </p:blipFill>
        <p:spPr bwMode="auto">
          <a:xfrm>
            <a:off x="7158567" y="4976507"/>
            <a:ext cx="935822" cy="1013807"/>
          </a:xfrm>
          <a:prstGeom prst="rect">
            <a:avLst/>
          </a:prstGeom>
          <a:noFill/>
          <a:ln w="9525">
            <a:noFill/>
            <a:miter lim="800000"/>
            <a:headEnd/>
            <a:tailEnd/>
          </a:ln>
        </p:spPr>
      </p:pic>
      <p:sp>
        <p:nvSpPr>
          <p:cNvPr id="19" name="TextBox 7"/>
          <p:cNvSpPr txBox="1">
            <a:spLocks noChangeArrowheads="1"/>
          </p:cNvSpPr>
          <p:nvPr/>
        </p:nvSpPr>
        <p:spPr bwMode="auto">
          <a:xfrm>
            <a:off x="7158567" y="4993101"/>
            <a:ext cx="935822"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6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
        <p:nvSpPr>
          <p:cNvPr id="20" name="Footer Placeholder 19"/>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The Language of the Content Standards</a:t>
            </a:r>
          </a:p>
        </p:txBody>
      </p:sp>
      <p:sp>
        <p:nvSpPr>
          <p:cNvPr id="4" name="Text Placeholder 3"/>
          <p:cNvSpPr>
            <a:spLocks noGrp="1"/>
          </p:cNvSpPr>
          <p:nvPr>
            <p:ph type="body" idx="1"/>
          </p:nvPr>
        </p:nvSpPr>
        <p:spPr>
          <a:xfrm>
            <a:off x="623888" y="4257858"/>
            <a:ext cx="7886700" cy="553998"/>
          </a:xfrm>
        </p:spPr>
        <p:txBody>
          <a:bodyPr/>
          <a:lstStyle/>
          <a:p>
            <a:r>
              <a:rPr lang="en-US" dirty="0"/>
              <a:t>Section 2</a:t>
            </a:r>
          </a:p>
        </p:txBody>
      </p:sp>
      <p:sp>
        <p:nvSpPr>
          <p:cNvPr id="6" name="Slide Number Placeholder 5"/>
          <p:cNvSpPr>
            <a:spLocks noGrp="1"/>
          </p:cNvSpPr>
          <p:nvPr>
            <p:ph type="sldNum" sz="quarter" idx="12"/>
          </p:nvPr>
        </p:nvSpPr>
        <p:spPr/>
        <p:txBody>
          <a:bodyPr/>
          <a:lstStyle/>
          <a:p>
            <a:pPr>
              <a:defRPr/>
            </a:pPr>
            <a:fld id="{3611EA82-1C65-4BB5-848E-566682F190E3}" type="slidenum">
              <a:rPr lang="en-US" smtClean="0">
                <a:solidFill>
                  <a:schemeClr val="bg1"/>
                </a:solidFill>
              </a:rPr>
              <a:pPr>
                <a:defRPr/>
              </a:pPr>
              <a:t>14</a:t>
            </a:fld>
            <a:endParaRPr lang="en-US" dirty="0">
              <a:solidFill>
                <a:schemeClr val="bg1"/>
              </a:solidFill>
            </a:endParaRPr>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8" descr="participant guide call out.png"/>
          <p:cNvPicPr>
            <a:picLocks noChangeAspect="1" noChangeArrowheads="1"/>
          </p:cNvPicPr>
          <p:nvPr/>
        </p:nvPicPr>
        <p:blipFill>
          <a:blip r:embed="rId3" cstate="print"/>
          <a:srcRect/>
          <a:stretch>
            <a:fillRect/>
          </a:stretch>
        </p:blipFill>
        <p:spPr bwMode="auto">
          <a:xfrm>
            <a:off x="840894" y="4860129"/>
            <a:ext cx="935822" cy="1013807"/>
          </a:xfrm>
          <a:prstGeom prst="rect">
            <a:avLst/>
          </a:prstGeom>
          <a:noFill/>
          <a:ln w="9525">
            <a:noFill/>
            <a:miter lim="800000"/>
            <a:headEnd/>
            <a:tailEnd/>
          </a:ln>
        </p:spPr>
      </p:pic>
      <p:sp>
        <p:nvSpPr>
          <p:cNvPr id="9" name="TextBox 7"/>
          <p:cNvSpPr txBox="1">
            <a:spLocks noChangeArrowheads="1"/>
          </p:cNvSpPr>
          <p:nvPr/>
        </p:nvSpPr>
        <p:spPr bwMode="auto">
          <a:xfrm>
            <a:off x="840894" y="4876723"/>
            <a:ext cx="935822"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9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Students Understand? Part 1</a:t>
            </a:r>
            <a:endParaRPr lang="en-US" dirty="0"/>
          </a:p>
        </p:txBody>
      </p:sp>
      <p:sp>
        <p:nvSpPr>
          <p:cNvPr id="22" name="Footer Placeholder 6"/>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62F2B98C-794A-451C-97A2-11B91958EFD5}" type="slidenum">
              <a:rPr lang="en-US" smtClean="0"/>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451280799"/>
              </p:ext>
            </p:extLst>
          </p:nvPr>
        </p:nvGraphicFramePr>
        <p:xfrm>
          <a:off x="381000" y="1823720"/>
          <a:ext cx="5525172" cy="3512120"/>
        </p:xfrm>
        <a:graphic>
          <a:graphicData uri="http://schemas.openxmlformats.org/drawingml/2006/table">
            <a:tbl>
              <a:tblPr firstRow="1" bandRow="1">
                <a:tableStyleId>{00A15C55-8517-42AA-B614-E9B94910E393}</a:tableStyleId>
              </a:tblPr>
              <a:tblGrid>
                <a:gridCol w="5525172"/>
              </a:tblGrid>
              <a:tr h="432357">
                <a:tc>
                  <a:txBody>
                    <a:bodyPr/>
                    <a:lstStyle/>
                    <a:p>
                      <a:r>
                        <a:rPr lang="en-US" sz="2200" dirty="0" smtClean="0"/>
                        <a:t>What Do These Students Understand? Part 1</a:t>
                      </a:r>
                      <a:endParaRPr lang="en-US" sz="2200" dirty="0"/>
                    </a:p>
                  </a:txBody>
                  <a:tcPr/>
                </a:tc>
              </a:tr>
              <a:tr h="1416850">
                <a:tc>
                  <a:txBody>
                    <a:bodyPr/>
                    <a:lstStyle/>
                    <a:p>
                      <a:pPr marL="457200" indent="-457200" algn="l" defTabSz="914363" rtl="0" eaLnBrk="1" latinLnBrk="0" hangingPunct="1">
                        <a:spcBef>
                          <a:spcPts val="0"/>
                        </a:spcBef>
                        <a:spcAft>
                          <a:spcPts val="1200"/>
                        </a:spcAft>
                        <a:buFont typeface="+mj-lt"/>
                        <a:buAutoNum type="arabicPeriod"/>
                        <a:defRPr/>
                      </a:pPr>
                      <a:r>
                        <a:rPr lang="en-US" sz="2200" kern="1200" dirty="0" smtClean="0">
                          <a:solidFill>
                            <a:schemeClr val="dk1"/>
                          </a:solidFill>
                          <a:latin typeface="+mn-lt"/>
                          <a:ea typeface="+mn-ea"/>
                          <a:cs typeface="+mn-cs"/>
                        </a:rPr>
                        <a:t>Do the problem on the “Who Knows Math” worksheet on page 10 in the Participant Guide. </a:t>
                      </a:r>
                    </a:p>
                  </a:txBody>
                  <a:tcPr/>
                </a:tc>
              </a:tr>
              <a:tr h="1662913">
                <a:tc>
                  <a:txBody>
                    <a:bodyPr/>
                    <a:lstStyle/>
                    <a:p>
                      <a:pPr marL="457200" marR="0" indent="-457200" algn="l" defTabSz="914400" rtl="0" eaLnBrk="1" fontAlgn="auto" latinLnBrk="0" hangingPunct="1">
                        <a:lnSpc>
                          <a:spcPct val="100000"/>
                        </a:lnSpc>
                        <a:spcBef>
                          <a:spcPts val="0"/>
                        </a:spcBef>
                        <a:spcAft>
                          <a:spcPts val="1200"/>
                        </a:spcAft>
                        <a:buClrTx/>
                        <a:buSzTx/>
                        <a:buFont typeface="+mj-lt"/>
                        <a:buAutoNum type="arabicPeriod" startAt="2"/>
                        <a:tabLst/>
                        <a:defRPr/>
                      </a:pPr>
                      <a:r>
                        <a:rPr lang="en-US" sz="2200" b="0" kern="1200" dirty="0" smtClean="0">
                          <a:solidFill>
                            <a:schemeClr val="tx1"/>
                          </a:solidFill>
                          <a:latin typeface="+mn-lt"/>
                          <a:ea typeface="+mn-ea"/>
                          <a:cs typeface="+mn-cs"/>
                        </a:rPr>
                        <a:t>Analyze each piece of student work on pages 10–13. Record your observations on what  each student knows and what they can do.</a:t>
                      </a:r>
                      <a:endParaRPr lang="en-US" sz="2200" kern="1200" dirty="0" smtClean="0"/>
                    </a:p>
                  </a:txBody>
                  <a:tcPr/>
                </a:tc>
              </a:tr>
            </a:tbl>
          </a:graphicData>
        </a:graphic>
      </p:graphicFrame>
      <p:pic>
        <p:nvPicPr>
          <p:cNvPr id="5" name="Picture 4" descr="Screen Shot 2014-04-11 at 12.17.03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3300" y="1676400"/>
            <a:ext cx="2574131" cy="2921000"/>
          </a:xfrm>
          <a:prstGeom prst="rect">
            <a:avLst/>
          </a:prstGeom>
        </p:spPr>
      </p:pic>
      <p:pic>
        <p:nvPicPr>
          <p:cNvPr id="9" name="Picture 8" descr="participant guide call out.png"/>
          <p:cNvPicPr>
            <a:picLocks noChangeAspect="1" noChangeArrowheads="1"/>
          </p:cNvPicPr>
          <p:nvPr/>
        </p:nvPicPr>
        <p:blipFill>
          <a:blip r:embed="rId4" cstate="print"/>
          <a:srcRect/>
          <a:stretch>
            <a:fillRect/>
          </a:stretch>
        </p:blipFill>
        <p:spPr bwMode="auto">
          <a:xfrm>
            <a:off x="5106905" y="4812312"/>
            <a:ext cx="935822" cy="1013807"/>
          </a:xfrm>
          <a:prstGeom prst="rect">
            <a:avLst/>
          </a:prstGeom>
          <a:noFill/>
          <a:ln w="9525">
            <a:noFill/>
            <a:miter lim="800000"/>
            <a:headEnd/>
            <a:tailEnd/>
          </a:ln>
        </p:spPr>
      </p:pic>
      <p:sp>
        <p:nvSpPr>
          <p:cNvPr id="10" name="TextBox 7"/>
          <p:cNvSpPr txBox="1">
            <a:spLocks noChangeArrowheads="1"/>
          </p:cNvSpPr>
          <p:nvPr/>
        </p:nvSpPr>
        <p:spPr bwMode="auto">
          <a:xfrm>
            <a:off x="5059164" y="4857551"/>
            <a:ext cx="935822" cy="101498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Pages</a:t>
            </a:r>
          </a:p>
          <a:p>
            <a:pPr algn="ctr" fontAlgn="base">
              <a:spcBef>
                <a:spcPct val="0"/>
              </a:spcBef>
              <a:spcAft>
                <a:spcPct val="0"/>
              </a:spcAft>
            </a:pPr>
            <a:r>
              <a:rPr lang="en-US" dirty="0" smtClean="0">
                <a:solidFill>
                  <a:prstClr val="black"/>
                </a:solidFill>
              </a:rPr>
              <a:t> 9-12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From the CCSS-M Authors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16</a:t>
            </a:fld>
            <a:endParaRPr lang="en-US" dirty="0"/>
          </a:p>
        </p:txBody>
      </p:sp>
      <p:pic>
        <p:nvPicPr>
          <p:cNvPr id="11265" name="Picture 1"/>
          <p:cNvPicPr>
            <a:picLocks noChangeAspect="1" noChangeArrowheads="1"/>
          </p:cNvPicPr>
          <p:nvPr/>
        </p:nvPicPr>
        <p:blipFill>
          <a:blip r:embed="rId3" cstate="print"/>
          <a:srcRect l="13333" t="16762" r="48571" b="50476"/>
          <a:stretch>
            <a:fillRect/>
          </a:stretch>
        </p:blipFill>
        <p:spPr bwMode="auto">
          <a:xfrm>
            <a:off x="1295400" y="1524000"/>
            <a:ext cx="6096000" cy="3657600"/>
          </a:xfrm>
          <a:prstGeom prst="rect">
            <a:avLst/>
          </a:prstGeom>
          <a:noFill/>
          <a:ln w="9525">
            <a:noFill/>
            <a:miter lim="800000"/>
            <a:headEnd/>
            <a:tailEnd/>
          </a:ln>
        </p:spPr>
      </p:pic>
      <p:sp>
        <p:nvSpPr>
          <p:cNvPr id="5" name="TextBox 4"/>
          <p:cNvSpPr txBox="1"/>
          <p:nvPr/>
        </p:nvSpPr>
        <p:spPr>
          <a:xfrm>
            <a:off x="2719754" y="5187461"/>
            <a:ext cx="3581400" cy="523220"/>
          </a:xfrm>
          <a:prstGeom prst="rect">
            <a:avLst/>
          </a:prstGeom>
          <a:noFill/>
        </p:spPr>
        <p:txBody>
          <a:bodyPr wrap="square" rtlCol="0">
            <a:spAutoFit/>
          </a:bodyPr>
          <a:lstStyle/>
          <a:p>
            <a:pPr algn="ctr"/>
            <a:r>
              <a:rPr lang="en-US" sz="2800" dirty="0" smtClean="0">
                <a:latin typeface="+mj-lt"/>
                <a:hlinkClick r:id="rId4"/>
              </a:rPr>
              <a:t>Watch Video</a:t>
            </a:r>
            <a:endParaRPr lang="en-US" sz="2800" dirty="0">
              <a:latin typeface="+mj-l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2895600" y="685800"/>
            <a:ext cx="4800600" cy="954088"/>
          </a:xfrm>
          <a:prstGeom prst="rect">
            <a:avLst/>
          </a:prstGeom>
          <a:noFill/>
          <a:ln w="9525">
            <a:noFill/>
            <a:miter lim="800000"/>
            <a:headEnd/>
            <a:tailEnd/>
          </a:ln>
        </p:spPr>
        <p:txBody>
          <a:bodyPr>
            <a:spAutoFit/>
          </a:bodyPr>
          <a:lstStyle/>
          <a:p>
            <a:r>
              <a:rPr lang="en-US" sz="2800" dirty="0">
                <a:latin typeface="+mn-lt"/>
              </a:rPr>
              <a:t>The major topics at each grade level focus </a:t>
            </a:r>
            <a:r>
              <a:rPr lang="en-US" sz="2800" dirty="0" smtClean="0">
                <a:latin typeface="+mn-lt"/>
              </a:rPr>
              <a:t>on</a:t>
            </a:r>
            <a:r>
              <a:rPr lang="en-US" sz="2800" dirty="0">
                <a:latin typeface="+mn-lt"/>
              </a:rPr>
              <a:t>:</a:t>
            </a:r>
          </a:p>
        </p:txBody>
      </p:sp>
      <p:grpSp>
        <p:nvGrpSpPr>
          <p:cNvPr id="2" name="Group 8"/>
          <p:cNvGrpSpPr>
            <a:grpSpLocks/>
          </p:cNvGrpSpPr>
          <p:nvPr/>
        </p:nvGrpSpPr>
        <p:grpSpPr bwMode="auto">
          <a:xfrm>
            <a:off x="304800" y="152400"/>
            <a:ext cx="2416175" cy="1933575"/>
            <a:chOff x="6042200" y="1323797"/>
            <a:chExt cx="2416423" cy="1933138"/>
          </a:xfrm>
          <a:scene3d>
            <a:camera prst="orthographicFront">
              <a:rot lat="0" lon="0" rev="0"/>
            </a:camera>
            <a:lightRig rig="balanced" dir="t">
              <a:rot lat="0" lon="0" rev="8700000"/>
            </a:lightRig>
          </a:scene3d>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Rigor</a:t>
              </a:r>
            </a:p>
          </p:txBody>
        </p:sp>
      </p:grpSp>
      <p:sp>
        <p:nvSpPr>
          <p:cNvPr id="14" name="TextBox 13"/>
          <p:cNvSpPr txBox="1"/>
          <p:nvPr/>
        </p:nvSpPr>
        <p:spPr>
          <a:xfrm>
            <a:off x="228600" y="2514599"/>
            <a:ext cx="2743200" cy="3170099"/>
          </a:xfrm>
          <a:prstGeom prst="rect">
            <a:avLst/>
          </a:prstGeom>
          <a:solidFill>
            <a:schemeClr val="accent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defRPr/>
            </a:pPr>
            <a:endParaRPr lang="en-US" sz="800" b="1" dirty="0" smtClean="0">
              <a:latin typeface="+mn-lt"/>
            </a:endParaRPr>
          </a:p>
          <a:p>
            <a:pPr algn="ctr">
              <a:defRPr/>
            </a:pPr>
            <a:r>
              <a:rPr lang="en-US" sz="2000" b="1" dirty="0" smtClean="0">
                <a:solidFill>
                  <a:schemeClr val="bg1"/>
                </a:solidFill>
                <a:latin typeface="+mn-lt"/>
              </a:rPr>
              <a:t>CONCEPTUAL UNDERSTANDING</a:t>
            </a:r>
          </a:p>
          <a:p>
            <a:pPr algn="ctr">
              <a:defRPr/>
            </a:pPr>
            <a:endParaRPr lang="en-US" sz="1400" b="1" dirty="0">
              <a:solidFill>
                <a:schemeClr val="bg1"/>
              </a:solidFill>
              <a:latin typeface="+mn-lt"/>
            </a:endParaRPr>
          </a:p>
          <a:p>
            <a:pPr marL="182880" indent="-182880">
              <a:spcAft>
                <a:spcPts val="1200"/>
              </a:spcAft>
              <a:buFont typeface="Arial" pitchFamily="34" charset="0"/>
              <a:buChar char="•"/>
              <a:defRPr/>
            </a:pPr>
            <a:r>
              <a:rPr lang="en-US" sz="2000" b="1" dirty="0">
                <a:solidFill>
                  <a:schemeClr val="bg1"/>
                </a:solidFill>
                <a:latin typeface="+mn-lt"/>
              </a:rPr>
              <a:t>More than getting answers</a:t>
            </a:r>
          </a:p>
          <a:p>
            <a:pPr marL="182880" indent="-182880">
              <a:spcAft>
                <a:spcPts val="1200"/>
              </a:spcAft>
              <a:buFont typeface="Arial" pitchFamily="34" charset="0"/>
              <a:buChar char="•"/>
              <a:defRPr/>
            </a:pPr>
            <a:r>
              <a:rPr lang="en-US" sz="2000" b="1" dirty="0" smtClean="0">
                <a:solidFill>
                  <a:schemeClr val="bg1"/>
                </a:solidFill>
                <a:latin typeface="+mn-lt"/>
              </a:rPr>
              <a:t>Not </a:t>
            </a:r>
            <a:r>
              <a:rPr lang="en-US" sz="2000" b="1" dirty="0">
                <a:solidFill>
                  <a:schemeClr val="bg1"/>
                </a:solidFill>
                <a:latin typeface="+mn-lt"/>
              </a:rPr>
              <a:t>just procedures</a:t>
            </a:r>
          </a:p>
          <a:p>
            <a:pPr marL="182880" indent="-182880">
              <a:spcAft>
                <a:spcPts val="1200"/>
              </a:spcAft>
              <a:buFont typeface="Arial" pitchFamily="34" charset="0"/>
              <a:buChar char="•"/>
              <a:defRPr/>
            </a:pPr>
            <a:r>
              <a:rPr lang="en-US" sz="2000" b="1" dirty="0" smtClean="0">
                <a:solidFill>
                  <a:schemeClr val="bg1"/>
                </a:solidFill>
                <a:latin typeface="+mn-lt"/>
              </a:rPr>
              <a:t>Accessing </a:t>
            </a:r>
            <a:r>
              <a:rPr lang="en-US" sz="2000" b="1" dirty="0">
                <a:solidFill>
                  <a:schemeClr val="bg1"/>
                </a:solidFill>
                <a:latin typeface="+mn-lt"/>
              </a:rPr>
              <a:t>concepts to solve problems</a:t>
            </a:r>
          </a:p>
        </p:txBody>
      </p:sp>
      <p:sp>
        <p:nvSpPr>
          <p:cNvPr id="15" name="TextBox 14"/>
          <p:cNvSpPr txBox="1"/>
          <p:nvPr/>
        </p:nvSpPr>
        <p:spPr>
          <a:xfrm>
            <a:off x="3200400" y="2514600"/>
            <a:ext cx="2895600" cy="3170099"/>
          </a:xfrm>
          <a:prstGeom prst="rect">
            <a:avLst/>
          </a:prstGeom>
          <a:solidFill>
            <a:schemeClr val="accent5"/>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endParaRPr lang="en-US" sz="800" dirty="0" smtClean="0">
              <a:solidFill>
                <a:schemeClr val="bg1"/>
              </a:solidFill>
              <a:latin typeface="+mn-lt"/>
            </a:endParaRPr>
          </a:p>
          <a:p>
            <a:pPr algn="ctr">
              <a:defRPr/>
            </a:pPr>
            <a:r>
              <a:rPr lang="en-US" sz="2000" b="1" dirty="0" smtClean="0">
                <a:solidFill>
                  <a:schemeClr val="bg1"/>
                </a:solidFill>
                <a:latin typeface="+mn-lt"/>
              </a:rPr>
              <a:t>PROCEDURAL SKILL </a:t>
            </a:r>
          </a:p>
          <a:p>
            <a:pPr algn="ctr">
              <a:defRPr/>
            </a:pPr>
            <a:r>
              <a:rPr lang="en-US" sz="2000" b="1" dirty="0" smtClean="0">
                <a:solidFill>
                  <a:schemeClr val="bg1"/>
                </a:solidFill>
                <a:latin typeface="+mn-lt"/>
              </a:rPr>
              <a:t>AND FLUENCY </a:t>
            </a:r>
          </a:p>
          <a:p>
            <a:pPr algn="ctr">
              <a:defRPr/>
            </a:pPr>
            <a:endParaRPr lang="en-US" sz="1200" b="1" dirty="0">
              <a:solidFill>
                <a:schemeClr val="bg1"/>
              </a:solidFill>
              <a:latin typeface="+mn-lt"/>
            </a:endParaRPr>
          </a:p>
          <a:p>
            <a:pPr marL="182880" indent="-182880">
              <a:spcAft>
                <a:spcPts val="1200"/>
              </a:spcAft>
              <a:buFont typeface="Arial" pitchFamily="34" charset="0"/>
              <a:buChar char="•"/>
              <a:defRPr/>
            </a:pPr>
            <a:r>
              <a:rPr lang="en-US" sz="2000" b="1" dirty="0">
                <a:solidFill>
                  <a:schemeClr val="bg1"/>
                </a:solidFill>
                <a:latin typeface="+mn-lt"/>
              </a:rPr>
              <a:t>Speed and accuracy</a:t>
            </a:r>
          </a:p>
          <a:p>
            <a:pPr marL="182880" indent="-182880">
              <a:spcAft>
                <a:spcPts val="1200"/>
              </a:spcAft>
              <a:buFont typeface="Arial" pitchFamily="34" charset="0"/>
              <a:buChar char="•"/>
              <a:defRPr/>
            </a:pPr>
            <a:r>
              <a:rPr lang="en-US" sz="2000" b="1" dirty="0" smtClean="0">
                <a:solidFill>
                  <a:schemeClr val="bg1"/>
                </a:solidFill>
                <a:latin typeface="+mn-lt"/>
              </a:rPr>
              <a:t>Used </a:t>
            </a:r>
            <a:r>
              <a:rPr lang="en-US" sz="2000" b="1" dirty="0">
                <a:solidFill>
                  <a:schemeClr val="bg1"/>
                </a:solidFill>
                <a:latin typeface="+mn-lt"/>
              </a:rPr>
              <a:t>in solving more complex problems</a:t>
            </a:r>
          </a:p>
          <a:p>
            <a:pPr marL="182880" indent="-182880">
              <a:spcAft>
                <a:spcPts val="1200"/>
              </a:spcAft>
              <a:buFont typeface="Arial" pitchFamily="34" charset="0"/>
              <a:buChar char="•"/>
              <a:defRPr/>
            </a:pPr>
            <a:r>
              <a:rPr lang="en-US" sz="2000" b="1" dirty="0" smtClean="0">
                <a:solidFill>
                  <a:schemeClr val="bg1"/>
                </a:solidFill>
                <a:latin typeface="+mn-lt"/>
              </a:rPr>
              <a:t>Supported by conceptual </a:t>
            </a:r>
            <a:r>
              <a:rPr lang="en-US" sz="2000" b="1" dirty="0">
                <a:solidFill>
                  <a:schemeClr val="bg1"/>
                </a:solidFill>
                <a:latin typeface="+mn-lt"/>
              </a:rPr>
              <a:t>understanding</a:t>
            </a:r>
          </a:p>
        </p:txBody>
      </p:sp>
      <p:sp>
        <p:nvSpPr>
          <p:cNvPr id="16" name="TextBox 15"/>
          <p:cNvSpPr txBox="1"/>
          <p:nvPr/>
        </p:nvSpPr>
        <p:spPr>
          <a:xfrm>
            <a:off x="6324600" y="2514600"/>
            <a:ext cx="2667000" cy="3108543"/>
          </a:xfrm>
          <a:prstGeom prst="rect">
            <a:avLst/>
          </a:prstGeom>
          <a:solidFill>
            <a:schemeClr val="accent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endParaRPr lang="en-US" sz="800" b="1" dirty="0" smtClean="0">
              <a:latin typeface="+mn-lt"/>
            </a:endParaRPr>
          </a:p>
          <a:p>
            <a:pPr algn="ctr">
              <a:defRPr/>
            </a:pPr>
            <a:r>
              <a:rPr lang="en-US" sz="2000" b="1" dirty="0" smtClean="0">
                <a:solidFill>
                  <a:schemeClr val="bg1"/>
                </a:solidFill>
                <a:latin typeface="+mn-lt"/>
              </a:rPr>
              <a:t>APPLICATION OF MATHEMATICS</a:t>
            </a:r>
          </a:p>
          <a:p>
            <a:pPr algn="ctr">
              <a:defRPr/>
            </a:pPr>
            <a:endParaRPr lang="en-US" sz="1400" b="1" dirty="0">
              <a:solidFill>
                <a:schemeClr val="bg1"/>
              </a:solidFill>
              <a:latin typeface="+mn-lt"/>
            </a:endParaRPr>
          </a:p>
          <a:p>
            <a:pPr marL="182880" indent="-182880">
              <a:spcAft>
                <a:spcPts val="1200"/>
              </a:spcAft>
              <a:buFont typeface="Arial" pitchFamily="34" charset="0"/>
              <a:buChar char="•"/>
              <a:defRPr/>
            </a:pPr>
            <a:r>
              <a:rPr lang="en-US" sz="2000" b="1" dirty="0">
                <a:solidFill>
                  <a:schemeClr val="bg1"/>
                </a:solidFill>
                <a:latin typeface="+mn-lt"/>
              </a:rPr>
              <a:t>Using math in real-world scenarios</a:t>
            </a:r>
          </a:p>
          <a:p>
            <a:pPr marL="182880" indent="-182880">
              <a:spcAft>
                <a:spcPts val="1200"/>
              </a:spcAft>
              <a:buFont typeface="Arial" pitchFamily="34" charset="0"/>
              <a:buChar char="•"/>
              <a:defRPr/>
            </a:pPr>
            <a:r>
              <a:rPr lang="en-US" sz="2000" b="1" dirty="0" smtClean="0">
                <a:solidFill>
                  <a:schemeClr val="bg1"/>
                </a:solidFill>
                <a:latin typeface="+mn-lt"/>
              </a:rPr>
              <a:t>Choosing </a:t>
            </a:r>
            <a:r>
              <a:rPr lang="en-US" sz="2000" b="1" dirty="0">
                <a:solidFill>
                  <a:schemeClr val="bg1"/>
                </a:solidFill>
                <a:latin typeface="+mn-lt"/>
              </a:rPr>
              <a:t>concepts without prompting</a:t>
            </a:r>
          </a:p>
          <a:p>
            <a:pPr>
              <a:buFont typeface="Arial" pitchFamily="34" charset="0"/>
              <a:buChar char="•"/>
              <a:defRPr/>
            </a:pPr>
            <a:endParaRPr lang="en-US" sz="2000" dirty="0">
              <a:latin typeface="Arial" charset="0"/>
            </a:endParaRPr>
          </a:p>
          <a:p>
            <a:pPr>
              <a:defRPr/>
            </a:pPr>
            <a:endParaRPr lang="en-US" sz="1400" dirty="0">
              <a:latin typeface="Arial" charset="0"/>
            </a:endParaRPr>
          </a:p>
        </p:txBody>
      </p:sp>
      <p:sp>
        <p:nvSpPr>
          <p:cNvPr id="9" name="Slide Number Placeholder 8"/>
          <p:cNvSpPr>
            <a:spLocks noGrp="1"/>
          </p:cNvSpPr>
          <p:nvPr>
            <p:ph type="sldNum" sz="quarter" idx="11"/>
          </p:nvPr>
        </p:nvSpPr>
        <p:spPr/>
        <p:txBody>
          <a:bodyPr/>
          <a:lstStyle/>
          <a:p>
            <a:fld id="{38171C33-D6D0-4E30-AA9A-2FBCE4B3736A}" type="slidenum">
              <a:rPr lang="en-US" smtClean="0"/>
              <a:pPr/>
              <a:t>17</a:t>
            </a:fld>
            <a:endParaRPr lang="en-US" dirty="0"/>
          </a:p>
        </p:txBody>
      </p:sp>
      <p:sp>
        <p:nvSpPr>
          <p:cNvPr id="20" name="Footer Placeholder 19"/>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Conceptual Understanding</a:t>
            </a:r>
            <a:endParaRPr lang="en-US" dirty="0"/>
          </a:p>
        </p:txBody>
      </p:sp>
      <p:sp>
        <p:nvSpPr>
          <p:cNvPr id="15"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18</a:t>
            </a:fld>
            <a:endParaRPr lang="en-US" dirty="0"/>
          </a:p>
        </p:txBody>
      </p:sp>
      <p:sp>
        <p:nvSpPr>
          <p:cNvPr id="11" name="TextBox 10"/>
          <p:cNvSpPr txBox="1"/>
          <p:nvPr/>
        </p:nvSpPr>
        <p:spPr>
          <a:xfrm>
            <a:off x="1096107" y="1987063"/>
            <a:ext cx="7239000" cy="2769989"/>
          </a:xfrm>
          <a:prstGeom prst="rect">
            <a:avLst/>
          </a:prstGeom>
          <a:noFill/>
        </p:spPr>
        <p:txBody>
          <a:bodyPr wrap="square" rtlCol="0">
            <a:spAutoFit/>
          </a:bodyPr>
          <a:lstStyle/>
          <a:p>
            <a:r>
              <a:rPr lang="en-US" sz="2800" b="1" i="1" dirty="0" smtClean="0">
                <a:solidFill>
                  <a:schemeClr val="accent1"/>
                </a:solidFill>
                <a:latin typeface="Arial" pitchFamily="34" charset="0"/>
                <a:cs typeface="Arial" pitchFamily="34" charset="0"/>
              </a:rPr>
              <a:t>“</a:t>
            </a:r>
            <a:r>
              <a:rPr lang="en-US" sz="3200" b="1" i="1" dirty="0" smtClean="0">
                <a:solidFill>
                  <a:schemeClr val="accent1"/>
                </a:solidFill>
                <a:latin typeface="Arial" pitchFamily="34" charset="0"/>
                <a:cs typeface="Arial" pitchFamily="34" charset="0"/>
              </a:rPr>
              <a:t>Conceptual understanding</a:t>
            </a:r>
            <a:r>
              <a:rPr lang="en-US" sz="3200" b="1" dirty="0" smtClean="0">
                <a:solidFill>
                  <a:schemeClr val="accent1"/>
                </a:solidFill>
                <a:latin typeface="Arial" pitchFamily="34" charset="0"/>
                <a:cs typeface="Arial" pitchFamily="34" charset="0"/>
              </a:rPr>
              <a:t> refers to an integrated and functional grasp of mathematical ideas.”</a:t>
            </a:r>
          </a:p>
          <a:p>
            <a:endParaRPr lang="en-US" sz="2800" b="1" dirty="0" smtClean="0">
              <a:latin typeface="Bradley Hand ITC" pitchFamily="66" charset="0"/>
            </a:endParaRPr>
          </a:p>
          <a:p>
            <a:endParaRPr lang="en-US" sz="2800" b="1" dirty="0" smtClean="0">
              <a:latin typeface="Bradley Hand ITC" pitchFamily="66" charset="0"/>
            </a:endParaRPr>
          </a:p>
          <a:p>
            <a:pPr algn="r"/>
            <a:r>
              <a:rPr lang="en-US" sz="2200" dirty="0" smtClean="0">
                <a:latin typeface="+mn-lt"/>
              </a:rPr>
              <a:t>(Adding it Up: Helping Children Learn Mathematics, 2001)</a:t>
            </a:r>
            <a:endParaRPr lang="en-US" sz="2200" dirty="0">
              <a:latin typeface="+mn-lt"/>
            </a:endParaRPr>
          </a:p>
        </p:txBody>
      </p:sp>
      <p:sp>
        <p:nvSpPr>
          <p:cNvPr id="8" name="Rounded Rectangle 7"/>
          <p:cNvSpPr/>
          <p:nvPr/>
        </p:nvSpPr>
        <p:spPr>
          <a:xfrm>
            <a:off x="576485" y="1524000"/>
            <a:ext cx="8153400" cy="3556695"/>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Conceptual Understanding</a:t>
            </a:r>
            <a:endParaRPr lang="en-US" dirty="0"/>
          </a:p>
        </p:txBody>
      </p:sp>
      <p:sp>
        <p:nvSpPr>
          <p:cNvPr id="8"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19</a:t>
            </a:fld>
            <a:endParaRPr lang="en-US" dirty="0"/>
          </a:p>
        </p:txBody>
      </p:sp>
      <p:sp>
        <p:nvSpPr>
          <p:cNvPr id="9" name="TextBox 8"/>
          <p:cNvSpPr txBox="1"/>
          <p:nvPr/>
        </p:nvSpPr>
        <p:spPr>
          <a:xfrm>
            <a:off x="304800" y="928293"/>
            <a:ext cx="8001000" cy="646331"/>
          </a:xfrm>
          <a:prstGeom prst="rect">
            <a:avLst/>
          </a:prstGeom>
          <a:noFill/>
        </p:spPr>
        <p:txBody>
          <a:bodyPr wrap="square" rtlCol="0">
            <a:spAutoFit/>
          </a:bodyPr>
          <a:lstStyle/>
          <a:p>
            <a:pPr algn="ctr"/>
            <a:r>
              <a:rPr lang="en-US" sz="3600" b="1" dirty="0" smtClean="0">
                <a:solidFill>
                  <a:schemeClr val="accent1"/>
                </a:solidFill>
                <a:latin typeface="+mj-lt"/>
              </a:rPr>
              <a:t>Example </a:t>
            </a:r>
            <a:endParaRPr lang="en-US" sz="3600" b="1" dirty="0">
              <a:solidFill>
                <a:schemeClr val="accent1"/>
              </a:solidFill>
              <a:latin typeface="+mj-lt"/>
            </a:endParaRPr>
          </a:p>
        </p:txBody>
      </p:sp>
      <p:sp>
        <p:nvSpPr>
          <p:cNvPr id="11" name="TextBox 10"/>
          <p:cNvSpPr txBox="1"/>
          <p:nvPr/>
        </p:nvSpPr>
        <p:spPr>
          <a:xfrm>
            <a:off x="381000" y="1617234"/>
            <a:ext cx="8449141" cy="3539430"/>
          </a:xfrm>
          <a:prstGeom prst="rect">
            <a:avLst/>
          </a:prstGeom>
          <a:noFill/>
          <a:ln>
            <a:noFill/>
          </a:ln>
        </p:spPr>
        <p:txBody>
          <a:bodyPr wrap="square" rtlCol="0">
            <a:spAutoFit/>
          </a:bodyPr>
          <a:lstStyle/>
          <a:p>
            <a:r>
              <a:rPr lang="en-US" sz="3200" u="sng" dirty="0" smtClean="0">
                <a:hlinkClick r:id="rId3"/>
              </a:rPr>
              <a:t>CCSS.Math.Content</a:t>
            </a:r>
            <a:r>
              <a:rPr lang="en-US" sz="3200" u="sng" dirty="0">
                <a:solidFill>
                  <a:srgbClr val="0000FF"/>
                </a:solidFill>
                <a:hlinkClick r:id="rId3"/>
              </a:rPr>
              <a:t>.</a:t>
            </a:r>
            <a:r>
              <a:rPr lang="en-US" sz="3200" u="sng" dirty="0">
                <a:solidFill>
                  <a:srgbClr val="0000FF"/>
                </a:solidFill>
              </a:rPr>
              <a:t>6.NS.A</a:t>
            </a:r>
            <a:r>
              <a:rPr lang="en-US" sz="3200" u="sng" dirty="0" smtClean="0">
                <a:solidFill>
                  <a:srgbClr val="0000FF"/>
                </a:solidFill>
              </a:rPr>
              <a:t>.1</a:t>
            </a:r>
            <a:r>
              <a:rPr lang="en-US" sz="3200" u="sng" dirty="0">
                <a:solidFill>
                  <a:srgbClr val="0000FF"/>
                </a:solidFill>
              </a:rPr>
              <a:t/>
            </a:r>
            <a:br>
              <a:rPr lang="en-US" sz="3200" u="sng" dirty="0">
                <a:solidFill>
                  <a:srgbClr val="0000FF"/>
                </a:solidFill>
              </a:rPr>
            </a:br>
            <a:r>
              <a:rPr lang="en-US" sz="3200" dirty="0"/>
              <a:t>Interpret and compute quotients of fractions, and solve word problems involving division of fractions by fractions, e.g., by using visual fraction models and equations to represent the problem</a:t>
            </a:r>
            <a:r>
              <a:rPr lang="en-US" sz="3200" dirty="0" smtClean="0"/>
              <a:t>.</a:t>
            </a:r>
            <a:endParaRPr lang="en-US" sz="2800" dirty="0">
              <a:solidFill>
                <a:schemeClr val="accent1"/>
              </a:solidFill>
              <a:latin typeface="+mj-lt"/>
            </a:endParaRPr>
          </a:p>
          <a:p>
            <a:endParaRPr lang="en-US" sz="2800" dirty="0" smtClean="0">
              <a:solidFill>
                <a:schemeClr val="accent1"/>
              </a:solidFill>
              <a:latin typeface="+mj-lt"/>
            </a:endParaRPr>
          </a:p>
          <a:p>
            <a:r>
              <a:rPr lang="en-US" sz="2800" dirty="0">
                <a:solidFill>
                  <a:schemeClr val="accent1"/>
                </a:solidFill>
                <a:latin typeface="+mj-lt"/>
              </a:rPr>
              <a:t>	</a:t>
            </a:r>
            <a:r>
              <a:rPr lang="en-US" sz="3600" b="1" dirty="0" smtClean="0">
                <a:solidFill>
                  <a:schemeClr val="accent1"/>
                </a:solidFill>
              </a:rPr>
              <a:t>Question</a:t>
            </a:r>
            <a:r>
              <a:rPr lang="en-US" sz="3600" b="1" dirty="0">
                <a:solidFill>
                  <a:schemeClr val="accent1"/>
                </a:solidFill>
              </a:rPr>
              <a:t>: </a:t>
            </a:r>
            <a:r>
              <a:rPr lang="en-US" sz="3600" dirty="0" smtClean="0">
                <a:solidFill>
                  <a:schemeClr val="accent1"/>
                </a:solidFill>
                <a:latin typeface="+mj-lt"/>
              </a:rPr>
              <a:t>What is (3/4) ÷ (1/8)?</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rmAutofit fontScale="90000"/>
          </a:bodyPr>
          <a:lstStyle/>
          <a:p>
            <a:r>
              <a:rPr lang="en-US" dirty="0" smtClean="0"/>
              <a:t>Focus on Standards for Mathematical Content Outcomes</a:t>
            </a:r>
          </a:p>
        </p:txBody>
      </p:sp>
      <p:sp>
        <p:nvSpPr>
          <p:cNvPr id="19459" name="Content Placeholder 1"/>
          <p:cNvSpPr>
            <a:spLocks noGrp="1"/>
          </p:cNvSpPr>
          <p:nvPr>
            <p:ph type="body" sz="quarter" idx="10"/>
          </p:nvPr>
        </p:nvSpPr>
        <p:spPr>
          <a:xfrm>
            <a:off x="381000" y="1417320"/>
            <a:ext cx="8382000" cy="4536627"/>
          </a:xfrm>
        </p:spPr>
        <p:txBody>
          <a:bodyPr/>
          <a:lstStyle/>
          <a:p>
            <a:r>
              <a:rPr lang="en-US" dirty="0" smtClean="0"/>
              <a:t>By the end of this session you will have:</a:t>
            </a:r>
          </a:p>
          <a:p>
            <a:pPr marL="796925" lvl="2">
              <a:spcBef>
                <a:spcPts val="1200"/>
              </a:spcBef>
            </a:pPr>
            <a:r>
              <a:rPr lang="en-US" dirty="0" smtClean="0"/>
              <a:t>Strengthened your working relationship with peer Core Standards Coaches. </a:t>
            </a:r>
          </a:p>
          <a:p>
            <a:pPr marL="796925" lvl="2">
              <a:spcBef>
                <a:spcPts val="1200"/>
              </a:spcBef>
            </a:pPr>
            <a:r>
              <a:rPr lang="en-US" dirty="0" smtClean="0"/>
              <a:t>Deepened your understanding of the practice standards specified in the CCS-Math.</a:t>
            </a:r>
          </a:p>
          <a:p>
            <a:pPr marL="796925" lvl="2">
              <a:spcBef>
                <a:spcPts val="1200"/>
              </a:spcBef>
            </a:pPr>
            <a:r>
              <a:rPr lang="en-US" dirty="0" smtClean="0"/>
              <a:t>Examined the implications of the language of the content standards for teaching and learning. </a:t>
            </a:r>
          </a:p>
          <a:p>
            <a:pPr marL="796925" lvl="2">
              <a:spcBef>
                <a:spcPts val="1200"/>
              </a:spcBef>
            </a:pPr>
            <a:r>
              <a:rPr lang="en-US" dirty="0" smtClean="0"/>
              <a:t>Identified and modified CCS-aligned instructional tasks that combine both the content and practice standards. </a:t>
            </a:r>
          </a:p>
          <a:p>
            <a:pPr marL="796925" lvl="2">
              <a:spcBef>
                <a:spcPts val="1200"/>
              </a:spcBef>
            </a:pPr>
            <a:r>
              <a:rPr lang="en-US" dirty="0" smtClean="0"/>
              <a:t>Analyzed the progression of topics in the content standards, both within and across grade levels. </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96761" y="1674806"/>
            <a:ext cx="7449464" cy="3213187"/>
          </a:xfrm>
        </p:spPr>
        <p:txBody>
          <a:bodyPr/>
          <a:lstStyle/>
          <a:p>
            <a:pPr algn="ctr">
              <a:buNone/>
            </a:pPr>
            <a:r>
              <a:rPr lang="en-US" sz="3600" dirty="0" smtClean="0">
                <a:solidFill>
                  <a:schemeClr val="accent1"/>
                </a:solidFill>
              </a:rPr>
              <a:t>Question: What is (3/4) ÷ (1/8)?</a:t>
            </a:r>
          </a:p>
          <a:p>
            <a:pPr>
              <a:buNone/>
            </a:pPr>
            <a:r>
              <a:rPr lang="en-US" sz="3600" dirty="0" smtClean="0">
                <a:solidFill>
                  <a:schemeClr val="accent1"/>
                </a:solidFill>
              </a:rPr>
              <a:t>	</a:t>
            </a:r>
          </a:p>
          <a:p>
            <a:pPr>
              <a:buNone/>
            </a:pPr>
            <a:r>
              <a:rPr lang="en-US" sz="3600" dirty="0" smtClean="0">
                <a:solidFill>
                  <a:schemeClr val="accent1"/>
                </a:solidFill>
              </a:rPr>
              <a:t>	</a:t>
            </a:r>
            <a:r>
              <a:rPr lang="en-US" sz="3600" b="1" dirty="0" smtClean="0">
                <a:solidFill>
                  <a:schemeClr val="accent1"/>
                </a:solidFill>
              </a:rPr>
              <a:t>Student Response</a:t>
            </a:r>
            <a:r>
              <a:rPr lang="en-US" sz="3600" dirty="0" smtClean="0">
                <a:solidFill>
                  <a:schemeClr val="accent1"/>
                </a:solidFill>
              </a:rPr>
              <a:t>: I got the answer 6 by flipping the 2</a:t>
            </a:r>
            <a:r>
              <a:rPr lang="en-US" sz="3600" baseline="30000" dirty="0" smtClean="0">
                <a:solidFill>
                  <a:schemeClr val="accent1"/>
                </a:solidFill>
              </a:rPr>
              <a:t>nd</a:t>
            </a:r>
            <a:r>
              <a:rPr lang="en-US" sz="3600" dirty="0" smtClean="0">
                <a:solidFill>
                  <a:schemeClr val="accent1"/>
                </a:solidFill>
              </a:rPr>
              <a:t> fraction over and then multiplying across the top and across the bottom.</a:t>
            </a:r>
            <a:endParaRPr lang="en-US" sz="3600" dirty="0">
              <a:solidFill>
                <a:schemeClr val="accent1"/>
              </a:solidFill>
            </a:endParaRPr>
          </a:p>
        </p:txBody>
      </p:sp>
      <p:sp>
        <p:nvSpPr>
          <p:cNvPr id="6" name="Title 5"/>
          <p:cNvSpPr>
            <a:spLocks noGrp="1"/>
          </p:cNvSpPr>
          <p:nvPr>
            <p:ph type="title"/>
          </p:nvPr>
        </p:nvSpPr>
        <p:spPr/>
        <p:txBody>
          <a:bodyPr/>
          <a:lstStyle/>
          <a:p>
            <a:r>
              <a:rPr lang="en-US" dirty="0" smtClean="0"/>
              <a:t>Conceptual Understanding</a:t>
            </a:r>
            <a:endParaRPr lang="en-US" dirty="0"/>
          </a:p>
        </p:txBody>
      </p:sp>
      <p:sp>
        <p:nvSpPr>
          <p:cNvPr id="5" name="Slide Number Placeholder 4"/>
          <p:cNvSpPr>
            <a:spLocks noGrp="1"/>
          </p:cNvSpPr>
          <p:nvPr>
            <p:ph type="sldNum" sz="quarter" idx="11"/>
          </p:nvPr>
        </p:nvSpPr>
        <p:spPr/>
        <p:txBody>
          <a:bodyPr/>
          <a:lstStyle/>
          <a:p>
            <a:fld id="{C764B1F6-F012-4E8E-B53D-F4E04D8AE6B5}" type="slidenum">
              <a:rPr lang="en-US" smtClean="0"/>
              <a:pPr/>
              <a:t>20</a:t>
            </a:fld>
            <a:endParaRPr lang="en-US" dirty="0"/>
          </a:p>
        </p:txBody>
      </p:sp>
      <p:sp>
        <p:nvSpPr>
          <p:cNvPr id="12" name="Footer Placeholder 1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smtClean="0"/>
              <a:t>Conceptual Understanding</a:t>
            </a:r>
            <a:endParaRPr lang="en-US" dirty="0"/>
          </a:p>
        </p:txBody>
      </p:sp>
      <p:sp>
        <p:nvSpPr>
          <p:cNvPr id="10" name="Slide Number Placeholder 5"/>
          <p:cNvSpPr>
            <a:spLocks noGrp="1"/>
          </p:cNvSpPr>
          <p:nvPr>
            <p:ph type="sldNum" sz="quarter" idx="12"/>
          </p:nvPr>
        </p:nvSpPr>
        <p:spPr/>
        <p:txBody>
          <a:bodyPr/>
          <a:lstStyle>
            <a:lvl1pPr>
              <a:defRPr/>
            </a:lvl1pPr>
          </a:lstStyle>
          <a:p>
            <a:fld id="{D88B8E49-E3D5-4FA1-B12B-A3E242820753}" type="slidenum">
              <a:rPr lang="en-US" smtClean="0"/>
              <a:pPr/>
              <a:t>21</a:t>
            </a:fld>
            <a:endParaRPr lang="en-US" dirty="0"/>
          </a:p>
        </p:txBody>
      </p:sp>
      <p:sp>
        <p:nvSpPr>
          <p:cNvPr id="9" name="TextBox 8"/>
          <p:cNvSpPr txBox="1"/>
          <p:nvPr/>
        </p:nvSpPr>
        <p:spPr>
          <a:xfrm>
            <a:off x="4739418" y="1105740"/>
            <a:ext cx="3302876" cy="584775"/>
          </a:xfrm>
          <a:prstGeom prst="rect">
            <a:avLst/>
          </a:prstGeom>
          <a:noFill/>
        </p:spPr>
        <p:txBody>
          <a:bodyPr wrap="square" rtlCol="0">
            <a:spAutoFit/>
          </a:bodyPr>
          <a:lstStyle/>
          <a:p>
            <a:pPr algn="ctr"/>
            <a:r>
              <a:rPr lang="en-US" sz="3200" b="1" dirty="0" smtClean="0">
                <a:solidFill>
                  <a:schemeClr val="accent1"/>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1" name="TextBox 10"/>
          <p:cNvSpPr txBox="1"/>
          <p:nvPr/>
        </p:nvSpPr>
        <p:spPr>
          <a:xfrm>
            <a:off x="356725" y="1676401"/>
            <a:ext cx="3859676" cy="3416320"/>
          </a:xfrm>
          <a:prstGeom prst="rect">
            <a:avLst/>
          </a:prstGeom>
          <a:noFill/>
        </p:spPr>
        <p:txBody>
          <a:bodyPr wrap="square" rtlCol="0">
            <a:spAutoFit/>
          </a:bodyPr>
          <a:lstStyle/>
          <a:p>
            <a:r>
              <a:rPr lang="en-US" sz="2400" b="1" dirty="0" smtClean="0"/>
              <a:t>Standard 7.RP.2a: </a:t>
            </a:r>
            <a:r>
              <a:rPr lang="en-US" sz="2400" dirty="0" smtClean="0"/>
              <a:t>Decide whether two quantities are in a proportional relationship, e.g., by testing for equivalent ratios in a table or graphing on a coordinate plane and observing whether the graph is a straight line through the origin.  </a:t>
            </a:r>
          </a:p>
        </p:txBody>
      </p:sp>
      <p:sp>
        <p:nvSpPr>
          <p:cNvPr id="32" name="TextBox 31"/>
          <p:cNvSpPr txBox="1"/>
          <p:nvPr/>
        </p:nvSpPr>
        <p:spPr>
          <a:xfrm>
            <a:off x="4216401" y="1676401"/>
            <a:ext cx="4615120" cy="3416320"/>
          </a:xfrm>
          <a:prstGeom prst="rect">
            <a:avLst/>
          </a:prstGeom>
          <a:noFill/>
        </p:spPr>
        <p:txBody>
          <a:bodyPr wrap="square" rtlCol="0">
            <a:spAutoFit/>
          </a:bodyPr>
          <a:lstStyle/>
          <a:p>
            <a:r>
              <a:rPr lang="en-US" sz="2400" b="1" dirty="0" smtClean="0">
                <a:solidFill>
                  <a:schemeClr val="accent1"/>
                </a:solidFill>
                <a:latin typeface="+mj-lt"/>
              </a:rPr>
              <a:t>Question: </a:t>
            </a:r>
            <a:r>
              <a:rPr lang="en-US" sz="2400" dirty="0" smtClean="0">
                <a:solidFill>
                  <a:schemeClr val="accent1"/>
                </a:solidFill>
                <a:latin typeface="+mj-lt"/>
              </a:rPr>
              <a:t>Josh is 10 years old and Reina is 7.  Explain whether or not you can use a proportion to find Reina’s age when Josh is 18.</a:t>
            </a:r>
          </a:p>
          <a:p>
            <a:endParaRPr lang="en-US" sz="2400" dirty="0" smtClean="0">
              <a:solidFill>
                <a:schemeClr val="accent1"/>
              </a:solidFill>
              <a:latin typeface="+mj-lt"/>
            </a:endParaRPr>
          </a:p>
          <a:p>
            <a:r>
              <a:rPr lang="en-US" sz="2400" b="1" dirty="0" smtClean="0">
                <a:solidFill>
                  <a:schemeClr val="accent1"/>
                </a:solidFill>
                <a:latin typeface="+mj-lt"/>
              </a:rPr>
              <a:t>Student Response: </a:t>
            </a:r>
            <a:r>
              <a:rPr lang="en-US" sz="2400" dirty="0" smtClean="0">
                <a:solidFill>
                  <a:schemeClr val="accent1"/>
                </a:solidFill>
                <a:latin typeface="+mj-lt"/>
              </a:rPr>
              <a:t>In 8 years, Reina will be 15.  You can’t use a proportion because the ratio of their ages isn’t constant.  </a:t>
            </a:r>
            <a:endParaRPr lang="en-US" sz="2400" dirty="0">
              <a:latin typeface="+mj-lt"/>
            </a:endParaRPr>
          </a:p>
        </p:txBody>
      </p:sp>
      <p:sp>
        <p:nvSpPr>
          <p:cNvPr id="35" name="Footer Placeholder 34"/>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Procedural Skill and Fluency</a:t>
            </a:r>
            <a:endParaRPr lang="en-US" dirty="0"/>
          </a:p>
        </p:txBody>
      </p:sp>
      <p:sp>
        <p:nvSpPr>
          <p:cNvPr id="11"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22</a:t>
            </a:fld>
            <a:endParaRPr lang="en-US" dirty="0"/>
          </a:p>
        </p:txBody>
      </p:sp>
      <p:sp>
        <p:nvSpPr>
          <p:cNvPr id="9" name="TextBox 8"/>
          <p:cNvSpPr txBox="1"/>
          <p:nvPr/>
        </p:nvSpPr>
        <p:spPr>
          <a:xfrm>
            <a:off x="914400" y="1676400"/>
            <a:ext cx="7391400" cy="4401205"/>
          </a:xfrm>
          <a:prstGeom prst="rect">
            <a:avLst/>
          </a:prstGeom>
          <a:noFill/>
          <a:ln>
            <a:noFill/>
          </a:ln>
        </p:spPr>
        <p:txBody>
          <a:bodyPr wrap="square" rtlCol="0">
            <a:spAutoFit/>
          </a:bodyPr>
          <a:lstStyle/>
          <a:p>
            <a:r>
              <a:rPr lang="en-US" sz="3200" b="1" i="1" dirty="0" smtClean="0">
                <a:solidFill>
                  <a:schemeClr val="accent5"/>
                </a:solidFill>
                <a:latin typeface="Arial" pitchFamily="34" charset="0"/>
                <a:cs typeface="Arial" pitchFamily="34" charset="0"/>
              </a:rPr>
              <a:t>“</a:t>
            </a:r>
            <a:r>
              <a:rPr lang="en-US" sz="2800" b="1" i="1" dirty="0" smtClean="0">
                <a:solidFill>
                  <a:schemeClr val="accent5"/>
                </a:solidFill>
                <a:latin typeface="Arial" pitchFamily="34" charset="0"/>
                <a:cs typeface="Arial" pitchFamily="34" charset="0"/>
              </a:rPr>
              <a:t>Procedural skill and fluency </a:t>
            </a:r>
            <a:r>
              <a:rPr lang="en-US" sz="2800" b="1" dirty="0" smtClean="0">
                <a:solidFill>
                  <a:schemeClr val="accent5"/>
                </a:solidFill>
                <a:latin typeface="Arial" pitchFamily="34" charset="0"/>
                <a:cs typeface="Arial" pitchFamily="34" charset="0"/>
              </a:rPr>
              <a:t>is demonstrated when students can perform calculations with speed and accuracy.” </a:t>
            </a:r>
          </a:p>
          <a:p>
            <a:pPr algn="r">
              <a:spcAft>
                <a:spcPts val="1200"/>
              </a:spcAft>
            </a:pPr>
            <a:r>
              <a:rPr lang="en-US" sz="2200" dirty="0" smtClean="0">
                <a:latin typeface="+mn-lt"/>
              </a:rPr>
              <a:t>(Achieve the Core)</a:t>
            </a:r>
            <a:endParaRPr lang="en-US" sz="2800" b="1" dirty="0" smtClean="0">
              <a:solidFill>
                <a:schemeClr val="accent5"/>
              </a:solidFill>
              <a:latin typeface="Bradley Hand ITC" pitchFamily="66" charset="0"/>
            </a:endParaRPr>
          </a:p>
          <a:p>
            <a:r>
              <a:rPr lang="en-US" sz="2800" b="1" dirty="0" smtClean="0">
                <a:solidFill>
                  <a:schemeClr val="accent5"/>
                </a:solidFill>
                <a:latin typeface="Arial" pitchFamily="34" charset="0"/>
                <a:cs typeface="Arial" pitchFamily="34" charset="0"/>
              </a:rPr>
              <a:t>“</a:t>
            </a:r>
            <a:r>
              <a:rPr lang="en-US" sz="2800" b="1" i="1" dirty="0" smtClean="0">
                <a:solidFill>
                  <a:schemeClr val="accent5"/>
                </a:solidFill>
                <a:latin typeface="Arial" pitchFamily="34" charset="0"/>
                <a:cs typeface="Arial" pitchFamily="34" charset="0"/>
              </a:rPr>
              <a:t>Fluency</a:t>
            </a:r>
            <a:r>
              <a:rPr lang="en-US" sz="2800" b="1" dirty="0" smtClean="0">
                <a:solidFill>
                  <a:schemeClr val="accent5"/>
                </a:solidFill>
                <a:latin typeface="Arial" pitchFamily="34" charset="0"/>
                <a:cs typeface="Arial" pitchFamily="34" charset="0"/>
              </a:rPr>
              <a:t> promotes automaticity, a critical capacity that allows students to reserve their cognitive resources for higher-level thinking.”                                       </a:t>
            </a:r>
            <a:r>
              <a:rPr lang="en-US" sz="2800" b="1" dirty="0" smtClean="0">
                <a:solidFill>
                  <a:schemeClr val="accent5"/>
                </a:solidFill>
                <a:latin typeface="Bradley Hand ITC" pitchFamily="66" charset="0"/>
              </a:rPr>
              <a:t> </a:t>
            </a:r>
            <a:r>
              <a:rPr lang="en-US" sz="2200" dirty="0" smtClean="0">
                <a:latin typeface="+mn-lt"/>
              </a:rPr>
              <a:t>(Engage NY) </a:t>
            </a:r>
          </a:p>
          <a:p>
            <a:endParaRPr lang="en-US" sz="2400" b="1" i="1" dirty="0" smtClean="0">
              <a:latin typeface="+mj-lt"/>
            </a:endParaRPr>
          </a:p>
          <a:p>
            <a:endParaRPr lang="en-US" sz="2400" b="1" i="1" dirty="0">
              <a:latin typeface="+mj-lt"/>
            </a:endParaRPr>
          </a:p>
        </p:txBody>
      </p:sp>
      <p:sp>
        <p:nvSpPr>
          <p:cNvPr id="8" name="Rounded Rectangle 7"/>
          <p:cNvSpPr/>
          <p:nvPr/>
        </p:nvSpPr>
        <p:spPr>
          <a:xfrm>
            <a:off x="381000" y="1369629"/>
            <a:ext cx="8388221" cy="4320987"/>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4048" y="228600"/>
            <a:ext cx="8153400" cy="803031"/>
          </a:xfrm>
        </p:spPr>
        <p:txBody>
          <a:bodyPr>
            <a:normAutofit/>
          </a:bodyPr>
          <a:lstStyle/>
          <a:p>
            <a:r>
              <a:rPr lang="en-US" dirty="0" smtClean="0"/>
              <a:t>Procedural Skill and Fluency</a:t>
            </a:r>
            <a:endParaRPr lang="en-US" dirty="0"/>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23</a:t>
            </a:fld>
            <a:endParaRPr lang="en-US" dirty="0"/>
          </a:p>
        </p:txBody>
      </p:sp>
      <p:sp>
        <p:nvSpPr>
          <p:cNvPr id="13"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3" name="Content Placeholder 2"/>
          <p:cNvSpPr>
            <a:spLocks noGrp="1"/>
          </p:cNvSpPr>
          <p:nvPr>
            <p:ph idx="1"/>
          </p:nvPr>
        </p:nvSpPr>
        <p:spPr>
          <a:xfrm>
            <a:off x="127000" y="2527087"/>
            <a:ext cx="8940800" cy="2621199"/>
          </a:xfrm>
        </p:spPr>
        <p:txBody>
          <a:bodyPr>
            <a:noAutofit/>
          </a:bodyPr>
          <a:lstStyle/>
          <a:p>
            <a:pPr marL="0" indent="0">
              <a:spcBef>
                <a:spcPts val="0"/>
              </a:spcBef>
              <a:spcAft>
                <a:spcPts val="1200"/>
              </a:spcAft>
              <a:buNone/>
            </a:pPr>
            <a:r>
              <a:rPr lang="en-US" sz="2800" b="1" dirty="0" smtClean="0"/>
              <a:t>A. </a:t>
            </a:r>
            <a:r>
              <a:rPr lang="en-US" sz="2800" dirty="0" smtClean="0"/>
              <a:t>divide </a:t>
            </a:r>
            <a:r>
              <a:rPr lang="en-US" sz="2800" dirty="0"/>
              <a:t>both sides by </a:t>
            </a:r>
            <a:r>
              <a:rPr lang="en-US" sz="2800" dirty="0" smtClean="0"/>
              <a:t>    ,  then </a:t>
            </a:r>
            <a:r>
              <a:rPr lang="en-US" sz="2800" dirty="0"/>
              <a:t>subtract 57 from both sides </a:t>
            </a:r>
          </a:p>
          <a:p>
            <a:pPr marL="0" indent="0">
              <a:spcBef>
                <a:spcPts val="0"/>
              </a:spcBef>
              <a:spcAft>
                <a:spcPts val="1200"/>
              </a:spcAft>
              <a:buNone/>
            </a:pPr>
            <a:r>
              <a:rPr lang="en-US" sz="2800" b="1" dirty="0" smtClean="0"/>
              <a:t>B. </a:t>
            </a:r>
            <a:r>
              <a:rPr lang="en-US" sz="2800" dirty="0" smtClean="0"/>
              <a:t>subtract </a:t>
            </a:r>
            <a:r>
              <a:rPr lang="en-US" sz="2800" dirty="0"/>
              <a:t>57 from both sides, then divide both sides </a:t>
            </a:r>
            <a:r>
              <a:rPr lang="en-US" sz="2800" dirty="0" smtClean="0"/>
              <a:t>by</a:t>
            </a:r>
            <a:endParaRPr lang="en-US" sz="2800" dirty="0"/>
          </a:p>
          <a:p>
            <a:pPr marL="0" indent="0">
              <a:spcBef>
                <a:spcPts val="0"/>
              </a:spcBef>
              <a:spcAft>
                <a:spcPts val="1200"/>
              </a:spcAft>
              <a:buNone/>
            </a:pPr>
            <a:r>
              <a:rPr lang="en-US" sz="2800" b="1" dirty="0" smtClean="0"/>
              <a:t>C. </a:t>
            </a:r>
            <a:r>
              <a:rPr lang="en-US" sz="2800" dirty="0"/>
              <a:t>multiply both sides </a:t>
            </a:r>
            <a:r>
              <a:rPr lang="en-US" sz="2800" dirty="0" smtClean="0"/>
              <a:t>by     , </a:t>
            </a:r>
            <a:r>
              <a:rPr lang="en-US" sz="2800" dirty="0"/>
              <a:t>then subtract 57 from both sides </a:t>
            </a:r>
          </a:p>
          <a:p>
            <a:pPr marL="0" indent="0">
              <a:spcBef>
                <a:spcPts val="0"/>
              </a:spcBef>
              <a:spcAft>
                <a:spcPts val="1200"/>
              </a:spcAft>
              <a:buNone/>
            </a:pPr>
            <a:r>
              <a:rPr lang="en-US" sz="2800" b="1" dirty="0" smtClean="0"/>
              <a:t>D. </a:t>
            </a:r>
            <a:r>
              <a:rPr lang="en-US" sz="2800" spc="-30" dirty="0"/>
              <a:t>subtract</a:t>
            </a:r>
            <a:r>
              <a:rPr lang="en-US" sz="2800" dirty="0"/>
              <a:t> </a:t>
            </a:r>
            <a:r>
              <a:rPr lang="en-US" sz="2800" dirty="0" smtClean="0"/>
              <a:t>    </a:t>
            </a:r>
            <a:r>
              <a:rPr lang="en-US" sz="2800" spc="-30" dirty="0" smtClean="0"/>
              <a:t>from </a:t>
            </a:r>
            <a:r>
              <a:rPr lang="en-US" sz="2800" spc="-30" dirty="0"/>
              <a:t>both sides, then subtract 57 from both </a:t>
            </a:r>
            <a:r>
              <a:rPr lang="en-US" sz="2800" spc="-30" dirty="0" smtClean="0"/>
              <a:t>sides</a:t>
            </a:r>
            <a:endParaRPr lang="en-US" sz="2800" spc="-30" dirty="0"/>
          </a:p>
        </p:txBody>
      </p:sp>
      <p:graphicFrame>
        <p:nvGraphicFramePr>
          <p:cNvPr id="15" name="Object 14"/>
          <p:cNvGraphicFramePr>
            <a:graphicFrameLocks noChangeAspect="1"/>
          </p:cNvGraphicFramePr>
          <p:nvPr>
            <p:extLst>
              <p:ext uri="{D42A27DB-BD31-4B8C-83A1-F6EECF244321}">
                <p14:modId xmlns:p14="http://schemas.microsoft.com/office/powerpoint/2010/main" xmlns="" val="2031557921"/>
              </p:ext>
            </p:extLst>
          </p:nvPr>
        </p:nvGraphicFramePr>
        <p:xfrm>
          <a:off x="3543178" y="2494371"/>
          <a:ext cx="230256" cy="559440"/>
        </p:xfrm>
        <a:graphic>
          <a:graphicData uri="http://schemas.openxmlformats.org/presentationml/2006/ole">
            <p:oleObj spid="_x0000_s1295" name="Equation" r:id="rId4" imgW="191880" imgH="466200" progId="">
              <p:embed/>
            </p:oleObj>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xmlns="" val="2555040075"/>
              </p:ext>
            </p:extLst>
          </p:nvPr>
        </p:nvGraphicFramePr>
        <p:xfrm>
          <a:off x="8362942" y="2971800"/>
          <a:ext cx="230256" cy="559440"/>
        </p:xfrm>
        <a:graphic>
          <a:graphicData uri="http://schemas.openxmlformats.org/presentationml/2006/ole">
            <p:oleObj spid="_x0000_s1296" name="Equation" r:id="rId5" imgW="191880" imgH="466200" progId="">
              <p:embed/>
            </p:oleObj>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xmlns="" val="1397021789"/>
              </p:ext>
            </p:extLst>
          </p:nvPr>
        </p:nvGraphicFramePr>
        <p:xfrm>
          <a:off x="3819459" y="3490044"/>
          <a:ext cx="230256" cy="559440"/>
        </p:xfrm>
        <a:graphic>
          <a:graphicData uri="http://schemas.openxmlformats.org/presentationml/2006/ole">
            <p:oleObj spid="_x0000_s1297" name="Equation" r:id="rId6" imgW="191880" imgH="466200" progId="">
              <p:embed/>
            </p:oleObj>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xmlns="" val="1656528291"/>
              </p:ext>
            </p:extLst>
          </p:nvPr>
        </p:nvGraphicFramePr>
        <p:xfrm>
          <a:off x="1784342" y="4003674"/>
          <a:ext cx="230256" cy="559440"/>
        </p:xfrm>
        <a:graphic>
          <a:graphicData uri="http://schemas.openxmlformats.org/presentationml/2006/ole">
            <p:oleObj spid="_x0000_s1298" name="Equation" r:id="rId7" imgW="191880" imgH="466200" progId="">
              <p:embed/>
            </p:oleObj>
          </a:graphicData>
        </a:graphic>
      </p:graphicFrame>
      <p:sp>
        <p:nvSpPr>
          <p:cNvPr id="2" name="TextBox 1">
            <a:hlinkClick r:id="rId8"/>
          </p:cNvPr>
          <p:cNvSpPr txBox="1"/>
          <p:nvPr/>
        </p:nvSpPr>
        <p:spPr>
          <a:xfrm>
            <a:off x="463590" y="5148286"/>
            <a:ext cx="8026400" cy="646331"/>
          </a:xfrm>
          <a:prstGeom prst="rect">
            <a:avLst/>
          </a:prstGeom>
          <a:noFill/>
        </p:spPr>
        <p:txBody>
          <a:bodyPr wrap="square" rtlCol="0">
            <a:spAutoFit/>
          </a:bodyPr>
          <a:lstStyle/>
          <a:p>
            <a:r>
              <a:rPr lang="en-US" dirty="0">
                <a:solidFill>
                  <a:srgbClr val="0000FF"/>
                </a:solidFill>
              </a:rPr>
              <a:t>http://</a:t>
            </a:r>
            <a:r>
              <a:rPr lang="en-US" dirty="0" smtClean="0">
                <a:solidFill>
                  <a:srgbClr val="0000FF"/>
                </a:solidFill>
              </a:rPr>
              <a:t>www.engageny.org/sites/default/files/resource/attachments/grade_7_math_released_questions.pdf</a:t>
            </a:r>
            <a:endParaRPr lang="en-US" dirty="0">
              <a:solidFill>
                <a:srgbClr val="0000FF"/>
              </a:solidFill>
            </a:endParaRPr>
          </a:p>
        </p:txBody>
      </p:sp>
      <p:sp>
        <p:nvSpPr>
          <p:cNvPr id="5" name="TextBox 4"/>
          <p:cNvSpPr txBox="1"/>
          <p:nvPr/>
        </p:nvSpPr>
        <p:spPr>
          <a:xfrm>
            <a:off x="319212" y="964617"/>
            <a:ext cx="8716504" cy="1422011"/>
          </a:xfrm>
          <a:prstGeom prst="rect">
            <a:avLst/>
          </a:prstGeom>
          <a:noFill/>
          <a:ln>
            <a:noFill/>
          </a:ln>
        </p:spPr>
        <p:txBody>
          <a:bodyPr wrap="square" rtlCol="0">
            <a:noAutofit/>
          </a:bodyPr>
          <a:lstStyle/>
          <a:p>
            <a:pPr>
              <a:spcAft>
                <a:spcPts val="1200"/>
              </a:spcAft>
            </a:pPr>
            <a:r>
              <a:rPr lang="en-US" sz="3200" dirty="0">
                <a:solidFill>
                  <a:schemeClr val="accent1"/>
                </a:solidFill>
              </a:rPr>
              <a:t>Which steps can be used to solve for the value of </a:t>
            </a:r>
            <a:r>
              <a:rPr lang="en-US" sz="3200" i="1" dirty="0">
                <a:solidFill>
                  <a:schemeClr val="accent1"/>
                </a:solidFill>
                <a:cs typeface="Times New Roman" panose="02020603050405020304" pitchFamily="18" charset="0"/>
              </a:rPr>
              <a:t>y</a:t>
            </a:r>
            <a:r>
              <a:rPr lang="en-US" sz="3200" dirty="0">
                <a:solidFill>
                  <a:schemeClr val="accent1"/>
                </a:solidFill>
              </a:rPr>
              <a:t>? </a:t>
            </a:r>
            <a:endParaRPr lang="en-US" sz="3200" dirty="0" smtClean="0">
              <a:solidFill>
                <a:schemeClr val="accent1"/>
              </a:solidFill>
            </a:endParaRPr>
          </a:p>
          <a:p>
            <a:pPr>
              <a:spcAft>
                <a:spcPts val="600"/>
              </a:spcAft>
            </a:pPr>
            <a:endParaRPr lang="en-US" sz="2800" dirty="0"/>
          </a:p>
        </p:txBody>
      </p:sp>
      <p:graphicFrame>
        <p:nvGraphicFramePr>
          <p:cNvPr id="14" name="Object 13"/>
          <p:cNvGraphicFramePr>
            <a:graphicFrameLocks noChangeAspect="1"/>
          </p:cNvGraphicFramePr>
          <p:nvPr>
            <p:extLst>
              <p:ext uri="{D42A27DB-BD31-4B8C-83A1-F6EECF244321}">
                <p14:modId xmlns:p14="http://schemas.microsoft.com/office/powerpoint/2010/main" xmlns="" val="761722143"/>
              </p:ext>
            </p:extLst>
          </p:nvPr>
        </p:nvGraphicFramePr>
        <p:xfrm>
          <a:off x="3242966" y="1332645"/>
          <a:ext cx="2467648" cy="1030790"/>
        </p:xfrm>
        <a:graphic>
          <a:graphicData uri="http://schemas.openxmlformats.org/presentationml/2006/ole">
            <p:oleObj spid="_x0000_s1299" name="Equation" r:id="rId9" imgW="987120" imgH="411120" progId="">
              <p:embed/>
            </p:oleObj>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Procedural Skill and Fluency</a:t>
            </a:r>
            <a:endParaRPr lang="en-US" dirty="0"/>
          </a:p>
        </p:txBody>
      </p:sp>
      <p:sp>
        <p:nvSpPr>
          <p:cNvPr id="12"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24</a:t>
            </a:fld>
            <a:endParaRPr lang="en-US" dirty="0"/>
          </a:p>
        </p:txBody>
      </p:sp>
      <p:sp>
        <p:nvSpPr>
          <p:cNvPr id="9" name="TextBox 8"/>
          <p:cNvSpPr txBox="1"/>
          <p:nvPr/>
        </p:nvSpPr>
        <p:spPr>
          <a:xfrm>
            <a:off x="4578637" y="898130"/>
            <a:ext cx="4374931" cy="584775"/>
          </a:xfrm>
          <a:prstGeom prst="rect">
            <a:avLst/>
          </a:prstGeom>
          <a:noFill/>
        </p:spPr>
        <p:txBody>
          <a:bodyPr wrap="square" rtlCol="0">
            <a:spAutoFit/>
          </a:bodyPr>
          <a:lstStyle/>
          <a:p>
            <a:pPr algn="ctr"/>
            <a:r>
              <a:rPr lang="en-US" sz="3200" b="1" dirty="0" smtClean="0">
                <a:solidFill>
                  <a:schemeClr val="accent1"/>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1" name="TextBox 10"/>
          <p:cNvSpPr txBox="1"/>
          <p:nvPr/>
        </p:nvSpPr>
        <p:spPr>
          <a:xfrm>
            <a:off x="425668" y="982717"/>
            <a:ext cx="3799490" cy="4893647"/>
          </a:xfrm>
          <a:prstGeom prst="rect">
            <a:avLst/>
          </a:prstGeom>
          <a:noFill/>
        </p:spPr>
        <p:txBody>
          <a:bodyPr wrap="square" rtlCol="0">
            <a:spAutoFit/>
          </a:bodyPr>
          <a:lstStyle/>
          <a:p>
            <a:r>
              <a:rPr lang="en-US" sz="2400" b="1" dirty="0" smtClean="0"/>
              <a:t>Standard 7.EE.4a: </a:t>
            </a:r>
            <a:r>
              <a:rPr lang="en-US" sz="2400" dirty="0" smtClean="0"/>
              <a:t>Solve word problems leading to equations of the form </a:t>
            </a:r>
          </a:p>
          <a:p>
            <a:r>
              <a:rPr lang="en-US" sz="2400" dirty="0" smtClean="0"/>
              <a:t>px + q = r and p(x+q) = r, where p, q, and r are specific rational numbers.  Solve equations of these forms fluently. Compare an algebraic solution to an arithmetic solution, identifying the sequence of the operations used in each approach. </a:t>
            </a:r>
            <a:endParaRPr lang="en-US" sz="2400" dirty="0">
              <a:solidFill>
                <a:schemeClr val="accent1"/>
              </a:solidFill>
              <a:latin typeface="+mj-lt"/>
            </a:endParaRPr>
          </a:p>
        </p:txBody>
      </p:sp>
      <p:sp>
        <p:nvSpPr>
          <p:cNvPr id="7" name="TextBox 6"/>
          <p:cNvSpPr txBox="1"/>
          <p:nvPr/>
        </p:nvSpPr>
        <p:spPr>
          <a:xfrm>
            <a:off x="4866356" y="1482905"/>
            <a:ext cx="3896644" cy="4401205"/>
          </a:xfrm>
          <a:prstGeom prst="rect">
            <a:avLst/>
          </a:prstGeom>
          <a:noFill/>
        </p:spPr>
        <p:txBody>
          <a:bodyPr wrap="square" rtlCol="0">
            <a:spAutoFit/>
          </a:bodyPr>
          <a:lstStyle/>
          <a:p>
            <a:r>
              <a:rPr lang="en-US" sz="2800" b="1" dirty="0" smtClean="0">
                <a:solidFill>
                  <a:schemeClr val="accent1"/>
                </a:solidFill>
                <a:latin typeface="+mj-lt"/>
              </a:rPr>
              <a:t>Question: </a:t>
            </a:r>
            <a:r>
              <a:rPr lang="en-US" sz="2800" dirty="0" smtClean="0">
                <a:solidFill>
                  <a:schemeClr val="accent1"/>
                </a:solidFill>
                <a:latin typeface="+mj-lt"/>
              </a:rPr>
              <a:t>A rectangle has a perimeter of 54 cm. Its length is 6 cm. </a:t>
            </a:r>
            <a:br>
              <a:rPr lang="en-US" sz="2800" dirty="0" smtClean="0">
                <a:solidFill>
                  <a:schemeClr val="accent1"/>
                </a:solidFill>
                <a:latin typeface="+mj-lt"/>
              </a:rPr>
            </a:br>
            <a:r>
              <a:rPr lang="en-US" sz="2800" dirty="0" smtClean="0">
                <a:solidFill>
                  <a:schemeClr val="accent1"/>
                </a:solidFill>
                <a:latin typeface="+mj-lt"/>
              </a:rPr>
              <a:t>What is its width?</a:t>
            </a:r>
          </a:p>
          <a:p>
            <a:endParaRPr lang="en-US" dirty="0" smtClean="0">
              <a:solidFill>
                <a:schemeClr val="accent1"/>
              </a:solidFill>
              <a:latin typeface="+mj-lt"/>
            </a:endParaRPr>
          </a:p>
          <a:p>
            <a:r>
              <a:rPr lang="en-US" sz="2800" b="1" dirty="0" smtClean="0">
                <a:solidFill>
                  <a:schemeClr val="accent1"/>
                </a:solidFill>
                <a:latin typeface="+mj-lt"/>
              </a:rPr>
              <a:t>Student Response: </a:t>
            </a:r>
          </a:p>
          <a:p>
            <a:r>
              <a:rPr lang="en-US" sz="2800" dirty="0" smtClean="0">
                <a:solidFill>
                  <a:schemeClr val="accent1"/>
                </a:solidFill>
                <a:latin typeface="+mj-lt"/>
              </a:rPr>
              <a:t>I know that the length and width add up to 27.  The width has to be 19 because 27 – 6 = 19. </a:t>
            </a:r>
            <a:endParaRPr lang="en-US" sz="2400" dirty="0">
              <a:solidFill>
                <a:schemeClr val="accent1"/>
              </a:solidFill>
              <a:latin typeface="+mj-l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Application of Mathematics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25</a:t>
            </a:fld>
            <a:endParaRPr lang="en-US" dirty="0"/>
          </a:p>
        </p:txBody>
      </p:sp>
      <p:sp>
        <p:nvSpPr>
          <p:cNvPr id="9" name="TextBox 8"/>
          <p:cNvSpPr txBox="1"/>
          <p:nvPr/>
        </p:nvSpPr>
        <p:spPr>
          <a:xfrm>
            <a:off x="381000" y="1219200"/>
            <a:ext cx="8382000" cy="4099584"/>
          </a:xfrm>
          <a:prstGeom prst="rect">
            <a:avLst/>
          </a:prstGeom>
          <a:noFill/>
        </p:spPr>
        <p:txBody>
          <a:bodyPr wrap="square" rtlCol="0">
            <a:spAutoFit/>
          </a:bodyPr>
          <a:lstStyle/>
          <a:p>
            <a:pPr marL="393192" lvl="1" indent="-402336" defTabSz="914363">
              <a:lnSpc>
                <a:spcPct val="90000"/>
              </a:lnSpc>
              <a:spcBef>
                <a:spcPts val="1200"/>
              </a:spcBef>
              <a:spcAft>
                <a:spcPts val="600"/>
              </a:spcAft>
              <a:buBlip>
                <a:blip r:embed="rId3"/>
              </a:buBlip>
            </a:pPr>
            <a:r>
              <a:rPr lang="en-US" sz="3200" dirty="0" smtClean="0">
                <a:solidFill>
                  <a:srgbClr val="000000"/>
                </a:solidFill>
              </a:rPr>
              <a:t>The Standards call for students to use math flexibly for applications. </a:t>
            </a:r>
          </a:p>
          <a:p>
            <a:pPr marL="393192" lvl="1" indent="-402336" defTabSz="914363">
              <a:lnSpc>
                <a:spcPct val="90000"/>
              </a:lnSpc>
              <a:spcBef>
                <a:spcPts val="1200"/>
              </a:spcBef>
              <a:spcAft>
                <a:spcPts val="600"/>
              </a:spcAft>
              <a:buBlip>
                <a:blip r:embed="rId3"/>
              </a:buBlip>
            </a:pPr>
            <a:r>
              <a:rPr lang="en-US" sz="3200" dirty="0" smtClean="0">
                <a:solidFill>
                  <a:srgbClr val="000000"/>
                </a:solidFill>
              </a:rPr>
              <a:t>Teachers provide opportunities for students to apply math in authentic contexts. </a:t>
            </a:r>
          </a:p>
          <a:p>
            <a:pPr marL="393192" lvl="1" indent="-402336" defTabSz="914363">
              <a:lnSpc>
                <a:spcPct val="90000"/>
              </a:lnSpc>
              <a:spcBef>
                <a:spcPts val="1200"/>
              </a:spcBef>
              <a:spcAft>
                <a:spcPts val="600"/>
              </a:spcAft>
              <a:buBlip>
                <a:blip r:embed="rId3"/>
              </a:buBlip>
            </a:pPr>
            <a:r>
              <a:rPr lang="en-US" sz="3200" dirty="0" smtClean="0">
                <a:solidFill>
                  <a:srgbClr val="000000"/>
                </a:solidFill>
              </a:rPr>
              <a:t>Teachers in content areas outside of math, particularly science, ensure that students are using math to make meaning of and access content. </a:t>
            </a:r>
            <a:endParaRPr lang="en-US" sz="3200" dirty="0">
              <a:solidFill>
                <a:srgbClr val="000000"/>
              </a:solidFill>
            </a:endParaRPr>
          </a:p>
        </p:txBody>
      </p:sp>
      <p:sp>
        <p:nvSpPr>
          <p:cNvPr id="11" name="TextBox 10"/>
          <p:cNvSpPr txBox="1"/>
          <p:nvPr/>
        </p:nvSpPr>
        <p:spPr>
          <a:xfrm>
            <a:off x="4648200" y="5029200"/>
            <a:ext cx="4191000" cy="646331"/>
          </a:xfrm>
          <a:prstGeom prst="rect">
            <a:avLst/>
          </a:prstGeom>
          <a:noFill/>
        </p:spPr>
        <p:txBody>
          <a:bodyPr wrap="square" rtlCol="0">
            <a:spAutoFit/>
          </a:bodyPr>
          <a:lstStyle/>
          <a:p>
            <a:pPr algn="r"/>
            <a:r>
              <a:rPr lang="en-US" i="1" dirty="0" smtClean="0"/>
              <a:t>Frieda &amp; Parker, 2012</a:t>
            </a:r>
          </a:p>
          <a:p>
            <a:pPr algn="r"/>
            <a:r>
              <a:rPr lang="en-US" i="1" dirty="0" smtClean="0"/>
              <a:t>Achieve the Core, 2012</a:t>
            </a:r>
            <a:endParaRPr lang="en-US" i="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Application of Mathematics</a:t>
            </a:r>
          </a:p>
        </p:txBody>
      </p:sp>
      <p:sp>
        <p:nvSpPr>
          <p:cNvPr id="13"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26</a:t>
            </a:fld>
            <a:endParaRPr lang="en-US" dirty="0"/>
          </a:p>
        </p:txBody>
      </p:sp>
      <p:sp>
        <p:nvSpPr>
          <p:cNvPr id="9" name="TextBox 8"/>
          <p:cNvSpPr txBox="1"/>
          <p:nvPr/>
        </p:nvSpPr>
        <p:spPr>
          <a:xfrm>
            <a:off x="632266" y="1580147"/>
            <a:ext cx="7848600" cy="954107"/>
          </a:xfrm>
          <a:prstGeom prst="rect">
            <a:avLst/>
          </a:prstGeom>
          <a:noFill/>
        </p:spPr>
        <p:txBody>
          <a:bodyPr wrap="square" rtlCol="0">
            <a:spAutoFit/>
          </a:bodyPr>
          <a:lstStyle/>
          <a:p>
            <a:pPr algn="ctr"/>
            <a:r>
              <a:rPr lang="en-US" sz="2800" b="1" dirty="0" smtClean="0">
                <a:solidFill>
                  <a:schemeClr val="accent4"/>
                </a:solidFill>
                <a:latin typeface="+mj-lt"/>
              </a:rPr>
              <a:t>Sophia’s dad paid $43.25 for 12.5 gallons of gas.  What is the cost of one gallon of gas?  </a:t>
            </a:r>
            <a:endParaRPr lang="en-US" sz="2800" b="1" dirty="0">
              <a:solidFill>
                <a:schemeClr val="accent4"/>
              </a:solidFill>
              <a:latin typeface="+mj-lt"/>
            </a:endParaRPr>
          </a:p>
        </p:txBody>
      </p:sp>
      <p:sp>
        <p:nvSpPr>
          <p:cNvPr id="11" name="TextBox 10"/>
          <p:cNvSpPr txBox="1"/>
          <p:nvPr/>
        </p:nvSpPr>
        <p:spPr>
          <a:xfrm>
            <a:off x="556066" y="1050758"/>
            <a:ext cx="8001000" cy="584775"/>
          </a:xfrm>
          <a:prstGeom prst="rect">
            <a:avLst/>
          </a:prstGeom>
          <a:noFill/>
        </p:spPr>
        <p:txBody>
          <a:bodyPr wrap="square" rtlCol="0">
            <a:spAutoFit/>
          </a:bodyPr>
          <a:lstStyle/>
          <a:p>
            <a:pPr algn="ctr"/>
            <a:r>
              <a:rPr lang="en-US" sz="3200" b="1" dirty="0" smtClean="0">
                <a:solidFill>
                  <a:schemeClr val="accent4"/>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pic>
        <p:nvPicPr>
          <p:cNvPr id="4" name="Picture 3"/>
          <p:cNvPicPr>
            <a:picLocks noChangeAspect="1"/>
          </p:cNvPicPr>
          <p:nvPr/>
        </p:nvPicPr>
        <p:blipFill>
          <a:blip r:embed="rId3" cstate="print"/>
          <a:stretch>
            <a:fillRect/>
          </a:stretch>
        </p:blipFill>
        <p:spPr>
          <a:xfrm>
            <a:off x="1917700" y="2705100"/>
            <a:ext cx="5346700" cy="2959100"/>
          </a:xfrm>
          <a:prstGeom prst="rect">
            <a:avLst/>
          </a:prstGeom>
        </p:spPr>
      </p:pic>
      <p:sp>
        <p:nvSpPr>
          <p:cNvPr id="3" name="Rectangle 2"/>
          <p:cNvSpPr/>
          <p:nvPr/>
        </p:nvSpPr>
        <p:spPr>
          <a:xfrm>
            <a:off x="821094" y="5555734"/>
            <a:ext cx="8129162" cy="369332"/>
          </a:xfrm>
          <a:prstGeom prst="rect">
            <a:avLst/>
          </a:prstGeom>
        </p:spPr>
        <p:txBody>
          <a:bodyPr wrap="square">
            <a:spAutoFit/>
          </a:bodyPr>
          <a:lstStyle/>
          <a:p>
            <a:r>
              <a:rPr lang="en-US" dirty="0"/>
              <a:t>Retrieved from </a:t>
            </a:r>
            <a:r>
              <a:rPr lang="en-US" dirty="0" smtClean="0"/>
              <a:t>Illustrative Mathematics </a:t>
            </a:r>
            <a:r>
              <a:rPr lang="en-US" dirty="0" smtClean="0">
                <a:hlinkClick r:id="rId4"/>
              </a:rPr>
              <a:t>http://www.illustrativemathematics.org/</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Students Understand? Part 2</a:t>
            </a:r>
            <a:endParaRPr lang="en-US" dirty="0"/>
          </a:p>
        </p:txBody>
      </p:sp>
      <p:sp>
        <p:nvSpPr>
          <p:cNvPr id="22" name="Footer Placeholder 6"/>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62F2B98C-794A-451C-97A2-11B91958EFD5}" type="slidenum">
              <a:rPr lang="en-US" smtClean="0"/>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051836479"/>
              </p:ext>
            </p:extLst>
          </p:nvPr>
        </p:nvGraphicFramePr>
        <p:xfrm>
          <a:off x="596900" y="1523999"/>
          <a:ext cx="5257800" cy="3902179"/>
        </p:xfrm>
        <a:graphic>
          <a:graphicData uri="http://schemas.openxmlformats.org/drawingml/2006/table">
            <a:tbl>
              <a:tblPr firstRow="1" bandRow="1">
                <a:tableStyleId>{00A15C55-8517-42AA-B614-E9B94910E393}</a:tableStyleId>
              </a:tblPr>
              <a:tblGrid>
                <a:gridCol w="5257800"/>
              </a:tblGrid>
              <a:tr h="437066">
                <a:tc>
                  <a:txBody>
                    <a:bodyPr/>
                    <a:lstStyle/>
                    <a:p>
                      <a:r>
                        <a:rPr lang="en-US" sz="2000" dirty="0" smtClean="0"/>
                        <a:t>What Do These Students Understand?  Part 2</a:t>
                      </a:r>
                      <a:endParaRPr lang="en-US" sz="2000" dirty="0"/>
                    </a:p>
                  </a:txBody>
                  <a:tcPr/>
                </a:tc>
              </a:tr>
              <a:tr h="3465113">
                <a:tc>
                  <a:txBody>
                    <a:bodyPr/>
                    <a:lstStyle/>
                    <a:p>
                      <a:pPr marL="457200" indent="0">
                        <a:spcBef>
                          <a:spcPts val="1200"/>
                        </a:spcBef>
                        <a:buFontTx/>
                        <a:buNone/>
                        <a:defRPr/>
                      </a:pPr>
                      <a:endParaRPr lang="en-US" sz="500" dirty="0" smtClean="0"/>
                    </a:p>
                    <a:p>
                      <a:pPr marL="457200" indent="0">
                        <a:spcBef>
                          <a:spcPts val="0"/>
                        </a:spcBef>
                        <a:spcAft>
                          <a:spcPts val="1200"/>
                        </a:spcAft>
                        <a:buFontTx/>
                        <a:buNone/>
                        <a:defRPr/>
                      </a:pPr>
                      <a:r>
                        <a:rPr lang="en-US" sz="2400" dirty="0" smtClean="0"/>
                        <a:t>Return</a:t>
                      </a:r>
                      <a:r>
                        <a:rPr lang="en-US" sz="2400" baseline="0" dirty="0" smtClean="0"/>
                        <a:t> to the “Who Knows Math”  worksheet on pages 9–12 in the Participant Guide. Which students have shown conceptual understanding, which have shown procedural skill and fluency, which have shown both, and which pieces of work would you need to know more to make the determination?</a:t>
                      </a:r>
                      <a:endParaRPr lang="en-US" sz="2400" b="1" dirty="0" smtClean="0">
                        <a:latin typeface="+mn-lt"/>
                      </a:endParaRPr>
                    </a:p>
                  </a:txBody>
                  <a:tcPr/>
                </a:tc>
              </a:tr>
            </a:tbl>
          </a:graphicData>
        </a:graphic>
      </p:graphicFrame>
      <p:pic>
        <p:nvPicPr>
          <p:cNvPr id="5" name="Picture 2"/>
          <p:cNvPicPr preferRelativeResize="0">
            <a:picLocks noChangeArrowheads="1"/>
          </p:cNvPicPr>
          <p:nvPr/>
        </p:nvPicPr>
        <p:blipFill>
          <a:blip r:embed="rId3" cstate="print"/>
          <a:srcRect/>
          <a:stretch>
            <a:fillRect/>
          </a:stretch>
        </p:blipFill>
        <p:spPr bwMode="auto">
          <a:xfrm>
            <a:off x="5536002" y="4918603"/>
            <a:ext cx="932688" cy="1014984"/>
          </a:xfrm>
          <a:prstGeom prst="rect">
            <a:avLst/>
          </a:prstGeom>
          <a:noFill/>
          <a:ln w="9525">
            <a:noFill/>
            <a:miter lim="800000"/>
            <a:headEnd/>
            <a:tailEnd/>
          </a:ln>
        </p:spPr>
      </p:pic>
      <p:sp>
        <p:nvSpPr>
          <p:cNvPr id="13" name="TextBox 12"/>
          <p:cNvSpPr txBox="1"/>
          <p:nvPr/>
        </p:nvSpPr>
        <p:spPr>
          <a:xfrm>
            <a:off x="5536002" y="4946102"/>
            <a:ext cx="914400" cy="646331"/>
          </a:xfrm>
          <a:prstGeom prst="rect">
            <a:avLst/>
          </a:prstGeom>
          <a:noFill/>
        </p:spPr>
        <p:txBody>
          <a:bodyPr wrap="square" rtlCol="0">
            <a:spAutoFit/>
          </a:bodyPr>
          <a:lstStyle/>
          <a:p>
            <a:pPr algn="ctr"/>
            <a:r>
              <a:rPr lang="en-US" dirty="0" smtClean="0"/>
              <a:t>Pages</a:t>
            </a:r>
          </a:p>
          <a:p>
            <a:pPr algn="ctr"/>
            <a:r>
              <a:rPr lang="en-US" dirty="0" smtClean="0"/>
              <a:t>9–12</a:t>
            </a:r>
            <a:endParaRPr lang="en-US" dirty="0"/>
          </a:p>
        </p:txBody>
      </p:sp>
      <p:pic>
        <p:nvPicPr>
          <p:cNvPr id="18" name="Picture 17" descr="Screen Shot 2014-04-11 at 12.17.03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83300" y="1524000"/>
            <a:ext cx="2574131" cy="2921000"/>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248" y="1358348"/>
            <a:ext cx="6778752" cy="3262432"/>
          </a:xfrm>
        </p:spPr>
        <p:txBody>
          <a:bodyPr/>
          <a:lstStyle/>
          <a:p>
            <a:pPr marL="457200" indent="-457200">
              <a:lnSpc>
                <a:spcPct val="100000"/>
              </a:lnSpc>
              <a:spcBef>
                <a:spcPts val="2400"/>
              </a:spcBef>
            </a:pPr>
            <a:r>
              <a:rPr lang="en-US" dirty="0" smtClean="0"/>
              <a:t>How does the approach of the CCS-Math content differ from previous approaches to mathematics teaching and learning?</a:t>
            </a:r>
          </a:p>
          <a:p>
            <a:pPr marL="457200" indent="-457200">
              <a:lnSpc>
                <a:spcPct val="100000"/>
              </a:lnSpc>
              <a:spcBef>
                <a:spcPts val="2400"/>
              </a:spcBef>
            </a:pPr>
            <a:r>
              <a:rPr lang="en-US" dirty="0" smtClean="0"/>
              <a:t>How might you help teachers to understand these differences?</a:t>
            </a:r>
            <a:endParaRPr lang="en-US" dirty="0"/>
          </a:p>
        </p:txBody>
      </p:sp>
      <p:sp>
        <p:nvSpPr>
          <p:cNvPr id="3" name="Title 2"/>
          <p:cNvSpPr>
            <a:spLocks noGrp="1"/>
          </p:cNvSpPr>
          <p:nvPr>
            <p:ph type="title"/>
          </p:nvPr>
        </p:nvSpPr>
        <p:spPr/>
        <p:txBody>
          <a:bodyPr/>
          <a:lstStyle/>
          <a:p>
            <a:r>
              <a:rPr lang="en-US" dirty="0" smtClean="0"/>
              <a:t>Think About It…</a:t>
            </a:r>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28</a:t>
            </a:fld>
            <a:endParaRPr lang="en-US" dirty="0"/>
          </a:p>
        </p:txBody>
      </p:sp>
      <p:pic>
        <p:nvPicPr>
          <p:cNvPr id="124932" name="Picture 4" descr="C:\Users\Heath McGregor\AppData\Local\Microsoft\Windows\Temporary Internet Files\Content.IE5\4M2LGMAL\MP900448464[1].jpg"/>
          <p:cNvPicPr>
            <a:picLocks noChangeAspect="1" noChangeArrowheads="1"/>
          </p:cNvPicPr>
          <p:nvPr/>
        </p:nvPicPr>
        <p:blipFill>
          <a:blip r:embed="rId3" cstate="print"/>
          <a:srcRect/>
          <a:stretch>
            <a:fillRect/>
          </a:stretch>
        </p:blipFill>
        <p:spPr bwMode="auto">
          <a:xfrm>
            <a:off x="7040218" y="1238991"/>
            <a:ext cx="1905000" cy="2857500"/>
          </a:xfrm>
          <a:prstGeom prst="ellipse">
            <a:avLst/>
          </a:prstGeom>
          <a:ln>
            <a:noFill/>
          </a:ln>
          <a:effectLst>
            <a:softEdge rad="112500"/>
          </a:effectLst>
        </p:spPr>
      </p:pic>
      <p:pic>
        <p:nvPicPr>
          <p:cNvPr id="6" name="Picture 5" descr="discussion 2.png"/>
          <p:cNvPicPr>
            <a:picLocks noChangeAspect="1"/>
          </p:cNvPicPr>
          <p:nvPr/>
        </p:nvPicPr>
        <p:blipFill>
          <a:blip r:embed="rId4" cstate="print"/>
          <a:srcRect/>
          <a:stretch>
            <a:fillRect/>
          </a:stretch>
        </p:blipFill>
        <p:spPr bwMode="auto">
          <a:xfrm>
            <a:off x="4050238" y="4716979"/>
            <a:ext cx="1295400"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29</a:t>
            </a:fld>
            <a:endParaRPr lang="en-US" dirty="0"/>
          </a:p>
        </p:txBody>
      </p:sp>
    </p:spTree>
    <p:extLst>
      <p:ext uri="{BB962C8B-B14F-4D97-AF65-F5344CB8AC3E}">
        <p14:creationId xmlns:p14="http://schemas.microsoft.com/office/powerpoint/2010/main" xmlns="" val="2231719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dirty="0" smtClean="0"/>
              <a:t>Focus on Standards for Mathematical Content Outcomes (cont'd)</a:t>
            </a:r>
          </a:p>
        </p:txBody>
      </p:sp>
      <p:sp>
        <p:nvSpPr>
          <p:cNvPr id="19459" name="Content Placeholder 1"/>
          <p:cNvSpPr>
            <a:spLocks noGrp="1"/>
          </p:cNvSpPr>
          <p:nvPr>
            <p:ph type="body" sz="quarter" idx="10"/>
          </p:nvPr>
        </p:nvSpPr>
        <p:spPr>
          <a:xfrm>
            <a:off x="381000" y="1559116"/>
            <a:ext cx="8623852" cy="4165821"/>
          </a:xfrm>
        </p:spPr>
        <p:txBody>
          <a:bodyPr/>
          <a:lstStyle/>
          <a:p>
            <a:pPr marL="396875" lvl="1">
              <a:spcBef>
                <a:spcPts val="1200"/>
              </a:spcBef>
              <a:buBlip>
                <a:blip r:embed="rId3"/>
              </a:buBlip>
            </a:pPr>
            <a:r>
              <a:rPr lang="en-US" sz="3200" dirty="0"/>
              <a:t>By the end of this session you will have</a:t>
            </a:r>
            <a:r>
              <a:rPr lang="en-US" sz="3200" dirty="0" smtClean="0"/>
              <a:t>:</a:t>
            </a:r>
            <a:endParaRPr lang="en-US" dirty="0"/>
          </a:p>
          <a:p>
            <a:pPr lvl="1">
              <a:spcBef>
                <a:spcPts val="1200"/>
              </a:spcBef>
            </a:pPr>
            <a:r>
              <a:rPr lang="en-US" sz="2600" dirty="0"/>
              <a:t>Deepened your understanding of the potential of the CCS-Math to change mathematics teaching and learning. </a:t>
            </a:r>
          </a:p>
          <a:p>
            <a:pPr lvl="1">
              <a:spcBef>
                <a:spcPts val="1200"/>
              </a:spcBef>
            </a:pPr>
            <a:r>
              <a:rPr lang="en-US" sz="2600" dirty="0"/>
              <a:t>Gained an understanding of some of the challenges involved in implementing the CCS-Math.</a:t>
            </a:r>
          </a:p>
          <a:p>
            <a:pPr lvl="1">
              <a:spcBef>
                <a:spcPts val="1200"/>
              </a:spcBef>
            </a:pPr>
            <a:r>
              <a:rPr lang="en-US" sz="2600" dirty="0"/>
              <a:t>Explored strategies for supporting teachers as they make changes to their classroom practices. </a:t>
            </a:r>
          </a:p>
          <a:p>
            <a:pPr lvl="1">
              <a:spcBef>
                <a:spcPts val="1200"/>
              </a:spcBef>
            </a:pPr>
            <a:r>
              <a:rPr lang="en-US" sz="2600" dirty="0"/>
              <a:t>Made plans for next steps in your CCS-Math implementation. </a:t>
            </a:r>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The Progression of the Content Standards</a:t>
            </a:r>
          </a:p>
        </p:txBody>
      </p:sp>
      <p:sp>
        <p:nvSpPr>
          <p:cNvPr id="7" name="Text Placeholder 6"/>
          <p:cNvSpPr>
            <a:spLocks noGrp="1"/>
          </p:cNvSpPr>
          <p:nvPr>
            <p:ph type="body" idx="1"/>
          </p:nvPr>
        </p:nvSpPr>
        <p:spPr>
          <a:xfrm>
            <a:off x="623888" y="4257858"/>
            <a:ext cx="7886700" cy="553998"/>
          </a:xfrm>
        </p:spPr>
        <p:txBody>
          <a:bodyPr/>
          <a:lstStyle/>
          <a:p>
            <a:r>
              <a:rPr lang="en-US" dirty="0"/>
              <a:t>Section 3</a:t>
            </a:r>
          </a:p>
        </p:txBody>
      </p:sp>
      <p:sp>
        <p:nvSpPr>
          <p:cNvPr id="6" name="Slide Number Placeholder 5"/>
          <p:cNvSpPr>
            <a:spLocks noGrp="1"/>
          </p:cNvSpPr>
          <p:nvPr>
            <p:ph type="sldNum" sz="quarter" idx="12"/>
          </p:nvPr>
        </p:nvSpPr>
        <p:spPr/>
        <p:txBody>
          <a:bodyPr/>
          <a:lstStyle/>
          <a:p>
            <a:pPr>
              <a:defRPr/>
            </a:pPr>
            <a:fld id="{8302EB99-A2B1-4EE0-87C0-16390E92D0AE}" type="slidenum">
              <a:rPr lang="en-US" smtClean="0">
                <a:solidFill>
                  <a:schemeClr val="bg1"/>
                </a:solidFill>
              </a:rPr>
              <a:pPr>
                <a:defRPr/>
              </a:pPr>
              <a:t>30</a:t>
            </a:fld>
            <a:endParaRPr lang="en-US" dirty="0">
              <a:solidFill>
                <a:schemeClr val="bg1"/>
              </a:solidFill>
            </a:endParaRPr>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957273" y="4910005"/>
            <a:ext cx="935822" cy="1013807"/>
          </a:xfrm>
          <a:prstGeom prst="rect">
            <a:avLst/>
          </a:prstGeom>
          <a:noFill/>
          <a:ln w="9525">
            <a:noFill/>
            <a:miter lim="800000"/>
            <a:headEnd/>
            <a:tailEnd/>
          </a:ln>
        </p:spPr>
      </p:pic>
      <p:sp>
        <p:nvSpPr>
          <p:cNvPr id="8" name="TextBox 7"/>
          <p:cNvSpPr txBox="1">
            <a:spLocks noChangeArrowheads="1"/>
          </p:cNvSpPr>
          <p:nvPr/>
        </p:nvSpPr>
        <p:spPr bwMode="auto">
          <a:xfrm>
            <a:off x="957273" y="4926599"/>
            <a:ext cx="935822"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16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The Organization of the Standards</a:t>
            </a:r>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31</a:t>
            </a:fld>
            <a:endParaRPr lang="en-US" dirty="0"/>
          </a:p>
        </p:txBody>
      </p:sp>
      <p:pic>
        <p:nvPicPr>
          <p:cNvPr id="8" name="Picture 7"/>
          <p:cNvPicPr/>
          <p:nvPr/>
        </p:nvPicPr>
        <p:blipFill>
          <a:blip r:embed="rId3" cstate="print"/>
          <a:srcRect l="41414" t="44798" r="25962" b="39231"/>
          <a:stretch>
            <a:fillRect/>
          </a:stretch>
        </p:blipFill>
        <p:spPr bwMode="auto">
          <a:xfrm>
            <a:off x="199294" y="1676400"/>
            <a:ext cx="8686800" cy="3429000"/>
          </a:xfrm>
          <a:prstGeom prst="rect">
            <a:avLst/>
          </a:prstGeom>
          <a:noFill/>
          <a:ln w="9525">
            <a:noFill/>
            <a:miter lim="800000"/>
            <a:headEnd/>
            <a:tailEnd/>
          </a:ln>
        </p:spPr>
      </p:pic>
      <p:pic>
        <p:nvPicPr>
          <p:cNvPr id="9" name="Picture 8"/>
          <p:cNvPicPr/>
          <p:nvPr/>
        </p:nvPicPr>
        <p:blipFill>
          <a:blip r:embed="rId3" cstate="print"/>
          <a:srcRect l="68028" t="41249" r="27393" b="54492"/>
          <a:stretch>
            <a:fillRect/>
          </a:stretch>
        </p:blipFill>
        <p:spPr bwMode="auto">
          <a:xfrm>
            <a:off x="6858000" y="914400"/>
            <a:ext cx="1219200" cy="914400"/>
          </a:xfrm>
          <a:prstGeom prst="rect">
            <a:avLst/>
          </a:prstGeom>
          <a:noFill/>
          <a:ln w="9525">
            <a:noFill/>
            <a:miter lim="800000"/>
            <a:headEnd/>
            <a:tailEnd/>
          </a:ln>
        </p:spPr>
      </p:pic>
      <p:sp>
        <p:nvSpPr>
          <p:cNvPr id="12" name="Footer Placeholder 1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Domain Distribution</a:t>
            </a:r>
          </a:p>
        </p:txBody>
      </p:sp>
      <p:sp>
        <p:nvSpPr>
          <p:cNvPr id="10" name="Slide Number Placeholder 5"/>
          <p:cNvSpPr>
            <a:spLocks noGrp="1"/>
          </p:cNvSpPr>
          <p:nvPr>
            <p:ph type="sldNum" sz="quarter" idx="4"/>
          </p:nvPr>
        </p:nvSpPr>
        <p:spPr>
          <a:xfrm>
            <a:off x="7540273" y="6361575"/>
            <a:ext cx="1280160" cy="365125"/>
          </a:xfrm>
        </p:spPr>
        <p:txBody>
          <a:bodyPr/>
          <a:lstStyle>
            <a:lvl1pPr>
              <a:defRPr/>
            </a:lvl1pPr>
          </a:lstStyle>
          <a:p>
            <a:pPr algn="r"/>
            <a:fld id="{D88B8E49-E3D5-4FA1-B12B-A3E242820753}" type="slidenum">
              <a:rPr lang="en-US" smtClean="0"/>
              <a:pPr algn="r"/>
              <a:t>32</a:t>
            </a:fld>
            <a:endParaRPr lang="en-US" dirty="0"/>
          </a:p>
        </p:txBody>
      </p:sp>
      <p:pic>
        <p:nvPicPr>
          <p:cNvPr id="7" name="Content Placeholder 3" descr="Screen Shot 2013-01-30 at 4.42.21 PM.png"/>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a:xfrm>
            <a:off x="882015" y="1042328"/>
            <a:ext cx="7379970" cy="5367814"/>
          </a:xfrm>
        </p:spPr>
      </p:pic>
      <p:sp>
        <p:nvSpPr>
          <p:cNvPr id="5" name="TextBox 4">
            <a:hlinkClick r:id="rId4"/>
          </p:cNvPr>
          <p:cNvSpPr txBox="1"/>
          <p:nvPr/>
        </p:nvSpPr>
        <p:spPr>
          <a:xfrm>
            <a:off x="844062" y="6421855"/>
            <a:ext cx="3727938" cy="369332"/>
          </a:xfrm>
          <a:prstGeom prst="rect">
            <a:avLst/>
          </a:prstGeom>
          <a:noFill/>
        </p:spPr>
        <p:txBody>
          <a:bodyPr wrap="square" rtlCol="0">
            <a:spAutoFit/>
          </a:bodyPr>
          <a:lstStyle/>
          <a:p>
            <a:r>
              <a:rPr lang="en-US" dirty="0" smtClean="0">
                <a:solidFill>
                  <a:srgbClr val="0000FF"/>
                </a:solidFill>
              </a:rPr>
              <a:t>http://www.definingthecore.com</a:t>
            </a:r>
            <a:endParaRPr lang="en-US" dirty="0">
              <a:solidFill>
                <a:srgbClr val="0000FF"/>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p:cNvPicPr>
            <a:picLocks noGrp="1" noChangeAspect="1" noChangeArrowheads="1"/>
          </p:cNvPicPr>
          <p:nvPr>
            <p:ph idx="1"/>
          </p:nvPr>
        </p:nvPicPr>
        <p:blipFill>
          <a:blip r:embed="rId3" cstate="print"/>
          <a:srcRect l="6256" t="13399" r="18840" b="16521"/>
          <a:stretch>
            <a:fillRect/>
          </a:stretch>
        </p:blipFill>
        <p:spPr>
          <a:xfrm>
            <a:off x="1064607" y="1246188"/>
            <a:ext cx="6792536" cy="3971925"/>
          </a:xfrm>
        </p:spPr>
      </p:pic>
      <p:sp>
        <p:nvSpPr>
          <p:cNvPr id="3" name="Title 2"/>
          <p:cNvSpPr>
            <a:spLocks noGrp="1"/>
          </p:cNvSpPr>
          <p:nvPr>
            <p:ph type="title"/>
          </p:nvPr>
        </p:nvSpPr>
        <p:spPr/>
        <p:txBody>
          <a:bodyPr/>
          <a:lstStyle/>
          <a:p>
            <a:r>
              <a:rPr lang="en-US" dirty="0" smtClean="0"/>
              <a:t>Domain Progression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33</a:t>
            </a:fld>
            <a:endParaRPr lang="en-US" dirty="0"/>
          </a:p>
        </p:txBody>
      </p:sp>
      <p:sp>
        <p:nvSpPr>
          <p:cNvPr id="6" name="Rectangle 5">
            <a:hlinkClick r:id="rId4"/>
          </p:cNvPr>
          <p:cNvSpPr/>
          <p:nvPr/>
        </p:nvSpPr>
        <p:spPr>
          <a:xfrm>
            <a:off x="917448" y="5458866"/>
            <a:ext cx="7620000" cy="369332"/>
          </a:xfrm>
          <a:prstGeom prst="rect">
            <a:avLst/>
          </a:prstGeom>
        </p:spPr>
        <p:txBody>
          <a:bodyPr wrap="square">
            <a:spAutoFit/>
          </a:bodyPr>
          <a:lstStyle/>
          <a:p>
            <a:r>
              <a:rPr lang="en-US" dirty="0"/>
              <a:t>For More Information: </a:t>
            </a:r>
            <a:r>
              <a:rPr lang="en-US" dirty="0">
                <a:solidFill>
                  <a:srgbClr val="0000FF"/>
                </a:solidFill>
              </a:rPr>
              <a:t>http://commoncoretools.me/category/progressions/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Exploring the Content Standards</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34</a:t>
            </a:fld>
            <a:endParaRPr lang="en-US" dirty="0"/>
          </a:p>
        </p:txBody>
      </p:sp>
      <p:sp>
        <p:nvSpPr>
          <p:cNvPr id="12" name="Content Placeholder 1"/>
          <p:cNvSpPr>
            <a:spLocks noGrp="1"/>
          </p:cNvSpPr>
          <p:nvPr>
            <p:ph idx="1"/>
          </p:nvPr>
        </p:nvSpPr>
        <p:spPr>
          <a:xfrm>
            <a:off x="384048" y="1242647"/>
            <a:ext cx="8153400" cy="4875181"/>
          </a:xfrm>
        </p:spPr>
        <p:txBody>
          <a:bodyPr/>
          <a:lstStyle/>
          <a:p>
            <a:pPr algn="ctr">
              <a:spcBef>
                <a:spcPts val="0"/>
              </a:spcBef>
              <a:buNone/>
            </a:pPr>
            <a:r>
              <a:rPr lang="en-US" b="1" dirty="0" smtClean="0">
                <a:solidFill>
                  <a:schemeClr val="accent1"/>
                </a:solidFill>
                <a:latin typeface="+mj-lt"/>
              </a:rPr>
              <a:t>Ratios and Proportional Relationships </a:t>
            </a:r>
          </a:p>
          <a:p>
            <a:pPr algn="ctr">
              <a:spcBef>
                <a:spcPts val="0"/>
              </a:spcBef>
              <a:buNone/>
            </a:pPr>
            <a:r>
              <a:rPr lang="en-US" b="1" dirty="0" smtClean="0">
                <a:solidFill>
                  <a:schemeClr val="accent1"/>
                </a:solidFill>
                <a:latin typeface="+mj-lt"/>
              </a:rPr>
              <a:t>and Functions</a:t>
            </a:r>
          </a:p>
          <a:p>
            <a:pPr algn="ctr">
              <a:spcBef>
                <a:spcPts val="0"/>
              </a:spcBef>
              <a:buNone/>
            </a:pPr>
            <a:endParaRPr lang="en-US" b="1" dirty="0" smtClean="0">
              <a:solidFill>
                <a:schemeClr val="accent5">
                  <a:lumMod val="75000"/>
                </a:schemeClr>
              </a:solidFill>
              <a:latin typeface="+mj-lt"/>
            </a:endParaRPr>
          </a:p>
          <a:p>
            <a:pPr algn="ctr">
              <a:spcBef>
                <a:spcPts val="0"/>
              </a:spcBef>
              <a:buNone/>
            </a:pPr>
            <a:r>
              <a:rPr lang="en-US" b="1" dirty="0" smtClean="0">
                <a:solidFill>
                  <a:srgbClr val="FF0000"/>
                </a:solidFill>
                <a:latin typeface="+mj-lt"/>
              </a:rPr>
              <a:t>The Number System</a:t>
            </a:r>
          </a:p>
          <a:p>
            <a:pPr algn="ctr">
              <a:spcBef>
                <a:spcPts val="0"/>
              </a:spcBef>
              <a:buNone/>
            </a:pPr>
            <a:endParaRPr lang="en-US" b="1" dirty="0" smtClean="0">
              <a:solidFill>
                <a:schemeClr val="accent5">
                  <a:lumMod val="75000"/>
                </a:schemeClr>
              </a:solidFill>
              <a:latin typeface="+mj-lt"/>
            </a:endParaRPr>
          </a:p>
          <a:p>
            <a:pPr algn="ctr">
              <a:spcBef>
                <a:spcPts val="0"/>
              </a:spcBef>
              <a:buNone/>
            </a:pPr>
            <a:r>
              <a:rPr lang="en-US" b="1" dirty="0" smtClean="0">
                <a:solidFill>
                  <a:srgbClr val="32C658"/>
                </a:solidFill>
                <a:latin typeface="+mj-lt"/>
              </a:rPr>
              <a:t>Expressions and Equations</a:t>
            </a:r>
          </a:p>
          <a:p>
            <a:pPr algn="ctr">
              <a:spcBef>
                <a:spcPts val="0"/>
              </a:spcBef>
              <a:buNone/>
            </a:pPr>
            <a:endParaRPr lang="en-US" b="1" dirty="0" smtClean="0">
              <a:solidFill>
                <a:schemeClr val="accent3">
                  <a:lumMod val="75000"/>
                </a:schemeClr>
              </a:solidFill>
              <a:latin typeface="+mj-lt"/>
            </a:endParaRPr>
          </a:p>
          <a:p>
            <a:pPr algn="ctr">
              <a:spcBef>
                <a:spcPts val="0"/>
              </a:spcBef>
              <a:buNone/>
            </a:pPr>
            <a:r>
              <a:rPr lang="en-US" b="1" dirty="0" smtClean="0">
                <a:solidFill>
                  <a:srgbClr val="7030A0"/>
                </a:solidFill>
                <a:latin typeface="+mj-lt"/>
              </a:rPr>
              <a:t>Geometry</a:t>
            </a:r>
          </a:p>
          <a:p>
            <a:pPr algn="ctr">
              <a:spcBef>
                <a:spcPts val="0"/>
              </a:spcBef>
              <a:buNone/>
            </a:pPr>
            <a:endParaRPr lang="en-US" b="1" dirty="0">
              <a:solidFill>
                <a:srgbClr val="7030A0"/>
              </a:solidFill>
              <a:latin typeface="+mj-lt"/>
            </a:endParaRPr>
          </a:p>
          <a:p>
            <a:pPr algn="ctr">
              <a:spcBef>
                <a:spcPts val="0"/>
              </a:spcBef>
              <a:buNone/>
            </a:pPr>
            <a:r>
              <a:rPr lang="en-US" b="1" dirty="0" smtClean="0">
                <a:solidFill>
                  <a:srgbClr val="DF8045"/>
                </a:solidFill>
                <a:latin typeface="+mj-lt"/>
              </a:rPr>
              <a:t>Statistics and Probability</a:t>
            </a:r>
          </a:p>
          <a:p>
            <a:pPr algn="ctr">
              <a:spcBef>
                <a:spcPts val="0"/>
              </a:spcBef>
              <a:buNone/>
            </a:pPr>
            <a:endParaRPr lang="en-US" b="1" dirty="0">
              <a:solidFill>
                <a:srgbClr val="DF8045"/>
              </a:solidFill>
              <a:latin typeface="+mj-lt"/>
            </a:endParaRPr>
          </a:p>
        </p:txBody>
      </p:sp>
      <p:sp>
        <p:nvSpPr>
          <p:cNvPr id="13" name="Footer Placeholder 12"/>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Exploring the Content Standards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35</a:t>
            </a:fld>
            <a:endParaRPr lang="en-US" dirty="0"/>
          </a:p>
        </p:txBody>
      </p:sp>
      <p:graphicFrame>
        <p:nvGraphicFramePr>
          <p:cNvPr id="14" name="Table 13"/>
          <p:cNvGraphicFramePr>
            <a:graphicFrameLocks noGrp="1"/>
          </p:cNvGraphicFramePr>
          <p:nvPr/>
        </p:nvGraphicFramePr>
        <p:xfrm>
          <a:off x="439615" y="1371600"/>
          <a:ext cx="8001000" cy="297180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Part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a:buNone/>
                      </a:pPr>
                      <a:r>
                        <a:rPr lang="en-US" sz="2500" b="1" kern="1200" dirty="0" smtClean="0">
                          <a:solidFill>
                            <a:schemeClr val="bg1"/>
                          </a:solidFill>
                          <a:latin typeface="+mn-lt"/>
                          <a:ea typeface="+mn-ea"/>
                          <a:cs typeface="+mn-cs"/>
                        </a:rPr>
                        <a:t>Examine your assigned domain and determine which standards focus on:</a:t>
                      </a:r>
                    </a:p>
                    <a:p>
                      <a:pPr marL="365760" lvl="1" indent="-365760">
                        <a:buFont typeface="Arial" pitchFamily="34" charset="0"/>
                        <a:buChar char="•"/>
                      </a:pPr>
                      <a:r>
                        <a:rPr lang="en-US" sz="2500" b="1" kern="1200" dirty="0" smtClean="0">
                          <a:solidFill>
                            <a:schemeClr val="bg1"/>
                          </a:solidFill>
                          <a:latin typeface="+mn-lt"/>
                          <a:ea typeface="+mn-ea"/>
                          <a:cs typeface="+mn-cs"/>
                        </a:rPr>
                        <a:t>Conceptual Understanding (CU)</a:t>
                      </a:r>
                    </a:p>
                    <a:p>
                      <a:pPr marL="365760" lvl="1" indent="-365760">
                        <a:buFont typeface="Arial" pitchFamily="34" charset="0"/>
                        <a:buChar char="•"/>
                      </a:pPr>
                      <a:r>
                        <a:rPr lang="en-US" sz="2500" b="1" kern="1200" dirty="0" smtClean="0">
                          <a:solidFill>
                            <a:schemeClr val="bg1"/>
                          </a:solidFill>
                          <a:latin typeface="+mn-lt"/>
                          <a:ea typeface="+mn-ea"/>
                          <a:cs typeface="+mn-cs"/>
                        </a:rPr>
                        <a:t>Procedural Skill and Fluency (PSF)</a:t>
                      </a:r>
                    </a:p>
                    <a:p>
                      <a:pPr marL="365760" lvl="1" indent="-365760">
                        <a:buFont typeface="Arial" pitchFamily="34" charset="0"/>
                        <a:buChar char="•"/>
                      </a:pPr>
                      <a:r>
                        <a:rPr lang="en-US" sz="2500" b="1" kern="1200" dirty="0" smtClean="0">
                          <a:solidFill>
                            <a:schemeClr val="bg1"/>
                          </a:solidFill>
                          <a:latin typeface="+mn-lt"/>
                          <a:ea typeface="+mn-ea"/>
                          <a:cs typeface="+mn-cs"/>
                        </a:rPr>
                        <a:t>Application (A)</a:t>
                      </a:r>
                    </a:p>
                    <a:p>
                      <a:endParaRPr lang="en-US" sz="24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8"/>
          <p:cNvGrpSpPr/>
          <p:nvPr/>
        </p:nvGrpSpPr>
        <p:grpSpPr>
          <a:xfrm>
            <a:off x="4267200" y="3657600"/>
            <a:ext cx="4387137" cy="2203451"/>
            <a:chOff x="4267200" y="4114800"/>
            <a:chExt cx="4387137" cy="2203451"/>
          </a:xfrm>
        </p:grpSpPr>
        <p:sp>
          <p:nvSpPr>
            <p:cNvPr id="2052" name="Text Box 4"/>
            <p:cNvSpPr txBox="1">
              <a:spLocks noChangeArrowheads="1"/>
            </p:cNvSpPr>
            <p:nvPr/>
          </p:nvSpPr>
          <p:spPr bwMode="auto">
            <a:xfrm rot="588012">
              <a:off x="6730287" y="4219066"/>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latin typeface="Calibri" pitchFamily="34" charset="0"/>
                  <a:cs typeface="Arial" pitchFamily="34" charset="0"/>
                </a:rPr>
                <a:t>8</a:t>
              </a:r>
              <a:r>
                <a:rPr kumimoji="0" lang="en-US" sz="1200" b="1" i="0" u="none" strike="noStrike" cap="none" normalizeH="0" baseline="0" dirty="0" smtClean="0">
                  <a:ln>
                    <a:noFill/>
                  </a:ln>
                  <a:solidFill>
                    <a:schemeClr val="tx1"/>
                  </a:solidFill>
                  <a:effectLst/>
                  <a:latin typeface="Calibri" pitchFamily="34" charset="0"/>
                  <a:cs typeface="Arial" pitchFamily="34" charset="0"/>
                </a:rPr>
                <a:t>.EE.2</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Apply Use square root and cube root symbols to represent solutions to equations</a:t>
              </a:r>
              <a:r>
                <a:rPr kumimoji="0" lang="en-US" sz="1100" b="0" i="0" u="none" strike="noStrike" cap="none" normalizeH="0" dirty="0" smtClean="0">
                  <a:ln>
                    <a:noFill/>
                  </a:ln>
                  <a:solidFill>
                    <a:schemeClr val="tx1"/>
                  </a:solidFill>
                  <a:effectLst/>
                  <a:latin typeface="Calibri" pitchFamily="34" charset="0"/>
                  <a:cs typeface="Arial" pitchFamily="34" charset="0"/>
                </a:rPr>
                <a:t> of the form x</a:t>
              </a:r>
              <a:r>
                <a:rPr kumimoji="0" lang="en-US" sz="1100" b="0" i="0" u="none" strike="noStrike" cap="none" normalizeH="0" baseline="30000" dirty="0" smtClean="0">
                  <a:ln>
                    <a:noFill/>
                  </a:ln>
                  <a:solidFill>
                    <a:schemeClr val="tx1"/>
                  </a:solidFill>
                  <a:effectLst/>
                  <a:latin typeface="Calibri" pitchFamily="34" charset="0"/>
                  <a:cs typeface="Arial" pitchFamily="34" charset="0"/>
                </a:rPr>
                <a:t>2</a:t>
              </a:r>
              <a:r>
                <a:rPr kumimoji="0" lang="en-US" sz="1100" b="0" i="0" u="none" strike="noStrike" cap="none" normalizeH="0" dirty="0" smtClean="0">
                  <a:ln>
                    <a:noFill/>
                  </a:ln>
                  <a:solidFill>
                    <a:schemeClr val="tx1"/>
                  </a:solidFill>
                  <a:effectLst/>
                  <a:latin typeface="Calibri" pitchFamily="34" charset="0"/>
                  <a:cs typeface="Arial" pitchFamily="34" charset="0"/>
                </a:rPr>
                <a:t>=p wheand x3=p where p is a positive rational number.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rot="21090352">
              <a:off x="4267200" y="4241801"/>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latin typeface="Calibri" pitchFamily="34" charset="0"/>
                  <a:cs typeface="Arial" pitchFamily="34" charset="0"/>
                </a:rPr>
                <a:t>8</a:t>
              </a:r>
              <a:r>
                <a:rPr kumimoji="0" lang="en-US" sz="1200" b="1" i="0" u="none" strike="noStrike" cap="none" normalizeH="0" baseline="0" dirty="0" smtClean="0">
                  <a:ln>
                    <a:noFill/>
                  </a:ln>
                  <a:solidFill>
                    <a:schemeClr val="tx1"/>
                  </a:solidFill>
                  <a:effectLst/>
                  <a:latin typeface="Calibri" pitchFamily="34" charset="0"/>
                  <a:cs typeface="Arial" pitchFamily="34" charset="0"/>
                </a:rPr>
                <a:t>.EE.1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Know and apply the properties of integer exponents</a:t>
              </a:r>
              <a:r>
                <a:rPr kumimoji="0" lang="en-US" sz="1100" b="0" i="0" u="none" strike="noStrike" cap="none" normalizeH="0" dirty="0" smtClean="0">
                  <a:ln>
                    <a:noFill/>
                  </a:ln>
                  <a:solidFill>
                    <a:schemeClr val="tx1"/>
                  </a:solidFill>
                  <a:effectLst/>
                  <a:latin typeface="Calibri" pitchFamily="34" charset="0"/>
                  <a:cs typeface="Arial" pitchFamily="34" charset="0"/>
                </a:rPr>
                <a:t> to generate equivalent numerical expressions.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smtClean="0">
                  <a:latin typeface="Calibri" pitchFamily="34" charset="0"/>
                  <a:cs typeface="Arial" pitchFamily="34" charset="0"/>
                </a:rPr>
                <a:t>8.EE.3</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Use numbers expressed in the form of a single</a:t>
              </a:r>
              <a:r>
                <a:rPr kumimoji="0" lang="en-US" sz="1100" b="0" i="0" u="none" strike="noStrike" cap="none" normalizeH="0" dirty="0" smtClean="0">
                  <a:ln>
                    <a:noFill/>
                  </a:ln>
                  <a:solidFill>
                    <a:schemeClr val="tx1"/>
                  </a:solidFill>
                  <a:effectLst/>
                  <a:latin typeface="Calibri" pitchFamily="34" charset="0"/>
                  <a:cs typeface="Arial" pitchFamily="34" charset="0"/>
                </a:rPr>
                <a:t> digit times an integer power of 10 to estimate very large or very small quantities, and to express how many times as much one is than th eother.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1" name="Picture 6" descr="participant guide call out.png"/>
          <p:cNvPicPr preferRelativeResize="0">
            <a:picLocks noChangeArrowheads="1"/>
          </p:cNvPicPr>
          <p:nvPr/>
        </p:nvPicPr>
        <p:blipFill>
          <a:blip r:embed="rId3" cstate="print"/>
          <a:srcRect/>
          <a:stretch>
            <a:fillRect/>
          </a:stretch>
        </p:blipFill>
        <p:spPr bwMode="auto">
          <a:xfrm>
            <a:off x="6248400" y="4876800"/>
            <a:ext cx="932688" cy="1014984"/>
          </a:xfrm>
          <a:prstGeom prst="rect">
            <a:avLst/>
          </a:prstGeom>
          <a:noFill/>
          <a:ln w="9525">
            <a:noFill/>
            <a:miter lim="800000"/>
            <a:headEnd/>
            <a:tailEnd/>
          </a:ln>
        </p:spPr>
      </p:pic>
      <p:sp>
        <p:nvSpPr>
          <p:cNvPr id="15" name="TextBox 7"/>
          <p:cNvSpPr txBox="1">
            <a:spLocks noChangeArrowheads="1"/>
          </p:cNvSpPr>
          <p:nvPr/>
        </p:nvSpPr>
        <p:spPr bwMode="auto">
          <a:xfrm>
            <a:off x="6128084" y="4906105"/>
            <a:ext cx="1110916"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sp>
        <p:nvSpPr>
          <p:cNvPr id="18" name="Footer Placeholder 17"/>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Explore the Content Standards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36</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xmlns="" val="75227403"/>
              </p:ext>
            </p:extLst>
          </p:nvPr>
        </p:nvGraphicFramePr>
        <p:xfrm>
          <a:off x="533400" y="1371600"/>
          <a:ext cx="8001000" cy="259080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Part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kern="1200" dirty="0" smtClean="0">
                          <a:solidFill>
                            <a:schemeClr val="bg1"/>
                          </a:solidFill>
                          <a:latin typeface="+mn-lt"/>
                          <a:ea typeface="+mn-ea"/>
                          <a:cs typeface="+mn-cs"/>
                        </a:rPr>
                        <a:t>Examine your assigned domain across the 6-8 grade band and record five general observations about the progression and two observations about the relationship between the Content and Practice Standards. </a:t>
                      </a:r>
                      <a:endParaRPr lang="en-US" sz="2500" baseline="0" dirty="0" smtClean="0">
                        <a:solidFill>
                          <a:schemeClr val="bg1"/>
                        </a:solidFill>
                      </a:endParaRPr>
                    </a:p>
                    <a:p>
                      <a:endParaRPr lang="en-US"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5"/>
          <p:cNvGrpSpPr/>
          <p:nvPr/>
        </p:nvGrpSpPr>
        <p:grpSpPr>
          <a:xfrm>
            <a:off x="4038600" y="3505200"/>
            <a:ext cx="4552237" cy="2228850"/>
            <a:chOff x="4114800" y="4114800"/>
            <a:chExt cx="4552237" cy="2228850"/>
          </a:xfrm>
        </p:grpSpPr>
        <p:sp>
          <p:nvSpPr>
            <p:cNvPr id="7"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latin typeface="Calibri" pitchFamily="34" charset="0"/>
                  <a:cs typeface="Arial" pitchFamily="34" charset="0"/>
                </a:rPr>
                <a:t>7</a:t>
              </a:r>
              <a:r>
                <a:rPr kumimoji="0" lang="en-US" sz="1200" b="1" i="0" u="none" strike="noStrike" cap="none" normalizeH="0" baseline="0" dirty="0" smtClean="0">
                  <a:ln>
                    <a:noFill/>
                  </a:ln>
                  <a:solidFill>
                    <a:schemeClr val="tx1"/>
                  </a:solidFill>
                  <a:effectLst/>
                  <a:latin typeface="Calibri" pitchFamily="34" charset="0"/>
                  <a:cs typeface="Arial" pitchFamily="34" charset="0"/>
                </a:rPr>
                <a:t>.NS.1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Apply and extend previous understandings of addition and subtraction</a:t>
              </a:r>
              <a:r>
                <a:rPr kumimoji="0" lang="en-US" sz="1100" b="0" i="0" u="none" strike="noStrike" cap="none" normalizeH="0" dirty="0" smtClean="0">
                  <a:ln>
                    <a:noFill/>
                  </a:ln>
                  <a:solidFill>
                    <a:schemeClr val="tx1"/>
                  </a:solidFill>
                  <a:effectLst/>
                  <a:latin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Calibri" pitchFamily="34" charset="0"/>
                  <a:cs typeface="Arial" pitchFamily="34" charset="0"/>
                </a:rPr>
                <a:t>to add and subtract rational numbers; represent</a:t>
              </a:r>
              <a:r>
                <a:rPr kumimoji="0" lang="en-US" sz="1100" b="0" i="0" u="none" strike="noStrike" cap="none" normalizeH="0" dirty="0" smtClean="0">
                  <a:ln>
                    <a:noFill/>
                  </a:ln>
                  <a:solidFill>
                    <a:schemeClr val="tx1"/>
                  </a:solidFill>
                  <a:effectLst/>
                  <a:latin typeface="Calibri" pitchFamily="34" charset="0"/>
                  <a:cs typeface="Arial" pitchFamily="34" charset="0"/>
                </a:rPr>
                <a:t> addition and subtraction on a horizontal or vertical number line diagram.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rot="21090352">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6.NS.1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Interpret and compute quotients of fractions, and solve word problems involving division of fractions</a:t>
              </a:r>
              <a:r>
                <a:rPr kumimoji="0" lang="en-US" sz="1100" b="0" i="0" u="none" strike="noStrike" cap="none" normalizeH="0" dirty="0" smtClean="0">
                  <a:ln>
                    <a:noFill/>
                  </a:ln>
                  <a:solidFill>
                    <a:schemeClr val="tx1"/>
                  </a:solidFill>
                  <a:effectLst/>
                  <a:latin typeface="Calibri" pitchFamily="34" charset="0"/>
                  <a:cs typeface="Arial" pitchFamily="34" charset="0"/>
                </a:rPr>
                <a:t> by fractions</a:t>
              </a:r>
              <a:r>
                <a:rPr lang="en-US" sz="1100" dirty="0" smtClean="0">
                  <a:latin typeface="Calibri" pitchFamily="34" charset="0"/>
                  <a:cs typeface="Arial" pitchFamily="34" charset="0"/>
                </a:rPr>
                <a:t>, e.g. by using visual fraction models and dquations to represent the problem.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8.NS.1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Calibri" pitchFamily="34" charset="0"/>
                  <a:cs typeface="Arial" pitchFamily="34" charset="0"/>
                </a:rPr>
                <a:t>Know that</a:t>
              </a:r>
              <a:r>
                <a:rPr kumimoji="0" lang="en-US" sz="1100" b="0" i="0" u="none" strike="noStrike" cap="none" normalizeH="0" dirty="0" smtClean="0">
                  <a:ln>
                    <a:noFill/>
                  </a:ln>
                  <a:solidFill>
                    <a:schemeClr val="tx1"/>
                  </a:solidFill>
                  <a:effectLst/>
                  <a:latin typeface="Calibri" pitchFamily="34" charset="0"/>
                  <a:cs typeface="Arial" pitchFamily="34" charset="0"/>
                </a:rPr>
                <a:t> numbers that are not rational are called irrational.  Understand informally that every number has a decimal expansion; for rational numbers show that the decimal expansion repeat eventually…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9" name="Footer Placeholder 18"/>
          <p:cNvSpPr>
            <a:spLocks noGrp="1"/>
          </p:cNvSpPr>
          <p:nvPr>
            <p:ph type="ftr" sz="quarter" idx="10"/>
          </p:nvPr>
        </p:nvSpPr>
        <p:spPr/>
        <p:txBody>
          <a:bodyPr/>
          <a:lstStyle/>
          <a:p>
            <a:r>
              <a:rPr lang="en-US" dirty="0" smtClean="0"/>
              <a:t> </a:t>
            </a:r>
            <a:endParaRPr lang="en-US" dirty="0"/>
          </a:p>
        </p:txBody>
      </p:sp>
      <p:pic>
        <p:nvPicPr>
          <p:cNvPr id="16" name="Picture 6" descr="participant guide call out.png"/>
          <p:cNvPicPr>
            <a:picLocks noChangeAspect="1" noChangeArrowheads="1"/>
          </p:cNvPicPr>
          <p:nvPr/>
        </p:nvPicPr>
        <p:blipFill>
          <a:blip r:embed="rId3" cstate="print"/>
          <a:srcRect/>
          <a:stretch>
            <a:fillRect/>
          </a:stretch>
        </p:blipFill>
        <p:spPr bwMode="auto">
          <a:xfrm>
            <a:off x="6172200" y="5040923"/>
            <a:ext cx="932688" cy="1010412"/>
          </a:xfrm>
          <a:prstGeom prst="rect">
            <a:avLst/>
          </a:prstGeom>
          <a:noFill/>
          <a:ln w="9525">
            <a:noFill/>
            <a:miter lim="800000"/>
            <a:headEnd/>
            <a:tailEnd/>
          </a:ln>
        </p:spPr>
      </p:pic>
      <p:sp>
        <p:nvSpPr>
          <p:cNvPr id="17" name="TextBox 7"/>
          <p:cNvSpPr txBox="1">
            <a:spLocks noChangeArrowheads="1"/>
          </p:cNvSpPr>
          <p:nvPr/>
        </p:nvSpPr>
        <p:spPr bwMode="auto">
          <a:xfrm>
            <a:off x="6160474" y="5099537"/>
            <a:ext cx="914400" cy="369332"/>
          </a:xfrm>
          <a:prstGeom prst="rect">
            <a:avLst/>
          </a:prstGeom>
          <a:noFill/>
          <a:ln w="9525">
            <a:noFill/>
            <a:miter lim="800000"/>
            <a:headEnd/>
            <a:tailEnd/>
          </a:ln>
        </p:spPr>
        <p:txBody>
          <a:bodyPr wrap="square">
            <a:spAutoFit/>
          </a:bodyPr>
          <a:lstStyle/>
          <a:p>
            <a:pPr algn="ctr"/>
            <a:r>
              <a:rPr lang="en-US" dirty="0" smtClean="0"/>
              <a:t>Page 17</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Exploring the Content Standards</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37</a:t>
            </a:fld>
            <a:endParaRPr lang="en-US" dirty="0"/>
          </a:p>
        </p:txBody>
      </p:sp>
      <p:graphicFrame>
        <p:nvGraphicFramePr>
          <p:cNvPr id="13" name="Table 12"/>
          <p:cNvGraphicFramePr>
            <a:graphicFrameLocks noGrp="1"/>
          </p:cNvGraphicFramePr>
          <p:nvPr/>
        </p:nvGraphicFramePr>
        <p:xfrm>
          <a:off x="533400" y="1371600"/>
          <a:ext cx="8001000" cy="2407356"/>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Part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r>
                        <a:rPr lang="en-US" sz="2500" b="1" kern="1200" dirty="0" smtClean="0">
                          <a:solidFill>
                            <a:schemeClr val="bg1"/>
                          </a:solidFill>
                          <a:latin typeface="+mn-lt"/>
                          <a:ea typeface="+mn-ea"/>
                          <a:cs typeface="+mn-cs"/>
                        </a:rPr>
                        <a:t>Examine all of the Content Standards for your assigned grade level. Make connections across domains and create clusters that can be taught as part of a lesson or unit. </a:t>
                      </a:r>
                      <a:endParaRPr lang="en-US" sz="25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4"/>
          <p:cNvGrpSpPr/>
          <p:nvPr/>
        </p:nvGrpSpPr>
        <p:grpSpPr>
          <a:xfrm>
            <a:off x="4191000" y="3310466"/>
            <a:ext cx="4552237" cy="2209800"/>
            <a:chOff x="4114800" y="4148666"/>
            <a:chExt cx="4552237" cy="2209800"/>
          </a:xfrm>
        </p:grpSpPr>
        <p:sp>
          <p:nvSpPr>
            <p:cNvPr id="6"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smtClean="0">
                  <a:solidFill>
                    <a:srgbClr val="FF0000"/>
                  </a:solidFill>
                  <a:latin typeface="Calibri" pitchFamily="34" charset="0"/>
                  <a:cs typeface="Arial" pitchFamily="34" charset="0"/>
                </a:rPr>
                <a:t>7</a:t>
              </a:r>
              <a:r>
                <a:rPr kumimoji="0" lang="en-US" sz="1200" b="1" i="0" u="none" strike="noStrike" cap="none" normalizeH="0" baseline="0" dirty="0" smtClean="0">
                  <a:ln>
                    <a:noFill/>
                  </a:ln>
                  <a:solidFill>
                    <a:srgbClr val="FF0000"/>
                  </a:solidFill>
                  <a:effectLst/>
                  <a:latin typeface="Calibri" pitchFamily="34" charset="0"/>
                  <a:cs typeface="Arial" pitchFamily="34" charset="0"/>
                </a:rPr>
                <a:t>.NS.2</a:t>
              </a:r>
              <a:endParaRPr kumimoji="0" lang="en-US" sz="1200" b="1"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rgbClr val="FF0000"/>
                  </a:solidFill>
                  <a:effectLst/>
                  <a:latin typeface="Calibri" pitchFamily="34" charset="0"/>
                  <a:cs typeface="Arial" pitchFamily="34" charset="0"/>
                </a:rPr>
                <a:t>Apply and extend previous understandings of addition and</a:t>
              </a:r>
              <a:r>
                <a:rPr kumimoji="0" lang="en-US" sz="1100" b="0" i="0" u="none" strike="noStrike" cap="none" normalizeH="0" dirty="0" smtClean="0">
                  <a:ln>
                    <a:noFill/>
                  </a:ln>
                  <a:solidFill>
                    <a:srgbClr val="FF0000"/>
                  </a:solidFill>
                  <a:effectLst/>
                  <a:latin typeface="Calibri" pitchFamily="34" charset="0"/>
                  <a:cs typeface="Arial" pitchFamily="34" charset="0"/>
                </a:rPr>
                <a:t> subtraction</a:t>
              </a:r>
              <a:r>
                <a:rPr kumimoji="0" lang="en-US" sz="1100" b="0" i="0" u="none" strike="noStrike" cap="none" normalizeH="0" baseline="0" dirty="0" smtClean="0">
                  <a:ln>
                    <a:noFill/>
                  </a:ln>
                  <a:solidFill>
                    <a:srgbClr val="FF0000"/>
                  </a:solidFill>
                  <a:effectLst/>
                  <a:latin typeface="Calibri" pitchFamily="34" charset="0"/>
                  <a:cs typeface="Arial" pitchFamily="34" charset="0"/>
                </a:rPr>
                <a:t> to</a:t>
              </a:r>
              <a:r>
                <a:rPr kumimoji="0" lang="en-US" sz="1100" b="0" i="0" u="none" strike="noStrike" cap="none" normalizeH="0" dirty="0" smtClean="0">
                  <a:ln>
                    <a:noFill/>
                  </a:ln>
                  <a:solidFill>
                    <a:srgbClr val="FF0000"/>
                  </a:solidFill>
                  <a:effectLst/>
                  <a:latin typeface="Calibri" pitchFamily="34" charset="0"/>
                  <a:cs typeface="Arial" pitchFamily="34" charset="0"/>
                </a:rPr>
                <a:t> add and subtract ration</a:t>
              </a:r>
              <a:r>
                <a:rPr lang="en-US" sz="1100" dirty="0" smtClean="0">
                  <a:solidFill>
                    <a:srgbClr val="FF0000"/>
                  </a:solidFill>
                  <a:latin typeface="Calibri" pitchFamily="34" charset="0"/>
                  <a:cs typeface="Arial" pitchFamily="34" charset="0"/>
                </a:rPr>
                <a:t>al numbers; represent addition and subtraction on a horizontal or vertical number line diagram.</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Text Box 2"/>
            <p:cNvSpPr txBox="1">
              <a:spLocks noChangeArrowheads="1"/>
            </p:cNvSpPr>
            <p:nvPr/>
          </p:nvSpPr>
          <p:spPr bwMode="auto">
            <a:xfrm rot="20850619">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solidFill>
                    <a:schemeClr val="accent3">
                      <a:lumMod val="75000"/>
                    </a:schemeClr>
                  </a:solidFill>
                  <a:latin typeface="Calibri" pitchFamily="34" charset="0"/>
                  <a:cs typeface="Arial" pitchFamily="34" charset="0"/>
                </a:rPr>
                <a:t>7</a:t>
              </a:r>
              <a:r>
                <a:rPr kumimoji="0" lang="en-US" sz="1200" b="1" i="0" u="none" strike="noStrike" cap="none" normalizeH="0" baseline="0" dirty="0" smtClean="0">
                  <a:ln>
                    <a:noFill/>
                  </a:ln>
                  <a:solidFill>
                    <a:schemeClr val="accent3">
                      <a:lumMod val="75000"/>
                    </a:schemeClr>
                  </a:solidFill>
                  <a:effectLst/>
                  <a:latin typeface="Calibri" pitchFamily="34" charset="0"/>
                  <a:cs typeface="Arial" pitchFamily="34" charset="0"/>
                </a:rPr>
                <a:t>.RP.2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accent3">
                      <a:lumMod val="75000"/>
                    </a:schemeClr>
                  </a:solidFill>
                  <a:effectLst/>
                  <a:latin typeface="Calibri" pitchFamily="34" charset="0"/>
                  <a:cs typeface="Arial" pitchFamily="34" charset="0"/>
                </a:rPr>
                <a:t>Recognize and represent proportional relationships between quantities.</a:t>
              </a:r>
              <a:endParaRPr kumimoji="0" lang="en-US" sz="1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
          <p:nvSpPr>
            <p:cNvPr id="8" name="Text Box 3"/>
            <p:cNvSpPr txBox="1">
              <a:spLocks noChangeArrowheads="1"/>
            </p:cNvSpPr>
            <p:nvPr/>
          </p:nvSpPr>
          <p:spPr bwMode="auto">
            <a:xfrm>
              <a:off x="5401734" y="4148666"/>
              <a:ext cx="1924050" cy="220980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solidFill>
                    <a:schemeClr val="accent4">
                      <a:lumMod val="75000"/>
                    </a:schemeClr>
                  </a:solidFill>
                  <a:latin typeface="Calibri" pitchFamily="34" charset="0"/>
                  <a:cs typeface="Arial" pitchFamily="34" charset="0"/>
                </a:rPr>
                <a:t>7</a:t>
              </a:r>
              <a:r>
                <a:rPr kumimoji="0" lang="en-US" sz="1200" b="1" i="0" u="none" strike="noStrike" cap="none" normalizeH="0" baseline="0" dirty="0" smtClean="0">
                  <a:ln>
                    <a:noFill/>
                  </a:ln>
                  <a:solidFill>
                    <a:schemeClr val="accent4">
                      <a:lumMod val="75000"/>
                    </a:schemeClr>
                  </a:solidFill>
                  <a:effectLst/>
                  <a:latin typeface="Calibri" pitchFamily="34" charset="0"/>
                  <a:cs typeface="Arial" pitchFamily="34" charset="0"/>
                </a:rPr>
                <a:t>.EE.</a:t>
              </a:r>
              <a:r>
                <a:rPr lang="en-US" sz="1200" b="1" dirty="0">
                  <a:solidFill>
                    <a:schemeClr val="accent4">
                      <a:lumMod val="75000"/>
                    </a:schemeClr>
                  </a:solidFill>
                  <a:latin typeface="Calibri" pitchFamily="34" charset="0"/>
                  <a:cs typeface="Arial" pitchFamily="34" charset="0"/>
                </a:rPr>
                <a:t>1</a:t>
              </a:r>
              <a:endParaRPr kumimoji="0" lang="en-US" sz="1200" b="1" i="0" u="none" strike="noStrike" cap="none" normalizeH="0" baseline="0" dirty="0" smtClean="0">
                <a:ln>
                  <a:noFill/>
                </a:ln>
                <a:solidFill>
                  <a:schemeClr val="accent4">
                    <a:lumMod val="75000"/>
                  </a:schemeClr>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accent4">
                      <a:lumMod val="75000"/>
                    </a:schemeClr>
                  </a:solidFill>
                  <a:effectLst/>
                  <a:latin typeface="Calibri" pitchFamily="34" charset="0"/>
                  <a:cs typeface="Arial" pitchFamily="34" charset="0"/>
                </a:rPr>
                <a:t>Apply properties of operations as strategies to add, subtract, factor, and expand linear expressions with rational coefficients.</a:t>
              </a:r>
              <a:r>
                <a:rPr kumimoji="0" lang="en-US" sz="1100" b="0" i="0" u="none" strike="noStrike" cap="none" normalizeH="0" dirty="0" smtClean="0">
                  <a:ln>
                    <a:noFill/>
                  </a:ln>
                  <a:solidFill>
                    <a:schemeClr val="accent4">
                      <a:lumMod val="75000"/>
                    </a:schemeClr>
                  </a:solidFill>
                  <a:effectLst/>
                  <a:latin typeface="Calibri" pitchFamily="34" charset="0"/>
                  <a:cs typeface="Arial" pitchFamily="34" charset="0"/>
                </a:rPr>
                <a:t>  </a:t>
              </a:r>
              <a:endParaRPr kumimoji="0" lang="en-US"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pSp>
      <p:pic>
        <p:nvPicPr>
          <p:cNvPr id="10" name="Picture 6" descr="participant guide call out.png"/>
          <p:cNvPicPr>
            <a:picLocks noChangeAspect="1" noChangeArrowheads="1"/>
          </p:cNvPicPr>
          <p:nvPr/>
        </p:nvPicPr>
        <p:blipFill>
          <a:blip r:embed="rId3" cstate="print"/>
          <a:srcRect/>
          <a:stretch>
            <a:fillRect/>
          </a:stretch>
        </p:blipFill>
        <p:spPr bwMode="auto">
          <a:xfrm>
            <a:off x="6172200" y="5040923"/>
            <a:ext cx="932688" cy="1010412"/>
          </a:xfrm>
          <a:prstGeom prst="rect">
            <a:avLst/>
          </a:prstGeom>
          <a:noFill/>
          <a:ln w="9525">
            <a:noFill/>
            <a:miter lim="800000"/>
            <a:headEnd/>
            <a:tailEnd/>
          </a:ln>
        </p:spPr>
      </p:pic>
      <p:sp>
        <p:nvSpPr>
          <p:cNvPr id="16" name="TextBox 7"/>
          <p:cNvSpPr txBox="1">
            <a:spLocks noChangeArrowheads="1"/>
          </p:cNvSpPr>
          <p:nvPr/>
        </p:nvSpPr>
        <p:spPr bwMode="auto">
          <a:xfrm>
            <a:off x="6160474" y="5099537"/>
            <a:ext cx="914400" cy="369332"/>
          </a:xfrm>
          <a:prstGeom prst="rect">
            <a:avLst/>
          </a:prstGeom>
          <a:noFill/>
          <a:ln w="9525">
            <a:noFill/>
            <a:miter lim="800000"/>
            <a:headEnd/>
            <a:tailEnd/>
          </a:ln>
        </p:spPr>
        <p:txBody>
          <a:bodyPr wrap="square">
            <a:spAutoFit/>
          </a:bodyPr>
          <a:lstStyle/>
          <a:p>
            <a:pPr algn="ctr"/>
            <a:r>
              <a:rPr lang="en-US" dirty="0" smtClean="0"/>
              <a:t>Page 18</a:t>
            </a:r>
            <a:endParaRPr lang="en-US" dirty="0"/>
          </a:p>
        </p:txBody>
      </p:sp>
      <p:sp>
        <p:nvSpPr>
          <p:cNvPr id="17" name="Footer Placeholder 16"/>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13027" t="16784" r="48886" b="46652"/>
          <a:stretch>
            <a:fillRect/>
          </a:stretch>
        </p:blipFill>
        <p:spPr>
          <a:xfrm>
            <a:off x="1413534" y="1270372"/>
            <a:ext cx="6094682" cy="3656857"/>
          </a:xfrm>
        </p:spPr>
      </p:pic>
      <p:sp>
        <p:nvSpPr>
          <p:cNvPr id="3" name="Title 2"/>
          <p:cNvSpPr>
            <a:spLocks noGrp="1"/>
          </p:cNvSpPr>
          <p:nvPr>
            <p:ph type="title"/>
          </p:nvPr>
        </p:nvSpPr>
        <p:spPr/>
        <p:txBody>
          <a:bodyPr/>
          <a:lstStyle/>
          <a:p>
            <a:r>
              <a:rPr lang="en-US" dirty="0" smtClean="0"/>
              <a:t>From the Authors</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38</a:t>
            </a:fld>
            <a:endParaRPr lang="en-US" dirty="0"/>
          </a:p>
        </p:txBody>
      </p:sp>
      <p:sp>
        <p:nvSpPr>
          <p:cNvPr id="5" name="Rectangle 4"/>
          <p:cNvSpPr/>
          <p:nvPr/>
        </p:nvSpPr>
        <p:spPr>
          <a:xfrm>
            <a:off x="3393831" y="4964723"/>
            <a:ext cx="2486578" cy="523220"/>
          </a:xfrm>
          <a:prstGeom prst="rect">
            <a:avLst/>
          </a:prstGeom>
        </p:spPr>
        <p:txBody>
          <a:bodyPr wrap="none">
            <a:spAutoFit/>
          </a:bodyPr>
          <a:lstStyle/>
          <a:p>
            <a:r>
              <a:rPr lang="en-US" sz="2800" dirty="0" smtClean="0">
                <a:latin typeface="+mj-lt"/>
                <a:hlinkClick r:id="rId4"/>
              </a:rPr>
              <a:t>Watch Video</a:t>
            </a:r>
            <a:endParaRPr lang="en-US" sz="2800" dirty="0">
              <a:latin typeface="+mj-lt"/>
            </a:endParaRPr>
          </a:p>
        </p:txBody>
      </p:sp>
      <p:sp>
        <p:nvSpPr>
          <p:cNvPr id="9" name="Footer Placeholder 8"/>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299365"/>
          </a:xfrm>
        </p:spPr>
        <p:txBody>
          <a:bodyPr/>
          <a:lstStyle/>
          <a:p>
            <a:pPr marL="393192" lvl="1" indent="-402336">
              <a:spcBef>
                <a:spcPts val="1800"/>
              </a:spcBef>
              <a:spcAft>
                <a:spcPts val="600"/>
              </a:spcAft>
              <a:buBlip>
                <a:blip r:embed="rId3"/>
              </a:buBlip>
            </a:pPr>
            <a:r>
              <a:rPr lang="en-US" sz="3600" dirty="0" smtClean="0">
                <a:solidFill>
                  <a:srgbClr val="000000"/>
                </a:solidFill>
              </a:rPr>
              <a:t>How </a:t>
            </a:r>
            <a:r>
              <a:rPr lang="en-US" sz="3600" dirty="0">
                <a:solidFill>
                  <a:srgbClr val="000000"/>
                </a:solidFill>
              </a:rPr>
              <a:t>might you help teachers at your school to fully understand the progressions of the content standards?</a:t>
            </a:r>
          </a:p>
          <a:p>
            <a:pPr marL="393192" lvl="1" indent="-402336">
              <a:spcBef>
                <a:spcPts val="1800"/>
              </a:spcBef>
              <a:spcAft>
                <a:spcPts val="600"/>
              </a:spcAft>
              <a:buBlip>
                <a:blip r:embed="rId3"/>
              </a:buBlip>
            </a:pPr>
            <a:r>
              <a:rPr lang="en-US" sz="3600" dirty="0" smtClean="0">
                <a:solidFill>
                  <a:srgbClr val="000000"/>
                </a:solidFill>
              </a:rPr>
              <a:t>What </a:t>
            </a:r>
            <a:r>
              <a:rPr lang="en-US" sz="3600" dirty="0">
                <a:solidFill>
                  <a:srgbClr val="000000"/>
                </a:solidFill>
              </a:rPr>
              <a:t>questions do you anticipate teachers having about the content standards?</a:t>
            </a:r>
          </a:p>
        </p:txBody>
      </p:sp>
      <p:sp>
        <p:nvSpPr>
          <p:cNvPr id="3" name="Title 2"/>
          <p:cNvSpPr>
            <a:spLocks noGrp="1"/>
          </p:cNvSpPr>
          <p:nvPr>
            <p:ph type="title"/>
          </p:nvPr>
        </p:nvSpPr>
        <p:spPr/>
        <p:txBody>
          <a:bodyPr/>
          <a:lstStyle/>
          <a:p>
            <a:r>
              <a:rPr lang="en-US" dirty="0"/>
              <a:t>Reflect</a:t>
            </a:r>
          </a:p>
        </p:txBody>
      </p:sp>
      <p:sp>
        <p:nvSpPr>
          <p:cNvPr id="11" name="Footer Placeholder 10"/>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39</a:t>
            </a:fld>
            <a:endParaRPr lang="en-US" dirty="0"/>
          </a:p>
        </p:txBody>
      </p:sp>
      <p:grpSp>
        <p:nvGrpSpPr>
          <p:cNvPr id="5" name="Group 5"/>
          <p:cNvGrpSpPr>
            <a:grpSpLocks/>
          </p:cNvGrpSpPr>
          <p:nvPr/>
        </p:nvGrpSpPr>
        <p:grpSpPr bwMode="auto">
          <a:xfrm>
            <a:off x="6260122" y="4613725"/>
            <a:ext cx="1219200" cy="1010412"/>
            <a:chOff x="7496907" y="4953000"/>
            <a:chExt cx="1219200" cy="1010412"/>
          </a:xfrm>
        </p:grpSpPr>
        <p:pic>
          <p:nvPicPr>
            <p:cNvPr id="6" name="Picture 6" descr="participant guide call out.png"/>
            <p:cNvPicPr>
              <a:picLocks noChangeAspect="1" noChangeArrowheads="1"/>
            </p:cNvPicPr>
            <p:nvPr/>
          </p:nvPicPr>
          <p:blipFill>
            <a:blip r:embed="rId4" cstate="print"/>
            <a:srcRect/>
            <a:stretch>
              <a:fillRect/>
            </a:stretch>
          </p:blipFill>
          <p:spPr bwMode="auto">
            <a:xfrm>
              <a:off x="7620000" y="4953000"/>
              <a:ext cx="932688" cy="1010412"/>
            </a:xfrm>
            <a:prstGeom prst="rect">
              <a:avLst/>
            </a:prstGeom>
            <a:noFill/>
            <a:ln w="9525">
              <a:noFill/>
              <a:miter lim="800000"/>
              <a:headEnd/>
              <a:tailEnd/>
            </a:ln>
          </p:spPr>
        </p:pic>
        <p:sp>
          <p:nvSpPr>
            <p:cNvPr id="7" name="TextBox 7"/>
            <p:cNvSpPr txBox="1">
              <a:spLocks noChangeArrowheads="1"/>
            </p:cNvSpPr>
            <p:nvPr/>
          </p:nvSpPr>
          <p:spPr bwMode="auto">
            <a:xfrm>
              <a:off x="7496907" y="5003339"/>
              <a:ext cx="1219200" cy="369332"/>
            </a:xfrm>
            <a:prstGeom prst="rect">
              <a:avLst/>
            </a:prstGeom>
            <a:noFill/>
            <a:ln w="9525">
              <a:noFill/>
              <a:miter lim="800000"/>
              <a:headEnd/>
              <a:tailEnd/>
            </a:ln>
          </p:spPr>
          <p:txBody>
            <a:bodyPr wrap="square">
              <a:spAutoFit/>
            </a:bodyPr>
            <a:lstStyle/>
            <a:p>
              <a:pPr algn="ctr"/>
              <a:r>
                <a:rPr lang="en-US" dirty="0" smtClean="0"/>
                <a:t>Page 19</a:t>
              </a:r>
              <a:endParaRPr lang="en-US" dirty="0"/>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313589" y="1183890"/>
            <a:ext cx="6218355" cy="4398127"/>
          </a:xfrm>
        </p:spPr>
        <p:txBody>
          <a:bodyPr/>
          <a:lstStyle/>
          <a:p>
            <a:pPr>
              <a:spcAft>
                <a:spcPts val="300"/>
              </a:spcAft>
              <a:buNone/>
            </a:pPr>
            <a:r>
              <a:rPr lang="en-US" sz="2400" b="1" dirty="0" smtClean="0"/>
              <a:t>Morning Session</a:t>
            </a:r>
          </a:p>
          <a:p>
            <a:r>
              <a:rPr lang="en-US" sz="2400" dirty="0" smtClean="0"/>
              <a:t>Welcome and Introductions</a:t>
            </a:r>
          </a:p>
          <a:p>
            <a:r>
              <a:rPr lang="en-US" sz="2400" dirty="0" smtClean="0"/>
              <a:t>Sharing Implementation Experiences</a:t>
            </a:r>
          </a:p>
          <a:p>
            <a:r>
              <a:rPr lang="en-US" sz="2400" dirty="0" smtClean="0"/>
              <a:t>The Language of the Content Standards</a:t>
            </a:r>
          </a:p>
          <a:p>
            <a:r>
              <a:rPr lang="en-US" sz="2400" dirty="0" smtClean="0"/>
              <a:t>The Progression of the Content Standards</a:t>
            </a:r>
          </a:p>
          <a:p>
            <a:pPr>
              <a:spcAft>
                <a:spcPts val="300"/>
              </a:spcAft>
              <a:buNone/>
            </a:pPr>
            <a:r>
              <a:rPr lang="en-US" sz="2400" b="1" dirty="0" smtClean="0"/>
              <a:t>Afternoon Session </a:t>
            </a:r>
          </a:p>
          <a:p>
            <a:r>
              <a:rPr lang="en-US" sz="2400" dirty="0" smtClean="0"/>
              <a:t>Meeting the Expectations of the Content Standards through Cognitively Rigorous Tasks</a:t>
            </a:r>
          </a:p>
          <a:p>
            <a:r>
              <a:rPr lang="en-US" sz="2400" dirty="0" smtClean="0"/>
              <a:t>Supporting Change</a:t>
            </a:r>
          </a:p>
          <a:p>
            <a:r>
              <a:rPr lang="en-US" sz="2400" dirty="0" smtClean="0"/>
              <a:t>Next Steps</a:t>
            </a:r>
          </a:p>
          <a:p>
            <a:pPr>
              <a:spcAft>
                <a:spcPts val="300"/>
              </a:spcAft>
              <a:buNone/>
            </a:pPr>
            <a:r>
              <a:rPr lang="en-US" sz="2400" b="1" dirty="0" smtClean="0"/>
              <a:t>Post-Assessment, Session Evaluation, &amp; Wrap Up</a:t>
            </a:r>
          </a:p>
        </p:txBody>
      </p:sp>
      <p:sp>
        <p:nvSpPr>
          <p:cNvPr id="27651" name="Title 2"/>
          <p:cNvSpPr>
            <a:spLocks noGrp="1"/>
          </p:cNvSpPr>
          <p:nvPr>
            <p:ph type="title"/>
          </p:nvPr>
        </p:nvSpPr>
        <p:spPr>
          <a:xfrm>
            <a:off x="384048" y="228600"/>
            <a:ext cx="8153400" cy="688711"/>
          </a:xfrm>
        </p:spPr>
        <p:txBody>
          <a:bodyPr/>
          <a:lstStyle/>
          <a:p>
            <a:r>
              <a:rPr lang="en-US"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461485" y="1183890"/>
            <a:ext cx="2451100" cy="365760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3" descr="C:\Users\rgeier\AppData\Local\Microsoft\Windows\Temporary Internet Files\Content.IE5\G4JOYO95\MP900439444[1].jpg"/>
          <p:cNvPicPr>
            <a:picLocks noGrp="1" noChangeAspect="1" noChangeArrowheads="1"/>
          </p:cNvPicPr>
          <p:nvPr>
            <p:ph idx="1"/>
          </p:nvPr>
        </p:nvPicPr>
        <p:blipFill rotWithShape="1">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tretch/>
        </p:blipFill>
        <p:spPr>
          <a:xfrm>
            <a:off x="1477669" y="1417638"/>
            <a:ext cx="5966411" cy="3971925"/>
          </a:xfrm>
        </p:spPr>
      </p:pic>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11"/>
          </p:nvPr>
        </p:nvSpPr>
        <p:spPr/>
        <p:txBody>
          <a:bodyPr/>
          <a:lstStyle/>
          <a:p>
            <a:fld id="{8D79BE21-F712-4A53-802B-F850200F0AA7}" type="slidenum">
              <a:rPr lang="en-US" smtClean="0"/>
              <a:pPr/>
              <a:t>40</a:t>
            </a:fld>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xmlns="" val="51073124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sz="2800" dirty="0" smtClean="0"/>
              <a:t/>
            </a:r>
            <a:br>
              <a:rPr sz="2800" dirty="0" smtClean="0"/>
            </a:br>
            <a:r>
              <a:rPr sz="4000" dirty="0" smtClean="0"/>
              <a:t>Meeting t</a:t>
            </a:r>
            <a:r>
              <a:rPr lang="en-US" sz="4000" dirty="0" smtClean="0"/>
              <a:t>he</a:t>
            </a:r>
            <a:r>
              <a:rPr sz="4000" dirty="0" smtClean="0"/>
              <a:t> Expectations of the Content </a:t>
            </a:r>
            <a:br>
              <a:rPr sz="4000" dirty="0" smtClean="0"/>
            </a:br>
            <a:r>
              <a:rPr sz="4000" dirty="0" smtClean="0"/>
              <a:t>Standards by Teaching with </a:t>
            </a:r>
            <a:r>
              <a:rPr lang="en-US" sz="4000" dirty="0" smtClean="0"/>
              <a:t>Cognitively Rigorous </a:t>
            </a:r>
            <a:r>
              <a:rPr sz="4000" dirty="0" smtClean="0"/>
              <a:t>Tasks</a:t>
            </a:r>
          </a:p>
        </p:txBody>
      </p:sp>
      <p:sp>
        <p:nvSpPr>
          <p:cNvPr id="4" name="Text Placeholder 3"/>
          <p:cNvSpPr>
            <a:spLocks noGrp="1"/>
          </p:cNvSpPr>
          <p:nvPr>
            <p:ph type="body" idx="1"/>
          </p:nvPr>
        </p:nvSpPr>
        <p:spPr>
          <a:xfrm>
            <a:off x="623888" y="4257858"/>
            <a:ext cx="7886700" cy="553998"/>
          </a:xfrm>
        </p:spPr>
        <p:txBody>
          <a:bodyPr/>
          <a:lstStyle/>
          <a:p>
            <a:r>
              <a:rPr lang="en-US" dirty="0"/>
              <a:t>Section </a:t>
            </a:r>
            <a:r>
              <a:rPr lang="en-US" dirty="0" smtClean="0"/>
              <a:t>4</a:t>
            </a:r>
            <a:endParaRPr lang="en-US" dirty="0"/>
          </a:p>
        </p:txBody>
      </p:sp>
      <p:sp>
        <p:nvSpPr>
          <p:cNvPr id="6" name="Slide Number Placeholder 5"/>
          <p:cNvSpPr>
            <a:spLocks noGrp="1"/>
          </p:cNvSpPr>
          <p:nvPr>
            <p:ph type="sldNum" sz="quarter" idx="12"/>
          </p:nvPr>
        </p:nvSpPr>
        <p:spPr/>
        <p:txBody>
          <a:bodyPr/>
          <a:lstStyle/>
          <a:p>
            <a:pPr>
              <a:defRPr/>
            </a:pPr>
            <a:fld id="{3611EA82-1C65-4BB5-848E-566682F190E3}" type="slidenum">
              <a:rPr lang="en-US" smtClean="0"/>
              <a:pPr>
                <a:defRPr/>
              </a:pPr>
              <a:t>41</a:t>
            </a:fld>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826477" y="4812323"/>
            <a:ext cx="932688" cy="1010412"/>
          </a:xfrm>
          <a:prstGeom prst="rect">
            <a:avLst/>
          </a:prstGeom>
          <a:noFill/>
          <a:ln w="9525">
            <a:noFill/>
            <a:miter lim="800000"/>
            <a:headEnd/>
            <a:tailEnd/>
          </a:ln>
        </p:spPr>
      </p:pic>
      <p:sp>
        <p:nvSpPr>
          <p:cNvPr id="7" name="TextBox 7"/>
          <p:cNvSpPr txBox="1">
            <a:spLocks noChangeArrowheads="1"/>
          </p:cNvSpPr>
          <p:nvPr/>
        </p:nvSpPr>
        <p:spPr bwMode="auto">
          <a:xfrm>
            <a:off x="814751" y="4870937"/>
            <a:ext cx="914400" cy="369332"/>
          </a:xfrm>
          <a:prstGeom prst="rect">
            <a:avLst/>
          </a:prstGeom>
          <a:noFill/>
          <a:ln w="9525">
            <a:noFill/>
            <a:miter lim="800000"/>
            <a:headEnd/>
            <a:tailEnd/>
          </a:ln>
        </p:spPr>
        <p:txBody>
          <a:bodyPr wrap="square">
            <a:spAutoFit/>
          </a:bodyPr>
          <a:lstStyle/>
          <a:p>
            <a:pPr algn="ctr"/>
            <a:r>
              <a:rPr lang="en-US" dirty="0" smtClean="0"/>
              <a:t>Page 21</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normAutofit fontScale="90000"/>
          </a:bodyPr>
          <a:lstStyle/>
          <a:p>
            <a:pPr algn="ctr"/>
            <a:r>
              <a:rPr lang="en-US" dirty="0"/>
              <a:t>Math Class Needs a Makeover</a:t>
            </a:r>
            <a:br>
              <a:rPr lang="en-US" dirty="0"/>
            </a:br>
            <a:r>
              <a:rPr lang="en-US" dirty="0"/>
              <a:t>Dan Meyer</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42</a:t>
            </a:fld>
            <a:endParaRPr lang="en-US" dirty="0"/>
          </a:p>
        </p:txBody>
      </p:sp>
      <p:pic>
        <p:nvPicPr>
          <p:cNvPr id="7" name="Picture 3"/>
          <p:cNvPicPr>
            <a:picLocks noChangeAspect="1" noChangeArrowheads="1"/>
          </p:cNvPicPr>
          <p:nvPr/>
        </p:nvPicPr>
        <p:blipFill>
          <a:blip r:embed="rId3" cstate="print"/>
          <a:srcRect l="26667" t="57143" r="47619" b="20762"/>
          <a:stretch>
            <a:fillRect/>
          </a:stretch>
        </p:blipFill>
        <p:spPr bwMode="auto">
          <a:xfrm>
            <a:off x="876300" y="1466849"/>
            <a:ext cx="7086600" cy="3805767"/>
          </a:xfrm>
          <a:prstGeom prst="rect">
            <a:avLst/>
          </a:prstGeom>
          <a:noFill/>
          <a:ln w="9525">
            <a:noFill/>
            <a:miter lim="800000"/>
            <a:headEnd/>
            <a:tailEnd/>
          </a:ln>
        </p:spPr>
      </p:pic>
      <p:sp>
        <p:nvSpPr>
          <p:cNvPr id="2" name="Rectangle 1"/>
          <p:cNvSpPr/>
          <p:nvPr/>
        </p:nvSpPr>
        <p:spPr>
          <a:xfrm>
            <a:off x="3614786" y="5424824"/>
            <a:ext cx="1775166" cy="461665"/>
          </a:xfrm>
          <a:prstGeom prst="rect">
            <a:avLst/>
          </a:prstGeom>
        </p:spPr>
        <p:txBody>
          <a:bodyPr wrap="none">
            <a:spAutoFit/>
          </a:bodyPr>
          <a:lstStyle/>
          <a:p>
            <a:r>
              <a:rPr lang="en-US" sz="2400" dirty="0">
                <a:hlinkClick r:id="rId4"/>
              </a:rPr>
              <a:t>Watch Video</a:t>
            </a:r>
            <a:endParaRPr lang="en-US" sz="2400"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lstStyle/>
          <a:p>
            <a:r>
              <a:rPr lang="en-US" dirty="0"/>
              <a:t>Kites Activity</a:t>
            </a:r>
            <a:endParaRPr dirty="0"/>
          </a:p>
        </p:txBody>
      </p:sp>
      <p:sp>
        <p:nvSpPr>
          <p:cNvPr id="4" name="Slide Number Placeholder 3"/>
          <p:cNvSpPr>
            <a:spLocks noGrp="1"/>
          </p:cNvSpPr>
          <p:nvPr>
            <p:ph type="sldNum" sz="quarter" idx="11"/>
          </p:nvPr>
        </p:nvSpPr>
        <p:spPr/>
        <p:txBody>
          <a:bodyPr/>
          <a:lstStyle/>
          <a:p>
            <a:pPr>
              <a:defRPr/>
            </a:pPr>
            <a:fld id="{933E523B-432A-45A6-AB77-E8589D394005}" type="slidenum">
              <a:rPr lang="en-US"/>
              <a:pPr>
                <a:defRPr/>
              </a:pPr>
              <a:t>43</a:t>
            </a:fld>
            <a:endParaRPr lang="en-US" dirty="0"/>
          </a:p>
        </p:txBody>
      </p:sp>
      <p:sp>
        <p:nvSpPr>
          <p:cNvPr id="95236" name="Rectangle 1"/>
          <p:cNvSpPr>
            <a:spLocks noChangeArrowheads="1"/>
          </p:cNvSpPr>
          <p:nvPr/>
        </p:nvSpPr>
        <p:spPr bwMode="auto">
          <a:xfrm>
            <a:off x="392545" y="1181100"/>
            <a:ext cx="8370455" cy="4708981"/>
          </a:xfrm>
          <a:prstGeom prst="rect">
            <a:avLst/>
          </a:prstGeom>
          <a:noFill/>
          <a:ln w="9525">
            <a:noFill/>
            <a:miter lim="800000"/>
            <a:headEnd/>
            <a:tailEnd/>
          </a:ln>
        </p:spPr>
        <p:txBody>
          <a:bodyPr wrap="square">
            <a:spAutoFit/>
          </a:bodyPr>
          <a:lstStyle/>
          <a:p>
            <a:pPr>
              <a:spcBef>
                <a:spcPts val="1200"/>
              </a:spcBef>
            </a:pPr>
            <a:r>
              <a:rPr lang="en-US" sz="2400" dirty="0"/>
              <a:t>A store sells kits to make kites. All the kites are quadrilaterals. Some are what we call “kite-shaped.” Others are rectangles, squares, rhombi, and four sided shapes with no particular characteristics. A kit has string, paper, and two sticks to form the skeleton of the kite</a:t>
            </a:r>
            <a:r>
              <a:rPr lang="en-US" sz="2400" dirty="0" smtClean="0"/>
              <a:t>.</a:t>
            </a:r>
          </a:p>
          <a:p>
            <a:pPr>
              <a:spcBef>
                <a:spcPts val="1200"/>
              </a:spcBef>
            </a:pPr>
            <a:r>
              <a:rPr lang="en-US" sz="2400" dirty="0" smtClean="0"/>
              <a:t>The </a:t>
            </a:r>
            <a:r>
              <a:rPr lang="en-US" sz="2400" dirty="0"/>
              <a:t>store owner needs to know what sticks to put in the kits for each shape, and how to tell the purchaser how to put the sticks together for each </a:t>
            </a:r>
            <a:r>
              <a:rPr lang="en-US" sz="2400" dirty="0" smtClean="0"/>
              <a:t>shape.  Your </a:t>
            </a:r>
            <a:r>
              <a:rPr lang="en-US" sz="2400" dirty="0"/>
              <a:t>job is to give the store owner information about making squares, rectangles, trapezoids, and typical kite shapes. For </a:t>
            </a:r>
            <a:r>
              <a:rPr lang="en-US" sz="2600" dirty="0"/>
              <a:t>each</a:t>
            </a:r>
            <a:r>
              <a:rPr lang="en-US" sz="2400" dirty="0"/>
              <a:t> shape, list the sticks needed and how they should be put </a:t>
            </a:r>
            <a:r>
              <a:rPr lang="en-US" sz="2400" dirty="0" smtClean="0"/>
              <a:t>together.  Use </a:t>
            </a:r>
            <a:r>
              <a:rPr lang="en-US" sz="2400" dirty="0"/>
              <a:t>the paper strips as your sticks and connect them using the brads to make your kite shapes</a:t>
            </a:r>
            <a:r>
              <a:rPr lang="en-US" sz="2400" dirty="0" smtClean="0"/>
              <a:t>.</a:t>
            </a:r>
            <a:endParaRPr lang="en-US" sz="2400"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441" y="228600"/>
            <a:ext cx="8153400" cy="900193"/>
          </a:xfrm>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44</a:t>
            </a:fld>
            <a:endParaRPr lang="en-US" dirty="0"/>
          </a:p>
        </p:txBody>
      </p:sp>
      <p:pic>
        <p:nvPicPr>
          <p:cNvPr id="8" name="Picture 7" descr="Screen Shot 2014-03-29 at 3.47.54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0720" y="682875"/>
            <a:ext cx="2743200" cy="2400300"/>
          </a:xfrm>
          <a:prstGeom prst="rect">
            <a:avLst/>
          </a:prstGeom>
        </p:spPr>
      </p:pic>
      <p:sp>
        <p:nvSpPr>
          <p:cNvPr id="9" name="TextBox 8"/>
          <p:cNvSpPr txBox="1"/>
          <p:nvPr/>
        </p:nvSpPr>
        <p:spPr>
          <a:xfrm>
            <a:off x="1017062" y="975084"/>
            <a:ext cx="4450158" cy="1815882"/>
          </a:xfrm>
          <a:prstGeom prst="rect">
            <a:avLst/>
          </a:prstGeom>
          <a:noFill/>
        </p:spPr>
        <p:txBody>
          <a:bodyPr wrap="square" rtlCol="0">
            <a:spAutoFit/>
          </a:bodyPr>
          <a:lstStyle/>
          <a:p>
            <a:pPr algn="r"/>
            <a:r>
              <a:rPr lang="en-US" sz="2800" dirty="0" smtClean="0">
                <a:solidFill>
                  <a:srgbClr val="803E16"/>
                </a:solidFill>
              </a:rPr>
              <a:t>Sam uses one-inch frames for pictures for which the length is 2 inches longer than the width, as shown.</a:t>
            </a:r>
            <a:endParaRPr lang="en-US" sz="2800" dirty="0">
              <a:solidFill>
                <a:srgbClr val="803E16"/>
              </a:solidFill>
            </a:endParaRPr>
          </a:p>
        </p:txBody>
      </p:sp>
      <p:sp>
        <p:nvSpPr>
          <p:cNvPr id="13" name="TextBox 12"/>
          <p:cNvSpPr txBox="1"/>
          <p:nvPr/>
        </p:nvSpPr>
        <p:spPr>
          <a:xfrm>
            <a:off x="514350" y="3159266"/>
            <a:ext cx="8248650" cy="2831544"/>
          </a:xfrm>
          <a:prstGeom prst="rect">
            <a:avLst/>
          </a:prstGeom>
          <a:noFill/>
        </p:spPr>
        <p:txBody>
          <a:bodyPr wrap="square" rtlCol="0">
            <a:spAutoFit/>
          </a:bodyPr>
          <a:lstStyle/>
          <a:p>
            <a:pPr marL="342900" indent="-342900">
              <a:spcAft>
                <a:spcPts val="600"/>
              </a:spcAft>
              <a:buAutoNum type="alphaLcPeriod"/>
            </a:pPr>
            <a:r>
              <a:rPr lang="en-US" sz="2800" kern="0" dirty="0" smtClean="0"/>
              <a:t>Write an algebraic expression for the area of the picture alone.</a:t>
            </a:r>
          </a:p>
          <a:p>
            <a:pPr marL="342900" indent="-342900">
              <a:spcAft>
                <a:spcPts val="600"/>
              </a:spcAft>
              <a:buAutoNum type="alphaLcPeriod"/>
            </a:pPr>
            <a:r>
              <a:rPr lang="en-US" sz="2800" kern="0" dirty="0" smtClean="0"/>
              <a:t>Write an algebraic expression for the area of the picture and frame together.</a:t>
            </a:r>
          </a:p>
          <a:p>
            <a:pPr marL="339725" indent="-339725"/>
            <a:r>
              <a:rPr lang="en-US" sz="2800" kern="0" dirty="0" smtClean="0"/>
              <a:t>c.  </a:t>
            </a:r>
            <a:r>
              <a:rPr lang="en-US" sz="2800" kern="0" dirty="0"/>
              <a:t>If the area of a frame is 24 square inches, what are the dimensions of the picture</a:t>
            </a:r>
            <a:r>
              <a:rPr lang="en-US" sz="2800" kern="0" dirty="0" smtClean="0"/>
              <a:t>?</a:t>
            </a:r>
            <a:endParaRPr lang="en-US" sz="2000" kern="0"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228600"/>
            <a:ext cx="8153400" cy="746659"/>
          </a:xfrm>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45</a:t>
            </a:fld>
            <a:endParaRPr lang="en-US" dirty="0"/>
          </a:p>
        </p:txBody>
      </p:sp>
      <p:pic>
        <p:nvPicPr>
          <p:cNvPr id="17" name="Picture 16" descr="Screen Shot 2014-03-29 at 3.47.54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0720" y="914400"/>
            <a:ext cx="2743200" cy="2400300"/>
          </a:xfrm>
          <a:prstGeom prst="rect">
            <a:avLst/>
          </a:prstGeom>
        </p:spPr>
      </p:pic>
      <p:sp>
        <p:nvSpPr>
          <p:cNvPr id="18" name="TextBox 17"/>
          <p:cNvSpPr txBox="1"/>
          <p:nvPr/>
        </p:nvSpPr>
        <p:spPr>
          <a:xfrm>
            <a:off x="1293935" y="1206609"/>
            <a:ext cx="4197983" cy="1815882"/>
          </a:xfrm>
          <a:prstGeom prst="rect">
            <a:avLst/>
          </a:prstGeom>
          <a:noFill/>
        </p:spPr>
        <p:txBody>
          <a:bodyPr wrap="square" rtlCol="0">
            <a:spAutoFit/>
          </a:bodyPr>
          <a:lstStyle/>
          <a:p>
            <a:pPr algn="r"/>
            <a:r>
              <a:rPr lang="en-US" sz="2800" dirty="0">
                <a:solidFill>
                  <a:srgbClr val="803E16"/>
                </a:solidFill>
              </a:rPr>
              <a:t>Sam uses one-inch frames for pictures for which the length is 2 inches </a:t>
            </a:r>
            <a:r>
              <a:rPr lang="en-US" sz="2800" dirty="0" smtClean="0">
                <a:solidFill>
                  <a:srgbClr val="803E16"/>
                </a:solidFill>
              </a:rPr>
              <a:t>longer </a:t>
            </a:r>
            <a:r>
              <a:rPr lang="en-US" sz="2800" dirty="0">
                <a:solidFill>
                  <a:srgbClr val="803E16"/>
                </a:solidFill>
              </a:rPr>
              <a:t>than the width as shown.</a:t>
            </a:r>
          </a:p>
        </p:txBody>
      </p:sp>
      <p:sp>
        <p:nvSpPr>
          <p:cNvPr id="19" name="TextBox 18"/>
          <p:cNvSpPr txBox="1"/>
          <p:nvPr/>
        </p:nvSpPr>
        <p:spPr>
          <a:xfrm>
            <a:off x="1167620" y="3931542"/>
            <a:ext cx="6680980" cy="1384995"/>
          </a:xfrm>
          <a:prstGeom prst="rect">
            <a:avLst/>
          </a:prstGeom>
          <a:noFill/>
        </p:spPr>
        <p:txBody>
          <a:bodyPr wrap="square" rtlCol="0">
            <a:spAutoFit/>
          </a:bodyPr>
          <a:lstStyle/>
          <a:p>
            <a:r>
              <a:rPr lang="en-US" sz="2800" dirty="0" smtClean="0"/>
              <a:t>If </a:t>
            </a:r>
            <a:r>
              <a:rPr lang="en-US" sz="2800" dirty="0"/>
              <a:t>the area of a frame is 24 square inches, what are the dimensions of the picture?</a:t>
            </a:r>
          </a:p>
          <a:p>
            <a:r>
              <a:rPr lang="en-US" sz="2800" dirty="0" smtClean="0"/>
              <a:t>	</a:t>
            </a:r>
            <a:endParaRPr lang="en-US" sz="2800"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46</a:t>
            </a:fld>
            <a:endParaRPr lang="en-US" dirty="0"/>
          </a:p>
        </p:txBody>
      </p:sp>
      <p:sp>
        <p:nvSpPr>
          <p:cNvPr id="13" name="TextBox 12"/>
          <p:cNvSpPr txBox="1"/>
          <p:nvPr/>
        </p:nvSpPr>
        <p:spPr>
          <a:xfrm>
            <a:off x="1157659" y="1206609"/>
            <a:ext cx="4063450" cy="1815882"/>
          </a:xfrm>
          <a:prstGeom prst="rect">
            <a:avLst/>
          </a:prstGeom>
          <a:noFill/>
        </p:spPr>
        <p:txBody>
          <a:bodyPr wrap="square" rtlCol="0">
            <a:spAutoFit/>
          </a:bodyPr>
          <a:lstStyle/>
          <a:p>
            <a:pPr algn="r"/>
            <a:r>
              <a:rPr lang="en-US" sz="2800" dirty="0">
                <a:solidFill>
                  <a:srgbClr val="803E16"/>
                </a:solidFill>
              </a:rPr>
              <a:t>Sam uses one-inch frames for pictures for which the length is 2 inches </a:t>
            </a:r>
            <a:r>
              <a:rPr lang="en-US" sz="2800" dirty="0" smtClean="0">
                <a:solidFill>
                  <a:srgbClr val="803E16"/>
                </a:solidFill>
              </a:rPr>
              <a:t>longer </a:t>
            </a:r>
            <a:r>
              <a:rPr lang="en-US" sz="2800" dirty="0">
                <a:solidFill>
                  <a:srgbClr val="803E16"/>
                </a:solidFill>
              </a:rPr>
              <a:t>than the width.</a:t>
            </a:r>
          </a:p>
        </p:txBody>
      </p:sp>
      <p:sp>
        <p:nvSpPr>
          <p:cNvPr id="14" name="TextBox 13"/>
          <p:cNvSpPr txBox="1"/>
          <p:nvPr/>
        </p:nvSpPr>
        <p:spPr>
          <a:xfrm>
            <a:off x="1065820" y="3895254"/>
            <a:ext cx="6586032" cy="954107"/>
          </a:xfrm>
          <a:prstGeom prst="rect">
            <a:avLst/>
          </a:prstGeom>
          <a:noFill/>
        </p:spPr>
        <p:txBody>
          <a:bodyPr wrap="square" rtlCol="0">
            <a:spAutoFit/>
          </a:bodyPr>
          <a:lstStyle/>
          <a:p>
            <a:r>
              <a:rPr lang="en-US" sz="2800" dirty="0" smtClean="0"/>
              <a:t>If </a:t>
            </a:r>
            <a:r>
              <a:rPr lang="en-US" sz="2800" dirty="0"/>
              <a:t>the area of a frame is 24 square inches, what are the dimensions of the picture</a:t>
            </a:r>
            <a:r>
              <a:rPr lang="en-US" sz="2800" dirty="0" smtClean="0"/>
              <a:t>?</a:t>
            </a:r>
            <a:endParaRPr lang="en-US" sz="2800" dirty="0"/>
          </a:p>
        </p:txBody>
      </p:sp>
      <p:sp>
        <p:nvSpPr>
          <p:cNvPr id="6" name="Footer Placeholder 5"/>
          <p:cNvSpPr>
            <a:spLocks noGrp="1"/>
          </p:cNvSpPr>
          <p:nvPr>
            <p:ph type="ftr" sz="quarter" idx="10"/>
          </p:nvPr>
        </p:nvSpPr>
        <p:spPr/>
        <p:txBody>
          <a:bodyPr/>
          <a:lstStyle/>
          <a:p>
            <a:r>
              <a:rPr lang="en-US" dirty="0" smtClean="0"/>
              <a:t> </a:t>
            </a:r>
            <a:endParaRPr lang="en-US" dirty="0"/>
          </a:p>
        </p:txBody>
      </p:sp>
      <p:grpSp>
        <p:nvGrpSpPr>
          <p:cNvPr id="15" name="Group 14"/>
          <p:cNvGrpSpPr/>
          <p:nvPr/>
        </p:nvGrpSpPr>
        <p:grpSpPr>
          <a:xfrm>
            <a:off x="5760720" y="914400"/>
            <a:ext cx="2743200" cy="2400300"/>
            <a:chOff x="4908652" y="839097"/>
            <a:chExt cx="2743200" cy="2400300"/>
          </a:xfrm>
        </p:grpSpPr>
        <p:pic>
          <p:nvPicPr>
            <p:cNvPr id="17" name="Picture 16" descr="Screen Shot 2014-03-29 at 3.47.54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8652" y="839097"/>
              <a:ext cx="2743200" cy="2400300"/>
            </a:xfrm>
            <a:prstGeom prst="rect">
              <a:avLst/>
            </a:prstGeom>
            <a:solidFill>
              <a:srgbClr val="FFFFFF"/>
            </a:solidFill>
          </p:spPr>
        </p:pic>
        <p:sp>
          <p:nvSpPr>
            <p:cNvPr id="18" name="Rectangle 17"/>
            <p:cNvSpPr/>
            <p:nvPr/>
          </p:nvSpPr>
          <p:spPr bwMode="auto">
            <a:xfrm>
              <a:off x="6598646" y="1973199"/>
              <a:ext cx="408164" cy="204124"/>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9" name="Rectangle 18"/>
            <p:cNvSpPr/>
            <p:nvPr/>
          </p:nvSpPr>
          <p:spPr bwMode="auto">
            <a:xfrm>
              <a:off x="5804994" y="2268044"/>
              <a:ext cx="1015827" cy="275599"/>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0" name="Rectangle 19"/>
            <p:cNvSpPr/>
            <p:nvPr/>
          </p:nvSpPr>
          <p:spPr bwMode="auto">
            <a:xfrm>
              <a:off x="5034019" y="1632992"/>
              <a:ext cx="181406" cy="816496"/>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1" name="Rectangle 20"/>
            <p:cNvSpPr/>
            <p:nvPr/>
          </p:nvSpPr>
          <p:spPr bwMode="auto">
            <a:xfrm>
              <a:off x="5895697" y="3016499"/>
              <a:ext cx="975058" cy="181444"/>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Take a Look…</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47</a:t>
            </a:fld>
            <a:endParaRPr lang="en-US" dirty="0"/>
          </a:p>
        </p:txBody>
      </p:sp>
      <p:sp>
        <p:nvSpPr>
          <p:cNvPr id="7" name="TextBox 6"/>
          <p:cNvSpPr txBox="1"/>
          <p:nvPr/>
        </p:nvSpPr>
        <p:spPr>
          <a:xfrm>
            <a:off x="1251731" y="1206609"/>
            <a:ext cx="4140833" cy="1815882"/>
          </a:xfrm>
          <a:prstGeom prst="rect">
            <a:avLst/>
          </a:prstGeom>
          <a:noFill/>
        </p:spPr>
        <p:txBody>
          <a:bodyPr wrap="square" rtlCol="0">
            <a:spAutoFit/>
          </a:bodyPr>
          <a:lstStyle/>
          <a:p>
            <a:pPr algn="r"/>
            <a:r>
              <a:rPr lang="en-US" sz="2800" dirty="0">
                <a:solidFill>
                  <a:srgbClr val="803E16"/>
                </a:solidFill>
              </a:rPr>
              <a:t>Sam uses one-inch frames for pictures for which the length is 2 inches </a:t>
            </a:r>
            <a:r>
              <a:rPr lang="en-US" sz="2800" dirty="0" smtClean="0">
                <a:solidFill>
                  <a:srgbClr val="803E16"/>
                </a:solidFill>
              </a:rPr>
              <a:t>longer </a:t>
            </a:r>
            <a:r>
              <a:rPr lang="en-US" sz="2800" dirty="0">
                <a:solidFill>
                  <a:srgbClr val="803E16"/>
                </a:solidFill>
              </a:rPr>
              <a:t>than the width.</a:t>
            </a:r>
          </a:p>
        </p:txBody>
      </p:sp>
      <p:sp>
        <p:nvSpPr>
          <p:cNvPr id="8" name="TextBox 7"/>
          <p:cNvSpPr txBox="1"/>
          <p:nvPr/>
        </p:nvSpPr>
        <p:spPr>
          <a:xfrm>
            <a:off x="1099593" y="3863501"/>
            <a:ext cx="6586032" cy="1661993"/>
          </a:xfrm>
          <a:prstGeom prst="rect">
            <a:avLst/>
          </a:prstGeom>
          <a:noFill/>
        </p:spPr>
        <p:txBody>
          <a:bodyPr wrap="square" rtlCol="0">
            <a:spAutoFit/>
          </a:bodyPr>
          <a:lstStyle/>
          <a:p>
            <a:r>
              <a:rPr lang="en-US" sz="2800" dirty="0" smtClean="0"/>
              <a:t>If the picture’s dimensions are both whole numbers, show that the area of the frame has to be a multiple of 4.</a:t>
            </a:r>
            <a:endParaRPr lang="en-US" sz="2800" dirty="0"/>
          </a:p>
          <a:p>
            <a:r>
              <a:rPr lang="en-US" dirty="0" smtClean="0"/>
              <a:t>	</a:t>
            </a:r>
            <a:endParaRPr lang="en-US" dirty="0"/>
          </a:p>
        </p:txBody>
      </p:sp>
      <p:grpSp>
        <p:nvGrpSpPr>
          <p:cNvPr id="12" name="Group 11"/>
          <p:cNvGrpSpPr/>
          <p:nvPr/>
        </p:nvGrpSpPr>
        <p:grpSpPr>
          <a:xfrm>
            <a:off x="5760720" y="914400"/>
            <a:ext cx="2743200" cy="2400300"/>
            <a:chOff x="4908652" y="839097"/>
            <a:chExt cx="2743200" cy="2400300"/>
          </a:xfrm>
        </p:grpSpPr>
        <p:pic>
          <p:nvPicPr>
            <p:cNvPr id="6" name="Picture 5" descr="Screen Shot 2014-03-29 at 3.47.54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8652" y="839097"/>
              <a:ext cx="2743200" cy="2400300"/>
            </a:xfrm>
            <a:prstGeom prst="rect">
              <a:avLst/>
            </a:prstGeom>
            <a:solidFill>
              <a:srgbClr val="FFFFFF"/>
            </a:solidFill>
          </p:spPr>
        </p:pic>
        <p:sp>
          <p:nvSpPr>
            <p:cNvPr id="9" name="Rectangle 8"/>
            <p:cNvSpPr/>
            <p:nvPr/>
          </p:nvSpPr>
          <p:spPr bwMode="auto">
            <a:xfrm>
              <a:off x="6598646" y="1973199"/>
              <a:ext cx="408164" cy="204124"/>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0" name="Rectangle 9"/>
            <p:cNvSpPr/>
            <p:nvPr/>
          </p:nvSpPr>
          <p:spPr bwMode="auto">
            <a:xfrm>
              <a:off x="5804994" y="2268044"/>
              <a:ext cx="1015827" cy="275599"/>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 name="Rectangle 1"/>
            <p:cNvSpPr/>
            <p:nvPr/>
          </p:nvSpPr>
          <p:spPr bwMode="auto">
            <a:xfrm>
              <a:off x="5034019" y="1632992"/>
              <a:ext cx="181406" cy="816496"/>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Rectangle 4"/>
            <p:cNvSpPr/>
            <p:nvPr/>
          </p:nvSpPr>
          <p:spPr bwMode="auto">
            <a:xfrm>
              <a:off x="5895697" y="3016499"/>
              <a:ext cx="975058" cy="181444"/>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11" name="Footer Placeholder 10"/>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60170"/>
            <a:ext cx="8153400" cy="1661993"/>
          </a:xfrm>
        </p:spPr>
        <p:txBody>
          <a:bodyPr/>
          <a:lstStyle/>
          <a:p>
            <a:pPr>
              <a:lnSpc>
                <a:spcPct val="100000"/>
              </a:lnSpc>
              <a:spcBef>
                <a:spcPts val="0"/>
              </a:spcBef>
              <a:buNone/>
            </a:pPr>
            <a:r>
              <a:rPr lang="en-US" sz="3600" dirty="0"/>
              <a:t>	How can I help teachers incorporate cognitively rigorous mathematics tasks that will benefit ALL students?</a:t>
            </a:r>
          </a:p>
        </p:txBody>
      </p:sp>
      <p:sp>
        <p:nvSpPr>
          <p:cNvPr id="3" name="Title 2"/>
          <p:cNvSpPr>
            <a:spLocks noGrp="1"/>
          </p:cNvSpPr>
          <p:nvPr>
            <p:ph type="title"/>
          </p:nvPr>
        </p:nvSpPr>
        <p:spPr/>
        <p:txBody>
          <a:bodyPr/>
          <a:lstStyle/>
          <a:p>
            <a:r>
              <a:rPr lang="en-US" dirty="0"/>
              <a:t>The BIG Question</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48</a:t>
            </a:fld>
            <a:endParaRPr lang="en-US" dirty="0"/>
          </a:p>
        </p:txBody>
      </p:sp>
      <p:pic>
        <p:nvPicPr>
          <p:cNvPr id="6" name="Picture 5"/>
          <p:cNvPicPr>
            <a:picLocks noChangeAspect="1"/>
          </p:cNvPicPr>
          <p:nvPr/>
        </p:nvPicPr>
        <p:blipFill>
          <a:blip r:embed="rId3" cstate="print"/>
          <a:stretch>
            <a:fillRect/>
          </a:stretch>
        </p:blipFill>
        <p:spPr>
          <a:xfrm>
            <a:off x="4147663" y="3209700"/>
            <a:ext cx="4085785" cy="2617229"/>
          </a:xfrm>
          <a:prstGeom prst="rect">
            <a:avLst/>
          </a:prstGeom>
        </p:spPr>
      </p:pic>
      <p:sp>
        <p:nvSpPr>
          <p:cNvPr id="5" name="Footer Placeholder 4"/>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2065020"/>
            <a:ext cx="8153400" cy="2843855"/>
          </a:xfrm>
        </p:spPr>
        <p:txBody>
          <a:bodyPr/>
          <a:lstStyle/>
          <a:p>
            <a:pPr algn="ctr">
              <a:buNone/>
            </a:pPr>
            <a:r>
              <a:rPr lang="en-US" sz="4400" dirty="0" smtClean="0">
                <a:latin typeface="+mj-lt"/>
              </a:rPr>
              <a:t>Scaffolding</a:t>
            </a:r>
          </a:p>
          <a:p>
            <a:pPr algn="ctr">
              <a:buNone/>
            </a:pPr>
            <a:r>
              <a:rPr lang="en-US" sz="4400" dirty="0" smtClean="0">
                <a:latin typeface="+mj-lt"/>
              </a:rPr>
              <a:t>Open Questions</a:t>
            </a:r>
          </a:p>
          <a:p>
            <a:pPr algn="ctr">
              <a:buNone/>
            </a:pPr>
            <a:r>
              <a:rPr lang="en-US" sz="4400" dirty="0" smtClean="0">
                <a:latin typeface="+mj-lt"/>
              </a:rPr>
              <a:t>Parallel Tasks</a:t>
            </a:r>
          </a:p>
          <a:p>
            <a:pPr algn="ctr">
              <a:buNone/>
            </a:pPr>
            <a:r>
              <a:rPr lang="en-US" sz="4400" dirty="0" smtClean="0">
                <a:latin typeface="+mj-lt"/>
              </a:rPr>
              <a:t>C-R-A</a:t>
            </a:r>
          </a:p>
        </p:txBody>
      </p:sp>
      <p:sp>
        <p:nvSpPr>
          <p:cNvPr id="3" name="Title 2"/>
          <p:cNvSpPr>
            <a:spLocks noGrp="1"/>
          </p:cNvSpPr>
          <p:nvPr>
            <p:ph type="title"/>
          </p:nvPr>
        </p:nvSpPr>
        <p:spPr>
          <a:xfrm>
            <a:off x="384048" y="228600"/>
            <a:ext cx="8153400" cy="1602106"/>
          </a:xfrm>
        </p:spPr>
        <p:txBody>
          <a:bodyPr>
            <a:noAutofit/>
          </a:bodyPr>
          <a:lstStyle/>
          <a:p>
            <a:r>
              <a:rPr lang="en-US" dirty="0"/>
              <a:t>Strategies for Differentiating </a:t>
            </a:r>
            <a:br>
              <a:rPr lang="en-US" dirty="0"/>
            </a:br>
            <a:r>
              <a:rPr lang="en-US" dirty="0"/>
              <a:t>Cognitively Rigorous Tasks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49</a:t>
            </a:fld>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pic>
        <p:nvPicPr>
          <p:cNvPr id="11" name="Picture 6" descr="participant guide call out.png"/>
          <p:cNvPicPr>
            <a:picLocks noChangeAspect="1" noChangeArrowheads="1"/>
          </p:cNvPicPr>
          <p:nvPr/>
        </p:nvPicPr>
        <p:blipFill>
          <a:blip r:embed="rId3" cstate="print"/>
          <a:srcRect/>
          <a:stretch>
            <a:fillRect/>
          </a:stretch>
        </p:blipFill>
        <p:spPr bwMode="auto">
          <a:xfrm>
            <a:off x="6998677" y="4654062"/>
            <a:ext cx="932688" cy="1010412"/>
          </a:xfrm>
          <a:prstGeom prst="rect">
            <a:avLst/>
          </a:prstGeom>
          <a:noFill/>
          <a:ln w="9525">
            <a:noFill/>
            <a:miter lim="800000"/>
            <a:headEnd/>
            <a:tailEnd/>
          </a:ln>
        </p:spPr>
      </p:pic>
      <p:sp>
        <p:nvSpPr>
          <p:cNvPr id="12" name="TextBox 7"/>
          <p:cNvSpPr txBox="1">
            <a:spLocks noChangeArrowheads="1"/>
          </p:cNvSpPr>
          <p:nvPr/>
        </p:nvSpPr>
        <p:spPr bwMode="auto">
          <a:xfrm>
            <a:off x="6986951" y="4712676"/>
            <a:ext cx="914400" cy="646331"/>
          </a:xfrm>
          <a:prstGeom prst="rect">
            <a:avLst/>
          </a:prstGeom>
          <a:noFill/>
          <a:ln w="9525">
            <a:noFill/>
            <a:miter lim="800000"/>
            <a:headEnd/>
            <a:tailEnd/>
          </a:ln>
        </p:spPr>
        <p:txBody>
          <a:bodyPr wrap="square">
            <a:spAutoFit/>
          </a:bodyPr>
          <a:lstStyle/>
          <a:p>
            <a:pPr algn="ctr"/>
            <a:r>
              <a:rPr lang="en-US" dirty="0" smtClean="0"/>
              <a:t>Page 23</a:t>
            </a:r>
          </a:p>
          <a:p>
            <a:pPr algn="ct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709641" y="4695421"/>
            <a:ext cx="935822" cy="1013807"/>
          </a:xfrm>
          <a:prstGeom prst="rect">
            <a:avLst/>
          </a:prstGeom>
          <a:noFill/>
          <a:ln w="9525">
            <a:noFill/>
            <a:miter lim="800000"/>
            <a:headEnd/>
            <a:tailEnd/>
          </a:ln>
        </p:spPr>
      </p:pic>
      <p:sp>
        <p:nvSpPr>
          <p:cNvPr id="28675" name="Title 1"/>
          <p:cNvSpPr>
            <a:spLocks noGrp="1"/>
          </p:cNvSpPr>
          <p:nvPr>
            <p:ph type="title"/>
          </p:nvPr>
        </p:nvSpPr>
        <p:spPr>
          <a:xfrm>
            <a:off x="459765" y="2540680"/>
            <a:ext cx="7886700" cy="1218795"/>
          </a:xfrm>
        </p:spPr>
        <p:txBody>
          <a:bodyPr/>
          <a:lstStyle/>
          <a:p>
            <a:r>
              <a:rPr lang="en-US" dirty="0" smtClean="0"/>
              <a:t>Introductory Activity:</a:t>
            </a:r>
            <a:br>
              <a:rPr lang="en-US" dirty="0" smtClean="0"/>
            </a:br>
            <a:r>
              <a:rPr lang="en-US" dirty="0" smtClean="0"/>
              <a:t>Pre-Assessment – CCS-Math</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Please complete the Pre-Assessment</a:t>
            </a:r>
            <a:endParaRPr lang="en-US" sz="3200" dirty="0"/>
          </a:p>
        </p:txBody>
      </p:sp>
      <p:sp>
        <p:nvSpPr>
          <p:cNvPr id="6" name="Slide Number Placeholder 5"/>
          <p:cNvSpPr>
            <a:spLocks noGrp="1"/>
          </p:cNvSpPr>
          <p:nvPr>
            <p:ph type="sldNum" sz="quarter" idx="12"/>
          </p:nvPr>
        </p:nvSpPr>
        <p:spPr/>
        <p:txBody>
          <a:bodyPr/>
          <a:lstStyle/>
          <a:p>
            <a:fld id="{A2075261-263A-4BB0-9104-0AE8219FD63C}" type="slidenum">
              <a:rPr lang="en-US" smtClean="0"/>
              <a:pPr/>
              <a:t>5</a:t>
            </a:fld>
            <a:endParaRPr lang="en-US" dirty="0"/>
          </a:p>
        </p:txBody>
      </p:sp>
      <p:sp>
        <p:nvSpPr>
          <p:cNvPr id="28678" name="TextBox 7"/>
          <p:cNvSpPr txBox="1">
            <a:spLocks noChangeArrowheads="1"/>
          </p:cNvSpPr>
          <p:nvPr/>
        </p:nvSpPr>
        <p:spPr bwMode="auto">
          <a:xfrm>
            <a:off x="352875" y="4672259"/>
            <a:ext cx="1600200"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4</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7459926" y="2818331"/>
            <a:ext cx="1262044" cy="2143125"/>
          </a:xfrm>
          <a:prstGeom prst="rect">
            <a:avLst/>
          </a:prstGeom>
        </p:spPr>
      </p:pic>
    </p:spTree>
    <p:extLst>
      <p:ext uri="{BB962C8B-B14F-4D97-AF65-F5344CB8AC3E}">
        <p14:creationId xmlns:p14="http://schemas.microsoft.com/office/powerpoint/2010/main" xmlns="" val="341183299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11024"/>
            <a:ext cx="8153400" cy="984885"/>
          </a:xfrm>
        </p:spPr>
        <p:txBody>
          <a:bodyPr/>
          <a:lstStyle/>
          <a:p>
            <a:r>
              <a:rPr lang="en-US" dirty="0" smtClean="0"/>
              <a:t>What can be added to the problem?</a:t>
            </a:r>
          </a:p>
          <a:p>
            <a:r>
              <a:rPr lang="en-US" dirty="0" smtClean="0"/>
              <a:t>What can happen during the implementation?</a:t>
            </a:r>
            <a:endParaRPr lang="en-US" dirty="0"/>
          </a:p>
        </p:txBody>
      </p:sp>
      <p:sp>
        <p:nvSpPr>
          <p:cNvPr id="3" name="Title 2"/>
          <p:cNvSpPr>
            <a:spLocks noGrp="1"/>
          </p:cNvSpPr>
          <p:nvPr>
            <p:ph type="title"/>
          </p:nvPr>
        </p:nvSpPr>
        <p:spPr/>
        <p:txBody>
          <a:bodyPr/>
          <a:lstStyle/>
          <a:p>
            <a:r>
              <a:rPr lang="en-US" dirty="0"/>
              <a:t>Scaffolding</a:t>
            </a:r>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sp>
        <p:nvSpPr>
          <p:cNvPr id="6" name="Rectangle 5"/>
          <p:cNvSpPr/>
          <p:nvPr/>
        </p:nvSpPr>
        <p:spPr>
          <a:xfrm>
            <a:off x="635000" y="1106438"/>
            <a:ext cx="7902448" cy="2831544"/>
          </a:xfrm>
          <a:prstGeom prst="rect">
            <a:avLst/>
          </a:prstGeom>
        </p:spPr>
        <p:txBody>
          <a:bodyPr wrap="square">
            <a:spAutoFit/>
          </a:bodyPr>
          <a:lstStyle/>
          <a:p>
            <a:pPr>
              <a:spcBef>
                <a:spcPts val="1200"/>
              </a:spcBef>
            </a:pPr>
            <a:r>
              <a:rPr lang="en-US" sz="2800" b="1" dirty="0"/>
              <a:t>A circle has its center at (6, 7) and goes through the point (1, 4). A second circle is tangent to the first circle at the point (1, 4) and has the same area.</a:t>
            </a:r>
          </a:p>
          <a:p>
            <a:pPr>
              <a:spcBef>
                <a:spcPts val="1200"/>
              </a:spcBef>
            </a:pPr>
            <a:r>
              <a:rPr lang="en-US" sz="2800" b="1" dirty="0" smtClean="0"/>
              <a:t>What </a:t>
            </a:r>
            <a:r>
              <a:rPr lang="en-US" sz="2800" b="1" dirty="0"/>
              <a:t>are the coordinates for the center of the second circle? Show your work or explain how you found your answer</a:t>
            </a:r>
            <a:r>
              <a:rPr lang="en-US" sz="2800" b="1" dirty="0" smtClean="0"/>
              <a:t>.</a:t>
            </a:r>
            <a:endParaRPr lang="en-US" sz="2800" b="1"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2178" y="1614197"/>
            <a:ext cx="7914470" cy="894604"/>
          </a:xfrm>
        </p:spPr>
        <p:txBody>
          <a:bodyPr/>
          <a:lstStyle/>
          <a:p>
            <a:pPr marL="0" indent="0">
              <a:buNone/>
            </a:pPr>
            <a:r>
              <a:rPr lang="en-US" dirty="0" smtClean="0"/>
              <a:t>Example 1:   </a:t>
            </a:r>
            <a:r>
              <a:rPr lang="en-US" dirty="0"/>
              <a:t>I have three natural numbers whose average is nine.  What are the numbers?</a:t>
            </a:r>
          </a:p>
        </p:txBody>
      </p:sp>
      <p:sp>
        <p:nvSpPr>
          <p:cNvPr id="3" name="Title 2"/>
          <p:cNvSpPr>
            <a:spLocks noGrp="1"/>
          </p:cNvSpPr>
          <p:nvPr>
            <p:ph type="title"/>
          </p:nvPr>
        </p:nvSpPr>
        <p:spPr/>
        <p:txBody>
          <a:bodyPr/>
          <a:lstStyle/>
          <a:p>
            <a:r>
              <a:rPr lang="en-US" dirty="0" smtClean="0"/>
              <a:t>Open Questions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51</a:t>
            </a:fld>
            <a:endParaRPr lang="en-US" dirty="0"/>
          </a:p>
        </p:txBody>
      </p:sp>
      <p:sp>
        <p:nvSpPr>
          <p:cNvPr id="6" name="Content Placeholder 1"/>
          <p:cNvSpPr txBox="1">
            <a:spLocks/>
          </p:cNvSpPr>
          <p:nvPr/>
        </p:nvSpPr>
        <p:spPr>
          <a:xfrm>
            <a:off x="575057" y="3533432"/>
            <a:ext cx="7859958" cy="1337802"/>
          </a:xfrm>
          <a:prstGeom prst="rect">
            <a:avLst/>
          </a:prstGeom>
        </p:spPr>
        <p:txBody>
          <a:bodyPr vert="horz" wrap="square" lIns="0" tIns="0" rIns="0" bIns="0" rtlCol="0">
            <a:spAutoFit/>
          </a:bodyPr>
          <a:lstStyle/>
          <a:p>
            <a:pPr lvl="0" defTabSz="914363">
              <a:lnSpc>
                <a:spcPct val="90000"/>
              </a:lnSpc>
              <a:spcBef>
                <a:spcPct val="20000"/>
              </a:spcBef>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 2:   </a:t>
            </a:r>
            <a:r>
              <a:rPr lang="en-US" sz="3200" dirty="0"/>
              <a:t>I have a rectangle whose </a:t>
            </a:r>
            <a:r>
              <a:rPr lang="en-US" sz="3200" dirty="0" smtClean="0"/>
              <a:t>perimeter </a:t>
            </a:r>
            <a:r>
              <a:rPr lang="en-US" sz="3200" dirty="0"/>
              <a:t>is 24 </a:t>
            </a:r>
            <a:r>
              <a:rPr lang="en-US" sz="3200" dirty="0" smtClean="0"/>
              <a:t>cm.  </a:t>
            </a:r>
            <a:r>
              <a:rPr lang="en-US" sz="3200" dirty="0"/>
              <a:t>What are the dimensions of the rectangle?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6938" y="1417320"/>
            <a:ext cx="7890509" cy="1781000"/>
          </a:xfrm>
        </p:spPr>
        <p:txBody>
          <a:bodyPr/>
          <a:lstStyle/>
          <a:p>
            <a:pPr marL="0" indent="0">
              <a:buNone/>
            </a:pPr>
            <a:r>
              <a:rPr lang="en-US" dirty="0" smtClean="0"/>
              <a:t>Example 3: Identify </a:t>
            </a:r>
            <a:r>
              <a:rPr lang="en-US" dirty="0"/>
              <a:t>three numbers whose greatest common factor is 5 and whose least common multiple is 180. Describe how you found the numbers</a:t>
            </a:r>
            <a:r>
              <a:rPr lang="en-US" dirty="0" smtClean="0"/>
              <a:t>.</a:t>
            </a:r>
            <a:endParaRPr lang="en-US" dirty="0"/>
          </a:p>
        </p:txBody>
      </p:sp>
      <p:sp>
        <p:nvSpPr>
          <p:cNvPr id="3" name="Title 2"/>
          <p:cNvSpPr>
            <a:spLocks noGrp="1"/>
          </p:cNvSpPr>
          <p:nvPr>
            <p:ph type="title"/>
          </p:nvPr>
        </p:nvSpPr>
        <p:spPr/>
        <p:txBody>
          <a:bodyPr/>
          <a:lstStyle/>
          <a:p>
            <a:r>
              <a:rPr lang="en-US" dirty="0" smtClean="0"/>
              <a:t>Open Questions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52</a:t>
            </a:fld>
            <a:endParaRPr lang="en-US" dirty="0"/>
          </a:p>
        </p:txBody>
      </p:sp>
      <p:sp>
        <p:nvSpPr>
          <p:cNvPr id="6" name="Content Placeholder 1"/>
          <p:cNvSpPr txBox="1">
            <a:spLocks/>
          </p:cNvSpPr>
          <p:nvPr/>
        </p:nvSpPr>
        <p:spPr>
          <a:xfrm>
            <a:off x="622978" y="3709583"/>
            <a:ext cx="7817938" cy="1337802"/>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 4: Give the dimensions of a</a:t>
            </a:r>
            <a:r>
              <a:rPr kumimoji="0" lang="en-US" sz="3200" b="0" i="0" u="none" strike="noStrike" kern="1200" cap="none" spc="0" normalizeH="0" noProof="0" dirty="0" smtClean="0">
                <a:ln>
                  <a:noFill/>
                </a:ln>
                <a:solidFill>
                  <a:schemeClr val="tx1"/>
                </a:solidFill>
                <a:effectLst/>
                <a:uLnTx/>
                <a:uFillTx/>
                <a:latin typeface="+mn-lt"/>
                <a:ea typeface="+mn-ea"/>
                <a:cs typeface="+mn-cs"/>
              </a:rPr>
              <a:t> prism and a pyramid that have the same volume.  </a:t>
            </a:r>
            <a:r>
              <a:rPr lang="en-US" sz="3200" dirty="0" smtClean="0"/>
              <a:t>Explain why the two solids have the same volume.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235006"/>
          </a:xfrm>
        </p:spPr>
        <p:txBody>
          <a:bodyPr/>
          <a:lstStyle/>
          <a:p>
            <a:pPr>
              <a:buNone/>
            </a:pPr>
            <a:r>
              <a:rPr lang="en-US" dirty="0" smtClean="0"/>
              <a:t>Example 1</a:t>
            </a:r>
          </a:p>
          <a:p>
            <a:pPr>
              <a:buNone/>
            </a:pPr>
            <a:r>
              <a:rPr lang="en-US" dirty="0" smtClean="0"/>
              <a:t>Choice 1: Draw a visual model that shows why</a:t>
            </a:r>
          </a:p>
          <a:p>
            <a:pPr>
              <a:buNone/>
            </a:pPr>
            <a:endParaRPr lang="en-US" dirty="0" smtClean="0"/>
          </a:p>
          <a:p>
            <a:pPr>
              <a:buNone/>
            </a:pPr>
            <a:endParaRPr lang="en-US" dirty="0" smtClean="0"/>
          </a:p>
          <a:p>
            <a:pPr>
              <a:buNone/>
            </a:pPr>
            <a:endParaRPr lang="en-US" dirty="0" smtClean="0"/>
          </a:p>
          <a:p>
            <a:pPr>
              <a:buNone/>
            </a:pPr>
            <a:r>
              <a:rPr lang="en-US" dirty="0" smtClean="0"/>
              <a:t>Choice 2: Draw a visual model that shows why</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Parallel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752563315"/>
              </p:ext>
            </p:extLst>
          </p:nvPr>
        </p:nvGraphicFramePr>
        <p:xfrm>
          <a:off x="3498261" y="2422248"/>
          <a:ext cx="1557445" cy="1142126"/>
        </p:xfrm>
        <a:graphic>
          <a:graphicData uri="http://schemas.openxmlformats.org/presentationml/2006/ole">
            <p:oleObj spid="_x0000_s2142" name="Equation" r:id="rId4" imgW="557640" imgH="41112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1245192419"/>
              </p:ext>
            </p:extLst>
          </p:nvPr>
        </p:nvGraphicFramePr>
        <p:xfrm>
          <a:off x="3498261" y="4569302"/>
          <a:ext cx="1545115" cy="1133084"/>
        </p:xfrm>
        <a:graphic>
          <a:graphicData uri="http://schemas.openxmlformats.org/presentationml/2006/ole">
            <p:oleObj spid="_x0000_s2143" name="Equation" r:id="rId5" imgW="557640" imgH="411120" progId="">
              <p:embed/>
            </p:oleObj>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6029" y="1377603"/>
            <a:ext cx="8153400" cy="4144724"/>
          </a:xfrm>
        </p:spPr>
        <p:txBody>
          <a:bodyPr/>
          <a:lstStyle/>
          <a:p>
            <a:pPr marL="0" indent="0">
              <a:buNone/>
            </a:pPr>
            <a:r>
              <a:rPr lang="en-US" dirty="0" smtClean="0"/>
              <a:t>Example 2: Order these expressions from least to greatest</a:t>
            </a:r>
          </a:p>
          <a:p>
            <a:pPr>
              <a:buNone/>
            </a:pPr>
            <a:endParaRPr lang="en-US" dirty="0" smtClean="0"/>
          </a:p>
          <a:p>
            <a:pPr>
              <a:buNone/>
            </a:pPr>
            <a:r>
              <a:rPr lang="en-US" dirty="0" smtClean="0"/>
              <a:t>Choice 1:  |-4|,       , -3 , </a:t>
            </a:r>
          </a:p>
          <a:p>
            <a:pPr>
              <a:buNone/>
            </a:pPr>
            <a:endParaRPr lang="en-US" dirty="0" smtClean="0"/>
          </a:p>
          <a:p>
            <a:pPr>
              <a:buNone/>
            </a:pPr>
            <a:r>
              <a:rPr lang="en-US" dirty="0" smtClean="0"/>
              <a:t>Choice 2:  -3, 0, |-1|,       , </a:t>
            </a:r>
            <a:r>
              <a:rPr lang="en-US" dirty="0" smtClean="0">
                <a:latin typeface="Calibri"/>
                <a:cs typeface="Calibri"/>
              </a:rPr>
              <a:t>-2.5</a:t>
            </a:r>
          </a:p>
          <a:p>
            <a:pPr>
              <a:buNone/>
            </a:pPr>
            <a:endParaRPr lang="en-US" dirty="0" smtClean="0"/>
          </a:p>
          <a:p>
            <a:pPr>
              <a:buNone/>
            </a:pPr>
            <a:r>
              <a:rPr lang="en-US" dirty="0" smtClean="0"/>
              <a:t>Choice 3: </a:t>
            </a:r>
            <a:r>
              <a:rPr lang="en-US" dirty="0"/>
              <a:t> </a:t>
            </a:r>
            <a:r>
              <a:rPr lang="en-US" dirty="0" smtClean="0"/>
              <a:t>             ,      , </a:t>
            </a:r>
            <a:r>
              <a:rPr lang="en-US" dirty="0" smtClean="0">
                <a:latin typeface="Calibri"/>
                <a:cs typeface="Calibri"/>
              </a:rPr>
              <a:t>|-3|, -4+5</a:t>
            </a:r>
          </a:p>
        </p:txBody>
      </p:sp>
      <p:sp>
        <p:nvSpPr>
          <p:cNvPr id="3" name="Title 2"/>
          <p:cNvSpPr>
            <a:spLocks noGrp="1"/>
          </p:cNvSpPr>
          <p:nvPr>
            <p:ph type="title"/>
          </p:nvPr>
        </p:nvSpPr>
        <p:spPr/>
        <p:txBody>
          <a:bodyPr/>
          <a:lstStyle/>
          <a:p>
            <a:r>
              <a:rPr lang="en-US" dirty="0" smtClean="0"/>
              <a:t>Parallel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3581135465"/>
              </p:ext>
            </p:extLst>
          </p:nvPr>
        </p:nvGraphicFramePr>
        <p:xfrm>
          <a:off x="2947167" y="2851011"/>
          <a:ext cx="568319" cy="598954"/>
        </p:xfrm>
        <a:graphic>
          <a:graphicData uri="http://schemas.openxmlformats.org/presentationml/2006/ole">
            <p:oleObj spid="_x0000_s3356" name="Equation" r:id="rId4" imgW="237600" imgH="228240" progId="">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1305956559"/>
              </p:ext>
            </p:extLst>
          </p:nvPr>
        </p:nvGraphicFramePr>
        <p:xfrm>
          <a:off x="4384805" y="2681278"/>
          <a:ext cx="503175" cy="936391"/>
        </p:xfrm>
        <a:graphic>
          <a:graphicData uri="http://schemas.openxmlformats.org/presentationml/2006/ole">
            <p:oleObj spid="_x0000_s3357" name="Equation" r:id="rId5" imgW="136800" imgH="411120" progId="">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4177853248"/>
              </p:ext>
            </p:extLst>
          </p:nvPr>
        </p:nvGraphicFramePr>
        <p:xfrm>
          <a:off x="3870279" y="3761419"/>
          <a:ext cx="562450" cy="1046686"/>
        </p:xfrm>
        <a:graphic>
          <a:graphicData uri="http://schemas.openxmlformats.org/presentationml/2006/ole">
            <p:oleObj spid="_x0000_s3358" name="Equation" r:id="rId6" imgW="182520" imgH="411120" progId="">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 val="1942789782"/>
              </p:ext>
            </p:extLst>
          </p:nvPr>
        </p:nvGraphicFramePr>
        <p:xfrm>
          <a:off x="4648200" y="3187700"/>
          <a:ext cx="127000" cy="190500"/>
        </p:xfrm>
        <a:graphic>
          <a:graphicData uri="http://schemas.openxmlformats.org/presentationml/2006/ole">
            <p:oleObj spid="_x0000_s3359" name="Equation" r:id="rId7" imgW="118800" imgH="182520" progId="">
              <p:embed/>
            </p:oleObj>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xmlns="" val="1385313074"/>
              </p:ext>
            </p:extLst>
          </p:nvPr>
        </p:nvGraphicFramePr>
        <p:xfrm>
          <a:off x="2071688" y="4864100"/>
          <a:ext cx="1193800" cy="755650"/>
        </p:xfrm>
        <a:graphic>
          <a:graphicData uri="http://schemas.openxmlformats.org/presentationml/2006/ole">
            <p:oleObj spid="_x0000_s3360" name="Equation" r:id="rId8" imgW="411120" imgH="228240" progId="">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2225937143"/>
              </p:ext>
            </p:extLst>
          </p:nvPr>
        </p:nvGraphicFramePr>
        <p:xfrm>
          <a:off x="3413505" y="4887448"/>
          <a:ext cx="436170" cy="785237"/>
        </p:xfrm>
        <a:graphic>
          <a:graphicData uri="http://schemas.openxmlformats.org/presentationml/2006/ole">
            <p:oleObj spid="_x0000_s3361" name="Equation" r:id="rId9" imgW="136800" imgH="411120" progId="">
              <p:embed/>
            </p:oleObj>
          </a:graphicData>
        </a:graphic>
      </p:graphicFrame>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088" y="1702133"/>
            <a:ext cx="1519703" cy="443198"/>
          </a:xfrm>
        </p:spPr>
        <p:txBody>
          <a:bodyPr/>
          <a:lstStyle/>
          <a:p>
            <a:pPr>
              <a:buNone/>
            </a:pPr>
            <a:r>
              <a:rPr lang="en-US" dirty="0" smtClean="0"/>
              <a:t>Concrete</a:t>
            </a:r>
            <a:endParaRPr lang="en-US" dirty="0"/>
          </a:p>
        </p:txBody>
      </p:sp>
      <p:sp>
        <p:nvSpPr>
          <p:cNvPr id="3" name="Title 2"/>
          <p:cNvSpPr>
            <a:spLocks noGrp="1"/>
          </p:cNvSpPr>
          <p:nvPr>
            <p:ph type="title"/>
          </p:nvPr>
        </p:nvSpPr>
        <p:spPr/>
        <p:txBody>
          <a:bodyPr/>
          <a:lstStyle/>
          <a:p>
            <a:r>
              <a:rPr lang="en-US" dirty="0" smtClean="0"/>
              <a:t>C-R-A</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55</a:t>
            </a:fld>
            <a:endParaRPr lang="en-US" dirty="0"/>
          </a:p>
        </p:txBody>
      </p:sp>
      <p:sp>
        <p:nvSpPr>
          <p:cNvPr id="6" name="Content Placeholder 1"/>
          <p:cNvSpPr txBox="1">
            <a:spLocks/>
          </p:cNvSpPr>
          <p:nvPr/>
        </p:nvSpPr>
        <p:spPr>
          <a:xfrm>
            <a:off x="3129746" y="1719621"/>
            <a:ext cx="2956269" cy="451406"/>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Representational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
          <p:cNvSpPr txBox="1">
            <a:spLocks/>
          </p:cNvSpPr>
          <p:nvPr/>
        </p:nvSpPr>
        <p:spPr>
          <a:xfrm>
            <a:off x="7267032" y="1749602"/>
            <a:ext cx="1442254" cy="4431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Abstract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Straight Arrow Connector 8"/>
          <p:cNvCxnSpPr/>
          <p:nvPr/>
        </p:nvCxnSpPr>
        <p:spPr>
          <a:xfrm flipV="1">
            <a:off x="314794" y="2398426"/>
            <a:ext cx="8274570" cy="29980"/>
          </a:xfrm>
          <a:prstGeom prst="straightConnector1">
            <a:avLst/>
          </a:prstGeom>
          <a:ln w="44450">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8723" y="3752536"/>
            <a:ext cx="615692" cy="192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76923" y="3770350"/>
            <a:ext cx="510290" cy="562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Picture 16" descr="Screen Shot 2014-03-29 at 11.19.41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5325" y="2864268"/>
            <a:ext cx="1663439" cy="1919353"/>
          </a:xfrm>
          <a:prstGeom prst="rect">
            <a:avLst/>
          </a:prstGeom>
        </p:spPr>
      </p:pic>
      <p:pic>
        <p:nvPicPr>
          <p:cNvPr id="11" name="Picture 10" descr="Screen Shot 2014-03-29 at 11.27.22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9167" y="2962963"/>
            <a:ext cx="3330676" cy="1368771"/>
          </a:xfrm>
          <a:prstGeom prst="rect">
            <a:avLst/>
          </a:prstGeom>
        </p:spPr>
      </p:pic>
      <p:sp>
        <p:nvSpPr>
          <p:cNvPr id="13" name="TextBox 12"/>
          <p:cNvSpPr txBox="1"/>
          <p:nvPr/>
        </p:nvSpPr>
        <p:spPr>
          <a:xfrm>
            <a:off x="7070790" y="3044088"/>
            <a:ext cx="1801482" cy="2062103"/>
          </a:xfrm>
          <a:prstGeom prst="rect">
            <a:avLst/>
          </a:prstGeom>
          <a:noFill/>
        </p:spPr>
        <p:txBody>
          <a:bodyPr wrap="square" rtlCol="0">
            <a:spAutoFit/>
          </a:bodyPr>
          <a:lstStyle/>
          <a:p>
            <a:r>
              <a:rPr lang="en-US" sz="2000" dirty="0" smtClean="0"/>
              <a:t>2x + 3 = 7</a:t>
            </a:r>
          </a:p>
          <a:p>
            <a:r>
              <a:rPr lang="en-US" sz="2000" dirty="0"/>
              <a:t> </a:t>
            </a:r>
            <a:r>
              <a:rPr lang="en-US" sz="2000" dirty="0" smtClean="0"/>
              <a:t>   </a:t>
            </a:r>
            <a:r>
              <a:rPr lang="en-US" sz="2000" u="sng" dirty="0" smtClean="0"/>
              <a:t>   -3   -3</a:t>
            </a:r>
          </a:p>
          <a:p>
            <a:r>
              <a:rPr lang="en-US" sz="2000" dirty="0" smtClean="0"/>
              <a:t> </a:t>
            </a:r>
            <a:r>
              <a:rPr lang="en-US" sz="2000" u="sng" dirty="0" smtClean="0"/>
              <a:t>2x</a:t>
            </a:r>
            <a:r>
              <a:rPr lang="en-US" sz="2000" dirty="0" smtClean="0"/>
              <a:t>      =  </a:t>
            </a:r>
            <a:r>
              <a:rPr lang="en-US" sz="2000" u="sng" dirty="0" smtClean="0"/>
              <a:t>4</a:t>
            </a:r>
          </a:p>
          <a:p>
            <a:r>
              <a:rPr lang="en-US" sz="2000" dirty="0"/>
              <a:t> </a:t>
            </a:r>
            <a:r>
              <a:rPr lang="en-US" sz="2000" dirty="0" smtClean="0"/>
              <a:t> 2           2</a:t>
            </a:r>
          </a:p>
          <a:p>
            <a:r>
              <a:rPr lang="en-US" sz="2000" dirty="0"/>
              <a:t> </a:t>
            </a:r>
            <a:r>
              <a:rPr lang="en-US" sz="2000" dirty="0" smtClean="0"/>
              <a:t>   x = 2</a:t>
            </a:r>
          </a:p>
          <a:p>
            <a:r>
              <a:rPr lang="en-US" sz="2800" u="sng" dirty="0"/>
              <a:t> </a:t>
            </a:r>
            <a:r>
              <a:rPr lang="en-US" sz="2800" u="sng" dirty="0" smtClean="0"/>
              <a:t>         </a:t>
            </a:r>
            <a:endParaRPr lang="en-US" sz="2800" u="sng"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972" y="1075564"/>
            <a:ext cx="8425387" cy="3619452"/>
          </a:xfrm>
        </p:spPr>
        <p:txBody>
          <a:bodyPr/>
          <a:lstStyle/>
          <a:p>
            <a:pPr marL="115888" indent="-115888">
              <a:buNone/>
            </a:pPr>
            <a:r>
              <a:rPr lang="en-US" sz="2800" dirty="0"/>
              <a:t>Here are the low temperatures (in Celsius) for one </a:t>
            </a:r>
            <a:r>
              <a:rPr lang="en-US" sz="2800" dirty="0" smtClean="0"/>
              <a:t>week</a:t>
            </a:r>
          </a:p>
          <a:p>
            <a:pPr marL="115888" indent="-115888">
              <a:buNone/>
            </a:pPr>
            <a:r>
              <a:rPr lang="en-US" sz="2800" dirty="0" smtClean="0"/>
              <a:t>in </a:t>
            </a:r>
            <a:r>
              <a:rPr lang="en-US" sz="2800" dirty="0"/>
              <a:t>Juneau, Alaska</a:t>
            </a:r>
            <a:r>
              <a:rPr lang="en-US" sz="2800" dirty="0" smtClean="0"/>
              <a:t>: </a:t>
            </a:r>
          </a:p>
          <a:p>
            <a:pPr marL="115888" indent="-115888">
              <a:buNone/>
            </a:pPr>
            <a:endParaRPr lang="en-US" sz="2800" dirty="0"/>
          </a:p>
          <a:p>
            <a:pPr marL="115888" indent="-115888">
              <a:buNone/>
            </a:pPr>
            <a:endParaRPr lang="en-US" sz="2800" dirty="0" smtClean="0"/>
          </a:p>
          <a:p>
            <a:pPr marL="115888" indent="-115888">
              <a:buNone/>
            </a:pPr>
            <a:endParaRPr lang="en-US" sz="2800" dirty="0"/>
          </a:p>
          <a:p>
            <a:pPr marL="115888" indent="-115888">
              <a:buNone/>
            </a:pPr>
            <a:endParaRPr lang="en-US" sz="2800" dirty="0"/>
          </a:p>
          <a:p>
            <a:pPr marL="0" indent="0">
              <a:buNone/>
            </a:pPr>
            <a:r>
              <a:rPr lang="en-US" sz="2800" dirty="0"/>
              <a:t>Arrange them in order from coldest to </a:t>
            </a:r>
            <a:r>
              <a:rPr lang="en-US" sz="2800" dirty="0" smtClean="0"/>
              <a:t>warmest temperature.</a:t>
            </a:r>
          </a:p>
        </p:txBody>
      </p:sp>
      <p:sp>
        <p:nvSpPr>
          <p:cNvPr id="3" name="Title 2"/>
          <p:cNvSpPr>
            <a:spLocks noGrp="1"/>
          </p:cNvSpPr>
          <p:nvPr>
            <p:ph type="title"/>
          </p:nvPr>
        </p:nvSpPr>
        <p:spPr/>
        <p:txBody>
          <a:bodyPr/>
          <a:lstStyle/>
          <a:p>
            <a:r>
              <a:rPr lang="en-US" dirty="0" smtClean="0"/>
              <a:t>C-R-A</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56</a:t>
            </a:fld>
            <a:endParaRPr lang="en-US" dirty="0"/>
          </a:p>
        </p:txBody>
      </p:sp>
      <p:sp>
        <p:nvSpPr>
          <p:cNvPr id="11" name="TextBox 10"/>
          <p:cNvSpPr txBox="1"/>
          <p:nvPr/>
        </p:nvSpPr>
        <p:spPr>
          <a:xfrm>
            <a:off x="774442" y="5503336"/>
            <a:ext cx="7767379" cy="369332"/>
          </a:xfrm>
          <a:prstGeom prst="rect">
            <a:avLst/>
          </a:prstGeom>
          <a:noFill/>
          <a:ln>
            <a:noFill/>
          </a:ln>
        </p:spPr>
        <p:txBody>
          <a:bodyPr wrap="square" rtlCol="0">
            <a:spAutoFit/>
          </a:bodyPr>
          <a:lstStyle/>
          <a:p>
            <a:r>
              <a:rPr lang="en-US" dirty="0" smtClean="0"/>
              <a:t>Retrieved from Illustrative Mathematics </a:t>
            </a:r>
            <a:r>
              <a:rPr lang="en-US" dirty="0" smtClean="0">
                <a:hlinkClick r:id="rId3"/>
              </a:rPr>
              <a:t>http://www.illustrativemathematics.org/</a:t>
            </a:r>
            <a:endParaRPr lang="en-US" dirty="0"/>
          </a:p>
        </p:txBody>
      </p:sp>
      <p:pic>
        <p:nvPicPr>
          <p:cNvPr id="12" name="Picture 11" descr="Screen Shot 2014-03-30 at 7.52.12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45141" y="2179123"/>
            <a:ext cx="6031214" cy="926238"/>
          </a:xfrm>
          <a:prstGeom prst="rect">
            <a:avLst/>
          </a:prstGeom>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648" y="1112520"/>
            <a:ext cx="7769352" cy="1071880"/>
          </a:xfrm>
        </p:spPr>
        <p:txBody>
          <a:bodyPr/>
          <a:lstStyle/>
          <a:p>
            <a:r>
              <a:rPr lang="en-US" sz="2800" dirty="0" smtClean="0"/>
              <a:t>Illustrative Mathematics</a:t>
            </a:r>
          </a:p>
          <a:p>
            <a:pPr>
              <a:buNone/>
            </a:pPr>
            <a:r>
              <a:rPr lang="en-US" sz="2800" dirty="0" smtClean="0">
                <a:hlinkClick r:id="rId3"/>
              </a:rPr>
              <a:t>http://www.illustrativemathematics.org/</a:t>
            </a:r>
            <a:endParaRPr lang="en-US" sz="2800" dirty="0" smtClean="0"/>
          </a:p>
          <a:p>
            <a:pPr>
              <a:buNone/>
            </a:pPr>
            <a:endParaRPr lang="en-US" dirty="0"/>
          </a:p>
        </p:txBody>
      </p:sp>
      <p:sp>
        <p:nvSpPr>
          <p:cNvPr id="3" name="Title 2"/>
          <p:cNvSpPr>
            <a:spLocks noGrp="1"/>
          </p:cNvSpPr>
          <p:nvPr>
            <p:ph type="title"/>
          </p:nvPr>
        </p:nvSpPr>
        <p:spPr/>
        <p:txBody>
          <a:bodyPr/>
          <a:lstStyle/>
          <a:p>
            <a:r>
              <a:rPr lang="en-US" dirty="0" smtClean="0"/>
              <a:t>Resources for Finding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57</a:t>
            </a:fld>
            <a:endParaRPr lang="en-US" dirty="0"/>
          </a:p>
        </p:txBody>
      </p:sp>
      <p:sp>
        <p:nvSpPr>
          <p:cNvPr id="6" name="Content Placeholder 1"/>
          <p:cNvSpPr txBox="1">
            <a:spLocks/>
          </p:cNvSpPr>
          <p:nvPr/>
        </p:nvSpPr>
        <p:spPr>
          <a:xfrm>
            <a:off x="346156" y="2262182"/>
            <a:ext cx="8153400" cy="1411668"/>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uLnTx/>
                <a:uFillTx/>
              </a:rPr>
              <a:t>Achieve the Core</a:t>
            </a:r>
          </a:p>
          <a:p>
            <a:pPr marL="396875" lvl="0" indent="-396875" defTabSz="914363">
              <a:lnSpc>
                <a:spcPct val="90000"/>
              </a:lnSpc>
              <a:spcBef>
                <a:spcPct val="20000"/>
              </a:spcBef>
            </a:pPr>
            <a:r>
              <a:rPr lang="en-US" sz="2800" dirty="0" smtClean="0">
                <a:hlinkClick r:id="rId5"/>
              </a:rPr>
              <a:t>http://achievethecore.org/</a:t>
            </a:r>
            <a:endParaRPr kumimoji="0" lang="en-US" sz="2800" b="0" i="0" u="none" strike="noStrike" kern="1200" cap="none" spc="0" normalizeH="0" baseline="0" noProof="0" dirty="0" smtClean="0">
              <a:ln>
                <a:noFill/>
              </a:ln>
              <a:solidFill>
                <a:schemeClr val="tx1"/>
              </a:solidFill>
              <a:effectLst/>
              <a:uLnTx/>
              <a:uFillTx/>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344074" y="3512195"/>
            <a:ext cx="8153400" cy="1411668"/>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uLnTx/>
                <a:uFillTx/>
              </a:rPr>
              <a:t>Smarter</a:t>
            </a:r>
            <a:r>
              <a:rPr kumimoji="0" lang="en-US" sz="2800" b="0" i="0" u="none" strike="noStrike" kern="1200" cap="none" spc="0" normalizeH="0" noProof="0" dirty="0" smtClean="0">
                <a:ln>
                  <a:noFill/>
                </a:ln>
                <a:solidFill>
                  <a:schemeClr val="tx1"/>
                </a:solidFill>
                <a:effectLst/>
                <a:uLnTx/>
                <a:uFillTx/>
              </a:rPr>
              <a:t> Balanced</a:t>
            </a:r>
            <a:endParaRPr kumimoji="0" lang="en-US" sz="2800" b="0" i="0" u="none" strike="noStrike" kern="1200" cap="none" spc="0" normalizeH="0" baseline="0" noProof="0" dirty="0" smtClean="0">
              <a:ln>
                <a:noFill/>
              </a:ln>
              <a:solidFill>
                <a:schemeClr val="tx1"/>
              </a:solidFill>
              <a:effectLst/>
              <a:uLnTx/>
              <a:uFillTx/>
            </a:endParaRPr>
          </a:p>
          <a:p>
            <a:pPr marL="396875" lvl="0" indent="-396875" defTabSz="914363">
              <a:lnSpc>
                <a:spcPct val="90000"/>
              </a:lnSpc>
              <a:spcBef>
                <a:spcPct val="20000"/>
              </a:spcBef>
            </a:pPr>
            <a:r>
              <a:rPr lang="en-US" sz="2800" dirty="0" smtClean="0">
                <a:hlinkClick r:id="rId5"/>
              </a:rPr>
              <a:t>http://smarterbalanced.org/</a:t>
            </a:r>
            <a:endParaRPr kumimoji="0" lang="en-US" sz="2800" b="0" i="0" u="none" strike="noStrike" kern="1200" cap="none" spc="0" normalizeH="0" baseline="0" noProof="0" dirty="0" smtClean="0">
              <a:ln>
                <a:noFill/>
              </a:ln>
              <a:solidFill>
                <a:schemeClr val="tx1"/>
              </a:solidFill>
              <a:effectLst/>
              <a:uLnTx/>
              <a:uFillTx/>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228600" y="4678327"/>
            <a:ext cx="7340600" cy="1341906"/>
          </a:xfrm>
          <a:prstGeom prst="rect">
            <a:avLst/>
          </a:prstGeom>
        </p:spPr>
        <p:txBody>
          <a:bodyPr wrap="square">
            <a:spAutoFit/>
          </a:bodyPr>
          <a:lstStyle/>
          <a:p>
            <a:pPr marL="396875" lvl="0" indent="-396875" defTabSz="914363">
              <a:lnSpc>
                <a:spcPct val="90000"/>
              </a:lnSpc>
              <a:spcBef>
                <a:spcPct val="20000"/>
              </a:spcBef>
              <a:buBlip>
                <a:blip r:embed="rId4"/>
              </a:buBlip>
              <a:defRPr/>
            </a:pPr>
            <a:r>
              <a:rPr lang="en-US" sz="2800" dirty="0" smtClean="0"/>
              <a:t>Mathematics Assessment Project</a:t>
            </a:r>
            <a:endParaRPr lang="en-US" sz="2800" dirty="0"/>
          </a:p>
          <a:p>
            <a:r>
              <a:rPr lang="en-US" sz="2800" dirty="0">
                <a:hlinkClick r:id="rId6"/>
              </a:rPr>
              <a:t>http://map.mathshell.org/materials/</a:t>
            </a:r>
            <a:r>
              <a:rPr lang="en-US" sz="2800" dirty="0" smtClean="0">
                <a:hlinkClick r:id="rId6"/>
              </a:rPr>
              <a:t>index.php</a:t>
            </a:r>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319" y="953104"/>
            <a:ext cx="8153400" cy="4628960"/>
          </a:xfrm>
        </p:spPr>
        <p:txBody>
          <a:bodyPr/>
          <a:lstStyle/>
          <a:p>
            <a:pPr marL="514350" indent="-514350">
              <a:buAutoNum type="arabicPeriod"/>
            </a:pPr>
            <a:r>
              <a:rPr lang="en-US" dirty="0"/>
              <a:t>What other sites/materials do you know of that are good resources for cognitively rigorous tasks?  </a:t>
            </a:r>
          </a:p>
          <a:p>
            <a:pPr marL="514350" indent="-514350">
              <a:buAutoNum type="arabicPeriod"/>
            </a:pPr>
            <a:r>
              <a:rPr lang="en-US" dirty="0"/>
              <a:t>How do cognitively rigorous tasks relate to conceptual understanding, procedural skill and fluency, and application of mathematics?</a:t>
            </a:r>
          </a:p>
          <a:p>
            <a:pPr marL="584200" indent="-584200">
              <a:buNone/>
            </a:pPr>
            <a:r>
              <a:rPr lang="en-US" dirty="0"/>
              <a:t>3.    How do cognitively rigorous tasks help students to develop the mathematical expertise in the Standards for Mathematical Practice?</a:t>
            </a:r>
          </a:p>
        </p:txBody>
      </p:sp>
      <p:sp>
        <p:nvSpPr>
          <p:cNvPr id="3" name="Title 2"/>
          <p:cNvSpPr>
            <a:spLocks noGrp="1"/>
          </p:cNvSpPr>
          <p:nvPr>
            <p:ph type="title"/>
          </p:nvPr>
        </p:nvSpPr>
        <p:spPr>
          <a:xfrm>
            <a:off x="384048" y="228600"/>
            <a:ext cx="8153400" cy="656614"/>
          </a:xfrm>
        </p:spPr>
        <p:txBody>
          <a:bodyPr>
            <a:normAutofit fontScale="90000"/>
          </a:bodyPr>
          <a:lstStyle/>
          <a:p>
            <a:r>
              <a:rPr lang="en-US" dirty="0"/>
              <a:t>Reflect</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58</a:t>
            </a:fld>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pic>
        <p:nvPicPr>
          <p:cNvPr id="9" name="Picture 6" descr="participant guide call out.png"/>
          <p:cNvPicPr>
            <a:picLocks noChangeAspect="1" noChangeArrowheads="1"/>
          </p:cNvPicPr>
          <p:nvPr/>
        </p:nvPicPr>
        <p:blipFill>
          <a:blip r:embed="rId3" cstate="print"/>
          <a:srcRect/>
          <a:stretch>
            <a:fillRect/>
          </a:stretch>
        </p:blipFill>
        <p:spPr bwMode="auto">
          <a:xfrm>
            <a:off x="6506308" y="5251938"/>
            <a:ext cx="932688" cy="1010412"/>
          </a:xfrm>
          <a:prstGeom prst="rect">
            <a:avLst/>
          </a:prstGeom>
          <a:noFill/>
          <a:ln w="9525">
            <a:noFill/>
            <a:miter lim="800000"/>
            <a:headEnd/>
            <a:tailEnd/>
          </a:ln>
        </p:spPr>
      </p:pic>
      <p:sp>
        <p:nvSpPr>
          <p:cNvPr id="10" name="TextBox 7"/>
          <p:cNvSpPr txBox="1">
            <a:spLocks noChangeArrowheads="1"/>
          </p:cNvSpPr>
          <p:nvPr/>
        </p:nvSpPr>
        <p:spPr bwMode="auto">
          <a:xfrm>
            <a:off x="6494582" y="5310552"/>
            <a:ext cx="914400" cy="646331"/>
          </a:xfrm>
          <a:prstGeom prst="rect">
            <a:avLst/>
          </a:prstGeom>
          <a:noFill/>
          <a:ln w="9525">
            <a:noFill/>
            <a:miter lim="800000"/>
            <a:headEnd/>
            <a:tailEnd/>
          </a:ln>
        </p:spPr>
        <p:txBody>
          <a:bodyPr wrap="square">
            <a:spAutoFit/>
          </a:bodyPr>
          <a:lstStyle/>
          <a:p>
            <a:pPr algn="ctr"/>
            <a:r>
              <a:rPr lang="en-US" dirty="0" smtClean="0"/>
              <a:t>Page 24</a:t>
            </a:r>
          </a:p>
          <a:p>
            <a:pPr algn="ct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59</a:t>
            </a:fld>
            <a:endParaRPr lang="en-US" dirty="0"/>
          </a:p>
        </p:txBody>
      </p:sp>
    </p:spTree>
    <p:extLst>
      <p:ext uri="{BB962C8B-B14F-4D97-AF65-F5344CB8AC3E}">
        <p14:creationId xmlns:p14="http://schemas.microsoft.com/office/powerpoint/2010/main" xmlns="" val="2231719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Sharing Implementation Experiences</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Section 1</a:t>
            </a:r>
            <a:endParaRPr lang="en-US" sz="3200" dirty="0"/>
          </a:p>
        </p:txBody>
      </p:sp>
      <p:sp>
        <p:nvSpPr>
          <p:cNvPr id="6" name="Slide Number Placeholder 5"/>
          <p:cNvSpPr>
            <a:spLocks noGrp="1"/>
          </p:cNvSpPr>
          <p:nvPr>
            <p:ph type="sldNum" sz="quarter" idx="12"/>
          </p:nvPr>
        </p:nvSpPr>
        <p:spPr/>
        <p:txBody>
          <a:bodyPr/>
          <a:lstStyle/>
          <a:p>
            <a:pPr>
              <a:defRPr/>
            </a:pPr>
            <a:fld id="{62EE699A-6252-4274-9304-3A69FA61BB85}" type="slidenum">
              <a:rPr lang="en-US" smtClean="0">
                <a:solidFill>
                  <a:prstClr val="black">
                    <a:tint val="75000"/>
                  </a:prstClr>
                </a:solidFill>
              </a:rPr>
              <a:pPr>
                <a:defRPr/>
              </a:pPr>
              <a:t>6</a:t>
            </a:fld>
            <a:endParaRPr lang="en-US" dirty="0">
              <a:solidFill>
                <a:prstClr val="black">
                  <a:tint val="75000"/>
                </a:prstClr>
              </a:solidFill>
            </a:endParaRPr>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709641" y="4695421"/>
            <a:ext cx="935822" cy="1013807"/>
          </a:xfrm>
          <a:prstGeom prst="rect">
            <a:avLst/>
          </a:prstGeom>
          <a:noFill/>
          <a:ln w="9525">
            <a:noFill/>
            <a:miter lim="800000"/>
            <a:headEnd/>
            <a:tailEnd/>
          </a:ln>
        </p:spPr>
      </p:pic>
      <p:sp>
        <p:nvSpPr>
          <p:cNvPr id="7" name="TextBox 7"/>
          <p:cNvSpPr txBox="1">
            <a:spLocks noChangeArrowheads="1"/>
          </p:cNvSpPr>
          <p:nvPr/>
        </p:nvSpPr>
        <p:spPr bwMode="auto">
          <a:xfrm>
            <a:off x="352875" y="4672259"/>
            <a:ext cx="1600200"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6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Supporting Change</a:t>
            </a:r>
          </a:p>
        </p:txBody>
      </p:sp>
      <p:sp>
        <p:nvSpPr>
          <p:cNvPr id="7" name="Text Placeholder 6"/>
          <p:cNvSpPr>
            <a:spLocks noGrp="1"/>
          </p:cNvSpPr>
          <p:nvPr>
            <p:ph type="body" idx="1"/>
          </p:nvPr>
        </p:nvSpPr>
        <p:spPr/>
        <p:txBody>
          <a:bodyPr/>
          <a:lstStyle/>
          <a:p>
            <a:r>
              <a:rPr lang="en-US" dirty="0" smtClean="0"/>
              <a:t>Section 5</a:t>
            </a:r>
            <a:endParaRPr lang="en-US" dirty="0"/>
          </a:p>
        </p:txBody>
      </p:sp>
      <p:sp>
        <p:nvSpPr>
          <p:cNvPr id="6" name="Slide Number Placeholder 5"/>
          <p:cNvSpPr>
            <a:spLocks noGrp="1"/>
          </p:cNvSpPr>
          <p:nvPr>
            <p:ph type="sldNum" sz="quarter" idx="12"/>
          </p:nvPr>
        </p:nvSpPr>
        <p:spPr/>
        <p:txBody>
          <a:bodyPr/>
          <a:lstStyle/>
          <a:p>
            <a:pPr>
              <a:defRPr/>
            </a:pPr>
            <a:fld id="{FE5848D7-388A-4B96-9685-F153F1A674E1}" type="slidenum">
              <a:rPr lang="en-US" smtClean="0">
                <a:solidFill>
                  <a:prstClr val="black">
                    <a:tint val="75000"/>
                  </a:prstClr>
                </a:solidFill>
              </a:rPr>
              <a:pPr>
                <a:defRPr/>
              </a:pPr>
              <a:t>60</a:t>
            </a:fld>
            <a:endParaRPr lang="en-US" dirty="0">
              <a:solidFill>
                <a:prstClr val="black">
                  <a:tint val="75000"/>
                </a:prstClr>
              </a:solidFill>
            </a:endParaRPr>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26</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61</a:t>
            </a:fld>
            <a:endParaRPr lang="en-US" dirty="0"/>
          </a:p>
        </p:txBody>
      </p:sp>
      <p:sp>
        <p:nvSpPr>
          <p:cNvPr id="7" name="Rectangle 6"/>
          <p:cNvSpPr/>
          <p:nvPr/>
        </p:nvSpPr>
        <p:spPr>
          <a:xfrm>
            <a:off x="3464764" y="5082281"/>
            <a:ext cx="2156360" cy="461665"/>
          </a:xfrm>
          <a:prstGeom prst="rect">
            <a:avLst/>
          </a:prstGeom>
        </p:spPr>
        <p:txBody>
          <a:bodyPr wrap="none">
            <a:spAutoFit/>
          </a:bodyPr>
          <a:lstStyle/>
          <a:p>
            <a:pPr lvl="0"/>
            <a:r>
              <a:rPr lang="en-US" sz="2400" dirty="0" smtClean="0">
                <a:solidFill>
                  <a:prstClr val="black"/>
                </a:solidFill>
                <a:latin typeface="Century Gothic"/>
                <a:hlinkClick r:id="rId3"/>
              </a:rPr>
              <a:t>Watch Video</a:t>
            </a:r>
            <a:endParaRPr lang="en-US" sz="2400" dirty="0">
              <a:solidFill>
                <a:prstClr val="black"/>
              </a:solidFill>
              <a:latin typeface="Century Gothic"/>
            </a:endParaRPr>
          </a:p>
        </p:txBody>
      </p:sp>
      <p:pic>
        <p:nvPicPr>
          <p:cNvPr id="3" name="Picture 2" descr="Screen Shot 2014-03-30 at 8.48.54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4746885"/>
          </a:xfrm>
          <a:prstGeom prst="rect">
            <a:avLst/>
          </a:prstGeom>
        </p:spPr>
      </p:pic>
      <p:sp>
        <p:nvSpPr>
          <p:cNvPr id="4" name="Footer Placeholder 3"/>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62</a:t>
            </a:fld>
            <a:endParaRPr lang="en-US" dirty="0"/>
          </a:p>
        </p:txBody>
      </p:sp>
      <p:sp>
        <p:nvSpPr>
          <p:cNvPr id="7" name="Rectangle 6"/>
          <p:cNvSpPr/>
          <p:nvPr/>
        </p:nvSpPr>
        <p:spPr>
          <a:xfrm>
            <a:off x="3442285" y="4967593"/>
            <a:ext cx="2156360" cy="461665"/>
          </a:xfrm>
          <a:prstGeom prst="rect">
            <a:avLst/>
          </a:prstGeom>
        </p:spPr>
        <p:txBody>
          <a:bodyPr wrap="none">
            <a:spAutoFit/>
          </a:bodyPr>
          <a:lstStyle/>
          <a:p>
            <a:pPr lvl="0"/>
            <a:r>
              <a:rPr lang="en-US" sz="2400" dirty="0" smtClean="0">
                <a:solidFill>
                  <a:prstClr val="black"/>
                </a:solidFill>
                <a:latin typeface="Century Gothic"/>
                <a:hlinkClick r:id="rId3"/>
              </a:rPr>
              <a:t>Watch Video</a:t>
            </a:r>
            <a:endParaRPr lang="en-US" sz="2400" dirty="0">
              <a:solidFill>
                <a:prstClr val="black"/>
              </a:solidFill>
              <a:latin typeface="Century Gothic"/>
            </a:endParaRPr>
          </a:p>
        </p:txBody>
      </p:sp>
      <p:pic>
        <p:nvPicPr>
          <p:cNvPr id="3" name="Picture 2" descr="Screen Shot 2014-03-30 at 9.07.53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5184" y="784626"/>
            <a:ext cx="6734139" cy="3738017"/>
          </a:xfrm>
          <a:prstGeom prst="rect">
            <a:avLst/>
          </a:prstGeom>
        </p:spPr>
      </p:pic>
      <p:sp>
        <p:nvSpPr>
          <p:cNvPr id="4" name="Footer Placeholder 3"/>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 A New Spin on Old Strategies</a:t>
            </a:r>
            <a:endParaRPr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63</a:t>
            </a:fld>
            <a:endParaRPr lang="en-US" dirty="0"/>
          </a:p>
        </p:txBody>
      </p:sp>
      <p:sp>
        <p:nvSpPr>
          <p:cNvPr id="11" name="TextBox 10"/>
          <p:cNvSpPr txBox="1"/>
          <p:nvPr/>
        </p:nvSpPr>
        <p:spPr>
          <a:xfrm>
            <a:off x="565150" y="977901"/>
            <a:ext cx="6347637" cy="523220"/>
          </a:xfrm>
          <a:prstGeom prst="rect">
            <a:avLst/>
          </a:prstGeom>
          <a:solidFill>
            <a:schemeClr val="accent4"/>
          </a:solidFill>
        </p:spPr>
        <p:txBody>
          <a:bodyPr wrap="square" rtlCol="0">
            <a:spAutoFit/>
          </a:bodyPr>
          <a:lstStyle/>
          <a:p>
            <a:r>
              <a:rPr lang="en-US" sz="2800" dirty="0" smtClean="0">
                <a:solidFill>
                  <a:schemeClr val="bg1"/>
                </a:solidFill>
              </a:rPr>
              <a:t>Group 1: Journals</a:t>
            </a:r>
            <a:endParaRPr lang="en-US" dirty="0">
              <a:solidFill>
                <a:schemeClr val="bg1"/>
              </a:solidFill>
            </a:endParaRPr>
          </a:p>
        </p:txBody>
      </p:sp>
      <p:sp>
        <p:nvSpPr>
          <p:cNvPr id="12" name="TextBox 11"/>
          <p:cNvSpPr txBox="1"/>
          <p:nvPr/>
        </p:nvSpPr>
        <p:spPr>
          <a:xfrm>
            <a:off x="565150" y="1634605"/>
            <a:ext cx="6337745" cy="523220"/>
          </a:xfrm>
          <a:prstGeom prst="rect">
            <a:avLst/>
          </a:prstGeom>
          <a:solidFill>
            <a:schemeClr val="accent3"/>
          </a:solidFill>
        </p:spPr>
        <p:txBody>
          <a:bodyPr wrap="square" rtlCol="0">
            <a:spAutoFit/>
          </a:bodyPr>
          <a:lstStyle/>
          <a:p>
            <a:r>
              <a:rPr lang="en-US" sz="2800" dirty="0" smtClean="0">
                <a:solidFill>
                  <a:schemeClr val="bg1"/>
                </a:solidFill>
              </a:rPr>
              <a:t>Group 2: Mathematical Language</a:t>
            </a:r>
            <a:endParaRPr lang="en-US" dirty="0">
              <a:solidFill>
                <a:schemeClr val="bg1"/>
              </a:solidFill>
            </a:endParaRPr>
          </a:p>
        </p:txBody>
      </p:sp>
      <p:sp>
        <p:nvSpPr>
          <p:cNvPr id="13" name="TextBox 12"/>
          <p:cNvSpPr txBox="1"/>
          <p:nvPr/>
        </p:nvSpPr>
        <p:spPr>
          <a:xfrm>
            <a:off x="565150" y="2292350"/>
            <a:ext cx="6283842" cy="523220"/>
          </a:xfrm>
          <a:prstGeom prst="rect">
            <a:avLst/>
          </a:prstGeom>
          <a:solidFill>
            <a:schemeClr val="accent4"/>
          </a:solidFill>
        </p:spPr>
        <p:txBody>
          <a:bodyPr wrap="square" rtlCol="0">
            <a:spAutoFit/>
          </a:bodyPr>
          <a:lstStyle/>
          <a:p>
            <a:r>
              <a:rPr lang="en-US" sz="2800" dirty="0" smtClean="0">
                <a:solidFill>
                  <a:schemeClr val="bg1"/>
                </a:solidFill>
              </a:rPr>
              <a:t>Group 3: Engagement Strategies</a:t>
            </a:r>
            <a:endParaRPr lang="en-US" dirty="0">
              <a:solidFill>
                <a:schemeClr val="bg1"/>
              </a:solidFill>
            </a:endParaRPr>
          </a:p>
        </p:txBody>
      </p:sp>
      <p:sp>
        <p:nvSpPr>
          <p:cNvPr id="14" name="TextBox 13"/>
          <p:cNvSpPr txBox="1"/>
          <p:nvPr/>
        </p:nvSpPr>
        <p:spPr>
          <a:xfrm>
            <a:off x="565150" y="2965450"/>
            <a:ext cx="6305108" cy="523220"/>
          </a:xfrm>
          <a:prstGeom prst="rect">
            <a:avLst/>
          </a:prstGeom>
          <a:solidFill>
            <a:schemeClr val="accent3"/>
          </a:solidFill>
        </p:spPr>
        <p:txBody>
          <a:bodyPr wrap="square" rtlCol="0">
            <a:spAutoFit/>
          </a:bodyPr>
          <a:lstStyle/>
          <a:p>
            <a:r>
              <a:rPr lang="en-US" sz="2800" dirty="0" smtClean="0">
                <a:solidFill>
                  <a:schemeClr val="bg1"/>
                </a:solidFill>
              </a:rPr>
              <a:t>Group 4: Group Work &amp; Decision Making</a:t>
            </a:r>
            <a:endParaRPr lang="en-US" dirty="0">
              <a:solidFill>
                <a:schemeClr val="bg1"/>
              </a:solidFill>
            </a:endParaRPr>
          </a:p>
        </p:txBody>
      </p:sp>
      <p:sp>
        <p:nvSpPr>
          <p:cNvPr id="20" name="TextBox 19"/>
          <p:cNvSpPr txBox="1"/>
          <p:nvPr/>
        </p:nvSpPr>
        <p:spPr>
          <a:xfrm>
            <a:off x="641350" y="3676775"/>
            <a:ext cx="8502650" cy="1815882"/>
          </a:xfrm>
          <a:prstGeom prst="rect">
            <a:avLst/>
          </a:prstGeom>
          <a:noFill/>
        </p:spPr>
        <p:txBody>
          <a:bodyPr wrap="square" rtlCol="0">
            <a:spAutoFit/>
          </a:bodyPr>
          <a:lstStyle/>
          <a:p>
            <a:pPr marL="514350" indent="-514350">
              <a:buAutoNum type="arabicPeriod"/>
            </a:pPr>
            <a:r>
              <a:rPr lang="en-US" sz="2800" dirty="0"/>
              <a:t>How can this strategy/resource support the CCS-Math content and practice standards?</a:t>
            </a:r>
          </a:p>
          <a:p>
            <a:pPr marL="514350" indent="-514350">
              <a:buAutoNum type="arabicPeriod"/>
            </a:pPr>
            <a:r>
              <a:rPr lang="en-US" sz="2800" dirty="0"/>
              <a:t>Generate at least one new idea for the use of </a:t>
            </a:r>
            <a:r>
              <a:rPr lang="en-US" sz="2800" dirty="0" smtClean="0"/>
              <a:t/>
            </a:r>
            <a:br>
              <a:rPr lang="en-US" sz="2800" dirty="0" smtClean="0"/>
            </a:br>
            <a:r>
              <a:rPr lang="en-US" sz="2800" dirty="0" smtClean="0"/>
              <a:t>the </a:t>
            </a:r>
            <a:r>
              <a:rPr lang="en-US" sz="2800" dirty="0"/>
              <a:t>strategy/resource with students.  </a:t>
            </a:r>
          </a:p>
        </p:txBody>
      </p:sp>
      <p:sp>
        <p:nvSpPr>
          <p:cNvPr id="2" name="Footer Placeholder 1"/>
          <p:cNvSpPr>
            <a:spLocks noGrp="1"/>
          </p:cNvSpPr>
          <p:nvPr>
            <p:ph type="ftr" sz="quarter" idx="11"/>
          </p:nvPr>
        </p:nvSpPr>
        <p:spPr/>
        <p:txBody>
          <a:bodyPr/>
          <a:lstStyle/>
          <a:p>
            <a:r>
              <a:rPr lang="en-US" dirty="0" smtClean="0"/>
              <a:t> </a:t>
            </a:r>
            <a:endParaRPr lang="en-US" dirty="0"/>
          </a:p>
        </p:txBody>
      </p:sp>
      <p:pic>
        <p:nvPicPr>
          <p:cNvPr id="15" name="Picture 6" descr="participant guide call out.png"/>
          <p:cNvPicPr>
            <a:picLocks noChangeAspect="1" noChangeArrowheads="1"/>
          </p:cNvPicPr>
          <p:nvPr/>
        </p:nvPicPr>
        <p:blipFill>
          <a:blip r:embed="rId3" cstate="print"/>
          <a:srcRect/>
          <a:stretch>
            <a:fillRect/>
          </a:stretch>
        </p:blipFill>
        <p:spPr bwMode="auto">
          <a:xfrm>
            <a:off x="7227277" y="5076093"/>
            <a:ext cx="932688" cy="1010412"/>
          </a:xfrm>
          <a:prstGeom prst="rect">
            <a:avLst/>
          </a:prstGeom>
          <a:noFill/>
          <a:ln w="9525">
            <a:noFill/>
            <a:miter lim="800000"/>
            <a:headEnd/>
            <a:tailEnd/>
          </a:ln>
        </p:spPr>
      </p:pic>
      <p:sp>
        <p:nvSpPr>
          <p:cNvPr id="16" name="TextBox 7"/>
          <p:cNvSpPr txBox="1">
            <a:spLocks noChangeArrowheads="1"/>
          </p:cNvSpPr>
          <p:nvPr/>
        </p:nvSpPr>
        <p:spPr bwMode="auto">
          <a:xfrm>
            <a:off x="7215551" y="5134706"/>
            <a:ext cx="914400" cy="369332"/>
          </a:xfrm>
          <a:prstGeom prst="rect">
            <a:avLst/>
          </a:prstGeom>
          <a:noFill/>
          <a:ln w="9525">
            <a:noFill/>
            <a:miter lim="800000"/>
            <a:headEnd/>
            <a:tailEnd/>
          </a:ln>
        </p:spPr>
        <p:txBody>
          <a:bodyPr wrap="square">
            <a:spAutoFit/>
          </a:bodyPr>
          <a:lstStyle/>
          <a:p>
            <a:pPr algn="ctr"/>
            <a:r>
              <a:rPr lang="en-US" dirty="0" smtClean="0"/>
              <a:t>Page 28</a:t>
            </a:r>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911912"/>
            <a:ext cx="7886700" cy="609398"/>
          </a:xfrm>
        </p:spPr>
        <p:txBody>
          <a:bodyPr/>
          <a:lstStyle/>
          <a:p>
            <a:r>
              <a:rPr dirty="0"/>
              <a:t>Closing </a:t>
            </a:r>
            <a:r>
              <a:rPr dirty="0" smtClean="0"/>
              <a:t>Activities</a:t>
            </a:r>
            <a:endParaRPr dirty="0"/>
          </a:p>
        </p:txBody>
      </p:sp>
      <p:sp>
        <p:nvSpPr>
          <p:cNvPr id="6" name="Slide Number Placeholder 5"/>
          <p:cNvSpPr>
            <a:spLocks noGrp="1"/>
          </p:cNvSpPr>
          <p:nvPr>
            <p:ph type="sldNum" sz="quarter" idx="12"/>
          </p:nvPr>
        </p:nvSpPr>
        <p:spPr/>
        <p:txBody>
          <a:bodyPr/>
          <a:lstStyle/>
          <a:p>
            <a:pPr>
              <a:defRPr/>
            </a:pPr>
            <a:fld id="{3611EA82-1C65-4BB5-848E-566682F190E3}" type="slidenum">
              <a:rPr lang="en-US" smtClean="0"/>
              <a:pPr>
                <a:defRPr/>
              </a:pPr>
              <a:t>64</a:t>
            </a:fld>
            <a:endParaRPr lang="en-US" dirty="0"/>
          </a:p>
        </p:txBody>
      </p:sp>
      <p:sp>
        <p:nvSpPr>
          <p:cNvPr id="2" name="Footer Placeholder 1"/>
          <p:cNvSpPr>
            <a:spLocks noGrp="1"/>
          </p:cNvSpPr>
          <p:nvPr>
            <p:ph type="ftr" sz="quarter" idx="4294967295"/>
          </p:nvPr>
        </p:nvSpPr>
        <p:spPr>
          <a:xfrm>
            <a:off x="0" y="6072188"/>
            <a:ext cx="2203450" cy="484187"/>
          </a:xfrm>
        </p:spPr>
        <p:txBody>
          <a:bodyPr/>
          <a:lstStyle/>
          <a:p>
            <a:r>
              <a:rPr lang="en-US" dirty="0" smtClean="0"/>
              <a:t> </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7459926" y="2818331"/>
            <a:ext cx="1262044" cy="2143125"/>
          </a:xfrm>
          <a:prstGeom prst="rect">
            <a:avLst/>
          </a:prstGeom>
        </p:spPr>
      </p:pic>
      <p:pic>
        <p:nvPicPr>
          <p:cNvPr id="8" name="Picture 6" descr="participant guide call out.png"/>
          <p:cNvPicPr>
            <a:picLocks noChangeAspect="1" noChangeArrowheads="1"/>
          </p:cNvPicPr>
          <p:nvPr/>
        </p:nvPicPr>
        <p:blipFill>
          <a:blip r:embed="rId4" cstate="print"/>
          <a:srcRect/>
          <a:stretch>
            <a:fillRect/>
          </a:stretch>
        </p:blipFill>
        <p:spPr bwMode="auto">
          <a:xfrm>
            <a:off x="738554" y="4179277"/>
            <a:ext cx="932688" cy="1010412"/>
          </a:xfrm>
          <a:prstGeom prst="rect">
            <a:avLst/>
          </a:prstGeom>
          <a:noFill/>
          <a:ln w="9525">
            <a:noFill/>
            <a:miter lim="800000"/>
            <a:headEnd/>
            <a:tailEnd/>
          </a:ln>
        </p:spPr>
      </p:pic>
      <p:sp>
        <p:nvSpPr>
          <p:cNvPr id="9" name="TextBox 7"/>
          <p:cNvSpPr txBox="1">
            <a:spLocks noChangeArrowheads="1"/>
          </p:cNvSpPr>
          <p:nvPr/>
        </p:nvSpPr>
        <p:spPr bwMode="auto">
          <a:xfrm>
            <a:off x="726828" y="4237891"/>
            <a:ext cx="914400" cy="369332"/>
          </a:xfrm>
          <a:prstGeom prst="rect">
            <a:avLst/>
          </a:prstGeom>
          <a:noFill/>
          <a:ln w="9525">
            <a:noFill/>
            <a:miter lim="800000"/>
            <a:headEnd/>
            <a:tailEnd/>
          </a:ln>
        </p:spPr>
        <p:txBody>
          <a:bodyPr wrap="square">
            <a:spAutoFit/>
          </a:bodyPr>
          <a:lstStyle/>
          <a:p>
            <a:pPr algn="ctr"/>
            <a:r>
              <a:rPr lang="en-US" dirty="0" smtClean="0"/>
              <a:t>Page 41</a:t>
            </a:r>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92088"/>
            <a:ext cx="8382000" cy="1155768"/>
          </a:xfrm>
        </p:spPr>
        <p:txBody>
          <a:bodyPr>
            <a:normAutofit fontScale="90000"/>
          </a:bodyPr>
          <a:lstStyle/>
          <a:p>
            <a:r>
              <a:rPr lang="en-US" dirty="0"/>
              <a:t>Focus on Standards for Mathematical Content Outcomes</a:t>
            </a:r>
          </a:p>
        </p:txBody>
      </p:sp>
      <p:sp>
        <p:nvSpPr>
          <p:cNvPr id="19459" name="Content Placeholder 1"/>
          <p:cNvSpPr>
            <a:spLocks noGrp="1"/>
          </p:cNvSpPr>
          <p:nvPr>
            <p:ph type="body" sz="quarter" idx="10"/>
          </p:nvPr>
        </p:nvSpPr>
        <p:spPr>
          <a:xfrm>
            <a:off x="381000" y="1478537"/>
            <a:ext cx="8382000" cy="4350764"/>
          </a:xfrm>
        </p:spPr>
        <p:txBody>
          <a:bodyPr>
            <a:noAutofit/>
          </a:bodyPr>
          <a:lstStyle/>
          <a:p>
            <a:pPr>
              <a:spcBef>
                <a:spcPts val="600"/>
              </a:spcBef>
            </a:pPr>
            <a:r>
              <a:rPr lang="en-US" dirty="0" smtClean="0"/>
              <a:t>By the end of this session you will have:</a:t>
            </a:r>
          </a:p>
          <a:p>
            <a:pPr lvl="1">
              <a:spcBef>
                <a:spcPts val="600"/>
              </a:spcBef>
            </a:pPr>
            <a:r>
              <a:rPr lang="en-US" sz="2600" dirty="0" smtClean="0"/>
              <a:t>Strengthened your working relationship with peer Core Standards Coaches. </a:t>
            </a:r>
          </a:p>
          <a:p>
            <a:pPr lvl="1">
              <a:spcBef>
                <a:spcPts val="600"/>
              </a:spcBef>
            </a:pPr>
            <a:r>
              <a:rPr lang="en-US" sz="2600" dirty="0" smtClean="0"/>
              <a:t>Deepened your understanding of the practice standards specified in the CCS-Math.</a:t>
            </a:r>
          </a:p>
          <a:p>
            <a:pPr lvl="1">
              <a:spcBef>
                <a:spcPts val="600"/>
              </a:spcBef>
            </a:pPr>
            <a:r>
              <a:rPr lang="en-US" sz="2600" dirty="0" smtClean="0"/>
              <a:t>Examined the implications of the language of the content standards for teaching and learning. </a:t>
            </a:r>
          </a:p>
          <a:p>
            <a:pPr lvl="1">
              <a:spcBef>
                <a:spcPts val="600"/>
              </a:spcBef>
            </a:pPr>
            <a:r>
              <a:rPr lang="en-US" sz="2600" dirty="0" smtClean="0"/>
              <a:t>Identified  and modified CCS-aligned tasks that combine both the content and practice standards. </a:t>
            </a:r>
          </a:p>
          <a:p>
            <a:pPr lvl="1">
              <a:spcBef>
                <a:spcPts val="600"/>
              </a:spcBef>
            </a:pPr>
            <a:r>
              <a:rPr lang="en-US" sz="2600" dirty="0" smtClean="0"/>
              <a:t>Analyzed the progression of topics in the content standards both within and across grade levels. </a:t>
            </a:r>
          </a:p>
        </p:txBody>
      </p:sp>
      <p:sp>
        <p:nvSpPr>
          <p:cNvPr id="5" name="Slide Number Placeholder 4"/>
          <p:cNvSpPr>
            <a:spLocks noGrp="1"/>
          </p:cNvSpPr>
          <p:nvPr>
            <p:ph type="sldNum" sz="quarter" idx="12"/>
          </p:nvPr>
        </p:nvSpPr>
        <p:spPr/>
        <p:txBody>
          <a:bodyPr/>
          <a:lstStyle/>
          <a:p>
            <a:fld id="{AD8D4AF1-7CC8-4517-894C-95FE2C0637D7}" type="slidenum">
              <a:rPr lang="en-US" smtClean="0"/>
              <a:pPr/>
              <a:t>65</a:t>
            </a:fld>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dirty="0" smtClean="0"/>
              <a:t>Focus on Standards for Mathematical Content Outcomes (cont'd)</a:t>
            </a:r>
          </a:p>
        </p:txBody>
      </p:sp>
      <p:sp>
        <p:nvSpPr>
          <p:cNvPr id="19459" name="Content Placeholder 1"/>
          <p:cNvSpPr>
            <a:spLocks noGrp="1"/>
          </p:cNvSpPr>
          <p:nvPr>
            <p:ph type="body" sz="quarter" idx="10"/>
          </p:nvPr>
        </p:nvSpPr>
        <p:spPr>
          <a:xfrm>
            <a:off x="381000" y="1539239"/>
            <a:ext cx="8382000" cy="3991862"/>
          </a:xfrm>
        </p:spPr>
        <p:txBody>
          <a:bodyPr/>
          <a:lstStyle/>
          <a:p>
            <a:pPr>
              <a:spcBef>
                <a:spcPts val="600"/>
              </a:spcBef>
            </a:pPr>
            <a:r>
              <a:rPr lang="en-US" dirty="0"/>
              <a:t>By the end of this session you will have</a:t>
            </a:r>
            <a:r>
              <a:rPr lang="en-US" dirty="0" smtClean="0"/>
              <a:t>:</a:t>
            </a:r>
            <a:endParaRPr lang="en-US" dirty="0"/>
          </a:p>
          <a:p>
            <a:pPr lvl="1">
              <a:spcBef>
                <a:spcPts val="600"/>
              </a:spcBef>
            </a:pPr>
            <a:r>
              <a:rPr lang="en-US" sz="2600" dirty="0" smtClean="0"/>
              <a:t>Deepened your understanding of the potential of the CCS-Math to change mathematics teaching and learning. </a:t>
            </a:r>
          </a:p>
          <a:p>
            <a:pPr lvl="1">
              <a:spcBef>
                <a:spcPts val="600"/>
              </a:spcBef>
            </a:pPr>
            <a:r>
              <a:rPr lang="en-US" sz="2600" dirty="0" smtClean="0"/>
              <a:t>Gained an understanding of some of the challenges involved in implementing the CCS-Math.</a:t>
            </a:r>
          </a:p>
          <a:p>
            <a:pPr lvl="1">
              <a:spcBef>
                <a:spcPts val="600"/>
              </a:spcBef>
            </a:pPr>
            <a:r>
              <a:rPr lang="en-US" sz="2600" dirty="0" smtClean="0"/>
              <a:t>Explored strategies for supporting teachers as they make changes to their classroom practices. </a:t>
            </a:r>
          </a:p>
          <a:p>
            <a:pPr lvl="1">
              <a:spcBef>
                <a:spcPts val="600"/>
              </a:spcBef>
            </a:pPr>
            <a:r>
              <a:rPr lang="en-US" sz="2600" dirty="0" smtClean="0"/>
              <a:t>Made plans for next steps in your CCS-Math implementation.</a:t>
            </a:r>
          </a:p>
        </p:txBody>
      </p:sp>
      <p:sp>
        <p:nvSpPr>
          <p:cNvPr id="5" name="Slide Number Placeholder 4"/>
          <p:cNvSpPr>
            <a:spLocks noGrp="1"/>
          </p:cNvSpPr>
          <p:nvPr>
            <p:ph type="sldNum" sz="quarter" idx="12"/>
          </p:nvPr>
        </p:nvSpPr>
        <p:spPr/>
        <p:txBody>
          <a:bodyPr/>
          <a:lstStyle/>
          <a:p>
            <a:fld id="{1B164E58-F631-4785-8D59-D7BB0BAC1458}" type="slidenum">
              <a:rPr lang="en-US" smtClean="0"/>
              <a:pPr/>
              <a:t>66</a:t>
            </a:fld>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293077" y="1449848"/>
            <a:ext cx="4489938" cy="2840804"/>
          </a:xfrm>
        </p:spPr>
        <p:txBody>
          <a:bodyPr/>
          <a:lstStyle/>
          <a:p>
            <a:pPr>
              <a:spcAft>
                <a:spcPts val="1200"/>
              </a:spcAft>
            </a:pPr>
            <a:r>
              <a:rPr lang="en-US" sz="2800" dirty="0" smtClean="0"/>
              <a:t>Where Are You Now?</a:t>
            </a:r>
          </a:p>
          <a:p>
            <a:pPr>
              <a:spcAft>
                <a:spcPts val="1200"/>
              </a:spcAft>
            </a:pPr>
            <a:r>
              <a:rPr lang="en-US" sz="2800" dirty="0" smtClean="0"/>
              <a:t>Assessing Your Learning.</a:t>
            </a:r>
          </a:p>
          <a:p>
            <a:pPr>
              <a:spcAft>
                <a:spcPts val="1200"/>
              </a:spcAft>
            </a:pPr>
            <a:r>
              <a:rPr lang="en-US" sz="2800" dirty="0" smtClean="0"/>
              <a:t>Please complete an online Session Evaluation. Your feedback is very important to us!</a:t>
            </a:r>
          </a:p>
        </p:txBody>
      </p:sp>
      <p:sp>
        <p:nvSpPr>
          <p:cNvPr id="6" name="Slide Number Placeholder 5"/>
          <p:cNvSpPr>
            <a:spLocks noGrp="1"/>
          </p:cNvSpPr>
          <p:nvPr>
            <p:ph type="sldNum" sz="quarter" idx="11"/>
          </p:nvPr>
        </p:nvSpPr>
        <p:spPr/>
        <p:txBody>
          <a:bodyPr/>
          <a:lstStyle/>
          <a:p>
            <a:fld id="{9C68FFC2-3F6C-4F2E-B8AC-64D7ECA96928}" type="slidenum">
              <a:rPr lang="en-US" smtClean="0"/>
              <a:pPr/>
              <a:t>67</a:t>
            </a:fld>
            <a:endParaRPr lang="en-US" dirty="0"/>
          </a:p>
        </p:txBody>
      </p:sp>
      <p:pic>
        <p:nvPicPr>
          <p:cNvPr id="9"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513112" y="1336110"/>
            <a:ext cx="2876390" cy="2813859"/>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10" name="Rectangle 9"/>
          <p:cNvSpPr/>
          <p:nvPr/>
        </p:nvSpPr>
        <p:spPr>
          <a:xfrm>
            <a:off x="316515" y="4758798"/>
            <a:ext cx="6963516" cy="461665"/>
          </a:xfrm>
          <a:prstGeom prst="rect">
            <a:avLst/>
          </a:prstGeom>
        </p:spPr>
        <p:txBody>
          <a:bodyPr wrap="square">
            <a:spAutoFit/>
          </a:bodyPr>
          <a:lstStyle/>
          <a:p>
            <a:pPr marL="230491" indent="-230491">
              <a:spcBef>
                <a:spcPct val="0"/>
              </a:spcBef>
              <a:buNone/>
            </a:pPr>
            <a:r>
              <a:rPr lang="en-US" sz="2400" dirty="0" smtClean="0">
                <a:solidFill>
                  <a:schemeClr val="bg2">
                    <a:lumMod val="50000"/>
                  </a:schemeClr>
                </a:solidFill>
              </a:rPr>
              <a:t>http://surveys.pcgus.com/s3/CT-Math-Module-2-6-12</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Thanks and see you next time!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Instructional Shifts for Mathematics</a:t>
            </a:r>
            <a:endParaRPr b="1" dirty="0" smtClean="0"/>
          </a:p>
        </p:txBody>
      </p:sp>
      <p:sp>
        <p:nvSpPr>
          <p:cNvPr id="34820" name="Content Placeholder 2"/>
          <p:cNvSpPr>
            <a:spLocks noGrp="1"/>
          </p:cNvSpPr>
          <p:nvPr>
            <p:ph type="body" sz="quarter" idx="10"/>
          </p:nvPr>
        </p:nvSpPr>
        <p:spPr/>
        <p:txBody>
          <a:bodyPr/>
          <a:lstStyle/>
          <a:p>
            <a:r>
              <a:rPr lang="en-US" sz="2800" dirty="0" smtClean="0"/>
              <a:t>The Standards for Mathematical Content</a:t>
            </a:r>
          </a:p>
          <a:p>
            <a:r>
              <a:rPr lang="en-US" sz="2800" dirty="0" smtClean="0"/>
              <a:t>The Standards for Mathematical Practice</a:t>
            </a:r>
          </a:p>
        </p:txBody>
      </p:sp>
      <p:sp>
        <p:nvSpPr>
          <p:cNvPr id="10" name="Slide Number Placeholder 5"/>
          <p:cNvSpPr>
            <a:spLocks noGrp="1"/>
          </p:cNvSpPr>
          <p:nvPr>
            <p:ph type="sldNum" sz="quarter" idx="12"/>
          </p:nvPr>
        </p:nvSpPr>
        <p:spPr/>
        <p:txBody>
          <a:bodyPr/>
          <a:lstStyle>
            <a:lvl1pPr>
              <a:defRPr/>
            </a:lvl1pPr>
          </a:lstStyle>
          <a:p>
            <a:pPr>
              <a:defRPr/>
            </a:pPr>
            <a:fld id="{6D04B575-71D1-4CF5-A03A-08D92AA83335}" type="slidenum">
              <a:rPr lang="en-US"/>
              <a:pPr>
                <a:defRPr/>
              </a:pPr>
              <a:t>7</a:t>
            </a:fld>
            <a:endParaRPr lang="en-US" dirty="0"/>
          </a:p>
        </p:txBody>
      </p:sp>
      <p:grpSp>
        <p:nvGrpSpPr>
          <p:cNvPr id="2" name="Group 7"/>
          <p:cNvGrpSpPr/>
          <p:nvPr/>
        </p:nvGrpSpPr>
        <p:grpSpPr>
          <a:xfrm>
            <a:off x="304800" y="3124200"/>
            <a:ext cx="2331636" cy="1865309"/>
            <a:chOff x="176321" y="1298810"/>
            <a:chExt cx="2331636" cy="1865309"/>
          </a:xfrm>
          <a:solidFill>
            <a:schemeClr val="accent2"/>
          </a:solidFill>
          <a:scene3d>
            <a:camera prst="orthographicFront">
              <a:rot lat="0" lon="0" rev="0"/>
            </a:camera>
            <a:lightRig rig="balanced" dir="t">
              <a:rot lat="0" lon="0" rev="8700000"/>
            </a:lightRig>
          </a:scene3d>
        </p:grpSpPr>
        <p:sp>
          <p:nvSpPr>
            <p:cNvPr id="9" name="Rounded Rectangle 8"/>
            <p:cNvSpPr/>
            <p:nvPr/>
          </p:nvSpPr>
          <p:spPr>
            <a:xfrm>
              <a:off x="176321" y="1298810"/>
              <a:ext cx="2331636" cy="1865309"/>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230954" y="1353443"/>
              <a:ext cx="2222370" cy="175604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a:lnSpc>
                  <a:spcPct val="90000"/>
                </a:lnSpc>
                <a:spcAft>
                  <a:spcPct val="35000"/>
                </a:spcAft>
                <a:defRPr/>
              </a:pPr>
              <a:r>
                <a:rPr lang="en-US" sz="3700" dirty="0"/>
                <a:t>Focus</a:t>
              </a:r>
            </a:p>
          </p:txBody>
        </p:sp>
      </p:grpSp>
      <p:grpSp>
        <p:nvGrpSpPr>
          <p:cNvPr id="3" name="Group 11"/>
          <p:cNvGrpSpPr/>
          <p:nvPr/>
        </p:nvGrpSpPr>
        <p:grpSpPr>
          <a:xfrm>
            <a:off x="3276600" y="3124200"/>
            <a:ext cx="2331636" cy="1865309"/>
            <a:chOff x="3025181" y="-184212"/>
            <a:chExt cx="2331636" cy="1865309"/>
          </a:xfrm>
          <a:solidFill>
            <a:schemeClr val="accent4"/>
          </a:solidFill>
          <a:scene3d>
            <a:camera prst="orthographicFront">
              <a:rot lat="0" lon="0" rev="0"/>
            </a:camera>
            <a:lightRig rig="balanced" dir="t">
              <a:rot lat="0" lon="0" rev="8700000"/>
            </a:lightRig>
          </a:scene3d>
        </p:grpSpPr>
        <p:sp>
          <p:nvSpPr>
            <p:cNvPr id="13" name="Rounded Rectangle 12"/>
            <p:cNvSpPr/>
            <p:nvPr/>
          </p:nvSpPr>
          <p:spPr>
            <a:xfrm>
              <a:off x="3025181" y="-184212"/>
              <a:ext cx="2331636" cy="1865309"/>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079814" y="-129579"/>
              <a:ext cx="2222370" cy="175604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a:lnSpc>
                  <a:spcPct val="90000"/>
                </a:lnSpc>
                <a:spcAft>
                  <a:spcPct val="35000"/>
                </a:spcAft>
                <a:defRPr/>
              </a:pPr>
              <a:r>
                <a:rPr lang="en-US" sz="3700" dirty="0"/>
                <a:t>Coherence</a:t>
              </a:r>
            </a:p>
          </p:txBody>
        </p:sp>
      </p:grpSp>
      <p:grpSp>
        <p:nvGrpSpPr>
          <p:cNvPr id="4" name="Group 14"/>
          <p:cNvGrpSpPr>
            <a:grpSpLocks/>
          </p:cNvGrpSpPr>
          <p:nvPr/>
        </p:nvGrpSpPr>
        <p:grpSpPr bwMode="auto">
          <a:xfrm>
            <a:off x="6248400" y="3124200"/>
            <a:ext cx="2332038" cy="1865312"/>
            <a:chOff x="5874041" y="1298810"/>
            <a:chExt cx="2331636" cy="1865309"/>
          </a:xfrm>
          <a:scene3d>
            <a:camera prst="orthographicFront">
              <a:rot lat="0" lon="0" rev="0"/>
            </a:camera>
            <a:lightRig rig="balanced" dir="t">
              <a:rot lat="0" lon="0" rev="8700000"/>
            </a:lightRig>
          </a:scene3d>
        </p:grpSpPr>
        <p:sp>
          <p:nvSpPr>
            <p:cNvPr id="16" name="Rounded Rectangle 15"/>
            <p:cNvSpPr/>
            <p:nvPr/>
          </p:nvSpPr>
          <p:spPr>
            <a:xfrm>
              <a:off x="5874041" y="1298810"/>
              <a:ext cx="2331636" cy="1865309"/>
            </a:xfrm>
            <a:prstGeom prst="roundRect">
              <a:avLst>
                <a:gd name="adj" fmla="val 10000"/>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5928007" y="1352785"/>
              <a:ext cx="2223705" cy="17573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a:lnSpc>
                  <a:spcPct val="90000"/>
                </a:lnSpc>
                <a:spcAft>
                  <a:spcPct val="35000"/>
                </a:spcAft>
                <a:defRPr/>
              </a:pPr>
              <a:r>
                <a:rPr lang="en-US" sz="3700" dirty="0"/>
                <a:t>Rigor</a:t>
              </a:r>
            </a:p>
          </p:txBody>
        </p:sp>
      </p:grpSp>
      <p:sp>
        <p:nvSpPr>
          <p:cNvPr id="15" name="Right Brace 14"/>
          <p:cNvSpPr/>
          <p:nvPr/>
        </p:nvSpPr>
        <p:spPr>
          <a:xfrm>
            <a:off x="6705600" y="1295400"/>
            <a:ext cx="381000" cy="1066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7162800" y="1600200"/>
            <a:ext cx="1600200" cy="400110"/>
          </a:xfrm>
          <a:prstGeom prst="rect">
            <a:avLst/>
          </a:prstGeom>
          <a:noFill/>
        </p:spPr>
        <p:txBody>
          <a:bodyPr wrap="square" rtlCol="0">
            <a:spAutoFit/>
          </a:bodyPr>
          <a:lstStyle/>
          <a:p>
            <a:r>
              <a:rPr lang="en-US" sz="2000" b="1" dirty="0" smtClean="0">
                <a:latin typeface="+mn-lt"/>
              </a:rPr>
              <a:t>Two Areas</a:t>
            </a:r>
            <a:endParaRPr lang="en-US" sz="2000" b="1" dirty="0">
              <a:latin typeface="+mn-lt"/>
            </a:endParaRPr>
          </a:p>
        </p:txBody>
      </p:sp>
      <p:sp>
        <p:nvSpPr>
          <p:cNvPr id="19" name="Footer Placeholder 18"/>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5"/>
          <p:cNvSpPr txBox="1">
            <a:spLocks noChangeArrowheads="1"/>
          </p:cNvSpPr>
          <p:nvPr/>
        </p:nvSpPr>
        <p:spPr bwMode="auto">
          <a:xfrm>
            <a:off x="2895599" y="606504"/>
            <a:ext cx="6029739" cy="523220"/>
          </a:xfrm>
          <a:prstGeom prst="rect">
            <a:avLst/>
          </a:prstGeom>
          <a:noFill/>
          <a:ln w="9525">
            <a:noFill/>
            <a:miter lim="800000"/>
            <a:headEnd/>
            <a:tailEnd/>
          </a:ln>
        </p:spPr>
        <p:txBody>
          <a:bodyPr wrap="square">
            <a:spAutoFit/>
          </a:bodyPr>
          <a:lstStyle/>
          <a:p>
            <a:r>
              <a:rPr lang="en-US" sz="2800" dirty="0"/>
              <a:t>F</a:t>
            </a:r>
            <a:r>
              <a:rPr lang="en-US" sz="2800" dirty="0" smtClean="0">
                <a:latin typeface="+mn-lt"/>
              </a:rPr>
              <a:t>ocus </a:t>
            </a:r>
            <a:r>
              <a:rPr lang="en-US" sz="2800" dirty="0">
                <a:latin typeface="+mn-lt"/>
              </a:rPr>
              <a:t>on the major work for each </a:t>
            </a:r>
            <a:r>
              <a:rPr lang="en-US" sz="2800" dirty="0" smtClean="0">
                <a:latin typeface="+mn-lt"/>
              </a:rPr>
              <a:t>grade</a:t>
            </a:r>
            <a:endParaRPr lang="en-US" sz="2800" dirty="0">
              <a:latin typeface="+mn-lt"/>
            </a:endParaRPr>
          </a:p>
        </p:txBody>
      </p:sp>
      <p:grpSp>
        <p:nvGrpSpPr>
          <p:cNvPr id="2" name="Group 7"/>
          <p:cNvGrpSpPr/>
          <p:nvPr/>
        </p:nvGrpSpPr>
        <p:grpSpPr>
          <a:xfrm>
            <a:off x="228601" y="457200"/>
            <a:ext cx="2362200" cy="1828800"/>
            <a:chOff x="228176" y="1323797"/>
            <a:chExt cx="2416423" cy="1933138"/>
          </a:xfrm>
          <a:solidFill>
            <a:schemeClr val="accent2"/>
          </a:solidFill>
          <a:scene3d>
            <a:camera prst="orthographicFront">
              <a:rot lat="0" lon="0" rev="0"/>
            </a:camera>
            <a:lightRig rig="balanced" dir="t">
              <a:rot lat="0" lon="0" rev="8700000"/>
            </a:lightRig>
          </a:scene3d>
        </p:grpSpPr>
        <p:sp>
          <p:nvSpPr>
            <p:cNvPr id="9" name="Rounded Rectangle 8"/>
            <p:cNvSpPr/>
            <p:nvPr/>
          </p:nvSpPr>
          <p:spPr>
            <a:xfrm>
              <a:off x="228176" y="1323797"/>
              <a:ext cx="2416423" cy="193313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284796" y="1380417"/>
              <a:ext cx="2303183" cy="181989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Focus</a:t>
              </a:r>
            </a:p>
          </p:txBody>
        </p:sp>
      </p:grpSp>
      <p:sp>
        <p:nvSpPr>
          <p:cNvPr id="7" name="Slide Number Placeholder 6"/>
          <p:cNvSpPr>
            <a:spLocks noGrp="1"/>
          </p:cNvSpPr>
          <p:nvPr>
            <p:ph type="sldNum" sz="quarter" idx="12"/>
          </p:nvPr>
        </p:nvSpPr>
        <p:spPr/>
        <p:txBody>
          <a:bodyPr/>
          <a:lstStyle/>
          <a:p>
            <a:pPr>
              <a:defRPr/>
            </a:pPr>
            <a:fld id="{38171C33-D6D0-4E30-AA9A-2FBCE4B3736A}" type="slidenum">
              <a:rPr lang="en-US" smtClean="0"/>
              <a:pPr>
                <a:defRPr/>
              </a:pPr>
              <a:t>8</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pic>
        <p:nvPicPr>
          <p:cNvPr id="11" name="Picture 5"/>
          <p:cNvPicPr>
            <a:picLocks noChangeAspect="1"/>
          </p:cNvPicPr>
          <p:nvPr/>
        </p:nvPicPr>
        <p:blipFill>
          <a:blip r:embed="rId3" cstate="print"/>
          <a:srcRect r="3096" b="25002"/>
          <a:stretch>
            <a:fillRect/>
          </a:stretch>
        </p:blipFill>
        <p:spPr bwMode="auto">
          <a:xfrm>
            <a:off x="3383272" y="1129724"/>
            <a:ext cx="5054391" cy="471743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2743200" y="673100"/>
            <a:ext cx="5181600" cy="1384300"/>
          </a:xfrm>
          <a:prstGeom prst="rect">
            <a:avLst/>
          </a:prstGeom>
          <a:noFill/>
          <a:ln w="9525">
            <a:noFill/>
            <a:miter lim="800000"/>
            <a:headEnd/>
            <a:tailEnd/>
          </a:ln>
        </p:spPr>
        <p:txBody>
          <a:bodyPr>
            <a:spAutoFit/>
          </a:bodyPr>
          <a:lstStyle/>
          <a:p>
            <a:r>
              <a:rPr lang="en-US" sz="2800" dirty="0">
                <a:latin typeface="+mn-lt"/>
              </a:rPr>
              <a:t>The Standards are designed around coherent progressions and conceptual </a:t>
            </a:r>
            <a:r>
              <a:rPr lang="en-US" sz="2800" dirty="0" smtClean="0">
                <a:latin typeface="+mn-lt"/>
              </a:rPr>
              <a:t>connections </a:t>
            </a:r>
            <a:endParaRPr lang="en-US" sz="2800" dirty="0">
              <a:latin typeface="+mn-lt"/>
            </a:endParaRPr>
          </a:p>
        </p:txBody>
      </p:sp>
      <p:grpSp>
        <p:nvGrpSpPr>
          <p:cNvPr id="2" name="Group 7"/>
          <p:cNvGrpSpPr/>
          <p:nvPr/>
        </p:nvGrpSpPr>
        <p:grpSpPr>
          <a:xfrm>
            <a:off x="228601" y="381000"/>
            <a:ext cx="2285999" cy="1905000"/>
            <a:chOff x="3135188" y="-189496"/>
            <a:chExt cx="2416423" cy="1933138"/>
          </a:xfrm>
          <a:solidFill>
            <a:schemeClr val="accent4"/>
          </a:solidFill>
          <a:scene3d>
            <a:camera prst="orthographicFront">
              <a:rot lat="0" lon="0" rev="0"/>
            </a:camera>
            <a:lightRig rig="balanced" dir="t">
              <a:rot lat="0" lon="0" rev="8700000"/>
            </a:lightRig>
          </a:scene3d>
        </p:grpSpPr>
        <p:sp>
          <p:nvSpPr>
            <p:cNvPr id="9" name="Rounded Rectangle 8"/>
            <p:cNvSpPr/>
            <p:nvPr/>
          </p:nvSpPr>
          <p:spPr>
            <a:xfrm>
              <a:off x="3135188" y="-189496"/>
              <a:ext cx="2416423" cy="193313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191808" y="-132876"/>
              <a:ext cx="2303183" cy="181989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Coherence</a:t>
              </a:r>
            </a:p>
          </p:txBody>
        </p:sp>
      </p:grpSp>
      <p:sp>
        <p:nvSpPr>
          <p:cNvPr id="11" name="Slide Number Placeholder 10"/>
          <p:cNvSpPr>
            <a:spLocks noGrp="1"/>
          </p:cNvSpPr>
          <p:nvPr>
            <p:ph type="sldNum" sz="quarter" idx="12"/>
          </p:nvPr>
        </p:nvSpPr>
        <p:spPr/>
        <p:txBody>
          <a:bodyPr/>
          <a:lstStyle/>
          <a:p>
            <a:pPr>
              <a:defRPr/>
            </a:pPr>
            <a:fld id="{38171C33-D6D0-4E30-AA9A-2FBCE4B3736A}" type="slidenum">
              <a:rPr lang="en-US" smtClean="0"/>
              <a:pPr>
                <a:defRPr/>
              </a:pPr>
              <a:t>9</a:t>
            </a:fld>
            <a:endParaRPr lang="en-US" dirty="0"/>
          </a:p>
        </p:txBody>
      </p:sp>
      <p:sp>
        <p:nvSpPr>
          <p:cNvPr id="15" name="Footer Placeholder 14"/>
          <p:cNvSpPr>
            <a:spLocks noGrp="1"/>
          </p:cNvSpPr>
          <p:nvPr>
            <p:ph type="ftr" sz="quarter" idx="11"/>
          </p:nvPr>
        </p:nvSpPr>
        <p:spPr/>
        <p:txBody>
          <a:bodyPr/>
          <a:lstStyle/>
          <a:p>
            <a:r>
              <a:rPr lang="en-US" dirty="0" smtClean="0"/>
              <a:t> </a:t>
            </a:r>
            <a:endParaRPr lang="en-US" dirty="0"/>
          </a:p>
        </p:txBody>
      </p:sp>
      <p:graphicFrame>
        <p:nvGraphicFramePr>
          <p:cNvPr id="16" name="Diagram 15"/>
          <p:cNvGraphicFramePr/>
          <p:nvPr>
            <p:extLst>
              <p:ext uri="{D42A27DB-BD31-4B8C-83A1-F6EECF244321}">
                <p14:modId xmlns:p14="http://schemas.microsoft.com/office/powerpoint/2010/main" xmlns="" val="2444800974"/>
              </p:ext>
            </p:extLst>
          </p:nvPr>
        </p:nvGraphicFramePr>
        <p:xfrm>
          <a:off x="0" y="1739282"/>
          <a:ext cx="9144000" cy="330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0"/>
          <p:cNvSpPr txBox="1">
            <a:spLocks noChangeArrowheads="1"/>
          </p:cNvSpPr>
          <p:nvPr/>
        </p:nvSpPr>
        <p:spPr bwMode="auto">
          <a:xfrm>
            <a:off x="0" y="4218391"/>
            <a:ext cx="2895600" cy="1631216"/>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Analyze proportional relationships and use them to solve real-world and mathematical problems.</a:t>
            </a:r>
          </a:p>
        </p:txBody>
      </p:sp>
      <p:sp>
        <p:nvSpPr>
          <p:cNvPr id="18" name="TextBox 12"/>
          <p:cNvSpPr txBox="1">
            <a:spLocks noChangeArrowheads="1"/>
          </p:cNvSpPr>
          <p:nvPr/>
        </p:nvSpPr>
        <p:spPr bwMode="auto">
          <a:xfrm>
            <a:off x="3087272" y="4244306"/>
            <a:ext cx="2971800" cy="1323439"/>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Understand the connections between proportional relationships, lines, and linear equations.</a:t>
            </a:r>
          </a:p>
        </p:txBody>
      </p:sp>
      <p:sp>
        <p:nvSpPr>
          <p:cNvPr id="19" name="TextBox 14"/>
          <p:cNvSpPr txBox="1">
            <a:spLocks noChangeArrowheads="1"/>
          </p:cNvSpPr>
          <p:nvPr/>
        </p:nvSpPr>
        <p:spPr bwMode="auto">
          <a:xfrm>
            <a:off x="6067132" y="4268921"/>
            <a:ext cx="2667000" cy="1015663"/>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Create equations that describe numbers or relationships.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11943</TotalTime>
  <Words>11977</Words>
  <Application>Microsoft Office PowerPoint</Application>
  <PresentationFormat>On-screen Show (4:3)</PresentationFormat>
  <Paragraphs>1009</Paragraphs>
  <Slides>68</Slides>
  <Notes>68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68</vt:i4>
      </vt:variant>
    </vt:vector>
  </HeadingPairs>
  <TitlesOfParts>
    <vt:vector size="72" baseType="lpstr">
      <vt:lpstr>LtBkgBlueBorder</vt:lpstr>
      <vt:lpstr>LtBkgNoBorder</vt:lpstr>
      <vt:lpstr>Custom Design</vt:lpstr>
      <vt:lpstr>Equation</vt:lpstr>
      <vt:lpstr>Connecticut Core Standards  for Mathematics</vt:lpstr>
      <vt:lpstr>Focus on Standards for Mathematical Content Outcomes</vt:lpstr>
      <vt:lpstr>Focus on Standards for Mathematical Content Outcomes (cont'd)</vt:lpstr>
      <vt:lpstr>Today’s Agenda</vt:lpstr>
      <vt:lpstr>Introductory Activity: Pre-Assessment – CCS-Math</vt:lpstr>
      <vt:lpstr>Sharing Implementation Experiences</vt:lpstr>
      <vt:lpstr>Instructional Shifts for Mathematics</vt:lpstr>
      <vt:lpstr>Slide 8</vt:lpstr>
      <vt:lpstr>Slide 9</vt:lpstr>
      <vt:lpstr>Slide 10</vt:lpstr>
      <vt:lpstr>Slide 11</vt:lpstr>
      <vt:lpstr>Developing Mathematical Expertise</vt:lpstr>
      <vt:lpstr>Sharing Experiences Implementing  CCS-Math Practice Standards</vt:lpstr>
      <vt:lpstr>The Language of the Content Standards</vt:lpstr>
      <vt:lpstr>What Do These Students Understand? Part 1</vt:lpstr>
      <vt:lpstr>From the CCSS-M Authors</vt:lpstr>
      <vt:lpstr>Slide 17</vt:lpstr>
      <vt:lpstr>Conceptual Understanding</vt:lpstr>
      <vt:lpstr>Conceptual Understanding</vt:lpstr>
      <vt:lpstr>Conceptual Understanding</vt:lpstr>
      <vt:lpstr>Conceptual Understanding</vt:lpstr>
      <vt:lpstr>Procedural Skill and Fluency</vt:lpstr>
      <vt:lpstr>Procedural Skill and Fluency</vt:lpstr>
      <vt:lpstr>Procedural Skill and Fluency</vt:lpstr>
      <vt:lpstr>Application of Mathematics</vt:lpstr>
      <vt:lpstr>Application of Mathematics</vt:lpstr>
      <vt:lpstr>What Do These Students Understand? Part 2</vt:lpstr>
      <vt:lpstr>Think About It…</vt:lpstr>
      <vt:lpstr>Slide 29</vt:lpstr>
      <vt:lpstr>The Progression of the Content Standards</vt:lpstr>
      <vt:lpstr>The Organization of the Standards</vt:lpstr>
      <vt:lpstr>Domain Distribution</vt:lpstr>
      <vt:lpstr>Domain Progression</vt:lpstr>
      <vt:lpstr>Exploring the Content Standards</vt:lpstr>
      <vt:lpstr>Exploring the Content Standards </vt:lpstr>
      <vt:lpstr>Explore the Content Standards </vt:lpstr>
      <vt:lpstr>Exploring the Content Standards</vt:lpstr>
      <vt:lpstr>From the Authors</vt:lpstr>
      <vt:lpstr>Reflect</vt:lpstr>
      <vt:lpstr>Bon Appétit</vt:lpstr>
      <vt:lpstr> Meeting the Expectations of the Content  Standards by Teaching with Cognitively Rigorous Tasks</vt:lpstr>
      <vt:lpstr>Math Class Needs a Makeover Dan Meyer</vt:lpstr>
      <vt:lpstr>Kites Activity</vt:lpstr>
      <vt:lpstr>Take a Look…</vt:lpstr>
      <vt:lpstr>Take a Look…</vt:lpstr>
      <vt:lpstr>Take a Look…</vt:lpstr>
      <vt:lpstr>Take a Look…</vt:lpstr>
      <vt:lpstr>The BIG Question</vt:lpstr>
      <vt:lpstr>Strategies for Differentiating  Cognitively Rigorous Tasks</vt:lpstr>
      <vt:lpstr>Scaffolding</vt:lpstr>
      <vt:lpstr>Open Questions</vt:lpstr>
      <vt:lpstr>Open Questions</vt:lpstr>
      <vt:lpstr>Parallel Tasks</vt:lpstr>
      <vt:lpstr>Parallel Tasks</vt:lpstr>
      <vt:lpstr>C-R-A</vt:lpstr>
      <vt:lpstr>C-R-A</vt:lpstr>
      <vt:lpstr>Resources for Finding Tasks</vt:lpstr>
      <vt:lpstr>Reflect</vt:lpstr>
      <vt:lpstr>Slide 59</vt:lpstr>
      <vt:lpstr>Supporting Change</vt:lpstr>
      <vt:lpstr>Slide 61</vt:lpstr>
      <vt:lpstr>Slide 62</vt:lpstr>
      <vt:lpstr> A New Spin on Old Strategies</vt:lpstr>
      <vt:lpstr>Closing Activities</vt:lpstr>
      <vt:lpstr>Focus on Standards for Mathematical Content Outcomes</vt:lpstr>
      <vt:lpstr>Focus on Standards for Mathematical Content Outcomes (cont'd)</vt:lpstr>
      <vt:lpstr>Post Assessment and Session Evaluation</vt:lpstr>
      <vt:lpstr>Thanks and see you next time!</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PCG Education</dc:creator>
  <cp:lastModifiedBy>Michelle Wade</cp:lastModifiedBy>
  <cp:revision>549</cp:revision>
  <dcterms:created xsi:type="dcterms:W3CDTF">2014-01-18T18:47:42Z</dcterms:created>
  <dcterms:modified xsi:type="dcterms:W3CDTF">2014-04-18T16:44:25Z</dcterms:modified>
</cp:coreProperties>
</file>