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83" showSpecialPlsOnTitleSld="0" saveSubsetFonts="1">
  <p:sldMasterIdLst>
    <p:sldMasterId id="2147483687" r:id="rId1"/>
    <p:sldMasterId id="2147483711" r:id="rId2"/>
    <p:sldMasterId id="2147483723" r:id="rId3"/>
  </p:sldMasterIdLst>
  <p:notesMasterIdLst>
    <p:notesMasterId r:id="rId8"/>
  </p:notesMasterIdLst>
  <p:handoutMasterIdLst>
    <p:handoutMasterId r:id="rId9"/>
  </p:handoutMasterIdLst>
  <p:sldIdLst>
    <p:sldId id="370" r:id="rId4"/>
    <p:sldId id="467" r:id="rId5"/>
    <p:sldId id="468" r:id="rId6"/>
    <p:sldId id="485" r:id="rId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ext uri="{19B8F6BF-5375-455C-9EA6-DF929625EA0E}">
        <p15:presenceInfo xmlns:p15="http://schemas.microsoft.com/office/powerpoint/2012/main" userId="S-1-5-21-1417001333-1682526488-839522115-32878" providerId="AD"/>
      </p:ext>
    </p:extLst>
  </p:cmAuthor>
  <p:cmAuthor id="3" name="Kelley, Nora" initials="KN" lastIdx="1" clrIdx="3">
    <p:extLst>
      <p:ext uri="{19B8F6BF-5375-455C-9EA6-DF929625EA0E}">
        <p15:presenceInfo xmlns:p15="http://schemas.microsoft.com/office/powerpoint/2012/main" userId="S-1-5-21-1417001333-1682526488-839522115-26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268"/>
    <a:srgbClr val="0000FF"/>
    <a:srgbClr val="FFFF85"/>
    <a:srgbClr val="DF8045"/>
    <a:srgbClr val="FFC000"/>
    <a:srgbClr val="32C658"/>
    <a:srgbClr val="D4ECBA"/>
    <a:srgbClr val="92D050"/>
    <a:srgbClr val="9BBB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8" autoAdjust="0"/>
    <p:restoredTop sz="86355" autoAdjust="0"/>
  </p:normalViewPr>
  <p:slideViewPr>
    <p:cSldViewPr snapToGrid="0">
      <p:cViewPr varScale="1">
        <p:scale>
          <a:sx n="58" d="100"/>
          <a:sy n="58" d="100"/>
        </p:scale>
        <p:origin x="834" y="3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snapToGrid="0">
      <p:cViewPr varScale="1">
        <p:scale>
          <a:sx n="88" d="100"/>
          <a:sy n="88" d="100"/>
        </p:scale>
        <p:origin x="3696" y="96"/>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7/9/2014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7/9/2014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83</a:t>
            </a:fld>
            <a:endParaRPr lang="en-US"/>
          </a:p>
        </p:txBody>
      </p:sp>
    </p:spTree>
    <p:extLst>
      <p:ext uri="{BB962C8B-B14F-4D97-AF65-F5344CB8AC3E}">
        <p14:creationId xmlns:p14="http://schemas.microsoft.com/office/powerpoint/2010/main" val="158486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84</a:t>
            </a:fld>
            <a:endParaRPr lang="en-US"/>
          </a:p>
        </p:txBody>
      </p:sp>
    </p:spTree>
    <p:extLst>
      <p:ext uri="{BB962C8B-B14F-4D97-AF65-F5344CB8AC3E}">
        <p14:creationId xmlns:p14="http://schemas.microsoft.com/office/powerpoint/2010/main" val="151602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This Post-Assessment will be the same as the Pre-Assessment they took in the beginning of the session. This assessment is to gauge their learning based on the activities of the full day session. Remind the participants to fill out their </a:t>
            </a:r>
            <a:r>
              <a:rPr lang="en-US" b="1" dirty="0" smtClean="0"/>
              <a:t>Session Evaluation </a:t>
            </a:r>
            <a:r>
              <a:rPr lang="en-US" b="0" dirty="0" smtClean="0"/>
              <a:t>survey</a:t>
            </a:r>
            <a:r>
              <a:rPr lang="en-US" dirty="0" smtClean="0"/>
              <a:t> online.</a:t>
            </a:r>
          </a:p>
        </p:txBody>
      </p:sp>
      <p:sp>
        <p:nvSpPr>
          <p:cNvPr id="2304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2304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65E4D3F-EE0F-479E-AC22-92697D51B405}"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2304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2304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3AEAAA-3454-44D5-90F4-C75A93E9B012}" type="slidenum">
              <a:rPr lang="en-US">
                <a:solidFill>
                  <a:prstClr val="black"/>
                </a:solidFill>
                <a:latin typeface="Arial" pitchFamily="34" charset="0"/>
              </a:rPr>
              <a:pPr/>
              <a:t>85</a:t>
            </a:fld>
            <a:endParaRPr lang="en-US">
              <a:solidFill>
                <a:prstClr val="black"/>
              </a:solidFill>
              <a:latin typeface="Arial" pitchFamily="34" charset="0"/>
            </a:endParaRPr>
          </a:p>
        </p:txBody>
      </p:sp>
    </p:spTree>
    <p:extLst>
      <p:ext uri="{BB962C8B-B14F-4D97-AF65-F5344CB8AC3E}">
        <p14:creationId xmlns:p14="http://schemas.microsoft.com/office/powerpoint/2010/main" val="295607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38F621-8F2C-4F90-852A-E36809B397B3}" type="slidenum">
              <a:rPr lang="en-US" smtClean="0"/>
              <a:pPr/>
              <a:t>86</a:t>
            </a:fld>
            <a:endParaRPr lang="en-US"/>
          </a:p>
        </p:txBody>
      </p:sp>
    </p:spTree>
    <p:extLst>
      <p:ext uri="{BB962C8B-B14F-4D97-AF65-F5344CB8AC3E}">
        <p14:creationId xmlns:p14="http://schemas.microsoft.com/office/powerpoint/2010/main" val="104999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79061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228380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131620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414755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a:t>
            </a:r>
            <a:endParaRPr lang="en-US"/>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037956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303544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2012027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1260326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1122263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2419931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286108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8" name="TextBox 7"/>
          <p:cNvSpPr txBox="1"/>
          <p:nvPr userDrawn="1"/>
        </p:nvSpPr>
        <p:spPr>
          <a:xfrm>
            <a:off x="3404378" y="6035040"/>
            <a:ext cx="2532186" cy="523220"/>
          </a:xfrm>
          <a:prstGeom prst="rect">
            <a:avLst/>
          </a:prstGeom>
          <a:noFill/>
        </p:spPr>
        <p:txBody>
          <a:bodyPr wrap="square" rtlCol="0">
            <a:spAutoFit/>
          </a:bodyPr>
          <a:lstStyle/>
          <a:p>
            <a:r>
              <a:rPr lang="en-US" sz="2800" b="1" i="0" dirty="0" smtClean="0">
                <a:solidFill>
                  <a:schemeClr val="bg1"/>
                </a:solidFill>
              </a:rPr>
              <a:t>Closing Activity</a:t>
            </a:r>
            <a:endParaRPr lang="en-US" sz="2800" b="1" i="0"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a:p>
        </p:txBody>
      </p:sp>
    </p:spTree>
    <p:extLst>
      <p:ext uri="{BB962C8B-B14F-4D97-AF65-F5344CB8AC3E}">
        <p14:creationId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ctcorestandards.org/" TargetMode="External"/><Relationship Id="rId7" Type="http://schemas.openxmlformats.org/officeDocument/2006/relationships/hyperlink" Target="http://www.achievethecore.org/" TargetMode="External"/><Relationship Id="rId12"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4.png"/><Relationship Id="rId5" Type="http://schemas.openxmlformats.org/officeDocument/2006/relationships/hyperlink" Target="http://www.engageny.org/" TargetMode="External"/><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hyperlink" Target="http://www.americaachieve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1 Grades K–5: </a:t>
            </a:r>
          </a:p>
          <a:p>
            <a:r>
              <a:rPr lang="en-US" i="0" dirty="0" smtClean="0">
                <a:solidFill>
                  <a:schemeClr val="tx2"/>
                </a:solidFill>
              </a:rPr>
              <a:t>Focus on Practice Standards</a:t>
            </a:r>
            <a:endParaRPr lang="en-US" dirty="0"/>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dirty="0" smtClean="0">
                <a:effectLst/>
              </a:rPr>
              <a:t>Closing Activities: Post-Assessment–CCS-Math and Session Evaluation</a:t>
            </a:r>
            <a:endParaRPr lang="en-US" dirty="0" smtClean="0"/>
          </a:p>
        </p:txBody>
      </p:sp>
      <p:sp>
        <p:nvSpPr>
          <p:cNvPr id="5" name="Slide Number Placeholder 4"/>
          <p:cNvSpPr>
            <a:spLocks noGrp="1"/>
          </p:cNvSpPr>
          <p:nvPr>
            <p:ph type="sldNum" sz="quarter" idx="12"/>
          </p:nvPr>
        </p:nvSpPr>
        <p:spPr/>
        <p:txBody>
          <a:bodyPr/>
          <a:lstStyle/>
          <a:p>
            <a:fld id="{F4E5B137-F4A5-449F-A4F5-CE6BBDF3DB68}" type="slidenum">
              <a:rPr lang="en-US" smtClean="0"/>
              <a:pPr/>
              <a:t>84</a:t>
            </a:fld>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7455244" y="3364257"/>
            <a:ext cx="1262044" cy="2143125"/>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6" descr="handout icon.png"/>
          <p:cNvPicPr>
            <a:picLocks noChangeAspect="1"/>
          </p:cNvPicPr>
          <p:nvPr/>
        </p:nvPicPr>
        <p:blipFill>
          <a:blip r:embed="rId3" cstate="print"/>
          <a:srcRect/>
          <a:stretch>
            <a:fillRect/>
          </a:stretch>
        </p:blipFill>
        <p:spPr bwMode="auto">
          <a:xfrm>
            <a:off x="552450" y="4610100"/>
            <a:ext cx="932688" cy="1010532"/>
          </a:xfrm>
          <a:prstGeom prst="rect">
            <a:avLst/>
          </a:prstGeom>
          <a:noFill/>
          <a:ln w="9525">
            <a:noFill/>
            <a:miter lim="800000"/>
            <a:headEnd/>
            <a:tailEnd/>
          </a:ln>
        </p:spPr>
      </p:pic>
      <p:sp>
        <p:nvSpPr>
          <p:cNvPr id="14" name="Content Placeholder 13"/>
          <p:cNvSpPr>
            <a:spLocks noGrp="1"/>
          </p:cNvSpPr>
          <p:nvPr>
            <p:ph idx="1"/>
          </p:nvPr>
        </p:nvSpPr>
        <p:spPr>
          <a:xfrm>
            <a:off x="326898" y="902971"/>
            <a:ext cx="5083302" cy="984885"/>
          </a:xfrm>
        </p:spPr>
        <p:txBody>
          <a:bodyPr/>
          <a:lstStyle/>
          <a:p>
            <a:r>
              <a:rPr lang="en-US" dirty="0" smtClean="0"/>
              <a:t>Where Are You Now?</a:t>
            </a:r>
          </a:p>
          <a:p>
            <a:r>
              <a:rPr lang="en-US" dirty="0" smtClean="0"/>
              <a:t>Assessing Your Learning.</a:t>
            </a:r>
          </a:p>
        </p:txBody>
      </p:sp>
      <p:sp>
        <p:nvSpPr>
          <p:cNvPr id="122885" name="Title 1"/>
          <p:cNvSpPr>
            <a:spLocks noGrp="1"/>
          </p:cNvSpPr>
          <p:nvPr>
            <p:ph type="title"/>
          </p:nvPr>
        </p:nvSpPr>
        <p:spPr/>
        <p:txBody>
          <a:bodyPr>
            <a:noAutofit/>
          </a:bodyPr>
          <a:lstStyle/>
          <a:p>
            <a:r>
              <a:rPr lang="en-US" sz="4000" dirty="0" smtClean="0"/>
              <a:t>Post Assessment and Session Evaluation</a:t>
            </a:r>
          </a:p>
        </p:txBody>
      </p:sp>
      <p:sp>
        <p:nvSpPr>
          <p:cNvPr id="6" name="Slide Number Placeholder 5"/>
          <p:cNvSpPr>
            <a:spLocks noGrp="1"/>
          </p:cNvSpPr>
          <p:nvPr>
            <p:ph type="sldNum" sz="quarter" idx="11"/>
          </p:nvPr>
        </p:nvSpPr>
        <p:spPr/>
        <p:txBody>
          <a:bodyPr/>
          <a:lstStyle/>
          <a:p>
            <a:fld id="{9C68FFC2-3F6C-4F2E-B8AC-64D7ECA96928}" type="slidenum">
              <a:rPr lang="en-US" smtClean="0"/>
              <a:pPr/>
              <a:t>85</a:t>
            </a:fld>
            <a:endParaRPr lang="en-US"/>
          </a:p>
        </p:txBody>
      </p:sp>
      <p:sp>
        <p:nvSpPr>
          <p:cNvPr id="122886" name="TextBox 7"/>
          <p:cNvSpPr txBox="1">
            <a:spLocks noChangeArrowheads="1"/>
          </p:cNvSpPr>
          <p:nvPr/>
        </p:nvSpPr>
        <p:spPr bwMode="auto">
          <a:xfrm>
            <a:off x="342900" y="4667250"/>
            <a:ext cx="1371600" cy="400110"/>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smtClean="0">
                <a:solidFill>
                  <a:prstClr val="black"/>
                </a:solidFill>
              </a:rPr>
              <a:t>Page 51</a:t>
            </a:r>
            <a:endParaRPr lang="en-US" sz="2000" dirty="0">
              <a:solidFill>
                <a:prstClr val="black"/>
              </a:solidFill>
            </a:endParaRPr>
          </a:p>
        </p:txBody>
      </p:sp>
      <p:pic>
        <p:nvPicPr>
          <p:cNvPr id="9" name="Picture 7" descr="C:\Documents and Settings\mhannon\Local Settings\Temporary Internet Files\Content.IE5\MNS3KWRB\MP900431118[1].jpg"/>
          <p:cNvPicPr>
            <a:picLocks noChangeAspect="1" noChangeArrowheads="1"/>
          </p:cNvPicPr>
          <p:nvPr/>
        </p:nvPicPr>
        <p:blipFill>
          <a:blip r:embed="rId4" cstate="print"/>
          <a:srcRect/>
          <a:stretch>
            <a:fillRect/>
          </a:stretch>
        </p:blipFill>
        <p:spPr bwMode="auto">
          <a:xfrm>
            <a:off x="5543550" y="1009650"/>
            <a:ext cx="3105150" cy="3037647"/>
          </a:xfrm>
          <a:prstGeom prst="rect">
            <a:avLst/>
          </a:prstGeom>
          <a:noFill/>
          <a:ln>
            <a:solidFill>
              <a:schemeClr val="bg2">
                <a:lumMod val="65000"/>
              </a:schemeClr>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Some Key Resources</a:t>
            </a:r>
            <a:endParaRPr lang="en-US" dirty="0">
              <a:effectLst/>
            </a:endParaRPr>
          </a:p>
        </p:txBody>
      </p:sp>
      <p:sp>
        <p:nvSpPr>
          <p:cNvPr id="4" name="Text Placeholder 3"/>
          <p:cNvSpPr>
            <a:spLocks noGrp="1"/>
          </p:cNvSpPr>
          <p:nvPr>
            <p:ph sz="half" idx="1"/>
          </p:nvPr>
        </p:nvSpPr>
        <p:spPr>
          <a:xfrm>
            <a:off x="4864815" y="1521328"/>
            <a:ext cx="3886200" cy="984885"/>
          </a:xfrm>
        </p:spPr>
        <p:txBody>
          <a:bodyPr/>
          <a:lstStyle/>
          <a:p>
            <a:r>
              <a:rPr lang="en-US" dirty="0" smtClean="0"/>
              <a:t>achievethecore.org</a:t>
            </a:r>
          </a:p>
          <a:p>
            <a:r>
              <a:rPr lang="en-US" dirty="0" smtClean="0"/>
              <a:t>americaachieves.org</a:t>
            </a:r>
            <a:endParaRPr lang="en-US" dirty="0"/>
          </a:p>
        </p:txBody>
      </p:sp>
      <p:pic>
        <p:nvPicPr>
          <p:cNvPr id="8" name="Picture 2" descr="Connecticut Common Core Standards">
            <a:hlinkClick r:id="rId3"/>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865179" y="2930716"/>
            <a:ext cx="2600000" cy="577778"/>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14">
            <a:hlinkClick r:id="rId5"/>
          </p:cNvPr>
          <p:cNvPicPr>
            <a:picLocks/>
          </p:cNvPicPr>
          <p:nvPr/>
        </p:nvPicPr>
        <p:blipFill>
          <a:blip r:embed="rId6" cstate="print">
            <a:extLst>
              <a:ext uri="{28A0092B-C50C-407E-A947-70E740481C1C}">
                <a14:useLocalDpi xmlns:a14="http://schemas.microsoft.com/office/drawing/2010/main" val="0"/>
              </a:ext>
            </a:extLst>
          </a:blip>
          <a:srcRect l="4968" t="22221" r="62500" b="56696"/>
          <a:stretch>
            <a:fillRect/>
          </a:stretch>
        </p:blipFill>
        <p:spPr>
          <a:xfrm>
            <a:off x="381000" y="3743068"/>
            <a:ext cx="3681412" cy="1493837"/>
          </a:xfrm>
          <a:prstGeom prst="rect">
            <a:avLst/>
          </a:prstGeom>
          <a:ln>
            <a:noFill/>
            <a:miter lim="800000"/>
            <a:headEnd/>
            <a:tailEnd/>
          </a:ln>
        </p:spPr>
      </p:pic>
      <p:pic>
        <p:nvPicPr>
          <p:cNvPr id="10" name="Content Placeholder 13">
            <a:hlinkClick r:id="rId7"/>
          </p:cNvPr>
          <p:cNvPicPr>
            <a:picLocks/>
          </p:cNvPicPr>
          <p:nvPr/>
        </p:nvPicPr>
        <p:blipFill>
          <a:blip r:embed="rId8" cstate="print"/>
          <a:stretch>
            <a:fillRect/>
          </a:stretch>
        </p:blipFill>
        <p:spPr>
          <a:xfrm>
            <a:off x="5467945" y="2780817"/>
            <a:ext cx="3240088" cy="1517650"/>
          </a:xfrm>
          <a:prstGeom prst="rect">
            <a:avLst/>
          </a:prstGeom>
          <a:ln>
            <a:solidFill>
              <a:schemeClr val="tx1"/>
            </a:solidFill>
          </a:ln>
        </p:spPr>
      </p:pic>
      <p:pic>
        <p:nvPicPr>
          <p:cNvPr id="11" name="Content Placeholder 12">
            <a:hlinkClick r:id="rId9"/>
          </p:cNvPr>
          <p:cNvPicPr>
            <a:picLocks/>
          </p:cNvPicPr>
          <p:nvPr/>
        </p:nvPicPr>
        <p:blipFill>
          <a:blip r:embed="rId10" cstate="print"/>
          <a:stretch>
            <a:fillRect/>
          </a:stretch>
        </p:blipFill>
        <p:spPr>
          <a:xfrm>
            <a:off x="5895776" y="4525181"/>
            <a:ext cx="2384425" cy="1341437"/>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8488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ctcorestandards.org</a:t>
            </a:r>
          </a:p>
          <a:p>
            <a:r>
              <a:rPr lang="en-US" dirty="0" smtClean="0"/>
              <a:t>engageny.org</a:t>
            </a:r>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86</a:t>
            </a:fld>
            <a:endParaRPr lang="en-US" dirty="0"/>
          </a:p>
        </p:txBody>
      </p:sp>
    </p:spTree>
    <p:extLst>
      <p:ext uri="{BB962C8B-B14F-4D97-AF65-F5344CB8AC3E}">
        <p14:creationId xmlns:p14="http://schemas.microsoft.com/office/powerpoint/2010/main" val="184703428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11077</TotalTime>
  <Words>122</Words>
  <Application>Microsoft Office PowerPoint</Application>
  <PresentationFormat>On-screen Show (4:3)</PresentationFormat>
  <Paragraphs>28</Paragraphs>
  <Slides>4</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vt:i4>
      </vt:variant>
    </vt:vector>
  </HeadingPairs>
  <TitlesOfParts>
    <vt:vector size="11" baseType="lpstr">
      <vt:lpstr>Arial</vt:lpstr>
      <vt:lpstr>Calibri</vt:lpstr>
      <vt:lpstr>Calibri Light</vt:lpstr>
      <vt:lpstr>Times New Roman</vt:lpstr>
      <vt:lpstr>LtBkgBlueBorder</vt:lpstr>
      <vt:lpstr>LtBkgNoBorder</vt:lpstr>
      <vt:lpstr>Custom Design</vt:lpstr>
      <vt:lpstr>Connecticut Core Standards  for Mathematics</vt:lpstr>
      <vt:lpstr>Closing Activities: Post-Assessment–CCS-Math and Session Evaluation</vt:lpstr>
      <vt:lpstr>Post Assessment and Session Evaluation</vt:lpstr>
      <vt:lpstr>Some Key Resources</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525</cp:revision>
  <dcterms:created xsi:type="dcterms:W3CDTF">2014-01-18T18:47:42Z</dcterms:created>
  <dcterms:modified xsi:type="dcterms:W3CDTF">2014-07-09T19:18:40Z</dcterms:modified>
</cp:coreProperties>
</file>