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66" showSpecialPlsOnTitleSld="0" saveSubsetFonts="1">
  <p:sldMasterIdLst>
    <p:sldMasterId id="2147483687" r:id="rId1"/>
    <p:sldMasterId id="2147483711" r:id="rId2"/>
  </p:sldMasterIdLst>
  <p:notesMasterIdLst>
    <p:notesMasterId r:id="rId10"/>
  </p:notesMasterIdLst>
  <p:handoutMasterIdLst>
    <p:handoutMasterId r:id="rId11"/>
  </p:handoutMasterIdLst>
  <p:sldIdLst>
    <p:sldId id="370" r:id="rId3"/>
    <p:sldId id="589" r:id="rId4"/>
    <p:sldId id="590" r:id="rId5"/>
    <p:sldId id="591" r:id="rId6"/>
    <p:sldId id="592" r:id="rId7"/>
    <p:sldId id="593" r:id="rId8"/>
    <p:sldId id="594" r:id="rId9"/>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2932">
          <p15:clr>
            <a:srgbClr val="A4A3A4"/>
          </p15:clr>
        </p15:guide>
        <p15:guide id="4"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7" name="Judy Curran Buck" initials="JCB" lastIdx="0" clrIdx="7"/>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W2K" initials="W" lastIdx="7" clrIdx="5"/>
  <p:cmAuthor id="6" name="Charlene" initials="CTN" lastIdx="9"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84" autoAdjust="0"/>
    <p:restoredTop sz="85209" autoAdjust="0"/>
  </p:normalViewPr>
  <p:slideViewPr>
    <p:cSldViewPr snapToGrid="0">
      <p:cViewPr varScale="1">
        <p:scale>
          <a:sx n="75" d="100"/>
          <a:sy n="75" d="100"/>
        </p:scale>
        <p:origin x="1644"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88" d="100"/>
          <a:sy n="88" d="100"/>
        </p:scale>
        <p:origin x="3696" y="96"/>
      </p:cViewPr>
      <p:guideLst>
        <p:guide orient="horz" pos="2880"/>
        <p:guide pos="2160"/>
        <p:guide orient="horz" pos="2932"/>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3B46E3D7-5A05-4181-B712-1EC3FC55BC14}" type="datetimeFigureOut">
              <a:rPr lang="en-US" smtClean="0"/>
              <a:pPr/>
              <a:t>8/6/2014</a:t>
            </a:fld>
            <a:endParaRPr lang="en-US" dirty="0"/>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B133EB38-C064-4C52-A35D-D40DB2B7683B}" type="datetimeFigureOut">
              <a:rPr lang="en-US" smtClean="0"/>
              <a:pPr/>
              <a:t>8/6/2014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66</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pPr>
              <a:spcBef>
                <a:spcPct val="0"/>
              </a:spcBef>
            </a:pPr>
            <a:r>
              <a:rPr lang="en-US" b="1" dirty="0" smtClean="0"/>
              <a:t>Section</a:t>
            </a:r>
            <a:r>
              <a:rPr lang="en-US" b="1" baseline="0" dirty="0" smtClean="0"/>
              <a:t> 6: </a:t>
            </a:r>
            <a:r>
              <a:rPr lang="en-US" b="1" dirty="0" smtClean="0"/>
              <a:t>Students’ Role in the Formative Assessment Process</a:t>
            </a:r>
          </a:p>
          <a:p>
            <a:pPr>
              <a:spcBef>
                <a:spcPct val="0"/>
              </a:spcBef>
            </a:pPr>
            <a:r>
              <a:rPr lang="en-US" b="0" dirty="0" smtClean="0"/>
              <a:t>Section 6</a:t>
            </a:r>
            <a:r>
              <a:rPr lang="en-US" b="0" baseline="0" dirty="0" smtClean="0"/>
              <a:t> Time: 45 minutes</a:t>
            </a:r>
            <a:endParaRPr lang="en-US" b="0" dirty="0" smtClean="0"/>
          </a:p>
          <a:p>
            <a:endParaRPr lang="en-US" sz="1200" b="1"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Section 6 Training Objectives:</a:t>
            </a:r>
          </a:p>
          <a:p>
            <a:pPr marL="171450" lvl="0" indent="-171450">
              <a:buFont typeface="Arial"/>
              <a:buChar char="•"/>
            </a:pPr>
            <a:r>
              <a:rPr lang="en-US" sz="1200" kern="1200" dirty="0" smtClean="0">
                <a:solidFill>
                  <a:schemeClr val="tx1"/>
                </a:solidFill>
                <a:effectLst/>
                <a:latin typeface="+mn-lt"/>
                <a:ea typeface="+mn-ea"/>
                <a:cs typeface="+mn-cs"/>
              </a:rPr>
              <a:t>To provide participants with an opportunity</a:t>
            </a:r>
            <a:r>
              <a:rPr lang="en-US" sz="1200" kern="1200" baseline="0" dirty="0" smtClean="0">
                <a:solidFill>
                  <a:schemeClr val="tx1"/>
                </a:solidFill>
                <a:effectLst/>
                <a:latin typeface="+mn-lt"/>
                <a:ea typeface="+mn-ea"/>
                <a:cs typeface="+mn-cs"/>
              </a:rPr>
              <a:t> to reflect on the role of students in the formative </a:t>
            </a:r>
            <a:r>
              <a:rPr lang="en-US" sz="1200" kern="1200" dirty="0" smtClean="0">
                <a:solidFill>
                  <a:schemeClr val="tx1"/>
                </a:solidFill>
                <a:effectLst/>
                <a:latin typeface="+mn-lt"/>
                <a:ea typeface="+mn-ea"/>
                <a:cs typeface="+mn-cs"/>
              </a:rPr>
              <a:t>assessment process. </a:t>
            </a:r>
          </a:p>
          <a:p>
            <a:pPr marL="171450" marR="0" lvl="0" indent="-171450" algn="l" defTabSz="914400" rtl="0" eaLnBrk="1" fontAlgn="auto" latinLnBrk="0" hangingPunct="1">
              <a:lnSpc>
                <a:spcPct val="100000"/>
              </a:lnSpc>
              <a:spcBef>
                <a:spcPts val="0"/>
              </a:spcBef>
              <a:spcAft>
                <a:spcPts val="0"/>
              </a:spcAft>
              <a:buClrTx/>
              <a:buSzTx/>
              <a:buFont typeface="Arial"/>
              <a:buChar char="•"/>
              <a:tabLst/>
              <a:defRPr/>
            </a:pPr>
            <a:r>
              <a:rPr lang="en-US" sz="1200" kern="1200" dirty="0" smtClean="0">
                <a:solidFill>
                  <a:schemeClr val="tx1"/>
                </a:solidFill>
                <a:effectLst/>
                <a:latin typeface="+mn-lt"/>
                <a:ea typeface="+mn-ea"/>
                <a:cs typeface="+mn-cs"/>
              </a:rPr>
              <a:t>To provide participants with additional opportunities to plan collaboratively around bringing formative assessment practices back to teachers at their school. </a:t>
            </a:r>
          </a:p>
          <a:p>
            <a:pPr marL="0" indent="0">
              <a:spcBef>
                <a:spcPct val="0"/>
              </a:spcBef>
              <a:buFont typeface="Arial"/>
              <a:buNone/>
            </a:pPr>
            <a:endParaRPr lang="en-US" sz="1200" kern="1200" baseline="0" dirty="0" smtClean="0">
              <a:solidFill>
                <a:schemeClr val="tx1"/>
              </a:solidFill>
              <a:latin typeface="+mn-lt"/>
              <a:ea typeface="+mn-ea"/>
              <a:cs typeface="+mn-cs"/>
            </a:endParaRPr>
          </a:p>
          <a:p>
            <a:pPr>
              <a:spcBef>
                <a:spcPct val="0"/>
              </a:spcBef>
            </a:pPr>
            <a:r>
              <a:rPr lang="en-US" b="1" baseline="0" dirty="0" smtClean="0"/>
              <a:t>Section 6 Outline:</a:t>
            </a:r>
          </a:p>
          <a:p>
            <a:pPr marL="228600" marR="0" indent="-228600" algn="l" defTabSz="914400" rtl="0" eaLnBrk="1" fontAlgn="auto" latinLnBrk="0" hangingPunct="1">
              <a:lnSpc>
                <a:spcPct val="100000"/>
              </a:lnSpc>
              <a:spcBef>
                <a:spcPts val="0"/>
              </a:spcBef>
              <a:spcAft>
                <a:spcPts val="0"/>
              </a:spcAft>
              <a:buClrTx/>
              <a:buSzTx/>
              <a:buFont typeface="+mj-lt"/>
              <a:buAutoNum type="arabicPeriod"/>
              <a:tabLst/>
              <a:defRPr/>
            </a:pPr>
            <a:r>
              <a:rPr lang="en-US" sz="1200" kern="1200" dirty="0" smtClean="0">
                <a:solidFill>
                  <a:schemeClr val="tx1"/>
                </a:solidFill>
                <a:effectLst/>
                <a:latin typeface="+mn-lt"/>
                <a:ea typeface="+mn-ea"/>
                <a:cs typeface="+mn-cs"/>
              </a:rPr>
              <a:t>Participants will examine</a:t>
            </a:r>
            <a:r>
              <a:rPr lang="en-US" sz="1200" kern="1200" baseline="0" dirty="0" smtClean="0">
                <a:solidFill>
                  <a:schemeClr val="tx1"/>
                </a:solidFill>
                <a:effectLst/>
                <a:latin typeface="+mn-lt"/>
                <a:ea typeface="+mn-ea"/>
                <a:cs typeface="+mn-cs"/>
              </a:rPr>
              <a:t> two strategies that </a:t>
            </a:r>
            <a:r>
              <a:rPr lang="en-US" sz="1200" kern="1200" dirty="0" smtClean="0">
                <a:solidFill>
                  <a:schemeClr val="tx1"/>
                </a:solidFill>
                <a:effectLst/>
                <a:latin typeface="+mn-lt"/>
                <a:ea typeface="+mn-ea"/>
                <a:cs typeface="+mn-cs"/>
              </a:rPr>
              <a:t>Wiliam (2011) suggests are</a:t>
            </a:r>
            <a:r>
              <a:rPr lang="en-US" sz="1200" kern="1200" baseline="0" dirty="0" smtClean="0">
                <a:solidFill>
                  <a:schemeClr val="tx1"/>
                </a:solidFill>
                <a:effectLst/>
                <a:latin typeface="+mn-lt"/>
                <a:ea typeface="+mn-ea"/>
                <a:cs typeface="+mn-cs"/>
              </a:rPr>
              <a:t> key to effective formative assessment:  activating students as learning resources for one another and activating students as owners of their own learning.</a:t>
            </a:r>
            <a:endParaRPr lang="en-US" sz="1200" kern="1200" dirty="0" smtClean="0">
              <a:solidFill>
                <a:schemeClr val="tx1"/>
              </a:solidFill>
              <a:effectLst/>
              <a:latin typeface="+mn-lt"/>
              <a:ea typeface="+mn-ea"/>
              <a:cs typeface="+mn-cs"/>
            </a:endParaRPr>
          </a:p>
          <a:p>
            <a:pPr marL="228600" indent="-228600">
              <a:buFont typeface="+mj-lt"/>
              <a:buAutoNum type="arabicPeriod"/>
            </a:pPr>
            <a:r>
              <a:rPr lang="en-US" sz="1200" kern="1200" dirty="0" smtClean="0">
                <a:solidFill>
                  <a:schemeClr val="tx1"/>
                </a:solidFill>
                <a:effectLst/>
                <a:latin typeface="+mn-lt"/>
                <a:ea typeface="+mn-ea"/>
                <a:cs typeface="+mn-cs"/>
              </a:rPr>
              <a:t>Participants will examine brief descriptions of nine</a:t>
            </a:r>
            <a:r>
              <a:rPr lang="en-US" sz="1200" kern="1200" baseline="0" dirty="0" smtClean="0">
                <a:solidFill>
                  <a:schemeClr val="tx1"/>
                </a:solidFill>
                <a:effectLst/>
                <a:latin typeface="+mn-lt"/>
                <a:ea typeface="+mn-ea"/>
                <a:cs typeface="+mn-cs"/>
              </a:rPr>
              <a:t> practical </a:t>
            </a:r>
            <a:r>
              <a:rPr lang="en-US" sz="1200" kern="1200" dirty="0" smtClean="0">
                <a:solidFill>
                  <a:schemeClr val="tx1"/>
                </a:solidFill>
                <a:effectLst/>
                <a:latin typeface="+mn-lt"/>
                <a:ea typeface="+mn-ea"/>
                <a:cs typeface="+mn-cs"/>
              </a:rPr>
              <a:t>techniques for</a:t>
            </a:r>
            <a:r>
              <a:rPr lang="en-US" sz="1200" kern="1200" baseline="0" dirty="0" smtClean="0">
                <a:solidFill>
                  <a:schemeClr val="tx1"/>
                </a:solidFill>
                <a:effectLst/>
                <a:latin typeface="+mn-lt"/>
                <a:ea typeface="+mn-ea"/>
                <a:cs typeface="+mn-cs"/>
              </a:rPr>
              <a:t> the first strategy, activating students as resources for one another.   </a:t>
            </a:r>
            <a:r>
              <a:rPr lang="en-US" sz="1200" kern="1200" dirty="0" smtClean="0">
                <a:solidFill>
                  <a:schemeClr val="tx1"/>
                </a:solidFill>
                <a:effectLst/>
                <a:latin typeface="+mn-lt"/>
                <a:ea typeface="+mn-ea"/>
                <a:cs typeface="+mn-cs"/>
              </a:rPr>
              <a:t>After</a:t>
            </a:r>
            <a:r>
              <a:rPr lang="en-US" sz="1200" kern="1200" baseline="0" dirty="0" smtClean="0">
                <a:solidFill>
                  <a:schemeClr val="tx1"/>
                </a:solidFill>
                <a:effectLst/>
                <a:latin typeface="+mn-lt"/>
                <a:ea typeface="+mn-ea"/>
                <a:cs typeface="+mn-cs"/>
              </a:rPr>
              <a:t> reading these techniques individually, p</a:t>
            </a:r>
            <a:r>
              <a:rPr lang="en-US" sz="1200" kern="1200" dirty="0" smtClean="0">
                <a:solidFill>
                  <a:schemeClr val="tx1"/>
                </a:solidFill>
                <a:effectLst/>
                <a:latin typeface="+mn-lt"/>
                <a:ea typeface="+mn-ea"/>
                <a:cs typeface="+mn-cs"/>
              </a:rPr>
              <a:t>articipants will discuss in groups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pros/cons of the techniques and which they feel they</a:t>
            </a:r>
            <a:r>
              <a:rPr lang="en-US" sz="1200" kern="1200" baseline="0" dirty="0" smtClean="0">
                <a:solidFill>
                  <a:schemeClr val="tx1"/>
                </a:solidFill>
                <a:effectLst/>
                <a:latin typeface="+mn-lt"/>
                <a:ea typeface="+mn-ea"/>
                <a:cs typeface="+mn-cs"/>
              </a:rPr>
              <a:t> would like to bring back to their </a:t>
            </a:r>
            <a:r>
              <a:rPr lang="en-US" sz="1200" kern="1200" dirty="0" smtClean="0">
                <a:solidFill>
                  <a:schemeClr val="tx1"/>
                </a:solidFill>
                <a:effectLst/>
                <a:latin typeface="+mn-lt"/>
                <a:ea typeface="+mn-ea"/>
                <a:cs typeface="+mn-cs"/>
              </a:rPr>
              <a:t>teachers. </a:t>
            </a:r>
          </a:p>
          <a:p>
            <a:pPr marL="228600" indent="-228600">
              <a:buFont typeface="+mj-lt"/>
              <a:buAutoNum type="arabicPeriod"/>
            </a:pPr>
            <a:r>
              <a:rPr lang="en-US" sz="1200" kern="1200" dirty="0" smtClean="0">
                <a:solidFill>
                  <a:schemeClr val="tx1"/>
                </a:solidFill>
                <a:effectLst/>
                <a:latin typeface="+mn-lt"/>
                <a:ea typeface="+mn-ea"/>
                <a:cs typeface="+mn-cs"/>
              </a:rPr>
              <a:t>For</a:t>
            </a:r>
            <a:r>
              <a:rPr lang="en-US" sz="1200" kern="1200" baseline="0" dirty="0" smtClean="0">
                <a:solidFill>
                  <a:schemeClr val="tx1"/>
                </a:solidFill>
                <a:effectLst/>
                <a:latin typeface="+mn-lt"/>
                <a:ea typeface="+mn-ea"/>
                <a:cs typeface="+mn-cs"/>
              </a:rPr>
              <a:t> the 2</a:t>
            </a:r>
            <a:r>
              <a:rPr lang="en-US" sz="1200" kern="1200" baseline="30000" dirty="0" smtClean="0">
                <a:solidFill>
                  <a:schemeClr val="tx1"/>
                </a:solidFill>
                <a:effectLst/>
                <a:latin typeface="+mn-lt"/>
                <a:ea typeface="+mn-ea"/>
                <a:cs typeface="+mn-cs"/>
              </a:rPr>
              <a:t>nd</a:t>
            </a:r>
            <a:r>
              <a:rPr lang="en-US" sz="1200" kern="1200" baseline="0" dirty="0" smtClean="0">
                <a:solidFill>
                  <a:schemeClr val="tx1"/>
                </a:solidFill>
                <a:effectLst/>
                <a:latin typeface="+mn-lt"/>
                <a:ea typeface="+mn-ea"/>
                <a:cs typeface="+mn-cs"/>
              </a:rPr>
              <a:t> strategy, activating students as owners of their own learning, participants will share techniques they have used to have students reflect on their own learning. </a:t>
            </a:r>
            <a:endParaRPr lang="en-US" sz="1200" kern="1200" dirty="0" smtClean="0">
              <a:solidFill>
                <a:schemeClr val="tx1"/>
              </a:solidFill>
              <a:effectLst/>
              <a:latin typeface="+mn-lt"/>
              <a:ea typeface="+mn-ea"/>
              <a:cs typeface="+mn-cs"/>
            </a:endParaRPr>
          </a:p>
          <a:p>
            <a:pPr marL="228600" indent="-228600">
              <a:buFont typeface="+mj-lt"/>
              <a:buAutoNum type="arabicPeriod"/>
            </a:pPr>
            <a:endParaRPr lang="en-US" sz="1200" kern="1200" dirty="0" smtClean="0">
              <a:solidFill>
                <a:schemeClr val="tx1"/>
              </a:solidFill>
              <a:latin typeface="+mn-lt"/>
              <a:ea typeface="+mn-ea"/>
              <a:cs typeface="+mn-cs"/>
            </a:endParaRPr>
          </a:p>
          <a:p>
            <a:pPr>
              <a:spcBef>
                <a:spcPct val="0"/>
              </a:spcBef>
            </a:pPr>
            <a:r>
              <a:rPr lang="en-US" b="1" baseline="0" dirty="0" smtClean="0"/>
              <a:t>Supporting Documents</a:t>
            </a:r>
          </a:p>
          <a:p>
            <a:pPr lvl="0"/>
            <a:r>
              <a:rPr lang="en-US" sz="1200" i="1" kern="1200" dirty="0" smtClean="0">
                <a:solidFill>
                  <a:schemeClr val="tx1"/>
                </a:solidFill>
                <a:latin typeface="+mn-lt"/>
                <a:ea typeface="+mn-ea"/>
                <a:cs typeface="+mn-cs"/>
              </a:rPr>
              <a:t>Activating Students as Instructional Resources for One Another: Practical Techniques</a:t>
            </a:r>
            <a:endParaRPr lang="en-US" sz="1200" kern="1200" dirty="0" smtClean="0">
              <a:solidFill>
                <a:schemeClr val="tx1"/>
              </a:solidFill>
              <a:latin typeface="+mn-lt"/>
              <a:ea typeface="+mn-ea"/>
              <a:cs typeface="+mn-cs"/>
            </a:endParaRPr>
          </a:p>
          <a:p>
            <a:pPr lvl="0"/>
            <a:r>
              <a:rPr lang="en-US" sz="1200" i="1" kern="1200" smtClean="0">
                <a:solidFill>
                  <a:schemeClr val="tx1"/>
                </a:solidFill>
                <a:latin typeface="+mn-lt"/>
                <a:ea typeface="+mn-ea"/>
                <a:cs typeface="+mn-cs"/>
              </a:rPr>
              <a:t>Technique </a:t>
            </a:r>
            <a:r>
              <a:rPr lang="en-US" sz="1200" i="1" kern="1200" dirty="0" smtClean="0">
                <a:solidFill>
                  <a:schemeClr val="tx1"/>
                </a:solidFill>
                <a:latin typeface="+mn-lt"/>
                <a:ea typeface="+mn-ea"/>
                <a:cs typeface="+mn-cs"/>
              </a:rPr>
              <a:t>Sharing </a:t>
            </a:r>
            <a:endParaRPr lang="en-US" sz="1200" kern="1200" dirty="0" smtClean="0">
              <a:solidFill>
                <a:schemeClr val="tx1"/>
              </a:solidFill>
              <a:latin typeface="+mn-lt"/>
              <a:ea typeface="+mn-ea"/>
              <a:cs typeface="+mn-cs"/>
            </a:endParaRPr>
          </a:p>
          <a:p>
            <a:pPr marL="171450" lvl="0" indent="-171450">
              <a:buFont typeface="Arial"/>
              <a:buNone/>
            </a:pPr>
            <a:endParaRPr lang="en-US" i="0" baseline="0" dirty="0" smtClean="0"/>
          </a:p>
          <a:p>
            <a:pPr>
              <a:spcBef>
                <a:spcPct val="0"/>
              </a:spcBef>
            </a:pPr>
            <a:r>
              <a:rPr lang="en-US" b="1" baseline="0" dirty="0" smtClean="0"/>
              <a:t>Materials</a:t>
            </a:r>
          </a:p>
          <a:p>
            <a:pPr lvl="0"/>
            <a:r>
              <a:rPr lang="en-US" sz="1200" b="0" kern="1200" dirty="0" smtClean="0">
                <a:solidFill>
                  <a:schemeClr val="tx1"/>
                </a:solidFill>
                <a:latin typeface="+mn-lt"/>
                <a:ea typeface="+mn-ea"/>
                <a:cs typeface="+mn-cs"/>
              </a:rPr>
              <a:t>Chart paper</a:t>
            </a:r>
          </a:p>
          <a:p>
            <a:pPr lvl="0"/>
            <a:r>
              <a:rPr lang="en-US" sz="1200" b="0" kern="1200" dirty="0" smtClean="0">
                <a:solidFill>
                  <a:schemeClr val="tx1"/>
                </a:solidFill>
                <a:latin typeface="+mn-lt"/>
                <a:ea typeface="+mn-ea"/>
                <a:cs typeface="+mn-cs"/>
              </a:rPr>
              <a:t>Markers</a:t>
            </a:r>
          </a:p>
          <a:p>
            <a:pPr>
              <a:spcBef>
                <a:spcPct val="0"/>
              </a:spcBef>
              <a:buFont typeface="Arial" pitchFamily="34" charset="0"/>
              <a:buChar char="•"/>
            </a:pPr>
            <a:endParaRPr lang="en-US" baseline="0" dirty="0" smtClean="0"/>
          </a:p>
          <a:p>
            <a:pPr>
              <a:spcBef>
                <a:spcPct val="0"/>
              </a:spcBef>
            </a:pPr>
            <a:endParaRPr lang="en-US" baseline="0" dirty="0" smtClean="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8/6/2014</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67</a:t>
            </a:fld>
            <a:endParaRPr lang="en-US" dirty="0">
              <a:solidFill>
                <a:prstClr val="black"/>
              </a:solidFill>
              <a:latin typeface="Arial" pitchFamily="34" charset="0"/>
            </a:endParaRPr>
          </a:p>
        </p:txBody>
      </p:sp>
    </p:spTree>
    <p:extLst>
      <p:ext uri="{BB962C8B-B14F-4D97-AF65-F5344CB8AC3E}">
        <p14:creationId xmlns:p14="http://schemas.microsoft.com/office/powerpoint/2010/main" val="1112699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slide to connect</a:t>
            </a:r>
            <a:r>
              <a:rPr lang="en-US" baseline="0" dirty="0" smtClean="0"/>
              <a:t> teaching and learning (the focus of this module) to assessment.  </a:t>
            </a:r>
          </a:p>
          <a:p>
            <a:endParaRPr lang="en-US" baseline="0" dirty="0" smtClean="0"/>
          </a:p>
          <a:p>
            <a:r>
              <a:rPr lang="en-US" dirty="0" smtClean="0"/>
              <a:t>Transition to the focus of</a:t>
            </a:r>
            <a:r>
              <a:rPr lang="en-US" baseline="0" dirty="0" smtClean="0"/>
              <a:t> this section</a:t>
            </a:r>
            <a:r>
              <a:rPr lang="en-US" dirty="0" smtClean="0"/>
              <a:t> by</a:t>
            </a:r>
            <a:r>
              <a:rPr lang="en-US" baseline="0" dirty="0" smtClean="0"/>
              <a:t> saying that t</a:t>
            </a:r>
            <a:r>
              <a:rPr lang="en-US" dirty="0" smtClean="0"/>
              <a:t>he four attributes</a:t>
            </a:r>
            <a:r>
              <a:rPr lang="en-US" baseline="0" dirty="0" smtClean="0"/>
              <a:t> of formative assessment that we’ve looked at have made clear that formative assessment is a deliberate process used by teachers AND students. In this section we will look closer at the role of students in effective formative assessment and how the their role in formative assessment links to the CCS-Math which requires higher levels of thinking for all students.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68</a:t>
            </a:fld>
            <a:endParaRPr lang="en-US" dirty="0"/>
          </a:p>
        </p:txBody>
      </p:sp>
    </p:spTree>
    <p:extLst>
      <p:ext uri="{BB962C8B-B14F-4D97-AF65-F5344CB8AC3E}">
        <p14:creationId xmlns:p14="http://schemas.microsoft.com/office/powerpoint/2010/main" val="2106128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We will look at two key strategies that focus on the extent to which students are owners of their own learning (Wiliam, 2011). The next slides describe these two strategies and will give participants an opportunity to think about ways to engage students in the formative assessment process. Mention the connection between these strategies and Connecticut’s “Common Core of Teaching” (http://www.sde.ct.gov/sde/cwp/view.asp?a=2618&amp;q=320862) in which student ownership of learning is clearly an expectation and has ties to teacher evaluation.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69</a:t>
            </a:fld>
            <a:endParaRPr lang="en-US" dirty="0"/>
          </a:p>
        </p:txBody>
      </p:sp>
    </p:spTree>
    <p:extLst>
      <p:ext uri="{BB962C8B-B14F-4D97-AF65-F5344CB8AC3E}">
        <p14:creationId xmlns:p14="http://schemas.microsoft.com/office/powerpoint/2010/main" val="2637677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 out to</a:t>
            </a:r>
            <a:r>
              <a:rPr lang="en-US" baseline="0" dirty="0" smtClean="0"/>
              <a:t> participants that r</a:t>
            </a:r>
            <a:r>
              <a:rPr lang="en-US" dirty="0" smtClean="0"/>
              <a:t>esearch has</a:t>
            </a:r>
            <a:r>
              <a:rPr lang="en-US" baseline="0" dirty="0" smtClean="0"/>
              <a:t> shown that this first strategy produces some of the largest gains seen in any educational interventions, provided conditions above are met. (Slavin, Hurley, and Chamberlain (2003) as referenced in Wiliam, 2007). </a:t>
            </a:r>
            <a:r>
              <a:rPr lang="en-US" sz="1200" kern="1200" dirty="0" smtClean="0">
                <a:gradFill>
                  <a:gsLst>
                    <a:gs pos="0">
                      <a:srgbClr val="2E59B0"/>
                    </a:gs>
                    <a:gs pos="49000">
                      <a:srgbClr val="161D32"/>
                    </a:gs>
                    <a:gs pos="100000">
                      <a:srgbClr val="000000"/>
                    </a:gs>
                  </a:gsLst>
                  <a:lin ang="5400000" scaled="0"/>
                </a:gradFill>
                <a:latin typeface="+mn-lt"/>
                <a:ea typeface="+mn-ea"/>
                <a:cs typeface="Arial" charset="0"/>
              </a:rPr>
              <a:t/>
            </a:r>
            <a:br>
              <a:rPr lang="en-US" sz="1200" kern="1200" dirty="0" smtClean="0">
                <a:gradFill>
                  <a:gsLst>
                    <a:gs pos="0">
                      <a:srgbClr val="2E59B0"/>
                    </a:gs>
                    <a:gs pos="49000">
                      <a:srgbClr val="161D32"/>
                    </a:gs>
                    <a:gs pos="100000">
                      <a:srgbClr val="000000"/>
                    </a:gs>
                  </a:gsLst>
                  <a:lin ang="5400000" scaled="0"/>
                </a:gradFill>
                <a:latin typeface="+mn-lt"/>
                <a:ea typeface="+mn-ea"/>
                <a:cs typeface="Arial" charset="0"/>
              </a:rPr>
            </a:br>
            <a:endParaRPr lang="en-US"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70</a:t>
            </a:fld>
            <a:endParaRPr lang="en-US" dirty="0"/>
          </a:p>
        </p:txBody>
      </p:sp>
    </p:spTree>
    <p:extLst>
      <p:ext uri="{BB962C8B-B14F-4D97-AF65-F5344CB8AC3E}">
        <p14:creationId xmlns:p14="http://schemas.microsoft.com/office/powerpoint/2010/main" val="4048841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Have participants turn in their Participant’s Guide to </a:t>
            </a:r>
            <a:r>
              <a:rPr lang="en-US" b="1" baseline="0" dirty="0" smtClean="0"/>
              <a:t>page 35</a:t>
            </a:r>
            <a:r>
              <a:rPr lang="en-US" baseline="0" dirty="0" smtClean="0"/>
              <a:t> and read the “Practical Techniques” for activating students as learning resources for one another. Give them 10 minutes to discuss, in their groups, the pros/cons of the various techniques and share which strategies they would like to bring back to their teachers and why. Space has been provided on </a:t>
            </a:r>
            <a:r>
              <a:rPr lang="en-US" b="1" baseline="0" dirty="0" smtClean="0"/>
              <a:t>page 36</a:t>
            </a:r>
            <a:r>
              <a:rPr lang="en-US" baseline="0" dirty="0" smtClean="0"/>
              <a:t> in the Participant Guide for note taking. Note that as long as peer assessment is focused on improvement and not on evaluation, it can be especially powerful—students can be more direct with one another than teachers dare to be. Peer assessment is also beneficial to the individual giving the feedback. </a:t>
            </a:r>
          </a:p>
          <a:p>
            <a:endParaRPr lang="en-US" baseline="0" dirty="0" smtClean="0"/>
          </a:p>
        </p:txBody>
      </p:sp>
      <p:sp>
        <p:nvSpPr>
          <p:cNvPr id="4" name="Slide Number Placeholder 3"/>
          <p:cNvSpPr>
            <a:spLocks noGrp="1"/>
          </p:cNvSpPr>
          <p:nvPr>
            <p:ph type="sldNum" sz="quarter" idx="10"/>
          </p:nvPr>
        </p:nvSpPr>
        <p:spPr/>
        <p:txBody>
          <a:bodyPr/>
          <a:lstStyle/>
          <a:p>
            <a:fld id="{E538F621-8F2C-4F90-852A-E36809B397B3}" type="slidenum">
              <a:rPr lang="en-US" smtClean="0"/>
              <a:pPr/>
              <a:t>71</a:t>
            </a:fld>
            <a:endParaRPr lang="en-US" dirty="0"/>
          </a:p>
        </p:txBody>
      </p:sp>
    </p:spTree>
    <p:extLst>
      <p:ext uri="{BB962C8B-B14F-4D97-AF65-F5344CB8AC3E}">
        <p14:creationId xmlns:p14="http://schemas.microsoft.com/office/powerpoint/2010/main" val="40488412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last strategy, activating</a:t>
            </a:r>
            <a:r>
              <a:rPr lang="en-US" baseline="0" dirty="0" smtClean="0"/>
              <a:t> students as learning resources for one another, can be viewed as a stepping-stone to the strategy given here. Many of the techniques described for the last strategy can be adapted for self-assessment. </a:t>
            </a:r>
            <a:r>
              <a:rPr lang="en-US" dirty="0" smtClean="0"/>
              <a:t>Two additional practical techniques</a:t>
            </a:r>
            <a:r>
              <a:rPr lang="en-US" baseline="0" dirty="0" smtClean="0"/>
              <a:t> for having students reflect on their own learning are named on the slide:</a:t>
            </a:r>
          </a:p>
          <a:p>
            <a:pPr marL="171450" indent="-171450">
              <a:buFont typeface="Arial"/>
              <a:buChar char="•"/>
            </a:pPr>
            <a:r>
              <a:rPr lang="en-US" dirty="0" smtClean="0"/>
              <a:t>Traffic lights:</a:t>
            </a:r>
            <a:r>
              <a:rPr lang="en-US" baseline="0" dirty="0" smtClean="0"/>
              <a:t>  Students flash green, yellow, or red cards to indicate their level of understanding of a concept.  </a:t>
            </a:r>
          </a:p>
          <a:p>
            <a:pPr marL="171450" indent="-171450">
              <a:buFont typeface="Arial"/>
              <a:buChar char="•"/>
            </a:pPr>
            <a:r>
              <a:rPr lang="en-US" baseline="0" dirty="0" smtClean="0"/>
              <a:t>Learning portfolio:  Keep a record of growth when better work is done, it is added to the portfolio rather than replacing earlier work to allow students to review their learning journeys. Focusing on improvement, the student is more likely to see ability as incremental rather than fixed.</a:t>
            </a:r>
          </a:p>
          <a:p>
            <a:endParaRPr lang="en-US" baseline="0" dirty="0" smtClean="0"/>
          </a:p>
          <a:p>
            <a:r>
              <a:rPr lang="en-US" baseline="0" dirty="0" smtClean="0"/>
              <a:t>Ask participants if they have other techniques that they have used in order to have students take ownership of their own learning. Take 5–10 minutes to allow participants to share and discuss these techniques. Ask participants to add any techniques that they want to bring back to their school/district to the </a:t>
            </a:r>
            <a:r>
              <a:rPr lang="en-US" i="1" baseline="0" dirty="0" smtClean="0"/>
              <a:t>Technique Sharing </a:t>
            </a:r>
            <a:r>
              <a:rPr lang="en-US" i="0" baseline="0" dirty="0" smtClean="0"/>
              <a:t>worksheet on </a:t>
            </a:r>
            <a:r>
              <a:rPr lang="en-US" b="1" i="0" baseline="0" dirty="0" smtClean="0"/>
              <a:t>page 36</a:t>
            </a:r>
            <a:r>
              <a:rPr lang="en-US" i="0" baseline="0" dirty="0" smtClean="0"/>
              <a:t>. </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72</a:t>
            </a:fld>
            <a:endParaRPr lang="en-US" dirty="0"/>
          </a:p>
        </p:txBody>
      </p:sp>
    </p:spTree>
    <p:extLst>
      <p:ext uri="{BB962C8B-B14F-4D97-AF65-F5344CB8AC3E}">
        <p14:creationId xmlns:p14="http://schemas.microsoft.com/office/powerpoint/2010/main" val="37113564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5.png"/><Relationship Id="rId5" Type="http://schemas.openxmlformats.org/officeDocument/2006/relationships/slideLayout" Target="../slideLayouts/slideLayout15.xml"/><Relationship Id="rId10" Type="http://schemas.openxmlformats.org/officeDocument/2006/relationships/image" Target="../media/image4.png"/><Relationship Id="rId4" Type="http://schemas.openxmlformats.org/officeDocument/2006/relationships/slideLayout" Target="../slideLayouts/slideLayout14.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3"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4"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95021" y="6071616"/>
            <a:ext cx="2850777" cy="523220"/>
          </a:xfrm>
          <a:prstGeom prst="rect">
            <a:avLst/>
          </a:prstGeom>
          <a:noFill/>
        </p:spPr>
        <p:txBody>
          <a:bodyPr wrap="square" rtlCol="0">
            <a:spAutoFit/>
          </a:bodyPr>
          <a:lstStyle/>
          <a:p>
            <a:pPr algn="ctr"/>
            <a:r>
              <a:rPr lang="en-US" sz="2800" smtClean="0">
                <a:solidFill>
                  <a:schemeClr val="bg1"/>
                </a:solidFill>
              </a:rPr>
              <a:t>Section 6</a:t>
            </a:r>
            <a:endParaRPr lang="en-US" sz="2800"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90" r:id="rId2"/>
    <p:sldLayoutId id="2147483722" r:id="rId3"/>
    <p:sldLayoutId id="2147483718" r:id="rId4"/>
    <p:sldLayoutId id="2147483719" r:id="rId5"/>
    <p:sldLayoutId id="2147483694" r:id="rId6"/>
    <p:sldLayoutId id="2147483695" r:id="rId7"/>
    <p:sldLayoutId id="2147483720" r:id="rId8"/>
    <p:sldLayoutId id="2147483721" r:id="rId9"/>
    <p:sldLayoutId id="2147483710" r:id="rId10"/>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K–5: </a:t>
            </a:r>
          </a:p>
          <a:p>
            <a:r>
              <a:rPr lang="en-US" i="0" dirty="0" smtClean="0">
                <a:solidFill>
                  <a:schemeClr val="tx2"/>
                </a:solidFill>
              </a:rPr>
              <a:t>Focus on Teaching and Learning</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p:txBody>
          <a:bodyPr/>
          <a:lstStyle/>
          <a:p>
            <a:r>
              <a:rPr lang="en-US" dirty="0" smtClean="0"/>
              <a:t>Students’ Role in the Formative Assessment Process</a:t>
            </a:r>
          </a:p>
        </p:txBody>
      </p:sp>
      <p:sp>
        <p:nvSpPr>
          <p:cNvPr id="7" name="Text Placeholder 6"/>
          <p:cNvSpPr>
            <a:spLocks noGrp="1"/>
          </p:cNvSpPr>
          <p:nvPr>
            <p:ph type="body" idx="1"/>
          </p:nvPr>
        </p:nvSpPr>
        <p:spPr/>
        <p:txBody>
          <a:bodyPr/>
          <a:lstStyle/>
          <a:p>
            <a:r>
              <a:rPr lang="en-US" dirty="0" smtClean="0"/>
              <a:t>Section 6</a:t>
            </a:r>
            <a:endParaRPr lang="en-US" dirty="0"/>
          </a:p>
        </p:txBody>
      </p:sp>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906106"/>
            <a:ext cx="914400" cy="646331"/>
          </a:xfrm>
          <a:prstGeom prst="rect">
            <a:avLst/>
          </a:prstGeom>
          <a:noFill/>
          <a:ln w="9525">
            <a:noFill/>
            <a:miter lim="800000"/>
            <a:headEnd/>
            <a:tailEnd/>
          </a:ln>
        </p:spPr>
        <p:txBody>
          <a:bodyPr wrap="square">
            <a:spAutoFit/>
          </a:bodyPr>
          <a:lstStyle/>
          <a:p>
            <a:pPr algn="ctr"/>
            <a:r>
              <a:rPr lang="en-US" dirty="0" smtClean="0"/>
              <a:t>Page </a:t>
            </a:r>
            <a:br>
              <a:rPr lang="en-US" dirty="0" smtClean="0"/>
            </a:br>
            <a:r>
              <a:rPr lang="en-US" dirty="0" smtClean="0"/>
              <a:t>35</a:t>
            </a:r>
            <a:endParaRPr lang="en-US" dirty="0"/>
          </a:p>
        </p:txBody>
      </p:sp>
      <p:sp>
        <p:nvSpPr>
          <p:cNvPr id="2" name="Slide Number Placeholder 1"/>
          <p:cNvSpPr>
            <a:spLocks noGrp="1"/>
          </p:cNvSpPr>
          <p:nvPr>
            <p:ph type="sldNum" sz="quarter" idx="12"/>
          </p:nvPr>
        </p:nvSpPr>
        <p:spPr/>
        <p:txBody>
          <a:bodyPr/>
          <a:lstStyle/>
          <a:p>
            <a:fld id="{7D5C1135-EF3A-441C-9DC2-8C709DF76F72}" type="slidenum">
              <a:rPr lang="en-US" smtClean="0"/>
              <a:pPr/>
              <a:t>67</a:t>
            </a:fld>
            <a:endParaRPr lang="en-US" dirty="0"/>
          </a:p>
        </p:txBody>
      </p:sp>
    </p:spTree>
    <p:extLst>
      <p:ext uri="{BB962C8B-B14F-4D97-AF65-F5344CB8AC3E}">
        <p14:creationId xmlns:p14="http://schemas.microsoft.com/office/powerpoint/2010/main" val="369471240"/>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as a Bridge</a:t>
            </a:r>
            <a:endParaRPr lang="en-US" dirty="0"/>
          </a:p>
        </p:txBody>
      </p:sp>
      <p:sp>
        <p:nvSpPr>
          <p:cNvPr id="3" name="Text Placeholder 2"/>
          <p:cNvSpPr>
            <a:spLocks noGrp="1"/>
          </p:cNvSpPr>
          <p:nvPr>
            <p:ph type="body" sz="quarter" idx="10"/>
          </p:nvPr>
        </p:nvSpPr>
        <p:spPr>
          <a:xfrm>
            <a:off x="381000" y="1417320"/>
            <a:ext cx="8382000" cy="3164969"/>
          </a:xfrm>
        </p:spPr>
        <p:txBody>
          <a:bodyPr/>
          <a:lstStyle/>
          <a:p>
            <a:r>
              <a:rPr lang="en-US" dirty="0" smtClean="0"/>
              <a:t>“… what students learn as a result of our instruction is unpredictable.”</a:t>
            </a:r>
          </a:p>
          <a:p>
            <a:pPr marL="0" indent="0">
              <a:buNone/>
            </a:pPr>
            <a:endParaRPr lang="en-US" sz="1600" dirty="0"/>
          </a:p>
          <a:p>
            <a:r>
              <a:rPr lang="en-US" dirty="0" smtClean="0"/>
              <a:t>“Assessment is, indeed, the bridge between teaching and learning.”</a:t>
            </a:r>
          </a:p>
          <a:p>
            <a:endParaRPr lang="en-US" dirty="0" smtClean="0"/>
          </a:p>
          <a:p>
            <a:pPr marL="517525" lvl="1" indent="0" algn="r">
              <a:buNone/>
            </a:pPr>
            <a:r>
              <a:rPr lang="en-US" dirty="0" smtClean="0"/>
              <a:t>Wiliam (2011)</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68</a:t>
            </a:fld>
            <a:endParaRPr lang="en-US" dirty="0"/>
          </a:p>
        </p:txBody>
      </p:sp>
      <p:pic>
        <p:nvPicPr>
          <p:cNvPr id="6" name="Picture 5" descr="suspension_bridge.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27735" y="3828787"/>
            <a:ext cx="3001376" cy="1968903"/>
          </a:xfrm>
          <a:prstGeom prst="rect">
            <a:avLst/>
          </a:prstGeom>
        </p:spPr>
      </p:pic>
      <p:pic>
        <p:nvPicPr>
          <p:cNvPr id="7" name="Picture 6"/>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128690163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Key Strategies Focusing on Students’ Role in the Formative Assessment Process:</a:t>
            </a:r>
            <a:endParaRPr lang="en-US" sz="4000" dirty="0"/>
          </a:p>
        </p:txBody>
      </p:sp>
      <p:sp>
        <p:nvSpPr>
          <p:cNvPr id="3" name="Text Placeholder 2"/>
          <p:cNvSpPr>
            <a:spLocks noGrp="1"/>
          </p:cNvSpPr>
          <p:nvPr>
            <p:ph type="body" sz="quarter" idx="10"/>
          </p:nvPr>
        </p:nvSpPr>
        <p:spPr>
          <a:xfrm>
            <a:off x="352777" y="1756792"/>
            <a:ext cx="8382000" cy="2962862"/>
          </a:xfrm>
        </p:spPr>
        <p:txBody>
          <a:bodyPr/>
          <a:lstStyle/>
          <a:p>
            <a:r>
              <a:rPr lang="en-US" dirty="0" smtClean="0"/>
              <a:t>Activating students as learning resources for one another </a:t>
            </a:r>
            <a:endParaRPr lang="en-US" dirty="0"/>
          </a:p>
          <a:p>
            <a:endParaRPr lang="en-US" dirty="0" smtClean="0"/>
          </a:p>
          <a:p>
            <a:r>
              <a:rPr lang="en-US" dirty="0" smtClean="0"/>
              <a:t>Activating students as owners of their own learning</a:t>
            </a:r>
          </a:p>
          <a:p>
            <a:pPr marL="0" indent="0" algn="r">
              <a:buNone/>
            </a:pPr>
            <a:r>
              <a:rPr lang="en-US" dirty="0"/>
              <a:t>	</a:t>
            </a:r>
            <a:r>
              <a:rPr lang="en-US" dirty="0" smtClean="0"/>
              <a:t>					</a:t>
            </a:r>
            <a:r>
              <a:rPr lang="en-US" sz="2400" dirty="0" smtClean="0"/>
              <a:t>Wiliam (2011)</a:t>
            </a: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69</a:t>
            </a:fld>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21001994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463181" y="2038790"/>
            <a:ext cx="8275957" cy="2585323"/>
          </a:xfrm>
        </p:spPr>
        <p:txBody>
          <a:bodyPr/>
          <a:lstStyle/>
          <a:p>
            <a:r>
              <a:rPr lang="en-US" dirty="0" smtClean="0"/>
              <a:t>The learning environment must provide for group goals—students are working as a group, not merely working in a group.</a:t>
            </a:r>
          </a:p>
          <a:p>
            <a:endParaRPr lang="en-US" sz="1600" dirty="0" smtClean="0"/>
          </a:p>
          <a:p>
            <a:r>
              <a:rPr lang="en-US" dirty="0" smtClean="0"/>
              <a:t>There is individual accountability— there are no “passengers” within the group.</a:t>
            </a:r>
          </a:p>
        </p:txBody>
      </p:sp>
      <p:sp>
        <p:nvSpPr>
          <p:cNvPr id="5" name="Slide Number Placeholder 4"/>
          <p:cNvSpPr>
            <a:spLocks noGrp="1"/>
          </p:cNvSpPr>
          <p:nvPr>
            <p:ph type="sldNum" sz="quarter" idx="12"/>
          </p:nvPr>
        </p:nvSpPr>
        <p:spPr/>
        <p:txBody>
          <a:bodyPr/>
          <a:lstStyle/>
          <a:p>
            <a:fld id="{EE3D4692-A625-460F-A072-DE10EEAA5719}" type="slidenum">
              <a:rPr lang="en-US" smtClean="0"/>
              <a:pPr/>
              <a:t>70</a:t>
            </a:fld>
            <a:endParaRPr lang="en-US" dirty="0"/>
          </a:p>
        </p:txBody>
      </p:sp>
      <p:sp>
        <p:nvSpPr>
          <p:cNvPr id="8" name="Title 7"/>
          <p:cNvSpPr>
            <a:spLocks noGrp="1"/>
          </p:cNvSpPr>
          <p:nvPr>
            <p:ph type="title"/>
          </p:nvPr>
        </p:nvSpPr>
        <p:spPr>
          <a:xfrm>
            <a:off x="381000" y="418446"/>
            <a:ext cx="8382000" cy="1049972"/>
          </a:xfrm>
        </p:spPr>
        <p:txBody>
          <a:bodyPr>
            <a:normAutofit fontScale="90000"/>
          </a:bodyPr>
          <a:lstStyle/>
          <a:p>
            <a:r>
              <a:rPr lang="en-US" dirty="0"/>
              <a:t>Activating students as learning resources for one another</a:t>
            </a:r>
            <a:br>
              <a:rPr lang="en-US" dirty="0"/>
            </a:br>
            <a:endParaRPr lang="en-US" dirty="0"/>
          </a:p>
        </p:txBody>
      </p:sp>
      <p:pic>
        <p:nvPicPr>
          <p:cNvPr id="6" name="Picture 5"/>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387112205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381000" y="1497645"/>
            <a:ext cx="8275957" cy="4576637"/>
          </a:xfrm>
        </p:spPr>
        <p:txBody>
          <a:bodyPr/>
          <a:lstStyle/>
          <a:p>
            <a:pPr marL="0" indent="0">
              <a:buNone/>
            </a:pPr>
            <a:endParaRPr lang="en-US" sz="1400" b="1" dirty="0"/>
          </a:p>
          <a:p>
            <a:r>
              <a:rPr lang="en-US" dirty="0"/>
              <a:t>Read the </a:t>
            </a:r>
            <a:r>
              <a:rPr lang="en-US" dirty="0" smtClean="0"/>
              <a:t>“</a:t>
            </a:r>
            <a:r>
              <a:rPr lang="en-US" dirty="0"/>
              <a:t>Practical Techniques” for accomplishing this on page </a:t>
            </a:r>
            <a:r>
              <a:rPr lang="en-US" dirty="0" smtClean="0"/>
              <a:t>35 </a:t>
            </a:r>
            <a:r>
              <a:rPr lang="en-US" dirty="0"/>
              <a:t>in your Participant Guide.  </a:t>
            </a:r>
          </a:p>
          <a:p>
            <a:pPr marL="0" indent="0">
              <a:buNone/>
            </a:pPr>
            <a:endParaRPr lang="en-US" dirty="0"/>
          </a:p>
          <a:p>
            <a:r>
              <a:rPr lang="en-US" dirty="0"/>
              <a:t>Discuss with your group, the pros/cons of the various techniques. </a:t>
            </a:r>
            <a:r>
              <a:rPr lang="en-US" dirty="0" smtClean="0"/>
              <a:t>Which </a:t>
            </a:r>
            <a:r>
              <a:rPr lang="en-US" dirty="0"/>
              <a:t>would you most like to see your teachers implement back in your school/</a:t>
            </a:r>
            <a:r>
              <a:rPr lang="en-US" dirty="0" smtClean="0"/>
              <a:t>district and why?</a:t>
            </a:r>
            <a:endParaRPr lang="en-US" dirty="0"/>
          </a:p>
          <a:p>
            <a:pPr marL="0" indent="0">
              <a:buNone/>
            </a:pPr>
            <a:endParaRPr lang="en-US"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71</a:t>
            </a:fld>
            <a:endParaRPr lang="en-US" dirty="0"/>
          </a:p>
        </p:txBody>
      </p:sp>
      <p:sp>
        <p:nvSpPr>
          <p:cNvPr id="6" name="Title 5"/>
          <p:cNvSpPr>
            <a:spLocks noGrp="1"/>
          </p:cNvSpPr>
          <p:nvPr>
            <p:ph type="title"/>
          </p:nvPr>
        </p:nvSpPr>
        <p:spPr/>
        <p:txBody>
          <a:bodyPr>
            <a:normAutofit fontScale="90000"/>
          </a:bodyPr>
          <a:lstStyle/>
          <a:p>
            <a:r>
              <a:rPr lang="en-US" dirty="0">
                <a:solidFill>
                  <a:schemeClr val="tx1"/>
                </a:solidFill>
              </a:rPr>
              <a:t>Activating students as learning resources for one another</a:t>
            </a:r>
            <a:endParaRPr lang="en-US" dirty="0"/>
          </a:p>
        </p:txBody>
      </p:sp>
      <p:pic>
        <p:nvPicPr>
          <p:cNvPr id="7" name="Picture 6"/>
          <p:cNvPicPr>
            <a:picLocks noChangeAspect="1"/>
          </p:cNvPicPr>
          <p:nvPr/>
        </p:nvPicPr>
        <p:blipFill>
          <a:blip r:embed="rId3"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3917662011"/>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520063" y="1585907"/>
            <a:ext cx="7974062" cy="4111895"/>
          </a:xfrm>
        </p:spPr>
        <p:txBody>
          <a:bodyPr/>
          <a:lstStyle/>
          <a:p>
            <a:r>
              <a:rPr lang="en-US" dirty="0" smtClean="0"/>
              <a:t>Students take an active part in monitoring and regulating their learning.  </a:t>
            </a:r>
          </a:p>
          <a:p>
            <a:pPr marL="0" indent="0">
              <a:buNone/>
            </a:pPr>
            <a:endParaRPr lang="en-US" sz="1600" dirty="0" smtClean="0"/>
          </a:p>
          <a:p>
            <a:r>
              <a:rPr lang="en-US" dirty="0" smtClean="0"/>
              <a:t>To maximize learning, the focus needs to be on personal growth rather than on a comparison with others.  </a:t>
            </a:r>
          </a:p>
          <a:p>
            <a:pPr marL="0" indent="0">
              <a:buNone/>
            </a:pPr>
            <a:r>
              <a:rPr lang="en-US" dirty="0" smtClean="0"/>
              <a:t>					      </a:t>
            </a:r>
            <a:r>
              <a:rPr lang="en-US" sz="2400" dirty="0" smtClean="0"/>
              <a:t>Wiliam (2007)</a:t>
            </a:r>
          </a:p>
          <a:p>
            <a:pPr marL="0" indent="0">
              <a:buNone/>
            </a:pPr>
            <a:r>
              <a:rPr lang="en-US" sz="2800" dirty="0" smtClean="0"/>
              <a:t>Techniques: Traffic lights, </a:t>
            </a:r>
            <a:br>
              <a:rPr lang="en-US" sz="2800" dirty="0" smtClean="0"/>
            </a:br>
            <a:r>
              <a:rPr lang="en-US" sz="2800" dirty="0" smtClean="0"/>
              <a:t>                       Learning portfolios</a:t>
            </a:r>
            <a:endParaRPr lang="en-US" sz="2800" dirty="0"/>
          </a:p>
        </p:txBody>
      </p:sp>
      <p:sp>
        <p:nvSpPr>
          <p:cNvPr id="5" name="Slide Number Placeholder 4"/>
          <p:cNvSpPr>
            <a:spLocks noGrp="1"/>
          </p:cNvSpPr>
          <p:nvPr>
            <p:ph type="sldNum" sz="quarter" idx="12"/>
          </p:nvPr>
        </p:nvSpPr>
        <p:spPr/>
        <p:txBody>
          <a:bodyPr/>
          <a:lstStyle/>
          <a:p>
            <a:fld id="{EE3D4692-A625-460F-A072-DE10EEAA5719}" type="slidenum">
              <a:rPr lang="en-US" smtClean="0"/>
              <a:pPr/>
              <a:t>72</a:t>
            </a:fld>
            <a:endParaRPr lang="en-US" dirty="0"/>
          </a:p>
        </p:txBody>
      </p:sp>
      <p:sp>
        <p:nvSpPr>
          <p:cNvPr id="6" name="Title 5"/>
          <p:cNvSpPr>
            <a:spLocks noGrp="1"/>
          </p:cNvSpPr>
          <p:nvPr>
            <p:ph type="title"/>
          </p:nvPr>
        </p:nvSpPr>
        <p:spPr/>
        <p:txBody>
          <a:bodyPr>
            <a:normAutofit fontScale="90000"/>
          </a:bodyPr>
          <a:lstStyle/>
          <a:p>
            <a:r>
              <a:rPr lang="en-US" dirty="0">
                <a:solidFill>
                  <a:schemeClr val="tx1"/>
                </a:solidFill>
              </a:rPr>
              <a:t>Activating  students as owners of their own learning</a:t>
            </a:r>
            <a:br>
              <a:rPr lang="en-US" dirty="0">
                <a:solidFill>
                  <a:schemeClr val="tx1"/>
                </a:solidFill>
              </a:rPr>
            </a:b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15429" y="3930203"/>
            <a:ext cx="1828571" cy="1828571"/>
          </a:xfrm>
          <a:prstGeom prst="rect">
            <a:avLst/>
          </a:prstGeom>
        </p:spPr>
      </p:pic>
      <p:pic>
        <p:nvPicPr>
          <p:cNvPr id="7" name="Picture 6"/>
          <p:cNvPicPr>
            <a:picLocks noChangeAspect="1"/>
          </p:cNvPicPr>
          <p:nvPr/>
        </p:nvPicPr>
        <p:blipFill>
          <a:blip r:embed="rId4" cstate="print"/>
          <a:stretch>
            <a:fillRect/>
          </a:stretch>
        </p:blipFill>
        <p:spPr>
          <a:xfrm>
            <a:off x="384048" y="6133968"/>
            <a:ext cx="2200847" cy="487722"/>
          </a:xfrm>
          <a:prstGeom prst="rect">
            <a:avLst/>
          </a:prstGeom>
        </p:spPr>
      </p:pic>
    </p:spTree>
    <p:extLst>
      <p:ext uri="{BB962C8B-B14F-4D97-AF65-F5344CB8AC3E}">
        <p14:creationId xmlns:p14="http://schemas.microsoft.com/office/powerpoint/2010/main" val="379290461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15892</TotalTime>
  <Words>990</Words>
  <Application>Microsoft Office PowerPoint</Application>
  <PresentationFormat>On-screen Show (4:3)</PresentationFormat>
  <Paragraphs>79</Paragraphs>
  <Slides>7</Slides>
  <Notes>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Times New Roman</vt:lpstr>
      <vt:lpstr>LtBkgBlueBorder</vt:lpstr>
      <vt:lpstr>LtBkgNoBorder</vt:lpstr>
      <vt:lpstr>Connecticut Core Standards  for Mathematics</vt:lpstr>
      <vt:lpstr>Students’ Role in the Formative Assessment Process</vt:lpstr>
      <vt:lpstr>Assessment as a Bridge</vt:lpstr>
      <vt:lpstr>Key Strategies Focusing on Students’ Role in the Formative Assessment Process:</vt:lpstr>
      <vt:lpstr>Activating students as learning resources for one another </vt:lpstr>
      <vt:lpstr>Activating students as learning resources for one another</vt:lpstr>
      <vt:lpstr>Activating  students as owners of their own learning </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642</cp:revision>
  <dcterms:created xsi:type="dcterms:W3CDTF">2014-01-18T18:47:42Z</dcterms:created>
  <dcterms:modified xsi:type="dcterms:W3CDTF">2014-08-06T18:30:30Z</dcterms:modified>
</cp:coreProperties>
</file>