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Lst>
  <p:notesMasterIdLst>
    <p:notesMasterId r:id="rId67"/>
  </p:notesMasterIdLst>
  <p:handoutMasterIdLst>
    <p:handoutMasterId r:id="rId68"/>
  </p:handoutMasterIdLst>
  <p:sldIdLst>
    <p:sldId id="627" r:id="rId3"/>
    <p:sldId id="628" r:id="rId4"/>
    <p:sldId id="629" r:id="rId5"/>
    <p:sldId id="631" r:id="rId6"/>
    <p:sldId id="691" r:id="rId7"/>
    <p:sldId id="692" r:id="rId8"/>
    <p:sldId id="693" r:id="rId9"/>
    <p:sldId id="636" r:id="rId10"/>
    <p:sldId id="638" r:id="rId11"/>
    <p:sldId id="639" r:id="rId12"/>
    <p:sldId id="674" r:id="rId13"/>
    <p:sldId id="641" r:id="rId14"/>
    <p:sldId id="675" r:id="rId15"/>
    <p:sldId id="642" r:id="rId16"/>
    <p:sldId id="644" r:id="rId17"/>
    <p:sldId id="668" r:id="rId18"/>
    <p:sldId id="645" r:id="rId19"/>
    <p:sldId id="676" r:id="rId20"/>
    <p:sldId id="677" r:id="rId21"/>
    <p:sldId id="678" r:id="rId22"/>
    <p:sldId id="648" r:id="rId23"/>
    <p:sldId id="650" r:id="rId24"/>
    <p:sldId id="651" r:id="rId25"/>
    <p:sldId id="652" r:id="rId26"/>
    <p:sldId id="613" r:id="rId27"/>
    <p:sldId id="568" r:id="rId28"/>
    <p:sldId id="618" r:id="rId29"/>
    <p:sldId id="619" r:id="rId30"/>
    <p:sldId id="620" r:id="rId31"/>
    <p:sldId id="679" r:id="rId32"/>
    <p:sldId id="654" r:id="rId33"/>
    <p:sldId id="617" r:id="rId34"/>
    <p:sldId id="571" r:id="rId35"/>
    <p:sldId id="570" r:id="rId36"/>
    <p:sldId id="622" r:id="rId37"/>
    <p:sldId id="614" r:id="rId38"/>
    <p:sldId id="572" r:id="rId39"/>
    <p:sldId id="573" r:id="rId40"/>
    <p:sldId id="680" r:id="rId41"/>
    <p:sldId id="681" r:id="rId42"/>
    <p:sldId id="615" r:id="rId43"/>
    <p:sldId id="623" r:id="rId44"/>
    <p:sldId id="673" r:id="rId45"/>
    <p:sldId id="625" r:id="rId46"/>
    <p:sldId id="669" r:id="rId47"/>
    <p:sldId id="660" r:id="rId48"/>
    <p:sldId id="653" r:id="rId49"/>
    <p:sldId id="655" r:id="rId50"/>
    <p:sldId id="682" r:id="rId51"/>
    <p:sldId id="657" r:id="rId52"/>
    <p:sldId id="670" r:id="rId53"/>
    <p:sldId id="659" r:id="rId54"/>
    <p:sldId id="683" r:id="rId55"/>
    <p:sldId id="663" r:id="rId56"/>
    <p:sldId id="684" r:id="rId57"/>
    <p:sldId id="685" r:id="rId58"/>
    <p:sldId id="686" r:id="rId59"/>
    <p:sldId id="687" r:id="rId60"/>
    <p:sldId id="688" r:id="rId61"/>
    <p:sldId id="664" r:id="rId62"/>
    <p:sldId id="665" r:id="rId63"/>
    <p:sldId id="689" r:id="rId64"/>
    <p:sldId id="690" r:id="rId65"/>
    <p:sldId id="667"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09"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cmAuthor>
  <p:cmAuthor id="3" name="Kelley, Nora" initials="KN" lastIdx="81" clrIdx="3">
    <p:extLst/>
  </p:cmAuthor>
  <p:cmAuthor id="4" name="Michelle Wade" initials="MW" lastIdx="2" clrIdx="4"/>
  <p:cmAuthor id="5" name="Pierce, Melissa" initials="PM"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F8045"/>
    <a:srgbClr val="32C658"/>
    <a:srgbClr val="E1E1E1"/>
    <a:srgbClr val="FFFF85"/>
    <a:srgbClr val="E2E2E2"/>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28658" autoAdjust="0"/>
  </p:normalViewPr>
  <p:slideViewPr>
    <p:cSldViewPr snapToGrid="0">
      <p:cViewPr varScale="1">
        <p:scale>
          <a:sx n="25" d="100"/>
          <a:sy n="25" d="100"/>
        </p:scale>
        <p:origin x="2670" y="3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50" d="100"/>
          <a:sy n="150" d="100"/>
        </p:scale>
        <p:origin x="-704" y="3840"/>
      </p:cViewPr>
      <p:guideLst>
        <p:guide orient="horz" pos="2876"/>
        <p:guide pos="2109"/>
        <p:guide orient="horz" pos="2928"/>
        <p:guide pos="2160"/>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0800B0-2DA1-4502-90F9-5604A2CE8E7C}"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F53C45FA-74D3-4196-9426-F35D0FCD597B}">
      <dgm:prSet phldrT="[Text]"/>
      <dgm:spPr/>
      <dgm:t>
        <a:bodyPr/>
        <a:lstStyle/>
        <a:p>
          <a:r>
            <a:rPr lang="en-US" dirty="0" smtClean="0"/>
            <a:t>Key Ideas</a:t>
          </a:r>
          <a:endParaRPr lang="en-US" dirty="0"/>
        </a:p>
      </dgm:t>
    </dgm:pt>
    <dgm:pt modelId="{B7711766-A9F8-4480-A229-F6815B3DF1D3}" type="parTrans" cxnId="{5C3EDFBB-B67A-4587-B8B2-F95D7866A156}">
      <dgm:prSet/>
      <dgm:spPr/>
      <dgm:t>
        <a:bodyPr/>
        <a:lstStyle/>
        <a:p>
          <a:endParaRPr lang="en-US"/>
        </a:p>
      </dgm:t>
    </dgm:pt>
    <dgm:pt modelId="{FBF45A65-8ABE-4AA6-849E-C4DE7C6AE30F}" type="sibTrans" cxnId="{5C3EDFBB-B67A-4587-B8B2-F95D7866A156}">
      <dgm:prSet/>
      <dgm:spPr/>
      <dgm:t>
        <a:bodyPr/>
        <a:lstStyle/>
        <a:p>
          <a:endParaRPr lang="en-US"/>
        </a:p>
      </dgm:t>
    </dgm:pt>
    <dgm:pt modelId="{58EF1E18-0657-4362-9473-3EB983D6DE1D}">
      <dgm:prSet phldrT="[Text]"/>
      <dgm:spPr/>
      <dgm:t>
        <a:bodyPr/>
        <a:lstStyle/>
        <a:p>
          <a:r>
            <a:rPr lang="en-US" dirty="0" smtClean="0"/>
            <a:t>Key Ideas</a:t>
          </a:r>
          <a:endParaRPr lang="en-US" dirty="0"/>
        </a:p>
      </dgm:t>
    </dgm:pt>
    <dgm:pt modelId="{3935D138-5442-469C-AFF3-5862A69F10CC}" type="parTrans" cxnId="{DFF39F0E-B2C2-4376-A21D-1F615C80D28D}">
      <dgm:prSet/>
      <dgm:spPr/>
      <dgm:t>
        <a:bodyPr/>
        <a:lstStyle/>
        <a:p>
          <a:endParaRPr lang="en-US"/>
        </a:p>
      </dgm:t>
    </dgm:pt>
    <dgm:pt modelId="{B442883F-BA98-4DC3-8429-35F8D7C0EF12}" type="sibTrans" cxnId="{DFF39F0E-B2C2-4376-A21D-1F615C80D28D}">
      <dgm:prSet/>
      <dgm:spPr/>
      <dgm:t>
        <a:bodyPr/>
        <a:lstStyle/>
        <a:p>
          <a:endParaRPr lang="en-US"/>
        </a:p>
      </dgm:t>
    </dgm:pt>
    <dgm:pt modelId="{80E66D73-12EE-4B60-9165-9389EE459D97}">
      <dgm:prSet phldrT="[Text]" phldr="1"/>
      <dgm:spPr/>
      <dgm:t>
        <a:bodyPr/>
        <a:lstStyle/>
        <a:p>
          <a:endParaRPr lang="en-US" dirty="0"/>
        </a:p>
      </dgm:t>
    </dgm:pt>
    <dgm:pt modelId="{FC8DDC74-59CB-4518-B7B3-592A1D494449}" type="parTrans" cxnId="{01735855-1C48-4981-A525-90238186ABE6}">
      <dgm:prSet/>
      <dgm:spPr/>
      <dgm:t>
        <a:bodyPr/>
        <a:lstStyle/>
        <a:p>
          <a:endParaRPr lang="en-US"/>
        </a:p>
      </dgm:t>
    </dgm:pt>
    <dgm:pt modelId="{8B053EA1-392F-421B-8483-FB5EC1F299F0}" type="sibTrans" cxnId="{01735855-1C48-4981-A525-90238186ABE6}">
      <dgm:prSet/>
      <dgm:spPr/>
      <dgm:t>
        <a:bodyPr/>
        <a:lstStyle/>
        <a:p>
          <a:endParaRPr lang="en-US"/>
        </a:p>
      </dgm:t>
    </dgm:pt>
    <dgm:pt modelId="{E2E9A3F2-F41C-4E9E-81B1-2D6DBDE1BB64}">
      <dgm:prSet phldrT="[Text]" custT="1"/>
      <dgm:spPr/>
      <dgm:t>
        <a:bodyPr/>
        <a:lstStyle/>
        <a:p>
          <a:r>
            <a:rPr lang="en-US" sz="3200" b="1" dirty="0" smtClean="0">
              <a:solidFill>
                <a:schemeClr val="accent3">
                  <a:lumMod val="50000"/>
                </a:schemeClr>
              </a:solidFill>
            </a:rPr>
            <a:t>Teaching and Learning at the Classroom Level</a:t>
          </a:r>
          <a:endParaRPr lang="en-US" sz="3200" b="1" dirty="0">
            <a:solidFill>
              <a:schemeClr val="accent3">
                <a:lumMod val="50000"/>
              </a:schemeClr>
            </a:solidFill>
          </a:endParaRPr>
        </a:p>
      </dgm:t>
    </dgm:pt>
    <dgm:pt modelId="{CE435640-BCE2-416B-93EB-E0D04A033CC8}" type="parTrans" cxnId="{1A9163B4-42CF-48C8-99BB-1FDE651EF922}">
      <dgm:prSet/>
      <dgm:spPr/>
      <dgm:t>
        <a:bodyPr/>
        <a:lstStyle/>
        <a:p>
          <a:endParaRPr lang="en-US"/>
        </a:p>
      </dgm:t>
    </dgm:pt>
    <dgm:pt modelId="{8DA1B6FA-2757-40AC-9D34-EA032185A123}" type="sibTrans" cxnId="{1A9163B4-42CF-48C8-99BB-1FDE651EF922}">
      <dgm:prSet/>
      <dgm:spPr/>
      <dgm:t>
        <a:bodyPr/>
        <a:lstStyle/>
        <a:p>
          <a:endParaRPr lang="en-US"/>
        </a:p>
      </dgm:t>
    </dgm:pt>
    <dgm:pt modelId="{992839F7-3E63-4E85-B356-79060093509D}">
      <dgm:prSet phldrT="[Text]"/>
      <dgm:spPr/>
      <dgm:t>
        <a:bodyPr/>
        <a:lstStyle/>
        <a:p>
          <a:r>
            <a:rPr lang="en-US" dirty="0" smtClean="0"/>
            <a:t>Key Ideas</a:t>
          </a:r>
          <a:endParaRPr lang="en-US" dirty="0"/>
        </a:p>
      </dgm:t>
    </dgm:pt>
    <dgm:pt modelId="{75111ED2-5B2D-4AE4-BAA6-1B6EB1AAF18E}" type="parTrans" cxnId="{17B56013-3CE6-42AC-B89A-1012B925146A}">
      <dgm:prSet/>
      <dgm:spPr/>
      <dgm:t>
        <a:bodyPr/>
        <a:lstStyle/>
        <a:p>
          <a:endParaRPr lang="en-US"/>
        </a:p>
      </dgm:t>
    </dgm:pt>
    <dgm:pt modelId="{E16DB001-343F-442A-A1F2-9AE247954303}" type="sibTrans" cxnId="{17B56013-3CE6-42AC-B89A-1012B925146A}">
      <dgm:prSet/>
      <dgm:spPr/>
      <dgm:t>
        <a:bodyPr/>
        <a:lstStyle/>
        <a:p>
          <a:endParaRPr lang="en-US"/>
        </a:p>
      </dgm:t>
    </dgm:pt>
    <dgm:pt modelId="{7888152D-011A-4574-B505-D5F44065F4C8}" type="pres">
      <dgm:prSet presAssocID="{660800B0-2DA1-4502-90F9-5604A2CE8E7C}" presName="Name0" presStyleCnt="0">
        <dgm:presLayoutVars>
          <dgm:chMax val="4"/>
          <dgm:resizeHandles val="exact"/>
        </dgm:presLayoutVars>
      </dgm:prSet>
      <dgm:spPr/>
      <dgm:t>
        <a:bodyPr/>
        <a:lstStyle/>
        <a:p>
          <a:endParaRPr lang="en-US"/>
        </a:p>
      </dgm:t>
    </dgm:pt>
    <dgm:pt modelId="{B364EA8E-59A3-40DC-A73B-FE72F48007A5}" type="pres">
      <dgm:prSet presAssocID="{660800B0-2DA1-4502-90F9-5604A2CE8E7C}" presName="ellipse" presStyleLbl="trBgShp" presStyleIdx="0" presStyleCnt="1"/>
      <dgm:spPr/>
    </dgm:pt>
    <dgm:pt modelId="{A8173ABD-507B-4302-A69F-582596E503BF}" type="pres">
      <dgm:prSet presAssocID="{660800B0-2DA1-4502-90F9-5604A2CE8E7C}" presName="arrow1" presStyleLbl="fgShp" presStyleIdx="0" presStyleCnt="1"/>
      <dgm:spPr/>
    </dgm:pt>
    <dgm:pt modelId="{951C8803-08F3-4786-A865-8F99A251AB60}" type="pres">
      <dgm:prSet presAssocID="{660800B0-2DA1-4502-90F9-5604A2CE8E7C}" presName="rectangle" presStyleLbl="revTx" presStyleIdx="0" presStyleCnt="1" custScaleX="206192" custLinFactNeighborX="2319" custLinFactNeighborY="-18537">
        <dgm:presLayoutVars>
          <dgm:bulletEnabled val="1"/>
        </dgm:presLayoutVars>
      </dgm:prSet>
      <dgm:spPr/>
      <dgm:t>
        <a:bodyPr/>
        <a:lstStyle/>
        <a:p>
          <a:endParaRPr lang="en-US"/>
        </a:p>
      </dgm:t>
    </dgm:pt>
    <dgm:pt modelId="{C0932599-EEAC-45DA-9F32-D7FDEE662D8B}" type="pres">
      <dgm:prSet presAssocID="{992839F7-3E63-4E85-B356-79060093509D}" presName="item1" presStyleLbl="node1" presStyleIdx="0" presStyleCnt="3">
        <dgm:presLayoutVars>
          <dgm:bulletEnabled val="1"/>
        </dgm:presLayoutVars>
      </dgm:prSet>
      <dgm:spPr/>
      <dgm:t>
        <a:bodyPr/>
        <a:lstStyle/>
        <a:p>
          <a:endParaRPr lang="en-US"/>
        </a:p>
      </dgm:t>
    </dgm:pt>
    <dgm:pt modelId="{C5FD3D00-CB11-4E8C-9B9B-F6F3BC921261}" type="pres">
      <dgm:prSet presAssocID="{58EF1E18-0657-4362-9473-3EB983D6DE1D}" presName="item2" presStyleLbl="node1" presStyleIdx="1" presStyleCnt="3">
        <dgm:presLayoutVars>
          <dgm:bulletEnabled val="1"/>
        </dgm:presLayoutVars>
      </dgm:prSet>
      <dgm:spPr/>
      <dgm:t>
        <a:bodyPr/>
        <a:lstStyle/>
        <a:p>
          <a:endParaRPr lang="en-US"/>
        </a:p>
      </dgm:t>
    </dgm:pt>
    <dgm:pt modelId="{388A1974-8C1E-4EF1-A585-115A29589853}" type="pres">
      <dgm:prSet presAssocID="{E2E9A3F2-F41C-4E9E-81B1-2D6DBDE1BB64}" presName="item3" presStyleLbl="node1" presStyleIdx="2" presStyleCnt="3">
        <dgm:presLayoutVars>
          <dgm:bulletEnabled val="1"/>
        </dgm:presLayoutVars>
      </dgm:prSet>
      <dgm:spPr/>
      <dgm:t>
        <a:bodyPr/>
        <a:lstStyle/>
        <a:p>
          <a:endParaRPr lang="en-US"/>
        </a:p>
      </dgm:t>
    </dgm:pt>
    <dgm:pt modelId="{4679D583-CCAD-4C18-BEF1-93A7BC2EC710}" type="pres">
      <dgm:prSet presAssocID="{660800B0-2DA1-4502-90F9-5604A2CE8E7C}" presName="funnel" presStyleLbl="trAlignAcc1" presStyleIdx="0" presStyleCnt="1" custLinFactNeighborX="-1355" custLinFactNeighborY="-1608"/>
      <dgm:spPr/>
    </dgm:pt>
  </dgm:ptLst>
  <dgm:cxnLst>
    <dgm:cxn modelId="{17B56013-3CE6-42AC-B89A-1012B925146A}" srcId="{660800B0-2DA1-4502-90F9-5604A2CE8E7C}" destId="{992839F7-3E63-4E85-B356-79060093509D}" srcOrd="1" destOrd="0" parTransId="{75111ED2-5B2D-4AE4-BAA6-1B6EB1AAF18E}" sibTransId="{E16DB001-343F-442A-A1F2-9AE247954303}"/>
    <dgm:cxn modelId="{1A9163B4-42CF-48C8-99BB-1FDE651EF922}" srcId="{660800B0-2DA1-4502-90F9-5604A2CE8E7C}" destId="{E2E9A3F2-F41C-4E9E-81B1-2D6DBDE1BB64}" srcOrd="3" destOrd="0" parTransId="{CE435640-BCE2-416B-93EB-E0D04A033CC8}" sibTransId="{8DA1B6FA-2757-40AC-9D34-EA032185A123}"/>
    <dgm:cxn modelId="{0EF5B905-FF9A-4DB2-9529-1A313C0ED7A4}" type="presOf" srcId="{E2E9A3F2-F41C-4E9E-81B1-2D6DBDE1BB64}" destId="{951C8803-08F3-4786-A865-8F99A251AB60}" srcOrd="0" destOrd="0" presId="urn:microsoft.com/office/officeart/2005/8/layout/funnel1"/>
    <dgm:cxn modelId="{61F72000-17B6-4936-9BB6-47FD794E45CF}" type="presOf" srcId="{58EF1E18-0657-4362-9473-3EB983D6DE1D}" destId="{C0932599-EEAC-45DA-9F32-D7FDEE662D8B}" srcOrd="0" destOrd="0" presId="urn:microsoft.com/office/officeart/2005/8/layout/funnel1"/>
    <dgm:cxn modelId="{DFF39F0E-B2C2-4376-A21D-1F615C80D28D}" srcId="{660800B0-2DA1-4502-90F9-5604A2CE8E7C}" destId="{58EF1E18-0657-4362-9473-3EB983D6DE1D}" srcOrd="2" destOrd="0" parTransId="{3935D138-5442-469C-AFF3-5862A69F10CC}" sibTransId="{B442883F-BA98-4DC3-8429-35F8D7C0EF12}"/>
    <dgm:cxn modelId="{01735855-1C48-4981-A525-90238186ABE6}" srcId="{660800B0-2DA1-4502-90F9-5604A2CE8E7C}" destId="{80E66D73-12EE-4B60-9165-9389EE459D97}" srcOrd="4" destOrd="0" parTransId="{FC8DDC74-59CB-4518-B7B3-592A1D494449}" sibTransId="{8B053EA1-392F-421B-8483-FB5EC1F299F0}"/>
    <dgm:cxn modelId="{46447127-796B-48EF-8708-FEC3659662E6}" type="presOf" srcId="{660800B0-2DA1-4502-90F9-5604A2CE8E7C}" destId="{7888152D-011A-4574-B505-D5F44065F4C8}" srcOrd="0" destOrd="0" presId="urn:microsoft.com/office/officeart/2005/8/layout/funnel1"/>
    <dgm:cxn modelId="{B5606A0E-7535-4C98-B8E7-DADDEDD711E8}" type="presOf" srcId="{F53C45FA-74D3-4196-9426-F35D0FCD597B}" destId="{388A1974-8C1E-4EF1-A585-115A29589853}" srcOrd="0" destOrd="0" presId="urn:microsoft.com/office/officeart/2005/8/layout/funnel1"/>
    <dgm:cxn modelId="{FAA176CB-E9E2-4DD0-9D46-3EA775ACECBC}" type="presOf" srcId="{992839F7-3E63-4E85-B356-79060093509D}" destId="{C5FD3D00-CB11-4E8C-9B9B-F6F3BC921261}" srcOrd="0" destOrd="0" presId="urn:microsoft.com/office/officeart/2005/8/layout/funnel1"/>
    <dgm:cxn modelId="{5C3EDFBB-B67A-4587-B8B2-F95D7866A156}" srcId="{660800B0-2DA1-4502-90F9-5604A2CE8E7C}" destId="{F53C45FA-74D3-4196-9426-F35D0FCD597B}" srcOrd="0" destOrd="0" parTransId="{B7711766-A9F8-4480-A229-F6815B3DF1D3}" sibTransId="{FBF45A65-8ABE-4AA6-849E-C4DE7C6AE30F}"/>
    <dgm:cxn modelId="{45713154-8134-494D-8C90-AB22BC1EE2FC}" type="presParOf" srcId="{7888152D-011A-4574-B505-D5F44065F4C8}" destId="{B364EA8E-59A3-40DC-A73B-FE72F48007A5}" srcOrd="0" destOrd="0" presId="urn:microsoft.com/office/officeart/2005/8/layout/funnel1"/>
    <dgm:cxn modelId="{73F046AB-1713-495E-82BA-A518018937E1}" type="presParOf" srcId="{7888152D-011A-4574-B505-D5F44065F4C8}" destId="{A8173ABD-507B-4302-A69F-582596E503BF}" srcOrd="1" destOrd="0" presId="urn:microsoft.com/office/officeart/2005/8/layout/funnel1"/>
    <dgm:cxn modelId="{F7B506C0-BB16-4167-98B5-3FCABD5A372B}" type="presParOf" srcId="{7888152D-011A-4574-B505-D5F44065F4C8}" destId="{951C8803-08F3-4786-A865-8F99A251AB60}" srcOrd="2" destOrd="0" presId="urn:microsoft.com/office/officeart/2005/8/layout/funnel1"/>
    <dgm:cxn modelId="{FE3C5DE4-6A21-4D04-B448-C18BF49D0B8E}" type="presParOf" srcId="{7888152D-011A-4574-B505-D5F44065F4C8}" destId="{C0932599-EEAC-45DA-9F32-D7FDEE662D8B}" srcOrd="3" destOrd="0" presId="urn:microsoft.com/office/officeart/2005/8/layout/funnel1"/>
    <dgm:cxn modelId="{400712BC-2404-4878-9F9A-7E7FD0A25EB4}" type="presParOf" srcId="{7888152D-011A-4574-B505-D5F44065F4C8}" destId="{C5FD3D00-CB11-4E8C-9B9B-F6F3BC921261}" srcOrd="4" destOrd="0" presId="urn:microsoft.com/office/officeart/2005/8/layout/funnel1"/>
    <dgm:cxn modelId="{A66DC26B-58CD-4955-9E11-F86F9BFFD20E}" type="presParOf" srcId="{7888152D-011A-4574-B505-D5F44065F4C8}" destId="{388A1974-8C1E-4EF1-A585-115A29589853}" srcOrd="5" destOrd="0" presId="urn:microsoft.com/office/officeart/2005/8/layout/funnel1"/>
    <dgm:cxn modelId="{598FD8A3-0F0A-4494-8FD6-A2DF89A716B8}" type="presParOf" srcId="{7888152D-011A-4574-B505-D5F44065F4C8}" destId="{4679D583-CCAD-4C18-BEF1-93A7BC2EC71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Your group</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4" custLinFactNeighborY="-932"/>
      <dgm:spPr/>
      <dgm:t>
        <a:bodyPr/>
        <a:lstStyle/>
        <a:p>
          <a:endParaRPr lang="en-US"/>
        </a:p>
      </dgm:t>
    </dgm:pt>
    <dgm:pt modelId="{4F71D617-59D2-467D-B048-9149C7857067}" type="pres">
      <dgm:prSet presAssocID="{0979F9FF-0715-477E-83F6-3CFE21F847C0}" presName="node" presStyleLbl="vennNode1" presStyleIdx="1" presStyleCnt="4">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2" presStyleCnt="4">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3" presStyleCnt="4">
        <dgm:presLayoutVars>
          <dgm:bulletEnabled val="1"/>
        </dgm:presLayoutVars>
      </dgm:prSet>
      <dgm:spPr/>
      <dgm:t>
        <a:bodyPr/>
        <a:lstStyle/>
        <a:p>
          <a:endParaRPr lang="en-US"/>
        </a:p>
      </dgm:t>
    </dgm:pt>
  </dgm:ptLst>
  <dgm:cxnLst>
    <dgm:cxn modelId="{34844713-BFDE-46A2-BC90-85EFDAF261A3}" srcId="{A11FDC98-7EA7-4FD3-BD0D-3A9AB8005C9F}" destId="{9B077EFD-B918-4BED-9C8A-0C1D9E3E9FCB}" srcOrd="0" destOrd="0" parTransId="{6FB190E0-9C4D-4A27-8D78-F11438F213F8}" sibTransId="{E70D434C-52E1-4B24-A61F-C976F92D02C4}"/>
    <dgm:cxn modelId="{5AC60AEF-D403-4F83-8B7D-6912F99C34A2}" type="presOf" srcId="{E1638232-E534-4C7B-A582-FBAB4D96F399}" destId="{9C4E5E29-763B-4FD2-B067-8B3646C86FAB}" srcOrd="0" destOrd="0" presId="urn:microsoft.com/office/officeart/2005/8/layout/radial3"/>
    <dgm:cxn modelId="{237640FD-BF65-45CA-96CA-F1D856897B05}" srcId="{9B077EFD-B918-4BED-9C8A-0C1D9E3E9FCB}" destId="{E1638232-E534-4C7B-A582-FBAB4D96F399}" srcOrd="2" destOrd="0" parTransId="{7A3B78D8-4972-4E75-8212-958AFCC92C65}" sibTransId="{BFC37DA1-147C-4EC9-8C12-DFA6E5656090}"/>
    <dgm:cxn modelId="{FEDA232D-D140-4542-BCEA-65E1AA6C6358}" type="presOf" srcId="{3C8AD847-C195-4A29-87A5-9FBFEC3044F4}" destId="{B3174CB9-7FD7-48AF-A1A9-1651A3ADFF8A}" srcOrd="0" destOrd="0" presId="urn:microsoft.com/office/officeart/2005/8/layout/radial3"/>
    <dgm:cxn modelId="{AC1EE83E-75F4-4525-8EFF-3C67E7029869}" type="presOf" srcId="{9B077EFD-B918-4BED-9C8A-0C1D9E3E9FCB}" destId="{8B4506E9-D0FA-4776-81B3-740F9D6361DB}" srcOrd="0" destOrd="0" presId="urn:microsoft.com/office/officeart/2005/8/layout/radial3"/>
    <dgm:cxn modelId="{EC688C82-A759-4DF1-821E-E31864359068}" type="presOf" srcId="{A11FDC98-7EA7-4FD3-BD0D-3A9AB8005C9F}" destId="{BB91B552-0F40-493B-A9A1-AC0BE57525C8}" srcOrd="0" destOrd="0" presId="urn:microsoft.com/office/officeart/2005/8/layout/radial3"/>
    <dgm:cxn modelId="{BA9F5936-398D-4D9F-A295-6D0FEBCC0608}" type="presOf" srcId="{0979F9FF-0715-477E-83F6-3CFE21F847C0}" destId="{4F71D617-59D2-467D-B048-9149C7857067}" srcOrd="0" destOrd="0" presId="urn:microsoft.com/office/officeart/2005/8/layout/radial3"/>
    <dgm:cxn modelId="{42E6E2CD-FE5E-476E-ADA9-C9E1C7238CE3}" srcId="{9B077EFD-B918-4BED-9C8A-0C1D9E3E9FCB}" destId="{0979F9FF-0715-477E-83F6-3CFE21F847C0}" srcOrd="0" destOrd="0" parTransId="{32E8AC57-AAB1-45B9-89D3-9D1AE5D8B2B4}" sibTransId="{66D76ED7-BA7A-4853-80D4-24D99A3F887D}"/>
    <dgm:cxn modelId="{CBBD4AC5-C2B1-4912-8353-911B1C4E1930}" srcId="{9B077EFD-B918-4BED-9C8A-0C1D9E3E9FCB}" destId="{3C8AD847-C195-4A29-87A5-9FBFEC3044F4}" srcOrd="1" destOrd="0" parTransId="{EE22A467-2751-4DA7-A05D-8A66F40146A8}" sibTransId="{77EEEB0B-F048-47A2-BA8D-1A7AABF6CA22}"/>
    <dgm:cxn modelId="{650416FE-E903-471F-BDE6-58837FD4FCDB}" type="presParOf" srcId="{BB91B552-0F40-493B-A9A1-AC0BE57525C8}" destId="{2ED2CCF4-475E-42CA-9CA2-7D8EAD81245E}" srcOrd="0" destOrd="0" presId="urn:microsoft.com/office/officeart/2005/8/layout/radial3"/>
    <dgm:cxn modelId="{2E26BBD5-0076-4B56-88C1-8836441D8D4F}" type="presParOf" srcId="{2ED2CCF4-475E-42CA-9CA2-7D8EAD81245E}" destId="{8B4506E9-D0FA-4776-81B3-740F9D6361DB}" srcOrd="0" destOrd="0" presId="urn:microsoft.com/office/officeart/2005/8/layout/radial3"/>
    <dgm:cxn modelId="{0C79A5FC-5D69-4ADA-897A-950DAD0DC7D7}" type="presParOf" srcId="{2ED2CCF4-475E-42CA-9CA2-7D8EAD81245E}" destId="{4F71D617-59D2-467D-B048-9149C7857067}" srcOrd="1" destOrd="0" presId="urn:microsoft.com/office/officeart/2005/8/layout/radial3"/>
    <dgm:cxn modelId="{DA958138-7597-4E4F-B159-B4D851AF36C4}" type="presParOf" srcId="{2ED2CCF4-475E-42CA-9CA2-7D8EAD81245E}" destId="{B3174CB9-7FD7-48AF-A1A9-1651A3ADFF8A}" srcOrd="2" destOrd="0" presId="urn:microsoft.com/office/officeart/2005/8/layout/radial3"/>
    <dgm:cxn modelId="{E12BF2CB-2BF5-4123-A651-1BDB75D801F9}" type="presParOf" srcId="{2ED2CCF4-475E-42CA-9CA2-7D8EAD81245E}" destId="{9C4E5E29-763B-4FD2-B067-8B3646C86FAB}"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Ongoing Professional Support</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1</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1</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1</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F647DB90-748A-48D2-86A7-F60036E28E6F}" type="presOf" srcId="{3C8AD847-C195-4A29-87A5-9FBFEC3044F4}" destId="{B3174CB9-7FD7-48AF-A1A9-1651A3ADFF8A}" srcOrd="0" destOrd="0" presId="urn:microsoft.com/office/officeart/2005/8/layout/radial3"/>
    <dgm:cxn modelId="{34844713-BFDE-46A2-BC90-85EFDAF261A3}" srcId="{A11FDC98-7EA7-4FD3-BD0D-3A9AB8005C9F}" destId="{9B077EFD-B918-4BED-9C8A-0C1D9E3E9FCB}" srcOrd="0" destOrd="0" parTransId="{6FB190E0-9C4D-4A27-8D78-F11438F213F8}" sibTransId="{E70D434C-52E1-4B24-A61F-C976F92D02C4}"/>
    <dgm:cxn modelId="{E0E1E3C8-B090-45D6-82BB-601552EFB531}" type="presOf" srcId="{0979F9FF-0715-477E-83F6-3CFE21F847C0}" destId="{4F71D617-59D2-467D-B048-9149C7857067}" srcOrd="0" destOrd="0" presId="urn:microsoft.com/office/officeart/2005/8/layout/radial3"/>
    <dgm:cxn modelId="{338257EB-0A49-4B6D-A09A-8A310B382648}" type="presOf" srcId="{A11FDC98-7EA7-4FD3-BD0D-3A9AB8005C9F}" destId="{BB91B552-0F40-493B-A9A1-AC0BE57525C8}"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07A6E318-213B-43E0-8AA9-084A8CF3703D}" type="presOf" srcId="{0C474CA4-8232-45EB-8808-94D649CBA8E0}" destId="{0F539197-3CC4-462A-BDFA-676CD3C85BFA}" srcOrd="0" destOrd="0" presId="urn:microsoft.com/office/officeart/2005/8/layout/radial3"/>
    <dgm:cxn modelId="{66F86108-C7FD-4FF9-B0C7-C36A1EB2DFDC}" type="presOf" srcId="{9B077EFD-B918-4BED-9C8A-0C1D9E3E9FCB}" destId="{8B4506E9-D0FA-4776-81B3-740F9D6361DB}"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42E6E2CD-FE5E-476E-ADA9-C9E1C7238CE3}" srcId="{9B077EFD-B918-4BED-9C8A-0C1D9E3E9FCB}" destId="{0979F9FF-0715-477E-83F6-3CFE21F847C0}" srcOrd="1" destOrd="0" parTransId="{32E8AC57-AAB1-45B9-89D3-9D1AE5D8B2B4}" sibTransId="{66D76ED7-BA7A-4853-80D4-24D99A3F887D}"/>
    <dgm:cxn modelId="{CF87D06B-563A-4679-866A-89B8E28A532A}" type="presOf" srcId="{E1638232-E534-4C7B-A582-FBAB4D96F399}" destId="{9C4E5E29-763B-4FD2-B067-8B3646C86FAB}" srcOrd="0" destOrd="0" presId="urn:microsoft.com/office/officeart/2005/8/layout/radial3"/>
    <dgm:cxn modelId="{CBBD4AC5-C2B1-4912-8353-911B1C4E1930}" srcId="{9B077EFD-B918-4BED-9C8A-0C1D9E3E9FCB}" destId="{3C8AD847-C195-4A29-87A5-9FBFEC3044F4}" srcOrd="2" destOrd="0" parTransId="{EE22A467-2751-4DA7-A05D-8A66F40146A8}" sibTransId="{77EEEB0B-F048-47A2-BA8D-1A7AABF6CA22}"/>
    <dgm:cxn modelId="{C977A65D-AEA5-4264-B40C-E5CB8445DB00}" type="presParOf" srcId="{BB91B552-0F40-493B-A9A1-AC0BE57525C8}" destId="{2ED2CCF4-475E-42CA-9CA2-7D8EAD81245E}" srcOrd="0" destOrd="0" presId="urn:microsoft.com/office/officeart/2005/8/layout/radial3"/>
    <dgm:cxn modelId="{566E1AE3-A0D0-48C9-AB85-52C7AC8D219E}" type="presParOf" srcId="{2ED2CCF4-475E-42CA-9CA2-7D8EAD81245E}" destId="{8B4506E9-D0FA-4776-81B3-740F9D6361DB}" srcOrd="0" destOrd="0" presId="urn:microsoft.com/office/officeart/2005/8/layout/radial3"/>
    <dgm:cxn modelId="{5B9803D6-DC08-4ED1-AAFD-97160C388C1F}" type="presParOf" srcId="{2ED2CCF4-475E-42CA-9CA2-7D8EAD81245E}" destId="{0F539197-3CC4-462A-BDFA-676CD3C85BFA}" srcOrd="1" destOrd="0" presId="urn:microsoft.com/office/officeart/2005/8/layout/radial3"/>
    <dgm:cxn modelId="{066DEDCB-7014-4FB9-9809-A043CB095517}" type="presParOf" srcId="{2ED2CCF4-475E-42CA-9CA2-7D8EAD81245E}" destId="{4F71D617-59D2-467D-B048-9149C7857067}" srcOrd="2" destOrd="0" presId="urn:microsoft.com/office/officeart/2005/8/layout/radial3"/>
    <dgm:cxn modelId="{64B90AD2-F62B-40CE-B16E-C7C1D1A6EBFA}" type="presParOf" srcId="{2ED2CCF4-475E-42CA-9CA2-7D8EAD81245E}" destId="{B3174CB9-7FD7-48AF-A1A9-1651A3ADFF8A}" srcOrd="3" destOrd="0" presId="urn:microsoft.com/office/officeart/2005/8/layout/radial3"/>
    <dgm:cxn modelId="{7D97F525-6863-4307-865D-B9238289DE62}"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Opportunities for Collaboration</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2</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2</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2</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custLinFactNeighborX="-3093"/>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5862E859-8F83-4C6C-A880-3BAB29A32ED3}" type="presOf" srcId="{0979F9FF-0715-477E-83F6-3CFE21F847C0}" destId="{4F71D617-59D2-467D-B048-9149C7857067}" srcOrd="0" destOrd="0" presId="urn:microsoft.com/office/officeart/2005/8/layout/radial3"/>
    <dgm:cxn modelId="{D01D04E0-B97F-4EC8-80D5-B21F286EDFD2}" type="presOf" srcId="{3C8AD847-C195-4A29-87A5-9FBFEC3044F4}" destId="{B3174CB9-7FD7-48AF-A1A9-1651A3ADFF8A}" srcOrd="0" destOrd="0" presId="urn:microsoft.com/office/officeart/2005/8/layout/radial3"/>
    <dgm:cxn modelId="{B2A7CE34-FC92-454D-B297-EA9FC60358A4}" type="presOf" srcId="{9B077EFD-B918-4BED-9C8A-0C1D9E3E9FCB}" destId="{8B4506E9-D0FA-4776-81B3-740F9D6361DB}"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42E6E2CD-FE5E-476E-ADA9-C9E1C7238CE3}" srcId="{9B077EFD-B918-4BED-9C8A-0C1D9E3E9FCB}" destId="{0979F9FF-0715-477E-83F6-3CFE21F847C0}" srcOrd="1" destOrd="0" parTransId="{32E8AC57-AAB1-45B9-89D3-9D1AE5D8B2B4}" sibTransId="{66D76ED7-BA7A-4853-80D4-24D99A3F887D}"/>
    <dgm:cxn modelId="{32607A6A-125F-457F-BCC3-1C490B6DA978}" type="presOf" srcId="{0C474CA4-8232-45EB-8808-94D649CBA8E0}" destId="{0F539197-3CC4-462A-BDFA-676CD3C85BFA}"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34844713-BFDE-46A2-BC90-85EFDAF261A3}" srcId="{A11FDC98-7EA7-4FD3-BD0D-3A9AB8005C9F}" destId="{9B077EFD-B918-4BED-9C8A-0C1D9E3E9FCB}" srcOrd="0" destOrd="0" parTransId="{6FB190E0-9C4D-4A27-8D78-F11438F213F8}" sibTransId="{E70D434C-52E1-4B24-A61F-C976F92D02C4}"/>
    <dgm:cxn modelId="{D62DD96C-BEA7-4F75-ACC5-774FA7368860}" type="presOf" srcId="{A11FDC98-7EA7-4FD3-BD0D-3A9AB8005C9F}" destId="{BB91B552-0F40-493B-A9A1-AC0BE57525C8}" srcOrd="0" destOrd="0" presId="urn:microsoft.com/office/officeart/2005/8/layout/radial3"/>
    <dgm:cxn modelId="{917C13E3-0804-4CEC-A0C1-4A74D250A08F}" type="presOf" srcId="{E1638232-E534-4C7B-A582-FBAB4D96F399}" destId="{9C4E5E29-763B-4FD2-B067-8B3646C86FAB}" srcOrd="0" destOrd="0" presId="urn:microsoft.com/office/officeart/2005/8/layout/radial3"/>
    <dgm:cxn modelId="{CBBD4AC5-C2B1-4912-8353-911B1C4E1930}" srcId="{9B077EFD-B918-4BED-9C8A-0C1D9E3E9FCB}" destId="{3C8AD847-C195-4A29-87A5-9FBFEC3044F4}" srcOrd="2" destOrd="0" parTransId="{EE22A467-2751-4DA7-A05D-8A66F40146A8}" sibTransId="{77EEEB0B-F048-47A2-BA8D-1A7AABF6CA22}"/>
    <dgm:cxn modelId="{725BC76C-F9B0-429B-8288-A0339114AA4A}" type="presParOf" srcId="{BB91B552-0F40-493B-A9A1-AC0BE57525C8}" destId="{2ED2CCF4-475E-42CA-9CA2-7D8EAD81245E}" srcOrd="0" destOrd="0" presId="urn:microsoft.com/office/officeart/2005/8/layout/radial3"/>
    <dgm:cxn modelId="{A4E893EA-6E82-4C78-823B-0DB149637BE8}" type="presParOf" srcId="{2ED2CCF4-475E-42CA-9CA2-7D8EAD81245E}" destId="{8B4506E9-D0FA-4776-81B3-740F9D6361DB}" srcOrd="0" destOrd="0" presId="urn:microsoft.com/office/officeart/2005/8/layout/radial3"/>
    <dgm:cxn modelId="{C2C62E6B-6DF8-4FC9-9605-A1C86E68E9BD}" type="presParOf" srcId="{2ED2CCF4-475E-42CA-9CA2-7D8EAD81245E}" destId="{0F539197-3CC4-462A-BDFA-676CD3C85BFA}" srcOrd="1" destOrd="0" presId="urn:microsoft.com/office/officeart/2005/8/layout/radial3"/>
    <dgm:cxn modelId="{7DC6F0CC-A27A-46D7-8180-D28B4FD4FBCC}" type="presParOf" srcId="{2ED2CCF4-475E-42CA-9CA2-7D8EAD81245E}" destId="{4F71D617-59D2-467D-B048-9149C7857067}" srcOrd="2" destOrd="0" presId="urn:microsoft.com/office/officeart/2005/8/layout/radial3"/>
    <dgm:cxn modelId="{E5D54D77-5EB9-4CDB-AF17-A499100668CA}" type="presParOf" srcId="{2ED2CCF4-475E-42CA-9CA2-7D8EAD81245E}" destId="{B3174CB9-7FD7-48AF-A1A9-1651A3ADFF8A}" srcOrd="3" destOrd="0" presId="urn:microsoft.com/office/officeart/2005/8/layout/radial3"/>
    <dgm:cxn modelId="{5C5CF1AA-FFBC-42B9-BC22-8ED58A9F841D}"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Tools for Collaboration and Communication</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3</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3</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3</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025F837A-FE3C-493B-B141-B7C708F8D149}" type="presOf" srcId="{3C8AD847-C195-4A29-87A5-9FBFEC3044F4}" destId="{B3174CB9-7FD7-48AF-A1A9-1651A3ADFF8A}"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42E6E2CD-FE5E-476E-ADA9-C9E1C7238CE3}" srcId="{9B077EFD-B918-4BED-9C8A-0C1D9E3E9FCB}" destId="{0979F9FF-0715-477E-83F6-3CFE21F847C0}" srcOrd="1" destOrd="0" parTransId="{32E8AC57-AAB1-45B9-89D3-9D1AE5D8B2B4}" sibTransId="{66D76ED7-BA7A-4853-80D4-24D99A3F887D}"/>
    <dgm:cxn modelId="{367D7105-DE4F-418B-9137-CE8D416ED742}" srcId="{9B077EFD-B918-4BED-9C8A-0C1D9E3E9FCB}" destId="{0C474CA4-8232-45EB-8808-94D649CBA8E0}" srcOrd="0" destOrd="0" parTransId="{B3FF9257-EBF5-4308-BD69-97497DF9E968}" sibTransId="{4F56AC26-859D-48DB-BF2A-5A5F45056F13}"/>
    <dgm:cxn modelId="{B51C43A3-7BF6-4F2F-A8D7-E1316137CA49}" type="presOf" srcId="{0C474CA4-8232-45EB-8808-94D649CBA8E0}" destId="{0F539197-3CC4-462A-BDFA-676CD3C85BFA}" srcOrd="0" destOrd="0" presId="urn:microsoft.com/office/officeart/2005/8/layout/radial3"/>
    <dgm:cxn modelId="{F6888F66-B3A3-4B1A-AC31-5BC651F04AD4}" type="presOf" srcId="{9B077EFD-B918-4BED-9C8A-0C1D9E3E9FCB}" destId="{8B4506E9-D0FA-4776-81B3-740F9D6361DB}" srcOrd="0" destOrd="0" presId="urn:microsoft.com/office/officeart/2005/8/layout/radial3"/>
    <dgm:cxn modelId="{312D50E2-59B1-49CD-AF1E-FEFA1E41DFCF}" type="presOf" srcId="{E1638232-E534-4C7B-A582-FBAB4D96F399}" destId="{9C4E5E29-763B-4FD2-B067-8B3646C86FAB}" srcOrd="0" destOrd="0" presId="urn:microsoft.com/office/officeart/2005/8/layout/radial3"/>
    <dgm:cxn modelId="{34844713-BFDE-46A2-BC90-85EFDAF261A3}" srcId="{A11FDC98-7EA7-4FD3-BD0D-3A9AB8005C9F}" destId="{9B077EFD-B918-4BED-9C8A-0C1D9E3E9FCB}" srcOrd="0" destOrd="0" parTransId="{6FB190E0-9C4D-4A27-8D78-F11438F213F8}" sibTransId="{E70D434C-52E1-4B24-A61F-C976F92D02C4}"/>
    <dgm:cxn modelId="{282737B1-1236-46B0-8445-F82BEA17B9EB}" type="presOf" srcId="{A11FDC98-7EA7-4FD3-BD0D-3A9AB8005C9F}" destId="{BB91B552-0F40-493B-A9A1-AC0BE57525C8}" srcOrd="0" destOrd="0" presId="urn:microsoft.com/office/officeart/2005/8/layout/radial3"/>
    <dgm:cxn modelId="{8A9FDE2C-C294-4ECA-AFEB-7551C16CC210}" type="presOf" srcId="{0979F9FF-0715-477E-83F6-3CFE21F847C0}" destId="{4F71D617-59D2-467D-B048-9149C7857067}" srcOrd="0" destOrd="0" presId="urn:microsoft.com/office/officeart/2005/8/layout/radial3"/>
    <dgm:cxn modelId="{CBBD4AC5-C2B1-4912-8353-911B1C4E1930}" srcId="{9B077EFD-B918-4BED-9C8A-0C1D9E3E9FCB}" destId="{3C8AD847-C195-4A29-87A5-9FBFEC3044F4}" srcOrd="2" destOrd="0" parTransId="{EE22A467-2751-4DA7-A05D-8A66F40146A8}" sibTransId="{77EEEB0B-F048-47A2-BA8D-1A7AABF6CA22}"/>
    <dgm:cxn modelId="{C8348D1E-8472-450C-8E35-C05BC2EEA0FD}" type="presParOf" srcId="{BB91B552-0F40-493B-A9A1-AC0BE57525C8}" destId="{2ED2CCF4-475E-42CA-9CA2-7D8EAD81245E}" srcOrd="0" destOrd="0" presId="urn:microsoft.com/office/officeart/2005/8/layout/radial3"/>
    <dgm:cxn modelId="{A59A4FF9-3A87-4C90-9F27-89F17B5724C1}" type="presParOf" srcId="{2ED2CCF4-475E-42CA-9CA2-7D8EAD81245E}" destId="{8B4506E9-D0FA-4776-81B3-740F9D6361DB}" srcOrd="0" destOrd="0" presId="urn:microsoft.com/office/officeart/2005/8/layout/radial3"/>
    <dgm:cxn modelId="{02950869-86BD-419E-974E-A10BA09235D9}" type="presParOf" srcId="{2ED2CCF4-475E-42CA-9CA2-7D8EAD81245E}" destId="{0F539197-3CC4-462A-BDFA-676CD3C85BFA}" srcOrd="1" destOrd="0" presId="urn:microsoft.com/office/officeart/2005/8/layout/radial3"/>
    <dgm:cxn modelId="{6FF262FC-3233-4162-B03B-39E379194BA5}" type="presParOf" srcId="{2ED2CCF4-475E-42CA-9CA2-7D8EAD81245E}" destId="{4F71D617-59D2-467D-B048-9149C7857067}" srcOrd="2" destOrd="0" presId="urn:microsoft.com/office/officeart/2005/8/layout/radial3"/>
    <dgm:cxn modelId="{050590AD-D26C-4FFF-98FD-6AE1A53B2717}" type="presParOf" srcId="{2ED2CCF4-475E-42CA-9CA2-7D8EAD81245E}" destId="{B3174CB9-7FD7-48AF-A1A9-1651A3ADFF8A}" srcOrd="3" destOrd="0" presId="urn:microsoft.com/office/officeart/2005/8/layout/radial3"/>
    <dgm:cxn modelId="{1CF8BD36-541E-417B-9D5F-B12B3442AFDF}"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1FDC98-7EA7-4FD3-BD0D-3A9AB8005C9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B077EFD-B918-4BED-9C8A-0C1D9E3E9FCB}">
      <dgm:prSet phldrT="[Text]"/>
      <dgm:spPr/>
      <dgm:t>
        <a:bodyPr/>
        <a:lstStyle/>
        <a:p>
          <a:r>
            <a:rPr lang="en-US" dirty="0" smtClean="0"/>
            <a:t>Your group</a:t>
          </a:r>
          <a:endParaRPr lang="en-US" dirty="0"/>
        </a:p>
      </dgm:t>
    </dgm:pt>
    <dgm:pt modelId="{6FB190E0-9C4D-4A27-8D78-F11438F213F8}" type="parTrans" cxnId="{34844713-BFDE-46A2-BC90-85EFDAF261A3}">
      <dgm:prSet/>
      <dgm:spPr/>
      <dgm:t>
        <a:bodyPr/>
        <a:lstStyle/>
        <a:p>
          <a:endParaRPr lang="en-US"/>
        </a:p>
      </dgm:t>
    </dgm:pt>
    <dgm:pt modelId="{E70D434C-52E1-4B24-A61F-C976F92D02C4}" type="sibTrans" cxnId="{34844713-BFDE-46A2-BC90-85EFDAF261A3}">
      <dgm:prSet/>
      <dgm:spPr/>
      <dgm:t>
        <a:bodyPr/>
        <a:lstStyle/>
        <a:p>
          <a:endParaRPr lang="en-US"/>
        </a:p>
      </dgm:t>
    </dgm:pt>
    <dgm:pt modelId="{0C474CA4-8232-45EB-8808-94D649CBA8E0}">
      <dgm:prSet phldrT="[Text]"/>
      <dgm:spPr/>
      <dgm:t>
        <a:bodyPr/>
        <a:lstStyle/>
        <a:p>
          <a:r>
            <a:rPr lang="en-US" dirty="0" smtClean="0"/>
            <a:t>1</a:t>
          </a:r>
          <a:endParaRPr lang="en-US" dirty="0"/>
        </a:p>
      </dgm:t>
    </dgm:pt>
    <dgm:pt modelId="{B3FF9257-EBF5-4308-BD69-97497DF9E968}" type="parTrans" cxnId="{367D7105-DE4F-418B-9137-CE8D416ED742}">
      <dgm:prSet/>
      <dgm:spPr/>
      <dgm:t>
        <a:bodyPr/>
        <a:lstStyle/>
        <a:p>
          <a:endParaRPr lang="en-US"/>
        </a:p>
      </dgm:t>
    </dgm:pt>
    <dgm:pt modelId="{4F56AC26-859D-48DB-BF2A-5A5F45056F13}" type="sibTrans" cxnId="{367D7105-DE4F-418B-9137-CE8D416ED742}">
      <dgm:prSet/>
      <dgm:spPr/>
      <dgm:t>
        <a:bodyPr/>
        <a:lstStyle/>
        <a:p>
          <a:endParaRPr lang="en-US"/>
        </a:p>
      </dgm:t>
    </dgm:pt>
    <dgm:pt modelId="{0979F9FF-0715-477E-83F6-3CFE21F847C0}">
      <dgm:prSet phldrT="[Text]"/>
      <dgm:spPr/>
      <dgm:t>
        <a:bodyPr/>
        <a:lstStyle/>
        <a:p>
          <a:r>
            <a:rPr lang="en-US" dirty="0" smtClean="0"/>
            <a:t>2</a:t>
          </a:r>
          <a:endParaRPr lang="en-US" dirty="0"/>
        </a:p>
      </dgm:t>
    </dgm:pt>
    <dgm:pt modelId="{32E8AC57-AAB1-45B9-89D3-9D1AE5D8B2B4}" type="parTrans" cxnId="{42E6E2CD-FE5E-476E-ADA9-C9E1C7238CE3}">
      <dgm:prSet/>
      <dgm:spPr/>
      <dgm:t>
        <a:bodyPr/>
        <a:lstStyle/>
        <a:p>
          <a:endParaRPr lang="en-US"/>
        </a:p>
      </dgm:t>
    </dgm:pt>
    <dgm:pt modelId="{66D76ED7-BA7A-4853-80D4-24D99A3F887D}" type="sibTrans" cxnId="{42E6E2CD-FE5E-476E-ADA9-C9E1C7238CE3}">
      <dgm:prSet/>
      <dgm:spPr/>
      <dgm:t>
        <a:bodyPr/>
        <a:lstStyle/>
        <a:p>
          <a:endParaRPr lang="en-US"/>
        </a:p>
      </dgm:t>
    </dgm:pt>
    <dgm:pt modelId="{3C8AD847-C195-4A29-87A5-9FBFEC3044F4}">
      <dgm:prSet phldrT="[Text]"/>
      <dgm:spPr/>
      <dgm:t>
        <a:bodyPr/>
        <a:lstStyle/>
        <a:p>
          <a:r>
            <a:rPr lang="en-US" dirty="0" smtClean="0"/>
            <a:t>3</a:t>
          </a:r>
          <a:endParaRPr lang="en-US" dirty="0"/>
        </a:p>
      </dgm:t>
    </dgm:pt>
    <dgm:pt modelId="{EE22A467-2751-4DA7-A05D-8A66F40146A8}" type="parTrans" cxnId="{CBBD4AC5-C2B1-4912-8353-911B1C4E1930}">
      <dgm:prSet/>
      <dgm:spPr/>
      <dgm:t>
        <a:bodyPr/>
        <a:lstStyle/>
        <a:p>
          <a:endParaRPr lang="en-US"/>
        </a:p>
      </dgm:t>
    </dgm:pt>
    <dgm:pt modelId="{77EEEB0B-F048-47A2-BA8D-1A7AABF6CA22}" type="sibTrans" cxnId="{CBBD4AC5-C2B1-4912-8353-911B1C4E1930}">
      <dgm:prSet/>
      <dgm:spPr/>
      <dgm:t>
        <a:bodyPr/>
        <a:lstStyle/>
        <a:p>
          <a:endParaRPr lang="en-US"/>
        </a:p>
      </dgm:t>
    </dgm:pt>
    <dgm:pt modelId="{E1638232-E534-4C7B-A582-FBAB4D96F399}">
      <dgm:prSet phldrT="[Text]"/>
      <dgm:spPr/>
      <dgm:t>
        <a:bodyPr/>
        <a:lstStyle/>
        <a:p>
          <a:r>
            <a:rPr lang="en-US" dirty="0" smtClean="0"/>
            <a:t>1</a:t>
          </a:r>
          <a:endParaRPr lang="en-US" dirty="0"/>
        </a:p>
      </dgm:t>
    </dgm:pt>
    <dgm:pt modelId="{7A3B78D8-4972-4E75-8212-958AFCC92C65}" type="parTrans" cxnId="{237640FD-BF65-45CA-96CA-F1D856897B05}">
      <dgm:prSet/>
      <dgm:spPr/>
      <dgm:t>
        <a:bodyPr/>
        <a:lstStyle/>
        <a:p>
          <a:endParaRPr lang="en-US"/>
        </a:p>
      </dgm:t>
    </dgm:pt>
    <dgm:pt modelId="{BFC37DA1-147C-4EC9-8C12-DFA6E5656090}" type="sibTrans" cxnId="{237640FD-BF65-45CA-96CA-F1D856897B05}">
      <dgm:prSet/>
      <dgm:spPr/>
      <dgm:t>
        <a:bodyPr/>
        <a:lstStyle/>
        <a:p>
          <a:endParaRPr lang="en-US"/>
        </a:p>
      </dgm:t>
    </dgm:pt>
    <dgm:pt modelId="{BB91B552-0F40-493B-A9A1-AC0BE57525C8}" type="pres">
      <dgm:prSet presAssocID="{A11FDC98-7EA7-4FD3-BD0D-3A9AB8005C9F}" presName="composite" presStyleCnt="0">
        <dgm:presLayoutVars>
          <dgm:chMax val="1"/>
          <dgm:dir/>
          <dgm:resizeHandles val="exact"/>
        </dgm:presLayoutVars>
      </dgm:prSet>
      <dgm:spPr/>
      <dgm:t>
        <a:bodyPr/>
        <a:lstStyle/>
        <a:p>
          <a:endParaRPr lang="en-US"/>
        </a:p>
      </dgm:t>
    </dgm:pt>
    <dgm:pt modelId="{2ED2CCF4-475E-42CA-9CA2-7D8EAD81245E}" type="pres">
      <dgm:prSet presAssocID="{A11FDC98-7EA7-4FD3-BD0D-3A9AB8005C9F}" presName="radial" presStyleCnt="0">
        <dgm:presLayoutVars>
          <dgm:animLvl val="ctr"/>
        </dgm:presLayoutVars>
      </dgm:prSet>
      <dgm:spPr/>
    </dgm:pt>
    <dgm:pt modelId="{8B4506E9-D0FA-4776-81B3-740F9D6361DB}" type="pres">
      <dgm:prSet presAssocID="{9B077EFD-B918-4BED-9C8A-0C1D9E3E9FCB}" presName="centerShape" presStyleLbl="vennNode1" presStyleIdx="0" presStyleCnt="5"/>
      <dgm:spPr/>
      <dgm:t>
        <a:bodyPr/>
        <a:lstStyle/>
        <a:p>
          <a:endParaRPr lang="en-US"/>
        </a:p>
      </dgm:t>
    </dgm:pt>
    <dgm:pt modelId="{0F539197-3CC4-462A-BDFA-676CD3C85BFA}" type="pres">
      <dgm:prSet presAssocID="{0C474CA4-8232-45EB-8808-94D649CBA8E0}" presName="node" presStyleLbl="vennNode1" presStyleIdx="1" presStyleCnt="5">
        <dgm:presLayoutVars>
          <dgm:bulletEnabled val="1"/>
        </dgm:presLayoutVars>
      </dgm:prSet>
      <dgm:spPr/>
      <dgm:t>
        <a:bodyPr/>
        <a:lstStyle/>
        <a:p>
          <a:endParaRPr lang="en-US"/>
        </a:p>
      </dgm:t>
    </dgm:pt>
    <dgm:pt modelId="{4F71D617-59D2-467D-B048-9149C7857067}" type="pres">
      <dgm:prSet presAssocID="{0979F9FF-0715-477E-83F6-3CFE21F847C0}" presName="node" presStyleLbl="vennNode1" presStyleIdx="2" presStyleCnt="5">
        <dgm:presLayoutVars>
          <dgm:bulletEnabled val="1"/>
        </dgm:presLayoutVars>
      </dgm:prSet>
      <dgm:spPr/>
      <dgm:t>
        <a:bodyPr/>
        <a:lstStyle/>
        <a:p>
          <a:endParaRPr lang="en-US"/>
        </a:p>
      </dgm:t>
    </dgm:pt>
    <dgm:pt modelId="{B3174CB9-7FD7-48AF-A1A9-1651A3ADFF8A}" type="pres">
      <dgm:prSet presAssocID="{3C8AD847-C195-4A29-87A5-9FBFEC3044F4}" presName="node" presStyleLbl="vennNode1" presStyleIdx="3" presStyleCnt="5">
        <dgm:presLayoutVars>
          <dgm:bulletEnabled val="1"/>
        </dgm:presLayoutVars>
      </dgm:prSet>
      <dgm:spPr/>
      <dgm:t>
        <a:bodyPr/>
        <a:lstStyle/>
        <a:p>
          <a:endParaRPr lang="en-US"/>
        </a:p>
      </dgm:t>
    </dgm:pt>
    <dgm:pt modelId="{9C4E5E29-763B-4FD2-B067-8B3646C86FAB}" type="pres">
      <dgm:prSet presAssocID="{E1638232-E534-4C7B-A582-FBAB4D96F399}" presName="node" presStyleLbl="vennNode1" presStyleIdx="4" presStyleCnt="5">
        <dgm:presLayoutVars>
          <dgm:bulletEnabled val="1"/>
        </dgm:presLayoutVars>
      </dgm:prSet>
      <dgm:spPr/>
      <dgm:t>
        <a:bodyPr/>
        <a:lstStyle/>
        <a:p>
          <a:endParaRPr lang="en-US"/>
        </a:p>
      </dgm:t>
    </dgm:pt>
  </dgm:ptLst>
  <dgm:cxnLst>
    <dgm:cxn modelId="{34844713-BFDE-46A2-BC90-85EFDAF261A3}" srcId="{A11FDC98-7EA7-4FD3-BD0D-3A9AB8005C9F}" destId="{9B077EFD-B918-4BED-9C8A-0C1D9E3E9FCB}" srcOrd="0" destOrd="0" parTransId="{6FB190E0-9C4D-4A27-8D78-F11438F213F8}" sibTransId="{E70D434C-52E1-4B24-A61F-C976F92D02C4}"/>
    <dgm:cxn modelId="{A2BEA165-2CC9-43C4-8FCD-AC1CBE74E3C1}" type="presOf" srcId="{9B077EFD-B918-4BED-9C8A-0C1D9E3E9FCB}" destId="{8B4506E9-D0FA-4776-81B3-740F9D6361DB}" srcOrd="0" destOrd="0" presId="urn:microsoft.com/office/officeart/2005/8/layout/radial3"/>
    <dgm:cxn modelId="{2FFA2F47-FD7F-45B4-ACF8-20837B176516}" type="presOf" srcId="{0C474CA4-8232-45EB-8808-94D649CBA8E0}" destId="{0F539197-3CC4-462A-BDFA-676CD3C85BFA}" srcOrd="0" destOrd="0" presId="urn:microsoft.com/office/officeart/2005/8/layout/radial3"/>
    <dgm:cxn modelId="{27B462D5-4B8E-422B-9981-CFD3CEEE599A}" type="presOf" srcId="{A11FDC98-7EA7-4FD3-BD0D-3A9AB8005C9F}" destId="{BB91B552-0F40-493B-A9A1-AC0BE57525C8}" srcOrd="0" destOrd="0" presId="urn:microsoft.com/office/officeart/2005/8/layout/radial3"/>
    <dgm:cxn modelId="{237640FD-BF65-45CA-96CA-F1D856897B05}" srcId="{9B077EFD-B918-4BED-9C8A-0C1D9E3E9FCB}" destId="{E1638232-E534-4C7B-A582-FBAB4D96F399}" srcOrd="3" destOrd="0" parTransId="{7A3B78D8-4972-4E75-8212-958AFCC92C65}" sibTransId="{BFC37DA1-147C-4EC9-8C12-DFA6E5656090}"/>
    <dgm:cxn modelId="{2A5EBC91-CACA-41EA-AB0B-8209CDB874B5}" type="presOf" srcId="{3C8AD847-C195-4A29-87A5-9FBFEC3044F4}" destId="{B3174CB9-7FD7-48AF-A1A9-1651A3ADFF8A}" srcOrd="0" destOrd="0" presId="urn:microsoft.com/office/officeart/2005/8/layout/radial3"/>
    <dgm:cxn modelId="{367D7105-DE4F-418B-9137-CE8D416ED742}" srcId="{9B077EFD-B918-4BED-9C8A-0C1D9E3E9FCB}" destId="{0C474CA4-8232-45EB-8808-94D649CBA8E0}" srcOrd="0" destOrd="0" parTransId="{B3FF9257-EBF5-4308-BD69-97497DF9E968}" sibTransId="{4F56AC26-859D-48DB-BF2A-5A5F45056F13}"/>
    <dgm:cxn modelId="{B29F3162-DAC2-4946-8874-C67B1DDB87A0}" type="presOf" srcId="{E1638232-E534-4C7B-A582-FBAB4D96F399}" destId="{9C4E5E29-763B-4FD2-B067-8B3646C86FAB}" srcOrd="0" destOrd="0" presId="urn:microsoft.com/office/officeart/2005/8/layout/radial3"/>
    <dgm:cxn modelId="{C33CE1F3-C3C0-4AA8-ABCE-CC67DC2F6761}" type="presOf" srcId="{0979F9FF-0715-477E-83F6-3CFE21F847C0}" destId="{4F71D617-59D2-467D-B048-9149C7857067}" srcOrd="0" destOrd="0" presId="urn:microsoft.com/office/officeart/2005/8/layout/radial3"/>
    <dgm:cxn modelId="{42E6E2CD-FE5E-476E-ADA9-C9E1C7238CE3}" srcId="{9B077EFD-B918-4BED-9C8A-0C1D9E3E9FCB}" destId="{0979F9FF-0715-477E-83F6-3CFE21F847C0}" srcOrd="1" destOrd="0" parTransId="{32E8AC57-AAB1-45B9-89D3-9D1AE5D8B2B4}" sibTransId="{66D76ED7-BA7A-4853-80D4-24D99A3F887D}"/>
    <dgm:cxn modelId="{CBBD4AC5-C2B1-4912-8353-911B1C4E1930}" srcId="{9B077EFD-B918-4BED-9C8A-0C1D9E3E9FCB}" destId="{3C8AD847-C195-4A29-87A5-9FBFEC3044F4}" srcOrd="2" destOrd="0" parTransId="{EE22A467-2751-4DA7-A05D-8A66F40146A8}" sibTransId="{77EEEB0B-F048-47A2-BA8D-1A7AABF6CA22}"/>
    <dgm:cxn modelId="{0C66FA77-E0E0-4627-A005-91D0004B88B2}" type="presParOf" srcId="{BB91B552-0F40-493B-A9A1-AC0BE57525C8}" destId="{2ED2CCF4-475E-42CA-9CA2-7D8EAD81245E}" srcOrd="0" destOrd="0" presId="urn:microsoft.com/office/officeart/2005/8/layout/radial3"/>
    <dgm:cxn modelId="{CE8BC5F4-B55B-4619-A341-DD45D4697E3F}" type="presParOf" srcId="{2ED2CCF4-475E-42CA-9CA2-7D8EAD81245E}" destId="{8B4506E9-D0FA-4776-81B3-740F9D6361DB}" srcOrd="0" destOrd="0" presId="urn:microsoft.com/office/officeart/2005/8/layout/radial3"/>
    <dgm:cxn modelId="{AECD21E8-8C02-4159-A10D-56042DBF30FF}" type="presParOf" srcId="{2ED2CCF4-475E-42CA-9CA2-7D8EAD81245E}" destId="{0F539197-3CC4-462A-BDFA-676CD3C85BFA}" srcOrd="1" destOrd="0" presId="urn:microsoft.com/office/officeart/2005/8/layout/radial3"/>
    <dgm:cxn modelId="{3116E5AC-2B06-4F38-AC2D-789DEF235F2E}" type="presParOf" srcId="{2ED2CCF4-475E-42CA-9CA2-7D8EAD81245E}" destId="{4F71D617-59D2-467D-B048-9149C7857067}" srcOrd="2" destOrd="0" presId="urn:microsoft.com/office/officeart/2005/8/layout/radial3"/>
    <dgm:cxn modelId="{D68238BC-84B9-43F3-8BB3-A0F0A4EA9451}" type="presParOf" srcId="{2ED2CCF4-475E-42CA-9CA2-7D8EAD81245E}" destId="{B3174CB9-7FD7-48AF-A1A9-1651A3ADFF8A}" srcOrd="3" destOrd="0" presId="urn:microsoft.com/office/officeart/2005/8/layout/radial3"/>
    <dgm:cxn modelId="{C155934F-A117-488F-B4C9-ABC8DA7AD773}" type="presParOf" srcId="{2ED2CCF4-475E-42CA-9CA2-7D8EAD81245E}" destId="{9C4E5E29-763B-4FD2-B067-8B3646C86FAB}"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4EA8E-59A3-40DC-A73B-FE72F48007A5}">
      <dsp:nvSpPr>
        <dsp:cNvPr id="0" name=""/>
        <dsp:cNvSpPr/>
      </dsp:nvSpPr>
      <dsp:spPr>
        <a:xfrm>
          <a:off x="2331405" y="225098"/>
          <a:ext cx="4467336" cy="155144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73ABD-507B-4302-A69F-582596E503BF}">
      <dsp:nvSpPr>
        <dsp:cNvPr id="0" name=""/>
        <dsp:cNvSpPr/>
      </dsp:nvSpPr>
      <dsp:spPr>
        <a:xfrm>
          <a:off x="4139118" y="4024065"/>
          <a:ext cx="865762" cy="554088"/>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951C8803-08F3-4786-A865-8F99A251AB60}">
      <dsp:nvSpPr>
        <dsp:cNvPr id="0" name=""/>
        <dsp:cNvSpPr/>
      </dsp:nvSpPr>
      <dsp:spPr>
        <a:xfrm>
          <a:off x="384049" y="4274752"/>
          <a:ext cx="8568641" cy="1038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accent3">
                  <a:lumMod val="50000"/>
                </a:schemeClr>
              </a:solidFill>
            </a:rPr>
            <a:t>Teaching and Learning at the Classroom Level</a:t>
          </a:r>
          <a:endParaRPr lang="en-US" sz="3200" b="1" kern="1200" dirty="0">
            <a:solidFill>
              <a:schemeClr val="accent3">
                <a:lumMod val="50000"/>
              </a:schemeClr>
            </a:solidFill>
          </a:endParaRPr>
        </a:p>
      </dsp:txBody>
      <dsp:txXfrm>
        <a:off x="384049" y="4274752"/>
        <a:ext cx="8568641" cy="1038915"/>
      </dsp:txXfrm>
    </dsp:sp>
    <dsp:sp modelId="{C0932599-EEAC-45DA-9F32-D7FDEE662D8B}">
      <dsp:nvSpPr>
        <dsp:cNvPr id="0" name=""/>
        <dsp:cNvSpPr/>
      </dsp:nvSpPr>
      <dsp:spPr>
        <a:xfrm>
          <a:off x="3955576" y="1896366"/>
          <a:ext cx="1558373" cy="15583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Key Ideas</a:t>
          </a:r>
          <a:endParaRPr lang="en-US" sz="3600" kern="1200" dirty="0"/>
        </a:p>
      </dsp:txBody>
      <dsp:txXfrm>
        <a:off x="4183794" y="2124584"/>
        <a:ext cx="1101937" cy="1101937"/>
      </dsp:txXfrm>
    </dsp:sp>
    <dsp:sp modelId="{C5FD3D00-CB11-4E8C-9B9B-F6F3BC921261}">
      <dsp:nvSpPr>
        <dsp:cNvPr id="0" name=""/>
        <dsp:cNvSpPr/>
      </dsp:nvSpPr>
      <dsp:spPr>
        <a:xfrm>
          <a:off x="2840474" y="727240"/>
          <a:ext cx="1558373" cy="15583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Key Ideas</a:t>
          </a:r>
          <a:endParaRPr lang="en-US" sz="3600" kern="1200" dirty="0"/>
        </a:p>
      </dsp:txBody>
      <dsp:txXfrm>
        <a:off x="3068692" y="955458"/>
        <a:ext cx="1101937" cy="1101937"/>
      </dsp:txXfrm>
    </dsp:sp>
    <dsp:sp modelId="{388A1974-8C1E-4EF1-A585-115A29589853}">
      <dsp:nvSpPr>
        <dsp:cNvPr id="0" name=""/>
        <dsp:cNvSpPr/>
      </dsp:nvSpPr>
      <dsp:spPr>
        <a:xfrm>
          <a:off x="4433477" y="350460"/>
          <a:ext cx="1558373" cy="155837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Key Ideas</a:t>
          </a:r>
          <a:endParaRPr lang="en-US" sz="3600" kern="1200" dirty="0"/>
        </a:p>
      </dsp:txBody>
      <dsp:txXfrm>
        <a:off x="4661695" y="578678"/>
        <a:ext cx="1101937" cy="1101937"/>
      </dsp:txXfrm>
    </dsp:sp>
    <dsp:sp modelId="{4679D583-CCAD-4C18-BEF1-93A7BC2EC710}">
      <dsp:nvSpPr>
        <dsp:cNvPr id="0" name=""/>
        <dsp:cNvSpPr/>
      </dsp:nvSpPr>
      <dsp:spPr>
        <a:xfrm>
          <a:off x="2082170" y="0"/>
          <a:ext cx="4848271" cy="387861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2307" tIns="46153" rIns="92307" bIns="46153" rtlCol="0"/>
          <a:lstStyle>
            <a:lvl1pPr algn="r">
              <a:defRPr sz="1200"/>
            </a:lvl1pPr>
          </a:lstStyle>
          <a:p>
            <a:fld id="{3B46E3D7-5A05-4181-B712-1EC3FC55BC14}" type="datetimeFigureOut">
              <a:rPr lang="en-US" smtClean="0"/>
              <a:pPr/>
              <a:t>10/9/2014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307" tIns="46153" rIns="92307" bIns="46153"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B133EB38-C064-4C52-A35D-D40DB2B7683B}" type="datetimeFigureOut">
              <a:rPr lang="en-US" smtClean="0"/>
              <a:pPr/>
              <a:t>10/9/2014</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eachingchannel.org/videos/teaching-dependent-and-independent-event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teachingchannel.org/videos/teaching-dependent-and-independent-event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urveys.pcgus.com/s3/CT-Math-Module-5-6-12"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14398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2 Key Ideas</a:t>
            </a:r>
          </a:p>
          <a:p>
            <a:pPr>
              <a:spcBef>
                <a:spcPts val="587"/>
              </a:spcBef>
            </a:pPr>
            <a:r>
              <a:rPr lang="en-US" b="0" baseline="0" dirty="0" smtClean="0"/>
              <a:t>Focus participants’ attention on the key ideas/messages from Module 2. Remind participants that in Module 2 they:</a:t>
            </a:r>
          </a:p>
          <a:p>
            <a:pPr marL="171450" indent="-171450">
              <a:spcBef>
                <a:spcPts val="587"/>
              </a:spcBef>
              <a:buFont typeface="Arial" panose="020B0604020202020204" pitchFamily="34" charset="0"/>
              <a:buChar char="•"/>
            </a:pPr>
            <a:r>
              <a:rPr lang="en-US" b="0" baseline="0" dirty="0" smtClean="0"/>
              <a:t>Bullet 1: Began to look at the progression of the mathematics across and within each grade level as they examined the shift of coherence in more detail. </a:t>
            </a:r>
          </a:p>
          <a:p>
            <a:pPr marL="171450" indent="-171450">
              <a:spcBef>
                <a:spcPts val="587"/>
              </a:spcBef>
              <a:buFont typeface="Arial" panose="020B0604020202020204" pitchFamily="34" charset="0"/>
              <a:buChar char="•"/>
            </a:pPr>
            <a:r>
              <a:rPr lang="en-US" b="0" baseline="0" dirty="0" smtClean="0"/>
              <a:t>Bullet 2: Looked at how rigorous mathematics tasks can bring together the Content and Practice Standards into meaningful, rich learning experiences for all students. </a:t>
            </a:r>
          </a:p>
          <a:p>
            <a:pPr marL="171450" indent="-171450">
              <a:spcBef>
                <a:spcPts val="587"/>
              </a:spcBef>
              <a:buFont typeface="Arial" panose="020B0604020202020204" pitchFamily="34" charset="0"/>
              <a:buChar char="•"/>
            </a:pPr>
            <a:r>
              <a:rPr lang="en-US" b="0" baseline="0" dirty="0" smtClean="0"/>
              <a:t>Bullet 3: Examined strategies (Open Questions, Parallel Tasks) for providing multiple entry points into the mathematics so that all students benefit from the focus and rigor of the CCS-Math. </a:t>
            </a:r>
          </a:p>
          <a:p>
            <a:pPr marL="0" indent="0">
              <a:spcBef>
                <a:spcPts val="587"/>
              </a:spcBef>
              <a:buFont typeface="Arial" panose="020B0604020202020204" pitchFamily="34" charset="0"/>
              <a:buNone/>
            </a:pPr>
            <a:r>
              <a:rPr lang="en-US" b="0" baseline="0" dirty="0" smtClean="0"/>
              <a:t>Pause now and allow participants to create their summary statement for Module 2. Then, move on to the summary for Module 3 on the next slide.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10</a:t>
            </a:fld>
            <a:endParaRPr lang="en-US" dirty="0"/>
          </a:p>
        </p:txBody>
      </p:sp>
    </p:spTree>
    <p:extLst>
      <p:ext uri="{BB962C8B-B14F-4D97-AF65-F5344CB8AC3E}">
        <p14:creationId xmlns:p14="http://schemas.microsoft.com/office/powerpoint/2010/main" val="3025081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3 Key Ideas</a:t>
            </a:r>
          </a:p>
          <a:p>
            <a:pPr>
              <a:spcBef>
                <a:spcPts val="587"/>
              </a:spcBef>
            </a:pPr>
            <a:r>
              <a:rPr lang="en-US" b="0" baseline="0" dirty="0" smtClean="0"/>
              <a:t>Focus participants on the four key ideas/messages for Module 3 on the slide and provide the following additional details. Remind participants that in </a:t>
            </a:r>
            <a:r>
              <a:rPr lang="en-US" b="0" baseline="0" smtClean="0"/>
              <a:t>Module 3 they</a:t>
            </a:r>
            <a:r>
              <a:rPr lang="en-US" b="0" baseline="0" dirty="0" smtClean="0"/>
              <a:t>:</a:t>
            </a:r>
          </a:p>
          <a:p>
            <a:pPr marL="171450" indent="-171450">
              <a:spcBef>
                <a:spcPts val="587"/>
              </a:spcBef>
              <a:buFont typeface="Arial" panose="020B0604020202020204" pitchFamily="34" charset="0"/>
              <a:buChar char="•"/>
            </a:pPr>
            <a:r>
              <a:rPr lang="en-US" b="0" baseline="0" dirty="0" smtClean="0"/>
              <a:t>Bullet 1: Examined Universal Design for Learning and the three UDL principles as another resource/option for strategies for providing multiple entry points and meeting the needs of all students. </a:t>
            </a:r>
          </a:p>
          <a:p>
            <a:pPr marL="171450" indent="-171450">
              <a:spcBef>
                <a:spcPts val="587"/>
              </a:spcBef>
              <a:buFont typeface="Arial" panose="020B0604020202020204" pitchFamily="34" charset="0"/>
              <a:buChar char="•"/>
            </a:pPr>
            <a:r>
              <a:rPr lang="en-US" b="0" baseline="0" dirty="0" smtClean="0"/>
              <a:t>Bullet 2: Discussed assessment </a:t>
            </a:r>
            <a:r>
              <a:rPr lang="en-US" b="1" baseline="0" dirty="0" smtClean="0"/>
              <a:t>for</a:t>
            </a:r>
            <a:r>
              <a:rPr lang="en-US" b="0" baseline="0" dirty="0" smtClean="0"/>
              <a:t> learning and assessment</a:t>
            </a:r>
            <a:r>
              <a:rPr lang="en-US" b="1" baseline="0" dirty="0" smtClean="0"/>
              <a:t> of </a:t>
            </a:r>
            <a:r>
              <a:rPr lang="en-US" b="0" baseline="0" dirty="0" smtClean="0"/>
              <a:t>learning and the information that can be gained through each assessment type.</a:t>
            </a:r>
          </a:p>
          <a:p>
            <a:pPr marL="171450" indent="-171450">
              <a:spcBef>
                <a:spcPts val="587"/>
              </a:spcBef>
              <a:buFont typeface="Arial" panose="020B0604020202020204" pitchFamily="34" charset="0"/>
              <a:buChar char="•"/>
            </a:pPr>
            <a:r>
              <a:rPr lang="en-US" b="0" baseline="0" dirty="0" smtClean="0"/>
              <a:t>Bullet 3: Focused on a process for addressing the important elements of formative assessment and how formative assessment can provide valuable information on, and a way to measure, students’ progress towards meeting learning targets. </a:t>
            </a:r>
          </a:p>
          <a:p>
            <a:pPr marL="171450" indent="-171450">
              <a:spcBef>
                <a:spcPts val="587"/>
              </a:spcBef>
              <a:buFont typeface="Arial" panose="020B0604020202020204" pitchFamily="34" charset="0"/>
              <a:buChar char="•"/>
            </a:pPr>
            <a:r>
              <a:rPr lang="en-US" b="0" baseline="0" dirty="0" smtClean="0"/>
              <a:t>Bullet 4: Finally, Module 3 wrapped up with a discussion on helping teachers to understand how teaching, learning, and assessment are connected and the combination of the three are needed for meeting the expectations set forth in the CCS-Math.</a:t>
            </a:r>
          </a:p>
          <a:p>
            <a:pPr marL="0" indent="0">
              <a:spcBef>
                <a:spcPts val="587"/>
              </a:spcBef>
              <a:buFont typeface="Arial" panose="020B0604020202020204" pitchFamily="34" charset="0"/>
              <a:buNone/>
            </a:pPr>
            <a:r>
              <a:rPr lang="en-US" b="0" baseline="0" dirty="0" smtClean="0"/>
              <a:t>Have participants quickly write their summary statement for Module 3 and then move directly on to the Module 4 summary on the next slide.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11</a:t>
            </a:fld>
            <a:endParaRPr lang="en-US" dirty="0"/>
          </a:p>
        </p:txBody>
      </p:sp>
    </p:spTree>
    <p:extLst>
      <p:ext uri="{BB962C8B-B14F-4D97-AF65-F5344CB8AC3E}">
        <p14:creationId xmlns:p14="http://schemas.microsoft.com/office/powerpoint/2010/main" val="382381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4 Key Ideas</a:t>
            </a:r>
          </a:p>
          <a:p>
            <a:pPr>
              <a:spcBef>
                <a:spcPts val="587"/>
              </a:spcBef>
            </a:pPr>
            <a:r>
              <a:rPr lang="en-US" b="0" baseline="0" dirty="0" smtClean="0"/>
              <a:t>Finally, ask participants to focus on the key ideas/messages from Module 4. Remind participants that in Module 4 they:</a:t>
            </a:r>
          </a:p>
          <a:p>
            <a:pPr marL="171450" indent="-171450">
              <a:spcBef>
                <a:spcPts val="587"/>
              </a:spcBef>
              <a:buFont typeface="Arial" panose="020B0604020202020204" pitchFamily="34" charset="0"/>
              <a:buChar char="•"/>
            </a:pPr>
            <a:r>
              <a:rPr lang="en-US" b="0" baseline="0" dirty="0" smtClean="0"/>
              <a:t>Bullet 1: Examined, in depth, the structure of the CCS-Math and focused on the point that there is coherence among the domains, cluster headings, and individual standard statements. This coherence is central to determining how the mathematics is presented to students, because even though learning is presented at the lesson level, the unit level understandings are the main overarching goal. Each individual lesson should be thought of as a means to reach the unit level goal. The ‘unit level’ goal is important because the mathematics of the CCS-Math is developed on a learning progression. </a:t>
            </a:r>
          </a:p>
          <a:p>
            <a:pPr marL="171450" indent="-171450">
              <a:spcBef>
                <a:spcPts val="587"/>
              </a:spcBef>
              <a:buFont typeface="Arial" panose="020B0604020202020204" pitchFamily="34" charset="0"/>
              <a:buChar char="•"/>
            </a:pPr>
            <a:r>
              <a:rPr lang="en-US" b="0" baseline="0" dirty="0" smtClean="0"/>
              <a:t>Bullet 2: Put the ideas from Bullet 1 into practice when they created their own learning targets. </a:t>
            </a:r>
          </a:p>
          <a:p>
            <a:pPr marL="171450" indent="-171450">
              <a:spcBef>
                <a:spcPts val="587"/>
              </a:spcBef>
              <a:buFont typeface="Arial" panose="020B0604020202020204" pitchFamily="34" charset="0"/>
              <a:buChar char="•"/>
            </a:pPr>
            <a:r>
              <a:rPr lang="en-US" b="0" baseline="0" dirty="0" smtClean="0"/>
              <a:t>Bullet 3: Knowing that the mathematics develops along a learning progression, it is extremely important for teachers to be able to determine where their students are with prior learning in order to design their learning so that it starts at an appropriate entry point. </a:t>
            </a:r>
          </a:p>
          <a:p>
            <a:pPr marL="171450" indent="-171450">
              <a:spcBef>
                <a:spcPts val="587"/>
              </a:spcBef>
              <a:buFont typeface="Arial" panose="020B0604020202020204" pitchFamily="34" charset="0"/>
              <a:buChar char="•"/>
            </a:pPr>
            <a:r>
              <a:rPr lang="en-US" b="0" baseline="0" dirty="0" smtClean="0"/>
              <a:t>Bullet 4: Examined questions to ask themselves as they began to plan lessons around specific learning targets, all the while keeping in mind the unit level goals.</a:t>
            </a:r>
          </a:p>
          <a:p>
            <a:pPr marL="0" indent="0">
              <a:spcBef>
                <a:spcPts val="587"/>
              </a:spcBef>
              <a:buFont typeface="Arial" panose="020B0604020202020204" pitchFamily="34" charset="0"/>
              <a:buNone/>
            </a:pPr>
            <a:r>
              <a:rPr lang="en-US" b="0" baseline="0" dirty="0" smtClean="0"/>
              <a:t>Ask participants to complete their summary statement for Module 4 and then move on to the next slide where they will bring all of this information together into one coherent vision for mathematics in their own classroom and in their school.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12</a:t>
            </a:fld>
            <a:endParaRPr lang="en-US" dirty="0"/>
          </a:p>
        </p:txBody>
      </p:sp>
    </p:spTree>
    <p:extLst>
      <p:ext uri="{BB962C8B-B14F-4D97-AF65-F5344CB8AC3E}">
        <p14:creationId xmlns:p14="http://schemas.microsoft.com/office/powerpoint/2010/main" val="64533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Creating a Vision</a:t>
            </a:r>
          </a:p>
          <a:p>
            <a:r>
              <a:rPr lang="en-US" b="0" dirty="0" smtClean="0"/>
              <a:t>Ask</a:t>
            </a:r>
            <a:r>
              <a:rPr lang="en-US" b="0" baseline="0" dirty="0" smtClean="0"/>
              <a:t> participants to now look at all four of the summary statements that they just created and, in the space provided in the Participant Guide, describe their overall vision for teaching and learning at the classroom level when the CCS-Math are effectively being implemented. Additional questions that can be asked to guide their thinking include: What are teachers doing? What are students doing? What does the mathematics work look like, sound like, and ignite thinking around? As participants think about these questions, prompt them to think about each question in the context of understanding the standards, content knowledge, instructional practice, and designing CCS-Math learning as these are the contextual areas that they will begin to work with throughout this section. After participants have described their vision in writing, ask for volunteers to share their vision either with the whole group or with others at their table. If there is time, briefly discuss commonalities of everyone’s vision before moving on to the focus of Module 5.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val="146215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Module 5 Key Ideas</a:t>
            </a:r>
          </a:p>
          <a:p>
            <a:r>
              <a:rPr lang="en-US" b="0" dirty="0" smtClean="0"/>
              <a:t>Now focus</a:t>
            </a:r>
            <a:r>
              <a:rPr lang="en-US" b="0" baseline="0" dirty="0" smtClean="0"/>
              <a:t> participants’ attention on the key ideas/messages for Module 5. As participants review each bullet, explain that core to these is the idea that everyone in the school will need ongoing support as their implementation of the CCS-Math evolves and what we want to accomplish in this module is to provide resources, strategies, and ideas for providing that support in ways that address not only teachers’ needs but, also within the constraints of their own classroom and coaching duties. Because all participants are at different places with their coaching position duties (i.e. some are still classroom teachers, some are out of the classroom, etc.), as the module proceeds throughout the day they will be presented with strategies of varying complexity that require more or less time than another. This variety is in place so that each participant can take ideas and resources away that meet their current coaching constraints, but are also leaving with ideas that they can modify to fit their current duties and share with others or use when and if their duties change. Now, with that understanding, move on to reexamining the Stages of Change that was initially introduced in Module 1.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352046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02" name="Shape 355"/>
          <p:cNvSpPr>
            <a:spLocks noGrp="1" noRot="1" noChangeAspect="1" noTextEdit="1"/>
          </p:cNvSpPr>
          <p:nvPr>
            <p:ph type="sldImg" idx="2"/>
          </p:nvPr>
        </p:nvSpPr>
        <p:spPr bwMode="auto">
          <a:noFill/>
          <a:ln>
            <a:solidFill>
              <a:srgbClr val="000000"/>
            </a:solidFill>
            <a:miter lim="800000"/>
            <a:headEnd/>
            <a:tailEnd/>
          </a:ln>
        </p:spPr>
      </p:sp>
      <p:sp>
        <p:nvSpPr>
          <p:cNvPr id="153603" name="Shape 356"/>
          <p:cNvSpPr>
            <a:spLocks noGrp="1"/>
          </p:cNvSpPr>
          <p:nvPr>
            <p:ph type="body" idx="1"/>
          </p:nvPr>
        </p:nvSpPr>
        <p:spPr bwMode="auto">
          <a:xfrm>
            <a:off x="685644" y="4415831"/>
            <a:ext cx="5486713" cy="17244563"/>
          </a:xfrm>
          <a:noFill/>
        </p:spPr>
        <p:txBody>
          <a:bodyPr wrap="square" tIns="46131" bIns="46131" numCol="1" anchor="t" anchorCtr="0" compatLnSpc="1">
            <a:prstTxWarp prst="textNoShape">
              <a:avLst/>
            </a:prstTxWarp>
            <a:spAutoFit/>
          </a:bodyPr>
          <a:lstStyle/>
          <a:p>
            <a:pPr>
              <a:spcBef>
                <a:spcPct val="0"/>
              </a:spcBef>
            </a:pPr>
            <a:r>
              <a:rPr lang="en-US" sz="1800" b="1" dirty="0" smtClean="0">
                <a:latin typeface="Arial" pitchFamily="34" charset="0"/>
              </a:rPr>
              <a:t>Stages of Change</a:t>
            </a:r>
          </a:p>
          <a:p>
            <a:pPr>
              <a:spcBef>
                <a:spcPct val="0"/>
              </a:spcBef>
            </a:pPr>
            <a:r>
              <a:rPr lang="en-US" sz="1200" b="0" dirty="0" smtClean="0">
                <a:latin typeface="+mn-lt"/>
              </a:rPr>
              <a:t>Remind participants that in Module 1 they reviewed the Stages</a:t>
            </a:r>
            <a:r>
              <a:rPr lang="en-US" sz="1200" b="0" baseline="0" dirty="0" smtClean="0">
                <a:latin typeface="+mn-lt"/>
              </a:rPr>
              <a:t> of Change and thought about where the teachers at their school were during the beginning stages of their CCS-Math implementation. Now, review each stage again and then ask participants to reflect, in the space provided in the Participant Guide, on where they think the teachers in their school are now with their CCS-Math implementation. Have them think about everything that they have seen at their school and everything that they have learned during Modules 1-4, and their vision of teaching and learning at the classroom level that they just described. </a:t>
            </a:r>
          </a:p>
          <a:p>
            <a:pPr>
              <a:spcBef>
                <a:spcPct val="0"/>
              </a:spcBef>
            </a:pPr>
            <a:r>
              <a:rPr lang="en-US" sz="1200" dirty="0" smtClean="0">
                <a:latin typeface="+mn-lt"/>
              </a:rPr>
              <a:t>Review the stages as follows: </a:t>
            </a:r>
          </a:p>
          <a:p>
            <a:pPr>
              <a:spcBef>
                <a:spcPct val="0"/>
              </a:spcBef>
            </a:pPr>
            <a:r>
              <a:rPr lang="en-US" sz="1200" dirty="0" smtClean="0">
                <a:latin typeface="+mn-lt"/>
              </a:rPr>
              <a:t>Stage 1 is Awareness – simply knowing what is being asked and what it means</a:t>
            </a:r>
          </a:p>
          <a:p>
            <a:pPr>
              <a:spcBef>
                <a:spcPct val="0"/>
              </a:spcBef>
            </a:pPr>
            <a:r>
              <a:rPr lang="en-US" sz="1200" dirty="0" smtClean="0">
                <a:latin typeface="+mn-lt"/>
              </a:rPr>
              <a:t>Stage 2 is Application and Experimentation – ‘Getting your toes wet’, trying out new strategies and perspectives</a:t>
            </a:r>
          </a:p>
          <a:p>
            <a:pPr>
              <a:spcBef>
                <a:spcPct val="0"/>
              </a:spcBef>
            </a:pPr>
            <a:r>
              <a:rPr lang="en-US" sz="1200" dirty="0" smtClean="0">
                <a:latin typeface="+mn-lt"/>
              </a:rPr>
              <a:t>Stage 3 is Ownership – That’s the moment you get buy-in; you believe in the change and take it on personally</a:t>
            </a:r>
          </a:p>
          <a:p>
            <a:pPr>
              <a:spcBef>
                <a:spcPct val="0"/>
              </a:spcBef>
            </a:pPr>
            <a:r>
              <a:rPr lang="en-US" sz="1200" dirty="0" smtClean="0">
                <a:latin typeface="+mn-lt"/>
              </a:rPr>
              <a:t>Stage 4 is Advocacy and Innovation – This is the point where you are proficient and can help others and make improvements in the work itself.  </a:t>
            </a:r>
          </a:p>
          <a:p>
            <a:pPr>
              <a:spcBef>
                <a:spcPct val="0"/>
              </a:spcBef>
            </a:pPr>
            <a:endParaRPr lang="en-US" sz="1200" b="0" dirty="0" smtClean="0">
              <a:latin typeface="+mn-lt"/>
            </a:endParaRPr>
          </a:p>
          <a:p>
            <a:pPr>
              <a:spcBef>
                <a:spcPct val="0"/>
              </a:spcBef>
            </a:pPr>
            <a:r>
              <a:rPr lang="en-US" sz="1200" b="0" dirty="0" smtClean="0">
                <a:latin typeface="+mn-lt"/>
              </a:rPr>
              <a:t>After participants have made their overall determination</a:t>
            </a:r>
            <a:r>
              <a:rPr lang="en-US" sz="1200" b="0" baseline="0" dirty="0" smtClean="0">
                <a:latin typeface="+mn-lt"/>
              </a:rPr>
              <a:t> of where the teachers at their school are with their CCS-Math implementation, explain that they will now build off of this as they drill down into specific areas of a CCS-Math implementation. </a:t>
            </a:r>
            <a:endParaRPr lang="en-US" sz="1200" b="0" dirty="0">
              <a:latin typeface="+mn-lt"/>
            </a:endParaRPr>
          </a:p>
        </p:txBody>
      </p:sp>
      <p:sp>
        <p:nvSpPr>
          <p:cNvPr id="153604" name="Shape 357"/>
          <p:cNvSpPr>
            <a:spLocks noGrp="1"/>
          </p:cNvSpPr>
          <p:nvPr>
            <p:ph type="sldNum" sz="quarter" idx="5"/>
          </p:nvPr>
        </p:nvSpPr>
        <p:spPr bwMode="auto">
          <a:xfrm>
            <a:off x="3883748" y="9015320"/>
            <a:ext cx="2972686" cy="279482"/>
          </a:xfrm>
          <a:noFill/>
          <a:ln>
            <a:miter lim="800000"/>
            <a:headEnd/>
            <a:tailEnd/>
          </a:ln>
        </p:spPr>
        <p:txBody>
          <a:bodyPr wrap="square" tIns="46131" bIns="46131" numCol="1" anchorCtr="0" compatLnSpc="1">
            <a:prstTxWarp prst="textNoShape">
              <a:avLst/>
            </a:prstTxWarp>
            <a:spAutoFit/>
          </a:bodyPr>
          <a:lstStyle/>
          <a:p>
            <a:pPr>
              <a:buSzPct val="25000"/>
            </a:pPr>
            <a:r>
              <a:rPr lang="en-US" dirty="0">
                <a:solidFill>
                  <a:srgbClr val="000000"/>
                </a:solidFill>
                <a:latin typeface="Arial" pitchFamily="34" charset="0"/>
                <a:ea typeface="ＭＳ Ｐゴシック"/>
                <a:cs typeface="Arial" pitchFamily="34" charset="0"/>
                <a:sym typeface="Arial" pitchFamily="34" charset="0"/>
              </a:rPr>
              <a:t> </a:t>
            </a:r>
          </a:p>
        </p:txBody>
      </p:sp>
    </p:spTree>
    <p:extLst>
      <p:ext uri="{BB962C8B-B14F-4D97-AF65-F5344CB8AC3E}">
        <p14:creationId xmlns:p14="http://schemas.microsoft.com/office/powerpoint/2010/main" val="365693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Focus of the Change</a:t>
            </a:r>
          </a:p>
          <a:p>
            <a:r>
              <a:rPr lang="en-US" b="0" dirty="0" smtClean="0"/>
              <a:t>For this next part, participants will need to access the answers to the questions</a:t>
            </a:r>
            <a:r>
              <a:rPr lang="en-US" b="0" baseline="0" dirty="0" smtClean="0"/>
              <a:t> that they sought out in their school after Module 4. Ask participants to get these out and then explain that they are going to reflect on where the teachers at their school are in terms of understanding the standards, their content knowledge, their instructional practice, and designing CCS-Math learning. Also explain that they will use the implementation plan found in the Participant Guide to record their thoughts. There are several parts to the implementation plan and they will complete each part as directed. For now, they will focus only on the column that answers the question ‘Where are teachers now?’ for each element that will be discussed. When everyone is ready, move on to the next slide to discuss the first element: Understanding the Standards.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val="372123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Understanding the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Remind</a:t>
            </a:r>
            <a:r>
              <a:rPr lang="en-US" b="0" baseline="0" dirty="0" smtClean="0"/>
              <a:t> participants that all teachers must have a clear understanding of the structure of the Standards and that this understanding must go deeper than simply knowing how to read the Standards. To determine where teachers are now with their understanding of the Standards have participants use the questions on the slide as a guide to make that determination, and then, later, they can also use those questions to determine what teachers need. As participants get ready to reflect on the teachers at their school, explain that the questions on the slide are also in their Participant Guide, and should be thought of in terms of a starting point, not a comprehensive list of questions that they should ask themselves. The questions that they use during their reflection may need to be different, based on where their teachers are and where their whole school is with their CCS-Math implementation. One question that may come up from participants during this work is ‘what if I don’t know where teachers are?’ and this is fine. Explain to participants that if they do not know, make a note of this as it is something that they will want to explore further back at their school. Allow approximately 5 minutes for participants to reflect on Understanding the Standards, and then move on to Content Knowledge. If someone does not finish within the 5 minutes, let them know that they can revisit this throughout the day. </a:t>
            </a:r>
            <a:r>
              <a:rPr lang="en-US" b="1" baseline="0" dirty="0" smtClean="0"/>
              <a:t>Note: Remind participants that they are only addressing where they are now, not all parts of the graphic organizer. The remaining sections will be completed throughout the remainder of the module. </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1001088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Content Knowledge</a:t>
            </a:r>
          </a:p>
          <a:p>
            <a:r>
              <a:rPr lang="en-US" b="0" dirty="0" smtClean="0"/>
              <a:t>Have participants reflect</a:t>
            </a:r>
            <a:r>
              <a:rPr lang="en-US" b="0" baseline="0" dirty="0" smtClean="0"/>
              <a:t> on where the teachers in their school are with the knowledge of the mathematics content and the Practice Standards of the CCS-Math. Allow 5 minutes for this reflection and then move on to Instructional Practice.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346782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Instructional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Have participants reflect</a:t>
            </a:r>
            <a:r>
              <a:rPr lang="en-US" b="0" baseline="0" dirty="0" smtClean="0"/>
              <a:t> on where the teachers in their school are with the instructional practices needed to implement the CCS-Math using the questions here and on the following slide as a guide.</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val="14241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outcomes for the day, sharing what you hope to accomplish throughout the full day session. There are seven outcomes for this session. These are presented to the participants over two slides. </a:t>
            </a:r>
          </a:p>
        </p:txBody>
      </p:sp>
      <p:sp>
        <p:nvSpPr>
          <p:cNvPr id="1321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21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C83D457D-9BE6-4D73-A44D-1308AD5B53F0}"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21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21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78F79-E2DF-4D7B-8363-DB71134D1661}" type="slidenum">
              <a:rPr lang="en-US">
                <a:solidFill>
                  <a:prstClr val="black"/>
                </a:solidFill>
                <a:latin typeface="Arial" pitchFamily="34" charset="0"/>
              </a:rPr>
              <a:pPr/>
              <a:t>2</a:t>
            </a:fld>
            <a:endParaRPr lang="en-US" dirty="0">
              <a:solidFill>
                <a:prstClr val="black"/>
              </a:solidFill>
              <a:latin typeface="Arial" pitchFamily="34" charset="0"/>
            </a:endParaRPr>
          </a:p>
        </p:txBody>
      </p:sp>
    </p:spTree>
    <p:extLst>
      <p:ext uri="{BB962C8B-B14F-4D97-AF65-F5344CB8AC3E}">
        <p14:creationId xmlns:p14="http://schemas.microsoft.com/office/powerpoint/2010/main" val="182499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Instructional Practices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Allow 5 minutes for this reflection and then move on to Designing CCS-Math Learning.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1930740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Designing</a:t>
            </a:r>
            <a:r>
              <a:rPr lang="en-US" b="1" baseline="0" dirty="0" smtClean="0"/>
              <a:t> CCS-Math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Have participants reflect</a:t>
            </a:r>
            <a:r>
              <a:rPr lang="en-US" b="0" baseline="0" dirty="0" smtClean="0"/>
              <a:t> on where the teachers in their school are with designing CCS-Math learning using the questions here and on the following slide as a guide.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21</a:t>
            </a:fld>
            <a:endParaRPr lang="en-US" dirty="0"/>
          </a:p>
        </p:txBody>
      </p:sp>
    </p:spTree>
    <p:extLst>
      <p:ext uri="{BB962C8B-B14F-4D97-AF65-F5344CB8AC3E}">
        <p14:creationId xmlns:p14="http://schemas.microsoft.com/office/powerpoint/2010/main" val="72272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Designing</a:t>
            </a:r>
            <a:r>
              <a:rPr lang="en-US" b="1" baseline="0" dirty="0" smtClean="0"/>
              <a:t> CCS-Math Learning</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Allow 5 minutes for this reflection and then move on to the next part of this section during which participants will work together to begin identifying teachers’ needs.</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3094594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Working Together</a:t>
            </a:r>
          </a:p>
          <a:p>
            <a:r>
              <a:rPr lang="en-US" b="0" dirty="0" smtClean="0"/>
              <a:t>First</a:t>
            </a:r>
            <a:r>
              <a:rPr lang="en-US" b="0" baseline="0" dirty="0" smtClean="0"/>
              <a:t> ask participants if there are any questions about the reflections that they just completed. Then, explain that now that they each have a better idea of where the teachers in their school are with each of the four areas of their CCS-Math implementation, they will now work together to think through the more specific needs that teachers have that will need to be addressed, in order to move them to the next stage of change. Review the example on the slide and instruct participants to enter the specific needs of the teachers in their school in the space that answers the question ‘What do teachers need?’ Further explain that they should stop at that point and not worry yet about trying to answer the remaining two questions in the implementation plan as more information on that will come throughout the day. Allow participants to work for 20 minutes and, as they work, be sure to visit each group to answer and provide support for their specific questions. When time has been reached, bring the whole group back together and ask for volunteers to share some of the needs that they uncovered during their individual and group reflection time. After volunteers have shared, move on to the next slide to briefly discuss how the remaining two questions in the implementation plan will be addressed.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2537061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Review with participants that they now have</a:t>
            </a:r>
            <a:r>
              <a:rPr lang="en-US" b="0" baseline="0" dirty="0" smtClean="0"/>
              <a:t> a better idea of where the teachers in their school are with the stages of change for each of the four areas of their CCS-Math implementation that have been discussed, and have begun to identify some of the specific teacher needs that must be addressed as their implementation moves forward. Explain that the remainder of this module, Sections 2-5 will provide them with the ideas, resources, and suggestions for determining how teachers’ needs can be met and what they need, in their current role, in order to provide support to teachers in each of these areas. Ask if there are any remaining questions. Answer those that are relevant at this immediate point, and place others on a piece of chart paper to make sure that they are answered at some point throughout the day. Then, release participants for a short break before beginning Section 2.</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val="155596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val="1868751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2: </a:t>
            </a:r>
            <a:r>
              <a:rPr lang="en-US" b="1" dirty="0" smtClean="0"/>
              <a:t>Modes of Support</a:t>
            </a:r>
          </a:p>
          <a:p>
            <a:pPr>
              <a:spcBef>
                <a:spcPct val="0"/>
              </a:spcBef>
            </a:pPr>
            <a:r>
              <a:rPr lang="en-US" b="0" dirty="0" smtClean="0"/>
              <a:t>Section 2</a:t>
            </a:r>
            <a:r>
              <a:rPr lang="en-US" b="0" baseline="0" dirty="0" smtClean="0"/>
              <a:t> Time: 60 minutes</a:t>
            </a:r>
            <a:endParaRPr lang="en-US" b="0" dirty="0" smtClean="0"/>
          </a:p>
          <a:p>
            <a:endParaRPr lang="en-US" b="1" dirty="0"/>
          </a:p>
          <a:p>
            <a:r>
              <a:rPr lang="en-US" b="1" dirty="0"/>
              <a:t>Section 2 Training Objectives:</a:t>
            </a:r>
          </a:p>
          <a:p>
            <a:pPr marL="169581" indent="-169581">
              <a:buFont typeface="Arial"/>
              <a:buChar char="•"/>
            </a:pPr>
            <a:r>
              <a:rPr lang="en-US" dirty="0"/>
              <a:t>To discuss, share, and determine coaching strategies to be used to meet teacher needs.</a:t>
            </a:r>
          </a:p>
          <a:p>
            <a:pPr>
              <a:spcBef>
                <a:spcPct val="0"/>
              </a:spcBef>
            </a:pPr>
            <a:endParaRPr lang="en-US" dirty="0"/>
          </a:p>
          <a:p>
            <a:pPr>
              <a:spcBef>
                <a:spcPct val="0"/>
              </a:spcBef>
            </a:pPr>
            <a:r>
              <a:rPr lang="en-US" b="1" baseline="0" dirty="0" smtClean="0"/>
              <a:t>Section 2 Outline:</a:t>
            </a:r>
          </a:p>
          <a:p>
            <a:pPr marL="226108" indent="-226108" defTabSz="904433">
              <a:buFontTx/>
              <a:buAutoNum type="arabicPeriod"/>
              <a:defRPr/>
            </a:pPr>
            <a:r>
              <a:rPr lang="en-US" dirty="0"/>
              <a:t>(5 minutes) The facilitator will begin by discussing the fact that some needs can be met by providing information, some by having a conversation, but others may need a more formal approach such as modeling, or working side-by-side with the teacher. </a:t>
            </a:r>
            <a:r>
              <a:rPr lang="en-US" dirty="0" smtClean="0"/>
              <a:t>The </a:t>
            </a:r>
            <a:r>
              <a:rPr lang="en-US" dirty="0"/>
              <a:t>facilitator will refer participants to descriptions of various examples of modes of support in their Participant Guide. Throughout the examination of support types, it will be stressed that the role of the Core Standards Coach is to provide support, not to evaluate teachers. </a:t>
            </a:r>
          </a:p>
          <a:p>
            <a:pPr marL="226108" indent="-226108">
              <a:buAutoNum type="arabicPeriod"/>
            </a:pPr>
            <a:r>
              <a:rPr lang="en-US" dirty="0"/>
              <a:t>(20 minutes) The facilitator will ask each table group to discuss an assigned mode of support. As small groups discuss, they will create a poster to promote their assigned mode of support and the benefits that can be had by both teacher and coach engaging in this manner of support. Examples of support to be examined are:</a:t>
            </a:r>
          </a:p>
          <a:p>
            <a:pPr marL="621798" lvl="1" indent="-169581">
              <a:buFont typeface="Arial"/>
              <a:buChar char="•"/>
            </a:pPr>
            <a:r>
              <a:rPr lang="en-US" dirty="0"/>
              <a:t>Modeling</a:t>
            </a:r>
          </a:p>
          <a:p>
            <a:pPr marL="621798" lvl="1" indent="-169581">
              <a:buFont typeface="Arial"/>
              <a:buChar char="•"/>
            </a:pPr>
            <a:r>
              <a:rPr lang="en-US" dirty="0"/>
              <a:t>Co-teaching</a:t>
            </a:r>
          </a:p>
          <a:p>
            <a:pPr marL="621798" lvl="1" indent="-169581">
              <a:buFont typeface="Arial"/>
              <a:buChar char="•"/>
            </a:pPr>
            <a:r>
              <a:rPr lang="en-US" dirty="0"/>
              <a:t>Co-planning</a:t>
            </a:r>
          </a:p>
          <a:p>
            <a:pPr marL="621798" lvl="1" indent="-169581">
              <a:buFont typeface="Arial"/>
              <a:buChar char="•"/>
            </a:pPr>
            <a:r>
              <a:rPr lang="en-US" dirty="0"/>
              <a:t>Coaching conversations</a:t>
            </a:r>
          </a:p>
          <a:p>
            <a:pPr marL="621798" lvl="1" indent="-169581">
              <a:buFont typeface="Arial"/>
              <a:buChar char="•"/>
            </a:pPr>
            <a:r>
              <a:rPr lang="en-US" dirty="0"/>
              <a:t>Analyzing student work</a:t>
            </a:r>
            <a:endParaRPr lang="en-US" sz="1300" dirty="0"/>
          </a:p>
          <a:p>
            <a:pPr marL="226108" indent="-226108" defTabSz="904433">
              <a:buFontTx/>
              <a:buAutoNum type="arabicPeriod" startAt="3"/>
              <a:defRPr/>
            </a:pPr>
            <a:r>
              <a:rPr lang="en-US" sz="1300" dirty="0"/>
              <a:t>(20 minutes) A representative from each table group will share the main ideas from their poster with the large group.  </a:t>
            </a:r>
          </a:p>
          <a:p>
            <a:pPr marL="226108" indent="-226108" defTabSz="904433">
              <a:buFontTx/>
              <a:buAutoNum type="arabicPeriod" startAt="3"/>
              <a:defRPr/>
            </a:pPr>
            <a:r>
              <a:rPr lang="en-US" sz="1300" dirty="0"/>
              <a:t>(15 minutes) This section will wrap-up with participants discussing with their table group initial ideas for filling in the ‘how will </a:t>
            </a:r>
            <a:r>
              <a:rPr lang="en-US" sz="1300" dirty="0" smtClean="0"/>
              <a:t>their needs </a:t>
            </a:r>
            <a:r>
              <a:rPr lang="en-US" sz="1300" dirty="0"/>
              <a:t>be met’ section of their Implementation Plan template.  </a:t>
            </a:r>
            <a:endParaRPr lang="en-US" dirty="0"/>
          </a:p>
          <a:p>
            <a:pPr>
              <a:spcBef>
                <a:spcPct val="0"/>
              </a:spcBef>
            </a:pPr>
            <a:endParaRPr lang="en-US" b="1" baseline="0" dirty="0" smtClean="0"/>
          </a:p>
          <a:p>
            <a:pPr>
              <a:spcBef>
                <a:spcPct val="0"/>
              </a:spcBef>
            </a:pPr>
            <a:r>
              <a:rPr lang="en-US" b="1" baseline="0" dirty="0" smtClean="0"/>
              <a:t>Section 2 Supporting Documents</a:t>
            </a:r>
          </a:p>
          <a:p>
            <a:pPr lvl="0"/>
            <a:r>
              <a:rPr lang="en-US" i="1" dirty="0"/>
              <a:t>Modes of </a:t>
            </a:r>
            <a:r>
              <a:rPr lang="en-US" i="1" dirty="0" smtClean="0"/>
              <a:t>Support</a:t>
            </a:r>
          </a:p>
          <a:p>
            <a:pPr lvl="0"/>
            <a:r>
              <a:rPr lang="en-US" i="1" dirty="0" smtClean="0"/>
              <a:t>Notes on</a:t>
            </a:r>
            <a:r>
              <a:rPr lang="en-US" i="1" baseline="0" dirty="0" smtClean="0"/>
              <a:t> Modes of Support</a:t>
            </a:r>
            <a:endParaRPr lang="en-US" dirty="0"/>
          </a:p>
          <a:p>
            <a:endParaRPr lang="en-US" dirty="0"/>
          </a:p>
          <a:p>
            <a:pPr>
              <a:spcBef>
                <a:spcPct val="0"/>
              </a:spcBef>
            </a:pPr>
            <a:r>
              <a:rPr lang="en-US" b="1" baseline="0" dirty="0" smtClean="0"/>
              <a:t>Section 2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26</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Strategies to</a:t>
            </a:r>
            <a:r>
              <a:rPr lang="en-US" b="1" baseline="0" dirty="0" smtClean="0"/>
              <a:t> Meet Teacher Needs</a:t>
            </a:r>
          </a:p>
          <a:p>
            <a:pPr defTabSz="904433">
              <a:defRPr/>
            </a:pPr>
            <a:r>
              <a:rPr lang="en-US" dirty="0" smtClean="0"/>
              <a:t>Stress </a:t>
            </a:r>
            <a:r>
              <a:rPr lang="en-US" dirty="0"/>
              <a:t>that the role of the Core Standards Coach is to provide support, not to evaluate teachers. Explain that some teacher needs can be met by providing information and/or resources, some by having a conversation, but others may need a more formal approach. </a:t>
            </a:r>
            <a:r>
              <a:rPr lang="en-US" dirty="0" smtClean="0"/>
              <a:t>The </a:t>
            </a:r>
            <a:r>
              <a:rPr lang="en-US" dirty="0"/>
              <a:t>next slide names some of these approaches.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Modes of Support</a:t>
            </a:r>
          </a:p>
          <a:p>
            <a:pPr defTabSz="904433">
              <a:defRPr/>
            </a:pPr>
            <a:r>
              <a:rPr lang="en-US" dirty="0" smtClean="0"/>
              <a:t>Refer </a:t>
            </a:r>
            <a:r>
              <a:rPr lang="en-US" dirty="0"/>
              <a:t>to the descriptions of each of these modes of support in the </a:t>
            </a:r>
            <a:r>
              <a:rPr lang="en-US" dirty="0" smtClean="0"/>
              <a:t>Participant Guide</a:t>
            </a:r>
            <a:r>
              <a:rPr lang="en-US" baseline="0" dirty="0" smtClean="0"/>
              <a:t> and </a:t>
            </a:r>
            <a:r>
              <a:rPr lang="en-US" dirty="0" smtClean="0"/>
              <a:t>ask </a:t>
            </a:r>
            <a:r>
              <a:rPr lang="en-US" dirty="0"/>
              <a:t>each participant to begin reading through the descriptions as you transition to the next slide</a:t>
            </a:r>
            <a:r>
              <a:rPr lang="en-US" dirty="0" smtClean="0"/>
              <a:t>. Also, remind participants that all</a:t>
            </a:r>
            <a:r>
              <a:rPr lang="en-US" baseline="0" dirty="0" smtClean="0"/>
              <a:t> of these are suggestions and that they need to think about each in terms of their current role and think about how they might modify any particular mode of support to fit both their own needs as well as the needs of the teachers with which they work.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Modes of Support</a:t>
            </a:r>
          </a:p>
          <a:p>
            <a:pPr defTabSz="904433">
              <a:defRPr/>
            </a:pPr>
            <a:r>
              <a:rPr lang="en-US" dirty="0" smtClean="0"/>
              <a:t>Referring </a:t>
            </a:r>
            <a:r>
              <a:rPr lang="en-US" dirty="0"/>
              <a:t>to the list on the slide, assign each table group one of the modes of support listed. </a:t>
            </a:r>
            <a:r>
              <a:rPr lang="en-US" dirty="0" smtClean="0"/>
              <a:t>As </a:t>
            </a:r>
            <a:r>
              <a:rPr lang="en-US" dirty="0"/>
              <a:t>small groups discuss the benefits of engaging in the mode of support for both the teacher and coach, they will create a poster to promote it. </a:t>
            </a:r>
            <a:r>
              <a:rPr lang="en-US" dirty="0" smtClean="0"/>
              <a:t>As </a:t>
            </a:r>
            <a:r>
              <a:rPr lang="en-US" dirty="0"/>
              <a:t>an example: </a:t>
            </a:r>
            <a:r>
              <a:rPr lang="en-US" dirty="0" smtClean="0"/>
              <a:t>if a coach and a teacher co-plan a lesson, the level of cognitive demand can be addressed</a:t>
            </a:r>
            <a:r>
              <a:rPr lang="en-US" baseline="0" dirty="0" smtClean="0"/>
              <a:t> because there are two people determining the level of cognitive demand of a task, making modifications to increase the level of cognitive demand of the problem, and planning for instructional strategies that will allow the level of cognitive demand to stay at the desired level.</a:t>
            </a:r>
            <a:endParaRPr lang="en-US" dirty="0" smtClean="0"/>
          </a:p>
          <a:p>
            <a:pPr defTabSz="904433">
              <a:defRPr/>
            </a:pPr>
            <a:r>
              <a:rPr lang="en-US" dirty="0"/>
              <a:t/>
            </a:r>
            <a:br>
              <a:rPr lang="en-US" dirty="0"/>
            </a:br>
            <a:r>
              <a:rPr lang="en-US" dirty="0"/>
              <a:t>Ask a representative from each table group to display the table’s poster and describe the benefits of the mode of support that they were assigned to the large group. </a:t>
            </a:r>
            <a:r>
              <a:rPr lang="en-US" dirty="0" smtClean="0"/>
              <a:t>As each group presents, participants</a:t>
            </a:r>
            <a:r>
              <a:rPr lang="en-US" baseline="0" dirty="0" smtClean="0"/>
              <a:t> can record notes in their Participant Guide. </a:t>
            </a:r>
            <a:endParaRPr lang="en-US" dirty="0"/>
          </a:p>
          <a:p>
            <a:pPr defTabSz="904433">
              <a:defRPr/>
            </a:pP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341424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3312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312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00BCC635-465E-4E8D-BEC0-F54D65151E12}"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312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312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96F60-4D9F-4A25-84B7-0C2B67472C22}" type="slidenum">
              <a:rPr lang="en-US">
                <a:solidFill>
                  <a:prstClr val="black"/>
                </a:solidFill>
                <a:latin typeface="Arial" pitchFamily="34" charset="0"/>
              </a:rPr>
              <a:pPr/>
              <a:t>3</a:t>
            </a:fld>
            <a:endParaRPr lang="en-US" dirty="0">
              <a:solidFill>
                <a:prstClr val="black"/>
              </a:solidFill>
              <a:latin typeface="Arial" pitchFamily="34" charset="0"/>
            </a:endParaRPr>
          </a:p>
        </p:txBody>
      </p:sp>
    </p:spTree>
    <p:extLst>
      <p:ext uri="{BB962C8B-B14F-4D97-AF65-F5344CB8AC3E}">
        <p14:creationId xmlns:p14="http://schemas.microsoft.com/office/powerpoint/2010/main" val="1311334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How will teachers’ needs be met?</a:t>
            </a:r>
          </a:p>
          <a:p>
            <a:pPr defTabSz="904433">
              <a:defRPr/>
            </a:pPr>
            <a:r>
              <a:rPr lang="en-US" dirty="0" smtClean="0"/>
              <a:t>Ask </a:t>
            </a:r>
            <a:r>
              <a:rPr lang="en-US" dirty="0"/>
              <a:t>participants, given the exploration of various modes of support, to consider how they could fill in the ‘how will </a:t>
            </a:r>
            <a:r>
              <a:rPr lang="en-US" dirty="0" smtClean="0"/>
              <a:t>their needs be </a:t>
            </a:r>
            <a:r>
              <a:rPr lang="en-US" dirty="0"/>
              <a:t>met’ section of the Implementation Plan template </a:t>
            </a:r>
            <a:r>
              <a:rPr lang="en-US" dirty="0" smtClean="0"/>
              <a:t>for each of the four areas, and </a:t>
            </a:r>
            <a:r>
              <a:rPr lang="en-US" dirty="0"/>
              <a:t>discuss their initial ideas with their small group.  </a:t>
            </a:r>
            <a:r>
              <a:rPr lang="en-US" dirty="0" smtClean="0"/>
              <a:t>Remind participants that how to meet teachers’ needs is not limited to the ways that</a:t>
            </a:r>
            <a:r>
              <a:rPr lang="en-US" baseline="0" dirty="0" smtClean="0"/>
              <a:t> were discussed. In some cases, providing resources or having a conversation may meet a need. A key point here is that participants are examining needs and matching the best mode of support for meeting that need. </a:t>
            </a:r>
            <a:endParaRPr lang="en-US" dirty="0"/>
          </a:p>
          <a:p>
            <a:endParaRPr lang="en-US" dirty="0" smtClean="0"/>
          </a:p>
          <a:p>
            <a:r>
              <a:rPr lang="en-US" dirty="0" smtClean="0"/>
              <a:t>Transition to the next section</a:t>
            </a:r>
            <a:r>
              <a:rPr lang="en-US" baseline="0" dirty="0" smtClean="0"/>
              <a:t> by telling participants that whatever mode of support they choose, the primary purpose is to engage their teachers in meaningful reflection that will lead to change in their instructional practices.  </a:t>
            </a:r>
          </a:p>
          <a:p>
            <a:endParaRPr lang="en-US" baseline="0" dirty="0" smtClean="0"/>
          </a:p>
          <a:p>
            <a:r>
              <a:rPr lang="en-US" b="1" baseline="0" dirty="0" smtClean="0"/>
              <a:t>Note: Depending on where you are with time, and with when lunch is scheduled at your location, either release teachers for lunch now, or go ahead and begin Section 3 and release them when there is a natural break in the section. </a:t>
            </a:r>
            <a:endParaRPr lang="en-US" b="1"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1111151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10/9/2014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31</a:t>
            </a:fld>
            <a:endParaRPr lang="en-US" dirty="0"/>
          </a:p>
        </p:txBody>
      </p:sp>
    </p:spTree>
    <p:extLst>
      <p:ext uri="{BB962C8B-B14F-4D97-AF65-F5344CB8AC3E}">
        <p14:creationId xmlns:p14="http://schemas.microsoft.com/office/powerpoint/2010/main" val="8639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a:spcBef>
                <a:spcPct val="0"/>
              </a:spcBef>
            </a:pPr>
            <a:r>
              <a:rPr lang="en-US" b="1" dirty="0" smtClean="0"/>
              <a:t>Section</a:t>
            </a:r>
            <a:r>
              <a:rPr lang="en-US" b="1" baseline="0" dirty="0" smtClean="0"/>
              <a:t> 3: Supporting Meaningful Reflection</a:t>
            </a:r>
            <a:endParaRPr lang="en-US" b="1" dirty="0" smtClean="0"/>
          </a:p>
          <a:p>
            <a:pPr>
              <a:spcBef>
                <a:spcPct val="0"/>
              </a:spcBef>
            </a:pPr>
            <a:r>
              <a:rPr lang="en-US" b="0" dirty="0" smtClean="0"/>
              <a:t>Section 3</a:t>
            </a:r>
            <a:r>
              <a:rPr lang="en-US" b="0" baseline="0" dirty="0" smtClean="0"/>
              <a:t> Time: 100 minutes</a:t>
            </a:r>
            <a:endParaRPr lang="en-US" b="0" dirty="0" smtClean="0"/>
          </a:p>
          <a:p>
            <a:endParaRPr lang="en-US" b="1" dirty="0"/>
          </a:p>
          <a:p>
            <a:r>
              <a:rPr lang="en-US" b="1" dirty="0"/>
              <a:t>Section </a:t>
            </a:r>
            <a:r>
              <a:rPr lang="en-US" b="1" dirty="0" smtClean="0"/>
              <a:t>3 </a:t>
            </a:r>
            <a:r>
              <a:rPr lang="en-US" b="1" dirty="0"/>
              <a:t>Training Objectives:</a:t>
            </a:r>
          </a:p>
          <a:p>
            <a:pPr marL="169581" indent="-169581">
              <a:buFont typeface="Arial"/>
              <a:buChar char="•"/>
            </a:pPr>
            <a:r>
              <a:rPr lang="en-US" dirty="0"/>
              <a:t>To examine the role of a coach.</a:t>
            </a:r>
          </a:p>
          <a:p>
            <a:pPr marL="169581" indent="-169581">
              <a:buFont typeface="Arial"/>
              <a:buChar char="•"/>
            </a:pPr>
            <a:r>
              <a:rPr lang="en-US" dirty="0"/>
              <a:t>To understand the role of questioning and </a:t>
            </a:r>
            <a:r>
              <a:rPr lang="en-US" dirty="0" smtClean="0"/>
              <a:t>feedback,</a:t>
            </a:r>
            <a:r>
              <a:rPr lang="en-US" baseline="0" dirty="0" smtClean="0"/>
              <a:t> </a:t>
            </a:r>
            <a:r>
              <a:rPr lang="en-US" dirty="0" smtClean="0"/>
              <a:t>fostering </a:t>
            </a:r>
            <a:r>
              <a:rPr lang="en-US" dirty="0"/>
              <a:t>meaningful reflection on the part of the teacher.</a:t>
            </a:r>
          </a:p>
          <a:p>
            <a:pPr marL="169581" indent="-169581">
              <a:buFont typeface="Arial"/>
              <a:buChar char="•"/>
            </a:pPr>
            <a:r>
              <a:rPr lang="en-US" dirty="0"/>
              <a:t>To practice providing feedback on lesson plans and classroom observations.</a:t>
            </a:r>
          </a:p>
          <a:p>
            <a:pPr>
              <a:spcBef>
                <a:spcPct val="0"/>
              </a:spcBef>
            </a:pPr>
            <a:endParaRPr lang="en-US" dirty="0"/>
          </a:p>
          <a:p>
            <a:pPr>
              <a:spcBef>
                <a:spcPct val="0"/>
              </a:spcBef>
            </a:pPr>
            <a:r>
              <a:rPr lang="en-US" b="1" baseline="0" dirty="0" smtClean="0"/>
              <a:t>Section 3 Outline:</a:t>
            </a:r>
          </a:p>
          <a:p>
            <a:pPr marL="226108" indent="-226108">
              <a:buAutoNum type="arabicPeriod"/>
            </a:pPr>
            <a:r>
              <a:rPr lang="en-US" dirty="0"/>
              <a:t>(10 minutes) The facilitator will engage participants in thinking about the role of a </a:t>
            </a:r>
            <a:r>
              <a:rPr lang="en-US" dirty="0" smtClean="0"/>
              <a:t>CCS-Math Core Standards </a:t>
            </a:r>
            <a:r>
              <a:rPr lang="en-US" dirty="0"/>
              <a:t>coach. Using slides that clarify what the coach does and does not do, the facilitator will remind participants that most often a coach’s role is non-evaluative. In “coaching conversations”, teachers are provided with feedback on lesson planning or classroom visits that should promote meaningful reflection on the part of the teacher. The coach will often help the teacher by either raising questions or making suggestions for refinement of the lesson. </a:t>
            </a:r>
          </a:p>
          <a:p>
            <a:pPr marL="226108" indent="-226108">
              <a:buAutoNum type="arabicPeriod"/>
            </a:pPr>
            <a:r>
              <a:rPr lang="en-US" dirty="0"/>
              <a:t>(10 minutes) The facilitator will show a few slides on the characteristics of effective coaching questions. The facilitator will ask the large group if there are other tips for forming questions that will build trust in the coaching relationship while promoting the teacher’s spirit of inquiry and reflection and expand possible options for the lesson.</a:t>
            </a:r>
          </a:p>
          <a:p>
            <a:pPr marL="226108" indent="-226108" defTabSz="904433">
              <a:buFontTx/>
              <a:buAutoNum type="arabicPeriod"/>
              <a:defRPr/>
            </a:pPr>
            <a:r>
              <a:rPr lang="en-US" dirty="0"/>
              <a:t>(35 minutes) Participants will be paired in order to engage in coaching conversations about the lessons designed  in Module 4</a:t>
            </a:r>
            <a:r>
              <a:rPr lang="en-US" dirty="0" smtClean="0"/>
              <a:t>. </a:t>
            </a:r>
            <a:r>
              <a:rPr lang="en-US" dirty="0"/>
              <a:t>A person from one table group will take on the role of a coach and take about 10 minutes to look over the planned lesson designed by a “teacher” from a different table group and form purposeful questions for the teacher (using the EQuIP Rubric or the UDL Principles as a basis for these questions). </a:t>
            </a:r>
            <a:r>
              <a:rPr lang="en-US" dirty="0" smtClean="0"/>
              <a:t>Another </a:t>
            </a:r>
            <a:r>
              <a:rPr lang="en-US" dirty="0"/>
              <a:t>5 minutes will be given for the coach to ask the questions about the intended implementation of the </a:t>
            </a:r>
            <a:r>
              <a:rPr lang="en-US" dirty="0" smtClean="0"/>
              <a:t>lesson. </a:t>
            </a:r>
            <a:r>
              <a:rPr lang="en-US" dirty="0"/>
              <a:t>For example, “How will your students be engaged in productive struggle in this lesson?” or “Are there some other types of action and expression the students could be engaged in?” The two participants will then flip roles and the process will be repeated for the other participant’s completed lesson design template. Participants will debrief this activity during a large group discussion.</a:t>
            </a:r>
          </a:p>
          <a:p>
            <a:pPr marL="226108" indent="-226108" defTabSz="904433">
              <a:buFontTx/>
              <a:buAutoNum type="arabicPeriod"/>
              <a:defRPr/>
            </a:pPr>
            <a:r>
              <a:rPr lang="en-US" dirty="0"/>
              <a:t>(45 minutes) Explain that they will now turn their attention to providing prompts for reflection on observed classroom practices. </a:t>
            </a:r>
            <a:r>
              <a:rPr lang="en-US" dirty="0" smtClean="0"/>
              <a:t>Sample </a:t>
            </a:r>
            <a:r>
              <a:rPr lang="en-US" dirty="0"/>
              <a:t>“lenses” that could be used for data gathering by the </a:t>
            </a:r>
            <a:r>
              <a:rPr lang="en-US" dirty="0" smtClean="0"/>
              <a:t>coach </a:t>
            </a:r>
            <a:r>
              <a:rPr lang="en-US" dirty="0"/>
              <a:t>are listed on page </a:t>
            </a:r>
            <a:r>
              <a:rPr lang="en-US" dirty="0" smtClean="0"/>
              <a:t>21 </a:t>
            </a:r>
            <a:r>
              <a:rPr lang="en-US" dirty="0"/>
              <a:t>in their Participant Guide. </a:t>
            </a:r>
            <a:r>
              <a:rPr lang="en-US" dirty="0" smtClean="0"/>
              <a:t>Table </a:t>
            </a:r>
            <a:r>
              <a:rPr lang="en-US" dirty="0"/>
              <a:t>groups will decide on a lens to use when observing a video lesson. </a:t>
            </a:r>
            <a:r>
              <a:rPr lang="en-US" dirty="0" smtClean="0"/>
              <a:t>After </a:t>
            </a:r>
            <a:r>
              <a:rPr lang="en-US" dirty="0"/>
              <a:t>viewing the lesson, groups will discuss reflection prompts, based on the observation </a:t>
            </a:r>
            <a:r>
              <a:rPr lang="en-US" dirty="0" smtClean="0"/>
              <a:t>lens </a:t>
            </a:r>
            <a:r>
              <a:rPr lang="en-US" dirty="0"/>
              <a:t>that they would use during a follow-up coaching conversation. A “jigsaw” approach will be used to allow participants to share their discussion prompts with other tables. </a:t>
            </a:r>
          </a:p>
          <a:p>
            <a:pPr defTabSz="904433">
              <a:defRPr/>
            </a:pPr>
            <a:endParaRPr lang="en-US" dirty="0"/>
          </a:p>
          <a:p>
            <a:pPr>
              <a:spcBef>
                <a:spcPct val="0"/>
              </a:spcBef>
            </a:pPr>
            <a:r>
              <a:rPr lang="en-US" b="1" baseline="0" dirty="0" smtClean="0"/>
              <a:t>Section 3 Supporting Documents</a:t>
            </a:r>
          </a:p>
          <a:p>
            <a:pPr lvl="0"/>
            <a:r>
              <a:rPr lang="en-US" i="1" dirty="0"/>
              <a:t>Notes on Coach’s Role recording sheet</a:t>
            </a:r>
          </a:p>
          <a:p>
            <a:pPr lvl="0"/>
            <a:r>
              <a:rPr lang="en-US" i="1" dirty="0"/>
              <a:t>Purposeful Questions recording sheet</a:t>
            </a:r>
          </a:p>
          <a:p>
            <a:pPr lvl="0"/>
            <a:r>
              <a:rPr lang="en-US" i="1" dirty="0"/>
              <a:t>Forming Questions on a Lesson Design recording sheet</a:t>
            </a:r>
          </a:p>
          <a:p>
            <a:pPr lvl="0"/>
            <a:r>
              <a:rPr lang="en-US" i="1" dirty="0"/>
              <a:t>EQuIP Rubric</a:t>
            </a:r>
          </a:p>
          <a:p>
            <a:pPr lvl="0"/>
            <a:r>
              <a:rPr lang="en-US" i="1" dirty="0"/>
              <a:t>UDL Principles</a:t>
            </a:r>
          </a:p>
          <a:p>
            <a:pPr lvl="0"/>
            <a:r>
              <a:rPr lang="en-US" i="1" dirty="0"/>
              <a:t>Reflecting on the Coaching Conversation recording sheet</a:t>
            </a:r>
          </a:p>
          <a:p>
            <a:pPr lvl="0"/>
            <a:r>
              <a:rPr lang="en-US" i="1" dirty="0"/>
              <a:t>Lenses for Data Gathering </a:t>
            </a:r>
          </a:p>
          <a:p>
            <a:pPr lvl="0"/>
            <a:r>
              <a:rPr lang="en-US" i="1" dirty="0"/>
              <a:t>Data Gathering Tool</a:t>
            </a:r>
          </a:p>
          <a:p>
            <a:pPr lvl="0"/>
            <a:r>
              <a:rPr lang="en-US" i="1" dirty="0"/>
              <a:t>Classroom Observation Feedback recording sheet </a:t>
            </a:r>
          </a:p>
          <a:p>
            <a:pPr lvl="0"/>
            <a:endParaRPr lang="en-US" i="1" dirty="0"/>
          </a:p>
          <a:p>
            <a:r>
              <a:rPr lang="en-US" b="1" dirty="0"/>
              <a:t>Video</a:t>
            </a:r>
          </a:p>
          <a:p>
            <a:pPr defTabSz="904433">
              <a:defRPr/>
            </a:pPr>
            <a:r>
              <a:rPr lang="en-US" dirty="0" smtClean="0"/>
              <a:t>Teaching Channel ‒ Probability of Dependent and Independent Events</a:t>
            </a:r>
          </a:p>
          <a:p>
            <a:pPr defTabSz="904433">
              <a:defRPr/>
            </a:pPr>
            <a:r>
              <a:rPr lang="en-US" dirty="0" smtClean="0">
                <a:hlinkClick r:id="rId3"/>
              </a:rPr>
              <a:t>https://www.teachingchannel.org/videos/teaching-dependent-and-independent-events</a:t>
            </a:r>
            <a:r>
              <a:rPr lang="en-US" dirty="0" smtClean="0"/>
              <a:t> </a:t>
            </a:r>
          </a:p>
          <a:p>
            <a:pPr defTabSz="904433">
              <a:defRPr/>
            </a:pPr>
            <a:r>
              <a:rPr lang="en-US" u="none" dirty="0" smtClean="0"/>
              <a:t> - </a:t>
            </a:r>
            <a:r>
              <a:rPr lang="en-US" sz="1200" kern="1200" dirty="0" smtClean="0">
                <a:solidFill>
                  <a:schemeClr val="tx1"/>
                </a:solidFill>
                <a:effectLst/>
                <a:latin typeface="+mn-lt"/>
                <a:ea typeface="+mn-ea"/>
                <a:cs typeface="+mn-cs"/>
              </a:rPr>
              <a:t>stop the video at about 4:16</a:t>
            </a:r>
            <a:r>
              <a:rPr lang="en-US" dirty="0" smtClean="0"/>
              <a:t>. Although this is a grade</a:t>
            </a:r>
            <a:r>
              <a:rPr lang="en-US" baseline="0" dirty="0" smtClean="0"/>
              <a:t> 6 classroom, Probability is grade 7. </a:t>
            </a:r>
            <a:endParaRPr lang="en-US" b="1" baseline="0" dirty="0" smtClean="0"/>
          </a:p>
          <a:p>
            <a:pPr>
              <a:spcBef>
                <a:spcPct val="0"/>
              </a:spcBef>
            </a:pPr>
            <a:r>
              <a:rPr lang="en-US" b="1" baseline="0" dirty="0" smtClean="0"/>
              <a:t>Section 3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32</a:t>
            </a:fld>
            <a:endParaRPr lang="en-US" dirty="0">
              <a:solidFill>
                <a:prstClr val="black"/>
              </a:solidFill>
              <a:latin typeface="Arial" pitchFamily="34" charset="0"/>
            </a:endParaRPr>
          </a:p>
        </p:txBody>
      </p:sp>
    </p:spTree>
    <p:extLst>
      <p:ext uri="{BB962C8B-B14F-4D97-AF65-F5344CB8AC3E}">
        <p14:creationId xmlns:p14="http://schemas.microsoft.com/office/powerpoint/2010/main" val="1112699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smtClean="0"/>
              <a:t>The Role</a:t>
            </a:r>
            <a:r>
              <a:rPr lang="en-US" b="1" baseline="0" dirty="0" smtClean="0"/>
              <a:t> of Coach</a:t>
            </a:r>
          </a:p>
          <a:p>
            <a:pPr defTabSz="904433">
              <a:defRPr/>
            </a:pPr>
            <a:r>
              <a:rPr lang="en-US" dirty="0" smtClean="0"/>
              <a:t>Clarify</a:t>
            </a:r>
            <a:r>
              <a:rPr lang="en-US" baseline="0" dirty="0" smtClean="0"/>
              <a:t> </a:t>
            </a:r>
            <a:r>
              <a:rPr lang="en-US" dirty="0" smtClean="0"/>
              <a:t>the coach’s role by using the next 3 slides. </a:t>
            </a:r>
            <a:r>
              <a:rPr lang="en-US" baseline="0" dirty="0" smtClean="0"/>
              <a:t>Participants can start making notes on these descriptions of the Coach’s Role </a:t>
            </a:r>
            <a:r>
              <a:rPr lang="en-US" i="0" baseline="0" dirty="0" smtClean="0"/>
              <a:t>in their Participant Guide. </a:t>
            </a:r>
            <a:r>
              <a:rPr lang="en-US" dirty="0" smtClean="0"/>
              <a:t>Remind </a:t>
            </a:r>
            <a:r>
              <a:rPr lang="en-US" dirty="0"/>
              <a:t>participants that most often the coach’s role is as an advocate vs. as an evaluator</a:t>
            </a:r>
            <a:r>
              <a:rPr lang="en-US" dirty="0" smtClean="0"/>
              <a:t>. </a:t>
            </a:r>
            <a:r>
              <a:rPr lang="en-US" dirty="0"/>
              <a:t>Make the following points:</a:t>
            </a:r>
          </a:p>
          <a:p>
            <a:pPr marL="226108" indent="-226108" defTabSz="904433">
              <a:buFontTx/>
              <a:buAutoNum type="arabicPeriod"/>
              <a:defRPr/>
            </a:pPr>
            <a:r>
              <a:rPr lang="en-US" dirty="0"/>
              <a:t>Effective coaching requires mutual respect</a:t>
            </a:r>
            <a:r>
              <a:rPr lang="en-US" dirty="0" smtClean="0"/>
              <a:t>. </a:t>
            </a:r>
            <a:r>
              <a:rPr lang="en-US" dirty="0"/>
              <a:t>Building trust and developing a friendly working relationship is key</a:t>
            </a:r>
            <a:r>
              <a:rPr lang="en-US" dirty="0" smtClean="0"/>
              <a:t>. </a:t>
            </a:r>
            <a:r>
              <a:rPr lang="en-US" dirty="0"/>
              <a:t>It’s important that teachers know that you value the job they are presently doing in school with their </a:t>
            </a:r>
            <a:r>
              <a:rPr lang="en-US" dirty="0" smtClean="0"/>
              <a:t>students </a:t>
            </a:r>
            <a:r>
              <a:rPr lang="en-US" dirty="0"/>
              <a:t>(Felux, C., Snowdy, P., 2006</a:t>
            </a:r>
            <a:r>
              <a:rPr lang="en-US" dirty="0" smtClean="0"/>
              <a:t>). </a:t>
            </a:r>
            <a:r>
              <a:rPr lang="en-US" dirty="0"/>
              <a:t>It is also important to regularly celebrate the gains that the teacher is making, even if they are small. </a:t>
            </a:r>
            <a:r>
              <a:rPr lang="en-US" dirty="0" smtClean="0"/>
              <a:t>Some teachers </a:t>
            </a:r>
            <a:r>
              <a:rPr lang="en-US" dirty="0"/>
              <a:t>may need reassurance that they are making a difference. The coach needs to be mindful that change is a slow and incremental process. </a:t>
            </a:r>
          </a:p>
          <a:p>
            <a:pPr marL="226108" indent="-226108" defTabSz="904433">
              <a:buFontTx/>
              <a:buAutoNum type="arabicPeriod"/>
              <a:defRPr/>
            </a:pPr>
            <a:r>
              <a:rPr lang="en-US" dirty="0"/>
              <a:t>The coach needs to be a good </a:t>
            </a:r>
            <a:r>
              <a:rPr lang="en-US" dirty="0" smtClean="0"/>
              <a:t>listener - paraphrasing is a tool for building rapport in</a:t>
            </a:r>
            <a:r>
              <a:rPr lang="en-US" baseline="0" dirty="0" smtClean="0"/>
              <a:t> a coaching relationship.  It lets the teacher know you are listening and that you have a shared understanding of the difficulty (Bay-Williams, J. &amp; McGatha, M., 2014).</a:t>
            </a:r>
          </a:p>
          <a:p>
            <a:pPr marL="226108" indent="-226108" defTabSz="904433">
              <a:buFontTx/>
              <a:buAutoNum type="arabicPeriod"/>
              <a:defRPr/>
            </a:pPr>
            <a:r>
              <a:rPr lang="en-US" baseline="0" dirty="0" smtClean="0"/>
              <a:t>Empower teachers – help them think about the things they can control and give them the freedom to take risks.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Explain that the coach, in this non-evaluative role, should act as a partner/collaborator vs. an expert. </a:t>
            </a:r>
            <a:r>
              <a:rPr lang="en-US" dirty="0" smtClean="0"/>
              <a:t>The </a:t>
            </a:r>
            <a:r>
              <a:rPr lang="en-US" dirty="0"/>
              <a:t>teacher should perceive the coach as a peer/co-learner rather than someone who already knows all the answers. </a:t>
            </a:r>
            <a:r>
              <a:rPr lang="en-US" dirty="0" smtClean="0"/>
              <a:t>The </a:t>
            </a:r>
            <a:r>
              <a:rPr lang="en-US" dirty="0"/>
              <a:t>coach acts as a researcher on effective mathematics instruction. </a:t>
            </a:r>
            <a:r>
              <a:rPr lang="en-US" dirty="0" smtClean="0"/>
              <a:t>As </a:t>
            </a:r>
            <a:r>
              <a:rPr lang="en-US" dirty="0"/>
              <a:t>has already been mentioned in Section 2, during a coaching conversation with teachers, the coach will provide feedback on lesson planning or classroom visits. </a:t>
            </a:r>
            <a:r>
              <a:rPr lang="en-US" dirty="0" smtClean="0"/>
              <a:t>Rather </a:t>
            </a:r>
            <a:r>
              <a:rPr lang="en-US" dirty="0"/>
              <a:t>than telling the teacher how to improve, the coach can engage the teacher in meaningful reflection either by raising questions or making suggestions for refinement of the lesson or classroom practices. </a:t>
            </a:r>
            <a:r>
              <a:rPr lang="en-US" dirty="0" smtClean="0"/>
              <a:t>The </a:t>
            </a:r>
            <a:r>
              <a:rPr lang="en-US" dirty="0"/>
              <a:t>coach should a</a:t>
            </a:r>
            <a:r>
              <a:rPr lang="en-US" baseline="0" dirty="0" smtClean="0"/>
              <a:t>llow teachers the freedom to test things out and learn from their mistakes.  </a:t>
            </a:r>
            <a:endParaRPr lang="en-US" dirty="0" smtClean="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coach also acts as an advisor vs. a director by providing suggestions vs. giving answers. </a:t>
            </a:r>
            <a:r>
              <a:rPr lang="en-US" dirty="0" smtClean="0"/>
              <a:t>This </a:t>
            </a:r>
            <a:r>
              <a:rPr lang="en-US" dirty="0"/>
              <a:t>empowers the teacher to make their own choices. </a:t>
            </a:r>
            <a:r>
              <a:rPr lang="en-US" dirty="0" smtClean="0"/>
              <a:t>You </a:t>
            </a:r>
            <a:r>
              <a:rPr lang="en-US" dirty="0"/>
              <a:t>can build trust by keeping the focus on student learning rather than on the </a:t>
            </a:r>
            <a:r>
              <a:rPr lang="en-US" dirty="0" smtClean="0"/>
              <a:t>teacher.</a:t>
            </a:r>
            <a:endParaRPr lang="en-US" dirty="0"/>
          </a:p>
          <a:p>
            <a:pPr defTabSz="904433">
              <a:defRPr/>
            </a:pPr>
            <a:endParaRPr lang="en-US" dirty="0"/>
          </a:p>
          <a:p>
            <a:r>
              <a:rPr lang="en-US" dirty="0"/>
              <a:t>Tell the participants that the focus of the remainder of this </a:t>
            </a:r>
            <a:r>
              <a:rPr lang="en-US" dirty="0" smtClean="0"/>
              <a:t>section </a:t>
            </a:r>
            <a:r>
              <a:rPr lang="en-US" dirty="0"/>
              <a:t>is on developing skills in supporting meaningful reflection through the raising of questions and through making suggestions for refinement.   </a:t>
            </a:r>
          </a:p>
          <a:p>
            <a:endParaRPr lang="en-US" dirty="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1141197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 coach needs to work at forming questions that will stimulate reflection</a:t>
            </a:r>
            <a:r>
              <a:rPr lang="en-US" baseline="0" dirty="0" smtClean="0"/>
              <a:t> on how content can be taught effectively to engage students. With well-worded questions the coach can build trust in the coaching relationship. The coach will often pose questions in a planning (pre-lesson) conversation and also in a reflection (post-lesson) conversation.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val="7597340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participants to read the questions on the slide (also in their Participant Guide) and give them a couple minutes to discuss in their table groups what they notice about the wording of the questions. Have members from different table groups share what they noticed with the large group. If participants don’t mention the plurals used or the tentative language (“some”, “could”), bring these characteristics out. These techniques open the conversation up to additional options – the coach should try to use open-ended questions to allow the teacher to express his or her ideas. Also note that the word “compare” in the last question elicits higher-order thinking. The next slide lists some of these facets of well-crafted questions.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can record notes about these ideas in the notes section of the </a:t>
            </a:r>
            <a:r>
              <a:rPr lang="en-US" i="1" baseline="0" dirty="0" smtClean="0"/>
              <a:t>Purposeful Questions </a:t>
            </a:r>
            <a:r>
              <a:rPr lang="en-US" i="0" baseline="0" dirty="0" smtClean="0"/>
              <a:t>chart </a:t>
            </a:r>
            <a:r>
              <a:rPr lang="en-US" baseline="0" dirty="0" smtClean="0"/>
              <a:t>in their Participant Guide. This list is adapted from a book mentioned in the resources (Bay-Williams, J. &amp; McGatha, M., 2014). </a:t>
            </a:r>
            <a:r>
              <a:rPr lang="en-US" dirty="0" smtClean="0"/>
              <a:t>Ask </a:t>
            </a:r>
            <a:r>
              <a:rPr lang="en-US" dirty="0"/>
              <a:t>the large group if they would add other tips for forming questions that will build trust in the coaching relationship while promoting the teacher’s spirit of inquiry and reflection and expanding possible options for the lesson</a:t>
            </a:r>
            <a:r>
              <a:rPr lang="en-US" dirty="0" smtClean="0"/>
              <a:t>. </a:t>
            </a:r>
            <a:r>
              <a:rPr lang="en-US" dirty="0"/>
              <a:t>Another example if not suggested</a:t>
            </a:r>
            <a:r>
              <a:rPr lang="en-US" dirty="0" smtClean="0"/>
              <a:t>: </a:t>
            </a:r>
            <a:r>
              <a:rPr lang="en-US" dirty="0"/>
              <a:t>Try to avoid starting question with “Why…”? as this often puts a person on the defensive.  </a:t>
            </a:r>
          </a:p>
          <a:p>
            <a:pPr defTabSz="904433">
              <a:defRPr/>
            </a:pPr>
            <a:r>
              <a:rPr lang="en-US" baseline="0" dirty="0" smtClean="0"/>
              <a:t> </a:t>
            </a:r>
            <a:endParaRPr lang="en-US" dirty="0" smtClean="0"/>
          </a:p>
          <a:p>
            <a:r>
              <a:rPr lang="en-US" dirty="0" smtClean="0"/>
              <a:t>In preparation for the</a:t>
            </a:r>
            <a:r>
              <a:rPr lang="en-US" baseline="0" dirty="0" smtClean="0"/>
              <a:t> next activity, ask the participants to use their Lesson Design from Module 4 and  pair up with a person from another table (you might help facilitate this by matching tables with the same number of participants) </a:t>
            </a:r>
            <a:r>
              <a:rPr lang="en-US" dirty="0"/>
              <a:t>so that they can engage in coaching conversations about those </a:t>
            </a:r>
            <a:r>
              <a:rPr lang="en-US" dirty="0" smtClean="0"/>
              <a:t>lessons). Participants </a:t>
            </a:r>
            <a:r>
              <a:rPr lang="en-US" dirty="0"/>
              <a:t>should make sure that they pair up with a person who was at a different </a:t>
            </a:r>
            <a:r>
              <a:rPr lang="en-US" dirty="0" smtClean="0"/>
              <a:t>table </a:t>
            </a:r>
            <a:r>
              <a:rPr lang="en-US" dirty="0"/>
              <a:t>in Module 4</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If participants do</a:t>
            </a:r>
            <a:r>
              <a:rPr lang="en-US" b="1" baseline="0" dirty="0" smtClean="0"/>
              <a:t> not have the Lesson Design from Module 4, have them go online and access a lesson that they can use for the activities in this section.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val="142841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process for engaging in coaching conversations with the large group. </a:t>
            </a:r>
            <a:r>
              <a:rPr lang="en-US" dirty="0" smtClean="0"/>
              <a:t>In </a:t>
            </a:r>
            <a:r>
              <a:rPr lang="en-US" dirty="0"/>
              <a:t>each pair, a person from one table group will take on the role of a coach and take some time to look over the planned lesson designed by the “coachee” from a different table </a:t>
            </a:r>
            <a:r>
              <a:rPr lang="en-US" dirty="0" smtClean="0"/>
              <a:t>group and ask </a:t>
            </a:r>
            <a:r>
              <a:rPr lang="en-US" dirty="0"/>
              <a:t>questions for clarification as </a:t>
            </a:r>
            <a:r>
              <a:rPr lang="en-US" dirty="0" smtClean="0"/>
              <a:t>necessary to understand the lesson itself. The </a:t>
            </a:r>
            <a:r>
              <a:rPr lang="en-US" dirty="0"/>
              <a:t>coach should </a:t>
            </a:r>
            <a:r>
              <a:rPr lang="en-US" dirty="0" smtClean="0"/>
              <a:t>then draft</a:t>
            </a:r>
            <a:r>
              <a:rPr lang="en-US" baseline="0" dirty="0" smtClean="0"/>
              <a:t> at least two questions that they would use in terms of the coaching conversation. When drafting these questions the coach should </a:t>
            </a:r>
            <a:r>
              <a:rPr lang="en-US" dirty="0" smtClean="0"/>
              <a:t>think </a:t>
            </a:r>
            <a:r>
              <a:rPr lang="en-US" dirty="0"/>
              <a:t>about the phrasing of questions about the lesson design and/or the intended implementation of the lesson (recording sheet for these is </a:t>
            </a:r>
            <a:r>
              <a:rPr lang="en-US" dirty="0" smtClean="0"/>
              <a:t>in </a:t>
            </a:r>
            <a:r>
              <a:rPr lang="en-US" dirty="0"/>
              <a:t>their </a:t>
            </a:r>
            <a:r>
              <a:rPr lang="en-US" dirty="0" smtClean="0"/>
              <a:t>Participant Guide, </a:t>
            </a:r>
            <a:r>
              <a:rPr lang="en-US" i="1" dirty="0" smtClean="0"/>
              <a:t>Formin</a:t>
            </a:r>
            <a:r>
              <a:rPr lang="en-US" i="1" baseline="0" dirty="0" smtClean="0"/>
              <a:t>g Questions on a Lesson Design</a:t>
            </a:r>
            <a:r>
              <a:rPr lang="en-US" dirty="0" smtClean="0"/>
              <a:t>).  </a:t>
            </a:r>
            <a:r>
              <a:rPr lang="en-US" dirty="0"/>
              <a:t>Suggest that they use the </a:t>
            </a:r>
            <a:r>
              <a:rPr lang="en-US" i="0" dirty="0"/>
              <a:t>EQuIP </a:t>
            </a:r>
            <a:r>
              <a:rPr lang="en-US" dirty="0"/>
              <a:t>Rubric or the UDL </a:t>
            </a:r>
            <a:r>
              <a:rPr lang="en-US" dirty="0" smtClean="0"/>
              <a:t>Principles </a:t>
            </a:r>
            <a:r>
              <a:rPr lang="en-US" dirty="0"/>
              <a:t>as a basis for these questions. </a:t>
            </a:r>
            <a:r>
              <a:rPr lang="en-US" dirty="0" smtClean="0"/>
              <a:t>You </a:t>
            </a:r>
            <a:r>
              <a:rPr lang="en-US" dirty="0"/>
              <a:t>might provide a few examples, such as, “How will your students be engaged in productive struggle in this lesson?”, “Are there some other types of action and expression the students could be engaged in?”   </a:t>
            </a:r>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39</a:t>
            </a:fld>
            <a:endParaRPr lang="en-US" dirty="0"/>
          </a:p>
        </p:txBody>
      </p:sp>
    </p:spTree>
    <p:extLst>
      <p:ext uri="{BB962C8B-B14F-4D97-AF65-F5344CB8AC3E}">
        <p14:creationId xmlns:p14="http://schemas.microsoft.com/office/powerpoint/2010/main" val="401394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letting participants know that this is the pathway they will travel in order to accomplish the seven outcomes discussed earlier. Note that in addition to the break for lunch, there will also be short breaks</a:t>
            </a:r>
            <a:r>
              <a:rPr lang="en-US" baseline="0" dirty="0" smtClean="0"/>
              <a:t> throughout the day, but participants should feel free to take a personal break as needed</a:t>
            </a:r>
            <a:r>
              <a:rPr lang="en-US" dirty="0" smtClean="0"/>
              <a:t>. Emphasize the importance of coming back from lunch and</a:t>
            </a:r>
            <a:r>
              <a:rPr lang="en-US" baseline="0" dirty="0" smtClean="0"/>
              <a:t> </a:t>
            </a:r>
            <a:r>
              <a:rPr lang="en-US" dirty="0" smtClean="0"/>
              <a:t>breaks on time to ensure enough time to complete all the work of the day. </a:t>
            </a:r>
          </a:p>
        </p:txBody>
      </p:sp>
      <p:sp>
        <p:nvSpPr>
          <p:cNvPr id="13619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619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3B8E3411-EFBF-4FCB-866D-F106F036A656}"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619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619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D34C6E-B6B7-4E28-9B83-09471AD03AE0}"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0332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aseline="0" dirty="0" smtClean="0"/>
              <a:t>Participants will have </a:t>
            </a:r>
            <a:r>
              <a:rPr lang="en-US" baseline="0" smtClean="0"/>
              <a:t>about 10 </a:t>
            </a:r>
            <a:r>
              <a:rPr lang="en-US" baseline="0" dirty="0" smtClean="0"/>
              <a:t>minutes to ask their questions of the “coachee” and listen to the responses provided. </a:t>
            </a:r>
            <a:r>
              <a:rPr lang="en-US" dirty="0"/>
              <a:t>Give the signal for the two participants to switch roles and repeat the process for the other participant’s completed lesson design template. (15 minutes)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751062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The facilitator will wrap up this part of the section by debriefing with the large group about experiences during the coaching conversations. They can make notes about the experience </a:t>
            </a:r>
            <a:r>
              <a:rPr lang="en-US" dirty="0" smtClean="0"/>
              <a:t>in </a:t>
            </a:r>
            <a:r>
              <a:rPr lang="en-US" dirty="0"/>
              <a:t>their </a:t>
            </a:r>
            <a:r>
              <a:rPr lang="en-US" dirty="0" smtClean="0"/>
              <a:t>Participant Guide</a:t>
            </a:r>
            <a:r>
              <a:rPr lang="en-US" dirty="0"/>
              <a:t>. Remind participants that asking well-crafted questions is an art and will take practice and reflection. (5 minutes) </a:t>
            </a:r>
            <a:endParaRPr lang="en-US" dirty="0" smtClean="0"/>
          </a:p>
          <a:p>
            <a:r>
              <a:rPr lang="en-US" dirty="0" smtClean="0"/>
              <a:t>Explain that they will now turn</a:t>
            </a:r>
            <a:r>
              <a:rPr lang="en-US" baseline="0" dirty="0" smtClean="0"/>
              <a:t> to their attention to providing feedback on classroom instruction.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41</a:t>
            </a:fld>
            <a:endParaRPr lang="en-US" dirty="0"/>
          </a:p>
        </p:txBody>
      </p:sp>
    </p:spTree>
    <p:extLst>
      <p:ext uri="{BB962C8B-B14F-4D97-AF65-F5344CB8AC3E}">
        <p14:creationId xmlns:p14="http://schemas.microsoft.com/office/powerpoint/2010/main" val="1221148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 focus of data collection in a classroom observation may be something identified by the teacher, a teacher team, or in response to a school-wide goal for the improvement of CCS-Math instruction. A classroom observer should set aside judgment and only make notes on what they see and hear (Bay-Williams, J., </a:t>
            </a:r>
            <a:r>
              <a:rPr lang="en-US" dirty="0" err="1" smtClean="0"/>
              <a:t>McGatha</a:t>
            </a:r>
            <a:r>
              <a:rPr lang="en-US" dirty="0" smtClean="0"/>
              <a:t>, M., 2014). Ask participants to turn to the </a:t>
            </a:r>
            <a:r>
              <a:rPr lang="en-US" i="1" dirty="0" smtClean="0"/>
              <a:t>Lens for Gathering Data </a:t>
            </a:r>
            <a:r>
              <a:rPr lang="en-US" dirty="0" smtClean="0"/>
              <a:t>in their Participant Guide where some possible lenses for data collection considered crucial for learning are listed and sorted into 4 categories (content, classroom management, student engagement, and discourse). Have them look through the possibilities and ask if there are other lenses they would add to the list. (5 minutes)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Transition to the next slide by asking each table group to decide on one of the lenses to use when observing a video lesson. Coaches need to be cautious about overwhelming teachers with too many change expectations at once, so focusing on 1 or 2 lenses is probably best while observing a lesson.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Point out that the </a:t>
            </a:r>
            <a:r>
              <a:rPr lang="en-US" b="1" i="1" baseline="0" dirty="0" smtClean="0"/>
              <a:t>CCS Classroom “Look </a:t>
            </a:r>
            <a:r>
              <a:rPr lang="en-US" b="1" i="1" baseline="0" dirty="0" err="1" smtClean="0"/>
              <a:t>Fors</a:t>
            </a:r>
            <a:r>
              <a:rPr lang="en-US" b="1" i="1" baseline="0" dirty="0" smtClean="0"/>
              <a:t>” </a:t>
            </a:r>
            <a:r>
              <a:rPr lang="en-US" b="1" baseline="0" dirty="0" smtClean="0"/>
              <a:t>have been placed on the tables. If all the members of a table group are already familiar with these, they can choose one of the 6-8 “Look </a:t>
            </a:r>
            <a:r>
              <a:rPr lang="en-US" b="1" baseline="0" dirty="0" err="1" smtClean="0"/>
              <a:t>Fors</a:t>
            </a:r>
            <a:r>
              <a:rPr lang="en-US" b="1" baseline="0" dirty="0" smtClean="0"/>
              <a:t>” under the categories of Coherence or Rigor (p. 20) or one of the “Look </a:t>
            </a:r>
            <a:r>
              <a:rPr lang="en-US" b="1" baseline="0" dirty="0" err="1" smtClean="0"/>
              <a:t>Fors</a:t>
            </a:r>
            <a:r>
              <a:rPr lang="en-US" b="1" baseline="0" dirty="0" smtClean="0"/>
              <a:t>” described for the Standards of Mathematical Practice (p. </a:t>
            </a:r>
            <a:r>
              <a:rPr lang="en-US" b="1" baseline="0" smtClean="0"/>
              <a:t>23–24) instead of one of the lenses in the participant guide.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val="747332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Instruct participants to use the </a:t>
            </a:r>
            <a:r>
              <a:rPr lang="en-US" dirty="0" smtClean="0"/>
              <a:t>Data-gathering Tool in </a:t>
            </a:r>
            <a:r>
              <a:rPr lang="en-US" dirty="0"/>
              <a:t>their Participant Guide when observing the video lesson </a:t>
            </a:r>
            <a:r>
              <a:rPr lang="en-US" dirty="0" smtClean="0"/>
              <a:t>(Teaching Channel video ‒ Probability of Dependent and Independent Events</a:t>
            </a:r>
          </a:p>
          <a:p>
            <a:pPr defTabSz="904433">
              <a:defRPr/>
            </a:pPr>
            <a:r>
              <a:rPr lang="en-US" dirty="0" smtClean="0">
                <a:hlinkClick r:id="rId3"/>
              </a:rPr>
              <a:t>https://www.teachingchannel.org/videos/teaching-dependent-and-independent-events</a:t>
            </a:r>
            <a:r>
              <a:rPr lang="en-US" dirty="0" smtClean="0"/>
              <a:t> </a:t>
            </a:r>
          </a:p>
          <a:p>
            <a:pPr defTabSz="904433">
              <a:defRPr/>
            </a:pPr>
            <a:r>
              <a:rPr lang="en-US" u="none" dirty="0" smtClean="0"/>
              <a:t> </a:t>
            </a:r>
            <a:r>
              <a:rPr lang="en-US" u="none" dirty="0"/>
              <a:t>- </a:t>
            </a:r>
            <a:r>
              <a:rPr lang="en-US" sz="1200" kern="1200" dirty="0" smtClean="0">
                <a:solidFill>
                  <a:schemeClr val="tx1"/>
                </a:solidFill>
                <a:effectLst/>
                <a:latin typeface="+mn-lt"/>
                <a:ea typeface="+mn-ea"/>
                <a:cs typeface="+mn-cs"/>
              </a:rPr>
              <a:t>stop the video at about 4:16</a:t>
            </a:r>
            <a:r>
              <a:rPr lang="en-US" dirty="0" smtClean="0"/>
              <a:t>). Although this is a grade</a:t>
            </a:r>
            <a:r>
              <a:rPr lang="en-US" baseline="0" dirty="0" smtClean="0"/>
              <a:t> 6 classroom, Probability is grade 7. </a:t>
            </a:r>
            <a:r>
              <a:rPr lang="en-US" dirty="0" smtClean="0"/>
              <a:t>Each </a:t>
            </a:r>
            <a:r>
              <a:rPr lang="en-US" dirty="0"/>
              <a:t>table will use their chosen lens to focus their observation. Emphasize that the coach will want to use the results from data gathering to engage the teacher in critical reflection about student learning</a:t>
            </a:r>
            <a:r>
              <a:rPr lang="en-US" dirty="0" smtClean="0"/>
              <a:t>.</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2335855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dirty="0"/>
              <a:t>After viewing the video, ask the table groups to discuss what a coaching conversation that provides supportive feedback might look like using the </a:t>
            </a:r>
            <a:r>
              <a:rPr lang="en-US" i="1" dirty="0"/>
              <a:t>Classroom </a:t>
            </a:r>
            <a:r>
              <a:rPr lang="en-US" i="1" dirty="0" smtClean="0"/>
              <a:t>Observations </a:t>
            </a:r>
            <a:r>
              <a:rPr lang="en-US" i="1" dirty="0"/>
              <a:t>Feedback </a:t>
            </a:r>
            <a:r>
              <a:rPr lang="en-US" dirty="0"/>
              <a:t>recording sheet (10 minutes). Use a jigsaw approach to have participants share their reflection prompts with other tables that had different lenses (10 minutes). </a:t>
            </a:r>
            <a:r>
              <a:rPr lang="en-US" dirty="0" smtClean="0"/>
              <a:t>Begin</a:t>
            </a:r>
            <a:r>
              <a:rPr lang="en-US" baseline="0" dirty="0" smtClean="0"/>
              <a:t> to wrap up Section 3 by bringing the whole group back together and discussing the potential benefits, challenges, and roadblocks that they might encounter when providing teachers with feedback on lesson plans and/or lesson implementations. One roadblock that might come up is that teachers may not feel comfortable with allowing them in to observe a lesson. If this is the case, explain that the culture of the school or how observations have been handled by others in the past may be the cause of this being a roadblock now. One way to address this for coaches is to invite teachers into their own classrooms to observe them teaching. And then having a coaching conversation with the teacher that completed the observation playing the role of the coach. This will model the process for the teacher and allow them to see firsthand what the experience is like and to perhaps get them to open up to the idea. Another potential roadblock is time. Many coaches and/or teachers may not have the time throughout the day to conduct an observation. If this is the case, one way that this could be addressed is through videotaping oneself teaching. If there are no volunteers, again the coach can model this and tape themselves and offer it to other teachers during a working session in order to receive feedback from teachers. Or, and this allows for the teaching of the observation/feedback process, watch a school-neutral video online and everyone can participate in providing ‘feedback’ to the teacher just as we did in this session. As time permits, ask for suggestions such as these in order to address some of the other challenges and/or roadblocks.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1698074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r>
              <a:rPr lang="en-US" b="0" dirty="0" smtClean="0"/>
              <a:t>Before transitioning</a:t>
            </a:r>
            <a:r>
              <a:rPr lang="en-US" b="0" baseline="0" dirty="0" smtClean="0"/>
              <a:t> to Section 4, have teachers go back to their implementation plan and add in any additional ideas that they have for how teachers’ needs will be met and to identify anything that they might need in order to continue to provide support to teachers.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45</a:t>
            </a:fld>
            <a:endParaRPr lang="en-US" dirty="0"/>
          </a:p>
        </p:txBody>
      </p:sp>
    </p:spTree>
    <p:extLst>
      <p:ext uri="{BB962C8B-B14F-4D97-AF65-F5344CB8AC3E}">
        <p14:creationId xmlns:p14="http://schemas.microsoft.com/office/powerpoint/2010/main" val="3756173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3140991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a:spcBef>
                <a:spcPct val="0"/>
              </a:spcBef>
            </a:pPr>
            <a:r>
              <a:rPr lang="en-US" b="1" dirty="0" smtClean="0"/>
              <a:t>Section</a:t>
            </a:r>
            <a:r>
              <a:rPr lang="en-US" b="1" baseline="0" dirty="0" smtClean="0"/>
              <a:t> 4: Supporting Professional Growth</a:t>
            </a:r>
            <a:endParaRPr lang="en-US" b="1" dirty="0" smtClean="0"/>
          </a:p>
          <a:p>
            <a:pPr>
              <a:spcBef>
                <a:spcPct val="0"/>
              </a:spcBef>
            </a:pPr>
            <a:r>
              <a:rPr lang="en-US" b="0" dirty="0" smtClean="0"/>
              <a:t>Section 4</a:t>
            </a:r>
            <a:r>
              <a:rPr lang="en-US" b="0" baseline="0" dirty="0" smtClean="0"/>
              <a:t> Time: 65 minutes</a:t>
            </a:r>
            <a:endParaRPr lang="en-US" b="0" dirty="0" smtClean="0"/>
          </a:p>
          <a:p>
            <a:endParaRPr lang="en-US" b="1" dirty="0"/>
          </a:p>
          <a:p>
            <a:r>
              <a:rPr lang="en-US" b="1" dirty="0"/>
              <a:t>Section </a:t>
            </a:r>
            <a:r>
              <a:rPr lang="en-US" b="1" dirty="0" smtClean="0"/>
              <a:t>4 </a:t>
            </a:r>
            <a:r>
              <a:rPr lang="en-US" b="1" dirty="0"/>
              <a:t>Training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identify and examine tools and strategies that can be used to provide teachers opportunities for continued professional growth.</a:t>
            </a:r>
          </a:p>
          <a:p>
            <a:pPr>
              <a:spcBef>
                <a:spcPct val="0"/>
              </a:spcBef>
            </a:pPr>
            <a:endParaRPr lang="en-US" dirty="0"/>
          </a:p>
          <a:p>
            <a:pPr>
              <a:spcBef>
                <a:spcPct val="0"/>
              </a:spcBef>
            </a:pPr>
            <a:r>
              <a:rPr lang="en-US" b="1" baseline="0" dirty="0" smtClean="0"/>
              <a:t>Section 4 Outline:</a:t>
            </a:r>
          </a:p>
          <a:p>
            <a:pPr marL="226108" marR="0" indent="-226108" algn="l" defTabSz="914400" rtl="0" eaLnBrk="1" fontAlgn="auto" latinLnBrk="0" hangingPunct="1">
              <a:lnSpc>
                <a:spcPct val="100000"/>
              </a:lnSpc>
              <a:spcBef>
                <a:spcPts val="0"/>
              </a:spcBef>
              <a:spcAft>
                <a:spcPts val="0"/>
              </a:spcAft>
              <a:buClrTx/>
              <a:buSzTx/>
              <a:buFontTx/>
              <a:buAutoNum type="arabicPeriod"/>
              <a:tabLst/>
              <a:defRPr/>
            </a:pPr>
            <a:r>
              <a:rPr lang="en-US" dirty="0"/>
              <a:t>(10 minutes) </a:t>
            </a:r>
            <a:r>
              <a:rPr lang="en-US" sz="1200" kern="1200" dirty="0" smtClean="0">
                <a:solidFill>
                  <a:schemeClr val="tx1"/>
                </a:solidFill>
                <a:effectLst/>
                <a:latin typeface="+mn-lt"/>
                <a:ea typeface="+mn-ea"/>
                <a:cs typeface="+mn-cs"/>
              </a:rPr>
              <a:t>Section 4 focuses on helping participants plan for supporting and sustaining change within their school. This section begins with the participants discussing, in small groups, strategies that they currently employ to provide teachers with ongoing professional support, the opportunities teachers have to collaborate and the topics/tasks at the center of those activities, and the resources that they use to increase communication and collaboration with and among their teachers. </a:t>
            </a:r>
          </a:p>
          <a:p>
            <a:pPr marL="226108" indent="-226108">
              <a:buAutoNum type="arabicPeriod"/>
            </a:pPr>
            <a:endParaRPr lang="en-US" dirty="0"/>
          </a:p>
          <a:p>
            <a:pPr marL="226108" indent="-226108">
              <a:buAutoNum type="arabicPeriod"/>
            </a:pPr>
            <a:r>
              <a:rPr lang="en-US" dirty="0" smtClean="0"/>
              <a:t>(25 </a:t>
            </a:r>
            <a:r>
              <a:rPr lang="en-US" dirty="0"/>
              <a:t>minutes) </a:t>
            </a:r>
            <a:r>
              <a:rPr lang="en-US" sz="1200" kern="1200" dirty="0" smtClean="0">
                <a:solidFill>
                  <a:schemeClr val="tx1"/>
                </a:solidFill>
                <a:effectLst/>
                <a:latin typeface="+mn-lt"/>
                <a:ea typeface="+mn-ea"/>
                <a:cs typeface="+mn-cs"/>
              </a:rPr>
              <a:t>Within their small group, participants will break up into three smaller, micro groups. Each micro group will focus on one of three topics: ongoing professional support, opportunities for collaboration, and tools for collaboration and communication. Micro groups will then meet with others for the topic that they have chosen to explore and discuss provided resources, topics, and so forth. </a:t>
            </a:r>
          </a:p>
          <a:p>
            <a:pPr marL="0" indent="0">
              <a:buNone/>
            </a:pPr>
            <a:endParaRPr lang="en-US" sz="1200" kern="1200" dirty="0" smtClean="0">
              <a:solidFill>
                <a:schemeClr val="tx1"/>
              </a:solidFill>
              <a:effectLst/>
              <a:latin typeface="+mn-lt"/>
              <a:ea typeface="+mn-ea"/>
              <a:cs typeface="+mn-cs"/>
            </a:endParaRPr>
          </a:p>
          <a:p>
            <a:pPr marL="228600" indent="-228600">
              <a:buFont typeface="+mj-lt"/>
              <a:buAutoNum type="arabicPeriod" startAt="3"/>
            </a:pPr>
            <a:r>
              <a:rPr lang="en-US" dirty="0" smtClean="0"/>
              <a:t>(20 </a:t>
            </a:r>
            <a:r>
              <a:rPr lang="en-US" dirty="0"/>
              <a:t>minutes) </a:t>
            </a:r>
            <a:r>
              <a:rPr lang="en-US" sz="1200" kern="1200" dirty="0" smtClean="0">
                <a:solidFill>
                  <a:schemeClr val="tx1"/>
                </a:solidFill>
                <a:effectLst/>
                <a:latin typeface="+mn-lt"/>
                <a:ea typeface="+mn-ea"/>
                <a:cs typeface="+mn-cs"/>
              </a:rPr>
              <a:t>When the exploration and discussion time is over, participants will rejoin their work group and take time to provide information and insights gained from their micro group discussions. </a:t>
            </a:r>
          </a:p>
          <a:p>
            <a:pPr marL="0" indent="0">
              <a:buFont typeface="+mj-lt"/>
              <a:buNone/>
            </a:pPr>
            <a:endParaRPr lang="en-US" dirty="0"/>
          </a:p>
          <a:p>
            <a:pPr marL="228600" indent="-228600" defTabSz="904433">
              <a:buFont typeface="+mj-lt"/>
              <a:buAutoNum type="arabicPeriod" startAt="4"/>
              <a:defRPr/>
            </a:pPr>
            <a:r>
              <a:rPr lang="en-US" dirty="0" smtClean="0"/>
              <a:t>(10 </a:t>
            </a:r>
            <a:r>
              <a:rPr lang="en-US" dirty="0"/>
              <a:t>minutes) </a:t>
            </a:r>
            <a:r>
              <a:rPr lang="en-US" sz="1200" kern="1200" dirty="0" smtClean="0">
                <a:solidFill>
                  <a:schemeClr val="tx1"/>
                </a:solidFill>
                <a:effectLst/>
                <a:latin typeface="+mn-lt"/>
                <a:ea typeface="+mn-ea"/>
                <a:cs typeface="+mn-cs"/>
              </a:rPr>
              <a:t>As a result of the small group discussion, participants will add any information, resources, etc., that they wish to use to help with addressing areas of need identified in Section 1 and to move their school’s CCS-Math implementation forward. </a:t>
            </a:r>
          </a:p>
          <a:p>
            <a:pPr marL="0" indent="0" defTabSz="904433">
              <a:buFont typeface="+mj-lt"/>
              <a:buNone/>
              <a:defRPr/>
            </a:pPr>
            <a:endParaRPr lang="en-US" dirty="0"/>
          </a:p>
          <a:p>
            <a:pPr>
              <a:spcBef>
                <a:spcPct val="0"/>
              </a:spcBef>
            </a:pPr>
            <a:r>
              <a:rPr lang="en-US" b="1" baseline="0" dirty="0" smtClean="0"/>
              <a:t>Section 4 Supporting Documents</a:t>
            </a:r>
          </a:p>
          <a:p>
            <a:pPr lvl="0"/>
            <a:r>
              <a:rPr lang="en-US" i="1" dirty="0" smtClean="0"/>
              <a:t>Resources for Collaboration and Communication</a:t>
            </a:r>
          </a:p>
          <a:p>
            <a:pPr lvl="0"/>
            <a:r>
              <a:rPr lang="en-US" i="1" dirty="0" smtClean="0"/>
              <a:t>Strategies</a:t>
            </a:r>
            <a:r>
              <a:rPr lang="en-US" i="1" baseline="0" dirty="0" smtClean="0"/>
              <a:t> for Ongoing Professional Support</a:t>
            </a:r>
          </a:p>
          <a:p>
            <a:pPr lvl="0"/>
            <a:r>
              <a:rPr lang="en-US" i="1" baseline="0" dirty="0" smtClean="0"/>
              <a:t>Ways to Work Together</a:t>
            </a:r>
          </a:p>
          <a:p>
            <a:pPr lvl="0"/>
            <a:endParaRPr lang="en-US" b="1" baseline="0" dirty="0" smtClean="0"/>
          </a:p>
          <a:p>
            <a:pPr>
              <a:spcBef>
                <a:spcPct val="0"/>
              </a:spcBef>
            </a:pPr>
            <a:r>
              <a:rPr lang="en-US" b="1" baseline="0" dirty="0" smtClean="0"/>
              <a:t>Section 4 Materials</a:t>
            </a:r>
          </a:p>
          <a:p>
            <a:pPr lvl="0"/>
            <a:r>
              <a:rPr lang="en-US" dirty="0"/>
              <a:t>Chart paper</a:t>
            </a:r>
          </a:p>
          <a:p>
            <a:pPr lvl="0"/>
            <a:r>
              <a:rPr lang="en-US" dirty="0"/>
              <a:t>Markers</a:t>
            </a:r>
          </a:p>
          <a:p>
            <a:pPr lvl="0"/>
            <a:r>
              <a:rPr lang="en-US" dirty="0"/>
              <a:t>Sticky Notes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47</a:t>
            </a:fld>
            <a:endParaRPr lang="en-US" dirty="0">
              <a:solidFill>
                <a:prstClr val="black"/>
              </a:solidFill>
              <a:latin typeface="Arial" pitchFamily="34" charset="0"/>
            </a:endParaRPr>
          </a:p>
        </p:txBody>
      </p:sp>
    </p:spTree>
    <p:extLst>
      <p:ext uri="{BB962C8B-B14F-4D97-AF65-F5344CB8AC3E}">
        <p14:creationId xmlns:p14="http://schemas.microsoft.com/office/powerpoint/2010/main" val="3279332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Supporting and Sustaining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Section 4 focuses on helping participants plan for supporting and sustaining change within their school by thinking</a:t>
            </a:r>
            <a:r>
              <a:rPr lang="en-US" sz="1200" kern="1200" baseline="0" dirty="0" smtClean="0">
                <a:solidFill>
                  <a:schemeClr val="tx1"/>
                </a:solidFill>
                <a:effectLst/>
                <a:latin typeface="+mn-lt"/>
                <a:ea typeface="+mn-ea"/>
                <a:cs typeface="+mn-cs"/>
              </a:rPr>
              <a:t> about ongoing teacher support, collaboration, and communication</a:t>
            </a:r>
            <a:r>
              <a:rPr lang="en-US" sz="1200" kern="1200" dirty="0" smtClean="0">
                <a:solidFill>
                  <a:schemeClr val="tx1"/>
                </a:solidFill>
                <a:effectLst/>
                <a:latin typeface="+mn-lt"/>
                <a:ea typeface="+mn-ea"/>
                <a:cs typeface="+mn-cs"/>
              </a:rPr>
              <a:t>. Begin this</a:t>
            </a:r>
            <a:r>
              <a:rPr lang="en-US" sz="1200" kern="1200" baseline="0" dirty="0" smtClean="0">
                <a:solidFill>
                  <a:schemeClr val="tx1"/>
                </a:solidFill>
                <a:effectLst/>
                <a:latin typeface="+mn-lt"/>
                <a:ea typeface="+mn-ea"/>
                <a:cs typeface="+mn-cs"/>
              </a:rPr>
              <a:t> section by explaining to participants that now that they have had the opportunity to examine various modes of support and, in particular, coaching conversations, they will now look at some ways to provide ongoing support to teachers that do not always require face-to-face interaction and through ongoing opportunities for collaboration and communication. Ask participants to start this conversation by </a:t>
            </a:r>
            <a:r>
              <a:rPr lang="en-US" sz="1200" kern="1200" dirty="0" smtClean="0">
                <a:solidFill>
                  <a:schemeClr val="tx1"/>
                </a:solidFill>
                <a:effectLst/>
                <a:latin typeface="+mn-lt"/>
                <a:ea typeface="+mn-ea"/>
                <a:cs typeface="+mn-cs"/>
              </a:rPr>
              <a:t>discussing, in small groups, strategies that they currently employ to provide teachers with ongoing professional support, the opportunities teachers have to collaborate and the topics/tasks at the center of those activities, and any resources that they use to increase communication and collaboration with and among their teachers. Allow approximately 5-7 minutes</a:t>
            </a:r>
            <a:r>
              <a:rPr lang="en-US" sz="1200" kern="1200" baseline="0" dirty="0" smtClean="0">
                <a:solidFill>
                  <a:schemeClr val="tx1"/>
                </a:solidFill>
                <a:effectLst/>
                <a:latin typeface="+mn-lt"/>
                <a:ea typeface="+mn-ea"/>
                <a:cs typeface="+mn-cs"/>
              </a:rPr>
              <a:t> for this small group discussion, and then bring the whole group back together to debrief their small group discussions. Ask for volunteers to share their ideas and, as they share, chart their responses on three separate pieces of chart paper labeled: Ongoing Professional Support, Opportunities for Collaboration, and Tools for Collaboration and Communication. Hang the chart paper strategically in the room as these will be utilized later in this section.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3412349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Getting</a:t>
            </a:r>
            <a:r>
              <a:rPr lang="en-US" sz="1200" b="1" kern="1200" baseline="0" dirty="0" smtClean="0">
                <a:solidFill>
                  <a:schemeClr val="tx1"/>
                </a:solidFill>
                <a:effectLst/>
                <a:latin typeface="+mn-lt"/>
                <a:ea typeface="+mn-ea"/>
                <a:cs typeface="+mn-cs"/>
              </a:rPr>
              <a:t> the Details</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to participants</a:t>
            </a:r>
            <a:r>
              <a:rPr lang="en-US" sz="1200" kern="1200" baseline="0" dirty="0" smtClean="0">
                <a:solidFill>
                  <a:schemeClr val="tx1"/>
                </a:solidFill>
                <a:effectLst/>
                <a:latin typeface="+mn-lt"/>
                <a:ea typeface="+mn-ea"/>
                <a:cs typeface="+mn-cs"/>
              </a:rPr>
              <a:t> that in order to get ‘maximum coverage’ of ideas and discussions they will now jigsaw the strategies provided within the Participant Guide. Have each person within a table group count off from 1 to 3 and then instruct all of the 1’s to go to one table, 2’s to another, and 3’s to a third. Depending on the total number of participants there may be multiples of each table which is fine. Further explain that w</a:t>
            </a:r>
            <a:r>
              <a:rPr lang="en-US" sz="1200" kern="1200" dirty="0" smtClean="0">
                <a:solidFill>
                  <a:schemeClr val="tx1"/>
                </a:solidFill>
                <a:effectLst/>
                <a:latin typeface="+mn-lt"/>
                <a:ea typeface="+mn-ea"/>
                <a:cs typeface="+mn-cs"/>
              </a:rPr>
              <a:t>ithin their smaller, micro groups,</a:t>
            </a:r>
            <a:r>
              <a:rPr lang="en-US" sz="1200" kern="1200" baseline="0" dirty="0" smtClean="0">
                <a:solidFill>
                  <a:schemeClr val="tx1"/>
                </a:solidFill>
                <a:effectLst/>
                <a:latin typeface="+mn-lt"/>
                <a:ea typeface="+mn-ea"/>
                <a:cs typeface="+mn-cs"/>
              </a:rPr>
              <a:t> they </a:t>
            </a:r>
            <a:r>
              <a:rPr lang="en-US" sz="1200" kern="1200" dirty="0" smtClean="0">
                <a:solidFill>
                  <a:schemeClr val="tx1"/>
                </a:solidFill>
                <a:effectLst/>
                <a:latin typeface="+mn-lt"/>
                <a:ea typeface="+mn-ea"/>
                <a:cs typeface="+mn-cs"/>
              </a:rPr>
              <a:t>will focus on one of three topics: ongoing professional support, opportunities for collaboration, and tools for collaboration and communication. Assign a</a:t>
            </a:r>
            <a:r>
              <a:rPr lang="en-US" sz="1200" kern="1200" baseline="0" dirty="0" smtClean="0">
                <a:solidFill>
                  <a:schemeClr val="tx1"/>
                </a:solidFill>
                <a:effectLst/>
                <a:latin typeface="+mn-lt"/>
                <a:ea typeface="+mn-ea"/>
                <a:cs typeface="+mn-cs"/>
              </a:rPr>
              <a:t> focus area to each group and then allow 20-25 minutes for each group to complete the focus area assignment/discussion in their Participant Guide. As groups work, be sure to visit each group to offer specific assistance and answer specific questions. </a:t>
            </a:r>
            <a:r>
              <a:rPr lang="en-US" sz="1200" b="1" kern="1200" baseline="0" dirty="0" smtClean="0">
                <a:solidFill>
                  <a:schemeClr val="tx1"/>
                </a:solidFill>
                <a:effectLst/>
                <a:latin typeface="+mn-lt"/>
                <a:ea typeface="+mn-ea"/>
                <a:cs typeface="+mn-cs"/>
              </a:rPr>
              <a:t>Note: As participants begin their work, explain that each of the three areas has several strategies associated with the focus. For example, opportunities for collaboration has eight different strategies associated with this focus.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12404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Participants will complete</a:t>
            </a:r>
            <a:r>
              <a:rPr lang="en-US" baseline="0" dirty="0" smtClean="0"/>
              <a:t> </a:t>
            </a:r>
            <a:r>
              <a:rPr lang="en-US" dirty="0" smtClean="0"/>
              <a:t>a short self-assessment, which can be found in the Participant Guide on </a:t>
            </a:r>
            <a:r>
              <a:rPr lang="en-US" b="0" dirty="0" smtClean="0"/>
              <a:t>page 4</a:t>
            </a:r>
            <a:r>
              <a:rPr lang="en-US" b="0" baseline="0" dirty="0" smtClean="0"/>
              <a:t>. They will rate themselves on a scale of 1-4 , depending on their knowledge or feelings about implementing the CCS-Math. P</a:t>
            </a:r>
            <a:r>
              <a:rPr lang="en-US" dirty="0" smtClean="0"/>
              <a:t>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val="1966632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smtClean="0">
                <a:solidFill>
                  <a:schemeClr val="tx1"/>
                </a:solidFill>
                <a:effectLst/>
                <a:latin typeface="+mn-lt"/>
                <a:ea typeface="+mn-ea"/>
                <a:cs typeface="+mn-cs"/>
              </a:rPr>
              <a:t>When the exploration and discussion time is over, have participants rejoin their work group and take approximately 10-15 minutes to provide information and insights gained from their micro-group discussions. Begin to wrap-up</a:t>
            </a:r>
            <a:r>
              <a:rPr lang="en-US" sz="1200" kern="1200" baseline="0" dirty="0" smtClean="0">
                <a:solidFill>
                  <a:schemeClr val="tx1"/>
                </a:solidFill>
                <a:effectLst/>
                <a:latin typeface="+mn-lt"/>
                <a:ea typeface="+mn-ea"/>
                <a:cs typeface="+mn-cs"/>
              </a:rPr>
              <a:t> Section 4 by debriefing the small group discussions and add to the chart paper created during the opening discussion for Section 4. Be sure to highlight the types of needs that can be addressed.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4248836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Meeting Teachers’ Needs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Before transitioning</a:t>
            </a:r>
            <a:r>
              <a:rPr lang="en-US" b="0" baseline="0" dirty="0" smtClean="0"/>
              <a:t> to Section 5, have participants go back to their implementation plan and continue to fill in ideas that they have for how teachers’ needs will be met and to identify anything they might need in order to continue to provide support to teachers. </a:t>
            </a:r>
            <a:r>
              <a:rPr lang="en-US" b="1" baseline="0" dirty="0" smtClean="0"/>
              <a:t>Note: As participants are working place four pieces of chart paper around the room in anticipation for Section 5 work. Label each piece either: Understanding the Standards, Content Knowledge, Instructional Practices, and Designing CCS-Math Learning.</a:t>
            </a:r>
            <a:endParaRPr lang="en-US" b="1" dirty="0" smtClean="0"/>
          </a:p>
          <a:p>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val="433430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a:spcBef>
                <a:spcPct val="0"/>
              </a:spcBef>
            </a:pPr>
            <a:r>
              <a:rPr lang="en-US" b="1" dirty="0" smtClean="0"/>
              <a:t>Section</a:t>
            </a:r>
            <a:r>
              <a:rPr lang="en-US" b="1" baseline="0" dirty="0" smtClean="0"/>
              <a:t> 5: Sustaining Change</a:t>
            </a:r>
            <a:endParaRPr lang="en-US" b="1" dirty="0" smtClean="0"/>
          </a:p>
          <a:p>
            <a:pPr>
              <a:spcBef>
                <a:spcPct val="0"/>
              </a:spcBef>
            </a:pPr>
            <a:r>
              <a:rPr lang="en-US" b="0" dirty="0" smtClean="0"/>
              <a:t>Section 5</a:t>
            </a:r>
            <a:r>
              <a:rPr lang="en-US" b="0" baseline="0" dirty="0" smtClean="0"/>
              <a:t> Time: 30 minutes</a:t>
            </a:r>
            <a:endParaRPr lang="en-US" b="0" dirty="0" smtClean="0"/>
          </a:p>
          <a:p>
            <a:endParaRPr lang="en-US" b="1" dirty="0"/>
          </a:p>
          <a:p>
            <a:r>
              <a:rPr lang="en-US" b="1" dirty="0"/>
              <a:t>Section </a:t>
            </a:r>
            <a:r>
              <a:rPr lang="en-US" b="1" dirty="0" smtClean="0"/>
              <a:t>5 </a:t>
            </a:r>
            <a:r>
              <a:rPr lang="en-US" b="1" dirty="0"/>
              <a:t>Training Objectives: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receive feedback on coaching plans.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wrap up Modules 1‒5.</a:t>
            </a:r>
          </a:p>
          <a:p>
            <a:pPr>
              <a:spcBef>
                <a:spcPct val="0"/>
              </a:spcBef>
            </a:pPr>
            <a:endParaRPr lang="en-US" dirty="0"/>
          </a:p>
          <a:p>
            <a:pPr>
              <a:spcBef>
                <a:spcPct val="0"/>
              </a:spcBef>
            </a:pPr>
            <a:r>
              <a:rPr lang="en-US" b="1" baseline="0" dirty="0" smtClean="0"/>
              <a:t>Section 5 Outline:</a:t>
            </a:r>
          </a:p>
          <a:p>
            <a:pPr marL="226108" marR="0" indent="-226108" algn="l" defTabSz="914400" rtl="0" eaLnBrk="1" fontAlgn="auto" latinLnBrk="0" hangingPunct="1">
              <a:lnSpc>
                <a:spcPct val="100000"/>
              </a:lnSpc>
              <a:spcBef>
                <a:spcPts val="0"/>
              </a:spcBef>
              <a:spcAft>
                <a:spcPts val="0"/>
              </a:spcAft>
              <a:buClrTx/>
              <a:buSzTx/>
              <a:buFontTx/>
              <a:buAutoNum type="arabicPeriod"/>
              <a:tabLst/>
              <a:defRPr/>
            </a:pPr>
            <a:r>
              <a:rPr lang="en-US" dirty="0" smtClean="0"/>
              <a:t>(25 </a:t>
            </a:r>
            <a:r>
              <a:rPr lang="en-US" dirty="0"/>
              <a:t>minutes) </a:t>
            </a:r>
            <a:r>
              <a:rPr lang="en-US" sz="1200" kern="1200" dirty="0" smtClean="0">
                <a:solidFill>
                  <a:schemeClr val="tx1"/>
                </a:solidFill>
                <a:effectLst/>
                <a:latin typeface="+mn-lt"/>
                <a:ea typeface="+mn-ea"/>
                <a:cs typeface="+mn-cs"/>
              </a:rPr>
              <a:t>Participants will complete a gallery walk in which they will visit four different spots around the room. At each spot, they will discuss with others each of the four areas covered by Modules 1‒4:</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Understanding the Standards</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Content Knowledge</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Instructional Practices</a:t>
            </a:r>
          </a:p>
          <a:p>
            <a:pPr marL="457200" lvl="0" indent="-171450" algn="l">
              <a:buFont typeface="Arial" panose="020B0604020202020204" pitchFamily="34" charset="0"/>
              <a:buChar char="•"/>
            </a:pPr>
            <a:r>
              <a:rPr lang="en-US" sz="1200" kern="1200" dirty="0" smtClean="0">
                <a:solidFill>
                  <a:schemeClr val="tx1"/>
                </a:solidFill>
                <a:effectLst/>
                <a:latin typeface="+mn-lt"/>
                <a:ea typeface="+mn-ea"/>
                <a:cs typeface="+mn-cs"/>
              </a:rPr>
              <a:t>Designing CCS-Math Learning</a:t>
            </a:r>
          </a:p>
          <a:p>
            <a:pPr marL="285750" lvl="0" indent="0" algn="l">
              <a:buFont typeface="Arial" panose="020B0604020202020204" pitchFamily="34" charset="0"/>
              <a:buNone/>
            </a:pPr>
            <a:r>
              <a:rPr lang="en-US" sz="1200" kern="1200" dirty="0" smtClean="0">
                <a:solidFill>
                  <a:schemeClr val="tx1"/>
                </a:solidFill>
                <a:effectLst/>
                <a:latin typeface="+mn-lt"/>
                <a:ea typeface="+mn-ea"/>
                <a:cs typeface="+mn-cs"/>
              </a:rPr>
              <a:t>For each topic, participants will discuss any remaining questions/needs, and provide suggestions or strategies for meeting the needs, etc. Then, they will add either a question, need, or strategy to the chart paper for the corresponding topic.</a:t>
            </a:r>
          </a:p>
          <a:p>
            <a:endParaRPr lang="en-US" sz="1200" kern="1200" dirty="0" smtClean="0">
              <a:solidFill>
                <a:schemeClr val="tx1"/>
              </a:solidFill>
              <a:effectLst/>
              <a:latin typeface="+mn-lt"/>
              <a:ea typeface="+mn-ea"/>
              <a:cs typeface="+mn-cs"/>
            </a:endParaRPr>
          </a:p>
          <a:p>
            <a:pPr marL="228600" indent="-228600">
              <a:buFont typeface="+mj-lt"/>
              <a:buAutoNum type="arabicPeriod" startAt="3"/>
            </a:pPr>
            <a:r>
              <a:rPr lang="en-US" dirty="0" smtClean="0"/>
              <a:t>(5 </a:t>
            </a:r>
            <a:r>
              <a:rPr lang="en-US" dirty="0"/>
              <a:t>minutes) </a:t>
            </a:r>
            <a:r>
              <a:rPr lang="en-US" sz="1200" kern="1200" dirty="0" smtClean="0">
                <a:solidFill>
                  <a:schemeClr val="tx1"/>
                </a:solidFill>
                <a:effectLst/>
                <a:latin typeface="+mn-lt"/>
                <a:ea typeface="+mn-ea"/>
                <a:cs typeface="+mn-cs"/>
              </a:rPr>
              <a:t>After everyone has addressed all four topics, participants will come together as a large group to discuss their needs and strategies for each. The facilitator will wrap up this section by providing additional resources for building coaching skills and answer any remaining questions. </a:t>
            </a:r>
          </a:p>
          <a:p>
            <a:pPr marL="0" indent="0" defTabSz="904433">
              <a:buFont typeface="+mj-lt"/>
              <a:buNone/>
              <a:defRPr/>
            </a:pPr>
            <a:endParaRPr lang="en-US" dirty="0"/>
          </a:p>
          <a:p>
            <a:pPr>
              <a:spcBef>
                <a:spcPct val="0"/>
              </a:spcBef>
            </a:pPr>
            <a:r>
              <a:rPr lang="en-US" b="1" baseline="0" dirty="0" smtClean="0"/>
              <a:t>Section 5 Supporting Documents</a:t>
            </a:r>
          </a:p>
          <a:p>
            <a:pPr lvl="0"/>
            <a:r>
              <a:rPr lang="en-US" i="1" dirty="0" smtClean="0"/>
              <a:t>Additional Ideas for Support</a:t>
            </a:r>
            <a:endParaRPr lang="en-US" i="1" dirty="0"/>
          </a:p>
          <a:p>
            <a:pPr>
              <a:spcBef>
                <a:spcPct val="0"/>
              </a:spcBef>
            </a:pPr>
            <a:endParaRPr lang="en-US" b="1" baseline="0" dirty="0" smtClean="0"/>
          </a:p>
          <a:p>
            <a:pPr>
              <a:spcBef>
                <a:spcPct val="0"/>
              </a:spcBef>
            </a:pPr>
            <a:r>
              <a:rPr lang="en-US" b="1" baseline="0" dirty="0" smtClean="0"/>
              <a:t>Section 5 Materials</a:t>
            </a:r>
          </a:p>
          <a:p>
            <a:pPr lvl="0"/>
            <a:r>
              <a:rPr lang="en-US" dirty="0"/>
              <a:t>Chart paper</a:t>
            </a:r>
          </a:p>
          <a:p>
            <a:pPr lvl="0"/>
            <a:r>
              <a:rPr lang="en-US" dirty="0"/>
              <a:t>Markers</a:t>
            </a:r>
          </a:p>
          <a:p>
            <a:pPr lvl="0"/>
            <a:r>
              <a:rPr lang="en-US" dirty="0"/>
              <a:t>Sticky Notes</a:t>
            </a:r>
          </a:p>
          <a:p>
            <a:endParaRPr lang="en-US" dirty="0"/>
          </a:p>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52</a:t>
            </a:fld>
            <a:endParaRPr lang="en-US" dirty="0">
              <a:solidFill>
                <a:prstClr val="black"/>
              </a:solidFill>
              <a:latin typeface="Arial" pitchFamily="34" charset="0"/>
            </a:endParaRPr>
          </a:p>
        </p:txBody>
      </p:sp>
    </p:spTree>
    <p:extLst>
      <p:ext uri="{BB962C8B-B14F-4D97-AF65-F5344CB8AC3E}">
        <p14:creationId xmlns:p14="http://schemas.microsoft.com/office/powerpoint/2010/main" val="3671332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Sharing Ideas</a:t>
            </a:r>
          </a:p>
          <a:p>
            <a:r>
              <a:rPr lang="en-US" b="0" dirty="0" smtClean="0"/>
              <a:t>Place participants in grade</a:t>
            </a:r>
            <a:r>
              <a:rPr lang="en-US" b="0" baseline="0" dirty="0" smtClean="0"/>
              <a:t> level alike or course alike groups and explain that with their group they will visit and rotate through each of the following areas:</a:t>
            </a:r>
          </a:p>
          <a:p>
            <a:pPr marL="171450" indent="-171450">
              <a:buFont typeface="Arial" panose="020B0604020202020204" pitchFamily="34" charset="0"/>
              <a:buChar char="•"/>
            </a:pPr>
            <a:r>
              <a:rPr lang="en-US" b="0" baseline="0" dirty="0" smtClean="0"/>
              <a:t>Understanding the Standards</a:t>
            </a:r>
          </a:p>
          <a:p>
            <a:pPr marL="171450" indent="-171450">
              <a:buFont typeface="Arial" panose="020B0604020202020204" pitchFamily="34" charset="0"/>
              <a:buChar char="•"/>
            </a:pPr>
            <a:r>
              <a:rPr lang="en-US" b="0" baseline="0" dirty="0" smtClean="0"/>
              <a:t>Content Knowledge</a:t>
            </a:r>
          </a:p>
          <a:p>
            <a:pPr marL="171450" indent="-171450">
              <a:buFont typeface="Arial" panose="020B0604020202020204" pitchFamily="34" charset="0"/>
              <a:buChar char="•"/>
            </a:pPr>
            <a:r>
              <a:rPr lang="en-US" b="0" baseline="0" dirty="0" smtClean="0"/>
              <a:t>Instructional Practices</a:t>
            </a:r>
          </a:p>
          <a:p>
            <a:pPr marL="171450" indent="-171450">
              <a:buFont typeface="Arial" panose="020B0604020202020204" pitchFamily="34" charset="0"/>
              <a:buChar char="•"/>
            </a:pPr>
            <a:r>
              <a:rPr lang="en-US" b="0" baseline="0" dirty="0" smtClean="0"/>
              <a:t>Designing CCS-Math Learning</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each piece of chart paper, groups should discuss any remaining needs that they have found in that area and should add a question and a need to the chart paper. Then, if they have an answer/idea/strategy to address a question posted by another group, they should add that answer/idea/strategy to the chart paper as well. Allow approximately 15-20 minutes for participants to visit each piece of chart paper. </a:t>
            </a:r>
          </a:p>
          <a:p>
            <a:pPr marL="0" indent="0">
              <a:buFont typeface="Arial" panose="020B0604020202020204" pitchFamily="34" charset="0"/>
              <a:buNone/>
            </a:pPr>
            <a:r>
              <a:rPr lang="en-US" b="0" baseline="0" dirty="0" smtClean="0"/>
              <a:t>Then, bring everyone back together and review what is on each piece of chart paper as a result of their work and provide strategies and/or ideas for any remaining needs that have not been addressed.</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1021301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Final Wrap-Up</a:t>
            </a:r>
          </a:p>
          <a:p>
            <a:r>
              <a:rPr lang="en-US" b="0" dirty="0" smtClean="0"/>
              <a:t>Wrap-up</a:t>
            </a:r>
            <a:r>
              <a:rPr lang="en-US" b="0" baseline="0" dirty="0" smtClean="0"/>
              <a:t> Modules 1-5 by providing the important points to remember on the slide. Ask if there are any remaining questions and then close out the session by transitioning to the closing activities.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val="35095994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55</a:t>
            </a:fld>
            <a:endParaRPr lang="en-US" dirty="0">
              <a:solidFill>
                <a:prstClr val="black"/>
              </a:solidFill>
              <a:latin typeface="Arial" pitchFamily="34" charset="0"/>
            </a:endParaRPr>
          </a:p>
        </p:txBody>
      </p:sp>
    </p:spTree>
    <p:extLst>
      <p:ext uri="{BB962C8B-B14F-4D97-AF65-F5344CB8AC3E}">
        <p14:creationId xmlns:p14="http://schemas.microsoft.com/office/powerpoint/2010/main" val="301805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CSDE is hosting a series of webinars for principals this year. </a:t>
            </a:r>
            <a:r>
              <a:rPr lang="en-US" sz="1200" dirty="0" smtClean="0"/>
              <a:t>These are interactive sessions where principals can gain information about the Systems of Professional Learning project, ask questions, and share experiences. To register and for more information about the series, please visit ctcorestandards.org. Use the screenshot</a:t>
            </a:r>
            <a:r>
              <a:rPr lang="en-US" sz="1200" baseline="0" dirty="0" smtClean="0"/>
              <a:t> on the next slide to show participants where to look for more information.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56</a:t>
            </a:fld>
            <a:endParaRPr lang="en-US" dirty="0"/>
          </a:p>
        </p:txBody>
      </p:sp>
    </p:spTree>
    <p:extLst>
      <p:ext uri="{BB962C8B-B14F-4D97-AF65-F5344CB8AC3E}">
        <p14:creationId xmlns:p14="http://schemas.microsoft.com/office/powerpoint/2010/main" val="38572727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 the sessions</a:t>
            </a:r>
            <a:r>
              <a:rPr lang="en-US" baseline="0" dirty="0" smtClean="0"/>
              <a:t> and registration information can be found under “Professional Development Opportunities” on the CT Core Standards website.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35515702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partnership with the Connecticut State Department of Education, Public Consulting Group (PCG) will present a professional development series for educators working with students with unique learning characteristics. The goal of this professional development series is to enable local educators to implement CCS-aligned curriculum, instructional practices, and assessments to meet the needs of a wide variety of learners.</a:t>
            </a:r>
          </a:p>
          <a:p>
            <a:endParaRPr lang="en-US" dirty="0" smtClean="0"/>
          </a:p>
          <a:p>
            <a:r>
              <a:rPr lang="en-US" dirty="0" smtClean="0"/>
              <a:t>Participants will attend as teams to empower educators to align efforts resulting in an inclusive environment, and increase their capability to foster change in their school systems. </a:t>
            </a:r>
          </a:p>
          <a:p>
            <a:endParaRPr lang="en-US" dirty="0" smtClean="0"/>
          </a:p>
          <a:p>
            <a:r>
              <a:rPr lang="en-US" dirty="0" smtClean="0"/>
              <a:t>Registration is open through the PCG “RegisterMe” website</a:t>
            </a:r>
            <a:r>
              <a:rPr lang="en-US" baseline="0" dirty="0" smtClean="0"/>
              <a:t> and accessible on the ctcorestandards.org website under the Professional Development link. </a:t>
            </a:r>
            <a:endParaRPr lang="en-US" dirty="0" smtClean="0"/>
          </a:p>
          <a:p>
            <a:endParaRPr lang="en-US" dirty="0" smtClean="0"/>
          </a:p>
          <a:p>
            <a:r>
              <a:rPr lang="en-US" sz="1200" kern="1200" dirty="0" smtClean="0">
                <a:solidFill>
                  <a:schemeClr val="tx1"/>
                </a:solidFill>
                <a:effectLst/>
                <a:latin typeface="+mn-lt"/>
                <a:ea typeface="+mn-ea"/>
                <a:cs typeface="+mn-cs"/>
              </a:rPr>
              <a:t>In the first module to be offered October through December, the full team from each school, including educators who work with English language learners (ELL) and students with disabilities (SwD), will explore the importance of a culture of </a:t>
            </a:r>
            <a:r>
              <a:rPr lang="en-US" sz="1200" b="1" kern="1200" dirty="0" smtClean="0">
                <a:solidFill>
                  <a:schemeClr val="tx1"/>
                </a:solidFill>
                <a:effectLst/>
                <a:latin typeface="+mn-lt"/>
                <a:ea typeface="+mn-ea"/>
                <a:cs typeface="+mn-cs"/>
              </a:rPr>
              <a:t>academic optimism</a:t>
            </a:r>
            <a:r>
              <a:rPr lang="en-US" sz="1200" kern="1200" dirty="0" smtClean="0">
                <a:solidFill>
                  <a:schemeClr val="tx1"/>
                </a:solidFill>
                <a:effectLst/>
                <a:latin typeface="+mn-lt"/>
                <a:ea typeface="+mn-ea"/>
                <a:cs typeface="+mn-cs"/>
              </a:rPr>
              <a:t> underpinned by the belief that through high expectations, trust in students and parents, and teacher efficacy that all students can learn. The morning will provide participants an overview of the power of a growth mindset in both students and teachers and discuss implications of adopting a culture of academic optimism in their schools and the collaboration required to achieve that goal. In the afternoon, teams will form a common understanding of </a:t>
            </a:r>
            <a:r>
              <a:rPr lang="en-US" sz="1200" b="1" kern="1200" dirty="0" smtClean="0">
                <a:solidFill>
                  <a:schemeClr val="tx1"/>
                </a:solidFill>
                <a:effectLst/>
                <a:latin typeface="+mn-lt"/>
                <a:ea typeface="+mn-ea"/>
                <a:cs typeface="+mn-cs"/>
              </a:rPr>
              <a:t>Universal Design for Learning (UDL),</a:t>
            </a:r>
            <a:r>
              <a:rPr lang="en-US" sz="1200" kern="1200" dirty="0" smtClean="0">
                <a:solidFill>
                  <a:schemeClr val="tx1"/>
                </a:solidFill>
                <a:effectLst/>
                <a:latin typeface="+mn-lt"/>
                <a:ea typeface="+mn-ea"/>
                <a:cs typeface="+mn-cs"/>
              </a:rPr>
              <a:t> which provides the foundation and springboard for two subsequent modules that expand participants’ ability to support all learners through using a UDL approach to planning and teaching.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6530596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CSDE has announced that 66 LEAs have received an allocation of in-district coaching services to support implementation of the Connecticut Core Standards for the 2014-2015 school year. For information about your district’s allocation, check with your district</a:t>
            </a:r>
            <a:r>
              <a:rPr lang="en-US" baseline="0" dirty="0" smtClean="0"/>
              <a:t> administration and your local RESC.</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245556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t>Facilitator: </a:t>
            </a:r>
            <a:r>
              <a:rPr lang="en-US" dirty="0" smtClean="0"/>
              <a:t>Hang up 6 pieces of chart</a:t>
            </a:r>
            <a:r>
              <a:rPr lang="en-US" baseline="0" dirty="0" smtClean="0"/>
              <a:t> paper around the room. Label the top of each chart paper with Statement 1, or Statement 2, etc. Then add the number scale 4, 3, 2, 1 at the bottom (see example on next slide). </a:t>
            </a:r>
            <a:r>
              <a:rPr lang="en-US" dirty="0" smtClean="0"/>
              <a:t>Direct participants to place their ratings</a:t>
            </a:r>
            <a:r>
              <a:rPr lang="en-US" baseline="0" dirty="0" smtClean="0"/>
              <a:t> for Statements 1-6 on six individual sticky notes (they should also write the Statement number on each sticky). Choose one participant to collect all of the sticky notes for Statement 1 and another participant to collect sticky notes for Statement 2 and so forth until all of the sticky notes are collected. Now the collector can create a </a:t>
            </a:r>
            <a:r>
              <a:rPr lang="en-US" baseline="0" dirty="0" err="1" smtClean="0"/>
              <a:t>Consensogram</a:t>
            </a:r>
            <a:r>
              <a:rPr lang="en-US" baseline="0" dirty="0" smtClean="0"/>
              <a:t> for their Statement using the </a:t>
            </a:r>
            <a:r>
              <a:rPr lang="en-US" baseline="0" dirty="0" err="1" smtClean="0"/>
              <a:t>stickies</a:t>
            </a:r>
            <a:r>
              <a:rPr lang="en-US" baseline="0" dirty="0" smtClean="0"/>
              <a:t>. Sticky notes should be placed one above the other to create a bar graph.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r>
              <a:rPr lang="en-US" baseline="0" dirty="0" smtClean="0"/>
              <a:t>Introductory Activity: 20</a:t>
            </a:r>
            <a:r>
              <a:rPr lang="en-US" dirty="0" smtClean="0"/>
              <a:t> minutes total</a:t>
            </a:r>
          </a:p>
          <a:p>
            <a:pPr eaLnBrk="1" hangingPunct="1">
              <a:spcBef>
                <a:spcPct val="0"/>
              </a:spcBef>
              <a:buFontTx/>
              <a:buNone/>
            </a:pPr>
            <a:r>
              <a:rPr lang="en-US" dirty="0" smtClean="0"/>
              <a:t>Materials:</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Pre-Assessment on Page 4 of Participant Guide</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Sticky notes </a:t>
            </a:r>
          </a:p>
          <a:p>
            <a:pPr eaLnBrk="1" hangingPunct="1">
              <a:spcBef>
                <a:spcPct val="0"/>
              </a:spcBef>
              <a:buFontTx/>
              <a:buNone/>
            </a:pPr>
            <a:r>
              <a:rPr lang="en-US" dirty="0" smtClean="0"/>
              <a:t>Chart Paper</a:t>
            </a:r>
          </a:p>
          <a:p>
            <a:pPr eaLnBrk="1" hangingPunct="1">
              <a:spcBef>
                <a:spcPct val="0"/>
              </a:spcBef>
              <a:buFontTx/>
              <a:buNone/>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a:t>
            </a:fld>
            <a:endParaRPr lang="en-US" dirty="0"/>
          </a:p>
        </p:txBody>
      </p:sp>
    </p:spTree>
    <p:extLst>
      <p:ext uri="{BB962C8B-B14F-4D97-AF65-F5344CB8AC3E}">
        <p14:creationId xmlns:p14="http://schemas.microsoft.com/office/powerpoint/2010/main" val="3937160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2483267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 Post-Assessment will be the same as the Pre-Assessment they took in the beginning of the session. This assessment is to gauge their learning based on the activities of the full day session. Remind the participants to fill out an</a:t>
            </a:r>
            <a:r>
              <a:rPr lang="en-US" baseline="0" dirty="0" smtClean="0"/>
              <a:t> online Session Evaluation located here </a:t>
            </a:r>
            <a:r>
              <a:rPr lang="en-US" sz="1200" u="sng" dirty="0" smtClean="0">
                <a:hlinkClick r:id="rId3"/>
              </a:rPr>
              <a:t>http://surveys.pcgus.com/s3/CT-Math-Module-5-6-12</a:t>
            </a:r>
            <a:r>
              <a:rPr lang="en-US" dirty="0" smtClean="0"/>
              <a:t>.</a:t>
            </a:r>
          </a:p>
        </p:txBody>
      </p:sp>
      <p:sp>
        <p:nvSpPr>
          <p:cNvPr id="230404"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3040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65E4D3F-EE0F-479E-AC22-92697D51B405}"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3040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30407"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3AEAAA-3454-44D5-90F4-C75A93E9B012}" type="slidenum">
              <a:rPr lang="en-US">
                <a:solidFill>
                  <a:prstClr val="black"/>
                </a:solidFill>
                <a:latin typeface="Arial" pitchFamily="34" charset="0"/>
              </a:rPr>
              <a:pPr/>
              <a:t>61</a:t>
            </a:fld>
            <a:endParaRPr lang="en-US" dirty="0">
              <a:solidFill>
                <a:prstClr val="black"/>
              </a:solidFill>
              <a:latin typeface="Arial" pitchFamily="34" charset="0"/>
            </a:endParaRPr>
          </a:p>
        </p:txBody>
      </p:sp>
    </p:spTree>
    <p:extLst>
      <p:ext uri="{BB962C8B-B14F-4D97-AF65-F5344CB8AC3E}">
        <p14:creationId xmlns:p14="http://schemas.microsoft.com/office/powerpoint/2010/main" val="3653984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775766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Some Key Resources</a:t>
            </a:r>
          </a:p>
          <a:p>
            <a:r>
              <a:rPr lang="en-US" b="0" dirty="0" smtClean="0"/>
              <a:t>Remind participants of some of the key resources</a:t>
            </a:r>
            <a:r>
              <a:rPr lang="en-US" b="0" baseline="0" dirty="0" smtClean="0"/>
              <a:t> that they have available to them as they continue to provide support for the CCS-Math implementation at their school.</a:t>
            </a:r>
          </a:p>
          <a:p>
            <a:r>
              <a:rPr lang="en-US" b="0" dirty="0" smtClean="0"/>
              <a:t>http://www.sde.ct.gov/sde/cwp/view.asp?a=2748&amp;q=335358 </a:t>
            </a:r>
            <a:endParaRPr lang="en-US" b="0"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val="3506635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987BF-41CF-43EC-9FC3-FCCE2C4AEE1E}" type="slidenum">
              <a:rPr lang="en-US">
                <a:solidFill>
                  <a:prstClr val="black"/>
                </a:solidFill>
                <a:latin typeface="Arial" pitchFamily="34" charset="0"/>
              </a:rPr>
              <a:pPr/>
              <a:t>64</a:t>
            </a:fld>
            <a:endParaRPr lang="en-US" dirty="0">
              <a:solidFill>
                <a:prstClr val="black"/>
              </a:solidFill>
              <a:latin typeface="Arial" pitchFamily="34" charset="0"/>
            </a:endParaRPr>
          </a:p>
        </p:txBody>
      </p:sp>
    </p:spTree>
    <p:extLst>
      <p:ext uri="{BB962C8B-B14F-4D97-AF65-F5344CB8AC3E}">
        <p14:creationId xmlns:p14="http://schemas.microsoft.com/office/powerpoint/2010/main" val="223793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A </a:t>
            </a:r>
            <a:r>
              <a:rPr lang="en-US" baseline="0" dirty="0" err="1" smtClean="0"/>
              <a:t>Consensogram</a:t>
            </a:r>
            <a:r>
              <a:rPr lang="en-US" baseline="0" dirty="0" smtClean="0"/>
              <a:t> chart should be created for each of the six statements. </a:t>
            </a:r>
            <a:r>
              <a:rPr lang="en-US" dirty="0" smtClean="0"/>
              <a:t>After</a:t>
            </a:r>
            <a:r>
              <a:rPr lang="en-US" baseline="0" dirty="0" smtClean="0"/>
              <a:t> the </a:t>
            </a:r>
            <a:r>
              <a:rPr lang="en-US" baseline="0" dirty="0" err="1" smtClean="0"/>
              <a:t>Consensogram</a:t>
            </a:r>
            <a:r>
              <a:rPr lang="en-US" baseline="0" dirty="0" smtClean="0"/>
              <a:t> charts are completed, either comment upon what you see, or invite participants to do so.</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a:t>
            </a:fld>
            <a:endParaRPr lang="en-US" dirty="0"/>
          </a:p>
        </p:txBody>
      </p:sp>
    </p:spTree>
    <p:extLst>
      <p:ext uri="{BB962C8B-B14F-4D97-AF65-F5344CB8AC3E}">
        <p14:creationId xmlns:p14="http://schemas.microsoft.com/office/powerpoint/2010/main" val="116608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fontScale="40000" lnSpcReduction="20000"/>
          </a:bodyPr>
          <a:lstStyle/>
          <a:p>
            <a:pPr>
              <a:spcBef>
                <a:spcPct val="0"/>
              </a:spcBef>
            </a:pPr>
            <a:r>
              <a:rPr lang="en-US" b="1" dirty="0" smtClean="0"/>
              <a:t>Section</a:t>
            </a:r>
            <a:r>
              <a:rPr lang="en-US" b="1" baseline="0" dirty="0" smtClean="0"/>
              <a:t> 1: </a:t>
            </a:r>
            <a:r>
              <a:rPr lang="en-US" b="1" dirty="0" smtClean="0"/>
              <a:t>Identifying and Understanding</a:t>
            </a:r>
            <a:r>
              <a:rPr lang="en-US" b="1" baseline="0" dirty="0" smtClean="0"/>
              <a:t> Teacher Needs</a:t>
            </a:r>
            <a:endParaRPr lang="en-US" b="1" dirty="0" smtClean="0"/>
          </a:p>
          <a:p>
            <a:pPr>
              <a:spcBef>
                <a:spcPct val="0"/>
              </a:spcBef>
            </a:pPr>
            <a:r>
              <a:rPr lang="en-US" b="0" dirty="0" smtClean="0"/>
              <a:t>Section 1</a:t>
            </a:r>
            <a:r>
              <a:rPr lang="en-US" b="0" baseline="0" dirty="0" smtClean="0"/>
              <a:t> Time: 80 minutes</a:t>
            </a:r>
            <a:endParaRPr lang="en-US" b="0" dirty="0" smtClean="0"/>
          </a:p>
          <a:p>
            <a:endParaRPr lang="en-US" b="1" dirty="0"/>
          </a:p>
          <a:p>
            <a:r>
              <a:rPr lang="en-US" b="1" dirty="0"/>
              <a:t>Section 1 Training Objectives:</a:t>
            </a:r>
          </a:p>
          <a:p>
            <a:pPr marL="169581" indent="-169581">
              <a:buFont typeface="Arial" panose="020B0604020202020204" pitchFamily="34" charset="0"/>
              <a:buChar char="•"/>
            </a:pPr>
            <a:r>
              <a:rPr lang="en-US" dirty="0"/>
              <a:t>To reflect on the change process.</a:t>
            </a:r>
          </a:p>
          <a:p>
            <a:pPr marL="169581" indent="-169581">
              <a:buFont typeface="Arial" panose="020B0604020202020204" pitchFamily="34" charset="0"/>
              <a:buChar char="•"/>
            </a:pPr>
            <a:r>
              <a:rPr lang="en-US" dirty="0"/>
              <a:t>To identify teacher needs around the key ideas from Modules 1‒4.</a:t>
            </a:r>
          </a:p>
          <a:p>
            <a:pPr marL="169581" indent="-169581">
              <a:buFont typeface="Arial" panose="020B0604020202020204" pitchFamily="34" charset="0"/>
              <a:buChar char="•"/>
            </a:pPr>
            <a:r>
              <a:rPr lang="en-US" dirty="0"/>
              <a:t>To understand what is required for meeting the identified teacher needs.</a:t>
            </a:r>
          </a:p>
          <a:p>
            <a:pPr>
              <a:spcBef>
                <a:spcPct val="0"/>
              </a:spcBef>
            </a:pPr>
            <a:endParaRPr lang="en-US" dirty="0"/>
          </a:p>
          <a:p>
            <a:pPr>
              <a:spcBef>
                <a:spcPct val="0"/>
              </a:spcBef>
            </a:pPr>
            <a:r>
              <a:rPr lang="en-US" b="1" baseline="0" dirty="0" smtClean="0"/>
              <a:t>Section 1 Outline:</a:t>
            </a:r>
          </a:p>
          <a:p>
            <a:pPr marL="226108" indent="-226108">
              <a:buAutoNum type="arabicPeriod"/>
            </a:pPr>
            <a:r>
              <a:rPr lang="en-US" dirty="0" smtClean="0"/>
              <a:t>(15 </a:t>
            </a:r>
            <a:r>
              <a:rPr lang="en-US" dirty="0"/>
              <a:t>minutes) Section 1 begins with the facilitator summarizing the key ideas from Modules 1‒4 and </a:t>
            </a:r>
            <a:r>
              <a:rPr lang="en-US" dirty="0" smtClean="0"/>
              <a:t>then having </a:t>
            </a:r>
            <a:r>
              <a:rPr lang="en-US" dirty="0"/>
              <a:t>participants describe their vision of the teaching and learning taking place in a mathematics classroom that incorporates all of these key ideas. </a:t>
            </a:r>
          </a:p>
          <a:p>
            <a:endParaRPr lang="en-US" dirty="0"/>
          </a:p>
          <a:p>
            <a:pPr marL="226108" indent="-226108">
              <a:buFont typeface="+mj-lt"/>
              <a:buAutoNum type="arabicPeriod" startAt="2"/>
            </a:pPr>
            <a:r>
              <a:rPr lang="en-US" dirty="0" smtClean="0"/>
              <a:t>(5 </a:t>
            </a:r>
            <a:r>
              <a:rPr lang="en-US" dirty="0"/>
              <a:t>minutes) After volunteers share, the facilitator will explain that Module 5 is about bringing all of those key ideas together and making a plan for helping all teachers grow in their implementation of the CCS-Math. </a:t>
            </a:r>
          </a:p>
          <a:p>
            <a:endParaRPr lang="en-US" dirty="0"/>
          </a:p>
          <a:p>
            <a:pPr marL="226108" indent="-226108">
              <a:buFont typeface="+mj-lt"/>
              <a:buAutoNum type="arabicPeriod" startAt="3"/>
            </a:pPr>
            <a:r>
              <a:rPr lang="en-US" dirty="0" smtClean="0"/>
              <a:t>(5 minutes)</a:t>
            </a:r>
            <a:r>
              <a:rPr lang="en-US" baseline="0" dirty="0" smtClean="0"/>
              <a:t> </a:t>
            </a:r>
            <a:r>
              <a:rPr lang="en-US" dirty="0" smtClean="0"/>
              <a:t>Participants </a:t>
            </a:r>
            <a:r>
              <a:rPr lang="en-US" dirty="0"/>
              <a:t>are then asked to review the change process discussed in Module 1 and </a:t>
            </a:r>
            <a:r>
              <a:rPr lang="en-US" dirty="0" smtClean="0"/>
              <a:t>try </a:t>
            </a:r>
            <a:r>
              <a:rPr lang="en-US" dirty="0"/>
              <a:t>to determine where they think </a:t>
            </a:r>
            <a:r>
              <a:rPr lang="en-US" dirty="0" smtClean="0"/>
              <a:t>teachers </a:t>
            </a:r>
            <a:r>
              <a:rPr lang="en-US" dirty="0"/>
              <a:t>in their school are with making the overall change of teaching and learning with the CCS-Math. </a:t>
            </a:r>
          </a:p>
          <a:p>
            <a:endParaRPr lang="en-US" dirty="0"/>
          </a:p>
          <a:p>
            <a:pPr marL="226108" indent="-226108">
              <a:buFont typeface="+mj-lt"/>
              <a:buAutoNum type="arabicPeriod" startAt="4"/>
            </a:pPr>
            <a:r>
              <a:rPr lang="en-US" dirty="0" smtClean="0"/>
              <a:t>(20 </a:t>
            </a:r>
            <a:r>
              <a:rPr lang="en-US" dirty="0"/>
              <a:t>minutes) Each of the following features of Modules 1-4 will then be addressed to determine where teachers are in the change process and what, specifically, teachers need in order to move to the next level. Features to be addressed include:</a:t>
            </a:r>
          </a:p>
          <a:p>
            <a:pPr lvl="1"/>
            <a:r>
              <a:rPr lang="en-US" dirty="0"/>
              <a:t>Understanding the Standards</a:t>
            </a:r>
          </a:p>
          <a:p>
            <a:pPr lvl="1"/>
            <a:r>
              <a:rPr lang="en-US" dirty="0"/>
              <a:t>Structure of the Standards</a:t>
            </a:r>
          </a:p>
          <a:p>
            <a:pPr lvl="1"/>
            <a:r>
              <a:rPr lang="en-US" dirty="0"/>
              <a:t>Importance of the Practice Standards</a:t>
            </a:r>
          </a:p>
          <a:p>
            <a:pPr lvl="1"/>
            <a:r>
              <a:rPr lang="en-US" dirty="0"/>
              <a:t>Content Knowledge</a:t>
            </a:r>
          </a:p>
          <a:p>
            <a:pPr lvl="1"/>
            <a:r>
              <a:rPr lang="en-US" dirty="0"/>
              <a:t>Instructional Practices</a:t>
            </a:r>
          </a:p>
          <a:p>
            <a:pPr lvl="1"/>
            <a:r>
              <a:rPr lang="en-US" dirty="0"/>
              <a:t>Designing CCS-Math Learning </a:t>
            </a:r>
          </a:p>
          <a:p>
            <a:pPr defTabSz="904433"/>
            <a:r>
              <a:rPr lang="en-US" dirty="0"/>
              <a:t>To address each of the above and to make the determinations of where teachers are and what they need, participants will use the information collected on the questions generated at the end of Module 4 to describe where the teachers at their school are in terms of their knowledge and/or implementation of a specific feature and be asked to answer questions to assist in guiding their thinking. Participants enter their answers into the appropriate space on the Implementation Plan template. </a:t>
            </a:r>
            <a:r>
              <a:rPr lang="en-US" b="1" dirty="0"/>
              <a:t>Note: This template will continue to be revisited through the module as new information and strategies are discussed. </a:t>
            </a:r>
          </a:p>
          <a:p>
            <a:pPr defTabSz="904433"/>
            <a:endParaRPr lang="en-US" b="1" dirty="0"/>
          </a:p>
          <a:p>
            <a:pPr marL="226108" indent="-226108">
              <a:buFont typeface="+mj-lt"/>
              <a:buAutoNum type="arabicPeriod" startAt="5"/>
            </a:pPr>
            <a:r>
              <a:rPr lang="en-US" dirty="0" smtClean="0"/>
              <a:t>(20 </a:t>
            </a:r>
            <a:r>
              <a:rPr lang="en-US" dirty="0"/>
              <a:t>minutes) After participants have answered all of the questions, they will work in small groups to determine what teachers need based on the answers they have provided. For example, if teachers do not understand the idea and importance of unit or chapter planning, what needs to happen? A possible answer may include something like: Teachers need to understand how the Standards were written and developed so as to not be broken into those ‘grain size’ </a:t>
            </a:r>
            <a:r>
              <a:rPr lang="en-US" dirty="0" smtClean="0"/>
              <a:t>pieces, </a:t>
            </a:r>
            <a:r>
              <a:rPr lang="en-US" dirty="0"/>
              <a:t>but to develop the bigger mathematical understanding. There is space within the template for participants to consider how this need will be met, however, it is not expected that they will answer this question in Section 1, as Sections 2‒4 are designed to provide additional strategies and suggestions that would be helpful. </a:t>
            </a:r>
          </a:p>
          <a:p>
            <a:endParaRPr lang="en-US" dirty="0"/>
          </a:p>
          <a:p>
            <a:pPr marL="226108" indent="-226108">
              <a:buFont typeface="+mj-lt"/>
              <a:buAutoNum type="arabicPeriod" startAt="6"/>
            </a:pPr>
            <a:r>
              <a:rPr lang="en-US" dirty="0" smtClean="0"/>
              <a:t>(15 </a:t>
            </a:r>
            <a:r>
              <a:rPr lang="en-US" dirty="0"/>
              <a:t>minutes) Section 1 wraps up with volunteers sharing some of the needs that they have </a:t>
            </a:r>
            <a:r>
              <a:rPr lang="en-US" dirty="0" smtClean="0"/>
              <a:t>identified </a:t>
            </a:r>
            <a:r>
              <a:rPr lang="en-US" dirty="0"/>
              <a:t>and with the facilitator explaining that in Sections 2‒4 participants will focus on strategies that can be implemented to help coaches meet a majority of their teachers’ needs. </a:t>
            </a:r>
          </a:p>
          <a:p>
            <a:pPr>
              <a:spcBef>
                <a:spcPct val="0"/>
              </a:spcBef>
            </a:pPr>
            <a:endParaRPr lang="en-US" b="1" baseline="0" dirty="0" smtClean="0"/>
          </a:p>
          <a:p>
            <a:pPr>
              <a:spcBef>
                <a:spcPct val="0"/>
              </a:spcBef>
            </a:pPr>
            <a:r>
              <a:rPr lang="en-US" b="1" baseline="0" dirty="0" smtClean="0"/>
              <a:t>Section 1 Supporting Documents</a:t>
            </a:r>
          </a:p>
          <a:p>
            <a:pPr lvl="0"/>
            <a:r>
              <a:rPr lang="en-US" i="1" dirty="0" smtClean="0"/>
              <a:t>Summary</a:t>
            </a:r>
            <a:r>
              <a:rPr lang="en-US" i="1" baseline="0" dirty="0" smtClean="0"/>
              <a:t> Statements</a:t>
            </a:r>
            <a:endParaRPr lang="en-US" i="1" dirty="0" smtClean="0"/>
          </a:p>
          <a:p>
            <a:pPr lvl="0"/>
            <a:r>
              <a:rPr lang="en-US" i="1" dirty="0" smtClean="0"/>
              <a:t>Stages </a:t>
            </a:r>
            <a:r>
              <a:rPr lang="en-US" i="1" dirty="0"/>
              <a:t>of Change</a:t>
            </a:r>
          </a:p>
          <a:p>
            <a:pPr lvl="0"/>
            <a:r>
              <a:rPr lang="en-US" i="1" dirty="0"/>
              <a:t>Implementation Plan Template</a:t>
            </a:r>
            <a:endParaRPr lang="en-US" dirty="0"/>
          </a:p>
          <a:p>
            <a:endParaRPr lang="en-US" dirty="0"/>
          </a:p>
          <a:p>
            <a:pPr>
              <a:spcBef>
                <a:spcPct val="0"/>
              </a:spcBef>
            </a:pPr>
            <a:r>
              <a:rPr lang="en-US" b="1" baseline="0" dirty="0" smtClean="0"/>
              <a:t>Section 1 Materials</a:t>
            </a:r>
          </a:p>
          <a:p>
            <a:pPr lvl="0"/>
            <a:r>
              <a:rPr lang="en-US" dirty="0"/>
              <a:t>Chart paper</a:t>
            </a:r>
          </a:p>
          <a:p>
            <a:pPr lvl="0"/>
            <a:r>
              <a:rPr lang="en-US" dirty="0"/>
              <a:t>Markers</a:t>
            </a:r>
          </a:p>
          <a:p>
            <a:pPr lvl="0"/>
            <a:r>
              <a:rPr lang="en-US" dirty="0"/>
              <a:t>Sticky </a:t>
            </a:r>
            <a:r>
              <a:rPr lang="en-US" dirty="0" smtClean="0"/>
              <a:t>Notes</a:t>
            </a: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10/9/2014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8</a:t>
            </a:fld>
            <a:endParaRPr lang="en-US" dirty="0">
              <a:solidFill>
                <a:prstClr val="black"/>
              </a:solidFill>
              <a:latin typeface="Arial" pitchFamily="34" charset="0"/>
            </a:endParaRPr>
          </a:p>
        </p:txBody>
      </p:sp>
    </p:spTree>
    <p:extLst>
      <p:ext uri="{BB962C8B-B14F-4D97-AF65-F5344CB8AC3E}">
        <p14:creationId xmlns:p14="http://schemas.microsoft.com/office/powerpoint/2010/main" val="394450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7"/>
              </a:spcBef>
            </a:pPr>
            <a:r>
              <a:rPr lang="en-US" b="1" dirty="0" smtClean="0"/>
              <a:t>Module</a:t>
            </a:r>
            <a:r>
              <a:rPr lang="en-US" b="1" baseline="0" dirty="0" smtClean="0"/>
              <a:t> 1 Key Ideas</a:t>
            </a:r>
          </a:p>
          <a:p>
            <a:pPr>
              <a:spcBef>
                <a:spcPts val="587"/>
              </a:spcBef>
            </a:pPr>
            <a:r>
              <a:rPr lang="en-US" b="0" baseline="0" dirty="0" smtClean="0"/>
              <a:t>Begin this section by explaining to participants that one of the main goals of this module is to bring all of the information presented in Modules 1-4 together into one cohesive, realistic plan for providing teachers support as they move forward in their CCS-Math implementation. To get started, focus everyone’s attention on the key ideas/messages from Module 1 and explain each further using the following notes:</a:t>
            </a:r>
          </a:p>
          <a:p>
            <a:pPr marL="171450" indent="-171450">
              <a:spcBef>
                <a:spcPts val="587"/>
              </a:spcBef>
              <a:buFont typeface="Arial" panose="020B0604020202020204" pitchFamily="34" charset="0"/>
              <a:buChar char="•"/>
            </a:pPr>
            <a:r>
              <a:rPr lang="en-US" b="0" baseline="0" dirty="0" smtClean="0"/>
              <a:t>Bullet 1: Remind participants that in Module 1 they looked at the three shifts of focus, coherence, and rigor and they looked at how each of the shifts manifest themselves in the CCS-Math. </a:t>
            </a:r>
          </a:p>
          <a:p>
            <a:pPr marL="171450" indent="-171450">
              <a:spcBef>
                <a:spcPts val="587"/>
              </a:spcBef>
              <a:buFont typeface="Arial" panose="020B0604020202020204" pitchFamily="34" charset="0"/>
              <a:buChar char="•"/>
            </a:pPr>
            <a:r>
              <a:rPr lang="en-US" b="0" baseline="0" dirty="0" smtClean="0"/>
              <a:t>Bullet 2: After looking at the three shifts, the remainder of the day focused on understanding the Standards for Mathematical Practice during which time they created ‘I Can’ statements for each of the practices and examined Practice 1, Make sense of problems and persevere in solving them, and Practice 2, Attend to precision, in more depth. </a:t>
            </a:r>
          </a:p>
          <a:p>
            <a:pPr marL="171450" indent="-171450">
              <a:spcBef>
                <a:spcPts val="587"/>
              </a:spcBef>
              <a:buFont typeface="Arial" panose="020B0604020202020204" pitchFamily="34" charset="0"/>
              <a:buChar char="•"/>
            </a:pPr>
            <a:r>
              <a:rPr lang="en-US" b="0" baseline="0" dirty="0" smtClean="0"/>
              <a:t>Bullet 3: Module 1 wrapped up with participants beginning to examine strategies for making changes to instructional practice through discourse, collaboration, and use of multiple representations and how coaches could bring those strategies back to the teachers at their school. </a:t>
            </a:r>
          </a:p>
          <a:p>
            <a:pPr marL="0" indent="0">
              <a:spcBef>
                <a:spcPts val="587"/>
              </a:spcBef>
              <a:buFont typeface="Arial" panose="020B0604020202020204" pitchFamily="34" charset="0"/>
              <a:buNone/>
            </a:pPr>
            <a:r>
              <a:rPr lang="en-US" b="0" baseline="0" dirty="0" smtClean="0"/>
              <a:t>Before moving to the next slide, ask participants to take a moment to reflect on Module 1 and to write, in their Participant Guide, a summary statement about Module 1 that depicts what they want to see in their own classroom and in their school when everyone is effectively addressing the Standards for Mathematical Practice. If participants have difficulty with this, provide the example of ‘Teachers are providing students with opportunities to solve challenging mathematics tasks and students are able to persevere in solving those tasks through thinking critically and flexibly about the mathematics they are being taught.’ After participants have completed their summary statement, move on to the summary of Module 2.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9</a:t>
            </a:fld>
            <a:endParaRPr lang="en-US" dirty="0"/>
          </a:p>
        </p:txBody>
      </p:sp>
    </p:spTree>
    <p:extLst>
      <p:ext uri="{BB962C8B-B14F-4D97-AF65-F5344CB8AC3E}">
        <p14:creationId xmlns:p14="http://schemas.microsoft.com/office/powerpoint/2010/main" val="408675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87882394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36"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teachingchannel.org/videos/teaching-dependent-and-independent-event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tmp"/></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9.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image" Target="../media/image12.png"/><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7.tm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mailto:lthompson@learn.k12.ct.us" TargetMode="External"/><Relationship Id="rId3" Type="http://schemas.openxmlformats.org/officeDocument/2006/relationships/hyperlink" Target="mailto:labbatiello@aces.org" TargetMode="External"/><Relationship Id="rId7" Type="http://schemas.openxmlformats.org/officeDocument/2006/relationships/hyperlink" Target="mailto:SNierendorf@eastconn.org" TargetMode="External"/><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hyperlink" Target="mailto:bobowice@ces.k12.ct.us" TargetMode="External"/><Relationship Id="rId5" Type="http://schemas.openxmlformats.org/officeDocument/2006/relationships/hyperlink" Target="mailto:costa@educationconnection.org" TargetMode="External"/><Relationship Id="rId4" Type="http://schemas.openxmlformats.org/officeDocument/2006/relationships/hyperlink" Target="mailto:eretelle@cre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urveys.pcgus.com/s3/CT-Math-Module-5-6-12" TargetMode="Externa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hyperlink" Target="http://www.americaachieves.org/"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hyperlink" Target="http://www.sde.ct.gov/sde/cwp/view.asp?a=2748&amp;q=335358" TargetMode="External"/><Relationship Id="rId10" Type="http://schemas.openxmlformats.org/officeDocument/2006/relationships/image" Target="../media/image37.png"/><Relationship Id="rId4" Type="http://schemas.openxmlformats.org/officeDocument/2006/relationships/image" Target="../media/image5.png"/><Relationship Id="rId9"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Mathematics</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643165" y="4545488"/>
            <a:ext cx="7808109"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6–12: </a:t>
            </a:r>
          </a:p>
          <a:p>
            <a:r>
              <a:rPr lang="en-US" i="0" dirty="0" smtClean="0">
                <a:solidFill>
                  <a:schemeClr val="tx2"/>
                </a:solidFill>
              </a:rPr>
              <a:t>Focus on Sustaining Change</a:t>
            </a:r>
            <a:endParaRPr lang="en-US" dirty="0">
              <a:solidFill>
                <a:schemeClr val="tx2"/>
              </a:solidFill>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37794424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1989" y="1535251"/>
            <a:ext cx="8491011" cy="3699474"/>
          </a:xfrm>
          <a:prstGeom prst="rect">
            <a:avLst/>
          </a:prstGeom>
        </p:spPr>
        <p:txBody>
          <a:bodyPr/>
          <a:lstStyle/>
          <a:p>
            <a:pPr>
              <a:spcBef>
                <a:spcPts val="600"/>
              </a:spcBef>
            </a:pPr>
            <a:r>
              <a:rPr lang="en-US" dirty="0"/>
              <a:t>The Standards for Mathematical Content are not just a new list of topics. </a:t>
            </a:r>
            <a:endParaRPr lang="en-US" dirty="0" smtClean="0"/>
          </a:p>
          <a:p>
            <a:pPr>
              <a:spcBef>
                <a:spcPts val="600"/>
              </a:spcBef>
            </a:pPr>
            <a:r>
              <a:rPr lang="en-US" dirty="0" smtClean="0"/>
              <a:t>Together</a:t>
            </a:r>
            <a:r>
              <a:rPr lang="en-US" dirty="0"/>
              <a:t>, the Standards for Mathematical Practice and the Standards for Mathematical </a:t>
            </a:r>
            <a:r>
              <a:rPr lang="en-US" dirty="0" smtClean="0"/>
              <a:t>Content </a:t>
            </a:r>
            <a:r>
              <a:rPr lang="en-US" dirty="0"/>
              <a:t>bring new rigor to the mathematics we teach and </a:t>
            </a:r>
            <a:r>
              <a:rPr lang="en-US" dirty="0" smtClean="0"/>
              <a:t>expect </a:t>
            </a:r>
            <a:r>
              <a:rPr lang="en-US" dirty="0"/>
              <a:t>students to learn. </a:t>
            </a:r>
            <a:endParaRPr lang="en-US" dirty="0" smtClean="0"/>
          </a:p>
          <a:p>
            <a:pPr>
              <a:spcBef>
                <a:spcPts val="600"/>
              </a:spcBef>
            </a:pPr>
            <a:r>
              <a:rPr lang="en-US" dirty="0" smtClean="0"/>
              <a:t>For many, teaching the CCS-Math will require a shift in instructional practice. </a:t>
            </a:r>
            <a:endParaRPr lang="en-US" dirty="0"/>
          </a:p>
        </p:txBody>
      </p:sp>
      <p:sp>
        <p:nvSpPr>
          <p:cNvPr id="3" name="Title 2"/>
          <p:cNvSpPr>
            <a:spLocks noGrp="1"/>
          </p:cNvSpPr>
          <p:nvPr>
            <p:ph type="title"/>
          </p:nvPr>
        </p:nvSpPr>
        <p:spPr/>
        <p:txBody>
          <a:bodyPr>
            <a:noAutofit/>
          </a:bodyPr>
          <a:lstStyle/>
          <a:p>
            <a:r>
              <a:rPr lang="en-US" sz="4000" dirty="0"/>
              <a:t>Module 2</a:t>
            </a:r>
            <a:r>
              <a:rPr lang="en-US" sz="4000" dirty="0" smtClean="0"/>
              <a:t> Key Ideas: Focus on the Content Standards</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10</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39041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552179"/>
            <a:ext cx="8585140" cy="4108817"/>
          </a:xfrm>
          <a:prstGeom prst="rect">
            <a:avLst/>
          </a:prstGeom>
        </p:spPr>
        <p:txBody>
          <a:bodyPr/>
          <a:lstStyle/>
          <a:p>
            <a:pPr>
              <a:spcBef>
                <a:spcPts val="600"/>
              </a:spcBef>
            </a:pPr>
            <a:r>
              <a:rPr lang="en-US" sz="2800" dirty="0"/>
              <a:t>Universal Design for Learning </a:t>
            </a:r>
            <a:r>
              <a:rPr lang="en-US" sz="2800" dirty="0" smtClean="0"/>
              <a:t>is one way to provide support for the </a:t>
            </a:r>
            <a:r>
              <a:rPr lang="en-US" sz="2800" dirty="0"/>
              <a:t>learning expectations of </a:t>
            </a:r>
            <a:r>
              <a:rPr lang="en-US" sz="2800" dirty="0" smtClean="0"/>
              <a:t>the </a:t>
            </a:r>
            <a:r>
              <a:rPr lang="en-US" sz="2800" dirty="0"/>
              <a:t>CCS-Math for all students. </a:t>
            </a:r>
          </a:p>
          <a:p>
            <a:pPr>
              <a:spcBef>
                <a:spcPts val="600"/>
              </a:spcBef>
            </a:pPr>
            <a:r>
              <a:rPr lang="en-US" sz="2800" dirty="0" smtClean="0"/>
              <a:t>Assessments can be designed as an assessment</a:t>
            </a:r>
            <a:r>
              <a:rPr lang="en-US" sz="2800" b="1" dirty="0" smtClean="0"/>
              <a:t> </a:t>
            </a:r>
            <a:r>
              <a:rPr lang="en-US" sz="2800" dirty="0" smtClean="0"/>
              <a:t>OF </a:t>
            </a:r>
            <a:r>
              <a:rPr lang="en-US" sz="2800" dirty="0"/>
              <a:t>learning or </a:t>
            </a:r>
            <a:r>
              <a:rPr lang="en-US" sz="2800" dirty="0" smtClean="0"/>
              <a:t>an assessment FOR learning</a:t>
            </a:r>
            <a:r>
              <a:rPr lang="en-US" sz="2800" dirty="0"/>
              <a:t>. </a:t>
            </a:r>
          </a:p>
          <a:p>
            <a:pPr>
              <a:spcBef>
                <a:spcPts val="600"/>
              </a:spcBef>
            </a:pPr>
            <a:r>
              <a:rPr lang="en-US" sz="2800" dirty="0" smtClean="0"/>
              <a:t>The formative assessment process allows </a:t>
            </a:r>
            <a:r>
              <a:rPr lang="en-US" sz="2800" dirty="0"/>
              <a:t>teachers to continually monitor progress towards </a:t>
            </a:r>
            <a:r>
              <a:rPr lang="en-US" sz="2800" dirty="0" smtClean="0"/>
              <a:t>learning </a:t>
            </a:r>
            <a:r>
              <a:rPr lang="en-US" sz="2800" dirty="0"/>
              <a:t>targets.</a:t>
            </a:r>
          </a:p>
          <a:p>
            <a:pPr>
              <a:spcBef>
                <a:spcPts val="600"/>
              </a:spcBef>
            </a:pPr>
            <a:r>
              <a:rPr lang="en-US" sz="2800" dirty="0" smtClean="0"/>
              <a:t>Teaching</a:t>
            </a:r>
            <a:r>
              <a:rPr lang="en-US" sz="2800" dirty="0"/>
              <a:t>, learning, and </a:t>
            </a:r>
            <a:r>
              <a:rPr lang="en-US" sz="2800" dirty="0" smtClean="0"/>
              <a:t>assessment </a:t>
            </a:r>
            <a:r>
              <a:rPr lang="en-US" sz="2800" dirty="0"/>
              <a:t>are connected </a:t>
            </a:r>
            <a:r>
              <a:rPr lang="en-US" sz="2800" dirty="0" smtClean="0"/>
              <a:t>and the combination of the three are needed for meeting the expectations set forth in the CCS-Math.</a:t>
            </a:r>
            <a:endParaRPr lang="en-US" sz="2400" dirty="0"/>
          </a:p>
        </p:txBody>
      </p:sp>
      <p:sp>
        <p:nvSpPr>
          <p:cNvPr id="3" name="Title 2"/>
          <p:cNvSpPr>
            <a:spLocks noGrp="1"/>
          </p:cNvSpPr>
          <p:nvPr>
            <p:ph type="title"/>
          </p:nvPr>
        </p:nvSpPr>
        <p:spPr/>
        <p:txBody>
          <a:bodyPr>
            <a:noAutofit/>
          </a:bodyPr>
          <a:lstStyle/>
          <a:p>
            <a:r>
              <a:rPr lang="en-US" sz="4000" dirty="0"/>
              <a:t>Module 3</a:t>
            </a:r>
            <a:r>
              <a:rPr lang="en-US" sz="4000" dirty="0" smtClean="0"/>
              <a:t> Key Ideas: Focus on Teaching and Learning</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11</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3947067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96751"/>
            <a:ext cx="8517905" cy="4108817"/>
          </a:xfrm>
          <a:prstGeom prst="rect">
            <a:avLst/>
          </a:prstGeom>
        </p:spPr>
        <p:txBody>
          <a:bodyPr/>
          <a:lstStyle/>
          <a:p>
            <a:pPr>
              <a:spcBef>
                <a:spcPts val="600"/>
              </a:spcBef>
            </a:pPr>
            <a:r>
              <a:rPr lang="en-US" sz="2800" dirty="0" smtClean="0"/>
              <a:t>The structure of the CCS-Math is purposeful and meaningful to the overall learning design.</a:t>
            </a:r>
            <a:endParaRPr lang="en-US" sz="2800" dirty="0"/>
          </a:p>
          <a:p>
            <a:pPr>
              <a:spcBef>
                <a:spcPts val="600"/>
              </a:spcBef>
            </a:pPr>
            <a:r>
              <a:rPr lang="en-US" sz="2800" dirty="0" smtClean="0"/>
              <a:t>Learning </a:t>
            </a:r>
            <a:r>
              <a:rPr lang="en-US" sz="2800" dirty="0"/>
              <a:t>targets help students reach specific milestones </a:t>
            </a:r>
            <a:r>
              <a:rPr lang="en-US" sz="2800" dirty="0" smtClean="0"/>
              <a:t>along the overall learning progression.</a:t>
            </a:r>
            <a:endParaRPr lang="en-US" sz="2800" dirty="0"/>
          </a:p>
          <a:p>
            <a:pPr>
              <a:spcBef>
                <a:spcPts val="600"/>
              </a:spcBef>
            </a:pPr>
            <a:r>
              <a:rPr lang="en-US" sz="2800" dirty="0" smtClean="0"/>
              <a:t>Teachers </a:t>
            </a:r>
            <a:r>
              <a:rPr lang="en-US" sz="2800" dirty="0"/>
              <a:t>must have in place a way to gather information on what their students know and are already able </a:t>
            </a:r>
            <a:r>
              <a:rPr lang="en-US" sz="2800" dirty="0" smtClean="0"/>
              <a:t>to </a:t>
            </a:r>
            <a:r>
              <a:rPr lang="en-US" sz="2800" dirty="0"/>
              <a:t>do in order to effectively design a learning experience with appropriate entry points into the </a:t>
            </a:r>
            <a:r>
              <a:rPr lang="en-US" sz="2800" dirty="0" smtClean="0"/>
              <a:t>lesson.</a:t>
            </a:r>
          </a:p>
          <a:p>
            <a:pPr>
              <a:spcBef>
                <a:spcPts val="600"/>
              </a:spcBef>
            </a:pPr>
            <a:r>
              <a:rPr lang="en-US" sz="2800" dirty="0" smtClean="0"/>
              <a:t>Planning CCS-Math lessons takes time and is worthy of careful thought and preparation.</a:t>
            </a:r>
            <a:endParaRPr lang="en-US" sz="2400" dirty="0"/>
          </a:p>
        </p:txBody>
      </p:sp>
      <p:sp>
        <p:nvSpPr>
          <p:cNvPr id="3" name="Title 2"/>
          <p:cNvSpPr>
            <a:spLocks noGrp="1"/>
          </p:cNvSpPr>
          <p:nvPr>
            <p:ph type="title"/>
          </p:nvPr>
        </p:nvSpPr>
        <p:spPr>
          <a:xfrm>
            <a:off x="384048" y="228600"/>
            <a:ext cx="8638928" cy="1066800"/>
          </a:xfrm>
        </p:spPr>
        <p:txBody>
          <a:bodyPr>
            <a:noAutofit/>
          </a:bodyPr>
          <a:lstStyle/>
          <a:p>
            <a:r>
              <a:rPr lang="en-US" sz="4000" dirty="0"/>
              <a:t>Module </a:t>
            </a:r>
            <a:r>
              <a:rPr lang="en-US" sz="4000" dirty="0" smtClean="0"/>
              <a:t>4 Key Ideas: Focus on Designing Learning</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12</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12843353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03200" y="127000"/>
            <a:ext cx="8153400" cy="647700"/>
          </a:xfrm>
        </p:spPr>
        <p:txBody>
          <a:bodyPr>
            <a:normAutofit/>
          </a:bodyPr>
          <a:lstStyle/>
          <a:p>
            <a:r>
              <a:rPr lang="en-US" sz="4400" dirty="0" smtClean="0"/>
              <a:t>Creating a Vision</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13</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graphicFrame>
        <p:nvGraphicFramePr>
          <p:cNvPr id="4" name="Diagram 3"/>
          <p:cNvGraphicFramePr/>
          <p:nvPr>
            <p:extLst/>
          </p:nvPr>
        </p:nvGraphicFramePr>
        <p:xfrm>
          <a:off x="0" y="593086"/>
          <a:ext cx="9144000" cy="5540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58247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168896" y="149289"/>
            <a:ext cx="8153400" cy="701040"/>
          </a:xfrm>
        </p:spPr>
        <p:txBody>
          <a:bodyPr>
            <a:normAutofit fontScale="90000"/>
          </a:bodyPr>
          <a:lstStyle/>
          <a:p>
            <a:r>
              <a:rPr lang="en-US" sz="4400" dirty="0" smtClean="0"/>
              <a:t>Module 5 Key Ideas: </a:t>
            </a:r>
            <a:r>
              <a:rPr lang="en-US" sz="4400" dirty="0">
                <a:solidFill>
                  <a:schemeClr val="tx2"/>
                </a:solidFill>
              </a:rPr>
              <a:t>Focus on Sustaining Change</a:t>
            </a:r>
            <a:br>
              <a:rPr lang="en-US" sz="4400" dirty="0">
                <a:solidFill>
                  <a:schemeClr val="tx2"/>
                </a:solidFill>
              </a:rPr>
            </a:b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14</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20412" y="1442687"/>
            <a:ext cx="8389259" cy="4367349"/>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600"/>
              </a:spcAft>
            </a:pPr>
            <a:r>
              <a:rPr lang="en-US" sz="2800" dirty="0"/>
              <a:t>Teachers’ ongoing needs for implementing the CCS-Math need to be broken down into smaller segments in order </a:t>
            </a:r>
            <a:r>
              <a:rPr lang="en-US" sz="2800" dirty="0" smtClean="0"/>
              <a:t>for </a:t>
            </a:r>
            <a:r>
              <a:rPr lang="en-US" sz="2800" dirty="0"/>
              <a:t>the most effective support to be provided</a:t>
            </a:r>
            <a:r>
              <a:rPr lang="en-US" sz="2800" dirty="0" smtClean="0"/>
              <a:t>.</a:t>
            </a:r>
          </a:p>
          <a:p>
            <a:pPr lvl="0">
              <a:spcAft>
                <a:spcPts val="600"/>
              </a:spcAft>
            </a:pPr>
            <a:r>
              <a:rPr lang="en-US" sz="2800" dirty="0" smtClean="0"/>
              <a:t>There </a:t>
            </a:r>
            <a:r>
              <a:rPr lang="en-US" sz="2800" dirty="0"/>
              <a:t>are core instructional strategies that can be used as the foundation of coaching conversations. </a:t>
            </a:r>
            <a:endParaRPr lang="en-US" sz="2800" dirty="0" smtClean="0"/>
          </a:p>
          <a:p>
            <a:pPr lvl="0">
              <a:spcAft>
                <a:spcPts val="600"/>
              </a:spcAft>
            </a:pPr>
            <a:r>
              <a:rPr lang="en-US" sz="2800" dirty="0" smtClean="0"/>
              <a:t>Reflective </a:t>
            </a:r>
            <a:r>
              <a:rPr lang="en-US" sz="2800" dirty="0"/>
              <a:t>practice is a key element to making and sustaining changes in instructional practice.  </a:t>
            </a:r>
            <a:endParaRPr lang="en-US" sz="2800" dirty="0" smtClean="0"/>
          </a:p>
          <a:p>
            <a:pPr lvl="0">
              <a:spcAft>
                <a:spcPts val="600"/>
              </a:spcAft>
            </a:pPr>
            <a:r>
              <a:rPr lang="en-US" sz="2800" dirty="0" smtClean="0"/>
              <a:t>Teachers </a:t>
            </a:r>
            <a:r>
              <a:rPr lang="en-US" sz="2800" dirty="0"/>
              <a:t>need opportunities to collaborate on the development and implementation of CCS-Math lessons. </a:t>
            </a:r>
          </a:p>
        </p:txBody>
      </p:sp>
    </p:spTree>
    <p:extLst>
      <p:ext uri="{BB962C8B-B14F-4D97-AF65-F5344CB8AC3E}">
        <p14:creationId xmlns:p14="http://schemas.microsoft.com/office/powerpoint/2010/main" val="25248116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51"/>
          <p:cNvSpPr>
            <a:spLocks noGrp="1"/>
          </p:cNvSpPr>
          <p:nvPr>
            <p:ph type="title"/>
          </p:nvPr>
        </p:nvSpPr>
        <p:spPr>
          <a:xfrm>
            <a:off x="138374" y="93625"/>
            <a:ext cx="8153400" cy="713647"/>
          </a:xfrm>
        </p:spPr>
        <p:txBody>
          <a:bodyPr>
            <a:normAutofit/>
          </a:bodyPr>
          <a:lstStyle/>
          <a:p>
            <a:r>
              <a:rPr lang="en-US" sz="4400" dirty="0" smtClean="0"/>
              <a:t>Stages of Change</a:t>
            </a:r>
            <a:endParaRPr lang="en-US" sz="4400" dirty="0"/>
          </a:p>
        </p:txBody>
      </p:sp>
      <p:sp>
        <p:nvSpPr>
          <p:cNvPr id="45061" name="Slide Number Placeholder 5"/>
          <p:cNvSpPr>
            <a:spLocks noGrp="1"/>
          </p:cNvSpPr>
          <p:nvPr>
            <p:ph type="sldNum" sz="quarter" idx="11"/>
          </p:nvPr>
        </p:nvSpPr>
        <p:spPr/>
        <p:txBody>
          <a:bodyPr/>
          <a:lstStyle/>
          <a:p>
            <a:fld id="{A52E2925-BEE5-439A-A3E1-4EDE29EE9E33}" type="slidenum">
              <a:rPr lang="en-US" smtClean="0">
                <a:sym typeface="Arial" pitchFamily="34" charset="0"/>
              </a:rPr>
              <a:pPr/>
              <a:t>15</a:t>
            </a:fld>
            <a:endParaRPr lang="en-US" dirty="0">
              <a:sym typeface="Arial" pitchFamily="34" charset="0"/>
            </a:endParaRPr>
          </a:p>
        </p:txBody>
      </p:sp>
      <p:sp>
        <p:nvSpPr>
          <p:cNvPr id="45060" name="Shape 353"/>
          <p:cNvSpPr>
            <a:spLocks noChangeAspect="1" noChangeArrowheads="1"/>
          </p:cNvSpPr>
          <p:nvPr/>
        </p:nvSpPr>
        <p:spPr bwMode="auto">
          <a:xfrm>
            <a:off x="1919112" y="770844"/>
            <a:ext cx="5420708" cy="4952045"/>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pic>
        <p:nvPicPr>
          <p:cNvPr id="6" name="Picture 5"/>
          <p:cNvPicPr>
            <a:picLocks noChangeAspect="1"/>
          </p:cNvPicPr>
          <p:nvPr/>
        </p:nvPicPr>
        <p:blipFill>
          <a:blip r:embed="rId4" cstate="print"/>
          <a:stretch>
            <a:fillRect/>
          </a:stretch>
        </p:blipFill>
        <p:spPr>
          <a:xfrm>
            <a:off x="384048" y="6133968"/>
            <a:ext cx="2200847" cy="487722"/>
          </a:xfrm>
          <a:prstGeom prst="rect">
            <a:avLst/>
          </a:prstGeom>
        </p:spPr>
      </p:pic>
      <p:grpSp>
        <p:nvGrpSpPr>
          <p:cNvPr id="7" name="Group 6"/>
          <p:cNvGrpSpPr/>
          <p:nvPr/>
        </p:nvGrpSpPr>
        <p:grpSpPr>
          <a:xfrm>
            <a:off x="7339820" y="5327558"/>
            <a:ext cx="951954" cy="1052802"/>
            <a:chOff x="947887" y="4847492"/>
            <a:chExt cx="951954" cy="1052802"/>
          </a:xfrm>
        </p:grpSpPr>
        <p:pic>
          <p:nvPicPr>
            <p:cNvPr id="8" name="Picture 6" descr="participant guide call out.png"/>
            <p:cNvPicPr>
              <a:picLocks noChangeAspect="1" noChangeArrowheads="1"/>
            </p:cNvPicPr>
            <p:nvPr/>
          </p:nvPicPr>
          <p:blipFill>
            <a:blip r:embed="rId5" cstate="print"/>
            <a:srcRect/>
            <a:stretch>
              <a:fillRect/>
            </a:stretch>
          </p:blipFill>
          <p:spPr bwMode="auto">
            <a:xfrm>
              <a:off x="967153" y="4847492"/>
              <a:ext cx="932688" cy="1052802"/>
            </a:xfrm>
            <a:prstGeom prst="rect">
              <a:avLst/>
            </a:prstGeom>
            <a:noFill/>
            <a:ln w="9525">
              <a:noFill/>
              <a:miter lim="800000"/>
              <a:headEnd/>
              <a:tailEnd/>
            </a:ln>
          </p:spPr>
        </p:pic>
        <p:sp>
          <p:nvSpPr>
            <p:cNvPr id="9" name="TextBox 8"/>
            <p:cNvSpPr txBox="1">
              <a:spLocks noChangeArrowheads="1"/>
            </p:cNvSpPr>
            <p:nvPr/>
          </p:nvSpPr>
          <p:spPr bwMode="auto">
            <a:xfrm>
              <a:off x="947887" y="4851522"/>
              <a:ext cx="914400" cy="369332"/>
            </a:xfrm>
            <a:prstGeom prst="rect">
              <a:avLst/>
            </a:prstGeom>
            <a:noFill/>
            <a:ln w="9525">
              <a:noFill/>
              <a:miter lim="800000"/>
              <a:headEnd/>
              <a:tailEnd/>
            </a:ln>
          </p:spPr>
          <p:txBody>
            <a:bodyPr wrap="square">
              <a:spAutoFit/>
            </a:bodyPr>
            <a:lstStyle/>
            <a:p>
              <a:pPr algn="ctr"/>
              <a:r>
                <a:rPr lang="en-US" dirty="0" smtClean="0"/>
                <a:t>Page 7</a:t>
              </a:r>
              <a:endParaRPr lang="en-US" dirty="0"/>
            </a:p>
          </p:txBody>
        </p:sp>
      </p:grpSp>
      <p:sp>
        <p:nvSpPr>
          <p:cNvPr id="69635" name="Shape 352"/>
          <p:cNvSpPr>
            <a:spLocks noGrp="1"/>
          </p:cNvSpPr>
          <p:nvPr>
            <p:ph idx="1"/>
          </p:nvPr>
        </p:nvSpPr>
        <p:spPr>
          <a:xfrm>
            <a:off x="4629466" y="5736336"/>
            <a:ext cx="2517196" cy="332458"/>
          </a:xfrm>
        </p:spPr>
        <p:txBody>
          <a:bodyPr/>
          <a:lstStyle/>
          <a:p>
            <a:pPr marL="517525" lvl="1" indent="0">
              <a:buNone/>
            </a:pPr>
            <a:r>
              <a:rPr lang="en-US" sz="1800" dirty="0" smtClean="0">
                <a:sym typeface="Arial" charset="0"/>
              </a:rPr>
              <a:t>(Achievethecore.org)</a:t>
            </a:r>
          </a:p>
          <a:p>
            <a:endParaRPr lang="en-US" dirty="0">
              <a:sym typeface="Arial" charset="0"/>
            </a:endParaRPr>
          </a:p>
        </p:txBody>
      </p:sp>
    </p:spTree>
    <p:extLst>
      <p:ext uri="{BB962C8B-B14F-4D97-AF65-F5344CB8AC3E}">
        <p14:creationId xmlns:p14="http://schemas.microsoft.com/office/powerpoint/2010/main" val="37577302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4809565" cy="2880789"/>
          </a:xfrm>
        </p:spPr>
        <p:txBody>
          <a:bodyPr/>
          <a:lstStyle/>
          <a:p>
            <a:r>
              <a:rPr lang="en-US" dirty="0" smtClean="0"/>
              <a:t>Understanding the Standards</a:t>
            </a:r>
          </a:p>
          <a:p>
            <a:pPr marL="517525" lvl="1" indent="0">
              <a:buNone/>
            </a:pPr>
            <a:endParaRPr lang="en-US" sz="1600" dirty="0" smtClean="0"/>
          </a:p>
          <a:p>
            <a:r>
              <a:rPr lang="en-US" dirty="0" smtClean="0"/>
              <a:t>Content Knowledge</a:t>
            </a:r>
          </a:p>
          <a:p>
            <a:pPr marL="0" indent="0">
              <a:buNone/>
            </a:pPr>
            <a:endParaRPr lang="en-US" sz="1600" dirty="0" smtClean="0"/>
          </a:p>
          <a:p>
            <a:r>
              <a:rPr lang="en-US" dirty="0" smtClean="0"/>
              <a:t>Instructional Practice</a:t>
            </a:r>
          </a:p>
          <a:p>
            <a:pPr marL="0" indent="0">
              <a:buNone/>
            </a:pPr>
            <a:endParaRPr lang="en-US" sz="1600" dirty="0" smtClean="0"/>
          </a:p>
          <a:p>
            <a:r>
              <a:rPr lang="en-US" dirty="0" smtClean="0"/>
              <a:t>Designing CCS-Math Learning</a:t>
            </a:r>
            <a:endParaRPr lang="en-US" dirty="0"/>
          </a:p>
        </p:txBody>
      </p:sp>
      <p:sp>
        <p:nvSpPr>
          <p:cNvPr id="3" name="Title 2"/>
          <p:cNvSpPr>
            <a:spLocks noGrp="1"/>
          </p:cNvSpPr>
          <p:nvPr>
            <p:ph type="title"/>
          </p:nvPr>
        </p:nvSpPr>
        <p:spPr/>
        <p:txBody>
          <a:bodyPr>
            <a:normAutofit/>
          </a:bodyPr>
          <a:lstStyle/>
          <a:p>
            <a:r>
              <a:rPr lang="en-US" sz="4400" dirty="0" smtClean="0"/>
              <a:t>Focus of the Change</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16</a:t>
            </a:fld>
            <a:endParaRPr lang="en-US" dirty="0"/>
          </a:p>
        </p:txBody>
      </p:sp>
      <p:sp>
        <p:nvSpPr>
          <p:cNvPr id="6" name="Shape 353"/>
          <p:cNvSpPr>
            <a:spLocks noChangeAspect="1" noChangeArrowheads="1"/>
          </p:cNvSpPr>
          <p:nvPr/>
        </p:nvSpPr>
        <p:spPr bwMode="auto">
          <a:xfrm>
            <a:off x="4612341" y="1197017"/>
            <a:ext cx="4199965" cy="3836845"/>
          </a:xfrm>
          <a:prstGeom prst="rect">
            <a:avLst/>
          </a:prstGeom>
          <a:blipFill dpi="0" rotWithShape="1">
            <a:blip r:embed="rId3"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
        <p:nvSpPr>
          <p:cNvPr id="10" name="Shape 352"/>
          <p:cNvSpPr txBox="1">
            <a:spLocks/>
          </p:cNvSpPr>
          <p:nvPr/>
        </p:nvSpPr>
        <p:spPr>
          <a:xfrm>
            <a:off x="6509626" y="5061033"/>
            <a:ext cx="2517196" cy="69557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lvl="1" indent="0">
              <a:buFontTx/>
              <a:buNone/>
            </a:pPr>
            <a:r>
              <a:rPr lang="en-US" sz="1600" dirty="0" smtClean="0">
                <a:sym typeface="Arial" charset="0"/>
              </a:rPr>
              <a:t>(Achievethecore.org)</a:t>
            </a:r>
          </a:p>
          <a:p>
            <a:endParaRPr lang="en-US" sz="2800" dirty="0">
              <a:sym typeface="Arial" charset="0"/>
            </a:endParaRPr>
          </a:p>
        </p:txBody>
      </p:sp>
    </p:spTree>
    <p:extLst>
      <p:ext uri="{BB962C8B-B14F-4D97-AF65-F5344CB8AC3E}">
        <p14:creationId xmlns:p14="http://schemas.microsoft.com/office/powerpoint/2010/main" val="40470879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19755" y="126891"/>
            <a:ext cx="8153400" cy="1066800"/>
          </a:xfrm>
        </p:spPr>
        <p:txBody>
          <a:bodyPr>
            <a:normAutofit/>
          </a:bodyPr>
          <a:lstStyle/>
          <a:p>
            <a:r>
              <a:rPr lang="en-US" sz="4000" dirty="0" smtClean="0"/>
              <a:t>Understanding</a:t>
            </a:r>
            <a:r>
              <a:rPr lang="en-US" sz="4400" dirty="0" smtClean="0"/>
              <a:t> the Standards</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17</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19755" y="1213015"/>
            <a:ext cx="8153400" cy="4308872"/>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structure of the Standards?</a:t>
            </a:r>
          </a:p>
          <a:p>
            <a:pPr lvl="1"/>
            <a:r>
              <a:rPr lang="en-US" sz="2400" dirty="0"/>
              <a:t>Have teachers looked at the Standards and made connections between and across grade levels?</a:t>
            </a:r>
          </a:p>
          <a:p>
            <a:pPr lvl="1"/>
            <a:r>
              <a:rPr lang="en-US" sz="2400" dirty="0"/>
              <a:t>Do teachers understand the importance of the Practice Standards?</a:t>
            </a:r>
          </a:p>
          <a:p>
            <a:pPr lvl="1"/>
            <a:r>
              <a:rPr lang="en-US" sz="2400" dirty="0"/>
              <a:t>Have teachers created ‘I can’ statements for their grade level around the Practice Standards that they can use with their students?</a:t>
            </a:r>
          </a:p>
          <a:p>
            <a:pPr lvl="0"/>
            <a:r>
              <a:rPr lang="en-US" sz="2800" dirty="0"/>
              <a:t>Have teachers been introduced to the Progressions </a:t>
            </a:r>
            <a:r>
              <a:rPr lang="en-US" sz="2800" dirty="0" smtClean="0"/>
              <a:t>Documents</a:t>
            </a:r>
            <a:r>
              <a:rPr lang="en-US" sz="2800" dirty="0"/>
              <a:t>? </a:t>
            </a:r>
          </a:p>
        </p:txBody>
      </p:sp>
      <p:sp>
        <p:nvSpPr>
          <p:cNvPr id="13" name="TextBox 12"/>
          <p:cNvSpPr txBox="1">
            <a:spLocks noChangeArrowheads="1"/>
          </p:cNvSpPr>
          <p:nvPr/>
        </p:nvSpPr>
        <p:spPr bwMode="auto">
          <a:xfrm>
            <a:off x="6576988" y="5555687"/>
            <a:ext cx="914400" cy="369332"/>
          </a:xfrm>
          <a:prstGeom prst="rect">
            <a:avLst/>
          </a:prstGeom>
          <a:noFill/>
          <a:ln w="9525">
            <a:noFill/>
            <a:miter lim="800000"/>
            <a:headEnd/>
            <a:tailEnd/>
          </a:ln>
        </p:spPr>
        <p:txBody>
          <a:bodyPr wrap="square">
            <a:spAutoFit/>
          </a:bodyPr>
          <a:lstStyle/>
          <a:p>
            <a:pPr algn="ctr"/>
            <a:r>
              <a:rPr lang="en-US" dirty="0" smtClean="0"/>
              <a:t>Page 9</a:t>
            </a:r>
            <a:endParaRPr lang="en-US" dirty="0"/>
          </a:p>
        </p:txBody>
      </p:sp>
      <p:grpSp>
        <p:nvGrpSpPr>
          <p:cNvPr id="14" name="Group 13"/>
          <p:cNvGrpSpPr/>
          <p:nvPr/>
        </p:nvGrpSpPr>
        <p:grpSpPr>
          <a:xfrm>
            <a:off x="6576988" y="5497073"/>
            <a:ext cx="932688" cy="1010412"/>
            <a:chOff x="242261" y="4798729"/>
            <a:chExt cx="944414" cy="1010412"/>
          </a:xfrm>
        </p:grpSpPr>
        <p:pic>
          <p:nvPicPr>
            <p:cNvPr id="15" name="Picture 6" descr="participant guide call out.png"/>
            <p:cNvPicPr>
              <a:picLocks noChangeAspect="1" noChangeArrowheads="1"/>
            </p:cNvPicPr>
            <p:nvPr/>
          </p:nvPicPr>
          <p:blipFill>
            <a:blip r:embed="rId6" cstate="print"/>
            <a:srcRect/>
            <a:stretch>
              <a:fillRect/>
            </a:stretch>
          </p:blipFill>
          <p:spPr bwMode="auto">
            <a:xfrm>
              <a:off x="253987" y="4798729"/>
              <a:ext cx="932688" cy="1010412"/>
            </a:xfrm>
            <a:prstGeom prst="rect">
              <a:avLst/>
            </a:prstGeom>
            <a:noFill/>
            <a:ln w="9525">
              <a:noFill/>
              <a:miter lim="800000"/>
              <a:headEnd/>
              <a:tailEnd/>
            </a:ln>
          </p:spPr>
        </p:pic>
        <p:sp>
          <p:nvSpPr>
            <p:cNvPr id="16" name="TextBox 15"/>
            <p:cNvSpPr txBox="1">
              <a:spLocks noChangeArrowheads="1"/>
            </p:cNvSpPr>
            <p:nvPr/>
          </p:nvSpPr>
          <p:spPr bwMode="auto">
            <a:xfrm>
              <a:off x="242261" y="4857343"/>
              <a:ext cx="914400" cy="369332"/>
            </a:xfrm>
            <a:prstGeom prst="rect">
              <a:avLst/>
            </a:prstGeom>
            <a:noFill/>
            <a:ln w="9525">
              <a:noFill/>
              <a:miter lim="800000"/>
              <a:headEnd/>
              <a:tailEnd/>
            </a:ln>
          </p:spPr>
          <p:txBody>
            <a:bodyPr wrap="square">
              <a:spAutoFit/>
            </a:bodyPr>
            <a:lstStyle/>
            <a:p>
              <a:pPr algn="ctr"/>
              <a:r>
                <a:rPr lang="en-US" dirty="0" smtClean="0"/>
                <a:t>Page 8</a:t>
              </a:r>
              <a:endParaRPr lang="en-US" dirty="0"/>
            </a:p>
          </p:txBody>
        </p:sp>
      </p:grpSp>
      <p:sp>
        <p:nvSpPr>
          <p:cNvPr id="17" name="Shape 353"/>
          <p:cNvSpPr>
            <a:spLocks noChangeAspect="1" noChangeArrowheads="1"/>
          </p:cNvSpPr>
          <p:nvPr/>
        </p:nvSpPr>
        <p:spPr bwMode="auto">
          <a:xfrm>
            <a:off x="7352194" y="0"/>
            <a:ext cx="1791805" cy="1636889"/>
          </a:xfrm>
          <a:prstGeom prst="rect">
            <a:avLst/>
          </a:prstGeom>
          <a:blipFill dpi="0" rotWithShape="1">
            <a:blip r:embed="rId7"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397208472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674" y="332520"/>
            <a:ext cx="8153400" cy="1066800"/>
          </a:xfrm>
        </p:spPr>
        <p:txBody>
          <a:bodyPr>
            <a:normAutofit/>
          </a:bodyPr>
          <a:lstStyle/>
          <a:p>
            <a:r>
              <a:rPr lang="en-US" sz="4400" dirty="0" smtClean="0"/>
              <a:t>Content Knowledge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18</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404755" y="1953828"/>
            <a:ext cx="8153400" cy="2118528"/>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depth and progression of the content that they are required to </a:t>
            </a:r>
            <a:r>
              <a:rPr lang="en-US" sz="2800" dirty="0" smtClean="0"/>
              <a:t>teach?</a:t>
            </a:r>
          </a:p>
          <a:p>
            <a:pPr marL="0" lvl="0" indent="0">
              <a:buNone/>
            </a:pPr>
            <a:endParaRPr lang="en-US" sz="2800" dirty="0" smtClean="0"/>
          </a:p>
          <a:p>
            <a:pPr lvl="0"/>
            <a:r>
              <a:rPr lang="en-US" sz="2800" dirty="0" smtClean="0"/>
              <a:t>Do teachers understand the habits of mind described by the Standards for Mathematical Practice?</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51525" y="5569076"/>
            <a:ext cx="932688" cy="1010412"/>
            <a:chOff x="955427" y="4847492"/>
            <a:chExt cx="944414"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9</a:t>
              </a:r>
              <a:endParaRPr lang="en-US" dirty="0"/>
            </a:p>
          </p:txBody>
        </p:sp>
      </p:grpSp>
    </p:spTree>
    <p:extLst>
      <p:ext uri="{BB962C8B-B14F-4D97-AF65-F5344CB8AC3E}">
        <p14:creationId xmlns:p14="http://schemas.microsoft.com/office/powerpoint/2010/main" val="19053347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101" y="310828"/>
            <a:ext cx="8153400" cy="1066800"/>
          </a:xfrm>
        </p:spPr>
        <p:txBody>
          <a:bodyPr>
            <a:normAutofit/>
          </a:bodyPr>
          <a:lstStyle/>
          <a:p>
            <a:r>
              <a:rPr lang="en-US" sz="4400" dirty="0" smtClean="0"/>
              <a:t>Instructional Practice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19</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82101" y="1684710"/>
            <a:ext cx="8398708" cy="3496342"/>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and are they able to teach using effective questioning strategies</a:t>
            </a:r>
            <a:r>
              <a:rPr lang="en-US" sz="2800" dirty="0" smtClean="0"/>
              <a:t>?</a:t>
            </a:r>
          </a:p>
          <a:p>
            <a:pPr marL="0" lvl="0" indent="0">
              <a:buNone/>
            </a:pPr>
            <a:endParaRPr lang="en-US" sz="1800" dirty="0"/>
          </a:p>
          <a:p>
            <a:pPr lvl="0"/>
            <a:r>
              <a:rPr lang="en-US" sz="2800" dirty="0"/>
              <a:t>Do teachers understand the importance of </a:t>
            </a:r>
            <a:r>
              <a:rPr lang="en-US" sz="2800" dirty="0" smtClean="0"/>
              <a:t>rigor and productive struggle and how to structure and provide learning opportunities at appropriate levels?</a:t>
            </a:r>
          </a:p>
          <a:p>
            <a:pPr marL="0" lvl="0" indent="0">
              <a:buNone/>
            </a:pPr>
            <a:endParaRPr lang="en-US" sz="1800" dirty="0"/>
          </a:p>
          <a:p>
            <a:pPr lvl="0"/>
            <a:r>
              <a:rPr lang="en-US" sz="2800" dirty="0"/>
              <a:t>Do teachers </a:t>
            </a:r>
            <a:r>
              <a:rPr lang="en-US" sz="2800" dirty="0" smtClean="0"/>
              <a:t>support students use of multiple approaches and multiple </a:t>
            </a:r>
            <a:r>
              <a:rPr lang="en-US" sz="2800" dirty="0"/>
              <a:t>representations</a:t>
            </a:r>
            <a:r>
              <a:rPr lang="en-US" sz="2800" dirty="0" smtClean="0"/>
              <a:t>?</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51525" y="5569076"/>
            <a:ext cx="944414" cy="1010412"/>
            <a:chOff x="955427" y="4847492"/>
            <a:chExt cx="944414"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10</a:t>
              </a:r>
              <a:endParaRPr lang="en-US" dirty="0"/>
            </a:p>
          </p:txBody>
        </p:sp>
      </p:grpSp>
    </p:spTree>
    <p:extLst>
      <p:ext uri="{BB962C8B-B14F-4D97-AF65-F5344CB8AC3E}">
        <p14:creationId xmlns:p14="http://schemas.microsoft.com/office/powerpoint/2010/main" val="33052148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a:xfrm>
            <a:off x="381000" y="230188"/>
            <a:ext cx="8382000" cy="658812"/>
          </a:xfrm>
        </p:spPr>
        <p:txBody>
          <a:bodyPr>
            <a:normAutofit/>
          </a:bodyPr>
          <a:lstStyle/>
          <a:p>
            <a:r>
              <a:rPr lang="en-US" sz="4000" dirty="0" smtClean="0"/>
              <a:t>Focus on Sustaining Change</a:t>
            </a:r>
          </a:p>
        </p:txBody>
      </p:sp>
      <p:sp>
        <p:nvSpPr>
          <p:cNvPr id="19459" name="Content Placeholder 1"/>
          <p:cNvSpPr>
            <a:spLocks noGrp="1"/>
          </p:cNvSpPr>
          <p:nvPr>
            <p:ph type="body" sz="quarter" idx="10"/>
          </p:nvPr>
        </p:nvSpPr>
        <p:spPr>
          <a:xfrm>
            <a:off x="381000" y="1154840"/>
            <a:ext cx="8382000" cy="3773341"/>
          </a:xfrm>
        </p:spPr>
        <p:txBody>
          <a:bodyPr/>
          <a:lstStyle/>
          <a:p>
            <a:r>
              <a:rPr lang="en-US" dirty="0" smtClean="0"/>
              <a:t>By the end of this session you will have:</a:t>
            </a:r>
          </a:p>
          <a:p>
            <a:pPr lvl="1">
              <a:spcBef>
                <a:spcPts val="1200"/>
              </a:spcBef>
            </a:pPr>
            <a:r>
              <a:rPr lang="en-US" dirty="0" smtClean="0"/>
              <a:t>Strengthened your working relationships with peer Core Standards Coaches. </a:t>
            </a:r>
          </a:p>
          <a:p>
            <a:pPr lvl="1">
              <a:spcBef>
                <a:spcPts val="1200"/>
              </a:spcBef>
            </a:pPr>
            <a:r>
              <a:rPr lang="en-US" dirty="0" smtClean="0"/>
              <a:t>Deepened your understanding of the CCS-Math through a sharing of implementation experiences.</a:t>
            </a:r>
          </a:p>
          <a:p>
            <a:pPr lvl="1">
              <a:spcBef>
                <a:spcPts val="1200"/>
              </a:spcBef>
            </a:pPr>
            <a:r>
              <a:rPr lang="en-US" dirty="0" smtClean="0"/>
              <a:t>Aligned types of teacher support to identified teacher needs.</a:t>
            </a:r>
          </a:p>
          <a:p>
            <a:pPr lvl="1">
              <a:spcBef>
                <a:spcPts val="1200"/>
              </a:spcBef>
            </a:pPr>
            <a:r>
              <a:rPr lang="en-US" dirty="0" smtClean="0"/>
              <a:t>Explored strategies for promoting reflection.</a:t>
            </a:r>
          </a:p>
        </p:txBody>
      </p:sp>
      <p:sp>
        <p:nvSpPr>
          <p:cNvPr id="5" name="Slide Number Placeholder 4"/>
          <p:cNvSpPr>
            <a:spLocks noGrp="1"/>
          </p:cNvSpPr>
          <p:nvPr>
            <p:ph type="sldNum" sz="quarter" idx="12"/>
          </p:nvPr>
        </p:nvSpPr>
        <p:spPr/>
        <p:txBody>
          <a:bodyPr/>
          <a:lstStyle/>
          <a:p>
            <a:fld id="{AD8D4AF1-7CC8-4517-894C-95FE2C0637D7}" type="slidenum">
              <a:rPr lang="en-US" smtClean="0"/>
              <a:pPr/>
              <a:t>2</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2222771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82101" y="374088"/>
            <a:ext cx="8153400" cy="1066800"/>
          </a:xfrm>
        </p:spPr>
        <p:txBody>
          <a:bodyPr>
            <a:normAutofit/>
          </a:bodyPr>
          <a:lstStyle/>
          <a:p>
            <a:r>
              <a:rPr lang="en-US" sz="4400" dirty="0" smtClean="0"/>
              <a:t>Instructional Practice</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20</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03271" y="1678126"/>
            <a:ext cx="8398708" cy="3697935"/>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Do </a:t>
            </a:r>
            <a:r>
              <a:rPr lang="en-US" sz="2800" dirty="0"/>
              <a:t>teachers understand and are they able to provide multiple entry points into the mathematics, thus making the learning accessible to all students</a:t>
            </a:r>
            <a:r>
              <a:rPr lang="en-US" sz="2800" dirty="0" smtClean="0"/>
              <a:t>?</a:t>
            </a:r>
          </a:p>
          <a:p>
            <a:pPr marL="0" lvl="0" indent="0">
              <a:buNone/>
            </a:pPr>
            <a:endParaRPr lang="en-US" sz="300" dirty="0" smtClean="0"/>
          </a:p>
          <a:p>
            <a:pPr marL="0" lvl="0" indent="0">
              <a:buNone/>
            </a:pPr>
            <a:endParaRPr lang="en-US" sz="1200" dirty="0"/>
          </a:p>
          <a:p>
            <a:r>
              <a:rPr lang="en-US" sz="2800" dirty="0"/>
              <a:t>Do teachers understand how the nature of instructional tasks affects all of these points</a:t>
            </a:r>
            <a:r>
              <a:rPr lang="en-US" sz="2800" dirty="0" smtClean="0"/>
              <a:t>?</a:t>
            </a:r>
          </a:p>
          <a:p>
            <a:pPr marL="0" indent="0">
              <a:buNone/>
            </a:pPr>
            <a:endParaRPr lang="en-US" sz="1000" dirty="0"/>
          </a:p>
          <a:p>
            <a:pPr lvl="0"/>
            <a:r>
              <a:rPr lang="en-US" sz="2800" dirty="0" smtClean="0"/>
              <a:t>Do </a:t>
            </a:r>
            <a:r>
              <a:rPr lang="en-US" sz="2800" dirty="0"/>
              <a:t>teachers understand how, when, and why to have students work collaboratively and to promote rich mathematical discourse</a:t>
            </a:r>
            <a:r>
              <a:rPr lang="en-US" sz="2800" dirty="0" smtClean="0"/>
              <a:t>?</a:t>
            </a:r>
            <a:endParaRPr lang="en-US" sz="1200" dirty="0" smtClean="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51525" y="5569076"/>
            <a:ext cx="944414" cy="1010412"/>
            <a:chOff x="955427" y="4847492"/>
            <a:chExt cx="944414"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58808"/>
              <a:ext cx="914400" cy="369332"/>
            </a:xfrm>
            <a:prstGeom prst="rect">
              <a:avLst/>
            </a:prstGeom>
            <a:noFill/>
            <a:ln w="9525">
              <a:noFill/>
              <a:miter lim="800000"/>
              <a:headEnd/>
              <a:tailEnd/>
            </a:ln>
          </p:spPr>
          <p:txBody>
            <a:bodyPr wrap="square">
              <a:spAutoFit/>
            </a:bodyPr>
            <a:lstStyle/>
            <a:p>
              <a:pPr algn="ctr"/>
              <a:r>
                <a:rPr lang="en-US" dirty="0" smtClean="0"/>
                <a:t>Page 11</a:t>
              </a:r>
              <a:endParaRPr lang="en-US" dirty="0"/>
            </a:p>
          </p:txBody>
        </p:sp>
      </p:grpSp>
    </p:spTree>
    <p:extLst>
      <p:ext uri="{BB962C8B-B14F-4D97-AF65-F5344CB8AC3E}">
        <p14:creationId xmlns:p14="http://schemas.microsoft.com/office/powerpoint/2010/main" val="77865128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271158" y="262724"/>
            <a:ext cx="8153400" cy="1066800"/>
          </a:xfrm>
        </p:spPr>
        <p:txBody>
          <a:bodyPr>
            <a:normAutofit/>
          </a:bodyPr>
          <a:lstStyle/>
          <a:p>
            <a:r>
              <a:rPr lang="en-US" sz="4400" dirty="0" smtClean="0"/>
              <a:t>Designing CCS-Math Learning</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21</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271158" y="1769697"/>
            <a:ext cx="8153400" cy="392107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t>Do teachers understand the idea and importance of unit or chapter planning? </a:t>
            </a:r>
            <a:endParaRPr lang="en-US" sz="2800" dirty="0" smtClean="0"/>
          </a:p>
          <a:p>
            <a:pPr marL="0" lvl="0" indent="0">
              <a:buNone/>
            </a:pPr>
            <a:endParaRPr lang="en-US" sz="2400" dirty="0"/>
          </a:p>
          <a:p>
            <a:pPr lvl="0"/>
            <a:r>
              <a:rPr lang="en-US" sz="2800" dirty="0"/>
              <a:t>Do teachers know how to create learning targets that are related and progress towards a larger big idea</a:t>
            </a:r>
            <a:r>
              <a:rPr lang="en-US" sz="2800" dirty="0" smtClean="0"/>
              <a:t>?</a:t>
            </a:r>
          </a:p>
          <a:p>
            <a:pPr lvl="0"/>
            <a:endParaRPr lang="en-US" sz="2400" dirty="0" smtClean="0"/>
          </a:p>
          <a:p>
            <a:pPr lvl="0"/>
            <a:r>
              <a:rPr lang="en-US" sz="2800" dirty="0" smtClean="0"/>
              <a:t>Do </a:t>
            </a:r>
            <a:r>
              <a:rPr lang="en-US" sz="2800" dirty="0"/>
              <a:t>teachers pre-assess students’ prior knowledge before planning lessons?</a:t>
            </a:r>
          </a:p>
          <a:p>
            <a:pPr marL="0" lvl="0" indent="0">
              <a:buNone/>
            </a:pPr>
            <a:endParaRPr lang="en-US" sz="2800" dirty="0" smtClean="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grpSp>
        <p:nvGrpSpPr>
          <p:cNvPr id="10" name="Group 9"/>
          <p:cNvGrpSpPr/>
          <p:nvPr/>
        </p:nvGrpSpPr>
        <p:grpSpPr>
          <a:xfrm>
            <a:off x="7051525" y="5569076"/>
            <a:ext cx="944414" cy="1010412"/>
            <a:chOff x="955427" y="4847492"/>
            <a:chExt cx="944414" cy="1010412"/>
          </a:xfrm>
        </p:grpSpPr>
        <p:pic>
          <p:nvPicPr>
            <p:cNvPr id="11" name="Picture 6" descr="participant guide call out.png"/>
            <p:cNvPicPr>
              <a:picLocks noChangeAspect="1" noChangeArrowheads="1"/>
            </p:cNvPicPr>
            <p:nvPr/>
          </p:nvPicPr>
          <p:blipFill>
            <a:blip r:embed="rId7"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11</a:t>
              </a:r>
              <a:endParaRPr lang="en-US" dirty="0"/>
            </a:p>
          </p:txBody>
        </p:sp>
      </p:grpSp>
    </p:spTree>
    <p:extLst>
      <p:ext uri="{BB962C8B-B14F-4D97-AF65-F5344CB8AC3E}">
        <p14:creationId xmlns:p14="http://schemas.microsoft.com/office/powerpoint/2010/main" val="1092391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94696" y="262724"/>
            <a:ext cx="8153400" cy="1066800"/>
          </a:xfrm>
        </p:spPr>
        <p:txBody>
          <a:bodyPr>
            <a:normAutofit/>
          </a:bodyPr>
          <a:lstStyle/>
          <a:p>
            <a:r>
              <a:rPr lang="en-US" sz="4400" dirty="0" smtClean="0"/>
              <a:t>Designing CCS-Math Learning</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22</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384048" y="1772722"/>
            <a:ext cx="8153400" cy="3631763"/>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Do teachers </a:t>
            </a:r>
            <a:r>
              <a:rPr lang="en-US" sz="2800" dirty="0"/>
              <a:t>understand and do they implement a formative assessment process within their lessons</a:t>
            </a:r>
            <a:r>
              <a:rPr lang="en-US" sz="2800" dirty="0" smtClean="0"/>
              <a:t>?</a:t>
            </a:r>
          </a:p>
          <a:p>
            <a:pPr marL="0" lvl="0" indent="0">
              <a:buNone/>
            </a:pPr>
            <a:endParaRPr lang="en-US" sz="2000" dirty="0"/>
          </a:p>
          <a:p>
            <a:pPr lvl="0"/>
            <a:r>
              <a:rPr lang="en-US" sz="2800" dirty="0"/>
              <a:t>Do teachers’ lessons address the instructional shifts required by the Standards</a:t>
            </a:r>
            <a:r>
              <a:rPr lang="en-US" sz="2800" dirty="0" smtClean="0"/>
              <a:t>?</a:t>
            </a:r>
          </a:p>
          <a:p>
            <a:pPr marL="0" lvl="0" indent="0">
              <a:buNone/>
            </a:pPr>
            <a:endParaRPr lang="en-US" sz="2000" dirty="0"/>
          </a:p>
          <a:p>
            <a:pPr lvl="0"/>
            <a:r>
              <a:rPr lang="en-US" sz="2800" dirty="0"/>
              <a:t>Do </a:t>
            </a:r>
            <a:r>
              <a:rPr lang="en-US" sz="2800" dirty="0" smtClean="0"/>
              <a:t>teachers </a:t>
            </a:r>
            <a:r>
              <a:rPr lang="en-US" sz="2800" dirty="0"/>
              <a:t>incorporate the classroom practices necessary to help students develop the depth of understanding required by the Standards</a:t>
            </a:r>
            <a:r>
              <a:rPr lang="en-US" sz="2800" dirty="0" smtClean="0"/>
              <a:t>?</a:t>
            </a:r>
            <a:endParaRPr lang="en-US" sz="2800" dirty="0"/>
          </a:p>
        </p:txBody>
      </p:sp>
      <p:sp>
        <p:nvSpPr>
          <p:cNvPr id="9" name="Shape 353"/>
          <p:cNvSpPr>
            <a:spLocks noChangeAspect="1" noChangeArrowheads="1"/>
          </p:cNvSpPr>
          <p:nvPr/>
        </p:nvSpPr>
        <p:spPr bwMode="auto">
          <a:xfrm>
            <a:off x="7352194" y="0"/>
            <a:ext cx="1791805" cy="1636889"/>
          </a:xfrm>
          <a:prstGeom prst="rect">
            <a:avLst/>
          </a:prstGeom>
          <a:blipFill dpi="0" rotWithShape="1">
            <a:blip r:embed="rId6" cstate="print"/>
            <a:srcRect/>
            <a:stretch>
              <a:fillRect/>
            </a:stretch>
          </a:blipFill>
          <a:ln w="9525">
            <a:noFill/>
            <a:miter lim="800000"/>
            <a:headEnd/>
            <a:tailEnd/>
          </a:ln>
        </p:spPr>
        <p:txBody>
          <a:bodyPr/>
          <a:lstStyle/>
          <a:p>
            <a:pPr fontAlgn="base">
              <a:spcBef>
                <a:spcPct val="0"/>
              </a:spcBef>
              <a:spcAft>
                <a:spcPct val="0"/>
              </a:spcAft>
            </a:pPr>
            <a:endParaRPr lang="en-US" dirty="0">
              <a:solidFill>
                <a:prstClr val="black"/>
              </a:solidFill>
              <a:latin typeface="Arial" pitchFamily="34" charset="0"/>
            </a:endParaRPr>
          </a:p>
        </p:txBody>
      </p:sp>
    </p:spTree>
    <p:extLst>
      <p:ext uri="{BB962C8B-B14F-4D97-AF65-F5344CB8AC3E}">
        <p14:creationId xmlns:p14="http://schemas.microsoft.com/office/powerpoint/2010/main" val="14486206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755" y="1329524"/>
            <a:ext cx="8153400" cy="443198"/>
          </a:xfrm>
        </p:spPr>
        <p:txBody>
          <a:bodyPr/>
          <a:lstStyle/>
          <a:p>
            <a:pPr>
              <a:buNone/>
            </a:pPr>
            <a:r>
              <a:rPr lang="en-US" dirty="0" smtClean="0"/>
              <a:t>	</a:t>
            </a:r>
          </a:p>
        </p:txBody>
      </p:sp>
      <p:sp>
        <p:nvSpPr>
          <p:cNvPr id="3" name="Title 2"/>
          <p:cNvSpPr>
            <a:spLocks noGrp="1"/>
          </p:cNvSpPr>
          <p:nvPr>
            <p:ph type="title"/>
          </p:nvPr>
        </p:nvSpPr>
        <p:spPr>
          <a:xfrm>
            <a:off x="192362" y="162204"/>
            <a:ext cx="8153400" cy="1066800"/>
          </a:xfrm>
        </p:spPr>
        <p:txBody>
          <a:bodyPr>
            <a:normAutofit/>
          </a:bodyPr>
          <a:lstStyle/>
          <a:p>
            <a:r>
              <a:rPr lang="en-US" sz="4400" dirty="0" smtClean="0"/>
              <a:t>Working Together</a:t>
            </a:r>
            <a:endParaRPr lang="en-US" sz="4400"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23</a:t>
            </a:fld>
            <a:endParaRPr lang="en-US" dirty="0"/>
          </a:p>
        </p:txBody>
      </p:sp>
      <p:pic>
        <p:nvPicPr>
          <p:cNvPr id="8" name="Picture 7"/>
          <p:cNvPicPr>
            <a:picLocks noChangeAspect="1"/>
          </p:cNvPicPr>
          <p:nvPr/>
        </p:nvPicPr>
        <p:blipFill>
          <a:blip r:embed="rId3" cstate="print"/>
          <a:stretch>
            <a:fillRect/>
          </a:stretch>
        </p:blipFill>
        <p:spPr>
          <a:xfrm>
            <a:off x="384048" y="6133968"/>
            <a:ext cx="2200847" cy="487722"/>
          </a:xfrm>
          <a:prstGeom prst="rect">
            <a:avLst/>
          </a:prstGeom>
        </p:spPr>
      </p:pic>
      <p:sp>
        <p:nvSpPr>
          <p:cNvPr id="7" name="Content Placeholder 1"/>
          <p:cNvSpPr txBox="1">
            <a:spLocks/>
          </p:cNvSpPr>
          <p:nvPr/>
        </p:nvSpPr>
        <p:spPr>
          <a:xfrm>
            <a:off x="384048" y="1159684"/>
            <a:ext cx="8153400" cy="3865674"/>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smtClean="0"/>
              <a:t>Work together to determine what teachers need based on where they are now.</a:t>
            </a:r>
          </a:p>
          <a:p>
            <a:pPr marL="0" lvl="0" indent="0">
              <a:buNone/>
            </a:pPr>
            <a:endParaRPr lang="en-US" sz="2000" dirty="0"/>
          </a:p>
          <a:p>
            <a:pPr lvl="0"/>
            <a:r>
              <a:rPr lang="en-US" sz="2800" dirty="0" smtClean="0"/>
              <a:t>For example:</a:t>
            </a:r>
          </a:p>
          <a:p>
            <a:pPr lvl="1"/>
            <a:r>
              <a:rPr lang="en-US" sz="2400" dirty="0" smtClean="0"/>
              <a:t>If </a:t>
            </a:r>
            <a:r>
              <a:rPr lang="en-US" sz="2400" dirty="0"/>
              <a:t>teachers do not understand the idea and importance of unit or chapter planning, what needs to happen? </a:t>
            </a:r>
            <a:endParaRPr lang="en-US" sz="2400" dirty="0" smtClean="0"/>
          </a:p>
          <a:p>
            <a:pPr lvl="2"/>
            <a:r>
              <a:rPr lang="en-US" dirty="0" smtClean="0"/>
              <a:t>Teachers </a:t>
            </a:r>
            <a:r>
              <a:rPr lang="en-US" dirty="0"/>
              <a:t>need to understand how the Standards were written and developed so as to not be broken into those ‘grain size’ pieces but to develop the bigger mathematical understanding.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810" y="4993800"/>
            <a:ext cx="1828571" cy="1828571"/>
          </a:xfrm>
          <a:prstGeom prst="rect">
            <a:avLst/>
          </a:prstGeom>
        </p:spPr>
      </p:pic>
    </p:spTree>
    <p:extLst>
      <p:ext uri="{BB962C8B-B14F-4D97-AF65-F5344CB8AC3E}">
        <p14:creationId xmlns:p14="http://schemas.microsoft.com/office/powerpoint/2010/main" val="22349954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24</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8775" y="1168473"/>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782056" y="2186402"/>
            <a:ext cx="5097293" cy="2587557"/>
          </a:xfrm>
          <a:prstGeom prst="rect">
            <a:avLst/>
          </a:prstGeom>
        </p:spPr>
      </p:pic>
      <p:cxnSp>
        <p:nvCxnSpPr>
          <p:cNvPr id="11" name="Straight Arrow Connector 10"/>
          <p:cNvCxnSpPr/>
          <p:nvPr/>
        </p:nvCxnSpPr>
        <p:spPr>
          <a:xfrm flipH="1">
            <a:off x="1293779" y="3208272"/>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90554"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6448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25</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j-lt"/>
              </a:rPr>
              <a:t>…Be back in 10 minutes</a:t>
            </a:r>
          </a:p>
        </p:txBody>
      </p:sp>
    </p:spTree>
    <p:extLst>
      <p:ext uri="{BB962C8B-B14F-4D97-AF65-F5344CB8AC3E}">
        <p14:creationId xmlns:p14="http://schemas.microsoft.com/office/powerpoint/2010/main" val="11083636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Modes of Support</a:t>
            </a:r>
          </a:p>
        </p:txBody>
      </p:sp>
      <p:sp>
        <p:nvSpPr>
          <p:cNvPr id="7" name="Text Placeholder 6"/>
          <p:cNvSpPr>
            <a:spLocks noGrp="1"/>
          </p:cNvSpPr>
          <p:nvPr>
            <p:ph type="body" idx="1"/>
          </p:nvPr>
        </p:nvSpPr>
        <p:spPr>
          <a:xfrm>
            <a:off x="623888" y="4257858"/>
            <a:ext cx="7886700" cy="564257"/>
          </a:xfrm>
        </p:spPr>
        <p:txBody>
          <a:bodyPr/>
          <a:lstStyle/>
          <a:p>
            <a:r>
              <a:rPr lang="en-US" dirty="0" smtClean="0"/>
              <a:t>Section 2</a:t>
            </a:r>
            <a:endParaRPr lang="en-US" dirty="0"/>
          </a:p>
        </p:txBody>
      </p:sp>
      <p:grpSp>
        <p:nvGrpSpPr>
          <p:cNvPr id="2" name="Group 1"/>
          <p:cNvGrpSpPr/>
          <p:nvPr/>
        </p:nvGrpSpPr>
        <p:grpSpPr>
          <a:xfrm>
            <a:off x="782006" y="4847492"/>
            <a:ext cx="1204449" cy="1010412"/>
            <a:chOff x="782006" y="4847492"/>
            <a:chExt cx="1204449"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782006" y="4874574"/>
              <a:ext cx="1204449" cy="369332"/>
            </a:xfrm>
            <a:prstGeom prst="rect">
              <a:avLst/>
            </a:prstGeom>
            <a:noFill/>
            <a:ln w="9525">
              <a:noFill/>
              <a:miter lim="800000"/>
              <a:headEnd/>
              <a:tailEnd/>
            </a:ln>
          </p:spPr>
          <p:txBody>
            <a:bodyPr wrap="square">
              <a:spAutoFit/>
            </a:bodyPr>
            <a:lstStyle/>
            <a:p>
              <a:pPr algn="ctr"/>
              <a:r>
                <a:rPr lang="en-US" dirty="0" smtClean="0"/>
                <a:t>Page 13</a:t>
              </a:r>
              <a:endParaRPr lang="en-US" dirty="0"/>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lstStyle/>
          <a:p>
            <a:r>
              <a:rPr lang="en-US" dirty="0" smtClean="0"/>
              <a:t>Providing information and/or resources</a:t>
            </a:r>
          </a:p>
          <a:p>
            <a:r>
              <a:rPr lang="en-US" dirty="0" smtClean="0"/>
              <a:t>Sharing ideas via conversation</a:t>
            </a:r>
            <a:endParaRPr lang="en-US" dirty="0"/>
          </a:p>
        </p:txBody>
      </p:sp>
      <p:sp>
        <p:nvSpPr>
          <p:cNvPr id="5" name="Title 4"/>
          <p:cNvSpPr>
            <a:spLocks noGrp="1"/>
          </p:cNvSpPr>
          <p:nvPr>
            <p:ph type="title"/>
          </p:nvPr>
        </p:nvSpPr>
        <p:spPr/>
        <p:txBody>
          <a:bodyPr/>
          <a:lstStyle/>
          <a:p>
            <a:r>
              <a:rPr lang="en-US" dirty="0"/>
              <a:t>S</a:t>
            </a:r>
            <a:r>
              <a:rPr lang="en-US" dirty="0" smtClean="0"/>
              <a:t>trategies to </a:t>
            </a:r>
            <a:r>
              <a:rPr lang="en-US" dirty="0"/>
              <a:t>M</a:t>
            </a:r>
            <a:r>
              <a:rPr lang="en-US" dirty="0" smtClean="0"/>
              <a:t>eet </a:t>
            </a:r>
            <a:r>
              <a:rPr lang="en-US" dirty="0"/>
              <a:t>T</a:t>
            </a:r>
            <a:r>
              <a:rPr lang="en-US" dirty="0" smtClean="0"/>
              <a:t>eacher Needs</a:t>
            </a:r>
            <a:endParaRPr lang="en-US" dirty="0"/>
          </a:p>
        </p:txBody>
      </p:sp>
      <p:sp>
        <p:nvSpPr>
          <p:cNvPr id="8"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27</a:t>
            </a:fld>
            <a:endParaRPr lang="en-US" dirty="0"/>
          </a:p>
        </p:txBody>
      </p:sp>
      <p:sp>
        <p:nvSpPr>
          <p:cNvPr id="7" name="TextBox 6"/>
          <p:cNvSpPr txBox="1"/>
          <p:nvPr/>
        </p:nvSpPr>
        <p:spPr>
          <a:xfrm>
            <a:off x="501270" y="3040575"/>
            <a:ext cx="7318542" cy="1938992"/>
          </a:xfrm>
          <a:prstGeom prst="rect">
            <a:avLst/>
          </a:prstGeom>
          <a:noFill/>
        </p:spPr>
        <p:txBody>
          <a:bodyPr wrap="square" rtlCol="0">
            <a:spAutoFit/>
          </a:bodyPr>
          <a:lstStyle/>
          <a:p>
            <a:r>
              <a:rPr lang="en-US" sz="4000" dirty="0" smtClean="0"/>
              <a:t>Other needs may require a more formal approach, such as…</a:t>
            </a:r>
          </a:p>
          <a:p>
            <a:endParaRPr lang="en-US" sz="4000" dirty="0"/>
          </a:p>
        </p:txBody>
      </p:sp>
    </p:spTree>
    <p:extLst>
      <p:ext uri="{BB962C8B-B14F-4D97-AF65-F5344CB8AC3E}">
        <p14:creationId xmlns:p14="http://schemas.microsoft.com/office/powerpoint/2010/main" val="1725230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84048" y="1417320"/>
            <a:ext cx="8153400" cy="3689472"/>
          </a:xfrm>
        </p:spPr>
        <p:txBody>
          <a:bodyPr/>
          <a:lstStyle/>
          <a:p>
            <a:pPr marL="457200" lvl="0" indent="-457200"/>
            <a:r>
              <a:rPr lang="en-US" sz="3600" dirty="0" smtClean="0"/>
              <a:t>Modeling</a:t>
            </a:r>
          </a:p>
          <a:p>
            <a:pPr marL="457200" lvl="0" indent="-457200"/>
            <a:endParaRPr lang="en-US" sz="1100" dirty="0" smtClean="0"/>
          </a:p>
          <a:p>
            <a:pPr marL="457200" indent="-457200"/>
            <a:r>
              <a:rPr lang="en-US" sz="3600" dirty="0" smtClean="0"/>
              <a:t>Co-planning</a:t>
            </a:r>
          </a:p>
          <a:p>
            <a:pPr marL="457200" indent="-457200">
              <a:buNone/>
            </a:pPr>
            <a:endParaRPr lang="en-US" sz="1100" dirty="0" smtClean="0"/>
          </a:p>
          <a:p>
            <a:pPr marL="457200" lvl="0" indent="-457200"/>
            <a:r>
              <a:rPr lang="en-US" sz="3600" dirty="0" smtClean="0"/>
              <a:t>Co-teaching</a:t>
            </a:r>
          </a:p>
          <a:p>
            <a:pPr marL="457200" lvl="0" indent="-457200">
              <a:buNone/>
            </a:pPr>
            <a:endParaRPr lang="en-US" sz="1200" dirty="0" smtClean="0"/>
          </a:p>
          <a:p>
            <a:pPr marL="457200" lvl="0" indent="-457200"/>
            <a:r>
              <a:rPr lang="en-US" sz="3600" dirty="0" smtClean="0"/>
              <a:t>Coaching conversations</a:t>
            </a:r>
          </a:p>
          <a:p>
            <a:pPr marL="457200" lvl="0" indent="-457200">
              <a:buNone/>
            </a:pPr>
            <a:endParaRPr lang="en-US" sz="1050" dirty="0" smtClean="0"/>
          </a:p>
          <a:p>
            <a:pPr marL="457200" lvl="0" indent="-457200"/>
            <a:r>
              <a:rPr lang="en-US" sz="3600" dirty="0" smtClean="0"/>
              <a:t>Analyzing student work</a:t>
            </a:r>
            <a:endParaRPr lang="en-US" sz="3600" dirty="0"/>
          </a:p>
        </p:txBody>
      </p:sp>
      <p:sp>
        <p:nvSpPr>
          <p:cNvPr id="5" name="Title 4"/>
          <p:cNvSpPr>
            <a:spLocks noGrp="1"/>
          </p:cNvSpPr>
          <p:nvPr>
            <p:ph type="title"/>
          </p:nvPr>
        </p:nvSpPr>
        <p:spPr/>
        <p:txBody>
          <a:bodyPr>
            <a:normAutofit/>
          </a:bodyPr>
          <a:lstStyle/>
          <a:p>
            <a:r>
              <a:rPr lang="en-US" sz="4400" dirty="0" smtClean="0"/>
              <a:t>Modes of Support</a:t>
            </a:r>
            <a:endParaRPr lang="en-US" sz="4400" dirty="0"/>
          </a:p>
        </p:txBody>
      </p:sp>
      <p:sp>
        <p:nvSpPr>
          <p:cNvPr id="10"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28</a:t>
            </a:fld>
            <a:endParaRPr lang="en-US" dirty="0"/>
          </a:p>
        </p:txBody>
      </p:sp>
      <p:grpSp>
        <p:nvGrpSpPr>
          <p:cNvPr id="7" name="Group 6"/>
          <p:cNvGrpSpPr/>
          <p:nvPr/>
        </p:nvGrpSpPr>
        <p:grpSpPr>
          <a:xfrm>
            <a:off x="6688157" y="5361705"/>
            <a:ext cx="932688" cy="1010412"/>
            <a:chOff x="147657" y="4948955"/>
            <a:chExt cx="932688" cy="1010412"/>
          </a:xfrm>
        </p:grpSpPr>
        <p:pic>
          <p:nvPicPr>
            <p:cNvPr id="8" name="Picture 6" descr="participant guide call out.png"/>
            <p:cNvPicPr>
              <a:picLocks noChangeAspect="1" noChangeArrowheads="1"/>
            </p:cNvPicPr>
            <p:nvPr/>
          </p:nvPicPr>
          <p:blipFill>
            <a:blip r:embed="rId3" cstate="print"/>
            <a:srcRect/>
            <a:stretch>
              <a:fillRect/>
            </a:stretch>
          </p:blipFill>
          <p:spPr bwMode="auto">
            <a:xfrm>
              <a:off x="147657" y="4948955"/>
              <a:ext cx="932688" cy="1010412"/>
            </a:xfrm>
            <a:prstGeom prst="rect">
              <a:avLst/>
            </a:prstGeom>
            <a:noFill/>
            <a:ln w="9525">
              <a:noFill/>
              <a:miter lim="800000"/>
              <a:headEnd/>
              <a:tailEnd/>
            </a:ln>
          </p:spPr>
        </p:pic>
        <p:sp>
          <p:nvSpPr>
            <p:cNvPr id="9" name="TextBox 8"/>
            <p:cNvSpPr txBox="1">
              <a:spLocks noChangeArrowheads="1"/>
            </p:cNvSpPr>
            <p:nvPr/>
          </p:nvSpPr>
          <p:spPr bwMode="auto">
            <a:xfrm>
              <a:off x="147657" y="4977603"/>
              <a:ext cx="914400" cy="369332"/>
            </a:xfrm>
            <a:prstGeom prst="rect">
              <a:avLst/>
            </a:prstGeom>
            <a:noFill/>
            <a:ln w="9525">
              <a:noFill/>
              <a:miter lim="800000"/>
              <a:headEnd/>
              <a:tailEnd/>
            </a:ln>
          </p:spPr>
          <p:txBody>
            <a:bodyPr wrap="square">
              <a:spAutoFit/>
            </a:bodyPr>
            <a:lstStyle/>
            <a:p>
              <a:pPr algn="ctr"/>
              <a:r>
                <a:rPr lang="en-US" dirty="0" smtClean="0"/>
                <a:t>Page 13</a:t>
              </a:r>
              <a:endParaRPr lang="en-US" dirty="0"/>
            </a:p>
          </p:txBody>
        </p:sp>
      </p:grpSp>
    </p:spTree>
    <p:extLst>
      <p:ext uri="{BB962C8B-B14F-4D97-AF65-F5344CB8AC3E}">
        <p14:creationId xmlns:p14="http://schemas.microsoft.com/office/powerpoint/2010/main" val="368681668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22834" y="982774"/>
            <a:ext cx="8153400" cy="5279907"/>
          </a:xfrm>
        </p:spPr>
        <p:txBody>
          <a:bodyPr/>
          <a:lstStyle/>
          <a:p>
            <a:r>
              <a:rPr lang="en-US" dirty="0"/>
              <a:t>Read the descriptions of the different modes of </a:t>
            </a:r>
            <a:r>
              <a:rPr lang="en-US" dirty="0" smtClean="0"/>
              <a:t>support in </a:t>
            </a:r>
            <a:r>
              <a:rPr lang="en-US" dirty="0"/>
              <a:t>your Participant Guide.</a:t>
            </a:r>
          </a:p>
          <a:p>
            <a:pPr lvl="1"/>
            <a:r>
              <a:rPr lang="en-US" sz="2500" dirty="0" smtClean="0"/>
              <a:t>Modeling</a:t>
            </a:r>
            <a:endParaRPr lang="en-US" sz="2500" dirty="0"/>
          </a:p>
          <a:p>
            <a:pPr lvl="1"/>
            <a:r>
              <a:rPr lang="en-US" sz="2500" dirty="0"/>
              <a:t>Co-planning</a:t>
            </a:r>
          </a:p>
          <a:p>
            <a:pPr lvl="1"/>
            <a:r>
              <a:rPr lang="en-US" sz="2500" dirty="0" smtClean="0"/>
              <a:t>Co</a:t>
            </a:r>
            <a:r>
              <a:rPr lang="en-US" sz="2500" dirty="0"/>
              <a:t>-teaching</a:t>
            </a:r>
          </a:p>
          <a:p>
            <a:pPr lvl="1"/>
            <a:r>
              <a:rPr lang="en-US" sz="2500" dirty="0" smtClean="0"/>
              <a:t>Coaching </a:t>
            </a:r>
            <a:r>
              <a:rPr lang="en-US" sz="2500" dirty="0"/>
              <a:t>conversations</a:t>
            </a:r>
          </a:p>
          <a:p>
            <a:pPr lvl="1"/>
            <a:r>
              <a:rPr lang="en-US" sz="2500" dirty="0" smtClean="0"/>
              <a:t>Analyzing student work</a:t>
            </a:r>
          </a:p>
          <a:p>
            <a:r>
              <a:rPr lang="en-US" dirty="0" smtClean="0"/>
              <a:t>In </a:t>
            </a:r>
            <a:r>
              <a:rPr lang="en-US" dirty="0"/>
              <a:t>your table groups, create a poster promoting your assigned mode of support, highlighting the benefits for both the teacher and the coach. </a:t>
            </a:r>
          </a:p>
          <a:p>
            <a:pPr lvl="1"/>
            <a:endParaRPr lang="en-US" sz="2400" dirty="0"/>
          </a:p>
        </p:txBody>
      </p:sp>
      <p:sp>
        <p:nvSpPr>
          <p:cNvPr id="5" name="Title 4"/>
          <p:cNvSpPr>
            <a:spLocks noGrp="1"/>
          </p:cNvSpPr>
          <p:nvPr>
            <p:ph type="title"/>
          </p:nvPr>
        </p:nvSpPr>
        <p:spPr/>
        <p:txBody>
          <a:bodyPr>
            <a:normAutofit/>
          </a:bodyPr>
          <a:lstStyle/>
          <a:p>
            <a:r>
              <a:rPr lang="en-US" sz="4400" dirty="0" smtClean="0"/>
              <a:t>Modes of Support</a:t>
            </a:r>
            <a:endParaRPr lang="en-US" sz="4400" dirty="0"/>
          </a:p>
        </p:txBody>
      </p:sp>
      <p:sp>
        <p:nvSpPr>
          <p:cNvPr id="8" name="Footer Placeholder 3"/>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29</a:t>
            </a:fld>
            <a:endParaRPr lang="en-US" dirty="0"/>
          </a:p>
        </p:txBody>
      </p:sp>
      <p:grpSp>
        <p:nvGrpSpPr>
          <p:cNvPr id="13" name="Group 12"/>
          <p:cNvGrpSpPr/>
          <p:nvPr/>
        </p:nvGrpSpPr>
        <p:grpSpPr>
          <a:xfrm>
            <a:off x="6688157" y="5575019"/>
            <a:ext cx="932688" cy="1010412"/>
            <a:chOff x="147657" y="4948955"/>
            <a:chExt cx="932688" cy="1010412"/>
          </a:xfrm>
        </p:grpSpPr>
        <p:pic>
          <p:nvPicPr>
            <p:cNvPr id="14" name="Picture 6" descr="participant guide call out.png"/>
            <p:cNvPicPr>
              <a:picLocks noChangeAspect="1" noChangeArrowheads="1"/>
            </p:cNvPicPr>
            <p:nvPr/>
          </p:nvPicPr>
          <p:blipFill>
            <a:blip r:embed="rId3" cstate="print"/>
            <a:srcRect/>
            <a:stretch>
              <a:fillRect/>
            </a:stretch>
          </p:blipFill>
          <p:spPr bwMode="auto">
            <a:xfrm>
              <a:off x="147657" y="4948955"/>
              <a:ext cx="932688" cy="1010412"/>
            </a:xfrm>
            <a:prstGeom prst="rect">
              <a:avLst/>
            </a:prstGeom>
            <a:noFill/>
            <a:ln w="9525">
              <a:noFill/>
              <a:miter lim="800000"/>
              <a:headEnd/>
              <a:tailEnd/>
            </a:ln>
          </p:spPr>
        </p:pic>
        <p:sp>
          <p:nvSpPr>
            <p:cNvPr id="15" name="TextBox 14"/>
            <p:cNvSpPr txBox="1">
              <a:spLocks noChangeArrowheads="1"/>
            </p:cNvSpPr>
            <p:nvPr/>
          </p:nvSpPr>
          <p:spPr bwMode="auto">
            <a:xfrm>
              <a:off x="147657" y="4977603"/>
              <a:ext cx="914400" cy="369332"/>
            </a:xfrm>
            <a:prstGeom prst="rect">
              <a:avLst/>
            </a:prstGeom>
            <a:noFill/>
            <a:ln w="9525">
              <a:noFill/>
              <a:miter lim="800000"/>
              <a:headEnd/>
              <a:tailEnd/>
            </a:ln>
          </p:spPr>
          <p:txBody>
            <a:bodyPr wrap="square">
              <a:spAutoFit/>
            </a:bodyPr>
            <a:lstStyle/>
            <a:p>
              <a:pPr algn="ctr"/>
              <a:r>
                <a:rPr lang="en-US" dirty="0" smtClean="0"/>
                <a:t>Page 14</a:t>
              </a:r>
              <a:endParaRPr lang="en-US" dirty="0"/>
            </a:p>
          </p:txBody>
        </p:sp>
      </p:grpSp>
    </p:spTree>
    <p:extLst>
      <p:ext uri="{BB962C8B-B14F-4D97-AF65-F5344CB8AC3E}">
        <p14:creationId xmlns:p14="http://schemas.microsoft.com/office/powerpoint/2010/main" val="19455594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p:cNvSpPr>
            <a:spLocks noGrp="1"/>
          </p:cNvSpPr>
          <p:nvPr>
            <p:ph type="title"/>
          </p:nvPr>
        </p:nvSpPr>
        <p:spPr>
          <a:xfrm>
            <a:off x="381000" y="230188"/>
            <a:ext cx="8382000" cy="773112"/>
          </a:xfrm>
        </p:spPr>
        <p:txBody>
          <a:bodyPr>
            <a:normAutofit/>
          </a:bodyPr>
          <a:lstStyle/>
          <a:p>
            <a:r>
              <a:rPr lang="en-US" sz="4000" dirty="0"/>
              <a:t>Focus on </a:t>
            </a:r>
            <a:r>
              <a:rPr lang="en-US" sz="4000" dirty="0" smtClean="0"/>
              <a:t>Sustaining Change (</a:t>
            </a:r>
            <a:r>
              <a:rPr lang="en-US" sz="4000" dirty="0"/>
              <a:t>cont'd</a:t>
            </a:r>
            <a:r>
              <a:rPr lang="en-US" sz="4000" dirty="0" smtClean="0"/>
              <a:t>)</a:t>
            </a:r>
          </a:p>
        </p:txBody>
      </p:sp>
      <p:sp>
        <p:nvSpPr>
          <p:cNvPr id="19459" name="Content Placeholder 1"/>
          <p:cNvSpPr>
            <a:spLocks noGrp="1"/>
          </p:cNvSpPr>
          <p:nvPr>
            <p:ph type="body" sz="quarter" idx="10"/>
          </p:nvPr>
        </p:nvSpPr>
        <p:spPr>
          <a:xfrm>
            <a:off x="381000" y="1493520"/>
            <a:ext cx="8382000" cy="3231654"/>
          </a:xfrm>
        </p:spPr>
        <p:txBody>
          <a:bodyPr/>
          <a:lstStyle/>
          <a:p>
            <a:pPr>
              <a:spcBef>
                <a:spcPts val="1200"/>
              </a:spcBef>
            </a:pPr>
            <a:r>
              <a:rPr lang="en-US" dirty="0" smtClean="0"/>
              <a:t>By the end of this session you will have:</a:t>
            </a:r>
          </a:p>
          <a:p>
            <a:pPr lvl="1">
              <a:spcBef>
                <a:spcPts val="1200"/>
              </a:spcBef>
            </a:pPr>
            <a:r>
              <a:rPr lang="en-US" dirty="0" smtClean="0"/>
              <a:t>Examined strategies for providing feedback on lesson plans and instruction.</a:t>
            </a:r>
            <a:endParaRPr lang="en-US" dirty="0"/>
          </a:p>
          <a:p>
            <a:pPr lvl="1">
              <a:spcBef>
                <a:spcPts val="1200"/>
              </a:spcBef>
            </a:pPr>
            <a:r>
              <a:rPr lang="en-US" dirty="0" smtClean="0"/>
              <a:t>Identified strategies and resources for supporting and sustaining change.</a:t>
            </a:r>
          </a:p>
          <a:p>
            <a:pPr lvl="1">
              <a:spcBef>
                <a:spcPts val="1200"/>
              </a:spcBef>
            </a:pPr>
            <a:r>
              <a:rPr lang="en-US" dirty="0" smtClean="0"/>
              <a:t>Identified opportunities for ongoing teacher professional support and teacher collaboration.</a:t>
            </a:r>
          </a:p>
        </p:txBody>
      </p:sp>
      <p:sp>
        <p:nvSpPr>
          <p:cNvPr id="5" name="Slide Number Placeholder 4"/>
          <p:cNvSpPr>
            <a:spLocks noGrp="1"/>
          </p:cNvSpPr>
          <p:nvPr>
            <p:ph type="sldNum" sz="quarter" idx="12"/>
          </p:nvPr>
        </p:nvSpPr>
        <p:spPr/>
        <p:txBody>
          <a:bodyPr/>
          <a:lstStyle/>
          <a:p>
            <a:fld id="{1B164E58-F631-4785-8D59-D7BB0BAC1458}" type="slidenum">
              <a:rPr lang="en-US" smtClean="0"/>
              <a:pPr/>
              <a:t>3</a:t>
            </a:fld>
            <a:endParaRPr lang="en-US" dirty="0"/>
          </a:p>
        </p:txBody>
      </p:sp>
      <p:pic>
        <p:nvPicPr>
          <p:cNvPr id="6" name="Picture 5"/>
          <p:cNvPicPr>
            <a:picLocks noChangeAspect="1"/>
          </p:cNvPicPr>
          <p:nvPr/>
        </p:nvPicPr>
        <p:blipFill>
          <a:blip r:embed="rId3"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40428062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Which modes of support will best meet the needs you identified on the Implementation Plan Template?  </a:t>
            </a:r>
          </a:p>
          <a:p>
            <a:endParaRPr lang="en-US" dirty="0"/>
          </a:p>
          <a:p>
            <a:r>
              <a:rPr lang="en-US" dirty="0" smtClean="0"/>
              <a:t>Discuss your initial ideas with your table group.</a:t>
            </a:r>
            <a:endParaRPr lang="en-US" dirty="0"/>
          </a:p>
        </p:txBody>
      </p:sp>
      <p:sp>
        <p:nvSpPr>
          <p:cNvPr id="2" name="Title 1"/>
          <p:cNvSpPr>
            <a:spLocks noGrp="1"/>
          </p:cNvSpPr>
          <p:nvPr>
            <p:ph type="title"/>
          </p:nvPr>
        </p:nvSpPr>
        <p:spPr/>
        <p:txBody>
          <a:bodyPr>
            <a:normAutofit/>
          </a:bodyPr>
          <a:lstStyle/>
          <a:p>
            <a:r>
              <a:rPr lang="en-US" dirty="0" smtClean="0"/>
              <a:t>How will teachers’ needs be met?  </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pPr algn="r"/>
            <a:fld id="{8D79BE21-F712-4A53-802B-F850200F0AA7}" type="slidenum">
              <a:rPr lang="en-US" smtClean="0"/>
              <a:pPr algn="r"/>
              <a:t>30</a:t>
            </a:fld>
            <a:endParaRPr lang="en-US" dirty="0"/>
          </a:p>
        </p:txBody>
      </p:sp>
    </p:spTree>
    <p:extLst>
      <p:ext uri="{BB962C8B-B14F-4D97-AF65-F5344CB8AC3E}">
        <p14:creationId xmlns:p14="http://schemas.microsoft.com/office/powerpoint/2010/main" val="37371367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205163" y="1249363"/>
            <a:ext cx="4833937" cy="4038600"/>
          </a:xfrm>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224500898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Meaningful Reflection</a:t>
            </a:r>
          </a:p>
        </p:txBody>
      </p:sp>
      <p:sp>
        <p:nvSpPr>
          <p:cNvPr id="7" name="Text Placeholder 6"/>
          <p:cNvSpPr>
            <a:spLocks noGrp="1"/>
          </p:cNvSpPr>
          <p:nvPr>
            <p:ph type="body" idx="1"/>
          </p:nvPr>
        </p:nvSpPr>
        <p:spPr>
          <a:xfrm>
            <a:off x="623888" y="4257858"/>
            <a:ext cx="7886700" cy="1231106"/>
          </a:xfrm>
        </p:spPr>
        <p:txBody>
          <a:bodyPr/>
          <a:lstStyle/>
          <a:p>
            <a:r>
              <a:rPr lang="en-US" dirty="0" smtClean="0"/>
              <a:t>Section 3</a:t>
            </a:r>
            <a:endParaRPr lang="en-US" dirty="0"/>
          </a:p>
        </p:txBody>
      </p:sp>
      <p:grpSp>
        <p:nvGrpSpPr>
          <p:cNvPr id="2" name="Group 1"/>
          <p:cNvGrpSpPr/>
          <p:nvPr/>
        </p:nvGrpSpPr>
        <p:grpSpPr>
          <a:xfrm>
            <a:off x="994337" y="4873411"/>
            <a:ext cx="932688" cy="1010412"/>
            <a:chOff x="994337" y="4873411"/>
            <a:chExt cx="932688"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94337" y="4873411"/>
              <a:ext cx="932688" cy="1010412"/>
            </a:xfrm>
            <a:prstGeom prst="rect">
              <a:avLst/>
            </a:prstGeom>
            <a:noFill/>
            <a:ln w="9525">
              <a:noFill/>
              <a:miter lim="800000"/>
              <a:headEnd/>
              <a:tailEnd/>
            </a:ln>
          </p:spPr>
        </p:pic>
        <p:sp>
          <p:nvSpPr>
            <p:cNvPr id="8" name="TextBox 7"/>
            <p:cNvSpPr txBox="1">
              <a:spLocks noChangeArrowheads="1"/>
            </p:cNvSpPr>
            <p:nvPr/>
          </p:nvSpPr>
          <p:spPr bwMode="auto">
            <a:xfrm>
              <a:off x="994337" y="4906106"/>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41104932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the Coach</a:t>
            </a:r>
            <a:endParaRPr lang="en-US" dirty="0"/>
          </a:p>
        </p:txBody>
      </p:sp>
      <p:sp>
        <p:nvSpPr>
          <p:cNvPr id="7" name="Text Placeholder 6"/>
          <p:cNvSpPr>
            <a:spLocks noGrp="1"/>
          </p:cNvSpPr>
          <p:nvPr>
            <p:ph type="body" sz="quarter" idx="10"/>
          </p:nvPr>
        </p:nvSpPr>
        <p:spPr>
          <a:xfrm>
            <a:off x="347582" y="1183430"/>
            <a:ext cx="8382000" cy="3280898"/>
          </a:xfrm>
        </p:spPr>
        <p:txBody>
          <a:bodyPr/>
          <a:lstStyle/>
          <a:p>
            <a:r>
              <a:rPr lang="en-US" dirty="0" smtClean="0"/>
              <a:t>Advocate vs. Evaluator</a:t>
            </a:r>
          </a:p>
          <a:p>
            <a:pPr lvl="2"/>
            <a:r>
              <a:rPr lang="en-US" dirty="0" smtClean="0"/>
              <a:t>Being a cheerleader – celebrating gains</a:t>
            </a:r>
          </a:p>
          <a:p>
            <a:pPr lvl="2"/>
            <a:r>
              <a:rPr lang="en-US" dirty="0" smtClean="0"/>
              <a:t>Effectively listening to and paraphrasing worries/concerns</a:t>
            </a:r>
          </a:p>
          <a:p>
            <a:pPr lvl="2"/>
            <a:r>
              <a:rPr lang="en-US" dirty="0" smtClean="0"/>
              <a:t>Empowering teachers to try new things</a:t>
            </a:r>
          </a:p>
          <a:p>
            <a:pPr marL="914400" lvl="2" indent="0">
              <a:buNone/>
            </a:pPr>
            <a:endParaRPr lang="en-US" dirty="0"/>
          </a:p>
          <a:p>
            <a:pPr lvl="2"/>
            <a:endParaRPr lang="en-US" dirty="0" smtClean="0"/>
          </a:p>
          <a:p>
            <a:pPr marL="517525" lvl="1"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33</a:t>
            </a:fld>
            <a:endParaRPr lang="en-US" dirty="0"/>
          </a:p>
        </p:txBody>
      </p:sp>
      <p:pic>
        <p:nvPicPr>
          <p:cNvPr id="9" name="Picture 8"/>
          <p:cNvPicPr>
            <a:picLocks noChangeAspect="1"/>
          </p:cNvPicPr>
          <p:nvPr/>
        </p:nvPicPr>
        <p:blipFill>
          <a:blip r:embed="rId3"/>
          <a:stretch>
            <a:fillRect/>
          </a:stretch>
        </p:blipFill>
        <p:spPr>
          <a:xfrm>
            <a:off x="2832100" y="3528927"/>
            <a:ext cx="3479800" cy="2336800"/>
          </a:xfrm>
          <a:prstGeom prst="rect">
            <a:avLst/>
          </a:prstGeom>
        </p:spPr>
      </p:pic>
      <p:grpSp>
        <p:nvGrpSpPr>
          <p:cNvPr id="11" name="Group 10"/>
          <p:cNvGrpSpPr/>
          <p:nvPr/>
        </p:nvGrpSpPr>
        <p:grpSpPr>
          <a:xfrm>
            <a:off x="6717641" y="5257838"/>
            <a:ext cx="944414" cy="1010412"/>
            <a:chOff x="955427" y="4847492"/>
            <a:chExt cx="944414" cy="1010412"/>
          </a:xfrm>
        </p:grpSpPr>
        <p:pic>
          <p:nvPicPr>
            <p:cNvPr id="12" name="Picture 6" descr="participant guide call out.png"/>
            <p:cNvPicPr>
              <a:picLocks noChangeAspect="1" noChangeArrowheads="1"/>
            </p:cNvPicPr>
            <p:nvPr/>
          </p:nvPicPr>
          <p:blipFill>
            <a:blip r:embed="rId4" cstate="print"/>
            <a:srcRect/>
            <a:stretch>
              <a:fillRect/>
            </a:stretch>
          </p:blipFill>
          <p:spPr bwMode="auto">
            <a:xfrm>
              <a:off x="967153" y="4847492"/>
              <a:ext cx="932688" cy="1010412"/>
            </a:xfrm>
            <a:prstGeom prst="rect">
              <a:avLst/>
            </a:prstGeom>
            <a:noFill/>
            <a:ln w="9525">
              <a:noFill/>
              <a:miter lim="800000"/>
              <a:headEnd/>
              <a:tailEnd/>
            </a:ln>
          </p:spPr>
        </p:pic>
        <p:sp>
          <p:nvSpPr>
            <p:cNvPr id="13" name="TextBox 12"/>
            <p:cNvSpPr txBox="1">
              <a:spLocks noChangeArrowheads="1"/>
            </p:cNvSpPr>
            <p:nvPr/>
          </p:nvSpPr>
          <p:spPr bwMode="auto">
            <a:xfrm>
              <a:off x="955427" y="4858808"/>
              <a:ext cx="914400" cy="369332"/>
            </a:xfrm>
            <a:prstGeom prst="rect">
              <a:avLst/>
            </a:prstGeom>
            <a:noFill/>
            <a:ln w="9525">
              <a:noFill/>
              <a:miter lim="800000"/>
              <a:headEnd/>
              <a:tailEnd/>
            </a:ln>
          </p:spPr>
          <p:txBody>
            <a:bodyPr wrap="square">
              <a:spAutoFit/>
            </a:bodyPr>
            <a:lstStyle/>
            <a:p>
              <a:pPr algn="ctr"/>
              <a:r>
                <a:rPr lang="en-US" dirty="0" smtClean="0"/>
                <a:t>Page 16</a:t>
              </a:r>
              <a:endParaRPr lang="en-US" dirty="0"/>
            </a:p>
          </p:txBody>
        </p:sp>
      </p:grpSp>
    </p:spTree>
    <p:extLst>
      <p:ext uri="{BB962C8B-B14F-4D97-AF65-F5344CB8AC3E}">
        <p14:creationId xmlns:p14="http://schemas.microsoft.com/office/powerpoint/2010/main" val="114137015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99681" y="1134307"/>
            <a:ext cx="4931942" cy="4616648"/>
          </a:xfrm>
        </p:spPr>
        <p:txBody>
          <a:bodyPr/>
          <a:lstStyle/>
          <a:p>
            <a:pPr marL="914400" lvl="2" indent="0">
              <a:buNone/>
            </a:pPr>
            <a:endParaRPr lang="en-US" dirty="0"/>
          </a:p>
          <a:p>
            <a:r>
              <a:rPr lang="en-US" dirty="0"/>
              <a:t>Partner/Collaborator vs. </a:t>
            </a:r>
            <a:r>
              <a:rPr lang="en-US" dirty="0" smtClean="0"/>
              <a:t>Expert</a:t>
            </a:r>
          </a:p>
          <a:p>
            <a:pPr marL="846138" lvl="2" indent="-392113"/>
            <a:r>
              <a:rPr lang="en-US" sz="2800" dirty="0" smtClean="0"/>
              <a:t>Peer/Co-Learner</a:t>
            </a:r>
          </a:p>
          <a:p>
            <a:pPr marL="846138" lvl="2" indent="-392113"/>
            <a:r>
              <a:rPr lang="en-US" sz="2800" dirty="0" smtClean="0"/>
              <a:t>Asking </a:t>
            </a:r>
            <a:r>
              <a:rPr lang="en-US" sz="2800" dirty="0"/>
              <a:t>questions vs. giving </a:t>
            </a:r>
            <a:r>
              <a:rPr lang="en-US" sz="2800" dirty="0" smtClean="0"/>
              <a:t>answers</a:t>
            </a:r>
          </a:p>
          <a:p>
            <a:pPr marL="635000" lvl="2" indent="0">
              <a:buNone/>
            </a:pPr>
            <a:endParaRPr lang="en-US" sz="2800" dirty="0" smtClean="0"/>
          </a:p>
          <a:p>
            <a:pPr marL="635000" lvl="2" indent="0">
              <a:buNone/>
            </a:pPr>
            <a:endParaRPr lang="en-US" dirty="0" smtClean="0"/>
          </a:p>
          <a:p>
            <a:pPr marL="0" indent="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34</a:t>
            </a:fld>
            <a:endParaRPr lang="en-US" dirty="0"/>
          </a:p>
        </p:txBody>
      </p:sp>
      <p:pic>
        <p:nvPicPr>
          <p:cNvPr id="10" name="Picture 9" descr="201403_014_EJonline5_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908" y="1192695"/>
            <a:ext cx="3057830" cy="4399755"/>
          </a:xfrm>
          <a:prstGeom prst="rect">
            <a:avLst/>
          </a:prstGeom>
          <a:ln>
            <a:solidFill>
              <a:schemeClr val="tx2">
                <a:lumMod val="50000"/>
              </a:schemeClr>
            </a:solidFill>
          </a:ln>
        </p:spPr>
      </p:pic>
    </p:spTree>
    <p:extLst>
      <p:ext uri="{BB962C8B-B14F-4D97-AF65-F5344CB8AC3E}">
        <p14:creationId xmlns:p14="http://schemas.microsoft.com/office/powerpoint/2010/main" val="238405764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4048" y="868736"/>
            <a:ext cx="4528398" cy="4456605"/>
          </a:xfrm>
        </p:spPr>
        <p:txBody>
          <a:bodyPr/>
          <a:lstStyle/>
          <a:p>
            <a:pPr marL="914400" lvl="2" indent="0">
              <a:buNone/>
            </a:pPr>
            <a:endParaRPr lang="en-US" dirty="0"/>
          </a:p>
          <a:p>
            <a:r>
              <a:rPr lang="en-US" dirty="0" smtClean="0"/>
              <a:t>Advisor vs. Director</a:t>
            </a:r>
            <a:endParaRPr lang="en-US" dirty="0"/>
          </a:p>
          <a:p>
            <a:pPr marL="1033463" lvl="2" indent="-473075"/>
            <a:r>
              <a:rPr lang="en-US" sz="2800" dirty="0" smtClean="0"/>
              <a:t>Providing </a:t>
            </a:r>
            <a:r>
              <a:rPr lang="en-US" sz="2800" dirty="0"/>
              <a:t>suggestions for refinement of a lesson or classroom </a:t>
            </a:r>
            <a:r>
              <a:rPr lang="en-US" sz="2800" dirty="0" smtClean="0"/>
              <a:t>practice</a:t>
            </a:r>
          </a:p>
          <a:p>
            <a:pPr marL="1033463" lvl="2" indent="-473075"/>
            <a:r>
              <a:rPr lang="en-US" sz="2800" dirty="0" smtClean="0"/>
              <a:t>Keeping the focus on student learning</a:t>
            </a:r>
          </a:p>
          <a:p>
            <a:pPr marL="679450" indent="-177800">
              <a:buNone/>
            </a:pPr>
            <a:endParaRPr lang="en-US" dirty="0" smtClean="0"/>
          </a:p>
          <a:p>
            <a:pPr marL="0" indent="0">
              <a:buNone/>
            </a:pPr>
            <a:endParaRPr lang="en-US" dirty="0" smtClean="0"/>
          </a:p>
        </p:txBody>
      </p:sp>
      <p:sp>
        <p:nvSpPr>
          <p:cNvPr id="8" name="Title 7"/>
          <p:cNvSpPr>
            <a:spLocks noGrp="1"/>
          </p:cNvSpPr>
          <p:nvPr>
            <p:ph type="title"/>
          </p:nvPr>
        </p:nvSpPr>
        <p:spPr/>
        <p:txBody>
          <a:bodyPr/>
          <a:lstStyle/>
          <a:p>
            <a:r>
              <a:rPr lang="en-US" dirty="0" smtClean="0"/>
              <a:t> Coach’s Role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5058261" y="2126872"/>
            <a:ext cx="3082849" cy="2307733"/>
          </a:xfrm>
          <a:prstGeom prst="rect">
            <a:avLst/>
          </a:prstGeom>
        </p:spPr>
      </p:pic>
    </p:spTree>
    <p:extLst>
      <p:ext uri="{BB962C8B-B14F-4D97-AF65-F5344CB8AC3E}">
        <p14:creationId xmlns:p14="http://schemas.microsoft.com/office/powerpoint/2010/main" val="3953235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Purposeful Questions</a:t>
            </a:r>
            <a:endParaRPr lang="en-US" dirty="0"/>
          </a:p>
        </p:txBody>
      </p:sp>
      <p:sp>
        <p:nvSpPr>
          <p:cNvPr id="7" name="Text Placeholder 6"/>
          <p:cNvSpPr>
            <a:spLocks noGrp="1"/>
          </p:cNvSpPr>
          <p:nvPr>
            <p:ph type="body" sz="quarter" idx="10"/>
          </p:nvPr>
        </p:nvSpPr>
        <p:spPr>
          <a:xfrm>
            <a:off x="358141" y="1417320"/>
            <a:ext cx="5084697" cy="3757952"/>
          </a:xfrm>
        </p:spPr>
        <p:txBody>
          <a:bodyPr/>
          <a:lstStyle/>
          <a:p>
            <a:r>
              <a:rPr lang="en-US" dirty="0" smtClean="0"/>
              <a:t>A coach asks questions to:</a:t>
            </a:r>
          </a:p>
          <a:p>
            <a:pPr marL="0" indent="0">
              <a:buNone/>
            </a:pPr>
            <a:endParaRPr lang="en-US" sz="1000" dirty="0" smtClean="0"/>
          </a:p>
          <a:p>
            <a:pPr lvl="1"/>
            <a:r>
              <a:rPr lang="en-US" dirty="0" smtClean="0"/>
              <a:t>Stimulate reflection</a:t>
            </a:r>
          </a:p>
          <a:p>
            <a:pPr lvl="1"/>
            <a:r>
              <a:rPr lang="en-US" dirty="0" smtClean="0"/>
              <a:t>Promote a spirit of inquiry (expand thinking and possibilities)</a:t>
            </a:r>
          </a:p>
          <a:p>
            <a:pPr marL="517525" lvl="1" indent="0">
              <a:buNone/>
            </a:pPr>
            <a:endParaRPr lang="en-US" dirty="0" smtClean="0"/>
          </a:p>
          <a:p>
            <a:pPr marL="517525"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36</a:t>
            </a:fld>
            <a:endParaRPr lang="en-US" dirty="0"/>
          </a:p>
        </p:txBody>
      </p:sp>
      <p:pic>
        <p:nvPicPr>
          <p:cNvPr id="3" name="Picture 2"/>
          <p:cNvPicPr>
            <a:picLocks noChangeAspect="1"/>
          </p:cNvPicPr>
          <p:nvPr/>
        </p:nvPicPr>
        <p:blipFill>
          <a:blip r:embed="rId3"/>
          <a:stretch>
            <a:fillRect/>
          </a:stretch>
        </p:blipFill>
        <p:spPr>
          <a:xfrm>
            <a:off x="5442838" y="2273300"/>
            <a:ext cx="3314700" cy="2298700"/>
          </a:xfrm>
          <a:prstGeom prst="rect">
            <a:avLst/>
          </a:prstGeom>
        </p:spPr>
      </p:pic>
    </p:spTree>
    <p:extLst>
      <p:ext uri="{BB962C8B-B14F-4D97-AF65-F5344CB8AC3E}">
        <p14:creationId xmlns:p14="http://schemas.microsoft.com/office/powerpoint/2010/main" val="150286880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272"/>
            <a:ext cx="8382000" cy="1049972"/>
          </a:xfrm>
        </p:spPr>
        <p:txBody>
          <a:bodyPr>
            <a:normAutofit fontScale="90000"/>
          </a:bodyPr>
          <a:lstStyle/>
          <a:p>
            <a:r>
              <a:rPr lang="en-US" sz="4400" dirty="0" smtClean="0"/>
              <a:t>Think about the wording of  these questions:</a:t>
            </a:r>
            <a:endParaRPr lang="en-US" sz="4400" dirty="0"/>
          </a:p>
        </p:txBody>
      </p:sp>
      <p:sp>
        <p:nvSpPr>
          <p:cNvPr id="3" name="Text Placeholder 2"/>
          <p:cNvSpPr>
            <a:spLocks noGrp="1"/>
          </p:cNvSpPr>
          <p:nvPr>
            <p:ph type="body" sz="quarter" idx="10"/>
          </p:nvPr>
        </p:nvSpPr>
        <p:spPr>
          <a:xfrm>
            <a:off x="254817" y="1208904"/>
            <a:ext cx="8382000" cy="4515082"/>
          </a:xfrm>
        </p:spPr>
        <p:txBody>
          <a:bodyPr/>
          <a:lstStyle/>
          <a:p>
            <a:pPr>
              <a:spcAft>
                <a:spcPts val="600"/>
              </a:spcAft>
            </a:pPr>
            <a:r>
              <a:rPr lang="en-US" dirty="0"/>
              <a:t>What are some connections between this learning target and what your students have learned before?</a:t>
            </a:r>
          </a:p>
          <a:p>
            <a:pPr>
              <a:spcAft>
                <a:spcPts val="600"/>
              </a:spcAft>
            </a:pPr>
            <a:r>
              <a:rPr lang="en-US" dirty="0" smtClean="0"/>
              <a:t>What </a:t>
            </a:r>
            <a:r>
              <a:rPr lang="en-US" dirty="0"/>
              <a:t>formative assessment strategies could you use to see if students are understanding the concept?</a:t>
            </a:r>
          </a:p>
          <a:p>
            <a:pPr>
              <a:spcAft>
                <a:spcPts val="600"/>
              </a:spcAft>
            </a:pPr>
            <a:r>
              <a:rPr lang="en-US" dirty="0" smtClean="0"/>
              <a:t>How </a:t>
            </a:r>
            <a:r>
              <a:rPr lang="en-US" dirty="0"/>
              <a:t>did the lesson go compared to how you had planned it?  </a:t>
            </a:r>
          </a:p>
          <a:p>
            <a:pPr>
              <a:buFont typeface="Arial"/>
              <a:buChar char="•"/>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37</a:t>
            </a:fld>
            <a:endParaRPr lang="en-US" dirty="0"/>
          </a:p>
        </p:txBody>
      </p:sp>
      <p:grpSp>
        <p:nvGrpSpPr>
          <p:cNvPr id="10" name="Group 9"/>
          <p:cNvGrpSpPr/>
          <p:nvPr/>
        </p:nvGrpSpPr>
        <p:grpSpPr>
          <a:xfrm>
            <a:off x="6637230" y="5250633"/>
            <a:ext cx="944414" cy="1014862"/>
            <a:chOff x="955427" y="4843042"/>
            <a:chExt cx="944414" cy="1014862"/>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2" name="TextBox 11"/>
            <p:cNvSpPr txBox="1">
              <a:spLocks noChangeArrowheads="1"/>
            </p:cNvSpPr>
            <p:nvPr/>
          </p:nvSpPr>
          <p:spPr bwMode="auto">
            <a:xfrm>
              <a:off x="955427" y="4843042"/>
              <a:ext cx="914400" cy="369332"/>
            </a:xfrm>
            <a:prstGeom prst="rect">
              <a:avLst/>
            </a:prstGeom>
            <a:noFill/>
            <a:ln w="9525">
              <a:noFill/>
              <a:miter lim="800000"/>
              <a:headEnd/>
              <a:tailEnd/>
            </a:ln>
          </p:spPr>
          <p:txBody>
            <a:bodyPr wrap="square">
              <a:spAutoFit/>
            </a:bodyPr>
            <a:lstStyle/>
            <a:p>
              <a:pPr algn="ctr"/>
              <a:r>
                <a:rPr lang="en-US" dirty="0" smtClean="0"/>
                <a:t>Page 17</a:t>
              </a:r>
              <a:endParaRPr lang="en-US" dirty="0"/>
            </a:p>
          </p:txBody>
        </p:sp>
      </p:grpSp>
    </p:spTree>
    <p:extLst>
      <p:ext uri="{BB962C8B-B14F-4D97-AF65-F5344CB8AC3E}">
        <p14:creationId xmlns:p14="http://schemas.microsoft.com/office/powerpoint/2010/main" val="317273466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7082"/>
            <a:ext cx="8382000" cy="782410"/>
          </a:xfrm>
        </p:spPr>
        <p:txBody>
          <a:bodyPr>
            <a:normAutofit/>
          </a:bodyPr>
          <a:lstStyle/>
          <a:p>
            <a:r>
              <a:rPr lang="en-US" sz="4400" dirty="0" smtClean="0"/>
              <a:t>Tips for Well-crafted Questions:</a:t>
            </a:r>
            <a:endParaRPr lang="en-US" sz="4400" dirty="0"/>
          </a:p>
        </p:txBody>
      </p:sp>
      <p:sp>
        <p:nvSpPr>
          <p:cNvPr id="3" name="Text Placeholder 2"/>
          <p:cNvSpPr>
            <a:spLocks noGrp="1"/>
          </p:cNvSpPr>
          <p:nvPr>
            <p:ph type="body" sz="quarter" idx="10"/>
          </p:nvPr>
        </p:nvSpPr>
        <p:spPr>
          <a:xfrm>
            <a:off x="489855" y="1039492"/>
            <a:ext cx="7807052" cy="4672048"/>
          </a:xfrm>
        </p:spPr>
        <p:txBody>
          <a:bodyPr/>
          <a:lstStyle/>
          <a:p>
            <a:pPr>
              <a:spcBef>
                <a:spcPts val="300"/>
              </a:spcBef>
              <a:spcAft>
                <a:spcPts val="300"/>
              </a:spcAft>
            </a:pPr>
            <a:r>
              <a:rPr lang="en-US" dirty="0"/>
              <a:t>Use plurals in your questions</a:t>
            </a:r>
          </a:p>
          <a:p>
            <a:pPr>
              <a:spcBef>
                <a:spcPts val="300"/>
              </a:spcBef>
              <a:spcAft>
                <a:spcPts val="300"/>
              </a:spcAft>
            </a:pPr>
            <a:r>
              <a:rPr lang="en-US" dirty="0"/>
              <a:t>Embed tentative language (“</a:t>
            </a:r>
            <a:r>
              <a:rPr lang="en-US" dirty="0" smtClean="0"/>
              <a:t>might,” </a:t>
            </a:r>
            <a:r>
              <a:rPr lang="en-US" dirty="0"/>
              <a:t>“some”)</a:t>
            </a:r>
          </a:p>
          <a:p>
            <a:pPr>
              <a:spcBef>
                <a:spcPts val="300"/>
              </a:spcBef>
              <a:spcAft>
                <a:spcPts val="300"/>
              </a:spcAft>
            </a:pPr>
            <a:r>
              <a:rPr lang="en-US" dirty="0"/>
              <a:t>Ask open-ended questions </a:t>
            </a:r>
          </a:p>
          <a:p>
            <a:pPr>
              <a:spcBef>
                <a:spcPts val="300"/>
              </a:spcBef>
              <a:spcAft>
                <a:spcPts val="300"/>
              </a:spcAft>
            </a:pPr>
            <a:r>
              <a:rPr lang="en-US" dirty="0"/>
              <a:t>Use verbs to elicit higher-order thinking (“</a:t>
            </a:r>
            <a:r>
              <a:rPr lang="en-US" dirty="0" smtClean="0"/>
              <a:t>compare,” </a:t>
            </a:r>
            <a:r>
              <a:rPr lang="en-US" dirty="0"/>
              <a:t>“</a:t>
            </a:r>
            <a:r>
              <a:rPr lang="en-US" dirty="0" smtClean="0"/>
              <a:t>predict,” </a:t>
            </a:r>
            <a:r>
              <a:rPr lang="en-US" dirty="0"/>
              <a:t>“evaluate”)</a:t>
            </a:r>
          </a:p>
          <a:p>
            <a:pPr>
              <a:spcBef>
                <a:spcPts val="300"/>
              </a:spcBef>
              <a:spcAft>
                <a:spcPts val="300"/>
              </a:spcAft>
            </a:pPr>
            <a:r>
              <a:rPr lang="en-US" dirty="0"/>
              <a:t>Presume positive intentions in your questions</a:t>
            </a:r>
          </a:p>
          <a:p>
            <a:pPr>
              <a:spcBef>
                <a:spcPts val="300"/>
              </a:spcBef>
              <a:spcAft>
                <a:spcPts val="600"/>
              </a:spcAft>
            </a:pPr>
            <a:r>
              <a:rPr lang="en-US" dirty="0"/>
              <a:t>Use an approachable voice to signal inquiry vs. </a:t>
            </a:r>
            <a:r>
              <a:rPr lang="en-US" dirty="0" smtClean="0"/>
              <a:t>interrogation</a:t>
            </a:r>
          </a:p>
          <a:p>
            <a:pPr marL="0" indent="0">
              <a:spcBef>
                <a:spcPts val="300"/>
              </a:spcBef>
              <a:spcAft>
                <a:spcPts val="300"/>
              </a:spcAft>
              <a:buNone/>
            </a:pPr>
            <a:r>
              <a:rPr lang="en-US" sz="1600" dirty="0" smtClean="0"/>
              <a:t>(Bay-Williams</a:t>
            </a:r>
            <a:r>
              <a:rPr lang="en-US" sz="1600" dirty="0"/>
              <a:t>, J</a:t>
            </a:r>
            <a:r>
              <a:rPr lang="en-US" sz="1600" dirty="0" smtClean="0"/>
              <a:t>., </a:t>
            </a:r>
            <a:r>
              <a:rPr lang="en-US" sz="1600" dirty="0"/>
              <a:t>McGatha, M</a:t>
            </a:r>
            <a:r>
              <a:rPr lang="en-US" sz="1600" dirty="0" smtClean="0"/>
              <a:t>., </a:t>
            </a:r>
            <a:r>
              <a:rPr lang="en-US" sz="1600" dirty="0"/>
              <a:t>2014) </a:t>
            </a:r>
            <a:endParaRPr lang="en-US" dirty="0" smtClean="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38</a:t>
            </a:fld>
            <a:endParaRPr lang="en-US" dirty="0"/>
          </a:p>
        </p:txBody>
      </p:sp>
      <p:pic>
        <p:nvPicPr>
          <p:cNvPr id="6" name="Picture 6" descr="participant guide call out.png"/>
          <p:cNvPicPr>
            <a:picLocks noChangeAspect="1" noChangeArrowheads="1"/>
          </p:cNvPicPr>
          <p:nvPr/>
        </p:nvPicPr>
        <p:blipFill>
          <a:blip r:embed="rId3" cstate="print"/>
          <a:srcRect/>
          <a:stretch>
            <a:fillRect/>
          </a:stretch>
        </p:blipFill>
        <p:spPr bwMode="auto">
          <a:xfrm>
            <a:off x="6648956" y="5255083"/>
            <a:ext cx="932688" cy="1010412"/>
          </a:xfrm>
          <a:prstGeom prst="rect">
            <a:avLst/>
          </a:prstGeom>
          <a:noFill/>
          <a:ln w="9525">
            <a:noFill/>
            <a:miter lim="800000"/>
            <a:headEnd/>
            <a:tailEnd/>
          </a:ln>
        </p:spPr>
      </p:pic>
      <p:sp>
        <p:nvSpPr>
          <p:cNvPr id="7" name="TextBox 6"/>
          <p:cNvSpPr txBox="1">
            <a:spLocks noChangeArrowheads="1"/>
          </p:cNvSpPr>
          <p:nvPr/>
        </p:nvSpPr>
        <p:spPr bwMode="auto">
          <a:xfrm>
            <a:off x="6637230" y="5234867"/>
            <a:ext cx="914400" cy="646331"/>
          </a:xfrm>
          <a:prstGeom prst="rect">
            <a:avLst/>
          </a:prstGeom>
          <a:noFill/>
          <a:ln w="9525">
            <a:noFill/>
            <a:miter lim="800000"/>
            <a:headEnd/>
            <a:tailEnd/>
          </a:ln>
        </p:spPr>
        <p:txBody>
          <a:bodyPr wrap="square">
            <a:spAutoFit/>
          </a:bodyPr>
          <a:lstStyle/>
          <a:p>
            <a:pPr algn="ctr"/>
            <a:r>
              <a:rPr lang="en-US" dirty="0" smtClean="0"/>
              <a:t>Pages 17-18</a:t>
            </a:r>
            <a:endParaRPr lang="en-US" dirty="0"/>
          </a:p>
        </p:txBody>
      </p:sp>
    </p:spTree>
    <p:extLst>
      <p:ext uri="{BB962C8B-B14F-4D97-AF65-F5344CB8AC3E}">
        <p14:creationId xmlns:p14="http://schemas.microsoft.com/office/powerpoint/2010/main" val="13044236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0" y="285412"/>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39</a:t>
            </a:fld>
            <a:endParaRPr lang="en-US" dirty="0"/>
          </a:p>
        </p:txBody>
      </p:sp>
      <p:sp>
        <p:nvSpPr>
          <p:cNvPr id="6" name="Text Placeholder 5"/>
          <p:cNvSpPr>
            <a:spLocks noGrp="1"/>
          </p:cNvSpPr>
          <p:nvPr>
            <p:ph type="body" sz="quarter" idx="10"/>
          </p:nvPr>
        </p:nvSpPr>
        <p:spPr>
          <a:xfrm>
            <a:off x="319069" y="1300548"/>
            <a:ext cx="8382000" cy="4831066"/>
          </a:xfrm>
        </p:spPr>
        <p:txBody>
          <a:bodyPr/>
          <a:lstStyle/>
          <a:p>
            <a:r>
              <a:rPr lang="en-US" dirty="0" smtClean="0"/>
              <a:t>The coach will take ten minutes to look over the coachee’s lesson design and consider a couple of questions that could be asked about </a:t>
            </a:r>
            <a:r>
              <a:rPr lang="en-US" dirty="0"/>
              <a:t>the lesson design and the implementation of the </a:t>
            </a:r>
            <a:r>
              <a:rPr lang="en-US" dirty="0" smtClean="0"/>
              <a:t>lesson.</a:t>
            </a:r>
            <a:r>
              <a:rPr lang="en-US" b="1" dirty="0"/>
              <a:t> </a:t>
            </a:r>
            <a:endParaRPr lang="en-US" b="1" dirty="0" smtClean="0"/>
          </a:p>
          <a:p>
            <a:pPr>
              <a:buFont typeface="Arial"/>
              <a:buChar char="•"/>
            </a:pPr>
            <a:endParaRPr lang="en-US" sz="1600" dirty="0" smtClean="0"/>
          </a:p>
          <a:p>
            <a:r>
              <a:rPr lang="en-US" dirty="0" smtClean="0"/>
              <a:t>  When forming questions, consider:</a:t>
            </a:r>
          </a:p>
          <a:p>
            <a:pPr lvl="1"/>
            <a:r>
              <a:rPr lang="en-US" dirty="0" smtClean="0"/>
              <a:t>The EQuIP Rubric (copies on table)</a:t>
            </a:r>
          </a:p>
          <a:p>
            <a:pPr lvl="1"/>
            <a:r>
              <a:rPr lang="en-US" dirty="0" smtClean="0"/>
              <a:t>UDL Principles (page 19)</a:t>
            </a:r>
          </a:p>
          <a:p>
            <a:pPr marL="517525" lvl="1" indent="0">
              <a:buNone/>
            </a:pPr>
            <a:endParaRPr lang="en-US" sz="1800" dirty="0" smtClean="0"/>
          </a:p>
          <a:p>
            <a:endParaRPr lang="en-US" dirty="0"/>
          </a:p>
        </p:txBody>
      </p:sp>
    </p:spTree>
    <p:extLst>
      <p:ext uri="{BB962C8B-B14F-4D97-AF65-F5344CB8AC3E}">
        <p14:creationId xmlns:p14="http://schemas.microsoft.com/office/powerpoint/2010/main" val="1693077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7"/>
          <p:cNvSpPr>
            <a:spLocks noGrp="1"/>
          </p:cNvSpPr>
          <p:nvPr>
            <p:ph idx="1"/>
          </p:nvPr>
        </p:nvSpPr>
        <p:spPr>
          <a:xfrm>
            <a:off x="237497" y="967427"/>
            <a:ext cx="6495855" cy="4659737"/>
          </a:xfrm>
        </p:spPr>
        <p:txBody>
          <a:bodyPr/>
          <a:lstStyle/>
          <a:p>
            <a:pPr marL="0" indent="0">
              <a:spcAft>
                <a:spcPts val="600"/>
              </a:spcAft>
              <a:buNone/>
            </a:pPr>
            <a:r>
              <a:rPr lang="en-US" sz="2400" b="1" dirty="0" smtClean="0"/>
              <a:t>Morning Session</a:t>
            </a:r>
          </a:p>
          <a:p>
            <a:pPr>
              <a:spcAft>
                <a:spcPts val="1200"/>
              </a:spcAft>
            </a:pPr>
            <a:r>
              <a:rPr lang="en-US" sz="2400" dirty="0" smtClean="0"/>
              <a:t>Welcome and Introductions</a:t>
            </a:r>
          </a:p>
          <a:p>
            <a:pPr>
              <a:spcAft>
                <a:spcPts val="1200"/>
              </a:spcAft>
            </a:pPr>
            <a:r>
              <a:rPr lang="en-US" sz="2400" dirty="0" smtClean="0"/>
              <a:t>Identifying and Understanding Teacher Needs</a:t>
            </a:r>
          </a:p>
          <a:p>
            <a:pPr>
              <a:spcAft>
                <a:spcPts val="1200"/>
              </a:spcAft>
            </a:pPr>
            <a:r>
              <a:rPr lang="en-US" sz="2400" dirty="0" smtClean="0"/>
              <a:t>Modes of Support</a:t>
            </a:r>
          </a:p>
          <a:p>
            <a:pPr marL="0" indent="0">
              <a:spcAft>
                <a:spcPts val="600"/>
              </a:spcAft>
              <a:buNone/>
            </a:pPr>
            <a:r>
              <a:rPr lang="en-US" sz="2400" b="1" dirty="0" smtClean="0"/>
              <a:t>Afternoon Session</a:t>
            </a:r>
          </a:p>
          <a:p>
            <a:pPr>
              <a:spcAft>
                <a:spcPts val="1200"/>
              </a:spcAft>
            </a:pPr>
            <a:r>
              <a:rPr lang="en-US" sz="2400" spc="-20" dirty="0" smtClean="0"/>
              <a:t>Supporting Meaningful Reflection</a:t>
            </a:r>
          </a:p>
          <a:p>
            <a:pPr>
              <a:spcAft>
                <a:spcPts val="1200"/>
              </a:spcAft>
            </a:pPr>
            <a:r>
              <a:rPr lang="en-US" sz="2400" dirty="0" smtClean="0"/>
              <a:t>Supporting Professional Growth</a:t>
            </a:r>
          </a:p>
          <a:p>
            <a:pPr>
              <a:spcAft>
                <a:spcPts val="1200"/>
              </a:spcAft>
            </a:pPr>
            <a:r>
              <a:rPr lang="en-US" sz="2400" dirty="0" smtClean="0"/>
              <a:t>Sustaining Change</a:t>
            </a:r>
          </a:p>
          <a:p>
            <a:pPr marL="0" indent="0">
              <a:buNone/>
            </a:pPr>
            <a:r>
              <a:rPr lang="en-US" sz="2400" b="1" dirty="0" smtClean="0"/>
              <a:t>Post-Assessment, Session Evaluation, &amp; Wrap Up</a:t>
            </a:r>
          </a:p>
        </p:txBody>
      </p:sp>
      <p:sp>
        <p:nvSpPr>
          <p:cNvPr id="27651" name="Title 2"/>
          <p:cNvSpPr>
            <a:spLocks noGrp="1"/>
          </p:cNvSpPr>
          <p:nvPr>
            <p:ph type="title"/>
          </p:nvPr>
        </p:nvSpPr>
        <p:spPr>
          <a:xfrm>
            <a:off x="150813" y="240746"/>
            <a:ext cx="8153400" cy="680418"/>
          </a:xfrm>
        </p:spPr>
        <p:txBody>
          <a:bodyPr>
            <a:normAutofit/>
          </a:bodyPr>
          <a:lstStyle/>
          <a:p>
            <a:r>
              <a:rPr lang="en-US" sz="4000" dirty="0" smtClean="0"/>
              <a:t>Today’s Agenda</a:t>
            </a:r>
          </a:p>
        </p:txBody>
      </p:sp>
      <p:sp>
        <p:nvSpPr>
          <p:cNvPr id="5" name="Slide Number Placeholder 4"/>
          <p:cNvSpPr>
            <a:spLocks noGrp="1"/>
          </p:cNvSpPr>
          <p:nvPr>
            <p:ph type="sldNum" sz="quarter" idx="11"/>
          </p:nvPr>
        </p:nvSpPr>
        <p:spPr/>
        <p:txBody>
          <a:bodyPr/>
          <a:lstStyle/>
          <a:p>
            <a:fld id="{08BBAEDF-87C4-4E53-9FCE-8615966C3AA6}" type="slidenum">
              <a:rPr lang="en-US" smtClean="0"/>
              <a:pPr/>
              <a:t>4</a:t>
            </a:fld>
            <a:endParaRPr lang="en-US" dirty="0"/>
          </a:p>
        </p:txBody>
      </p:sp>
      <p:sp>
        <p:nvSpPr>
          <p:cNvPr id="27653"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fontAlgn="base">
              <a:spcBef>
                <a:spcPct val="0"/>
              </a:spcBef>
              <a:spcAft>
                <a:spcPct val="0"/>
              </a:spcAft>
            </a:pPr>
            <a:endParaRPr lang="en-US" dirty="0">
              <a:solidFill>
                <a:prstClr val="black"/>
              </a:solidFill>
              <a:latin typeface="Arial" pitchFamily="34" charset="0"/>
            </a:endParaRPr>
          </a:p>
        </p:txBody>
      </p:sp>
      <p:pic>
        <p:nvPicPr>
          <p:cNvPr id="1030" name="Picture 6" descr="C:\Users\Heath McGregor\AppData\Local\Microsoft\Windows\Temporary Internet Files\Content.IE5\6LMP111W\MP900289183[1].jpg"/>
          <p:cNvPicPr>
            <a:picLocks noChangeAspect="1" noChangeArrowheads="1"/>
          </p:cNvPicPr>
          <p:nvPr/>
        </p:nvPicPr>
        <p:blipFill>
          <a:blip r:embed="rId3" cstate="print"/>
          <a:stretch>
            <a:fillRect/>
          </a:stretch>
        </p:blipFill>
        <p:spPr bwMode="auto">
          <a:xfrm>
            <a:off x="6588413" y="287009"/>
            <a:ext cx="2197487" cy="3279151"/>
          </a:xfrm>
          <a:prstGeom prst="rect">
            <a:avLst/>
          </a:prstGeom>
          <a:noFill/>
          <a:ln>
            <a:solidFill>
              <a:schemeClr val="tx1">
                <a:lumMod val="50000"/>
                <a:lumOff val="50000"/>
              </a:schemeClr>
            </a:solidFill>
          </a:ln>
        </p:spPr>
      </p:pic>
      <p:pic>
        <p:nvPicPr>
          <p:cNvPr id="8" name="Picture 7"/>
          <p:cNvPicPr>
            <a:picLocks noChangeAspect="1"/>
          </p:cNvPicPr>
          <p:nvPr/>
        </p:nvPicPr>
        <p:blipFill>
          <a:blip r:embed="rId4" cstate="print"/>
          <a:stretch>
            <a:fillRect/>
          </a:stretch>
        </p:blipFill>
        <p:spPr>
          <a:xfrm>
            <a:off x="384048" y="6133968"/>
            <a:ext cx="2200847" cy="487722"/>
          </a:xfrm>
          <a:prstGeom prst="rect">
            <a:avLst/>
          </a:prstGeom>
        </p:spPr>
      </p:pic>
    </p:spTree>
    <p:extLst>
      <p:ext uri="{BB962C8B-B14F-4D97-AF65-F5344CB8AC3E}">
        <p14:creationId xmlns:p14="http://schemas.microsoft.com/office/powerpoint/2010/main" val="276367614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108623"/>
            <a:ext cx="8382000" cy="1049972"/>
          </a:xfrm>
        </p:spPr>
        <p:txBody>
          <a:bodyPr>
            <a:normAutofit/>
          </a:bodyPr>
          <a:lstStyle/>
          <a:p>
            <a:r>
              <a:rPr lang="en-US" sz="4400" dirty="0" smtClean="0"/>
              <a:t>Engage in a Coaching Conversation:</a:t>
            </a:r>
            <a:endParaRPr lang="en-US" sz="44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40</a:t>
            </a:fld>
            <a:endParaRPr lang="en-US" dirty="0"/>
          </a:p>
        </p:txBody>
      </p:sp>
      <p:sp>
        <p:nvSpPr>
          <p:cNvPr id="6" name="Text Placeholder 5"/>
          <p:cNvSpPr>
            <a:spLocks noGrp="1"/>
          </p:cNvSpPr>
          <p:nvPr>
            <p:ph type="body" sz="quarter" idx="10"/>
          </p:nvPr>
        </p:nvSpPr>
        <p:spPr>
          <a:xfrm>
            <a:off x="463814" y="1334484"/>
            <a:ext cx="4836255" cy="3538404"/>
          </a:xfrm>
        </p:spPr>
        <p:txBody>
          <a:bodyPr/>
          <a:lstStyle/>
          <a:p>
            <a:r>
              <a:rPr lang="en-US" dirty="0"/>
              <a:t>Ask your questions of the “coachee” and listen to </a:t>
            </a:r>
            <a:r>
              <a:rPr lang="en-US" dirty="0" smtClean="0"/>
              <a:t>the responses provided.  </a:t>
            </a:r>
            <a:endParaRPr lang="en-US" dirty="0"/>
          </a:p>
          <a:p>
            <a:pPr marL="517525" lvl="1" indent="0">
              <a:buNone/>
            </a:pPr>
            <a:endParaRPr lang="en-US" sz="1600" dirty="0"/>
          </a:p>
          <a:p>
            <a:r>
              <a:rPr lang="en-US" dirty="0" smtClean="0"/>
              <a:t>Switch roles.</a:t>
            </a:r>
            <a:endParaRPr lang="en-US" dirty="0"/>
          </a:p>
          <a:p>
            <a:endParaRPr lang="en-US" dirty="0"/>
          </a:p>
          <a:p>
            <a:pPr marL="517525" lvl="1" indent="0">
              <a:buNone/>
            </a:pPr>
            <a:endParaRPr lang="en-US" sz="1800" dirty="0" smtClean="0"/>
          </a:p>
          <a:p>
            <a:endParaRPr lang="en-US" dirty="0"/>
          </a:p>
        </p:txBody>
      </p:sp>
      <p:grpSp>
        <p:nvGrpSpPr>
          <p:cNvPr id="10" name="Group 9"/>
          <p:cNvGrpSpPr/>
          <p:nvPr/>
        </p:nvGrpSpPr>
        <p:grpSpPr>
          <a:xfrm>
            <a:off x="6447703" y="5459928"/>
            <a:ext cx="932688" cy="1010412"/>
            <a:chOff x="236303" y="5003900"/>
            <a:chExt cx="932688" cy="1010412"/>
          </a:xfrm>
        </p:grpSpPr>
        <p:pic>
          <p:nvPicPr>
            <p:cNvPr id="11" name="Picture 6" descr="participant guide call out.png"/>
            <p:cNvPicPr>
              <a:picLocks noChangeAspect="1" noChangeArrowheads="1"/>
            </p:cNvPicPr>
            <p:nvPr/>
          </p:nvPicPr>
          <p:blipFill>
            <a:blip r:embed="rId3" cstate="print"/>
            <a:srcRect/>
            <a:stretch>
              <a:fillRect/>
            </a:stretch>
          </p:blipFill>
          <p:spPr bwMode="auto">
            <a:xfrm>
              <a:off x="236303" y="5003900"/>
              <a:ext cx="932688" cy="1010412"/>
            </a:xfrm>
            <a:prstGeom prst="rect">
              <a:avLst/>
            </a:prstGeom>
            <a:noFill/>
            <a:ln w="9525">
              <a:noFill/>
              <a:miter lim="800000"/>
              <a:headEnd/>
              <a:tailEnd/>
            </a:ln>
          </p:spPr>
        </p:pic>
        <p:sp>
          <p:nvSpPr>
            <p:cNvPr id="12" name="TextBox 11"/>
            <p:cNvSpPr txBox="1">
              <a:spLocks noChangeArrowheads="1"/>
            </p:cNvSpPr>
            <p:nvPr/>
          </p:nvSpPr>
          <p:spPr bwMode="auto">
            <a:xfrm>
              <a:off x="239363" y="5009141"/>
              <a:ext cx="914400" cy="369332"/>
            </a:xfrm>
            <a:prstGeom prst="rect">
              <a:avLst/>
            </a:prstGeom>
            <a:noFill/>
            <a:ln w="9525">
              <a:noFill/>
              <a:miter lim="800000"/>
              <a:headEnd/>
              <a:tailEnd/>
            </a:ln>
          </p:spPr>
          <p:txBody>
            <a:bodyPr wrap="square">
              <a:spAutoFit/>
            </a:bodyPr>
            <a:lstStyle/>
            <a:p>
              <a:pPr algn="ctr"/>
              <a:r>
                <a:rPr lang="en-US" dirty="0" smtClean="0"/>
                <a:t>Page 18</a:t>
              </a:r>
              <a:endParaRPr lang="en-US" dirty="0"/>
            </a:p>
          </p:txBody>
        </p:sp>
      </p:grpSp>
      <p:pic>
        <p:nvPicPr>
          <p:cNvPr id="3" name="Picture 2"/>
          <p:cNvPicPr>
            <a:picLocks noChangeAspect="1"/>
          </p:cNvPicPr>
          <p:nvPr/>
        </p:nvPicPr>
        <p:blipFill>
          <a:blip r:embed="rId4"/>
          <a:stretch>
            <a:fillRect/>
          </a:stretch>
        </p:blipFill>
        <p:spPr>
          <a:xfrm>
            <a:off x="5706327" y="1232973"/>
            <a:ext cx="2921000" cy="3784600"/>
          </a:xfrm>
          <a:prstGeom prst="rect">
            <a:avLst/>
          </a:prstGeom>
        </p:spPr>
      </p:pic>
    </p:spTree>
    <p:extLst>
      <p:ext uri="{BB962C8B-B14F-4D97-AF65-F5344CB8AC3E}">
        <p14:creationId xmlns:p14="http://schemas.microsoft.com/office/powerpoint/2010/main" val="331357529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61632" y="1165076"/>
            <a:ext cx="8153400" cy="5034199"/>
          </a:xfrm>
        </p:spPr>
        <p:txBody>
          <a:bodyPr/>
          <a:lstStyle/>
          <a:p>
            <a:r>
              <a:rPr lang="en-US" dirty="0" smtClean="0"/>
              <a:t>Think back to the tips for well-crafted questions as you evaluate the quality of your questions.</a:t>
            </a:r>
          </a:p>
          <a:p>
            <a:pPr marL="0" indent="0">
              <a:buNone/>
            </a:pPr>
            <a:endParaRPr lang="en-US" sz="1400" dirty="0" smtClean="0"/>
          </a:p>
          <a:p>
            <a:r>
              <a:rPr lang="en-US" dirty="0" smtClean="0"/>
              <a:t>What are some challenges you had?</a:t>
            </a:r>
          </a:p>
          <a:p>
            <a:pPr marL="0" indent="0">
              <a:buNone/>
            </a:pPr>
            <a:endParaRPr lang="en-US" sz="1400" dirty="0"/>
          </a:p>
          <a:p>
            <a:r>
              <a:rPr lang="en-US" dirty="0" smtClean="0"/>
              <a:t>Forming questions is an art – again, the purpose is to move the “coachee” forward in his or her thinking.</a:t>
            </a:r>
          </a:p>
          <a:p>
            <a:endParaRPr lang="en-US" dirty="0"/>
          </a:p>
          <a:p>
            <a:pPr marL="0" indent="0">
              <a:buNone/>
            </a:pPr>
            <a:endParaRPr lang="en-US" dirty="0" smtClean="0"/>
          </a:p>
        </p:txBody>
      </p:sp>
      <p:sp>
        <p:nvSpPr>
          <p:cNvPr id="6" name="Title 5"/>
          <p:cNvSpPr>
            <a:spLocks noGrp="1"/>
          </p:cNvSpPr>
          <p:nvPr>
            <p:ph type="title"/>
          </p:nvPr>
        </p:nvSpPr>
        <p:spPr/>
        <p:txBody>
          <a:bodyPr/>
          <a:lstStyle/>
          <a:p>
            <a:r>
              <a:rPr lang="en-US" dirty="0" smtClean="0"/>
              <a:t>Reflect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41</a:t>
            </a:fld>
            <a:endParaRPr lang="en-US" dirty="0"/>
          </a:p>
        </p:txBody>
      </p:sp>
      <p:grpSp>
        <p:nvGrpSpPr>
          <p:cNvPr id="8" name="Group 7"/>
          <p:cNvGrpSpPr/>
          <p:nvPr/>
        </p:nvGrpSpPr>
        <p:grpSpPr>
          <a:xfrm>
            <a:off x="6559296" y="5367350"/>
            <a:ext cx="944414" cy="1010412"/>
            <a:chOff x="955427" y="4847492"/>
            <a:chExt cx="944414" cy="1010412"/>
          </a:xfrm>
        </p:grpSpPr>
        <p:pic>
          <p:nvPicPr>
            <p:cNvPr id="9"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10" name="TextBox 9"/>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20</a:t>
              </a:r>
              <a:endParaRPr lang="en-US" dirty="0"/>
            </a:p>
          </p:txBody>
        </p:sp>
      </p:grpSp>
    </p:spTree>
    <p:extLst>
      <p:ext uri="{BB962C8B-B14F-4D97-AF65-F5344CB8AC3E}">
        <p14:creationId xmlns:p14="http://schemas.microsoft.com/office/powerpoint/2010/main" val="25737766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1495794"/>
          </a:xfrm>
        </p:spPr>
        <p:txBody>
          <a:bodyPr/>
          <a:lstStyle/>
          <a:p>
            <a:pPr marL="0" indent="0">
              <a:buNone/>
            </a:pPr>
            <a:r>
              <a:rPr lang="en-US" sz="3600" dirty="0" smtClean="0"/>
              <a:t>What “lenses” could be used for data collection in a classroom observation as a Core Standards Coach?  </a:t>
            </a:r>
            <a:endParaRPr lang="en-US" sz="3600" dirty="0"/>
          </a:p>
        </p:txBody>
      </p:sp>
      <p:sp>
        <p:nvSpPr>
          <p:cNvPr id="3" name="Title 2"/>
          <p:cNvSpPr>
            <a:spLocks noGrp="1"/>
          </p:cNvSpPr>
          <p:nvPr>
            <p:ph type="title"/>
          </p:nvPr>
        </p:nvSpPr>
        <p:spPr/>
        <p:txBody>
          <a:bodyPr/>
          <a:lstStyle/>
          <a:p>
            <a:r>
              <a:rPr lang="en-US" dirty="0" smtClean="0"/>
              <a:t>Data Collection</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42</a:t>
            </a:fld>
            <a:endParaRPr lang="en-US" dirty="0"/>
          </a:p>
        </p:txBody>
      </p:sp>
      <p:pic>
        <p:nvPicPr>
          <p:cNvPr id="6" name="Picture 5"/>
          <p:cNvPicPr>
            <a:picLocks noChangeAspect="1"/>
          </p:cNvPicPr>
          <p:nvPr/>
        </p:nvPicPr>
        <p:blipFill>
          <a:blip r:embed="rId3"/>
          <a:stretch>
            <a:fillRect/>
          </a:stretch>
        </p:blipFill>
        <p:spPr>
          <a:xfrm>
            <a:off x="2682748" y="3315481"/>
            <a:ext cx="3556000" cy="2286000"/>
          </a:xfrm>
          <a:prstGeom prst="rect">
            <a:avLst/>
          </a:prstGeom>
        </p:spPr>
      </p:pic>
      <p:grpSp>
        <p:nvGrpSpPr>
          <p:cNvPr id="7" name="Group 6"/>
          <p:cNvGrpSpPr/>
          <p:nvPr/>
        </p:nvGrpSpPr>
        <p:grpSpPr>
          <a:xfrm>
            <a:off x="6915665" y="5294046"/>
            <a:ext cx="932688" cy="1010412"/>
            <a:chOff x="489083" y="5045263"/>
            <a:chExt cx="932688" cy="1010412"/>
          </a:xfrm>
        </p:grpSpPr>
        <p:pic>
          <p:nvPicPr>
            <p:cNvPr id="8" name="Picture 6" descr="participant guide call out.png"/>
            <p:cNvPicPr>
              <a:picLocks noChangeAspect="1" noChangeArrowheads="1"/>
            </p:cNvPicPr>
            <p:nvPr/>
          </p:nvPicPr>
          <p:blipFill>
            <a:blip r:embed="rId4" cstate="print"/>
            <a:srcRect/>
            <a:stretch>
              <a:fillRect/>
            </a:stretch>
          </p:blipFill>
          <p:spPr bwMode="auto">
            <a:xfrm>
              <a:off x="489083" y="5045263"/>
              <a:ext cx="932688" cy="1010412"/>
            </a:xfrm>
            <a:prstGeom prst="rect">
              <a:avLst/>
            </a:prstGeom>
            <a:noFill/>
            <a:ln w="9525">
              <a:noFill/>
              <a:miter lim="800000"/>
              <a:headEnd/>
              <a:tailEnd/>
            </a:ln>
          </p:spPr>
        </p:pic>
        <p:sp>
          <p:nvSpPr>
            <p:cNvPr id="9" name="TextBox 8"/>
            <p:cNvSpPr txBox="1">
              <a:spLocks noChangeArrowheads="1"/>
            </p:cNvSpPr>
            <p:nvPr/>
          </p:nvSpPr>
          <p:spPr bwMode="auto">
            <a:xfrm>
              <a:off x="507371" y="5045263"/>
              <a:ext cx="914400" cy="369332"/>
            </a:xfrm>
            <a:prstGeom prst="rect">
              <a:avLst/>
            </a:prstGeom>
            <a:noFill/>
            <a:ln w="9525">
              <a:noFill/>
              <a:miter lim="800000"/>
              <a:headEnd/>
              <a:tailEnd/>
            </a:ln>
          </p:spPr>
          <p:txBody>
            <a:bodyPr wrap="square">
              <a:spAutoFit/>
            </a:bodyPr>
            <a:lstStyle/>
            <a:p>
              <a:pPr algn="ctr"/>
              <a:r>
                <a:rPr lang="en-US" dirty="0" smtClean="0"/>
                <a:t>Page 21</a:t>
              </a:r>
              <a:endParaRPr lang="en-US" dirty="0"/>
            </a:p>
          </p:txBody>
        </p:sp>
      </p:grpSp>
    </p:spTree>
    <p:extLst>
      <p:ext uri="{BB962C8B-B14F-4D97-AF65-F5344CB8AC3E}">
        <p14:creationId xmlns:p14="http://schemas.microsoft.com/office/powerpoint/2010/main" val="141691975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Observe the lesson</a:t>
            </a:r>
            <a:endParaRPr lang="en-US" dirty="0"/>
          </a:p>
        </p:txBody>
      </p:sp>
      <p:sp>
        <p:nvSpPr>
          <p:cNvPr id="4" name="Footer Placeholder 3"/>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grpSp>
        <p:nvGrpSpPr>
          <p:cNvPr id="7" name="Group 6"/>
          <p:cNvGrpSpPr/>
          <p:nvPr/>
        </p:nvGrpSpPr>
        <p:grpSpPr>
          <a:xfrm>
            <a:off x="7818586" y="4044483"/>
            <a:ext cx="944414" cy="1010412"/>
            <a:chOff x="955427" y="4847492"/>
            <a:chExt cx="944414" cy="1010412"/>
          </a:xfrm>
        </p:grpSpPr>
        <p:pic>
          <p:nvPicPr>
            <p:cNvPr id="8"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9" name="TextBox 8"/>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22</a:t>
              </a:r>
              <a:endParaRPr lang="en-US" dirty="0"/>
            </a:p>
          </p:txBody>
        </p:sp>
      </p:grpSp>
      <p:sp>
        <p:nvSpPr>
          <p:cNvPr id="11" name="Rectangle 10"/>
          <p:cNvSpPr/>
          <p:nvPr/>
        </p:nvSpPr>
        <p:spPr>
          <a:xfrm>
            <a:off x="297240" y="5170182"/>
            <a:ext cx="8578746" cy="646331"/>
          </a:xfrm>
          <a:prstGeom prst="rect">
            <a:avLst/>
          </a:prstGeom>
        </p:spPr>
        <p:txBody>
          <a:bodyPr wrap="square">
            <a:spAutoFit/>
          </a:bodyPr>
          <a:lstStyle/>
          <a:p>
            <a:pPr defTabSz="904433">
              <a:defRPr/>
            </a:pPr>
            <a:r>
              <a:rPr lang="en-US" dirty="0" smtClean="0"/>
              <a:t>Teaching Channel video ‒ </a:t>
            </a:r>
            <a:r>
              <a:rPr lang="en-US" dirty="0"/>
              <a:t>Probability of Dependent and Independent </a:t>
            </a:r>
            <a:r>
              <a:rPr lang="en-US" dirty="0" smtClean="0"/>
              <a:t>Events</a:t>
            </a:r>
          </a:p>
          <a:p>
            <a:pPr defTabSz="904433">
              <a:defRPr/>
            </a:pPr>
            <a:r>
              <a:rPr lang="en-US" dirty="0">
                <a:hlinkClick r:id="rId4"/>
              </a:rPr>
              <a:t>https://</a:t>
            </a:r>
            <a:r>
              <a:rPr lang="en-US" dirty="0" smtClean="0">
                <a:hlinkClick r:id="rId4"/>
              </a:rPr>
              <a:t>www.teachingchannel.org/videos/teaching-dependent-and-independent-events</a:t>
            </a:r>
            <a:r>
              <a:rPr lang="en-US" dirty="0" smtClean="0"/>
              <a:t> </a:t>
            </a:r>
            <a:endParaRPr lang="en-US" dirty="0"/>
          </a:p>
        </p:txBody>
      </p:sp>
      <p:pic>
        <p:nvPicPr>
          <p:cNvPr id="6" name="Content Placeholder 5"/>
          <p:cNvPicPr>
            <a:picLocks noGrp="1" noChangeAspect="1"/>
          </p:cNvPicPr>
          <p:nvPr>
            <p:ph idx="1"/>
          </p:nvPr>
        </p:nvPicPr>
        <p:blipFill>
          <a:blip r:embed="rId5"/>
          <a:stretch>
            <a:fillRect/>
          </a:stretch>
        </p:blipFill>
        <p:spPr>
          <a:xfrm>
            <a:off x="757749" y="1038153"/>
            <a:ext cx="6998885" cy="3971925"/>
          </a:xfrm>
          <a:prstGeom prst="rect">
            <a:avLst/>
          </a:prstGeom>
        </p:spPr>
      </p:pic>
    </p:spTree>
    <p:extLst>
      <p:ext uri="{BB962C8B-B14F-4D97-AF65-F5344CB8AC3E}">
        <p14:creationId xmlns:p14="http://schemas.microsoft.com/office/powerpoint/2010/main" val="308590596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630" y="1343688"/>
            <a:ext cx="8153400" cy="3752587"/>
          </a:xfrm>
        </p:spPr>
        <p:txBody>
          <a:bodyPr/>
          <a:lstStyle/>
          <a:p>
            <a:r>
              <a:rPr lang="en-US" sz="3600" dirty="0" smtClean="0"/>
              <a:t>With your tablemates and based on your observation lens record:</a:t>
            </a:r>
          </a:p>
          <a:p>
            <a:pPr lvl="1"/>
            <a:r>
              <a:rPr lang="en-US" sz="3200" dirty="0" smtClean="0"/>
              <a:t>One commendation (a celebration)</a:t>
            </a:r>
          </a:p>
          <a:p>
            <a:pPr lvl="1"/>
            <a:r>
              <a:rPr lang="en-US" sz="3200" dirty="0" smtClean="0"/>
              <a:t>One question that would engage the teacher in critical reflection</a:t>
            </a:r>
          </a:p>
          <a:p>
            <a:pPr lvl="1"/>
            <a:r>
              <a:rPr lang="en-US" sz="3200" dirty="0" smtClean="0"/>
              <a:t>One  suggestion to move the teacher’s thinking forward</a:t>
            </a:r>
          </a:p>
          <a:p>
            <a:endParaRPr lang="en-US" dirty="0" smtClean="0"/>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Classroom Observations Feedback</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grpSp>
        <p:nvGrpSpPr>
          <p:cNvPr id="6" name="Group 5"/>
          <p:cNvGrpSpPr/>
          <p:nvPr/>
        </p:nvGrpSpPr>
        <p:grpSpPr>
          <a:xfrm>
            <a:off x="7382009" y="5096275"/>
            <a:ext cx="944414" cy="1010412"/>
            <a:chOff x="955427" y="4847492"/>
            <a:chExt cx="944414"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68784"/>
              <a:ext cx="914400" cy="369332"/>
            </a:xfrm>
            <a:prstGeom prst="rect">
              <a:avLst/>
            </a:prstGeom>
            <a:noFill/>
            <a:ln w="9525">
              <a:noFill/>
              <a:miter lim="800000"/>
              <a:headEnd/>
              <a:tailEnd/>
            </a:ln>
          </p:spPr>
          <p:txBody>
            <a:bodyPr wrap="square">
              <a:spAutoFit/>
            </a:bodyPr>
            <a:lstStyle/>
            <a:p>
              <a:pPr algn="ctr"/>
              <a:r>
                <a:rPr lang="en-US" dirty="0" smtClean="0"/>
                <a:t>Page 23</a:t>
              </a:r>
              <a:endParaRPr lang="en-US" dirty="0"/>
            </a:p>
          </p:txBody>
        </p:sp>
      </p:grpSp>
    </p:spTree>
    <p:extLst>
      <p:ext uri="{BB962C8B-B14F-4D97-AF65-F5344CB8AC3E}">
        <p14:creationId xmlns:p14="http://schemas.microsoft.com/office/powerpoint/2010/main" val="352435342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45</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236532"/>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2242739"/>
            <a:ext cx="5097293" cy="2587557"/>
          </a:xfrm>
          <a:prstGeom prst="rect">
            <a:avLst/>
          </a:prstGeom>
        </p:spPr>
      </p:pic>
      <p:cxnSp>
        <p:nvCxnSpPr>
          <p:cNvPr id="11" name="Straight Arrow Connector 10"/>
          <p:cNvCxnSpPr/>
          <p:nvPr/>
        </p:nvCxnSpPr>
        <p:spPr>
          <a:xfrm flipH="1">
            <a:off x="1033993" y="3480181"/>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84704" y="3713668"/>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96275"/>
            <a:ext cx="944414" cy="1010412"/>
            <a:chOff x="955427" y="4847492"/>
            <a:chExt cx="944414" cy="1010412"/>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 </a:t>
              </a:r>
              <a:r>
                <a:rPr lang="en-US" dirty="0"/>
                <a:t>8</a:t>
              </a:r>
              <a:endParaRPr lang="en-US" dirty="0" smtClean="0"/>
            </a:p>
            <a:p>
              <a:pPr algn="ctr"/>
              <a:endParaRPr lang="en-US" dirty="0"/>
            </a:p>
          </p:txBody>
        </p:sp>
      </p:grpSp>
    </p:spTree>
    <p:extLst>
      <p:ext uri="{BB962C8B-B14F-4D97-AF65-F5344CB8AC3E}">
        <p14:creationId xmlns:p14="http://schemas.microsoft.com/office/powerpoint/2010/main" val="275256239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46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88" y="807296"/>
            <a:ext cx="7745537" cy="4339639"/>
          </a:xfrm>
          <a:prstGeom prst="rect">
            <a:avLst/>
          </a:prstGeom>
        </p:spPr>
      </p:pic>
      <p:sp>
        <p:nvSpPr>
          <p:cNvPr id="5" name="Title 2"/>
          <p:cNvSpPr txBox="1">
            <a:spLocks/>
          </p:cNvSpPr>
          <p:nvPr/>
        </p:nvSpPr>
        <p:spPr>
          <a:xfrm>
            <a:off x="4065266" y="2172441"/>
            <a:ext cx="3548671"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sz="3200" dirty="0"/>
              <a:t>Let’s Take A Break…</a:t>
            </a:r>
          </a:p>
        </p:txBody>
      </p:sp>
      <p:sp>
        <p:nvSpPr>
          <p:cNvPr id="7" name="Rectangle 6"/>
          <p:cNvSpPr/>
          <p:nvPr/>
        </p:nvSpPr>
        <p:spPr>
          <a:xfrm>
            <a:off x="3678865" y="2955851"/>
            <a:ext cx="4314376" cy="584775"/>
          </a:xfrm>
          <a:prstGeom prst="rect">
            <a:avLst/>
          </a:prstGeom>
        </p:spPr>
        <p:txBody>
          <a:bodyPr wrap="square">
            <a:spAutoFit/>
          </a:bodyPr>
          <a:lstStyle/>
          <a:p>
            <a:r>
              <a:rPr lang="en-US" sz="3200" dirty="0">
                <a:effectLst>
                  <a:outerShdw blurRad="38100" dist="38100" dir="2700000" algn="tl">
                    <a:srgbClr val="000000">
                      <a:alpha val="43137"/>
                    </a:srgbClr>
                  </a:outerShdw>
                </a:effectLst>
                <a:latin typeface="+mj-lt"/>
              </a:rPr>
              <a:t>…Be back in 10 minutes</a:t>
            </a:r>
          </a:p>
        </p:txBody>
      </p:sp>
    </p:spTree>
    <p:extLst>
      <p:ext uri="{BB962C8B-B14F-4D97-AF65-F5344CB8AC3E}">
        <p14:creationId xmlns:p14="http://schemas.microsoft.com/office/powerpoint/2010/main" val="42739178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900627"/>
            <a:ext cx="7886700" cy="620683"/>
          </a:xfrm>
        </p:spPr>
        <p:txBody>
          <a:bodyPr/>
          <a:lstStyle/>
          <a:p>
            <a:r>
              <a:rPr lang="en-US" dirty="0" smtClean="0"/>
              <a:t>Supporting Professional Growth</a:t>
            </a:r>
          </a:p>
        </p:txBody>
      </p:sp>
      <p:sp>
        <p:nvSpPr>
          <p:cNvPr id="7" name="Text Placeholder 6"/>
          <p:cNvSpPr>
            <a:spLocks noGrp="1"/>
          </p:cNvSpPr>
          <p:nvPr>
            <p:ph type="body" idx="1"/>
          </p:nvPr>
        </p:nvSpPr>
        <p:spPr>
          <a:xfrm>
            <a:off x="623888" y="4257858"/>
            <a:ext cx="7886700" cy="553998"/>
          </a:xfrm>
        </p:spPr>
        <p:txBody>
          <a:bodyPr/>
          <a:lstStyle/>
          <a:p>
            <a:r>
              <a:rPr lang="en-US" dirty="0" smtClean="0"/>
              <a:t>Section 4</a:t>
            </a:r>
            <a:endParaRPr lang="en-US" dirty="0"/>
          </a:p>
        </p:txBody>
      </p:sp>
      <p:grpSp>
        <p:nvGrpSpPr>
          <p:cNvPr id="2" name="Group 1"/>
          <p:cNvGrpSpPr/>
          <p:nvPr/>
        </p:nvGrpSpPr>
        <p:grpSpPr>
          <a:xfrm>
            <a:off x="955427" y="4827276"/>
            <a:ext cx="944414" cy="1030628"/>
            <a:chOff x="955427" y="4827276"/>
            <a:chExt cx="944414" cy="1030628"/>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827276"/>
              <a:ext cx="914400" cy="369332"/>
            </a:xfrm>
            <a:prstGeom prst="rect">
              <a:avLst/>
            </a:prstGeom>
            <a:noFill/>
            <a:ln w="9525">
              <a:noFill/>
              <a:miter lim="800000"/>
              <a:headEnd/>
              <a:tailEnd/>
            </a:ln>
          </p:spPr>
          <p:txBody>
            <a:bodyPr wrap="square">
              <a:spAutoFit/>
            </a:bodyPr>
            <a:lstStyle/>
            <a:p>
              <a:pPr algn="ctr"/>
              <a:r>
                <a:rPr lang="en-US" dirty="0" smtClean="0"/>
                <a:t>Page 25</a:t>
              </a:r>
            </a:p>
          </p:txBody>
        </p:sp>
      </p:grpSp>
    </p:spTree>
    <p:extLst>
      <p:ext uri="{BB962C8B-B14F-4D97-AF65-F5344CB8AC3E}">
        <p14:creationId xmlns:p14="http://schemas.microsoft.com/office/powerpoint/2010/main" val="347020048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4048" y="1164336"/>
            <a:ext cx="8153400" cy="4284250"/>
          </a:xfrm>
        </p:spPr>
        <p:txBody>
          <a:bodyPr/>
          <a:lstStyle/>
          <a:p>
            <a:pPr marL="0" indent="0">
              <a:buNone/>
            </a:pPr>
            <a:r>
              <a:rPr lang="en-US" dirty="0" smtClean="0"/>
              <a:t>At your table discuss the following:</a:t>
            </a:r>
          </a:p>
          <a:p>
            <a:r>
              <a:rPr lang="en-US" dirty="0" smtClean="0"/>
              <a:t>How are teachers currently provided with ongoing support?</a:t>
            </a:r>
          </a:p>
          <a:p>
            <a:r>
              <a:rPr lang="en-US" dirty="0" smtClean="0"/>
              <a:t>What opportunities do teachers have to collaborate? What is the central focus of teachers’ current collaborative efforts?</a:t>
            </a:r>
          </a:p>
          <a:p>
            <a:r>
              <a:rPr lang="en-US" dirty="0" smtClean="0"/>
              <a:t>What resources are currently being used to increase collaboration and communication among teachers?</a:t>
            </a:r>
            <a:endParaRPr lang="en-US" dirty="0"/>
          </a:p>
        </p:txBody>
      </p:sp>
      <p:sp>
        <p:nvSpPr>
          <p:cNvPr id="6" name="Title 5"/>
          <p:cNvSpPr>
            <a:spLocks noGrp="1"/>
          </p:cNvSpPr>
          <p:nvPr>
            <p:ph type="title"/>
          </p:nvPr>
        </p:nvSpPr>
        <p:spPr/>
        <p:txBody>
          <a:bodyPr>
            <a:normAutofit/>
          </a:bodyPr>
          <a:lstStyle/>
          <a:p>
            <a:r>
              <a:rPr lang="en-US" sz="4400" dirty="0" smtClean="0"/>
              <a:t>Supporting and Sustaining Change</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a:prstGeom prst="rect">
            <a:avLst/>
          </a:prstGeom>
        </p:spPr>
        <p:txBody>
          <a:bodyPr/>
          <a:lstStyle/>
          <a:p>
            <a:fld id="{EE3D4692-A625-460F-A072-DE10EEAA5719}" type="slidenum">
              <a:rPr lang="en-US" smtClean="0"/>
              <a:pPr/>
              <a:t>48</a:t>
            </a:fld>
            <a:endParaRPr lang="en-US" dirty="0"/>
          </a:p>
        </p:txBody>
      </p:sp>
    </p:spTree>
    <p:extLst>
      <p:ext uri="{BB962C8B-B14F-4D97-AF65-F5344CB8AC3E}">
        <p14:creationId xmlns:p14="http://schemas.microsoft.com/office/powerpoint/2010/main" val="38177629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228600"/>
            <a:ext cx="4752728" cy="1066800"/>
          </a:xfrm>
        </p:spPr>
        <p:txBody>
          <a:bodyPr>
            <a:normAutofit/>
          </a:bodyPr>
          <a:lstStyle/>
          <a:p>
            <a:r>
              <a:rPr lang="en-US" dirty="0" smtClean="0"/>
              <a:t>Getting the Details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49</a:t>
            </a:fld>
            <a:endParaRPr lang="en-US" dirty="0"/>
          </a:p>
        </p:txBody>
      </p:sp>
      <p:graphicFrame>
        <p:nvGraphicFramePr>
          <p:cNvPr id="9" name="Content Placeholder 8"/>
          <p:cNvGraphicFramePr>
            <a:graphicFrameLocks noGrp="1"/>
          </p:cNvGraphicFramePr>
          <p:nvPr>
            <p:ph idx="1"/>
            <p:extLst/>
          </p:nvPr>
        </p:nvGraphicFramePr>
        <p:xfrm>
          <a:off x="339619" y="522889"/>
          <a:ext cx="3959224" cy="459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8"/>
          <p:cNvGraphicFramePr>
            <a:graphicFrameLocks/>
          </p:cNvGraphicFramePr>
          <p:nvPr>
            <p:extLst/>
          </p:nvPr>
        </p:nvGraphicFramePr>
        <p:xfrm>
          <a:off x="4531659" y="0"/>
          <a:ext cx="2985246" cy="29045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Content Placeholder 8"/>
          <p:cNvGraphicFramePr>
            <a:graphicFrameLocks/>
          </p:cNvGraphicFramePr>
          <p:nvPr>
            <p:extLst/>
          </p:nvPr>
        </p:nvGraphicFramePr>
        <p:xfrm>
          <a:off x="6347012" y="1762779"/>
          <a:ext cx="2796988" cy="31050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Content Placeholder 8"/>
          <p:cNvGraphicFramePr>
            <a:graphicFrameLocks/>
          </p:cNvGraphicFramePr>
          <p:nvPr>
            <p:extLst/>
          </p:nvPr>
        </p:nvGraphicFramePr>
        <p:xfrm>
          <a:off x="3939988" y="3281083"/>
          <a:ext cx="3267635" cy="2971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6" name="Group 15"/>
          <p:cNvGrpSpPr/>
          <p:nvPr/>
        </p:nvGrpSpPr>
        <p:grpSpPr>
          <a:xfrm>
            <a:off x="7188941" y="5303520"/>
            <a:ext cx="944414" cy="1010412"/>
            <a:chOff x="955427" y="4847492"/>
            <a:chExt cx="944414" cy="1010412"/>
          </a:xfrm>
        </p:grpSpPr>
        <p:pic>
          <p:nvPicPr>
            <p:cNvPr id="17" name="Picture 6" descr="participant guide call out.png"/>
            <p:cNvPicPr>
              <a:picLocks noChangeAspect="1" noChangeArrowheads="1"/>
            </p:cNvPicPr>
            <p:nvPr/>
          </p:nvPicPr>
          <p:blipFill>
            <a:blip r:embed="rId23" cstate="print"/>
            <a:srcRect/>
            <a:stretch>
              <a:fillRect/>
            </a:stretch>
          </p:blipFill>
          <p:spPr bwMode="auto">
            <a:xfrm>
              <a:off x="967153" y="4847492"/>
              <a:ext cx="932688" cy="1010412"/>
            </a:xfrm>
            <a:prstGeom prst="rect">
              <a:avLst/>
            </a:prstGeom>
            <a:noFill/>
            <a:ln w="9525">
              <a:noFill/>
              <a:miter lim="800000"/>
              <a:headEnd/>
              <a:tailEnd/>
            </a:ln>
          </p:spPr>
        </p:pic>
        <p:sp>
          <p:nvSpPr>
            <p:cNvPr id="18" name="TextBox 17"/>
            <p:cNvSpPr txBox="1">
              <a:spLocks noChangeArrowheads="1"/>
            </p:cNvSpPr>
            <p:nvPr/>
          </p:nvSpPr>
          <p:spPr bwMode="auto">
            <a:xfrm>
              <a:off x="955427" y="4906106"/>
              <a:ext cx="914400" cy="646331"/>
            </a:xfrm>
            <a:prstGeom prst="rect">
              <a:avLst/>
            </a:prstGeom>
            <a:noFill/>
            <a:ln w="9525">
              <a:noFill/>
              <a:miter lim="800000"/>
              <a:headEnd/>
              <a:tailEnd/>
            </a:ln>
          </p:spPr>
          <p:txBody>
            <a:bodyPr wrap="square">
              <a:spAutoFit/>
            </a:bodyPr>
            <a:lstStyle/>
            <a:p>
              <a:pPr algn="ctr"/>
              <a:r>
                <a:rPr lang="en-US" dirty="0" smtClean="0"/>
                <a:t>Pages</a:t>
              </a:r>
            </a:p>
            <a:p>
              <a:pPr algn="ctr"/>
              <a:r>
                <a:rPr lang="en-US" dirty="0" smtClean="0"/>
                <a:t>25-36</a:t>
              </a:r>
            </a:p>
          </p:txBody>
        </p:sp>
      </p:grpSp>
    </p:spTree>
    <p:extLst>
      <p:ext uri="{BB962C8B-B14F-4D97-AF65-F5344CB8AC3E}">
        <p14:creationId xmlns:p14="http://schemas.microsoft.com/office/powerpoint/2010/main" val="10210456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03031" y="4740652"/>
            <a:ext cx="935822" cy="1013807"/>
          </a:xfrm>
          <a:prstGeom prst="rect">
            <a:avLst/>
          </a:prstGeom>
          <a:noFill/>
          <a:ln w="9525">
            <a:noFill/>
            <a:miter lim="800000"/>
            <a:headEnd/>
            <a:tailEnd/>
          </a:ln>
        </p:spPr>
      </p:pic>
      <p:sp>
        <p:nvSpPr>
          <p:cNvPr id="28675" name="Title 1"/>
          <p:cNvSpPr>
            <a:spLocks noGrp="1"/>
          </p:cNvSpPr>
          <p:nvPr>
            <p:ph type="title"/>
          </p:nvPr>
        </p:nvSpPr>
        <p:spPr/>
        <p:txBody>
          <a:bodyPr/>
          <a:lstStyle/>
          <a:p>
            <a:r>
              <a:rPr lang="en-US" smtClean="0"/>
              <a:t>Introductory Activity:</a:t>
            </a:r>
            <a:br>
              <a:rPr lang="en-US" smtClean="0"/>
            </a:br>
            <a:r>
              <a:rPr lang="en-US" smtClean="0"/>
              <a:t>Pre-Assessment – CCS-Math</a:t>
            </a:r>
            <a:endParaRPr lang="en-US" dirty="0" smtClean="0"/>
          </a:p>
        </p:txBody>
      </p:sp>
      <p:sp>
        <p:nvSpPr>
          <p:cNvPr id="4" name="Text Placeholder 3"/>
          <p:cNvSpPr>
            <a:spLocks noGrp="1"/>
          </p:cNvSpPr>
          <p:nvPr>
            <p:ph type="body" idx="1"/>
          </p:nvPr>
        </p:nvSpPr>
        <p:spPr>
          <a:xfrm>
            <a:off x="623888" y="4257858"/>
            <a:ext cx="7886700" cy="443198"/>
          </a:xfrm>
        </p:spPr>
        <p:txBody>
          <a:bodyPr/>
          <a:lstStyle/>
          <a:p>
            <a:r>
              <a:rPr lang="en-US" sz="3200" dirty="0" smtClean="0"/>
              <a:t>Please complete the Pre-Assessment</a:t>
            </a:r>
            <a:endParaRPr lang="en-US" sz="3200" dirty="0"/>
          </a:p>
        </p:txBody>
      </p:sp>
      <p:sp>
        <p:nvSpPr>
          <p:cNvPr id="6" name="Slide Number Placeholder 5"/>
          <p:cNvSpPr>
            <a:spLocks noGrp="1"/>
          </p:cNvSpPr>
          <p:nvPr>
            <p:ph type="sldNum" sz="quarter" idx="12"/>
          </p:nvPr>
        </p:nvSpPr>
        <p:spPr/>
        <p:txBody>
          <a:bodyPr/>
          <a:lstStyle/>
          <a:p>
            <a:fld id="{A2075261-263A-4BB0-9104-0AE8219FD63C}" type="slidenum">
              <a:rPr lang="en-US" smtClean="0"/>
              <a:pPr/>
              <a:t>5</a:t>
            </a:fld>
            <a:endParaRPr lang="en-US" dirty="0"/>
          </a:p>
        </p:txBody>
      </p:sp>
      <p:sp>
        <p:nvSpPr>
          <p:cNvPr id="28678" name="TextBox 7"/>
          <p:cNvSpPr txBox="1">
            <a:spLocks noChangeArrowheads="1"/>
          </p:cNvSpPr>
          <p:nvPr/>
        </p:nvSpPr>
        <p:spPr bwMode="auto">
          <a:xfrm>
            <a:off x="966041" y="4724484"/>
            <a:ext cx="932688"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dirty="0" smtClean="0">
                <a:solidFill>
                  <a:prstClr val="black"/>
                </a:solidFill>
              </a:rPr>
              <a:t>Page 4</a:t>
            </a:r>
            <a:endParaRPr lang="en-US" dirty="0">
              <a:solidFill>
                <a:prstClr val="black"/>
              </a:solidFill>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459926" y="2818331"/>
            <a:ext cx="1262044" cy="2143125"/>
          </a:xfrm>
          <a:prstGeom prst="rect">
            <a:avLst/>
          </a:prstGeom>
        </p:spPr>
      </p:pic>
    </p:spTree>
    <p:extLst>
      <p:ext uri="{BB962C8B-B14F-4D97-AF65-F5344CB8AC3E}">
        <p14:creationId xmlns:p14="http://schemas.microsoft.com/office/powerpoint/2010/main" val="2131640533"/>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48" y="228600"/>
            <a:ext cx="8275858" cy="654750"/>
          </a:xfrm>
        </p:spPr>
        <p:txBody>
          <a:bodyPr>
            <a:normAutofit/>
          </a:bodyPr>
          <a:lstStyle/>
          <a:p>
            <a:r>
              <a:rPr lang="en-US" sz="4400" dirty="0" smtClean="0"/>
              <a:t>Putting the Pieces Together</a:t>
            </a:r>
            <a:endParaRPr lang="en-US" sz="44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52208123"/>
              </p:ext>
            </p:extLst>
          </p:nvPr>
        </p:nvGraphicFramePr>
        <p:xfrm>
          <a:off x="381000" y="1026459"/>
          <a:ext cx="3959224" cy="459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6"/>
          <p:cNvSpPr txBox="1">
            <a:spLocks/>
          </p:cNvSpPr>
          <p:nvPr/>
        </p:nvSpPr>
        <p:spPr>
          <a:xfrm>
            <a:off x="4840940" y="1164336"/>
            <a:ext cx="3696507" cy="4628960"/>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8"/>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9"/>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9"/>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dirty="0" smtClean="0"/>
              <a:t>At your table discuss the following:</a:t>
            </a:r>
          </a:p>
          <a:p>
            <a:r>
              <a:rPr lang="en-US" dirty="0" smtClean="0"/>
              <a:t>Ideas/key points from your micro-group discussions.</a:t>
            </a:r>
          </a:p>
          <a:p>
            <a:r>
              <a:rPr lang="en-US" dirty="0" smtClean="0"/>
              <a:t>Considerations of how you might bring these ideas back to your school.</a:t>
            </a:r>
            <a:endParaRPr lang="en-US" dirty="0"/>
          </a:p>
        </p:txBody>
      </p:sp>
    </p:spTree>
    <p:extLst>
      <p:ext uri="{BB962C8B-B14F-4D97-AF65-F5344CB8AC3E}">
        <p14:creationId xmlns:p14="http://schemas.microsoft.com/office/powerpoint/2010/main" val="230873817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Meeting Teachers’ Needs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51</a:t>
            </a:fld>
            <a:endParaRPr lang="en-US" dirty="0"/>
          </a:p>
        </p:txBody>
      </p:sp>
      <p:pic>
        <p:nvPicPr>
          <p:cNvPr id="7" name="Content Placeholder 6"/>
          <p:cNvPicPr>
            <a:picLocks noGrp="1" noChangeAspect="1"/>
          </p:cNvPicPr>
          <p:nvPr>
            <p:ph idx="1"/>
          </p:nvPr>
        </p:nvPicPr>
        <p:blipFill rotWithShape="1">
          <a:blip r:embed="rId3"/>
          <a:srcRect l="54288" t="18139" r="9318" b="6364"/>
          <a:stretch/>
        </p:blipFill>
        <p:spPr>
          <a:xfrm>
            <a:off x="149924" y="1029297"/>
            <a:ext cx="3566043" cy="4623416"/>
          </a:xfrm>
          <a:prstGeom prst="rect">
            <a:avLst/>
          </a:prstGeom>
          <a:ln>
            <a:solidFill>
              <a:schemeClr val="accent1"/>
            </a:solidFill>
          </a:ln>
        </p:spPr>
      </p:pic>
      <p:pic>
        <p:nvPicPr>
          <p:cNvPr id="9" name="Picture 8" descr="CT Math 6-12 Module 5 Participant Guide_DRAFT - Word"/>
          <p:cNvPicPr>
            <a:picLocks noChangeAspect="1"/>
          </p:cNvPicPr>
          <p:nvPr/>
        </p:nvPicPr>
        <p:blipFill rotWithShape="1">
          <a:blip r:embed="rId4">
            <a:extLst>
              <a:ext uri="{28A0092B-C50C-407E-A947-70E740481C1C}">
                <a14:useLocalDpi xmlns:a14="http://schemas.microsoft.com/office/drawing/2010/main" val="0"/>
              </a:ext>
            </a:extLst>
          </a:blip>
          <a:srcRect l="22553" t="23886" r="21702" b="29337"/>
          <a:stretch/>
        </p:blipFill>
        <p:spPr>
          <a:xfrm>
            <a:off x="3832698" y="1914494"/>
            <a:ext cx="5097293" cy="2587557"/>
          </a:xfrm>
          <a:prstGeom prst="rect">
            <a:avLst/>
          </a:prstGeom>
        </p:spPr>
      </p:pic>
      <p:cxnSp>
        <p:nvCxnSpPr>
          <p:cNvPr id="11" name="Straight Arrow Connector 10"/>
          <p:cNvCxnSpPr/>
          <p:nvPr/>
        </p:nvCxnSpPr>
        <p:spPr>
          <a:xfrm flipH="1">
            <a:off x="1293779" y="3267264"/>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690554" y="3494929"/>
            <a:ext cx="4338536" cy="1392911"/>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382009" y="5096275"/>
            <a:ext cx="944414" cy="1010412"/>
            <a:chOff x="955427" y="4847492"/>
            <a:chExt cx="944414" cy="1010412"/>
          </a:xfrm>
        </p:grpSpPr>
        <p:pic>
          <p:nvPicPr>
            <p:cNvPr id="13" name="Picture 12" descr="participant guide call out.png"/>
            <p:cNvPicPr>
              <a:picLocks noChangeAspect="1" noChangeArrowheads="1"/>
            </p:cNvPicPr>
            <p:nvPr/>
          </p:nvPicPr>
          <p:blipFill>
            <a:blip r:embed="rId5" cstate="print"/>
            <a:srcRect/>
            <a:stretch>
              <a:fillRect/>
            </a:stretch>
          </p:blipFill>
          <p:spPr bwMode="auto">
            <a:xfrm>
              <a:off x="967153" y="4847492"/>
              <a:ext cx="932688" cy="1010412"/>
            </a:xfrm>
            <a:prstGeom prst="rect">
              <a:avLst/>
            </a:prstGeom>
            <a:noFill/>
            <a:ln w="9525">
              <a:noFill/>
              <a:miter lim="800000"/>
              <a:headEnd/>
              <a:tailEnd/>
            </a:ln>
          </p:spPr>
        </p:pic>
        <p:sp>
          <p:nvSpPr>
            <p:cNvPr id="14" name="TextBox 13"/>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8</a:t>
              </a:r>
            </a:p>
          </p:txBody>
        </p:sp>
      </p:grpSp>
    </p:spTree>
    <p:extLst>
      <p:ext uri="{BB962C8B-B14F-4D97-AF65-F5344CB8AC3E}">
        <p14:creationId xmlns:p14="http://schemas.microsoft.com/office/powerpoint/2010/main" val="22837919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Sustaining Change</a:t>
            </a:r>
          </a:p>
        </p:txBody>
      </p:sp>
      <p:sp>
        <p:nvSpPr>
          <p:cNvPr id="7" name="Text Placeholder 6"/>
          <p:cNvSpPr>
            <a:spLocks noGrp="1"/>
          </p:cNvSpPr>
          <p:nvPr>
            <p:ph type="body" idx="1"/>
          </p:nvPr>
        </p:nvSpPr>
        <p:spPr/>
        <p:txBody>
          <a:bodyPr/>
          <a:lstStyle/>
          <a:p>
            <a:r>
              <a:rPr lang="en-US" dirty="0" smtClean="0"/>
              <a:t>Section </a:t>
            </a:r>
            <a:r>
              <a:rPr lang="en-US" dirty="0"/>
              <a:t>5</a:t>
            </a:r>
          </a:p>
        </p:txBody>
      </p:sp>
      <p:grpSp>
        <p:nvGrpSpPr>
          <p:cNvPr id="2" name="Group 1"/>
          <p:cNvGrpSpPr/>
          <p:nvPr/>
        </p:nvGrpSpPr>
        <p:grpSpPr>
          <a:xfrm>
            <a:off x="955427" y="4847492"/>
            <a:ext cx="944414" cy="1010412"/>
            <a:chOff x="955427" y="4847492"/>
            <a:chExt cx="944414"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955427" y="4906106"/>
              <a:ext cx="914400" cy="369332"/>
            </a:xfrm>
            <a:prstGeom prst="rect">
              <a:avLst/>
            </a:prstGeom>
            <a:noFill/>
            <a:ln w="9525">
              <a:noFill/>
              <a:miter lim="800000"/>
              <a:headEnd/>
              <a:tailEnd/>
            </a:ln>
          </p:spPr>
          <p:txBody>
            <a:bodyPr wrap="square">
              <a:spAutoFit/>
            </a:bodyPr>
            <a:lstStyle/>
            <a:p>
              <a:pPr algn="ctr"/>
              <a:r>
                <a:rPr lang="en-US" dirty="0" smtClean="0"/>
                <a:t>Page 38</a:t>
              </a:r>
            </a:p>
          </p:txBody>
        </p:sp>
      </p:grpSp>
    </p:spTree>
    <p:extLst>
      <p:ext uri="{BB962C8B-B14F-4D97-AF65-F5344CB8AC3E}">
        <p14:creationId xmlns:p14="http://schemas.microsoft.com/office/powerpoint/2010/main" val="152703505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33226"/>
            <a:ext cx="8153400" cy="5395323"/>
          </a:xfrm>
        </p:spPr>
        <p:txBody>
          <a:bodyPr/>
          <a:lstStyle/>
          <a:p>
            <a:pPr lvl="0"/>
            <a:r>
              <a:rPr lang="en-US" sz="3000" dirty="0" smtClean="0"/>
              <a:t>With your group, visit each of the following areas to address the topic presented there:</a:t>
            </a:r>
          </a:p>
          <a:p>
            <a:pPr lvl="1"/>
            <a:r>
              <a:rPr lang="en-US" sz="2600" dirty="0" smtClean="0"/>
              <a:t>Understanding </a:t>
            </a:r>
            <a:r>
              <a:rPr lang="en-US" sz="2600" dirty="0"/>
              <a:t>the </a:t>
            </a:r>
            <a:r>
              <a:rPr lang="en-US" sz="2600" dirty="0" smtClean="0"/>
              <a:t>Standards</a:t>
            </a:r>
          </a:p>
          <a:p>
            <a:pPr lvl="1"/>
            <a:r>
              <a:rPr lang="en-US" sz="2600" dirty="0" smtClean="0"/>
              <a:t>Content Knowledge</a:t>
            </a:r>
          </a:p>
          <a:p>
            <a:pPr lvl="1"/>
            <a:r>
              <a:rPr lang="en-US" sz="2600" dirty="0" smtClean="0"/>
              <a:t>Instructional Practices</a:t>
            </a:r>
          </a:p>
          <a:p>
            <a:pPr lvl="1"/>
            <a:r>
              <a:rPr lang="en-US" sz="2600" dirty="0" smtClean="0"/>
              <a:t>Designing </a:t>
            </a:r>
            <a:r>
              <a:rPr lang="en-US" sz="2600" dirty="0"/>
              <a:t>CCS-Math Learning</a:t>
            </a:r>
          </a:p>
          <a:p>
            <a:r>
              <a:rPr lang="en-US" sz="3000" dirty="0" smtClean="0"/>
              <a:t>For </a:t>
            </a:r>
            <a:r>
              <a:rPr lang="en-US" sz="3000" dirty="0"/>
              <a:t>each </a:t>
            </a:r>
            <a:r>
              <a:rPr lang="en-US" sz="3000" dirty="0" smtClean="0"/>
              <a:t>topic, discuss </a:t>
            </a:r>
            <a:r>
              <a:rPr lang="en-US" sz="3000" dirty="0"/>
              <a:t>any remaining questions/needs, provide suggestions of strategies for meeting the needs, etc. </a:t>
            </a:r>
            <a:endParaRPr lang="en-US" sz="3000" dirty="0" smtClean="0"/>
          </a:p>
          <a:p>
            <a:r>
              <a:rPr lang="en-US" sz="3000" dirty="0" smtClean="0"/>
              <a:t>Then</a:t>
            </a:r>
            <a:r>
              <a:rPr lang="en-US" sz="3000" dirty="0"/>
              <a:t>, </a:t>
            </a:r>
            <a:r>
              <a:rPr lang="en-US" sz="3000" dirty="0" smtClean="0"/>
              <a:t>add </a:t>
            </a:r>
            <a:r>
              <a:rPr lang="en-US" sz="3000" dirty="0"/>
              <a:t>either a question, need, or strategy to the chart paper for the corresponding topic.</a:t>
            </a:r>
          </a:p>
          <a:p>
            <a:endParaRPr lang="en-US" dirty="0"/>
          </a:p>
        </p:txBody>
      </p:sp>
      <p:sp>
        <p:nvSpPr>
          <p:cNvPr id="3" name="Title 2"/>
          <p:cNvSpPr>
            <a:spLocks noGrp="1"/>
          </p:cNvSpPr>
          <p:nvPr>
            <p:ph type="title"/>
          </p:nvPr>
        </p:nvSpPr>
        <p:spPr/>
        <p:txBody>
          <a:bodyPr/>
          <a:lstStyle/>
          <a:p>
            <a:r>
              <a:rPr lang="en-US" dirty="0" smtClean="0"/>
              <a:t>Sharing Ideas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grpSp>
        <p:nvGrpSpPr>
          <p:cNvPr id="6" name="Group 5"/>
          <p:cNvGrpSpPr/>
          <p:nvPr/>
        </p:nvGrpSpPr>
        <p:grpSpPr>
          <a:xfrm>
            <a:off x="6938300" y="5808726"/>
            <a:ext cx="937161" cy="1010412"/>
            <a:chOff x="583055" y="4906106"/>
            <a:chExt cx="937161" cy="1010412"/>
          </a:xfrm>
        </p:grpSpPr>
        <p:pic>
          <p:nvPicPr>
            <p:cNvPr id="7" name="Picture 6" descr="participant guide call out.png"/>
            <p:cNvPicPr>
              <a:picLocks noChangeAspect="1" noChangeArrowheads="1"/>
            </p:cNvPicPr>
            <p:nvPr/>
          </p:nvPicPr>
          <p:blipFill>
            <a:blip r:embed="rId3" cstate="print"/>
            <a:srcRect/>
            <a:stretch>
              <a:fillRect/>
            </a:stretch>
          </p:blipFill>
          <p:spPr bwMode="auto">
            <a:xfrm>
              <a:off x="587528" y="4906106"/>
              <a:ext cx="932688" cy="1010412"/>
            </a:xfrm>
            <a:prstGeom prst="rect">
              <a:avLst/>
            </a:prstGeom>
            <a:noFill/>
            <a:ln w="9525">
              <a:noFill/>
              <a:miter lim="800000"/>
              <a:headEnd/>
              <a:tailEnd/>
            </a:ln>
          </p:spPr>
        </p:pic>
        <p:sp>
          <p:nvSpPr>
            <p:cNvPr id="8" name="TextBox 7"/>
            <p:cNvSpPr txBox="1">
              <a:spLocks noChangeArrowheads="1"/>
            </p:cNvSpPr>
            <p:nvPr/>
          </p:nvSpPr>
          <p:spPr bwMode="auto">
            <a:xfrm>
              <a:off x="583055" y="4906106"/>
              <a:ext cx="914400" cy="369332"/>
            </a:xfrm>
            <a:prstGeom prst="rect">
              <a:avLst/>
            </a:prstGeom>
            <a:noFill/>
            <a:ln w="9525">
              <a:noFill/>
              <a:miter lim="800000"/>
              <a:headEnd/>
              <a:tailEnd/>
            </a:ln>
          </p:spPr>
          <p:txBody>
            <a:bodyPr wrap="square">
              <a:spAutoFit/>
            </a:bodyPr>
            <a:lstStyle/>
            <a:p>
              <a:pPr algn="ctr"/>
              <a:r>
                <a:rPr lang="en-US" dirty="0" smtClean="0"/>
                <a:t>Page 38</a:t>
              </a:r>
            </a:p>
          </p:txBody>
        </p:sp>
      </p:grpSp>
    </p:spTree>
    <p:extLst>
      <p:ext uri="{BB962C8B-B14F-4D97-AF65-F5344CB8AC3E}">
        <p14:creationId xmlns:p14="http://schemas.microsoft.com/office/powerpoint/2010/main" val="76656573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69633"/>
            <a:ext cx="8153400" cy="4579715"/>
          </a:xfrm>
        </p:spPr>
        <p:txBody>
          <a:bodyPr/>
          <a:lstStyle/>
          <a:p>
            <a:r>
              <a:rPr lang="en-US" dirty="0" smtClean="0"/>
              <a:t>Important Points to Remember:</a:t>
            </a:r>
          </a:p>
          <a:p>
            <a:pPr lvl="1"/>
            <a:r>
              <a:rPr lang="en-US" dirty="0" smtClean="0"/>
              <a:t>Successful implementations of the CCS-Math require a shift in the way that teaching and learning is carried out at all grade levels.</a:t>
            </a:r>
          </a:p>
          <a:p>
            <a:pPr lvl="1"/>
            <a:r>
              <a:rPr lang="en-US" dirty="0" smtClean="0"/>
              <a:t>Teachers should come together in a learning environment in order to collaborate and share ideas so that the implementation becomes a true school-wide effort.</a:t>
            </a:r>
          </a:p>
          <a:p>
            <a:pPr lvl="1"/>
            <a:r>
              <a:rPr lang="en-US" dirty="0" smtClean="0"/>
              <a:t>Support for implementing the CCS-Math can come in many forms. Try to find the method(s) of support that meets the needs of all teachers. </a:t>
            </a:r>
            <a:endParaRPr lang="en-US" dirty="0"/>
          </a:p>
        </p:txBody>
      </p:sp>
      <p:sp>
        <p:nvSpPr>
          <p:cNvPr id="3" name="Title 2"/>
          <p:cNvSpPr>
            <a:spLocks noGrp="1"/>
          </p:cNvSpPr>
          <p:nvPr>
            <p:ph type="title"/>
          </p:nvPr>
        </p:nvSpPr>
        <p:spPr/>
        <p:txBody>
          <a:bodyPr/>
          <a:lstStyle/>
          <a:p>
            <a:r>
              <a:rPr lang="en-US" dirty="0" smtClean="0"/>
              <a:t>Final Wrap -Up</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54</a:t>
            </a:fld>
            <a:endParaRPr lang="en-US" dirty="0"/>
          </a:p>
        </p:txBody>
      </p:sp>
    </p:spTree>
    <p:extLst>
      <p:ext uri="{BB962C8B-B14F-4D97-AF65-F5344CB8AC3E}">
        <p14:creationId xmlns:p14="http://schemas.microsoft.com/office/powerpoint/2010/main" val="148410441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Systems of Professional Learning Project Updates and Reminders</a:t>
            </a:r>
          </a:p>
        </p:txBody>
      </p:sp>
      <p:sp>
        <p:nvSpPr>
          <p:cNvPr id="7" name="Text Placeholder 6"/>
          <p:cNvSpPr>
            <a:spLocks noGrp="1"/>
          </p:cNvSpPr>
          <p:nvPr>
            <p:ph type="body" idx="1"/>
          </p:nvPr>
        </p:nvSpPr>
        <p:spPr>
          <a:xfrm>
            <a:off x="623888" y="4257858"/>
            <a:ext cx="7886700" cy="1858970"/>
          </a:xfrm>
        </p:spPr>
        <p:txBody>
          <a:bodyPr/>
          <a:lstStyle/>
          <a:p>
            <a:r>
              <a:rPr lang="en-US" sz="2800" dirty="0" smtClean="0"/>
              <a:t>Principal Webinars</a:t>
            </a:r>
          </a:p>
          <a:p>
            <a:r>
              <a:rPr lang="en-US" sz="2800" dirty="0"/>
              <a:t>Professional Development for Educators of Students with Unique Learning </a:t>
            </a:r>
            <a:r>
              <a:rPr lang="en-US" sz="2800" dirty="0" smtClean="0"/>
              <a:t>Characteristics</a:t>
            </a:r>
          </a:p>
          <a:p>
            <a:r>
              <a:rPr lang="en-US" sz="2800" dirty="0" smtClean="0"/>
              <a:t>In-District Coaching</a:t>
            </a:r>
            <a:endParaRPr lang="en-US" sz="3600" dirty="0"/>
          </a:p>
        </p:txBody>
      </p:sp>
    </p:spTree>
    <p:extLst>
      <p:ext uri="{BB962C8B-B14F-4D97-AF65-F5344CB8AC3E}">
        <p14:creationId xmlns:p14="http://schemas.microsoft.com/office/powerpoint/2010/main" val="1654591956"/>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Principal Webinars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9" name="Slide Number Placeholder 8"/>
          <p:cNvSpPr>
            <a:spLocks noGrp="1"/>
          </p:cNvSpPr>
          <p:nvPr>
            <p:ph type="sldNum" sz="quarter" idx="11"/>
          </p:nvPr>
        </p:nvSpPr>
        <p:spPr>
          <a:prstGeom prst="rect">
            <a:avLst/>
          </a:prstGeom>
        </p:spPr>
        <p:txBody>
          <a:bodyPr/>
          <a:lstStyle/>
          <a:p>
            <a:fld id="{EE3D4692-A625-460F-A072-DE10EEAA5719}" type="slidenum">
              <a:rPr lang="en-US" smtClean="0"/>
              <a:pPr/>
              <a:t>56</a:t>
            </a:fld>
            <a:endParaRPr lang="en-US" dirty="0"/>
          </a:p>
        </p:txBody>
      </p:sp>
      <p:sp>
        <p:nvSpPr>
          <p:cNvPr id="8" name="Oval 7"/>
          <p:cNvSpPr>
            <a:spLocks noChangeArrowheads="1"/>
          </p:cNvSpPr>
          <p:nvPr/>
        </p:nvSpPr>
        <p:spPr bwMode="auto">
          <a:xfrm>
            <a:off x="5695686" y="2766014"/>
            <a:ext cx="2755273" cy="2701023"/>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Mark Your Calendar! </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Webinars will be held the </a:t>
            </a:r>
            <a:r>
              <a:rPr kumimoji="0" lang="en-US" sz="1400" b="1" i="0" u="sng"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last Wednesday of every month</a:t>
            </a: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from 1-2 PM.</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(except December</a:t>
            </a:r>
            <a:r>
              <a:rPr kumimoji="0" lang="en-US" sz="1400" b="1" i="0" u="none" strike="noStrike" kern="0" cap="none" spc="0" normalizeH="0" baseline="0" noProof="0" dirty="0" smtClean="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0451" y="1281606"/>
            <a:ext cx="8100508" cy="1754326"/>
          </a:xfrm>
          <a:prstGeom prst="rect">
            <a:avLst/>
          </a:prstGeom>
        </p:spPr>
        <p:txBody>
          <a:bodyPr wrap="square">
            <a:spAutoFit/>
          </a:bodyPr>
          <a:lstStyle/>
          <a:p>
            <a:pPr algn="ctr"/>
            <a:r>
              <a:rPr lang="en-US" sz="3600" dirty="0"/>
              <a:t>CSDE Principal Webinar Series</a:t>
            </a:r>
            <a:endParaRPr lang="en-US" sz="3200" dirty="0"/>
          </a:p>
          <a:p>
            <a:pPr algn="ctr"/>
            <a:r>
              <a:rPr lang="en-US" sz="2400" dirty="0"/>
              <a:t>with hosts Dianna Roberge Wentzell, Chief Academic Officer </a:t>
            </a:r>
          </a:p>
          <a:p>
            <a:pPr algn="ctr"/>
            <a:r>
              <a:rPr lang="en-US" sz="2400" dirty="0"/>
              <a:t>&amp; Ellen E. Cohn, Division Director, Academic Office</a:t>
            </a:r>
          </a:p>
          <a:p>
            <a:endParaRPr lang="en-US" sz="2400" dirty="0"/>
          </a:p>
        </p:txBody>
      </p:sp>
    </p:spTree>
    <p:extLst>
      <p:ext uri="{BB962C8B-B14F-4D97-AF65-F5344CB8AC3E}">
        <p14:creationId xmlns:p14="http://schemas.microsoft.com/office/powerpoint/2010/main" val="98159484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Webinars</a:t>
            </a:r>
            <a:endParaRPr lang="en-US" dirty="0"/>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57</a:t>
            </a:fld>
            <a:endParaRPr lang="en-US" dirty="0"/>
          </a:p>
        </p:txBody>
      </p:sp>
      <p:pic>
        <p:nvPicPr>
          <p:cNvPr id="6" name="Picture 5"/>
          <p:cNvPicPr>
            <a:picLocks noChangeAspect="1"/>
          </p:cNvPicPr>
          <p:nvPr/>
        </p:nvPicPr>
        <p:blipFill>
          <a:blip r:embed="rId3"/>
          <a:stretch>
            <a:fillRect/>
          </a:stretch>
        </p:blipFill>
        <p:spPr>
          <a:xfrm>
            <a:off x="1095375" y="889286"/>
            <a:ext cx="6953250" cy="5010150"/>
          </a:xfrm>
          <a:prstGeom prst="rect">
            <a:avLst/>
          </a:prstGeom>
        </p:spPr>
      </p:pic>
      <p:cxnSp>
        <p:nvCxnSpPr>
          <p:cNvPr id="8" name="Straight Arrow Connector 7"/>
          <p:cNvCxnSpPr/>
          <p:nvPr/>
        </p:nvCxnSpPr>
        <p:spPr>
          <a:xfrm flipH="1">
            <a:off x="4512623" y="5274228"/>
            <a:ext cx="2101933" cy="23750"/>
          </a:xfrm>
          <a:prstGeom prst="straightConnector1">
            <a:avLst/>
          </a:prstGeom>
          <a:ln w="635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5133625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prstGeom prst="rect">
            <a:avLst/>
          </a:prstGeom>
        </p:spPr>
        <p:txBody>
          <a:bodyPr/>
          <a:lstStyle/>
          <a:p>
            <a:r>
              <a:rPr lang="en-US" dirty="0" smtClean="0"/>
              <a:t> </a:t>
            </a:r>
            <a:endParaRPr lang="en-US" dirty="0"/>
          </a:p>
        </p:txBody>
      </p:sp>
      <p:sp>
        <p:nvSpPr>
          <p:cNvPr id="5" name="Slide Number Placeholder 4"/>
          <p:cNvSpPr>
            <a:spLocks noGrp="1"/>
          </p:cNvSpPr>
          <p:nvPr>
            <p:ph type="sldNum" sz="quarter" idx="4"/>
          </p:nvPr>
        </p:nvSpPr>
        <p:spPr>
          <a:prstGeom prst="rect">
            <a:avLst/>
          </a:prstGeom>
        </p:spPr>
        <p:txBody>
          <a:bodyPr/>
          <a:lstStyle/>
          <a:p>
            <a:pPr algn="r"/>
            <a:fld id="{8D79BE21-F712-4A53-802B-F850200F0AA7}" type="slidenum">
              <a:rPr lang="en-US" smtClean="0"/>
              <a:pPr algn="r"/>
              <a:t>58</a:t>
            </a:fld>
            <a:endParaRPr lang="en-US" dirty="0"/>
          </a:p>
        </p:txBody>
      </p:sp>
      <p:sp>
        <p:nvSpPr>
          <p:cNvPr id="2" name="Title 1"/>
          <p:cNvSpPr>
            <a:spLocks noGrp="1"/>
          </p:cNvSpPr>
          <p:nvPr>
            <p:ph type="title" idx="4294967295"/>
          </p:nvPr>
        </p:nvSpPr>
        <p:spPr>
          <a:xfrm>
            <a:off x="381000" y="254572"/>
            <a:ext cx="8382000" cy="2326791"/>
          </a:xfrm>
        </p:spPr>
        <p:txBody>
          <a:bodyPr/>
          <a:lstStyle/>
          <a:p>
            <a:r>
              <a:rPr lang="en-US" sz="4000" dirty="0">
                <a:effectLst/>
              </a:rPr>
              <a:t>Professional Development for Educators of Students with Unique Learning Characteristics</a:t>
            </a:r>
            <a:r>
              <a:rPr lang="en-US" b="1" dirty="0">
                <a:effectLst/>
              </a:rPr>
              <a:t/>
            </a:r>
            <a:br>
              <a:rPr lang="en-US" b="1" dirty="0">
                <a:effectLst/>
              </a:rPr>
            </a:br>
            <a:endParaRPr lang="en-US" dirty="0"/>
          </a:p>
        </p:txBody>
      </p:sp>
      <p:sp>
        <p:nvSpPr>
          <p:cNvPr id="3" name="Text Placeholder 2"/>
          <p:cNvSpPr>
            <a:spLocks noGrp="1"/>
          </p:cNvSpPr>
          <p:nvPr>
            <p:ph type="body" sz="quarter" idx="4294967295"/>
          </p:nvPr>
        </p:nvSpPr>
        <p:spPr>
          <a:xfrm>
            <a:off x="381000" y="2375364"/>
            <a:ext cx="8382000" cy="3234732"/>
          </a:xfrm>
        </p:spPr>
        <p:txBody>
          <a:bodyPr/>
          <a:lstStyle/>
          <a:p>
            <a:r>
              <a:rPr lang="en-US" sz="3000" dirty="0"/>
              <a:t>T</a:t>
            </a:r>
            <a:r>
              <a:rPr lang="en-US" sz="3000" dirty="0" smtClean="0"/>
              <a:t>hree </a:t>
            </a:r>
            <a:r>
              <a:rPr lang="en-US" sz="3000" dirty="0"/>
              <a:t>professional learning modules for school teams. </a:t>
            </a:r>
            <a:endParaRPr lang="en-US" sz="3000" dirty="0" smtClean="0"/>
          </a:p>
          <a:p>
            <a:r>
              <a:rPr lang="en-US" sz="3000" dirty="0" smtClean="0"/>
              <a:t>Each </a:t>
            </a:r>
            <a:r>
              <a:rPr lang="en-US" sz="3000" dirty="0"/>
              <a:t>team will include five members: </a:t>
            </a:r>
            <a:endParaRPr lang="en-US" sz="3000" dirty="0" smtClean="0"/>
          </a:p>
          <a:p>
            <a:pPr lvl="1"/>
            <a:r>
              <a:rPr lang="en-US" dirty="0" smtClean="0"/>
              <a:t>Principal or designated </a:t>
            </a:r>
            <a:r>
              <a:rPr lang="en-US" dirty="0"/>
              <a:t>building leader, </a:t>
            </a:r>
            <a:endParaRPr lang="en-US" dirty="0" smtClean="0"/>
          </a:p>
          <a:p>
            <a:pPr lvl="1"/>
            <a:r>
              <a:rPr lang="en-US" dirty="0" smtClean="0"/>
              <a:t>Special </a:t>
            </a:r>
            <a:r>
              <a:rPr lang="en-US" dirty="0"/>
              <a:t>Education teacher, </a:t>
            </a:r>
            <a:endParaRPr lang="en-US" dirty="0" smtClean="0"/>
          </a:p>
          <a:p>
            <a:pPr lvl="1"/>
            <a:r>
              <a:rPr lang="en-US" dirty="0" smtClean="0"/>
              <a:t>ELL </a:t>
            </a:r>
            <a:r>
              <a:rPr lang="en-US" dirty="0"/>
              <a:t>teacher, and </a:t>
            </a:r>
            <a:endParaRPr lang="en-US" dirty="0" smtClean="0"/>
          </a:p>
          <a:p>
            <a:pPr lvl="1"/>
            <a:r>
              <a:rPr lang="en-US" dirty="0" smtClean="0"/>
              <a:t>Two </a:t>
            </a:r>
            <a:r>
              <a:rPr lang="en-US" dirty="0"/>
              <a:t>general education teachers.</a:t>
            </a:r>
          </a:p>
        </p:txBody>
      </p:sp>
      <p:sp>
        <p:nvSpPr>
          <p:cNvPr id="6" name="Oval 5"/>
          <p:cNvSpPr>
            <a:spLocks noChangeAspect="1" noChangeArrowheads="1"/>
          </p:cNvSpPr>
          <p:nvPr/>
        </p:nvSpPr>
        <p:spPr bwMode="auto">
          <a:xfrm>
            <a:off x="6358128" y="4291584"/>
            <a:ext cx="2249424" cy="2249802"/>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Mark Your Calendar! </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5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Sessions begin October</a:t>
            </a:r>
            <a:r>
              <a:rPr kumimoji="0" lang="en-US" b="1" i="0" u="none" strike="noStrike" kern="0" cap="none" spc="0" normalizeH="0" noProof="0" dirty="0" smtClean="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30!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295994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In-District Coaching</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59</a:t>
            </a:fld>
            <a:endParaRPr lang="en-US" dirty="0"/>
          </a:p>
        </p:txBody>
      </p:sp>
      <p:graphicFrame>
        <p:nvGraphicFramePr>
          <p:cNvPr id="8" name="Table 7"/>
          <p:cNvGraphicFramePr>
            <a:graphicFrameLocks noGrp="1"/>
          </p:cNvGraphicFramePr>
          <p:nvPr>
            <p:extLst/>
          </p:nvPr>
        </p:nvGraphicFramePr>
        <p:xfrm>
          <a:off x="192966" y="3317967"/>
          <a:ext cx="8839200" cy="2194560"/>
        </p:xfrm>
        <a:graphic>
          <a:graphicData uri="http://schemas.openxmlformats.org/drawingml/2006/table">
            <a:tbl>
              <a:tblPr firstRow="1" firstCol="1" bandRow="1">
                <a:tableStyleId>{5C22544A-7EE6-4342-B048-85BDC9FD1C3A}</a:tableStyleId>
              </a:tblPr>
              <a:tblGrid>
                <a:gridCol w="2670176"/>
                <a:gridCol w="2946400"/>
                <a:gridCol w="3222624"/>
              </a:tblGrid>
              <a:tr h="0">
                <a:tc>
                  <a:txBody>
                    <a:bodyPr/>
                    <a:lstStyle/>
                    <a:p>
                      <a:pPr marL="0" marR="0">
                        <a:spcBef>
                          <a:spcPts val="0"/>
                        </a:spcBef>
                        <a:spcAft>
                          <a:spcPts val="0"/>
                        </a:spcAft>
                      </a:pPr>
                      <a:r>
                        <a:rPr lang="en-US" sz="1800" b="1" dirty="0">
                          <a:solidFill>
                            <a:schemeClr val="tx1"/>
                          </a:solidFill>
                          <a:effectLst/>
                        </a:rPr>
                        <a:t>ACES</a:t>
                      </a:r>
                    </a:p>
                    <a:p>
                      <a:pPr marL="0" marR="0">
                        <a:spcBef>
                          <a:spcPts val="0"/>
                        </a:spcBef>
                        <a:spcAft>
                          <a:spcPts val="0"/>
                        </a:spcAft>
                      </a:pPr>
                      <a:r>
                        <a:rPr lang="en-US" sz="1800" b="0" dirty="0">
                          <a:solidFill>
                            <a:schemeClr val="tx1"/>
                          </a:solidFill>
                          <a:effectLst/>
                        </a:rPr>
                        <a:t>Leslie Abbatiello</a:t>
                      </a:r>
                    </a:p>
                    <a:p>
                      <a:pPr marL="0" marR="0">
                        <a:spcBef>
                          <a:spcPts val="0"/>
                        </a:spcBef>
                        <a:spcAft>
                          <a:spcPts val="0"/>
                        </a:spcAft>
                      </a:pPr>
                      <a:r>
                        <a:rPr lang="en-US" sz="1800" b="0" u="sng" dirty="0">
                          <a:solidFill>
                            <a:schemeClr val="tx1"/>
                          </a:solidFill>
                          <a:effectLst/>
                          <a:hlinkClick r:id="rId3"/>
                        </a:rPr>
                        <a:t>labbatiello@aces.org</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CREC</a:t>
                      </a:r>
                    </a:p>
                    <a:p>
                      <a:pPr marL="0" marR="0">
                        <a:spcBef>
                          <a:spcPts val="0"/>
                        </a:spcBef>
                        <a:spcAft>
                          <a:spcPts val="0"/>
                        </a:spcAft>
                      </a:pPr>
                      <a:r>
                        <a:rPr lang="en-US" sz="1800" b="0" dirty="0">
                          <a:solidFill>
                            <a:schemeClr val="tx1"/>
                          </a:solidFill>
                          <a:effectLst/>
                        </a:rPr>
                        <a:t>Ellen Retelle</a:t>
                      </a:r>
                    </a:p>
                    <a:p>
                      <a:pPr marL="0" marR="0">
                        <a:spcBef>
                          <a:spcPts val="0"/>
                        </a:spcBef>
                        <a:spcAft>
                          <a:spcPts val="0"/>
                        </a:spcAft>
                      </a:pPr>
                      <a:r>
                        <a:rPr lang="en-US" sz="1800" b="0" u="sng" dirty="0">
                          <a:solidFill>
                            <a:schemeClr val="tx1"/>
                          </a:solidFill>
                          <a:effectLst/>
                          <a:hlinkClick r:id="rId4"/>
                        </a:rPr>
                        <a:t>eretelle@crec.org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Education Connection</a:t>
                      </a:r>
                    </a:p>
                    <a:p>
                      <a:pPr marL="0" marR="0">
                        <a:spcBef>
                          <a:spcPts val="0"/>
                        </a:spcBef>
                        <a:spcAft>
                          <a:spcPts val="0"/>
                        </a:spcAft>
                      </a:pPr>
                      <a:r>
                        <a:rPr lang="en-US" sz="1800" b="0" dirty="0">
                          <a:solidFill>
                            <a:schemeClr val="tx1"/>
                          </a:solidFill>
                          <a:effectLst/>
                        </a:rPr>
                        <a:t>Jonathan Costa</a:t>
                      </a:r>
                    </a:p>
                    <a:p>
                      <a:pPr marL="0" marR="0">
                        <a:spcBef>
                          <a:spcPts val="0"/>
                        </a:spcBef>
                        <a:spcAft>
                          <a:spcPts val="0"/>
                        </a:spcAft>
                      </a:pPr>
                      <a:r>
                        <a:rPr lang="en-US" sz="1800" b="0" u="sng" dirty="0">
                          <a:solidFill>
                            <a:schemeClr val="tx1"/>
                          </a:solidFill>
                          <a:effectLst/>
                          <a:hlinkClick r:id="rId5"/>
                        </a:rPr>
                        <a:t>costa@educationconnection.org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spcBef>
                          <a:spcPts val="0"/>
                        </a:spcBef>
                        <a:spcAft>
                          <a:spcPts val="0"/>
                        </a:spcAft>
                      </a:pPr>
                      <a:r>
                        <a:rPr lang="en-US" sz="1800" b="1" dirty="0">
                          <a:solidFill>
                            <a:schemeClr val="tx1"/>
                          </a:solidFill>
                          <a:effectLst/>
                        </a:rPr>
                        <a:t>CES</a:t>
                      </a:r>
                    </a:p>
                    <a:p>
                      <a:pPr marL="0" marR="0">
                        <a:spcBef>
                          <a:spcPts val="0"/>
                        </a:spcBef>
                        <a:spcAft>
                          <a:spcPts val="0"/>
                        </a:spcAft>
                      </a:pPr>
                      <a:r>
                        <a:rPr lang="en-US" sz="1800" b="0" dirty="0">
                          <a:solidFill>
                            <a:schemeClr val="tx1"/>
                          </a:solidFill>
                          <a:effectLst/>
                        </a:rPr>
                        <a:t>Esther Bobowick</a:t>
                      </a:r>
                    </a:p>
                    <a:p>
                      <a:pPr marL="0" marR="0">
                        <a:spcBef>
                          <a:spcPts val="0"/>
                        </a:spcBef>
                        <a:spcAft>
                          <a:spcPts val="0"/>
                        </a:spcAft>
                      </a:pPr>
                      <a:r>
                        <a:rPr lang="en-US" sz="1800" b="0" u="sng" dirty="0">
                          <a:solidFill>
                            <a:schemeClr val="tx1"/>
                          </a:solidFill>
                          <a:effectLst/>
                          <a:hlinkClick r:id="rId6"/>
                        </a:rPr>
                        <a:t>bobowice@ces.k12.ct.us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EASTCONN</a:t>
                      </a:r>
                    </a:p>
                    <a:p>
                      <a:pPr marL="0" marR="0">
                        <a:spcBef>
                          <a:spcPts val="0"/>
                        </a:spcBef>
                        <a:spcAft>
                          <a:spcPts val="0"/>
                        </a:spcAft>
                      </a:pPr>
                      <a:r>
                        <a:rPr lang="en-US" sz="1800" b="0" dirty="0">
                          <a:solidFill>
                            <a:schemeClr val="tx1"/>
                          </a:solidFill>
                          <a:effectLst/>
                        </a:rPr>
                        <a:t>Scott Nierendorf</a:t>
                      </a:r>
                    </a:p>
                    <a:p>
                      <a:pPr marL="0" marR="0">
                        <a:spcBef>
                          <a:spcPts val="0"/>
                        </a:spcBef>
                        <a:spcAft>
                          <a:spcPts val="0"/>
                        </a:spcAft>
                      </a:pPr>
                      <a:r>
                        <a:rPr lang="en-US" sz="1800" b="0" u="sng" dirty="0">
                          <a:solidFill>
                            <a:schemeClr val="tx1"/>
                          </a:solidFill>
                          <a:effectLst/>
                          <a:hlinkClick r:id="rId7"/>
                        </a:rPr>
                        <a:t>SNierendorf@eastconn.org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LEARN</a:t>
                      </a:r>
                    </a:p>
                    <a:p>
                      <a:pPr marL="0" marR="0">
                        <a:spcBef>
                          <a:spcPts val="0"/>
                        </a:spcBef>
                        <a:spcAft>
                          <a:spcPts val="0"/>
                        </a:spcAft>
                      </a:pPr>
                      <a:r>
                        <a:rPr lang="en-US" sz="1800" b="0" dirty="0">
                          <a:solidFill>
                            <a:schemeClr val="tx1"/>
                          </a:solidFill>
                          <a:effectLst/>
                        </a:rPr>
                        <a:t>Lynmarie Thompson</a:t>
                      </a:r>
                    </a:p>
                    <a:p>
                      <a:pPr marL="0" marR="0">
                        <a:spcBef>
                          <a:spcPts val="0"/>
                        </a:spcBef>
                        <a:spcAft>
                          <a:spcPts val="0"/>
                        </a:spcAft>
                      </a:pPr>
                      <a:r>
                        <a:rPr lang="en-US" sz="1800" b="0" u="sng" dirty="0">
                          <a:solidFill>
                            <a:schemeClr val="tx1"/>
                          </a:solidFill>
                          <a:effectLst/>
                          <a:hlinkClick r:id="rId8"/>
                        </a:rPr>
                        <a:t>lthompson@learn.k12.ct.us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381000" y="915325"/>
            <a:ext cx="7988808" cy="1815882"/>
          </a:xfrm>
          <a:prstGeom prst="rect">
            <a:avLst/>
          </a:prstGeom>
        </p:spPr>
        <p:txBody>
          <a:bodyPr wrap="square">
            <a:spAutoFit/>
          </a:bodyPr>
          <a:lstStyle/>
          <a:p>
            <a:r>
              <a:rPr lang="en-US" sz="2800" dirty="0"/>
              <a:t>This work is being scheduled now by the RESCs. Please contact your local RESC with any questions regarding the Systems of Professional Learning coaching services</a:t>
            </a:r>
            <a:r>
              <a:rPr lang="en-US" sz="2800" dirty="0" smtClean="0"/>
              <a:t>.</a:t>
            </a:r>
            <a:endParaRPr lang="en-US" sz="2800" dirty="0"/>
          </a:p>
        </p:txBody>
      </p:sp>
    </p:spTree>
    <p:extLst>
      <p:ext uri="{BB962C8B-B14F-4D97-AF65-F5344CB8AC3E}">
        <p14:creationId xmlns:p14="http://schemas.microsoft.com/office/powerpoint/2010/main" val="36575787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normAutofit fontScale="90000"/>
          </a:bodyPr>
          <a:lstStyle/>
          <a:p>
            <a:r>
              <a:rPr lang="en-US" dirty="0"/>
              <a:t>Introductory Activity:</a:t>
            </a:r>
            <a:br>
              <a:rPr lang="en-US" dirty="0"/>
            </a:br>
            <a:r>
              <a:rPr lang="en-US" dirty="0"/>
              <a:t>Pre-Assessment – CCS-Math</a:t>
            </a:r>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a:prstGeom prst="rect">
            <a:avLst/>
          </a:prstGeom>
        </p:spPr>
        <p:txBody>
          <a:bodyPr/>
          <a:lstStyle/>
          <a:p>
            <a:fld id="{EE3D4692-A625-460F-A072-DE10EEAA5719}" type="slidenum">
              <a:rPr lang="en-US" smtClean="0"/>
              <a:pPr/>
              <a:t>6</a:t>
            </a:fld>
            <a:endParaRPr lang="en-US" dirty="0"/>
          </a:p>
        </p:txBody>
      </p:sp>
      <p:sp>
        <p:nvSpPr>
          <p:cNvPr id="10" name="Rectangle 9"/>
          <p:cNvSpPr/>
          <p:nvPr/>
        </p:nvSpPr>
        <p:spPr>
          <a:xfrm>
            <a:off x="721729" y="1866294"/>
            <a:ext cx="7478038" cy="4616648"/>
          </a:xfrm>
          <a:prstGeom prst="rect">
            <a:avLst/>
          </a:prstGeom>
        </p:spPr>
        <p:txBody>
          <a:bodyPr wrap="square">
            <a:spAutoFit/>
          </a:bodyPr>
          <a:lstStyle/>
          <a:p>
            <a:pPr marL="457200" lvl="0" indent="-457200" fontAlgn="base">
              <a:spcBef>
                <a:spcPct val="0"/>
              </a:spcBef>
              <a:spcAft>
                <a:spcPts val="600"/>
              </a:spcAft>
              <a:buFontTx/>
              <a:buAutoNum type="arabicPeriod"/>
              <a:defRPr/>
            </a:pPr>
            <a:r>
              <a:rPr lang="en-US" sz="3200" dirty="0" smtClean="0">
                <a:solidFill>
                  <a:schemeClr val="dk1"/>
                </a:solidFill>
              </a:rPr>
              <a:t>On </a:t>
            </a:r>
            <a:r>
              <a:rPr lang="en-US" sz="3200" dirty="0">
                <a:solidFill>
                  <a:schemeClr val="dk1"/>
                </a:solidFill>
              </a:rPr>
              <a:t>a scale of </a:t>
            </a:r>
            <a:r>
              <a:rPr lang="en-US" sz="3200" dirty="0" smtClean="0">
                <a:solidFill>
                  <a:schemeClr val="dk1"/>
                </a:solidFill>
              </a:rPr>
              <a:t>1–4, </a:t>
            </a:r>
            <a:r>
              <a:rPr lang="en-US" sz="3200" dirty="0">
                <a:solidFill>
                  <a:schemeClr val="dk1"/>
                </a:solidFill>
              </a:rPr>
              <a:t>choose the rating </a:t>
            </a:r>
            <a:r>
              <a:rPr lang="en-US" sz="3200" dirty="0" smtClean="0">
                <a:solidFill>
                  <a:schemeClr val="dk1"/>
                </a:solidFill>
              </a:rPr>
              <a:t>on the Pre-Assessment that </a:t>
            </a:r>
            <a:r>
              <a:rPr lang="en-US" sz="3200" dirty="0">
                <a:solidFill>
                  <a:schemeClr val="dk1"/>
                </a:solidFill>
              </a:rPr>
              <a:t>best </a:t>
            </a:r>
            <a:r>
              <a:rPr lang="en-US" sz="3200" dirty="0" smtClean="0">
                <a:solidFill>
                  <a:schemeClr val="dk1"/>
                </a:solidFill>
              </a:rPr>
              <a:t>represents your knowledge or feelings about implementing the CCS-Math.</a:t>
            </a:r>
          </a:p>
          <a:p>
            <a:pPr marL="457200" lvl="0" indent="-457200" fontAlgn="base">
              <a:spcBef>
                <a:spcPct val="0"/>
              </a:spcBef>
              <a:spcAft>
                <a:spcPts val="600"/>
              </a:spcAft>
              <a:buFontTx/>
              <a:buAutoNum type="arabicPeriod"/>
              <a:defRPr/>
            </a:pPr>
            <a:r>
              <a:rPr lang="en-US" sz="3200" dirty="0" smtClean="0">
                <a:solidFill>
                  <a:schemeClr val="dk1"/>
                </a:solidFill>
              </a:rPr>
              <a:t>For each of the statements on the assessment, put the statement number and your rating </a:t>
            </a:r>
            <a:r>
              <a:rPr lang="en-US" sz="3200" dirty="0" smtClean="0"/>
              <a:t>on a sticky note (one statement/rating per sticky </a:t>
            </a:r>
            <a:r>
              <a:rPr lang="en-US" sz="3200" dirty="0" smtClean="0">
                <a:solidFill>
                  <a:schemeClr val="dk1"/>
                </a:solidFill>
              </a:rPr>
              <a:t>note). </a:t>
            </a:r>
          </a:p>
          <a:p>
            <a:pPr lvl="0" fontAlgn="base">
              <a:spcBef>
                <a:spcPct val="0"/>
              </a:spcBef>
              <a:spcAft>
                <a:spcPts val="600"/>
              </a:spcAft>
              <a:defRPr/>
            </a:pPr>
            <a:endParaRPr lang="en-US" sz="2800" dirty="0">
              <a:solidFill>
                <a:schemeClr val="dk1"/>
              </a:solidFill>
            </a:endParaRPr>
          </a:p>
        </p:txBody>
      </p:sp>
    </p:spTree>
    <p:extLst>
      <p:ext uri="{BB962C8B-B14F-4D97-AF65-F5344CB8AC3E}">
        <p14:creationId xmlns:p14="http://schemas.microsoft.com/office/powerpoint/2010/main" val="200635589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Closing Activities</a:t>
            </a:r>
          </a:p>
        </p:txBody>
      </p:sp>
      <p:sp>
        <p:nvSpPr>
          <p:cNvPr id="12" name="Text Placeholder 11"/>
          <p:cNvSpPr>
            <a:spLocks noGrp="1"/>
          </p:cNvSpPr>
          <p:nvPr>
            <p:ph type="body" idx="1"/>
          </p:nvPr>
        </p:nvSpPr>
        <p:spPr>
          <a:xfrm>
            <a:off x="623888" y="4257858"/>
            <a:ext cx="7886700" cy="1040285"/>
          </a:xfrm>
        </p:spPr>
        <p:txBody>
          <a:bodyPr/>
          <a:lstStyle/>
          <a:p>
            <a:r>
              <a:rPr lang="en-US" sz="3200" dirty="0"/>
              <a:t>Post-Assessment–CCS-Math</a:t>
            </a:r>
          </a:p>
          <a:p>
            <a:r>
              <a:rPr lang="en-US" sz="3200" dirty="0"/>
              <a:t>Session </a:t>
            </a:r>
            <a:r>
              <a:rPr lang="en-US" sz="3200" dirty="0" smtClean="0"/>
              <a:t>Evaluation</a:t>
            </a:r>
            <a:endParaRPr lang="en-US" sz="3200" dirty="0"/>
          </a:p>
        </p:txBody>
      </p:sp>
      <p:sp>
        <p:nvSpPr>
          <p:cNvPr id="5" name="Slide Number Placeholder 4"/>
          <p:cNvSpPr>
            <a:spLocks noGrp="1"/>
          </p:cNvSpPr>
          <p:nvPr>
            <p:ph type="sldNum" sz="quarter" idx="12"/>
          </p:nvPr>
        </p:nvSpPr>
        <p:spPr/>
        <p:txBody>
          <a:bodyPr/>
          <a:lstStyle/>
          <a:p>
            <a:fld id="{F4E5B137-F4A5-449F-A4F5-CE6BBDF3DB68}" type="slidenum">
              <a:rPr lang="en-US" smtClean="0"/>
              <a:pPr/>
              <a:t>60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455244" y="3364257"/>
            <a:ext cx="1262044" cy="2143125"/>
          </a:xfrm>
          <a:prstGeom prst="rect">
            <a:avLst/>
          </a:prstGeom>
        </p:spPr>
      </p:pic>
      <p:pic>
        <p:nvPicPr>
          <p:cNvPr id="14" name="Picture 13" descr="participant guide call out.png"/>
          <p:cNvPicPr>
            <a:picLocks noChangeAspect="1" noChangeArrowheads="1"/>
          </p:cNvPicPr>
          <p:nvPr/>
        </p:nvPicPr>
        <p:blipFill>
          <a:blip r:embed="rId4" cstate="print"/>
          <a:srcRect/>
          <a:stretch>
            <a:fillRect/>
          </a:stretch>
        </p:blipFill>
        <p:spPr bwMode="auto">
          <a:xfrm>
            <a:off x="765908" y="5348412"/>
            <a:ext cx="932688" cy="1010412"/>
          </a:xfrm>
          <a:prstGeom prst="rect">
            <a:avLst/>
          </a:prstGeom>
          <a:noFill/>
          <a:ln w="9525">
            <a:noFill/>
            <a:miter lim="800000"/>
            <a:headEnd/>
            <a:tailEnd/>
          </a:ln>
        </p:spPr>
      </p:pic>
      <p:sp>
        <p:nvSpPr>
          <p:cNvPr id="15" name="TextBox 14"/>
          <p:cNvSpPr txBox="1">
            <a:spLocks noChangeArrowheads="1"/>
          </p:cNvSpPr>
          <p:nvPr/>
        </p:nvSpPr>
        <p:spPr bwMode="auto">
          <a:xfrm>
            <a:off x="761435" y="5348412"/>
            <a:ext cx="914400" cy="369332"/>
          </a:xfrm>
          <a:prstGeom prst="rect">
            <a:avLst/>
          </a:prstGeom>
          <a:noFill/>
          <a:ln w="9525">
            <a:noFill/>
            <a:miter lim="800000"/>
            <a:headEnd/>
            <a:tailEnd/>
          </a:ln>
        </p:spPr>
        <p:txBody>
          <a:bodyPr wrap="square">
            <a:spAutoFit/>
          </a:bodyPr>
          <a:lstStyle/>
          <a:p>
            <a:pPr algn="ctr"/>
            <a:r>
              <a:rPr lang="en-US" dirty="0" smtClean="0"/>
              <a:t>Page 40</a:t>
            </a:r>
          </a:p>
        </p:txBody>
      </p:sp>
    </p:spTree>
    <p:extLst>
      <p:ext uri="{BB962C8B-B14F-4D97-AF65-F5344CB8AC3E}">
        <p14:creationId xmlns:p14="http://schemas.microsoft.com/office/powerpoint/2010/main" val="338147343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6" descr="handout icon.png"/>
          <p:cNvPicPr>
            <a:picLocks noChangeAspect="1"/>
          </p:cNvPicPr>
          <p:nvPr/>
        </p:nvPicPr>
        <p:blipFill>
          <a:blip r:embed="rId3" cstate="print"/>
          <a:srcRect/>
          <a:stretch>
            <a:fillRect/>
          </a:stretch>
        </p:blipFill>
        <p:spPr bwMode="auto">
          <a:xfrm>
            <a:off x="4448276" y="5309962"/>
            <a:ext cx="932688" cy="1010532"/>
          </a:xfrm>
          <a:prstGeom prst="rect">
            <a:avLst/>
          </a:prstGeom>
          <a:noFill/>
          <a:ln w="9525">
            <a:noFill/>
            <a:miter lim="800000"/>
            <a:headEnd/>
            <a:tailEnd/>
          </a:ln>
        </p:spPr>
      </p:pic>
      <p:sp>
        <p:nvSpPr>
          <p:cNvPr id="14" name="Content Placeholder 13"/>
          <p:cNvSpPr>
            <a:spLocks noGrp="1"/>
          </p:cNvSpPr>
          <p:nvPr>
            <p:ph idx="1"/>
          </p:nvPr>
        </p:nvSpPr>
        <p:spPr>
          <a:xfrm>
            <a:off x="310134" y="1111722"/>
            <a:ext cx="5083302" cy="3607141"/>
          </a:xfrm>
        </p:spPr>
        <p:txBody>
          <a:bodyPr/>
          <a:lstStyle/>
          <a:p>
            <a:pPr>
              <a:spcAft>
                <a:spcPts val="1200"/>
              </a:spcAft>
            </a:pPr>
            <a:r>
              <a:rPr lang="en-US" dirty="0" smtClean="0"/>
              <a:t>Where Are You Now?</a:t>
            </a:r>
          </a:p>
          <a:p>
            <a:pPr>
              <a:spcAft>
                <a:spcPts val="1200"/>
              </a:spcAft>
            </a:pPr>
            <a:r>
              <a:rPr lang="en-US" dirty="0" smtClean="0"/>
              <a:t>Assessing Your Learning.</a:t>
            </a:r>
          </a:p>
          <a:p>
            <a:pPr>
              <a:spcAft>
                <a:spcPts val="1200"/>
              </a:spcAft>
            </a:pPr>
            <a:r>
              <a:rPr lang="en-US" dirty="0" smtClean="0"/>
              <a:t>Please complete an online Session Evaluation. Your feedback is very important to us! The survey is located here: </a:t>
            </a:r>
          </a:p>
        </p:txBody>
      </p:sp>
      <p:sp>
        <p:nvSpPr>
          <p:cNvPr id="122885" name="Title 1"/>
          <p:cNvSpPr>
            <a:spLocks noGrp="1"/>
          </p:cNvSpPr>
          <p:nvPr>
            <p:ph type="title"/>
          </p:nvPr>
        </p:nvSpPr>
        <p:spPr/>
        <p:txBody>
          <a:bodyPr>
            <a:noAutofit/>
          </a:bodyPr>
          <a:lstStyle/>
          <a:p>
            <a:r>
              <a:rPr lang="en-US" sz="4000" dirty="0" smtClean="0"/>
              <a:t>Post Assessment and Session Evaluation</a:t>
            </a:r>
          </a:p>
        </p:txBody>
      </p:sp>
      <p:sp>
        <p:nvSpPr>
          <p:cNvPr id="6" name="Slide Number Placeholder 5"/>
          <p:cNvSpPr>
            <a:spLocks noGrp="1"/>
          </p:cNvSpPr>
          <p:nvPr>
            <p:ph type="sldNum" sz="quarter" idx="11"/>
          </p:nvPr>
        </p:nvSpPr>
        <p:spPr/>
        <p:txBody>
          <a:bodyPr/>
          <a:lstStyle/>
          <a:p>
            <a:fld id="{9C68FFC2-3F6C-4F2E-B8AC-64D7ECA96928}" type="slidenum">
              <a:rPr lang="en-US" smtClean="0"/>
              <a:pPr/>
              <a:t>61</a:t>
            </a:fld>
            <a:endParaRPr lang="en-US" dirty="0"/>
          </a:p>
        </p:txBody>
      </p:sp>
      <p:sp>
        <p:nvSpPr>
          <p:cNvPr id="122886" name="TextBox 7"/>
          <p:cNvSpPr txBox="1">
            <a:spLocks noChangeArrowheads="1"/>
          </p:cNvSpPr>
          <p:nvPr/>
        </p:nvSpPr>
        <p:spPr bwMode="auto">
          <a:xfrm>
            <a:off x="4228820" y="5303400"/>
            <a:ext cx="1371600" cy="400110"/>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40</a:t>
            </a:r>
            <a:endParaRPr lang="en-US" sz="2000" dirty="0">
              <a:solidFill>
                <a:prstClr val="black"/>
              </a:solidFill>
            </a:endParaRPr>
          </a:p>
        </p:txBody>
      </p:sp>
      <p:pic>
        <p:nvPicPr>
          <p:cNvPr id="9" name="Picture 7" descr="C:\Documents and Settings\mhannon\Local Settings\Temporary Internet Files\Content.IE5\MNS3KWRB\MP900431118[1].jpg"/>
          <p:cNvPicPr>
            <a:picLocks noChangeAspect="1" noChangeArrowheads="1"/>
          </p:cNvPicPr>
          <p:nvPr/>
        </p:nvPicPr>
        <p:blipFill>
          <a:blip r:embed="rId4" cstate="print"/>
          <a:srcRect/>
          <a:stretch>
            <a:fillRect/>
          </a:stretch>
        </p:blipFill>
        <p:spPr bwMode="auto">
          <a:xfrm>
            <a:off x="5412867" y="1295400"/>
            <a:ext cx="3105150" cy="3037647"/>
          </a:xfrm>
          <a:prstGeom prst="rect">
            <a:avLst/>
          </a:prstGeom>
          <a:noFill/>
          <a:ln>
            <a:solidFill>
              <a:schemeClr val="bg2">
                <a:lumMod val="65000"/>
              </a:schemeClr>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r>
              <a:rPr lang="en-US" dirty="0" smtClean="0"/>
              <a:t> </a:t>
            </a:r>
            <a:endParaRPr lang="en-US" dirty="0"/>
          </a:p>
        </p:txBody>
      </p:sp>
      <p:sp>
        <p:nvSpPr>
          <p:cNvPr id="3" name="TextBox 2"/>
          <p:cNvSpPr txBox="1"/>
          <p:nvPr/>
        </p:nvSpPr>
        <p:spPr>
          <a:xfrm>
            <a:off x="630621" y="4718863"/>
            <a:ext cx="8132379" cy="523220"/>
          </a:xfrm>
          <a:prstGeom prst="rect">
            <a:avLst/>
          </a:prstGeom>
          <a:noFill/>
        </p:spPr>
        <p:txBody>
          <a:bodyPr wrap="square" rtlCol="0">
            <a:spAutoFit/>
          </a:bodyPr>
          <a:lstStyle/>
          <a:p>
            <a:r>
              <a:rPr lang="en-US" sz="2800" u="sng" dirty="0">
                <a:hlinkClick r:id="rId5"/>
              </a:rPr>
              <a:t>http://surveys.pcgus.com/s3/CT-Math-Module-5-6-12</a:t>
            </a:r>
            <a:endParaRPr lang="en-US" sz="2800" dirty="0"/>
          </a:p>
        </p:txBody>
      </p:sp>
    </p:spTree>
    <p:extLst>
      <p:ext uri="{BB962C8B-B14F-4D97-AF65-F5344CB8AC3E}">
        <p14:creationId xmlns:p14="http://schemas.microsoft.com/office/powerpoint/2010/main" val="3207948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Key Resources</a:t>
            </a:r>
            <a:endParaRPr lang="en-US" dirty="0">
              <a:effectLst/>
            </a:endParaRPr>
          </a:p>
        </p:txBody>
      </p:sp>
      <p:sp>
        <p:nvSpPr>
          <p:cNvPr id="4" name="Text Placeholder 3"/>
          <p:cNvSpPr>
            <a:spLocks noGrp="1"/>
          </p:cNvSpPr>
          <p:nvPr>
            <p:ph sz="half" idx="1"/>
          </p:nvPr>
        </p:nvSpPr>
        <p:spPr>
          <a:xfrm>
            <a:off x="4864815" y="1521328"/>
            <a:ext cx="3886200" cy="923330"/>
          </a:xfrm>
        </p:spPr>
        <p:txBody>
          <a:bodyPr/>
          <a:lstStyle/>
          <a:p>
            <a:r>
              <a:rPr lang="en-US" sz="3000" dirty="0" smtClean="0"/>
              <a:t>achievethecore.org</a:t>
            </a:r>
          </a:p>
          <a:p>
            <a:r>
              <a:rPr lang="en-US" sz="3000" dirty="0" smtClean="0"/>
              <a:t>americaachieves.org</a:t>
            </a:r>
            <a:endParaRPr lang="en-US" sz="3000"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25181"/>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23330"/>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ctcorestandards.org</a:t>
            </a:r>
          </a:p>
          <a:p>
            <a:r>
              <a:rPr lang="en-US" sz="3000" dirty="0" smtClean="0"/>
              <a:t>engageny.org</a:t>
            </a:r>
            <a:endParaRPr lang="en-US" sz="3000"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spTree>
    <p:extLst>
      <p:ext uri="{BB962C8B-B14F-4D97-AF65-F5344CB8AC3E}">
        <p14:creationId xmlns:p14="http://schemas.microsoft.com/office/powerpoint/2010/main" val="4024178539"/>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Additional Key Resources</a:t>
            </a:r>
            <a:endParaRPr lang="en-US" dirty="0">
              <a:effectLst/>
            </a:endParaRPr>
          </a:p>
        </p:txBody>
      </p:sp>
      <p:sp>
        <p:nvSpPr>
          <p:cNvPr id="12" name="Text Placeholder 3"/>
          <p:cNvSpPr txBox="1">
            <a:spLocks/>
          </p:cNvSpPr>
          <p:nvPr/>
        </p:nvSpPr>
        <p:spPr>
          <a:xfrm>
            <a:off x="381000" y="1407974"/>
            <a:ext cx="8382000" cy="4905958"/>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Smarter Balanced Digital Library: </a:t>
            </a:r>
            <a:r>
              <a:rPr lang="en-US" sz="2400" u="sng" dirty="0">
                <a:hlinkClick r:id="rId5"/>
              </a:rPr>
              <a:t>http://</a:t>
            </a:r>
            <a:r>
              <a:rPr lang="en-US" sz="2400" u="sng" dirty="0" smtClean="0">
                <a:hlinkClick r:id="rId5"/>
              </a:rPr>
              <a:t>www.sde.ct.gov/sde/cwp/view.asp?a=2748&amp;q=335358</a:t>
            </a:r>
            <a:r>
              <a:rPr lang="en-US" sz="2400" u="sng" dirty="0" smtClean="0"/>
              <a:t>  </a:t>
            </a:r>
          </a:p>
          <a:p>
            <a:pPr>
              <a:spcBef>
                <a:spcPts val="1200"/>
              </a:spcBef>
              <a:spcAft>
                <a:spcPts val="1200"/>
              </a:spcAft>
            </a:pPr>
            <a:r>
              <a:rPr lang="en-US" sz="3000" dirty="0" smtClean="0"/>
              <a:t>insidemathematics.org </a:t>
            </a:r>
          </a:p>
          <a:p>
            <a:pPr>
              <a:spcBef>
                <a:spcPts val="1200"/>
              </a:spcBef>
              <a:spcAft>
                <a:spcPts val="1200"/>
              </a:spcAft>
            </a:pPr>
            <a:r>
              <a:rPr lang="en-US" sz="3000" dirty="0" smtClean="0"/>
              <a:t>teachingchannel.org</a:t>
            </a:r>
          </a:p>
          <a:p>
            <a:pPr>
              <a:spcBef>
                <a:spcPts val="1200"/>
              </a:spcBef>
              <a:spcAft>
                <a:spcPts val="1200"/>
              </a:spcAft>
            </a:pPr>
            <a:r>
              <a:rPr lang="en-US" sz="3000" dirty="0" smtClean="0"/>
              <a:t>mathedleadership.org</a:t>
            </a:r>
          </a:p>
          <a:p>
            <a:pPr>
              <a:spcBef>
                <a:spcPts val="1200"/>
              </a:spcBef>
              <a:spcAft>
                <a:spcPts val="1200"/>
              </a:spcAft>
            </a:pPr>
            <a:r>
              <a:rPr lang="en-US" sz="3000" dirty="0"/>
              <a:t>aft.org</a:t>
            </a:r>
          </a:p>
          <a:p>
            <a:pPr>
              <a:spcBef>
                <a:spcPts val="1200"/>
              </a:spcBef>
              <a:spcAft>
                <a:spcPts val="1200"/>
              </a:spcAft>
            </a:pPr>
            <a:r>
              <a:rPr lang="en-US" sz="3000" dirty="0"/>
              <a:t>nctm.org</a:t>
            </a:r>
          </a:p>
          <a:p>
            <a:pPr marL="0" indent="0">
              <a:buNone/>
            </a:pPr>
            <a:endParaRPr lang="en-US" dirty="0" smtClean="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6" name="Picture 5"/>
          <p:cNvPicPr>
            <a:picLocks noChangeAspect="1"/>
          </p:cNvPicPr>
          <p:nvPr/>
        </p:nvPicPr>
        <p:blipFill>
          <a:blip r:embed="rId6"/>
          <a:stretch>
            <a:fillRect/>
          </a:stretch>
        </p:blipFill>
        <p:spPr>
          <a:xfrm>
            <a:off x="6203738" y="991934"/>
            <a:ext cx="2429386" cy="723824"/>
          </a:xfrm>
          <a:prstGeom prst="rect">
            <a:avLst/>
          </a:prstGeom>
          <a:ln w="19050">
            <a:solidFill>
              <a:schemeClr val="tx1"/>
            </a:solidFill>
          </a:ln>
        </p:spPr>
      </p:pic>
      <p:pic>
        <p:nvPicPr>
          <p:cNvPr id="7" name="Picture 6"/>
          <p:cNvPicPr>
            <a:picLocks noChangeAspect="1"/>
          </p:cNvPicPr>
          <p:nvPr/>
        </p:nvPicPr>
        <p:blipFill>
          <a:blip r:embed="rId7"/>
          <a:stretch>
            <a:fillRect/>
          </a:stretch>
        </p:blipFill>
        <p:spPr>
          <a:xfrm>
            <a:off x="4706155" y="2319727"/>
            <a:ext cx="2286000" cy="714375"/>
          </a:xfrm>
          <a:prstGeom prst="rect">
            <a:avLst/>
          </a:prstGeom>
          <a:ln w="19050">
            <a:solidFill>
              <a:schemeClr val="tx1"/>
            </a:solidFill>
          </a:ln>
        </p:spPr>
      </p:pic>
      <p:pic>
        <p:nvPicPr>
          <p:cNvPr id="8" name="Picture 7"/>
          <p:cNvPicPr>
            <a:picLocks noChangeAspect="1"/>
          </p:cNvPicPr>
          <p:nvPr/>
        </p:nvPicPr>
        <p:blipFill>
          <a:blip r:embed="rId8"/>
          <a:stretch>
            <a:fillRect/>
          </a:stretch>
        </p:blipFill>
        <p:spPr>
          <a:xfrm>
            <a:off x="6429375" y="3308503"/>
            <a:ext cx="2333625" cy="552450"/>
          </a:xfrm>
          <a:prstGeom prst="rect">
            <a:avLst/>
          </a:prstGeom>
          <a:ln w="19050">
            <a:solidFill>
              <a:schemeClr val="tx1"/>
            </a:solidFill>
          </a:ln>
        </p:spPr>
      </p:pic>
      <p:pic>
        <p:nvPicPr>
          <p:cNvPr id="9" name="Picture 8"/>
          <p:cNvPicPr>
            <a:picLocks noChangeAspect="1"/>
          </p:cNvPicPr>
          <p:nvPr/>
        </p:nvPicPr>
        <p:blipFill>
          <a:blip r:embed="rId9"/>
          <a:stretch>
            <a:fillRect/>
          </a:stretch>
        </p:blipFill>
        <p:spPr>
          <a:xfrm>
            <a:off x="4904441" y="4159132"/>
            <a:ext cx="2291349" cy="790120"/>
          </a:xfrm>
          <a:prstGeom prst="rect">
            <a:avLst/>
          </a:prstGeom>
          <a:ln w="19050">
            <a:solidFill>
              <a:schemeClr val="tx1"/>
            </a:solidFill>
          </a:ln>
        </p:spPr>
      </p:pic>
      <p:pic>
        <p:nvPicPr>
          <p:cNvPr id="10" name="Picture 9"/>
          <p:cNvPicPr>
            <a:picLocks noChangeAspect="1"/>
          </p:cNvPicPr>
          <p:nvPr/>
        </p:nvPicPr>
        <p:blipFill>
          <a:blip r:embed="rId10"/>
          <a:stretch>
            <a:fillRect/>
          </a:stretch>
        </p:blipFill>
        <p:spPr>
          <a:xfrm>
            <a:off x="2970563" y="4568670"/>
            <a:ext cx="1171575" cy="942975"/>
          </a:xfrm>
          <a:prstGeom prst="rect">
            <a:avLst/>
          </a:prstGeom>
          <a:ln w="19050">
            <a:solidFill>
              <a:schemeClr val="tx1"/>
            </a:solidFill>
          </a:ln>
        </p:spPr>
      </p:pic>
    </p:spTree>
    <p:extLst>
      <p:ext uri="{BB962C8B-B14F-4D97-AF65-F5344CB8AC3E}">
        <p14:creationId xmlns:p14="http://schemas.microsoft.com/office/powerpoint/2010/main" val="322345390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623888" y="2607214"/>
            <a:ext cx="7886700" cy="914096"/>
          </a:xfrm>
        </p:spPr>
        <p:txBody>
          <a:bodyPr/>
          <a:lstStyle/>
          <a:p>
            <a:pPr algn="ctr"/>
            <a:r>
              <a:rPr lang="en-US" sz="6600" dirty="0" smtClean="0"/>
              <a:t>Thank you!</a:t>
            </a:r>
          </a:p>
        </p:txBody>
      </p:sp>
      <p:sp>
        <p:nvSpPr>
          <p:cNvPr id="6" name="Slide Number Placeholder 5"/>
          <p:cNvSpPr>
            <a:spLocks noGrp="1"/>
          </p:cNvSpPr>
          <p:nvPr>
            <p:ph type="sldNum" sz="quarter" idx="12"/>
          </p:nvPr>
        </p:nvSpPr>
        <p:spPr>
          <a:prstGeom prst="rect">
            <a:avLst/>
          </a:prstGeom>
        </p:spPr>
        <p:txBody>
          <a:bodyPr/>
          <a:lstStyle/>
          <a:p>
            <a:fld id="{C4372BA9-74DA-4A37-92D0-486884245259}" type="slidenum">
              <a:rPr lang="en-US" smtClean="0"/>
              <a:pPr/>
              <a:t>64</a:t>
            </a:fld>
            <a:endParaRPr lang="en-US" dirty="0"/>
          </a:p>
        </p:txBody>
      </p:sp>
    </p:spTree>
    <p:extLst>
      <p:ext uri="{BB962C8B-B14F-4D97-AF65-F5344CB8AC3E}">
        <p14:creationId xmlns:p14="http://schemas.microsoft.com/office/powerpoint/2010/main" val="29193221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p:txBody>
          <a:bodyPr/>
          <a:lstStyle/>
          <a:p>
            <a:r>
              <a:rPr lang="en-US" dirty="0" smtClean="0"/>
              <a:t>Visible Progress in a </a:t>
            </a:r>
            <a:r>
              <a:rPr lang="en-US" dirty="0" err="1" smtClean="0"/>
              <a:t>Consensogram</a:t>
            </a:r>
            <a:endParaRPr lang="en-US" dirty="0"/>
          </a:p>
        </p:txBody>
      </p:sp>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a:prstGeom prst="rect">
            <a:avLst/>
          </a:prstGeom>
        </p:spPr>
        <p:txBody>
          <a:bodyPr/>
          <a:lstStyle/>
          <a:p>
            <a:fld id="{EE3D4692-A625-460F-A072-DE10EEAA5719}" type="slidenum">
              <a:rPr lang="en-US" smtClean="0"/>
              <a:pPr/>
              <a:t>7</a:t>
            </a:fld>
            <a:endParaRPr lang="en-US" dirty="0"/>
          </a:p>
        </p:txBody>
      </p:sp>
      <p:sp>
        <p:nvSpPr>
          <p:cNvPr id="4" name="Flowchart: Process 3"/>
          <p:cNvSpPr/>
          <p:nvPr/>
        </p:nvSpPr>
        <p:spPr bwMode="auto">
          <a:xfrm>
            <a:off x="3163046" y="2589746"/>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0" name="Flowchart: Process 9"/>
          <p:cNvSpPr/>
          <p:nvPr/>
        </p:nvSpPr>
        <p:spPr bwMode="auto">
          <a:xfrm>
            <a:off x="3177041" y="1901000"/>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1" name="Flowchart: Process 10"/>
          <p:cNvSpPr/>
          <p:nvPr/>
        </p:nvSpPr>
        <p:spPr bwMode="auto">
          <a:xfrm>
            <a:off x="4346418" y="3251056"/>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12" name="Flowchart: Process 11"/>
          <p:cNvSpPr/>
          <p:nvPr/>
        </p:nvSpPr>
        <p:spPr bwMode="auto">
          <a:xfrm>
            <a:off x="4346418" y="394035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13" name="Flowchart: Process 12"/>
          <p:cNvSpPr/>
          <p:nvPr/>
        </p:nvSpPr>
        <p:spPr bwMode="auto">
          <a:xfrm>
            <a:off x="3168329" y="3276679"/>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4" name="Flowchart: Process 13"/>
          <p:cNvSpPr/>
          <p:nvPr/>
        </p:nvSpPr>
        <p:spPr bwMode="auto">
          <a:xfrm>
            <a:off x="3150305" y="3955700"/>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5" name="Flowchart: Process 14"/>
          <p:cNvSpPr/>
          <p:nvPr/>
        </p:nvSpPr>
        <p:spPr bwMode="auto">
          <a:xfrm>
            <a:off x="3150305" y="463025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3</a:t>
            </a:r>
          </a:p>
        </p:txBody>
      </p:sp>
      <p:sp>
        <p:nvSpPr>
          <p:cNvPr id="16" name="Flowchart: Process 15"/>
          <p:cNvSpPr/>
          <p:nvPr/>
        </p:nvSpPr>
        <p:spPr bwMode="auto">
          <a:xfrm>
            <a:off x="1990240" y="253628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7" name="Flowchart: Process 16"/>
          <p:cNvSpPr/>
          <p:nvPr/>
        </p:nvSpPr>
        <p:spPr bwMode="auto">
          <a:xfrm>
            <a:off x="2004236" y="323556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8" name="Flowchart: Process 17"/>
          <p:cNvSpPr/>
          <p:nvPr/>
        </p:nvSpPr>
        <p:spPr bwMode="auto">
          <a:xfrm>
            <a:off x="2004236" y="391817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19" name="Flowchart: Process 18"/>
          <p:cNvSpPr/>
          <p:nvPr/>
        </p:nvSpPr>
        <p:spPr bwMode="auto">
          <a:xfrm>
            <a:off x="2013492" y="4618471"/>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4</a:t>
            </a:r>
          </a:p>
        </p:txBody>
      </p:sp>
      <p:sp>
        <p:nvSpPr>
          <p:cNvPr id="20" name="Flowchart: Process 19"/>
          <p:cNvSpPr/>
          <p:nvPr/>
        </p:nvSpPr>
        <p:spPr bwMode="auto">
          <a:xfrm>
            <a:off x="4358950" y="4630258"/>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2</a:t>
            </a:r>
          </a:p>
        </p:txBody>
      </p:sp>
      <p:sp>
        <p:nvSpPr>
          <p:cNvPr id="21" name="Flowchart: Process 20"/>
          <p:cNvSpPr/>
          <p:nvPr/>
        </p:nvSpPr>
        <p:spPr bwMode="auto">
          <a:xfrm>
            <a:off x="5426214" y="3918177"/>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1</a:t>
            </a:r>
          </a:p>
        </p:txBody>
      </p:sp>
      <p:sp>
        <p:nvSpPr>
          <p:cNvPr id="22" name="Flowchart: Process 21"/>
          <p:cNvSpPr/>
          <p:nvPr/>
        </p:nvSpPr>
        <p:spPr bwMode="auto">
          <a:xfrm>
            <a:off x="5426205" y="4607851"/>
            <a:ext cx="700743" cy="593300"/>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68577" tIns="34289" rIns="68577" bIns="34289" numCol="1" rtlCol="0" anchor="ctr" anchorCtr="0" compatLnSpc="1">
            <a:prstTxWarp prst="textNoShape">
              <a:avLst/>
            </a:prstTxWarp>
          </a:bodyPr>
          <a:lstStyle/>
          <a:p>
            <a:pPr algn="ctr" defTabSz="685574" fontAlgn="base">
              <a:spcBef>
                <a:spcPct val="0"/>
              </a:spcBef>
              <a:spcAft>
                <a:spcPct val="0"/>
              </a:spcAft>
            </a:pPr>
            <a:r>
              <a:rPr lang="en-US" sz="1725" dirty="0">
                <a:solidFill>
                  <a:schemeClr val="tx1"/>
                </a:solidFill>
                <a:latin typeface="Segoe" pitchFamily="34" charset="0"/>
              </a:rPr>
              <a:t>1</a:t>
            </a:r>
          </a:p>
        </p:txBody>
      </p:sp>
      <p:sp>
        <p:nvSpPr>
          <p:cNvPr id="29" name="TextBox 28"/>
          <p:cNvSpPr txBox="1"/>
          <p:nvPr/>
        </p:nvSpPr>
        <p:spPr>
          <a:xfrm>
            <a:off x="1676400" y="5403273"/>
            <a:ext cx="5638800" cy="461665"/>
          </a:xfrm>
          <a:prstGeom prst="rect">
            <a:avLst/>
          </a:prstGeom>
          <a:noFill/>
        </p:spPr>
        <p:txBody>
          <a:bodyPr wrap="square" rtlCol="0">
            <a:spAutoFit/>
          </a:bodyPr>
          <a:lstStyle/>
          <a:p>
            <a:r>
              <a:rPr lang="en-US" sz="2400" b="1" dirty="0" smtClean="0"/>
              <a:t>       4               3               2              1</a:t>
            </a:r>
            <a:endParaRPr lang="en-US" sz="2400" b="1" dirty="0"/>
          </a:p>
        </p:txBody>
      </p:sp>
      <p:sp>
        <p:nvSpPr>
          <p:cNvPr id="30" name="TextBox 29"/>
          <p:cNvSpPr txBox="1"/>
          <p:nvPr/>
        </p:nvSpPr>
        <p:spPr>
          <a:xfrm>
            <a:off x="1676400" y="941300"/>
            <a:ext cx="4724407" cy="646331"/>
          </a:xfrm>
          <a:prstGeom prst="rect">
            <a:avLst/>
          </a:prstGeom>
          <a:noFill/>
        </p:spPr>
        <p:txBody>
          <a:bodyPr wrap="square" rtlCol="0">
            <a:spAutoFit/>
          </a:bodyPr>
          <a:lstStyle/>
          <a:p>
            <a:pPr algn="ctr"/>
            <a:r>
              <a:rPr lang="en-US" sz="3600" dirty="0" smtClean="0">
                <a:solidFill>
                  <a:schemeClr val="accent1"/>
                </a:solidFill>
              </a:rPr>
              <a:t>Sample: Statement #1</a:t>
            </a:r>
            <a:endParaRPr lang="en-US" sz="3600" dirty="0">
              <a:solidFill>
                <a:schemeClr val="accent1"/>
              </a:solidFill>
            </a:endParaRPr>
          </a:p>
        </p:txBody>
      </p:sp>
      <p:sp>
        <p:nvSpPr>
          <p:cNvPr id="31" name="TextBox 30"/>
          <p:cNvSpPr txBox="1"/>
          <p:nvPr/>
        </p:nvSpPr>
        <p:spPr>
          <a:xfrm flipH="1">
            <a:off x="1312029" y="1005083"/>
            <a:ext cx="5453148" cy="4863016"/>
          </a:xfrm>
          <a:prstGeom prst="rect">
            <a:avLst/>
          </a:prstGeom>
          <a:noFill/>
          <a:ln w="9525">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22599269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23888" y="2302515"/>
            <a:ext cx="7886700" cy="1218795"/>
          </a:xfrm>
        </p:spPr>
        <p:txBody>
          <a:bodyPr/>
          <a:lstStyle/>
          <a:p>
            <a:r>
              <a:rPr lang="en-US" dirty="0" smtClean="0"/>
              <a:t>Identifying and Understanding Teacher Needs</a:t>
            </a:r>
          </a:p>
        </p:txBody>
      </p:sp>
      <p:sp>
        <p:nvSpPr>
          <p:cNvPr id="7" name="Text Placeholder 6"/>
          <p:cNvSpPr>
            <a:spLocks noGrp="1"/>
          </p:cNvSpPr>
          <p:nvPr>
            <p:ph type="body" idx="1"/>
          </p:nvPr>
        </p:nvSpPr>
        <p:spPr>
          <a:xfrm>
            <a:off x="623888" y="4257858"/>
            <a:ext cx="7886700" cy="564257"/>
          </a:xfrm>
        </p:spPr>
        <p:txBody>
          <a:bodyPr/>
          <a:lstStyle/>
          <a:p>
            <a:r>
              <a:rPr lang="en-US" dirty="0" smtClean="0"/>
              <a:t>Section 1</a:t>
            </a:r>
            <a:endParaRPr lang="en-US" dirty="0"/>
          </a:p>
        </p:txBody>
      </p:sp>
      <p:grpSp>
        <p:nvGrpSpPr>
          <p:cNvPr id="2" name="Group 1"/>
          <p:cNvGrpSpPr/>
          <p:nvPr/>
        </p:nvGrpSpPr>
        <p:grpSpPr>
          <a:xfrm>
            <a:off x="894400" y="4847492"/>
            <a:ext cx="1005441" cy="1010412"/>
            <a:chOff x="894400" y="4847492"/>
            <a:chExt cx="1005441" cy="1010412"/>
          </a:xfrm>
        </p:grpSpPr>
        <p:pic>
          <p:nvPicPr>
            <p:cNvPr id="5" name="Picture 6" descr="participant guide call out.png"/>
            <p:cNvPicPr>
              <a:picLocks noChangeAspect="1" noChangeArrowheads="1"/>
            </p:cNvPicPr>
            <p:nvPr/>
          </p:nvPicPr>
          <p:blipFill>
            <a:blip r:embed="rId3" cstate="print"/>
            <a:srcRect/>
            <a:stretch>
              <a:fillRect/>
            </a:stretch>
          </p:blipFill>
          <p:spPr bwMode="auto">
            <a:xfrm>
              <a:off x="967153" y="4847492"/>
              <a:ext cx="932688" cy="1010412"/>
            </a:xfrm>
            <a:prstGeom prst="rect">
              <a:avLst/>
            </a:prstGeom>
            <a:noFill/>
            <a:ln w="9525">
              <a:noFill/>
              <a:miter lim="800000"/>
              <a:headEnd/>
              <a:tailEnd/>
            </a:ln>
          </p:spPr>
        </p:pic>
        <p:sp>
          <p:nvSpPr>
            <p:cNvPr id="8" name="TextBox 7"/>
            <p:cNvSpPr txBox="1">
              <a:spLocks noChangeArrowheads="1"/>
            </p:cNvSpPr>
            <p:nvPr/>
          </p:nvSpPr>
          <p:spPr bwMode="auto">
            <a:xfrm>
              <a:off x="894400" y="4847492"/>
              <a:ext cx="914400" cy="369332"/>
            </a:xfrm>
            <a:prstGeom prst="rect">
              <a:avLst/>
            </a:prstGeom>
            <a:noFill/>
            <a:ln w="9525">
              <a:noFill/>
              <a:miter lim="800000"/>
              <a:headEnd/>
              <a:tailEnd/>
            </a:ln>
          </p:spPr>
          <p:txBody>
            <a:bodyPr wrap="square">
              <a:spAutoFit/>
            </a:bodyPr>
            <a:lstStyle/>
            <a:p>
              <a:pPr algn="ctr"/>
              <a:r>
                <a:rPr lang="en-US" dirty="0" smtClean="0"/>
                <a:t>Page 6</a:t>
              </a:r>
              <a:endParaRPr lang="en-US" dirty="0"/>
            </a:p>
          </p:txBody>
        </p:sp>
      </p:grpSp>
    </p:spTree>
    <p:extLst>
      <p:ext uri="{BB962C8B-B14F-4D97-AF65-F5344CB8AC3E}">
        <p14:creationId xmlns:p14="http://schemas.microsoft.com/office/powerpoint/2010/main" val="214295372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684" y="1435224"/>
            <a:ext cx="8759952" cy="4419671"/>
          </a:xfrm>
          <a:prstGeom prst="rect">
            <a:avLst/>
          </a:prstGeom>
        </p:spPr>
        <p:txBody>
          <a:bodyPr/>
          <a:lstStyle/>
          <a:p>
            <a:pPr>
              <a:spcBef>
                <a:spcPts val="600"/>
              </a:spcBef>
            </a:pPr>
            <a:r>
              <a:rPr lang="en-US" sz="2800" dirty="0"/>
              <a:t>The CCS-Math embody a core shift in teaching and </a:t>
            </a:r>
            <a:r>
              <a:rPr lang="en-US" sz="2800" dirty="0" smtClean="0"/>
              <a:t>learning</a:t>
            </a:r>
            <a:r>
              <a:rPr lang="en-US" sz="2800" dirty="0"/>
              <a:t> </a:t>
            </a:r>
            <a:r>
              <a:rPr lang="en-US" sz="2800" dirty="0" smtClean="0"/>
              <a:t>and are designed </a:t>
            </a:r>
            <a:r>
              <a:rPr lang="en-US" sz="2800" dirty="0"/>
              <a:t>to bring focus, coherence, and rigor through </a:t>
            </a:r>
            <a:r>
              <a:rPr lang="en-US" sz="2800" dirty="0" smtClean="0"/>
              <a:t>Standards for Mathematical Content and Standards for Mathematical Practice.</a:t>
            </a:r>
            <a:endParaRPr lang="en-US" sz="2800" dirty="0"/>
          </a:p>
          <a:p>
            <a:pPr>
              <a:spcBef>
                <a:spcPts val="600"/>
              </a:spcBef>
            </a:pPr>
            <a:r>
              <a:rPr lang="en-US" sz="2800" dirty="0"/>
              <a:t>The Standards for Mathematical Practice </a:t>
            </a:r>
            <a:r>
              <a:rPr lang="en-US" sz="2800" dirty="0" smtClean="0"/>
              <a:t>embody the habits of mind that students should develop for thinking about </a:t>
            </a:r>
            <a:r>
              <a:rPr lang="en-US" sz="2800" dirty="0"/>
              <a:t>and </a:t>
            </a:r>
            <a:r>
              <a:rPr lang="en-US" sz="2800" dirty="0" smtClean="0"/>
              <a:t>working </a:t>
            </a:r>
            <a:r>
              <a:rPr lang="en-US" sz="2800" dirty="0"/>
              <a:t>with mathematical content at all grade levels. </a:t>
            </a:r>
          </a:p>
          <a:p>
            <a:pPr>
              <a:spcBef>
                <a:spcPts val="600"/>
              </a:spcBef>
            </a:pPr>
            <a:r>
              <a:rPr lang="en-US" sz="2800" dirty="0" smtClean="0"/>
              <a:t>Implementation </a:t>
            </a:r>
            <a:r>
              <a:rPr lang="en-US" sz="2800" dirty="0"/>
              <a:t>of the CCS-Math will be an ongoing process requiring collaboration, time, and </a:t>
            </a:r>
            <a:r>
              <a:rPr lang="en-US" sz="2800" dirty="0" smtClean="0"/>
              <a:t>professional </a:t>
            </a:r>
            <a:r>
              <a:rPr lang="en-US" sz="2800" dirty="0"/>
              <a:t>engagement. </a:t>
            </a:r>
          </a:p>
        </p:txBody>
      </p:sp>
      <p:sp>
        <p:nvSpPr>
          <p:cNvPr id="3" name="Title 2"/>
          <p:cNvSpPr>
            <a:spLocks noGrp="1"/>
          </p:cNvSpPr>
          <p:nvPr>
            <p:ph type="title"/>
          </p:nvPr>
        </p:nvSpPr>
        <p:spPr>
          <a:xfrm>
            <a:off x="384048" y="228600"/>
            <a:ext cx="8598588" cy="1066800"/>
          </a:xfrm>
        </p:spPr>
        <p:txBody>
          <a:bodyPr>
            <a:noAutofit/>
          </a:bodyPr>
          <a:lstStyle/>
          <a:p>
            <a:r>
              <a:rPr lang="en-US" sz="4000" dirty="0"/>
              <a:t>Module </a:t>
            </a:r>
            <a:r>
              <a:rPr lang="en-US" sz="4000" dirty="0" smtClean="0"/>
              <a:t>1 Key Ideas: Focus on the Practice Standards</a:t>
            </a:r>
            <a:endParaRPr lang="en-US" sz="4000" dirty="0"/>
          </a:p>
        </p:txBody>
      </p:sp>
      <p:sp>
        <p:nvSpPr>
          <p:cNvPr id="4" name="Slide Number Placeholder 3"/>
          <p:cNvSpPr>
            <a:spLocks noGrp="1"/>
          </p:cNvSpPr>
          <p:nvPr>
            <p:ph type="sldNum" sz="quarter" idx="11"/>
          </p:nvPr>
        </p:nvSpPr>
        <p:spPr>
          <a:prstGeom prst="rect">
            <a:avLst/>
          </a:prstGeom>
        </p:spPr>
        <p:txBody>
          <a:bodyPr/>
          <a:lstStyle/>
          <a:p>
            <a:fld id="{EE3D4692-A625-460F-A072-DE10EEAA5719}" type="slidenum">
              <a:rPr lang="en-US" smtClean="0"/>
              <a:pPr/>
              <a:t>9</a:t>
            </a:fld>
            <a:endParaRPr lang="en-US" dirty="0"/>
          </a:p>
        </p:txBody>
      </p:sp>
      <p:pic>
        <p:nvPicPr>
          <p:cNvPr id="5" name="Picture 4"/>
          <p:cNvPicPr>
            <a:picLocks noChangeAspect="1"/>
          </p:cNvPicPr>
          <p:nvPr/>
        </p:nvPicPr>
        <p:blipFill>
          <a:blip r:embed="rId3" cstate="print"/>
          <a:stretch>
            <a:fillRect/>
          </a:stretch>
        </p:blipFill>
        <p:spPr>
          <a:xfrm>
            <a:off x="384048" y="6153846"/>
            <a:ext cx="2200847" cy="487722"/>
          </a:xfrm>
          <a:prstGeom prst="rect">
            <a:avLst/>
          </a:prstGeom>
        </p:spPr>
      </p:pic>
    </p:spTree>
    <p:extLst>
      <p:ext uri="{BB962C8B-B14F-4D97-AF65-F5344CB8AC3E}">
        <p14:creationId xmlns:p14="http://schemas.microsoft.com/office/powerpoint/2010/main" val="3306990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29774</TotalTime>
  <Words>10756</Words>
  <Application>Microsoft Office PowerPoint</Application>
  <PresentationFormat>On-screen Show (4:3)</PresentationFormat>
  <Paragraphs>883</Paragraphs>
  <Slides>64</Slides>
  <Notes>64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ＭＳ Ｐゴシック</vt:lpstr>
      <vt:lpstr>Arial</vt:lpstr>
      <vt:lpstr>Book Antiqua</vt:lpstr>
      <vt:lpstr>Calibri</vt:lpstr>
      <vt:lpstr>Segoe</vt:lpstr>
      <vt:lpstr>Times New Roman</vt:lpstr>
      <vt:lpstr>LtBkgBlueBorder</vt:lpstr>
      <vt:lpstr>LtBkgNoBorder</vt:lpstr>
      <vt:lpstr>Connecticut Core Standards  for Mathematics</vt:lpstr>
      <vt:lpstr>Focus on Sustaining Change</vt:lpstr>
      <vt:lpstr>Focus on Sustaining Change (cont'd)</vt:lpstr>
      <vt:lpstr>Today’s Agenda</vt:lpstr>
      <vt:lpstr>Introductory Activity: Pre-Assessment – CCS-Math</vt:lpstr>
      <vt:lpstr>Introductory Activity: Pre-Assessment – CCS-Math</vt:lpstr>
      <vt:lpstr>Visible Progress in a Consensogram</vt:lpstr>
      <vt:lpstr>Identifying and Understanding Teacher Needs</vt:lpstr>
      <vt:lpstr>Module 1 Key Ideas: Focus on the Practice Standards</vt:lpstr>
      <vt:lpstr>Module 2 Key Ideas: Focus on the Content Standards</vt:lpstr>
      <vt:lpstr>Module 3 Key Ideas: Focus on Teaching and Learning</vt:lpstr>
      <vt:lpstr>Module 4 Key Ideas: Focus on Designing Learning</vt:lpstr>
      <vt:lpstr>Creating a Vision</vt:lpstr>
      <vt:lpstr>Module 5 Key Ideas: Focus on Sustaining Change </vt:lpstr>
      <vt:lpstr>Stages of Change</vt:lpstr>
      <vt:lpstr>Focus of the Change</vt:lpstr>
      <vt:lpstr>Understanding the Standards</vt:lpstr>
      <vt:lpstr>Content Knowledge</vt:lpstr>
      <vt:lpstr>Instructional Practice</vt:lpstr>
      <vt:lpstr>Instructional Practice</vt:lpstr>
      <vt:lpstr>Designing CCS-Math Learning</vt:lpstr>
      <vt:lpstr>Designing CCS-Math Learning</vt:lpstr>
      <vt:lpstr>Working Together</vt:lpstr>
      <vt:lpstr>Meeting Teachers’ Needs</vt:lpstr>
      <vt:lpstr>PowerPoint Presentation</vt:lpstr>
      <vt:lpstr>Modes of Support</vt:lpstr>
      <vt:lpstr>Strategies to Meet Teacher Needs</vt:lpstr>
      <vt:lpstr>Modes of Support</vt:lpstr>
      <vt:lpstr>Modes of Support</vt:lpstr>
      <vt:lpstr>How will teachers’ needs be met?  </vt:lpstr>
      <vt:lpstr>Bon Appétit</vt:lpstr>
      <vt:lpstr>Supporting Meaningful Reflection</vt:lpstr>
      <vt:lpstr>The Role of the Coach</vt:lpstr>
      <vt:lpstr> Coach’s Role</vt:lpstr>
      <vt:lpstr> Coach’s Role</vt:lpstr>
      <vt:lpstr>Purposeful Questions</vt:lpstr>
      <vt:lpstr>Think about the wording of  these questions:</vt:lpstr>
      <vt:lpstr>Tips for Well-crafted Questions:</vt:lpstr>
      <vt:lpstr>Engage in a Coaching Conversation:</vt:lpstr>
      <vt:lpstr>Engage in a Coaching Conversation:</vt:lpstr>
      <vt:lpstr>Reflect</vt:lpstr>
      <vt:lpstr>Data Collection</vt:lpstr>
      <vt:lpstr>Observe the lesson</vt:lpstr>
      <vt:lpstr>Classroom Observations Feedback</vt:lpstr>
      <vt:lpstr>Meeting Teachers’ Needs</vt:lpstr>
      <vt:lpstr>PowerPoint Presentation</vt:lpstr>
      <vt:lpstr>Supporting Professional Growth</vt:lpstr>
      <vt:lpstr>Supporting and Sustaining Change</vt:lpstr>
      <vt:lpstr>Getting the Details</vt:lpstr>
      <vt:lpstr>Putting the Pieces Together</vt:lpstr>
      <vt:lpstr>Meeting Teachers’ Needs</vt:lpstr>
      <vt:lpstr>Sustaining Change</vt:lpstr>
      <vt:lpstr>Sharing Ideas</vt:lpstr>
      <vt:lpstr>Final Wrap -Up</vt:lpstr>
      <vt:lpstr>Systems of Professional Learning Project Updates and Reminders</vt:lpstr>
      <vt:lpstr>Principal Webinars</vt:lpstr>
      <vt:lpstr>Principal Webinars</vt:lpstr>
      <vt:lpstr>Professional Development for Educators of Students with Unique Learning Characteristics </vt:lpstr>
      <vt:lpstr>In-District Coaching</vt:lpstr>
      <vt:lpstr>Closing Activities</vt:lpstr>
      <vt:lpstr>Post Assessment and Session Evaluation</vt:lpstr>
      <vt:lpstr>Key Resources</vt:lpstr>
      <vt:lpstr>Additional Key Resources</vt:lpstr>
      <vt:lpstr>Thank you!</vt:lpstr>
    </vt:vector>
  </TitlesOfParts>
  <Manager/>
  <Company>Public Consulting Group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subject/>
  <dc:creator>Public Consulting Group</dc:creator>
  <cp:keywords/>
  <dc:description/>
  <cp:lastModifiedBy>Wade, Michelle</cp:lastModifiedBy>
  <cp:revision>811</cp:revision>
  <cp:lastPrinted>2014-09-14T15:29:58Z</cp:lastPrinted>
  <dcterms:created xsi:type="dcterms:W3CDTF">2014-01-18T18:47:42Z</dcterms:created>
  <dcterms:modified xsi:type="dcterms:W3CDTF">2014-10-09T18:24:08Z</dcterms:modified>
  <cp:category/>
</cp:coreProperties>
</file>