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61" showSpecialPlsOnTitleSld="0" saveSubsetFonts="1" bookmarkIdSeed="3">
  <p:sldMasterIdLst>
    <p:sldMasterId id="2147483687" r:id="rId1"/>
    <p:sldMasterId id="2147483711" r:id="rId2"/>
    <p:sldMasterId id="2147483723" r:id="rId3"/>
  </p:sldMasterIdLst>
  <p:notesMasterIdLst>
    <p:notesMasterId r:id="rId6"/>
  </p:notesMasterIdLst>
  <p:handoutMasterIdLst>
    <p:handoutMasterId r:id="rId7"/>
  </p:handoutMasterIdLst>
  <p:sldIdLst>
    <p:sldId id="370" r:id="rId4"/>
    <p:sldId id="906" r:id="rId5"/>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guide id="3" orient="horz" pos="2932" userDrawn="1">
          <p15:clr>
            <a:srgbClr val="A4A3A4"/>
          </p15:clr>
        </p15:guide>
        <p15:guide id="4"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1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 id="4" name="Wade, Michelle" initials="WM" lastIdx="3" clrIdx="4">
    <p:extLst>
      <p:ext uri="{19B8F6BF-5375-455C-9EA6-DF929625EA0E}">
        <p15:presenceInfo xmlns:p15="http://schemas.microsoft.com/office/powerpoint/2012/main" userId="S-1-5-21-1417001333-1682526488-839522115-26738" providerId="AD"/>
      </p:ext>
    </p:extLst>
  </p:cmAuthor>
  <p:cmAuthor id="5" name="Berlin, Debra" initials="BD" lastIdx="12" clrIdx="5">
    <p:extLst>
      <p:ext uri="{19B8F6BF-5375-455C-9EA6-DF929625EA0E}">
        <p15:presenceInfo xmlns:p15="http://schemas.microsoft.com/office/powerpoint/2012/main" userId="S-1-5-21-1417001333-1682526488-839522115-59129" providerId="AD"/>
      </p:ext>
    </p:extLst>
  </p:cmAuthor>
  <p:cmAuthor id="6" name="Hannon, Mary Ellen" initials="HME" lastIdx="1" clrIdx="6">
    <p:extLst>
      <p:ext uri="{19B8F6BF-5375-455C-9EA6-DF929625EA0E}">
        <p15:presenceInfo xmlns:p15="http://schemas.microsoft.com/office/powerpoint/2012/main" userId="S-1-5-21-1417001333-1682526488-839522115-60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5"/>
    <a:srgbClr val="FFFFFF"/>
    <a:srgbClr val="FF66FF"/>
    <a:srgbClr val="0000FF"/>
    <a:srgbClr val="1F497D"/>
    <a:srgbClr val="FFC000"/>
    <a:srgbClr val="DF8045"/>
    <a:srgbClr val="32C658"/>
    <a:srgbClr val="D4ECBA"/>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80" autoAdjust="0"/>
    <p:restoredTop sz="93363" autoAdjust="0"/>
  </p:normalViewPr>
  <p:slideViewPr>
    <p:cSldViewPr snapToGrid="0">
      <p:cViewPr varScale="1">
        <p:scale>
          <a:sx n="62" d="100"/>
          <a:sy n="62" d="100"/>
        </p:scale>
        <p:origin x="830" y="53"/>
      </p:cViewPr>
      <p:guideLst>
        <p:guide orient="horz" pos="2160"/>
        <p:guide pos="2880"/>
      </p:guideLst>
    </p:cSldViewPr>
  </p:slideViewPr>
  <p:outlineViewPr>
    <p:cViewPr>
      <p:scale>
        <a:sx n="33" d="100"/>
        <a:sy n="33" d="100"/>
      </p:scale>
      <p:origin x="0" y="-17886"/>
    </p:cViewPr>
  </p:outlineViewPr>
  <p:notesTextViewPr>
    <p:cViewPr>
      <p:scale>
        <a:sx n="150" d="100"/>
        <a:sy n="150" d="100"/>
      </p:scale>
      <p:origin x="0" y="0"/>
    </p:cViewPr>
  </p:notesTextViewPr>
  <p:sorterViewPr>
    <p:cViewPr>
      <p:scale>
        <a:sx n="110" d="100"/>
        <a:sy n="110" d="100"/>
      </p:scale>
      <p:origin x="0" y="-24726"/>
    </p:cViewPr>
  </p:sorterViewPr>
  <p:notesViewPr>
    <p:cSldViewPr snapToGrid="0">
      <p:cViewPr>
        <p:scale>
          <a:sx n="90" d="100"/>
          <a:sy n="90" d="100"/>
        </p:scale>
        <p:origin x="2046" y="-930"/>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61</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they have discussed the lesson, they are going to practice </a:t>
            </a:r>
            <a:r>
              <a:rPr lang="en-US" baseline="0" dirty="0" smtClean="0"/>
              <a:t>providing coaching as if they were the instructional coach for this teacher.  They will be using the same Essential Skills for Coaching Tool that they used earlier in the module.  They will write down feedback, including questions, and then with a partner discuss how they would approach the teacher to improve instruction for the future. If there is time to share out with the big group, you may want to do that.</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62</a:t>
            </a:fld>
            <a:endParaRPr lang="en-US" dirty="0"/>
          </a:p>
        </p:txBody>
      </p:sp>
    </p:spTree>
    <p:extLst>
      <p:ext uri="{BB962C8B-B14F-4D97-AF65-F5344CB8AC3E}">
        <p14:creationId xmlns:p14="http://schemas.microsoft.com/office/powerpoint/2010/main" val="923804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13985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79DD212-8C5B-45AF-A324-258777B5B133}" type="slidenum">
              <a:rPr lang="en-US"/>
              <a:pPr>
                <a:defRPr/>
              </a:pPr>
              <a:t>‹#›</a:t>
            </a:fld>
            <a:endParaRPr lang="en-US" dirty="0"/>
          </a:p>
        </p:txBody>
      </p:sp>
    </p:spTree>
    <p:extLst>
      <p:ext uri="{BB962C8B-B14F-4D97-AF65-F5344CB8AC3E}">
        <p14:creationId xmlns:p14="http://schemas.microsoft.com/office/powerpoint/2010/main" val="636957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pic>
        <p:nvPicPr>
          <p:cNvPr id="3"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dirty="0"/>
          </a:p>
        </p:txBody>
      </p:sp>
      <p:sp>
        <p:nvSpPr>
          <p:cNvPr id="5" name="Slide Number Placeholder 3"/>
          <p:cNvSpPr>
            <a:spLocks noGrp="1"/>
          </p:cNvSpPr>
          <p:nvPr>
            <p:ph type="sldNum" sz="quarter" idx="11"/>
          </p:nvPr>
        </p:nvSpPr>
        <p:spPr/>
        <p:txBody>
          <a:bodyPr/>
          <a:lstStyle>
            <a:lvl1pPr>
              <a:defRPr/>
            </a:lvl1pPr>
          </a:lstStyle>
          <a:p>
            <a:pPr>
              <a:defRPr/>
            </a:pPr>
            <a:fld id="{686B3373-2011-4B00-8622-1F14BFBCD868}" type="slidenum">
              <a:rPr lang="en-US"/>
              <a:pPr>
                <a:defRPr/>
              </a:pPr>
              <a:t>‹#›</a:t>
            </a:fld>
            <a:endParaRPr lang="en-US" dirty="0"/>
          </a:p>
        </p:txBody>
      </p:sp>
    </p:spTree>
    <p:extLst>
      <p:ext uri="{BB962C8B-B14F-4D97-AF65-F5344CB8AC3E}">
        <p14:creationId xmlns:p14="http://schemas.microsoft.com/office/powerpoint/2010/main" val="29714617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295400" y="1219200"/>
            <a:ext cx="7620000" cy="5257800"/>
          </a:xfrm>
        </p:spPr>
        <p:txBody>
          <a:bodyPr>
            <a:normAutofit/>
          </a:bodyPr>
          <a:lstStyle/>
          <a:p>
            <a:pPr lvl="0"/>
            <a:endParaRPr lang="en-US" noProof="0" dirty="0" smtClean="0"/>
          </a:p>
        </p:txBody>
      </p:sp>
    </p:spTree>
    <p:extLst>
      <p:ext uri="{BB962C8B-B14F-4D97-AF65-F5344CB8AC3E}">
        <p14:creationId xmlns:p14="http://schemas.microsoft.com/office/powerpoint/2010/main" val="25507703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Blank with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0"/>
            <a:ext cx="6324600" cy="1082618"/>
          </a:xfrm>
        </p:spPr>
        <p:txBody>
          <a:bodyPr>
            <a:noAutofit/>
          </a:bodyPr>
          <a:lstStyle>
            <a:lvl1pPr>
              <a:defRPr sz="3600">
                <a:solidFill>
                  <a:schemeClr val="bg1"/>
                </a:solidFill>
              </a:defRPr>
            </a:lvl1p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04F3F0ED-5301-444F-822B-A5BAEE12A09F}" type="slidenum">
              <a:rPr lang="en-US" smtClean="0"/>
              <a:pPr/>
              <a:t>‹#›</a:t>
            </a:fld>
            <a:endParaRPr lang="en-US" dirty="0"/>
          </a:p>
        </p:txBody>
      </p:sp>
      <p:sp>
        <p:nvSpPr>
          <p:cNvPr id="9" name="Content Placeholder 2"/>
          <p:cNvSpPr>
            <a:spLocks noGrp="1"/>
          </p:cNvSpPr>
          <p:nvPr>
            <p:ph idx="1"/>
          </p:nvPr>
        </p:nvSpPr>
        <p:spPr>
          <a:xfrm>
            <a:off x="457200" y="1371601"/>
            <a:ext cx="8229600" cy="4648199"/>
          </a:xfrm>
        </p:spPr>
        <p:txBody>
          <a:bodyPr>
            <a:noAutofit/>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484261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43565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348252090"/>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14665A4F-6890-4258-AD1E-01AB3F1CF128}" type="slidenum">
              <a:rPr lang="en-US"/>
              <a:pPr>
                <a:defRPr/>
              </a:pPr>
              <a:t>‹#›</a:t>
            </a:fld>
            <a:endParaRPr lang="en-US" dirty="0"/>
          </a:p>
        </p:txBody>
      </p:sp>
    </p:spTree>
    <p:extLst>
      <p:ext uri="{BB962C8B-B14F-4D97-AF65-F5344CB8AC3E}">
        <p14:creationId xmlns:p14="http://schemas.microsoft.com/office/powerpoint/2010/main" val="49840887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pic>
        <p:nvPicPr>
          <p:cNvPr id="4" name="Picture 6" descr="FL Common Core_v2_slide3.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5394ED1-7638-4D33-85F6-57DE3A38E4F1}" type="slidenum">
              <a:rPr lang="en-US"/>
              <a:pPr>
                <a:defRPr/>
              </a:pPr>
              <a:t>‹#›</a:t>
            </a:fld>
            <a:endParaRPr lang="en-US" dirty="0"/>
          </a:p>
        </p:txBody>
      </p:sp>
    </p:spTree>
    <p:extLst>
      <p:ext uri="{BB962C8B-B14F-4D97-AF65-F5344CB8AC3E}">
        <p14:creationId xmlns:p14="http://schemas.microsoft.com/office/powerpoint/2010/main" val="13025935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cSld name="Bullet Slide 2">
    <p:spTree>
      <p:nvGrpSpPr>
        <p:cNvPr id="1" name=""/>
        <p:cNvGrpSpPr/>
        <p:nvPr/>
      </p:nvGrpSpPr>
      <p:grpSpPr>
        <a:xfrm>
          <a:off x="0" y="0"/>
          <a:ext cx="0" cy="0"/>
          <a:chOff x="0" y="0"/>
          <a:chExt cx="0" cy="0"/>
        </a:xfrm>
      </p:grpSpPr>
      <p:pic>
        <p:nvPicPr>
          <p:cNvPr id="5"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457200" y="533400"/>
            <a:ext cx="8229600" cy="655638"/>
          </a:xfrm>
        </p:spPr>
        <p:txBody>
          <a:bodyPr/>
          <a:lstStyle>
            <a:lvl1pPr>
              <a:defRPr sz="2800">
                <a:solidFill>
                  <a:schemeClr val="accent3"/>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7" name="Slide Number Placeholder 5"/>
          <p:cNvSpPr>
            <a:spLocks noGrp="1"/>
          </p:cNvSpPr>
          <p:nvPr>
            <p:ph type="sldNum" sz="quarter" idx="11"/>
          </p:nvPr>
        </p:nvSpPr>
        <p:spPr>
          <a:xfrm>
            <a:off x="7772400" y="6019800"/>
            <a:ext cx="914400" cy="365125"/>
          </a:xfrm>
        </p:spPr>
        <p:txBody>
          <a:bodyPr/>
          <a:lstStyle>
            <a:lvl1pPr>
              <a:defRPr/>
            </a:lvl1pPr>
          </a:lstStyle>
          <a:p>
            <a:pPr>
              <a:defRPr/>
            </a:pPr>
            <a:fld id="{0D288AF7-C783-45D7-B44B-0AD2C6E9C3BE}" type="slidenum">
              <a:rPr lang="en-US"/>
              <a:pPr>
                <a:defRPr/>
              </a:pPr>
              <a:t>‹#›</a:t>
            </a:fld>
            <a:endParaRPr lang="en-US" dirty="0"/>
          </a:p>
        </p:txBody>
      </p:sp>
    </p:spTree>
    <p:extLst>
      <p:ext uri="{BB962C8B-B14F-4D97-AF65-F5344CB8AC3E}">
        <p14:creationId xmlns:p14="http://schemas.microsoft.com/office/powerpoint/2010/main" val="312438562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840084944"/>
      </p:ext>
    </p:extLst>
  </p:cSld>
  <p:clrMapOvr>
    <a:masterClrMapping/>
  </p:clrMapOvr>
  <p:transition>
    <p:fade/>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grpSp>
        <p:nvGrpSpPr>
          <p:cNvPr id="2" name="Group 31"/>
          <p:cNvGrpSpPr>
            <a:grpSpLocks/>
          </p:cNvGrpSpPr>
          <p:nvPr userDrawn="1"/>
        </p:nvGrpSpPr>
        <p:grpSpPr bwMode="auto">
          <a:xfrm>
            <a:off x="0" y="0"/>
            <a:ext cx="9144000" cy="1289050"/>
            <a:chOff x="0" y="-3175"/>
            <a:chExt cx="9144000" cy="1289050"/>
          </a:xfrm>
        </p:grpSpPr>
        <p:pic>
          <p:nvPicPr>
            <p:cNvPr id="3" name="Picture 9" descr="_0015_16.jpg"/>
            <p:cNvPicPr>
              <a:picLocks noChangeAspect="1"/>
            </p:cNvPicPr>
            <p:nvPr/>
          </p:nvPicPr>
          <p:blipFill>
            <a:blip r:embed="rId2">
              <a:extLst>
                <a:ext uri="{28A0092B-C50C-407E-A947-70E740481C1C}">
                  <a14:useLocalDpi xmlns:a14="http://schemas.microsoft.com/office/drawing/2010/main" val="0"/>
                </a:ext>
              </a:extLst>
            </a:blip>
            <a:srcRect b="4274"/>
            <a:stretch>
              <a:fillRect/>
            </a:stretch>
          </p:blipFill>
          <p:spPr bwMode="auto">
            <a:xfrm>
              <a:off x="0" y="0"/>
              <a:ext cx="91440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reeform 21"/>
            <p:cNvSpPr>
              <a:spLocks/>
            </p:cNvSpPr>
            <p:nvPr/>
          </p:nvSpPr>
          <p:spPr bwMode="auto">
            <a:xfrm>
              <a:off x="1371600" y="-3175"/>
              <a:ext cx="7256463" cy="1289050"/>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chemeClr val="bg1"/>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sp>
          <p:nvSpPr>
            <p:cNvPr id="5" name="Freeform 21"/>
            <p:cNvSpPr>
              <a:spLocks/>
            </p:cNvSpPr>
            <p:nvPr/>
          </p:nvSpPr>
          <p:spPr bwMode="auto">
            <a:xfrm>
              <a:off x="0" y="0"/>
              <a:ext cx="7239000" cy="1285875"/>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rgbClr val="0091B2"/>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grpSp>
      <p:sp>
        <p:nvSpPr>
          <p:cNvPr id="6" name="Slide Number Placeholder 2"/>
          <p:cNvSpPr>
            <a:spLocks noGrp="1"/>
          </p:cNvSpPr>
          <p:nvPr>
            <p:ph type="sldNum" sz="quarter" idx="10"/>
          </p:nvPr>
        </p:nvSpPr>
        <p:spPr/>
        <p:txBody>
          <a:bodyPr/>
          <a:lstStyle>
            <a:lvl1pPr>
              <a:defRPr>
                <a:solidFill>
                  <a:srgbClr val="A6A6A6"/>
                </a:solidFill>
              </a:defRPr>
            </a:lvl1pPr>
          </a:lstStyle>
          <a:p>
            <a:fld id="{6E4D97E5-1758-FA48-9DF8-FE8D09EB9481}" type="slidenum">
              <a:rPr lang="en-US"/>
              <a:pPr/>
              <a:t>‹#›</a:t>
            </a:fld>
            <a:endParaRPr lang="en-US" dirty="0"/>
          </a:p>
        </p:txBody>
      </p:sp>
      <p:sp>
        <p:nvSpPr>
          <p:cNvPr id="7" name="Footer Placeholder 3"/>
          <p:cNvSpPr>
            <a:spLocks noGrp="1"/>
          </p:cNvSpPr>
          <p:nvPr>
            <p:ph type="ftr" sz="quarter" idx="11"/>
          </p:nvPr>
        </p:nvSpPr>
        <p:spPr/>
        <p:txBody>
          <a:bodyPr/>
          <a:lstStyle>
            <a:lvl1pPr>
              <a:defRPr/>
            </a:lvl1pPr>
          </a:lstStyle>
          <a:p>
            <a:pPr>
              <a:defRPr/>
            </a:pPr>
            <a:r>
              <a:rPr lang="en-US" dirty="0"/>
              <a:t>Source:</a:t>
            </a:r>
          </a:p>
        </p:txBody>
      </p:sp>
    </p:spTree>
    <p:extLst>
      <p:ext uri="{BB962C8B-B14F-4D97-AF65-F5344CB8AC3E}">
        <p14:creationId xmlns:p14="http://schemas.microsoft.com/office/powerpoint/2010/main" val="3537503834"/>
      </p:ext>
    </p:extLst>
  </p:cSld>
  <p:clrMapOvr>
    <a:masterClrMapping/>
  </p:clrMapOvr>
  <p:transition spd="med" advClick="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userDrawn="1">
  <p:cSld name="6_Title Slide">
    <p:bg>
      <p:bgPr>
        <a:solidFill>
          <a:srgbClr val="0091B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1207935"/>
      </p:ext>
    </p:extLst>
  </p:cSld>
  <p:clrMapOvr>
    <a:masterClrMapping/>
  </p:clrMapOvr>
  <p:transition spd="med" advClick="0">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5.png"/><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4.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image" Target="../media/image5.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image" Target="../media/image4.png"/><Relationship Id="rId2" Type="http://schemas.openxmlformats.org/officeDocument/2006/relationships/slideLayout" Target="../slideLayouts/slideLayout19.xml"/><Relationship Id="rId16" Type="http://schemas.openxmlformats.org/officeDocument/2006/relationships/image" Target="../media/image8.png"/><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image" Target="../media/image1.jpeg"/><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theme" Target="../theme/theme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9"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20"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55399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21"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677920" y="6056630"/>
            <a:ext cx="1719580" cy="523220"/>
          </a:xfrm>
          <a:prstGeom prst="rect">
            <a:avLst/>
          </a:prstGeom>
          <a:noFill/>
        </p:spPr>
        <p:txBody>
          <a:bodyPr wrap="square" rtlCol="0">
            <a:spAutoFit/>
          </a:bodyPr>
          <a:lstStyle/>
          <a:p>
            <a:r>
              <a:rPr lang="en-US" sz="2800" baseline="0" dirty="0" smtClean="0">
                <a:solidFill>
                  <a:schemeClr val="bg1"/>
                </a:solidFill>
              </a:rPr>
              <a:t>Activity 5b</a:t>
            </a:r>
            <a:endParaRPr lang="en-US" sz="28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722" r:id="rId3"/>
    <p:sldLayoutId id="2147483718" r:id="rId4"/>
    <p:sldLayoutId id="2147483719" r:id="rId5"/>
    <p:sldLayoutId id="2147483694" r:id="rId6"/>
    <p:sldLayoutId id="2147483695" r:id="rId7"/>
    <p:sldLayoutId id="2147483720" r:id="rId8"/>
    <p:sldLayoutId id="2147483721" r:id="rId9"/>
    <p:sldLayoutId id="2147483710" r:id="rId10"/>
    <p:sldLayoutId id="2147483740" r:id="rId11"/>
    <p:sldLayoutId id="2147483741" r:id="rId12"/>
    <p:sldLayoutId id="2147483743" r:id="rId13"/>
    <p:sldLayoutId id="2147483746" r:id="rId14"/>
    <p:sldLayoutId id="2147483747" r:id="rId15"/>
    <p:sldLayoutId id="2147483753" r:id="rId16"/>
    <p:sldLayoutId id="2147483754" r:id="rId1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0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22"/>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23"/>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23"/>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23"/>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23"/>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6"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48" r:id="rId8"/>
    <p:sldLayoutId id="2147483749" r:id="rId9"/>
    <p:sldLayoutId id="2147483750" r:id="rId10"/>
    <p:sldLayoutId id="2147483752" r:id="rId11"/>
    <p:sldLayoutId id="2147483755" r:id="rId12"/>
    <p:sldLayoutId id="2147483756" r:id="rId13"/>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16.png"/><Relationship Id="rId5" Type="http://schemas.openxmlformats.org/officeDocument/2006/relationships/image" Target="../media/image15.jpeg"/><Relationship Id="rId4" Type="http://schemas.openxmlformats.org/officeDocument/2006/relationships/hyperlink" Target="http://www.youtube.com/watch?v=hW3TqIfxUm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20796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644365"/>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44227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6–12: </a:t>
            </a:r>
          </a:p>
          <a:p>
            <a:r>
              <a:rPr lang="en-US" b="1" i="0" dirty="0" smtClean="0">
                <a:solidFill>
                  <a:schemeClr val="tx2"/>
                </a:solidFill>
              </a:rPr>
              <a:t>Focus on Deepening Implementation</a:t>
            </a: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2852" y="155496"/>
            <a:ext cx="7661148" cy="553998"/>
          </a:xfrm>
        </p:spPr>
        <p:txBody>
          <a:bodyPr>
            <a:noAutofit/>
          </a:bodyPr>
          <a:lstStyle/>
          <a:p>
            <a:r>
              <a:rPr lang="en-US" sz="3200" dirty="0"/>
              <a:t>Activity </a:t>
            </a:r>
            <a:r>
              <a:rPr lang="en-US" sz="3200" dirty="0" smtClean="0"/>
              <a:t>5: </a:t>
            </a:r>
            <a:r>
              <a:rPr lang="en-US" sz="3600" dirty="0"/>
              <a:t>Assessing and Debriefing a Classroom Lesson</a:t>
            </a:r>
            <a:endParaRPr lang="en-US" sz="3200" dirty="0"/>
          </a:p>
        </p:txBody>
      </p:sp>
      <p:sp>
        <p:nvSpPr>
          <p:cNvPr id="5" name="Footer Placeholder 4"/>
          <p:cNvSpPr>
            <a:spLocks noGrp="1"/>
          </p:cNvSpPr>
          <p:nvPr>
            <p:ph type="ftr" sz="quarter" idx="10"/>
          </p:nvPr>
        </p:nvSpPr>
        <p:spPr/>
        <p:txBody>
          <a:bodyPr/>
          <a:lstStyle/>
          <a:p>
            <a:r>
              <a:rPr lang="en-US" dirty="0" smtClean="0"/>
              <a:t> </a:t>
            </a:r>
            <a:endParaRPr lang="en-US" dirty="0"/>
          </a:p>
        </p:txBody>
      </p:sp>
      <p:pic>
        <p:nvPicPr>
          <p:cNvPr id="10" name="Picture 5" descr="Picture10.png"/>
          <p:cNvPicPr>
            <a:picLocks noChangeAspect="1"/>
          </p:cNvPicPr>
          <p:nvPr/>
        </p:nvPicPr>
        <p:blipFill>
          <a:blip r:embed="rId3" cstate="print"/>
          <a:srcRect/>
          <a:stretch>
            <a:fillRect/>
          </a:stretch>
        </p:blipFill>
        <p:spPr bwMode="auto">
          <a:xfrm>
            <a:off x="5890123" y="5076914"/>
            <a:ext cx="859536" cy="892092"/>
          </a:xfrm>
          <a:prstGeom prst="rect">
            <a:avLst/>
          </a:prstGeom>
          <a:noFill/>
          <a:ln w="9525">
            <a:noFill/>
            <a:miter lim="800000"/>
            <a:headEnd/>
            <a:tailEnd/>
          </a:ln>
        </p:spPr>
      </p:pic>
      <p:sp>
        <p:nvSpPr>
          <p:cNvPr id="11" name="Rectangle 10"/>
          <p:cNvSpPr/>
          <p:nvPr/>
        </p:nvSpPr>
        <p:spPr>
          <a:xfrm flipH="1">
            <a:off x="5756219" y="5052148"/>
            <a:ext cx="1127343" cy="646331"/>
          </a:xfrm>
          <a:prstGeom prst="rect">
            <a:avLst/>
          </a:prstGeom>
        </p:spPr>
        <p:txBody>
          <a:bodyPr wrap="square">
            <a:spAutoFit/>
          </a:bodyPr>
          <a:lstStyle/>
          <a:p>
            <a:pPr algn="ctr">
              <a:buFont typeface="Arial" charset="0"/>
              <a:buNone/>
            </a:pPr>
            <a:r>
              <a:rPr lang="en-US" dirty="0" smtClean="0"/>
              <a:t>Pages</a:t>
            </a:r>
          </a:p>
          <a:p>
            <a:pPr algn="ctr">
              <a:buFont typeface="Arial" charset="0"/>
              <a:buNone/>
            </a:pPr>
            <a:r>
              <a:rPr lang="en-US" dirty="0" smtClean="0"/>
              <a:t> 27-29 </a:t>
            </a:r>
            <a:endParaRPr lang="en-US" i="1" dirty="0">
              <a:hlinkClick r:id="rId4"/>
            </a:endParaRPr>
          </a:p>
        </p:txBody>
      </p:sp>
      <p:pic>
        <p:nvPicPr>
          <p:cNvPr id="1028" name="Picture 4" descr="http://www.criticalthinking.org/image/pimage/Jr_High2.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54094" y="874820"/>
            <a:ext cx="2419350" cy="306705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1"/>
          </p:nvPr>
        </p:nvSpPr>
        <p:spPr/>
        <p:txBody>
          <a:bodyPr/>
          <a:lstStyle/>
          <a:p>
            <a:fld id="{EE3D4692-A625-460F-A072-DE10EEAA5719}" type="slidenum">
              <a:rPr lang="en-US" smtClean="0"/>
              <a:pPr/>
              <a:t>62</a:t>
            </a:fld>
            <a:endParaRPr lang="en-US" dirty="0"/>
          </a:p>
        </p:txBody>
      </p:sp>
      <p:graphicFrame>
        <p:nvGraphicFramePr>
          <p:cNvPr id="12" name="Content Placeholder 8"/>
          <p:cNvGraphicFramePr>
            <a:graphicFrameLocks noGrp="1"/>
          </p:cNvGraphicFramePr>
          <p:nvPr>
            <p:ph sz="half" idx="1"/>
            <p:extLst>
              <p:ext uri="{D42A27DB-BD31-4B8C-83A1-F6EECF244321}">
                <p14:modId xmlns:p14="http://schemas.microsoft.com/office/powerpoint/2010/main" val="2874090612"/>
              </p:ext>
            </p:extLst>
          </p:nvPr>
        </p:nvGraphicFramePr>
        <p:xfrm>
          <a:off x="565065" y="1252054"/>
          <a:ext cx="5113063" cy="4663440"/>
        </p:xfrm>
        <a:graphic>
          <a:graphicData uri="http://schemas.openxmlformats.org/drawingml/2006/table">
            <a:tbl>
              <a:tblPr firstRow="1" bandRow="1">
                <a:tableStyleId>{F5AB1C69-6EDB-4FF4-983F-18BD219EF322}</a:tableStyleId>
              </a:tblPr>
              <a:tblGrid>
                <a:gridCol w="5113063"/>
              </a:tblGrid>
              <a:tr h="0">
                <a:tc>
                  <a:txBody>
                    <a:bodyPr/>
                    <a:lstStyle/>
                    <a:p>
                      <a:r>
                        <a:rPr lang="en-US" sz="2400" dirty="0" smtClean="0"/>
                        <a:t>Activity 5b: Debriefing</a:t>
                      </a:r>
                      <a:r>
                        <a:rPr lang="en-US" sz="2400" baseline="0" dirty="0" smtClean="0"/>
                        <a:t> A Lesson</a:t>
                      </a:r>
                      <a:endParaRPr lang="en-US" sz="2400" dirty="0"/>
                    </a:p>
                  </a:txBody>
                  <a:tcPr marL="68580" marR="68580" marT="34290" marB="34290"/>
                </a:tc>
              </a:tr>
              <a:tr h="4034006">
                <a:tc>
                  <a:txBody>
                    <a:bodyPr/>
                    <a:lstStyle/>
                    <a:p>
                      <a:pPr marL="342900" indent="-342900">
                        <a:buAutoNum type="arabicPeriod"/>
                      </a:pPr>
                      <a:r>
                        <a:rPr lang="en-US" sz="2100" dirty="0" smtClean="0"/>
                        <a:t>After discussing the lesson in your</a:t>
                      </a:r>
                      <a:r>
                        <a:rPr lang="en-US" sz="2100" baseline="0" dirty="0" smtClean="0"/>
                        <a:t> group, divide into smaller groups of two or three.</a:t>
                      </a:r>
                    </a:p>
                    <a:p>
                      <a:pPr marL="342900" indent="-342900">
                        <a:buAutoNum type="arabicPeriod"/>
                      </a:pPr>
                      <a:r>
                        <a:rPr lang="en-US" sz="2100" baseline="0" dirty="0" smtClean="0"/>
                        <a:t>Using the </a:t>
                      </a:r>
                      <a:r>
                        <a:rPr lang="en-US" sz="2100" i="1" baseline="0" dirty="0" smtClean="0"/>
                        <a:t>Essential Skills for Coaches Guide</a:t>
                      </a:r>
                      <a:r>
                        <a:rPr lang="en-US" sz="2100" baseline="0" dirty="0" smtClean="0"/>
                        <a:t>, craft talking points that you would use as you provided feedback to the teacher.</a:t>
                      </a:r>
                    </a:p>
                    <a:p>
                      <a:pPr marL="342900" indent="-342900">
                        <a:buAutoNum type="arabicPeriod"/>
                      </a:pPr>
                      <a:r>
                        <a:rPr lang="en-US" sz="2100" baseline="0" dirty="0" smtClean="0"/>
                        <a:t>Share your feedback with your partner.  Do you believe that the feedback will ensure a stronger lesson in the future?</a:t>
                      </a:r>
                    </a:p>
                    <a:p>
                      <a:pPr marL="342900" indent="-342900">
                        <a:buAutoNum type="arabicPeriod"/>
                      </a:pPr>
                      <a:r>
                        <a:rPr lang="en-US" sz="2100" baseline="0" dirty="0" smtClean="0"/>
                        <a:t>Review the </a:t>
                      </a:r>
                      <a:r>
                        <a:rPr lang="en-US" sz="2100" i="1" baseline="0" dirty="0" smtClean="0"/>
                        <a:t>Coaches’ Observation and Debriefing Protocol</a:t>
                      </a:r>
                      <a:r>
                        <a:rPr lang="en-US" sz="2100" baseline="0" dirty="0" smtClean="0"/>
                        <a:t>. Discuss whether the tool will be effective when working with teachers.</a:t>
                      </a:r>
                      <a:endParaRPr lang="en-US" sz="2100" dirty="0"/>
                    </a:p>
                  </a:txBody>
                  <a:tcPr marL="68580" marR="68580" marT="34290" marB="34290">
                    <a:solidFill>
                      <a:schemeClr val="accent2">
                        <a:lumMod val="20000"/>
                        <a:lumOff val="80000"/>
                      </a:schemeClr>
                    </a:solidFill>
                  </a:tcPr>
                </a:tc>
              </a:tr>
            </a:tbl>
          </a:graphicData>
        </a:graphic>
      </p:graphicFrame>
      <p:pic>
        <p:nvPicPr>
          <p:cNvPr id="13" name="Picture 12"/>
          <p:cNvPicPr>
            <a:picLocks noChangeAspect="1"/>
          </p:cNvPicPr>
          <p:nvPr/>
        </p:nvPicPr>
        <p:blipFill rotWithShape="1">
          <a:blip r:embed="rId6" cstate="print">
            <a:extLst>
              <a:ext uri="{28A0092B-C50C-407E-A947-70E740481C1C}">
                <a14:useLocalDpi xmlns:a14="http://schemas.microsoft.com/office/drawing/2010/main" val="0"/>
              </a:ext>
            </a:extLst>
          </a:blip>
          <a:srcRect l="19747" r="21365"/>
          <a:stretch/>
        </p:blipFill>
        <p:spPr>
          <a:xfrm>
            <a:off x="84776" y="23033"/>
            <a:ext cx="858190" cy="1338618"/>
          </a:xfrm>
          <a:prstGeom prst="rect">
            <a:avLst/>
          </a:prstGeom>
        </p:spPr>
      </p:pic>
    </p:spTree>
    <p:extLst>
      <p:ext uri="{BB962C8B-B14F-4D97-AF65-F5344CB8AC3E}">
        <p14:creationId xmlns:p14="http://schemas.microsoft.com/office/powerpoint/2010/main" val="17703437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24889</TotalTime>
  <Words>212</Words>
  <Application>Microsoft Office PowerPoint</Application>
  <PresentationFormat>On-screen Show (4:3)</PresentationFormat>
  <Paragraphs>17</Paragraphs>
  <Slides>2</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vt:i4>
      </vt:variant>
    </vt:vector>
  </HeadingPairs>
  <TitlesOfParts>
    <vt:vector size="9"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Activity 5: Assessing and Debriefing a Classroom Lesson</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1230</cp:revision>
  <cp:lastPrinted>2014-09-08T21:26:42Z</cp:lastPrinted>
  <dcterms:created xsi:type="dcterms:W3CDTF">2014-01-18T18:47:42Z</dcterms:created>
  <dcterms:modified xsi:type="dcterms:W3CDTF">2015-01-16T21:58:49Z</dcterms:modified>
</cp:coreProperties>
</file>