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7CFD"/>
    <a:srgbClr val="278DFD"/>
    <a:srgbClr val="067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4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61329C-212A-4F78-BB77-8894ED60AF8B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45EAA1-8F97-4ABA-B78C-5673B036DD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2400" cy="536575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n-US" sz="4400" dirty="0" smtClean="0"/>
              <a:t>Election Mail for the </a:t>
            </a:r>
            <a:br>
              <a:rPr lang="en-US" sz="4400" dirty="0" smtClean="0"/>
            </a:br>
            <a:r>
              <a:rPr lang="en-US" sz="4400" dirty="0" smtClean="0"/>
              <a:t>State for Connecticut</a:t>
            </a:r>
            <a:endParaRPr lang="en-US" sz="4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2362200"/>
            <a:ext cx="5410200" cy="2895600"/>
          </a:xfrm>
          <a:prstGeom prst="rect">
            <a:avLst/>
          </a:prstGeom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638800"/>
            <a:ext cx="36195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36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475" y="838200"/>
            <a:ext cx="8183880" cy="4707552"/>
          </a:xfrm>
        </p:spPr>
        <p:txBody>
          <a:bodyPr>
            <a:normAutofit/>
          </a:bodyPr>
          <a:lstStyle/>
          <a:p>
            <a:r>
              <a:rPr lang="en-US" dirty="0" smtClean="0"/>
              <a:t>Our standard delivery time for 1</a:t>
            </a:r>
            <a:r>
              <a:rPr lang="en-US" baseline="30000" dirty="0" smtClean="0"/>
              <a:t>st</a:t>
            </a:r>
            <a:r>
              <a:rPr lang="en-US" dirty="0" smtClean="0"/>
              <a:t> class mail is 2-5 days.</a:t>
            </a:r>
          </a:p>
          <a:p>
            <a:endParaRPr lang="en-US" dirty="0" smtClean="0"/>
          </a:p>
          <a:p>
            <a:r>
              <a:rPr lang="en-US" dirty="0" smtClean="0"/>
              <a:t>Consider the time your letter will take to get to your voter and be returned back to your office.</a:t>
            </a:r>
          </a:p>
          <a:p>
            <a:endParaRPr lang="en-US" dirty="0" smtClean="0"/>
          </a:p>
          <a:p>
            <a:r>
              <a:rPr lang="en-US" dirty="0" smtClean="0"/>
              <a:t>Remind your voters to consider the pick-up time of the collection box used.</a:t>
            </a:r>
          </a:p>
        </p:txBody>
      </p:sp>
      <p:pic>
        <p:nvPicPr>
          <p:cNvPr id="3079" name="Picture 7" descr="C:\Users\kzym8b\AppData\Local\Microsoft\Windows\Temporary Internet Files\Content.IE5\BW3A7C3Q\MailBox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881" y="4477361"/>
            <a:ext cx="2341166" cy="234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464" y="5776585"/>
            <a:ext cx="647891" cy="555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017275"/>
              </p:ext>
            </p:extLst>
          </p:nvPr>
        </p:nvGraphicFramePr>
        <p:xfrm>
          <a:off x="533400" y="533400"/>
          <a:ext cx="70421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r:id="rId5" imgW="7489825" imgH="254000" progId="MSDraw">
                  <p:embed/>
                </p:oleObj>
              </mc:Choice>
              <mc:Fallback>
                <p:oleObj r:id="rId5" imgW="7489825" imgH="254000" progId="MSDraw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"/>
                        <a:ext cx="704215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545752"/>
            <a:ext cx="6345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CHECK THE  POSTED  PICK UP TIME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4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29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77CFD"/>
                </a:solidFill>
              </a:rPr>
              <a:t>Addressing Official Election Mail to Persons Overseas and in the Military</a:t>
            </a:r>
            <a:endParaRPr lang="en-US" sz="3200" dirty="0">
              <a:solidFill>
                <a:srgbClr val="077CFD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2" y="2438400"/>
            <a:ext cx="3942564" cy="417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85" y="2438400"/>
            <a:ext cx="4114800" cy="343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347776"/>
              </p:ext>
            </p:extLst>
          </p:nvPr>
        </p:nvGraphicFramePr>
        <p:xfrm>
          <a:off x="641351" y="609600"/>
          <a:ext cx="70421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5" imgW="7489825" imgH="254000" progId="MSDraw">
                  <p:embed/>
                </p:oleObj>
              </mc:Choice>
              <mc:Fallback>
                <p:oleObj r:id="rId5" imgW="7489825" imgH="254000" progId="MSDraw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1" y="609600"/>
                        <a:ext cx="704215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600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/>
          </a:bodyPr>
          <a:lstStyle/>
          <a:p>
            <a:r>
              <a:rPr lang="en-US" dirty="0" smtClean="0"/>
              <a:t>Addressing Returning Ballots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Recommended: type your address on a label with font size 14 and place neatly in the center of envelope </a:t>
            </a:r>
          </a:p>
          <a:p>
            <a:endParaRPr lang="en-US" dirty="0" smtClean="0"/>
          </a:p>
          <a:p>
            <a:r>
              <a:rPr lang="en-US" dirty="0" smtClean="0"/>
              <a:t>Not recommended: hastily hand written or rubber stamp</a:t>
            </a:r>
          </a:p>
          <a:p>
            <a:endParaRPr lang="en-US" dirty="0"/>
          </a:p>
          <a:p>
            <a:r>
              <a:rPr lang="en-US" dirty="0" smtClean="0"/>
              <a:t>The size of the font of the mailing address must be larger than the return address</a:t>
            </a:r>
          </a:p>
          <a:p>
            <a:endParaRPr lang="en-US" dirty="0" err="1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270882"/>
              </p:ext>
            </p:extLst>
          </p:nvPr>
        </p:nvGraphicFramePr>
        <p:xfrm>
          <a:off x="609600" y="533400"/>
          <a:ext cx="70421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r:id="rId3" imgW="7489825" imgH="254000" progId="MSDraw">
                  <p:embed/>
                </p:oleObj>
              </mc:Choice>
              <mc:Fallback>
                <p:oleObj r:id="rId3" imgW="7489825" imgH="254000" progId="MS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33400"/>
                        <a:ext cx="704215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83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742188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Identifying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400297" cy="28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1" y="1524000"/>
            <a:ext cx="44957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Use a postal tray and green tag 191 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Rubber band small amounts and use green tag 191 and place in a </a:t>
            </a:r>
            <a:r>
              <a:rPr lang="en-US" sz="3200" u="sng" dirty="0" smtClean="0"/>
              <a:t>separate</a:t>
            </a:r>
            <a:r>
              <a:rPr lang="en-US" sz="3200" dirty="0" smtClean="0"/>
              <a:t> tray</a:t>
            </a:r>
            <a:endParaRPr lang="en-US" sz="32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758" y="1336327"/>
            <a:ext cx="2276475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35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183880" cy="1371600"/>
          </a:xfrm>
        </p:spPr>
        <p:txBody>
          <a:bodyPr/>
          <a:lstStyle/>
          <a:p>
            <a:r>
              <a:rPr lang="en-US" dirty="0" smtClean="0"/>
              <a:t>Make a plan with your local Postmaster to  retrieve any last minute ballots.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363" y="762000"/>
            <a:ext cx="327181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94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Q&amp;A Follow up from webinar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International  Absentee ballots</a:t>
            </a:r>
          </a:p>
          <a:p>
            <a:r>
              <a:rPr lang="en-US" sz="2000" dirty="0" smtClean="0"/>
              <a:t>All </a:t>
            </a:r>
            <a:r>
              <a:rPr lang="en-US" sz="2000" u="sng" dirty="0" smtClean="0"/>
              <a:t>outbound</a:t>
            </a:r>
            <a:r>
              <a:rPr lang="en-US" sz="2000" dirty="0" smtClean="0"/>
              <a:t> international ballots must bear the appropriate US postage</a:t>
            </a:r>
          </a:p>
          <a:p>
            <a:r>
              <a:rPr lang="en-US" sz="2000" dirty="0" smtClean="0"/>
              <a:t>All </a:t>
            </a:r>
            <a:r>
              <a:rPr lang="en-US" sz="2000" u="sng" dirty="0" smtClean="0"/>
              <a:t>returning</a:t>
            </a:r>
            <a:r>
              <a:rPr lang="en-US" sz="2000" dirty="0" smtClean="0"/>
              <a:t> international ballots should have the indicia circled below which will eventually incur a postage due charge to the town clerk’s postage due account.</a:t>
            </a:r>
          </a:p>
          <a:p>
            <a:r>
              <a:rPr lang="en-US" sz="2000" dirty="0" smtClean="0"/>
              <a:t>If a country does not honor the indicia, postage for that country will have to be paid using postage from that country. </a:t>
            </a:r>
          </a:p>
          <a:p>
            <a:pPr marL="0" indent="0">
              <a:buNone/>
            </a:pPr>
            <a:r>
              <a:rPr lang="en-US" sz="2000" dirty="0" smtClean="0"/>
              <a:t>Options:</a:t>
            </a:r>
            <a:endParaRPr lang="en-US" sz="2000" dirty="0"/>
          </a:p>
          <a:p>
            <a:r>
              <a:rPr lang="en-US" sz="2000" dirty="0" smtClean="0"/>
              <a:t>The voter could bring the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ballot to a military base or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a US Embassy.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64800"/>
            <a:ext cx="4424362" cy="217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620000" y="3526476"/>
            <a:ext cx="914400" cy="8169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56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157</TotalTime>
  <Words>240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Aspect</vt:lpstr>
      <vt:lpstr>MSDraw</vt:lpstr>
      <vt:lpstr>Election Mail for the  State for Connecticut</vt:lpstr>
      <vt:lpstr>PowerPoint Presentation</vt:lpstr>
      <vt:lpstr>Addressing Official Election Mail to Persons Overseas and in the Military</vt:lpstr>
      <vt:lpstr>Addressing Returning Ballots</vt:lpstr>
      <vt:lpstr>Identifying</vt:lpstr>
      <vt:lpstr>PowerPoint Presentation</vt:lpstr>
      <vt:lpstr>PowerPoint Presentation</vt:lpstr>
    </vt:vector>
  </TitlesOfParts>
  <Company>US Postal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Kucharczyk, Karen M - Hartford, CT</dc:creator>
  <cp:lastModifiedBy>Kucharczyk, Karen M - Hartford, CT</cp:lastModifiedBy>
  <cp:revision>17</cp:revision>
  <dcterms:created xsi:type="dcterms:W3CDTF">2016-02-16T18:03:41Z</dcterms:created>
  <dcterms:modified xsi:type="dcterms:W3CDTF">2016-03-11T16:04:27Z</dcterms:modified>
</cp:coreProperties>
</file>