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8" r:id="rId4"/>
    <p:sldId id="256" r:id="rId5"/>
    <p:sldId id="260" r:id="rId6"/>
    <p:sldId id="264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0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9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2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8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34E6-746D-455E-B0AD-8D23B23A48B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iznet.ct.gov/SCP_Search/ContractDetailVendor.aspx?CID=15006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Advisory Group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 Casella, Contract Team 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  <a:r>
              <a:rPr lang="en-US" b="1" dirty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 creation of </a:t>
            </a:r>
            <a:r>
              <a:rPr lang="en-US" b="1" dirty="0" smtClean="0"/>
              <a:t>the commodity </a:t>
            </a:r>
            <a:r>
              <a:rPr lang="en-US" b="1" dirty="0"/>
              <a:t>“Food Advisory Group” goes back to 1959 when the CT Statute Sec. 4a-56. </a:t>
            </a:r>
            <a:r>
              <a:rPr lang="en-US" b="1" dirty="0" smtClean="0"/>
              <a:t>“Purchasing </a:t>
            </a:r>
            <a:r>
              <a:rPr lang="en-US" b="1" dirty="0"/>
              <a:t>S</a:t>
            </a:r>
            <a:r>
              <a:rPr lang="en-US" b="1" dirty="0" smtClean="0"/>
              <a:t>tandards </a:t>
            </a:r>
            <a:r>
              <a:rPr lang="en-US" b="1" dirty="0"/>
              <a:t>and </a:t>
            </a:r>
            <a:r>
              <a:rPr lang="en-US" b="1" dirty="0" smtClean="0"/>
              <a:t>Specifications” </a:t>
            </a:r>
            <a:r>
              <a:rPr lang="en-US" b="1" dirty="0"/>
              <a:t>was </a:t>
            </a:r>
            <a:r>
              <a:rPr lang="en-US" b="1" dirty="0" smtClean="0"/>
              <a:t>codified.</a:t>
            </a:r>
            <a:endParaRPr lang="en-US" b="1" dirty="0"/>
          </a:p>
          <a:p>
            <a:r>
              <a:rPr lang="en-US" b="1" dirty="0" smtClean="0"/>
              <a:t>In </a:t>
            </a:r>
            <a:r>
              <a:rPr lang="en-US" b="1" dirty="0"/>
              <a:t>the late </a:t>
            </a:r>
            <a:r>
              <a:rPr lang="en-US" b="1" dirty="0" smtClean="0"/>
              <a:t>1990’s </a:t>
            </a:r>
            <a:r>
              <a:rPr lang="en-US" b="1" dirty="0"/>
              <a:t>a “standards committee” </a:t>
            </a:r>
            <a:r>
              <a:rPr lang="en-US" b="1" dirty="0" smtClean="0"/>
              <a:t>which was solely </a:t>
            </a:r>
            <a:r>
              <a:rPr lang="en-US" b="1" dirty="0"/>
              <a:t>focused on establishing </a:t>
            </a:r>
            <a:r>
              <a:rPr lang="en-US" b="1" dirty="0" smtClean="0"/>
              <a:t>standards was </a:t>
            </a:r>
            <a:r>
              <a:rPr lang="en-US" b="1" dirty="0"/>
              <a:t>disbanded.</a:t>
            </a:r>
          </a:p>
          <a:p>
            <a:r>
              <a:rPr lang="en-US" b="1" dirty="0" smtClean="0"/>
              <a:t>DAS continues the Food Advisory Group to give using agencies the opportunity to provide feedback and input for product needs on the current and future contracts.  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purpose is to have a contract in place that meets the needs of the using </a:t>
            </a:r>
            <a:r>
              <a:rPr lang="en-US" b="1" dirty="0" smtClean="0"/>
              <a:t>agencies. Without the Food Advisory Group, DAS may </a:t>
            </a:r>
            <a:r>
              <a:rPr lang="en-US" b="1" dirty="0"/>
              <a:t>have a lesser quality contract.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923544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   </a:t>
            </a:r>
            <a:r>
              <a:rPr lang="en-US" sz="3100" dirty="0" smtClean="0">
                <a:solidFill>
                  <a:srgbClr val="FF0000"/>
                </a:solidFill>
              </a:rPr>
              <a:t>Food </a:t>
            </a:r>
            <a:r>
              <a:rPr lang="en-US" sz="3100" dirty="0">
                <a:solidFill>
                  <a:srgbClr val="FF0000"/>
                </a:solidFill>
              </a:rPr>
              <a:t>Contracts Administered by DAS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7" name="Picture Placeholder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6" r="10896"/>
          <a:stretch>
            <a:fillRect/>
          </a:stretch>
        </p:blipFill>
        <p:spPr>
          <a:xfrm>
            <a:off x="1097766" y="991874"/>
            <a:ext cx="2064158" cy="13976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02103" y="1367521"/>
            <a:ext cx="5673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Food </a:t>
            </a:r>
            <a:r>
              <a:rPr lang="en-US" b="1" u="sng" dirty="0"/>
              <a:t>Distribution and USDA Warehousing, Program </a:t>
            </a:r>
            <a:r>
              <a:rPr lang="en-US" b="1" u="sng" dirty="0" smtClean="0"/>
              <a:t>   </a:t>
            </a:r>
            <a:r>
              <a:rPr lang="en-US" b="1" i="1" dirty="0" smtClean="0"/>
              <a:t>SYSCO </a:t>
            </a:r>
            <a:endParaRPr lang="en-US" b="1" i="1" dirty="0"/>
          </a:p>
        </p:txBody>
      </p:sp>
      <p:pic>
        <p:nvPicPr>
          <p:cNvPr id="10" name="Picture Placeholder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42" y="2500386"/>
            <a:ext cx="2064158" cy="13410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56737" y="4379782"/>
            <a:ext cx="4876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Purchase and Delivery of Fresh Bakery </a:t>
            </a:r>
            <a:r>
              <a:rPr lang="en-US" b="1" u="sng" dirty="0" smtClean="0"/>
              <a:t>Products </a:t>
            </a:r>
            <a:r>
              <a:rPr lang="en-US" b="1" i="1" dirty="0" smtClean="0"/>
              <a:t>Bimbo Bakeries</a:t>
            </a:r>
          </a:p>
        </p:txBody>
      </p:sp>
      <p:pic>
        <p:nvPicPr>
          <p:cNvPr id="12" name="Picture Placeholder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42" y="4004135"/>
            <a:ext cx="1890055" cy="139762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03966" y="2777265"/>
            <a:ext cx="5181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Milk</a:t>
            </a:r>
            <a:r>
              <a:rPr lang="en-US" b="1" u="sng" dirty="0"/>
              <a:t>, Milk Products, Cream and Related </a:t>
            </a:r>
            <a:r>
              <a:rPr lang="en-US" b="1" u="sng" dirty="0" smtClean="0"/>
              <a:t>Products </a:t>
            </a:r>
            <a:r>
              <a:rPr lang="en-US" b="1" dirty="0" smtClean="0"/>
              <a:t> </a:t>
            </a:r>
            <a:r>
              <a:rPr lang="en-US" b="1" i="1" dirty="0" smtClean="0"/>
              <a:t>Guida Seibert Dairy  </a:t>
            </a:r>
          </a:p>
          <a:p>
            <a:pPr algn="ctr"/>
            <a:r>
              <a:rPr lang="en-US" b="1" i="1" dirty="0" smtClean="0"/>
              <a:t> Wades Dairy, Inc. </a:t>
            </a:r>
            <a:endParaRPr lang="en-US" b="1" i="1" dirty="0" smtClean="0">
              <a:hlinkClick r:id="rId6" action="ppaction://hlinkfile"/>
            </a:endParaRPr>
          </a:p>
        </p:txBody>
      </p:sp>
      <p:sp>
        <p:nvSpPr>
          <p:cNvPr id="14" name="Subtitle 1"/>
          <p:cNvSpPr txBox="1">
            <a:spLocks/>
          </p:cNvSpPr>
          <p:nvPr/>
        </p:nvSpPr>
        <p:spPr>
          <a:xfrm>
            <a:off x="1981199" y="5641458"/>
            <a:ext cx="8809903" cy="3256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Food Advisory Group	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Food Service Directors and staff for each using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Business </a:t>
            </a:r>
            <a:r>
              <a:rPr lang="en-US" sz="1800" dirty="0" smtClean="0"/>
              <a:t>Office </a:t>
            </a:r>
            <a:r>
              <a:rPr lang="en-US" sz="1800" dirty="0"/>
              <a:t>S</a:t>
            </a:r>
            <a:r>
              <a:rPr lang="en-US" sz="1800" dirty="0" smtClean="0"/>
              <a:t>taff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Sysco Customer Service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Bakery and Dairy Contract Customer </a:t>
            </a:r>
            <a:r>
              <a:rPr lang="en-US" sz="1800" dirty="0"/>
              <a:t>Service </a:t>
            </a:r>
            <a:r>
              <a:rPr lang="en-US" sz="1800" dirty="0" smtClean="0"/>
              <a:t>Representatives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DAS Contract Specialist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Advisory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/>
            <a:r>
              <a:rPr lang="en-US" dirty="0" smtClean="0"/>
              <a:t>Meets </a:t>
            </a:r>
            <a:r>
              <a:rPr lang="en-US" dirty="0"/>
              <a:t>on a quarterly </a:t>
            </a:r>
            <a:r>
              <a:rPr lang="en-US" dirty="0" smtClean="0"/>
              <a:t>basis. </a:t>
            </a:r>
            <a:endParaRPr lang="en-US" dirty="0"/>
          </a:p>
          <a:p>
            <a:pPr marL="285750" indent="-285750"/>
            <a:r>
              <a:rPr lang="en-US" dirty="0" smtClean="0"/>
              <a:t>Evaluates </a:t>
            </a:r>
            <a:r>
              <a:rPr lang="en-US" dirty="0"/>
              <a:t>food and related items and </a:t>
            </a:r>
            <a:r>
              <a:rPr lang="en-US" dirty="0" smtClean="0"/>
              <a:t>views </a:t>
            </a:r>
            <a:r>
              <a:rPr lang="en-US" dirty="0"/>
              <a:t>presentations by brokers, manufacturer's representatives, etc. that pertain to the contract (example, top sellers and new or comparable items that may positively affect pricing).</a:t>
            </a:r>
          </a:p>
          <a:p>
            <a:pPr marL="285750" indent="-285750"/>
            <a:r>
              <a:rPr lang="en-US" dirty="0" smtClean="0"/>
              <a:t>Contractor’s Account Executive is required by contract to attend meetings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To discuss savings </a:t>
            </a:r>
            <a:r>
              <a:rPr lang="en-US" dirty="0"/>
              <a:t>opportunities, new products, standards, current industry trends, </a:t>
            </a:r>
            <a:r>
              <a:rPr lang="en-US" dirty="0" smtClean="0"/>
              <a:t>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Recommend </a:t>
            </a:r>
            <a:r>
              <a:rPr lang="en-US" dirty="0"/>
              <a:t>product offerings </a:t>
            </a:r>
            <a:r>
              <a:rPr lang="en-US" dirty="0" smtClean="0"/>
              <a:t>and discuss the </a:t>
            </a:r>
            <a:r>
              <a:rPr lang="en-US" dirty="0"/>
              <a:t>latest ideas and culinary trends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Provides </a:t>
            </a:r>
            <a:r>
              <a:rPr lang="en-US" dirty="0"/>
              <a:t>an in-depth variety of product offerings and special programs designed to meet the needs of the </a:t>
            </a:r>
            <a:r>
              <a:rPr lang="en-US" dirty="0" smtClean="0"/>
              <a:t>using agencies.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Working together, DAS and the Client Agency Users: </a:t>
            </a:r>
          </a:p>
          <a:p>
            <a:pPr marL="0" lv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Negotiated some of the most advantageous </a:t>
            </a:r>
            <a:r>
              <a:rPr lang="en-US" dirty="0"/>
              <a:t>pricing for </a:t>
            </a:r>
            <a:r>
              <a:rPr lang="en-US"/>
              <a:t>food </a:t>
            </a:r>
            <a:r>
              <a:rPr lang="en-US" smtClean="0"/>
              <a:t>distribution </a:t>
            </a:r>
            <a:r>
              <a:rPr lang="en-US" dirty="0" smtClean="0"/>
              <a:t>in </a:t>
            </a:r>
            <a:r>
              <a:rPr lang="en-US" dirty="0"/>
              <a:t>state </a:t>
            </a:r>
            <a:r>
              <a:rPr lang="en-US" dirty="0" smtClean="0"/>
              <a:t>government.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Prompt Payment Discounts </a:t>
            </a:r>
            <a:r>
              <a:rPr lang="en-US" sz="2000" i="1" dirty="0" smtClean="0"/>
              <a:t>(</a:t>
            </a:r>
            <a:r>
              <a:rPr lang="en-US" sz="2000" i="1" dirty="0"/>
              <a:t>Since November 1, 2015 through May 1, 2017, agencies received over $200,000.00 in </a:t>
            </a:r>
            <a:r>
              <a:rPr lang="en-US" sz="2000" i="1" dirty="0" smtClean="0"/>
              <a:t>rebates)</a:t>
            </a:r>
            <a:endParaRPr lang="en-US" sz="2000" i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Deviations and GPO (Group Purchasing Organizations) </a:t>
            </a:r>
            <a:r>
              <a:rPr lang="en-US" dirty="0" smtClean="0"/>
              <a:t>Initiatives</a:t>
            </a:r>
            <a:r>
              <a:rPr lang="en-US" b="1" dirty="0" smtClean="0"/>
              <a:t> </a:t>
            </a:r>
            <a:r>
              <a:rPr lang="en-US" sz="2000" i="1" dirty="0" smtClean="0"/>
              <a:t>( Deviations: January, 2017 through June, 2017 $431,314.14)  (HPSI Rebates:  $12,275.83)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Branded Products </a:t>
            </a:r>
            <a:r>
              <a:rPr lang="en-US" sz="2000" i="1" dirty="0" smtClean="0"/>
              <a:t>(Percentage discount of </a:t>
            </a:r>
            <a:r>
              <a:rPr lang="en-US" sz="2000" i="1" dirty="0"/>
              <a:t>total food </a:t>
            </a:r>
            <a:r>
              <a:rPr lang="en-US" sz="2000" i="1" dirty="0" smtClean="0"/>
              <a:t>purchases)</a:t>
            </a:r>
            <a:endParaRPr lang="en-US" sz="2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/>
            <a:r>
              <a:rPr lang="en-US" dirty="0" smtClean="0"/>
              <a:t>Fosters relationships </a:t>
            </a:r>
            <a:r>
              <a:rPr lang="en-US" dirty="0"/>
              <a:t>and consistent communication </a:t>
            </a:r>
            <a:r>
              <a:rPr lang="en-US" dirty="0" smtClean="0"/>
              <a:t>with users </a:t>
            </a:r>
            <a:r>
              <a:rPr lang="en-US" dirty="0"/>
              <a:t>and DAS Contract Specialist</a:t>
            </a:r>
            <a:r>
              <a:rPr lang="en-US" dirty="0" smtClean="0"/>
              <a:t>.</a:t>
            </a:r>
          </a:p>
          <a:p>
            <a:pPr marL="285750" indent="-285750"/>
            <a:r>
              <a:rPr lang="en-US" dirty="0" smtClean="0"/>
              <a:t>Able to </a:t>
            </a:r>
            <a:r>
              <a:rPr lang="en-US" dirty="0"/>
              <a:t>utilize opportunity buys across </a:t>
            </a:r>
            <a:r>
              <a:rPr lang="en-US" dirty="0" smtClean="0"/>
              <a:t>agencies which </a:t>
            </a:r>
            <a:r>
              <a:rPr lang="en-US" dirty="0"/>
              <a:t>helps to save the state </a:t>
            </a:r>
            <a:r>
              <a:rPr lang="en-US" dirty="0" smtClean="0"/>
              <a:t>money.</a:t>
            </a:r>
          </a:p>
          <a:p>
            <a:pPr marL="285750" indent="-285750"/>
            <a:r>
              <a:rPr lang="en-US" dirty="0" smtClean="0"/>
              <a:t>Users are able to interact with contractors</a:t>
            </a:r>
          </a:p>
          <a:p>
            <a:pPr marL="285750" indent="-285750"/>
            <a:r>
              <a:rPr lang="en-US" dirty="0" smtClean="0"/>
              <a:t>Performance issues are addressed</a:t>
            </a:r>
          </a:p>
          <a:p>
            <a:pPr lvl="0"/>
            <a:r>
              <a:rPr lang="en-US" dirty="0" smtClean="0"/>
              <a:t>Increases </a:t>
            </a:r>
            <a:r>
              <a:rPr lang="en-US" dirty="0"/>
              <a:t>the State’s buying power</a:t>
            </a:r>
          </a:p>
          <a:p>
            <a:pPr lvl="0"/>
            <a:r>
              <a:rPr lang="en-US" dirty="0" smtClean="0"/>
              <a:t>Creates better communication with Vendors</a:t>
            </a:r>
          </a:p>
          <a:p>
            <a:pPr lvl="0"/>
            <a:r>
              <a:rPr lang="en-US" dirty="0" smtClean="0"/>
              <a:t>Collectively addresses contract and food quality issues</a:t>
            </a:r>
          </a:p>
          <a:p>
            <a:pPr lvl="0"/>
            <a:r>
              <a:rPr lang="en-US" dirty="0" smtClean="0"/>
              <a:t>Supports </a:t>
            </a:r>
            <a:r>
              <a:rPr lang="en-US" dirty="0"/>
              <a:t>conformity in operations of Food services throughout agencies</a:t>
            </a:r>
          </a:p>
          <a:p>
            <a:pPr lvl="0"/>
            <a:r>
              <a:rPr lang="en-US" dirty="0" smtClean="0"/>
              <a:t>Gives </a:t>
            </a:r>
            <a:r>
              <a:rPr lang="en-US" dirty="0"/>
              <a:t>the agencies a platform to see new products that may help </a:t>
            </a:r>
            <a:r>
              <a:rPr lang="en-US" dirty="0" smtClean="0"/>
              <a:t>reduce </a:t>
            </a:r>
            <a:r>
              <a:rPr lang="en-US" dirty="0"/>
              <a:t>costs</a:t>
            </a:r>
          </a:p>
          <a:p>
            <a:pPr lvl="0"/>
            <a:r>
              <a:rPr lang="en-US" dirty="0"/>
              <a:t>Gives the </a:t>
            </a:r>
            <a:r>
              <a:rPr lang="en-US" dirty="0" smtClean="0"/>
              <a:t>State </a:t>
            </a:r>
            <a:r>
              <a:rPr lang="en-US" dirty="0"/>
              <a:t>the availability to increase rebates and other cost saving methods</a:t>
            </a:r>
          </a:p>
          <a:p>
            <a:pPr lvl="0"/>
            <a:r>
              <a:rPr lang="en-US" dirty="0"/>
              <a:t>Open discussion of ideas to better improve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Allows users to be informed </a:t>
            </a:r>
            <a:r>
              <a:rPr lang="en-US" dirty="0"/>
              <a:t>about current issues/problems </a:t>
            </a:r>
            <a:r>
              <a:rPr lang="en-US" dirty="0" smtClean="0"/>
              <a:t>users may </a:t>
            </a:r>
            <a:r>
              <a:rPr lang="en-US" dirty="0"/>
              <a:t>be having, as well as what corrective action/possible solutions are available.  </a:t>
            </a:r>
            <a:endParaRPr lang="en-US" dirty="0" smtClean="0"/>
          </a:p>
          <a:p>
            <a:r>
              <a:rPr lang="en-US" dirty="0" smtClean="0"/>
              <a:t>Allows users </a:t>
            </a:r>
            <a:r>
              <a:rPr lang="en-US" dirty="0"/>
              <a:t>to provide input collectively as a group regarding upcoming </a:t>
            </a:r>
            <a:r>
              <a:rPr lang="en-US" dirty="0" smtClean="0"/>
              <a:t>bids </a:t>
            </a:r>
            <a:r>
              <a:rPr lang="en-US" dirty="0"/>
              <a:t>and/or contract renewals that affect Food Service operations.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/>
            <a:endParaRPr lang="en-US" dirty="0"/>
          </a:p>
          <a:p>
            <a:pPr marL="285750" indent="-28575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72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464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Food Advisory Group</vt:lpstr>
      <vt:lpstr>Background </vt:lpstr>
      <vt:lpstr>                                   Food Contracts Administered by DAS  </vt:lpstr>
      <vt:lpstr>Food Advisory Group </vt:lpstr>
      <vt:lpstr>Food Advisory Group</vt:lpstr>
      <vt:lpstr>Savings</vt:lpstr>
      <vt:lpstr>Benefits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Costanzo, Tina</dc:creator>
  <cp:lastModifiedBy>Casella, Donald</cp:lastModifiedBy>
  <cp:revision>47</cp:revision>
  <cp:lastPrinted>2017-09-21T13:02:08Z</cp:lastPrinted>
  <dcterms:created xsi:type="dcterms:W3CDTF">2017-08-28T17:00:43Z</dcterms:created>
  <dcterms:modified xsi:type="dcterms:W3CDTF">2017-09-21T13:02:18Z</dcterms:modified>
</cp:coreProperties>
</file>