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58" r:id="rId3"/>
    <p:sldId id="257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CAC"/>
    <a:srgbClr val="F76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532CF-4D06-428B-815B-33A786287266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D3FCF-7AF6-4136-9EEA-F2D33CBA7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BB3D6-3CF5-4783-9B1A-22B3FC6AC7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8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BB3D6-3CF5-4783-9B1A-22B3FC6AC7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5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9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5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807B1-F055-4A9C-967D-7B51D867B144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AE72-C944-4E16-B3DC-8C72AD455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55764"/>
            <a:ext cx="11923888" cy="67022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3781" y="696665"/>
            <a:ext cx="61420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PROCUREMENT AUTHORITY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&amp;</a:t>
            </a:r>
            <a:endParaRPr lang="en-US" sz="40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PURCHASING REGULATIONS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4" y="2635657"/>
            <a:ext cx="509587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w and O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64"/>
            <a:ext cx="11923888" cy="6702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787400"/>
            <a:ext cx="3944056" cy="5384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508044" y="1104900"/>
            <a:ext cx="3791656" cy="2755900"/>
          </a:xfrm>
          <a:prstGeom prst="wedgeRoundRectCallout">
            <a:avLst>
              <a:gd name="adj1" fmla="val -142418"/>
              <a:gd name="adj2" fmla="val -1086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How do I make a purchase when there is no State Contract?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57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55764"/>
            <a:ext cx="11923888" cy="6702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72" y="2813050"/>
            <a:ext cx="5716250" cy="361949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689894" y="468407"/>
            <a:ext cx="3409406" cy="2032000"/>
          </a:xfrm>
          <a:prstGeom prst="wedgeEllipseCallout">
            <a:avLst>
              <a:gd name="adj1" fmla="val -10834"/>
              <a:gd name="adj2" fmla="val 1230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LET’S TALK</a:t>
            </a:r>
          </a:p>
          <a:p>
            <a:pPr algn="ctr"/>
            <a:r>
              <a:rPr lang="en-US" sz="2800" dirty="0" smtClean="0"/>
              <a:t>GENERAL LETTER 71</a:t>
            </a:r>
          </a:p>
          <a:p>
            <a:pPr algn="ctr"/>
            <a:r>
              <a:rPr lang="en-US" sz="2800" dirty="0" smtClean="0"/>
              <a:t>“GL-71”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65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5" y="155764"/>
            <a:ext cx="11923888" cy="6702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4691" y="852434"/>
            <a:ext cx="4484882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Establishes </a:t>
            </a:r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powers, duties and</a:t>
            </a:r>
          </a:p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esponsibilities of the designated</a:t>
            </a:r>
          </a:p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rocurement staff by defining how</a:t>
            </a:r>
          </a:p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goods and services must be solicited, </a:t>
            </a:r>
          </a:p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evaluated and awarded.</a:t>
            </a:r>
            <a:endParaRPr lang="en-US" sz="2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0679" y="1309847"/>
            <a:ext cx="49566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Require that we contract for goods and</a:t>
            </a:r>
          </a:p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ervices in a fair and competitive manner,</a:t>
            </a:r>
          </a:p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roviding an equal opportunity to all</a:t>
            </a:r>
          </a:p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vendors who can meet the state’s need.</a:t>
            </a:r>
            <a:endParaRPr lang="en-US" sz="2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50720" y="5404654"/>
            <a:ext cx="961590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Creates a system of checks, balances and transparency to assure that procurement</a:t>
            </a:r>
          </a:p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professionals meet the requirements for competition and ethical conduct</a:t>
            </a:r>
          </a:p>
          <a:p>
            <a:r>
              <a:rPr lang="en-US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all parties involved. </a:t>
            </a:r>
            <a:endParaRPr lang="en-US" sz="2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7349" y="2843313"/>
            <a:ext cx="870802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C.G.S 4A-57</a:t>
            </a:r>
            <a:endParaRPr lang="en-US" sz="13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45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55764"/>
            <a:ext cx="11923888" cy="67022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8020" y="770978"/>
            <a:ext cx="63728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PROCUREMENT AUTHORITY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0214" y="1699230"/>
            <a:ext cx="96117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DAS Procurement Services is charged with the purchase, lease or contract </a:t>
            </a:r>
          </a:p>
          <a:p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all supplies, materials, equipment and contractual services</a:t>
            </a:r>
          </a:p>
          <a:p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required by any state agency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8052" y="2899559"/>
            <a:ext cx="4184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Currently about 1000 active contracts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Average contract term is 3 – 5 years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Estimated contract value of $2.4 billion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368034" y="4008414"/>
            <a:ext cx="92240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INTERACTIVE WEBSITE: </a:t>
            </a:r>
          </a:p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http://portal.ct.gov/en/DAS/Services/For-Agencies-and-Municipalities</a:t>
            </a:r>
          </a:p>
          <a:p>
            <a:pPr algn="ctr"/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6825" y="3628554"/>
            <a:ext cx="1535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24/7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3328" y="5194391"/>
            <a:ext cx="64622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WEALTH OF POLICY, PROCEDURAL AND GENERAL PROCUREMENT </a:t>
            </a:r>
          </a:p>
          <a:p>
            <a:pPr algn="ctr"/>
            <a:r>
              <a:rPr lang="en-U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INFORMATION FOR YOUR STAFF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72695" y="5973448"/>
            <a:ext cx="50994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SOLICITATION AND CONTRACT INFORMATION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35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66864"/>
            <a:ext cx="11923888" cy="6702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0" y="1348990"/>
            <a:ext cx="5181600" cy="40682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1769" y="630535"/>
            <a:ext cx="9969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DAS CONTRACT ADMINISTRATION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6058" y="5300785"/>
            <a:ext cx="7503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SOLICITATION PROCESSES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7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66864"/>
            <a:ext cx="11923888" cy="67022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80776" y="947180"/>
            <a:ext cx="38130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Specification driven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710" y="1742411"/>
            <a:ext cx="24928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Advertised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2266" y="2715709"/>
            <a:ext cx="50337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Sealed bid &amp; public opening</a:t>
            </a:r>
            <a:endParaRPr lang="en-US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266" y="5199888"/>
            <a:ext cx="527574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Awarded to lowest, qualified,</a:t>
            </a:r>
          </a:p>
          <a:p>
            <a:r>
              <a:rPr lang="en-US" sz="2800" b="1" dirty="0">
                <a:ln/>
                <a:solidFill>
                  <a:schemeClr val="accent4"/>
                </a:solidFill>
              </a:rPr>
              <a:t> </a:t>
            </a:r>
            <a:r>
              <a:rPr lang="en-US" sz="2800" b="1" dirty="0" smtClean="0">
                <a:ln/>
                <a:solidFill>
                  <a:schemeClr val="accent4"/>
                </a:solidFill>
              </a:rPr>
              <a:t>        </a:t>
            </a: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responsible bidder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1385" y="3923891"/>
            <a:ext cx="42175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2800" b="1" cap="none" spc="0" dirty="0" smtClean="0">
                <a:ln/>
                <a:solidFill>
                  <a:schemeClr val="accent4"/>
                </a:solidFill>
                <a:effectLst/>
              </a:rPr>
              <a:t>No ability to negotiate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60" y="785456"/>
            <a:ext cx="58601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vel Banging-SoundBible.com-2645385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7" y="-127000"/>
            <a:ext cx="11923888" cy="67022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498600"/>
            <a:ext cx="6413500" cy="332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6200" y="224135"/>
            <a:ext cx="6136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Request For Proposal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4040" y="5092700"/>
            <a:ext cx="8897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a.k.a.  Competitive Negotiation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8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6" y="-105643"/>
            <a:ext cx="11923888" cy="6702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6" y="1886794"/>
            <a:ext cx="6323526" cy="408431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985152" y="3087888"/>
            <a:ext cx="3052293" cy="51515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6273511" y="3270552"/>
            <a:ext cx="5264054" cy="608679"/>
          </a:xfrm>
          <a:prstGeom prst="leftArrow">
            <a:avLst/>
          </a:prstGeom>
          <a:solidFill>
            <a:srgbClr val="F762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Permits other criteria for award besides lowest price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6712509" y="4219139"/>
            <a:ext cx="2741358" cy="484632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Negotiation Permitted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1019694" y="3698773"/>
            <a:ext cx="3318224" cy="48463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Seeking best overall solution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1656486" y="4407131"/>
            <a:ext cx="3709624" cy="982868"/>
          </a:xfrm>
          <a:prstGeom prst="rightArrow">
            <a:avLst/>
          </a:prstGeom>
          <a:solidFill>
            <a:srgbClr val="D4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Advertised, sealed response</a:t>
            </a:r>
          </a:p>
          <a:p>
            <a:pPr algn="ctr"/>
            <a:r>
              <a:rPr lang="en-US" dirty="0" smtClean="0"/>
              <a:t>No public opening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116011" y="626591"/>
            <a:ext cx="97783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Evaluation Team &amp; Consensus Scoring</a:t>
            </a:r>
            <a:endParaRPr lang="en-US" sz="48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6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55764"/>
            <a:ext cx="11923888" cy="6702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3125063"/>
            <a:ext cx="4229100" cy="330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023" y="939800"/>
            <a:ext cx="10699660" cy="1754326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do agencies use State Contracts</a:t>
            </a: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 make purchases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55764"/>
            <a:ext cx="11923888" cy="6702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22500"/>
            <a:ext cx="10629900" cy="40259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876300" y="1270000"/>
            <a:ext cx="2057400" cy="1524000"/>
          </a:xfrm>
          <a:prstGeom prst="wedgeRoundRectCallout">
            <a:avLst>
              <a:gd name="adj1" fmla="val -1080"/>
              <a:gd name="adj2" fmla="val 8500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Find the Contract on the State Contracting Portal</a:t>
            </a: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3473843" y="1270000"/>
            <a:ext cx="1695057" cy="1524000"/>
          </a:xfrm>
          <a:prstGeom prst="cloudCallout">
            <a:avLst>
              <a:gd name="adj1" fmla="val -19335"/>
              <a:gd name="adj2" fmla="val 7108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 the Contract!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5709043" y="1270000"/>
            <a:ext cx="2622157" cy="1438148"/>
          </a:xfrm>
          <a:prstGeom prst="wedgeEllipseCallout">
            <a:avLst>
              <a:gd name="adj1" fmla="val -39238"/>
              <a:gd name="adj2" fmla="val 9870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Contact the Contracting Staff listed on the Contract with any questions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9423400" y="1270000"/>
            <a:ext cx="1892299" cy="1117600"/>
          </a:xfrm>
          <a:prstGeom prst="wedgeRectCallout">
            <a:avLst>
              <a:gd name="adj1" fmla="val -7410"/>
              <a:gd name="adj2" fmla="val 135228"/>
            </a:avLst>
          </a:prstGeom>
          <a:solidFill>
            <a:srgbClr val="D45C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Order in accordance with Contract</a:t>
            </a:r>
          </a:p>
        </p:txBody>
      </p:sp>
    </p:spTree>
    <p:extLst>
      <p:ext uri="{BB962C8B-B14F-4D97-AF65-F5344CB8AC3E}">
        <p14:creationId xmlns:p14="http://schemas.microsoft.com/office/powerpoint/2010/main" val="8139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285</Words>
  <Application>Microsoft Office PowerPoint</Application>
  <PresentationFormat>Widescreen</PresentationFormat>
  <Paragraphs>58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Costanzo, Tina</dc:creator>
  <cp:lastModifiedBy>Costanzo, Tina</cp:lastModifiedBy>
  <cp:revision>37</cp:revision>
  <dcterms:created xsi:type="dcterms:W3CDTF">2017-08-31T14:48:25Z</dcterms:created>
  <dcterms:modified xsi:type="dcterms:W3CDTF">2017-09-21T16:22:54Z</dcterms:modified>
</cp:coreProperties>
</file>