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58" r:id="rId3"/>
    <p:sldId id="274" r:id="rId4"/>
    <p:sldId id="275" r:id="rId5"/>
    <p:sldId id="276" r:id="rId6"/>
    <p:sldId id="286" r:id="rId7"/>
    <p:sldId id="287" r:id="rId8"/>
    <p:sldId id="288" r:id="rId9"/>
    <p:sldId id="277" r:id="rId10"/>
    <p:sldId id="279" r:id="rId11"/>
    <p:sldId id="259" r:id="rId12"/>
    <p:sldId id="260" r:id="rId13"/>
    <p:sldId id="289" r:id="rId14"/>
    <p:sldId id="280" r:id="rId15"/>
    <p:sldId id="257" r:id="rId16"/>
    <p:sldId id="284" r:id="rId17"/>
    <p:sldId id="26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582" autoAdjust="0"/>
  </p:normalViewPr>
  <p:slideViewPr>
    <p:cSldViewPr>
      <p:cViewPr varScale="1">
        <p:scale>
          <a:sx n="64" d="100"/>
          <a:sy n="64" d="100"/>
        </p:scale>
        <p:origin x="5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84A22B-BA11-4D4C-9708-0F6CF34D92DA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96A3A9-B307-4A58-8C7D-8C5B613D4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1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6A3A9-B307-4A58-8C7D-8C5B613D40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55764"/>
            <a:ext cx="8942916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8857" y="533400"/>
            <a:ext cx="45322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NASPO VALUEPOINT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COOPERATIVE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56839"/>
            <a:ext cx="6858000" cy="44677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87623" y="1900548"/>
            <a:ext cx="25347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15PSX0133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4355" y="2226171"/>
            <a:ext cx="18381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66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Telephone</a:t>
            </a:r>
          </a:p>
          <a:p>
            <a:pPr algn="ctr"/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66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Translation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66FF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35843" y="5079749"/>
            <a:ext cx="228921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66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Interpretation</a:t>
            </a:r>
          </a:p>
          <a:p>
            <a:pPr algn="ctr"/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66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Services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66FF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780297" y="2608433"/>
            <a:ext cx="1800308" cy="1363959"/>
          </a:xfrm>
          <a:prstGeom prst="wedgeEllipseCallout">
            <a:avLst>
              <a:gd name="adj1" fmla="val -168660"/>
              <a:gd name="adj2" fmla="val 178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SAVINGS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$243,000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55764"/>
            <a:ext cx="8942916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8857" y="533400"/>
            <a:ext cx="45322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NASPO VALUEPOINT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COOPERATIVE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3" descr="C:\Users\Tina\AppData\Local\Microsoft\Windows\Temporary Internet Files\Content.IE5\NZ74J4TK\bookshelf_empty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2819400" cy="4419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1981200"/>
            <a:ext cx="2653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ommercial</a:t>
            </a:r>
            <a:endParaRPr lang="en-U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743200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ff</a:t>
            </a:r>
            <a:endParaRPr lang="en-U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3581400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</a:t>
            </a:r>
            <a:endParaRPr lang="en-U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4343400"/>
            <a:ext cx="1284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helf</a:t>
            </a:r>
            <a:endParaRPr lang="en-U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5486400"/>
            <a:ext cx="23687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SOFTWARE</a:t>
            </a:r>
            <a:endParaRPr lang="en-U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8710" y="1905000"/>
            <a:ext cx="45004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Contract # 15PSX0247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Contract # 17PSX0129</a:t>
            </a:r>
            <a:endParaRPr lang="en-U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92861" y="3200400"/>
            <a:ext cx="395319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Consolidation of multiple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separate contracts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3400" y="4114800"/>
            <a:ext cx="3557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Software licenses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Maintenance &amp; Support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Related Services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4033315" y="5435050"/>
            <a:ext cx="4177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SAVINGS = 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$500,000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4" y="155764"/>
            <a:ext cx="8942916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8857" y="533400"/>
            <a:ext cx="45322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NASPO VALUEPOINT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COOPERATIVE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2590800"/>
            <a:ext cx="66320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POSTAGE &amp; MAIL ROOM 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EQUIPMENT, SERVICE &amp; SUPPORT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727" y="1828800"/>
            <a:ext cx="4732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Contract #</a:t>
            </a:r>
            <a:r>
              <a:rPr lang="en-U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11PSX0037</a:t>
            </a:r>
            <a:endParaRPr lang="en-U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7" name="Picture 3" descr="C:\Users\Tina\AppData\Local\Microsoft\Windows\Temporary Internet Files\Content.IE5\ZI0WUZSM\USPS_Mailbox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85800"/>
            <a:ext cx="1524000" cy="1489075"/>
          </a:xfrm>
          <a:prstGeom prst="rect">
            <a:avLst/>
          </a:prstGeom>
          <a:noFill/>
        </p:spPr>
      </p:pic>
      <p:pic>
        <p:nvPicPr>
          <p:cNvPr id="6148" name="Picture 4" descr="C:\Users\Tina\AppData\Local\Microsoft\Windows\Temporary Internet Files\Content.IE5\US859HGY\Mailman-on-cheer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86200"/>
            <a:ext cx="2559050" cy="2514600"/>
          </a:xfrm>
          <a:prstGeom prst="rect">
            <a:avLst/>
          </a:prstGeom>
          <a:noFill/>
        </p:spPr>
      </p:pic>
      <p:pic>
        <p:nvPicPr>
          <p:cNvPr id="6150" name="Picture 6" descr="C:\Users\Tina\AppData\Local\Microsoft\Windows\Temporary Internet Files\Content.IE5\WTK292CH\Uspslogo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85800"/>
            <a:ext cx="1524000" cy="2286000"/>
          </a:xfrm>
          <a:prstGeom prst="rect">
            <a:avLst/>
          </a:prstGeom>
          <a:noFill/>
        </p:spPr>
      </p:pic>
      <p:sp>
        <p:nvSpPr>
          <p:cNvPr id="12" name="Rectangular Callout 11"/>
          <p:cNvSpPr/>
          <p:nvPr/>
        </p:nvSpPr>
        <p:spPr>
          <a:xfrm>
            <a:off x="1752600" y="4267200"/>
            <a:ext cx="2667000" cy="1905000"/>
          </a:xfrm>
          <a:prstGeom prst="wedgeRectCallout">
            <a:avLst>
              <a:gd name="adj1" fmla="val 138001"/>
              <a:gd name="adj2" fmla="val 60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SAVINGS = $37,000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4" y="155764"/>
            <a:ext cx="8942916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533400"/>
            <a:ext cx="45322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NASPO VALUEPOINT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COOPERATIVE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 descr="C:\Users\Tina\AppData\Local\Microsoft\Windows\Temporary Internet Files\Content.IE5\US859HGY\cyberthief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124200"/>
            <a:ext cx="2098675" cy="3124200"/>
          </a:xfrm>
          <a:prstGeom prst="rect">
            <a:avLst/>
          </a:prstGeom>
          <a:noFill/>
        </p:spPr>
      </p:pic>
      <p:pic>
        <p:nvPicPr>
          <p:cNvPr id="2053" name="Picture 5" descr="C:\Users\Tina\AppData\Local\Microsoft\Windows\Temporary Internet Files\Content.IE5\WTK292CH\gi-list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048000"/>
            <a:ext cx="2362200" cy="2971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94148" y="1905000"/>
            <a:ext cx="47327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CONTRACT #15PSX0246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3124200" y="3124200"/>
            <a:ext cx="2895600" cy="129540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DATA BREACH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352800" y="4572000"/>
            <a:ext cx="2895600" cy="12954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CREDIT MONITORING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Flowchart: Decision 12"/>
          <p:cNvSpPr/>
          <p:nvPr/>
        </p:nvSpPr>
        <p:spPr>
          <a:xfrm>
            <a:off x="5638800" y="609600"/>
            <a:ext cx="2590800" cy="2362200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SAVINGS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$37,000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52400"/>
            <a:ext cx="8942916" cy="65531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8857" y="533400"/>
            <a:ext cx="45322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NASPO VALUEPOINT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COOPERATIVE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C:\Users\Tina\AppData\Local\Microsoft\Windows\Temporary Internet Files\Content.IE5\NZ74J4TK\Icon_Copier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79" y="973549"/>
            <a:ext cx="2438400" cy="2057400"/>
          </a:xfrm>
          <a:prstGeom prst="rect">
            <a:avLst/>
          </a:prstGeom>
          <a:noFill/>
        </p:spPr>
      </p:pic>
      <p:pic>
        <p:nvPicPr>
          <p:cNvPr id="6" name="Picture 3" descr="C:\Users\Tina\AppData\Local\Microsoft\Windows\Temporary Internet Files\Content.IE5\US859HGY\printer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1817" y="897349"/>
            <a:ext cx="1752600" cy="2209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0" y="2057400"/>
            <a:ext cx="44003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COPIERS, PRINTERS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 RELATED DEVICES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3332898"/>
            <a:ext cx="4732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CONTRACT #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14PSX0125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Picture 4" descr="C:\Users\Tina\AppData\Local\Microsoft\Windows\Temporary Internet Files\Content.IE5\US859HGY\money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657600"/>
            <a:ext cx="2209800" cy="2667000"/>
          </a:xfrm>
          <a:prstGeom prst="rect">
            <a:avLst/>
          </a:prstGeom>
          <a:noFill/>
        </p:spPr>
      </p:pic>
      <p:sp>
        <p:nvSpPr>
          <p:cNvPr id="10" name="Rectangular Callout 9"/>
          <p:cNvSpPr/>
          <p:nvPr/>
        </p:nvSpPr>
        <p:spPr>
          <a:xfrm>
            <a:off x="3533685" y="4038600"/>
            <a:ext cx="1905000" cy="1371600"/>
          </a:xfrm>
          <a:prstGeom prst="wedgeRectCallout">
            <a:avLst>
              <a:gd name="adj1" fmla="val -129088"/>
              <a:gd name="adj2" fmla="val -1055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SAVINGS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$37,000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38" y="4191000"/>
            <a:ext cx="1511300" cy="168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3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55764"/>
            <a:ext cx="8942916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533400"/>
            <a:ext cx="45322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NASPO VALUEPOINT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COOPERATIVE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C:\Users\Tina\AppData\Local\Microsoft\Windows\Temporary Internet Files\Content.IE5\WTK292CH\FedEx-se-prepara-para-el-lanzamiento-del-iPhone-5-de-Appl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05200"/>
            <a:ext cx="3505200" cy="203181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1828800"/>
            <a:ext cx="80149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PACKAGE </a:t>
            </a:r>
            <a:r>
              <a:rPr lang="en-US" sz="40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DELIVERY SERVICE</a:t>
            </a:r>
            <a:endParaRPr lang="en-US" sz="40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2514600"/>
            <a:ext cx="4372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</a:rPr>
              <a:t>Contract # 16PSX0106</a:t>
            </a:r>
            <a:endParaRPr lang="en-US" sz="3600" b="1" cap="none" spc="0" dirty="0">
              <a:ln/>
              <a:effectLst/>
            </a:endParaRPr>
          </a:p>
        </p:txBody>
      </p:sp>
      <p:pic>
        <p:nvPicPr>
          <p:cNvPr id="7172" name="Picture 4" descr="C:\Users\Tina\AppData\Local\Microsoft\Windows\Temporary Internet Files\Content.IE5\NZ74J4TK\delivering-packag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609600"/>
            <a:ext cx="1060450" cy="914400"/>
          </a:xfrm>
          <a:prstGeom prst="rect">
            <a:avLst/>
          </a:prstGeom>
          <a:noFill/>
        </p:spPr>
      </p:pic>
      <p:pic>
        <p:nvPicPr>
          <p:cNvPr id="7173" name="Picture 5" descr="C:\Users\Tina\AppData\Local\Microsoft\Windows\Temporary Internet Files\Content.IE5\WTK292CH\paquete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609600"/>
            <a:ext cx="939800" cy="914400"/>
          </a:xfrm>
          <a:prstGeom prst="rect">
            <a:avLst/>
          </a:prstGeom>
          <a:noFill/>
        </p:spPr>
      </p:pic>
      <p:pic>
        <p:nvPicPr>
          <p:cNvPr id="7175" name="Picture 7" descr="C:\Users\Tina\AppData\Local\Microsoft\Windows\Temporary Internet Files\Content.IE5\NZ74J4TK\UPS_Truck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05200"/>
            <a:ext cx="3548188" cy="201467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447800" y="5410200"/>
            <a:ext cx="6115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SAVINGS = $200,000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4" y="155764"/>
            <a:ext cx="8942916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8857" y="533400"/>
            <a:ext cx="45322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NASPO VALUEPOINT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Cooperative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895600"/>
            <a:ext cx="23001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12PSX0409</a:t>
            </a:r>
          </a:p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Verizon Wireless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9561" y="1981200"/>
            <a:ext cx="61100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Wireless Equipment &amp; Services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2895600"/>
            <a:ext cx="20152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13PSX0339</a:t>
            </a:r>
          </a:p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AT&amp;T Mobility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79418" y="2895600"/>
            <a:ext cx="23436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15PSX0339</a:t>
            </a:r>
          </a:p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T-Mobil Wireless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Tina\AppData\Local\Microsoft\Windows\Temporary Internet Files\Content.IE5\US859HGY\hearme-550x66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733800"/>
            <a:ext cx="2209800" cy="2543533"/>
          </a:xfrm>
          <a:prstGeom prst="rect">
            <a:avLst/>
          </a:prstGeom>
          <a:noFill/>
        </p:spPr>
      </p:pic>
      <p:sp>
        <p:nvSpPr>
          <p:cNvPr id="13" name="Explosion 2 12"/>
          <p:cNvSpPr/>
          <p:nvPr/>
        </p:nvSpPr>
        <p:spPr>
          <a:xfrm>
            <a:off x="4495800" y="3886200"/>
            <a:ext cx="4114800" cy="2438400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SAVINGS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$10,000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2743200" y="3802144"/>
            <a:ext cx="1828800" cy="1600200"/>
          </a:xfrm>
          <a:prstGeom prst="wedgeEllipseCallout">
            <a:avLst>
              <a:gd name="adj1" fmla="val -87093"/>
              <a:gd name="adj2" fmla="val -4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Can you hear me now?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55764"/>
            <a:ext cx="8942916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8857" y="533400"/>
            <a:ext cx="45322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NASPO VALUEPOINT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COOPERATIVE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543" y="1828800"/>
            <a:ext cx="81117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Data Communication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Products &amp; Services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2362" y="2362200"/>
            <a:ext cx="4372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Contract 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#14PSX0266 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7" name="Picture 3" descr="C:\Users\Tina\AppData\Local\Microsoft\Windows\Temporary Internet Files\Content.IE5\7RCUVW1R\Collaboratio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76600"/>
            <a:ext cx="4038600" cy="293052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148557" y="3864699"/>
            <a:ext cx="28200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SAVINGS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$225,000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5" y="155764"/>
            <a:ext cx="8942916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8857" y="533400"/>
            <a:ext cx="45322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NASPO VALUEPOINT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COOPERATIVE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C:\Users\Tina\AppData\Local\Microsoft\Windows\Temporary Internet Files\Content.IE5\WTK292CH\Buildex-Multi-Use-Screws-17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1219200" cy="1130778"/>
          </a:xfrm>
          <a:prstGeom prst="rect">
            <a:avLst/>
          </a:prstGeom>
          <a:noFill/>
        </p:spPr>
      </p:pic>
      <p:pic>
        <p:nvPicPr>
          <p:cNvPr id="6" name="Picture 3" descr="C:\Users\Tina\AppData\Local\Microsoft\Windows\Temporary Internet Files\Content.IE5\NZ74J4TK\146400232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914400"/>
            <a:ext cx="1039850" cy="685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17862" y="1828800"/>
            <a:ext cx="7701019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MAINTENANCE, REPAIR &amp; OPERATIONS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MRO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8816" y="3506882"/>
            <a:ext cx="4732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Contract #10PSX0204</a:t>
            </a:r>
            <a:endParaRPr lang="en-U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Picture 6" descr="C:\Users\Tina\AppData\Local\Microsoft\Windows\Temporary Internet Files\Content.IE5\ZI0WUZSM\Duct-tape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4554" y="2935382"/>
            <a:ext cx="914400" cy="1143000"/>
          </a:xfrm>
          <a:prstGeom prst="rect">
            <a:avLst/>
          </a:prstGeom>
          <a:noFill/>
        </p:spPr>
      </p:pic>
      <p:pic>
        <p:nvPicPr>
          <p:cNvPr id="10" name="Picture 4" descr="C:\Users\Tina\AppData\Local\Microsoft\Windows\Temporary Internet Files\Content.IE5\WTK292CH\Incandescent_and_fluorescent_light_bulbs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0833" y="2930736"/>
            <a:ext cx="1270000" cy="127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66552" y="4452527"/>
            <a:ext cx="1952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Negotiated</a:t>
            </a:r>
          </a:p>
          <a:p>
            <a:pPr algn="ctr"/>
            <a:r>
              <a:rPr lang="en-US" sz="2000" b="1" dirty="0" smtClean="0"/>
              <a:t>Additional 2%</a:t>
            </a:r>
          </a:p>
          <a:p>
            <a:pPr algn="ctr"/>
            <a:r>
              <a:rPr lang="en-US" sz="2000" b="1" dirty="0" smtClean="0"/>
              <a:t>Rebate </a:t>
            </a:r>
            <a:r>
              <a:rPr lang="en-US" sz="2000" b="1" dirty="0" smtClean="0"/>
              <a:t>Program</a:t>
            </a:r>
          </a:p>
        </p:txBody>
      </p:sp>
      <p:sp>
        <p:nvSpPr>
          <p:cNvPr id="14" name="Explosion 2 13"/>
          <p:cNvSpPr/>
          <p:nvPr/>
        </p:nvSpPr>
        <p:spPr>
          <a:xfrm>
            <a:off x="533400" y="4292491"/>
            <a:ext cx="5678123" cy="210431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TOTAL SAVINGS $1.5 MILLION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4" y="155764"/>
            <a:ext cx="8942916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8857" y="533400"/>
            <a:ext cx="45322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NASPO VALUEPOINT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COOPERATIVE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708666"/>
            <a:ext cx="45902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Information Technology 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Vendor Managed Services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(VMS)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6172200" y="1752600"/>
            <a:ext cx="2209800" cy="1676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LEAD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STATE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5046" y="4191000"/>
            <a:ext cx="33489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SAVINGS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$2,532,000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3962400"/>
            <a:ext cx="3187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Consolidated Billing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Best Candidates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Optional interviews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464420" y="3254514"/>
            <a:ext cx="47180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Contract #14PSX0338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55764"/>
            <a:ext cx="8942916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8857" y="533400"/>
            <a:ext cx="45322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NASPO VALUEPOINT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COOPERATIVE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0" name="Picture 6" descr="C:\Users\Tina\AppData\Local\Microsoft\Windows\Temporary Internet Files\Content.IE5\QIX4HY3F\car_tires_3d_by_emilio_gallo-d85cx0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4286250" cy="2895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85800" y="1752600"/>
            <a:ext cx="7686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Tires, Tubes &amp; Tire Related Services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1903" y="2359968"/>
            <a:ext cx="42322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Contract #</a:t>
            </a:r>
            <a:r>
              <a:rPr lang="en-US" sz="32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12PSX0109</a:t>
            </a:r>
            <a:endParaRPr lang="en-US" sz="32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3124200"/>
            <a:ext cx="4883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Contract directly with manufacturers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08170" y="3581400"/>
            <a:ext cx="3864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Pricing is lower than what</a:t>
            </a:r>
          </a:p>
          <a:p>
            <a:pPr algn="ctr"/>
            <a:r>
              <a:rPr lang="en-US" sz="2400" b="1" dirty="0" smtClean="0"/>
              <a:t> distributors can buy tires for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4545428" y="4495800"/>
            <a:ext cx="34131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SAVINGS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$4,500,000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40773"/>
            <a:ext cx="8942916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457200"/>
            <a:ext cx="45322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NASPO VALUEPOINT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COOPERATIVE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286000"/>
            <a:ext cx="37284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Contract #16psx0030</a:t>
            </a:r>
            <a:endParaRPr lang="en-US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5135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66FF"/>
                </a:solidFill>
                <a:effectLst/>
              </a:rPr>
              <a:t>Aftermarket Auto Parts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66FF"/>
              </a:solidFill>
              <a:effectLst/>
            </a:endParaRPr>
          </a:p>
        </p:txBody>
      </p:sp>
      <p:pic>
        <p:nvPicPr>
          <p:cNvPr id="2052" name="Picture 4" descr="C:\Users\Tina\AppData\Local\Microsoft\Windows\Temporary Internet Files\Content.IE5\WTK292CH\caraccidentcrashescrashsafety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657600"/>
            <a:ext cx="4800600" cy="26543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858000" y="762000"/>
            <a:ext cx="19335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KPMG</a:t>
            </a:r>
          </a:p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Benchmark</a:t>
            </a:r>
          </a:p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survey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2133600"/>
            <a:ext cx="1828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Additional 30% discount over</a:t>
            </a:r>
          </a:p>
          <a:p>
            <a:pPr algn="ctr"/>
            <a:r>
              <a:rPr lang="en-US" sz="2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prior contract</a:t>
            </a:r>
          </a:p>
          <a:p>
            <a:pPr algn="ctr"/>
            <a:r>
              <a:rPr lang="en-U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(20% to 50%)</a:t>
            </a:r>
            <a:endParaRPr lang="en-US" sz="20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5400" y="2438400"/>
            <a:ext cx="13647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rgbClr val="002060"/>
                </a:solidFill>
                <a:effectLst/>
              </a:rPr>
              <a:t>Additional</a:t>
            </a:r>
          </a:p>
          <a:p>
            <a:pPr algn="ctr"/>
            <a:r>
              <a:rPr lang="en-US" sz="2000" b="1" cap="none" spc="0" dirty="0" smtClean="0">
                <a:ln/>
                <a:solidFill>
                  <a:srgbClr val="002060"/>
                </a:solidFill>
                <a:effectLst/>
              </a:rPr>
              <a:t> 2% Rebate</a:t>
            </a:r>
          </a:p>
          <a:p>
            <a:pPr algn="ctr"/>
            <a:r>
              <a:rPr lang="en-US" sz="2000" b="1" cap="none" spc="0" dirty="0" smtClean="0">
                <a:ln/>
                <a:solidFill>
                  <a:srgbClr val="002060"/>
                </a:solidFill>
                <a:effectLst/>
              </a:rPr>
              <a:t> Program</a:t>
            </a:r>
            <a:endParaRPr lang="en-US" sz="20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2971800"/>
            <a:ext cx="28115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 5 deliveries/day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3352800"/>
            <a:ext cx="22960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Inventory reduction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5562600"/>
            <a:ext cx="6838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SAVINGS = $3 MILLION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5" y="3814465"/>
            <a:ext cx="2057400" cy="185935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526298" y="3928658"/>
            <a:ext cx="1850830" cy="1021449"/>
          </a:xfrm>
          <a:prstGeom prst="wedgeEllipseCallout">
            <a:avLst>
              <a:gd name="adj1" fmla="val -100359"/>
              <a:gd name="adj2" fmla="val 19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YEESSSS!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/>
      <p:bldP spid="13" grpId="0"/>
      <p:bldP spid="14" grpId="0"/>
      <p:bldP spid="15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55764"/>
            <a:ext cx="8942916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8857" y="533400"/>
            <a:ext cx="45322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NASPO VALUEPOINT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COOPERATIVE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7" name="Picture 5" descr="C:\Users\Tina\AppData\Local\Microsoft\Windows\Temporary Internet Files\Content.IE5\NZ74J4TK\220px-CarServic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4724400" cy="3352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95167" y="1828800"/>
            <a:ext cx="77586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rgbClr val="0070C0"/>
                </a:solidFill>
                <a:effectLst/>
              </a:rPr>
              <a:t>Vehicle Lifts &amp; Associated Garage </a:t>
            </a:r>
            <a:r>
              <a:rPr lang="en-US" sz="3200" b="1" cap="none" spc="0" dirty="0" smtClean="0">
                <a:ln/>
                <a:solidFill>
                  <a:srgbClr val="0070C0"/>
                </a:solidFill>
                <a:effectLst/>
              </a:rPr>
              <a:t>Equipment</a:t>
            </a:r>
            <a:endParaRPr lang="en-US" sz="32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2667000"/>
            <a:ext cx="275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SAVINGS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5486400" y="3200400"/>
            <a:ext cx="3200400" cy="30480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Additional 10% discount over prior contract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9960" y="2272259"/>
            <a:ext cx="3962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0070C0"/>
                </a:solidFill>
              </a:rPr>
              <a:t>Contract #17PSX0074</a:t>
            </a:r>
            <a:endParaRPr lang="en-US" sz="3200" b="1" cap="none" spc="0" dirty="0">
              <a:ln/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55764"/>
            <a:ext cx="8942916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8857" y="533400"/>
            <a:ext cx="45322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NASPO VALUEPOINT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COOPERATIVE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828800"/>
            <a:ext cx="840095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ELECTRONIC MONITORING OF OFFENDER SERVICES</a:t>
            </a:r>
            <a:endParaRPr lang="en-US" sz="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4" name="Picture 2" descr="C:\Users\Tina\AppData\Local\Microsoft\Windows\Temporary Internet Files\Content.IE5\US859HGY\01_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8000"/>
            <a:ext cx="2819400" cy="3269971"/>
          </a:xfrm>
          <a:prstGeom prst="rect">
            <a:avLst/>
          </a:prstGeom>
          <a:noFill/>
        </p:spPr>
      </p:pic>
      <p:pic>
        <p:nvPicPr>
          <p:cNvPr id="8197" name="Picture 5" descr="C:\Users\Tina\AppData\Local\Microsoft\Windows\Temporary Internet Files\Content.IE5\NZ74J4TK\clouseau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200400"/>
            <a:ext cx="2209800" cy="269725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362200" y="2362200"/>
            <a:ext cx="3998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Contract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#12PSX0139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3048000" y="3429000"/>
            <a:ext cx="1828800" cy="1676400"/>
          </a:xfrm>
          <a:prstGeom prst="wedgeEllipseCallout">
            <a:avLst>
              <a:gd name="adj1" fmla="val -111027"/>
              <a:gd name="adj2" fmla="val 2229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SAVINGS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$40,000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55764"/>
            <a:ext cx="8942916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8857" y="533400"/>
            <a:ext cx="45322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NASPO VALUEPOINT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COOPERATIVE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20" name="Picture 4" descr="C:\Users\Tina\AppData\Local\Microsoft\Windows\Temporary Internet Files\Content.IE5\QIX4HY3F\300px-Police-LIDAR-Gun-094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3606800" cy="27051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495800" y="1828800"/>
            <a:ext cx="41808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Police Radar,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Lidar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Parts &amp; Equipment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3124200"/>
            <a:ext cx="4372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Contract # 15PSX0161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24" name="Picture 8" descr="C:\Users\Tina\AppData\Local\Microsoft\Windows\Temporary Internet Files\Content.IE5\QIX4HY3F\thumb-Police-car-33.3-9390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733800"/>
            <a:ext cx="2971800" cy="2559050"/>
          </a:xfrm>
          <a:prstGeom prst="rect">
            <a:avLst/>
          </a:prstGeom>
          <a:noFill/>
        </p:spPr>
      </p:pic>
      <p:sp>
        <p:nvSpPr>
          <p:cNvPr id="13" name="Oval Callout 12"/>
          <p:cNvSpPr/>
          <p:nvPr/>
        </p:nvSpPr>
        <p:spPr>
          <a:xfrm>
            <a:off x="2438400" y="4658261"/>
            <a:ext cx="2057400" cy="1513939"/>
          </a:xfrm>
          <a:prstGeom prst="wedgeEllipseCallout">
            <a:avLst>
              <a:gd name="adj1" fmla="val 134531"/>
              <a:gd name="adj2" fmla="val -60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SAVINGS</a:t>
            </a:r>
          </a:p>
          <a:p>
            <a:pPr algn="ctr"/>
            <a:r>
              <a:rPr lang="en-US" sz="2000" b="1" dirty="0" smtClean="0"/>
              <a:t>$10,000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55764"/>
            <a:ext cx="8942916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8857" y="533400"/>
            <a:ext cx="45322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NASPO VALUEPOINT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COOPERATIVE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5" name="Picture 5" descr="C:\Users\Tina\AppData\Local\Microsoft\Windows\Temporary Internet Files\Content.IE5\512YB9DM\225px-Policecomputer-GTA4-mode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3200400" cy="4038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950334" y="1981200"/>
            <a:ext cx="51936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Mobile video recorder</a:t>
            </a:r>
          </a:p>
          <a:p>
            <a:pPr algn="ctr"/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And</a:t>
            </a:r>
          </a:p>
          <a:p>
            <a:pPr algn="ctr"/>
            <a:r>
              <a:rPr lang="en-US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toughbooks</a:t>
            </a:r>
            <a:endParaRPr lang="en-U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3810000"/>
            <a:ext cx="4039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Contract # 15PSX0221</a:t>
            </a:r>
            <a:endParaRPr lang="en-US" sz="32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5105400"/>
            <a:ext cx="44262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Savings = $10,000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55764"/>
            <a:ext cx="8942916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8857" y="533400"/>
            <a:ext cx="45322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NASPO VALUEPOINT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COOPERATIVE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9874" y="1752600"/>
            <a:ext cx="42680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Contract #13PSX0280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C:\Users\Tina\AppData\Local\Microsoft\Windows\Temporary Internet Files\Content.IE5\ZI0WUZSM\download%20(3)_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36" y="1195119"/>
            <a:ext cx="1701800" cy="1130300"/>
          </a:xfrm>
          <a:prstGeom prst="rect">
            <a:avLst/>
          </a:prstGeom>
          <a:noFill/>
        </p:spPr>
      </p:pic>
      <p:pic>
        <p:nvPicPr>
          <p:cNvPr id="4099" name="Picture 3" descr="C:\Users\Tina\AppData\Local\Microsoft\Windows\Temporary Internet Files\Content.IE5\WTK292CH\Acer_AS5733Z-P624G64Mnkk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752" y="946211"/>
            <a:ext cx="1818139" cy="1308100"/>
          </a:xfrm>
          <a:prstGeom prst="rect">
            <a:avLst/>
          </a:prstGeom>
          <a:noFill/>
        </p:spPr>
      </p:pic>
      <p:pic>
        <p:nvPicPr>
          <p:cNvPr id="4101" name="Picture 5" descr="C:\Users\Tina\AppData\Local\Microsoft\Windows\Temporary Internet Files\Content.IE5\ZI0WUZSM\motorola_xoom_fiyati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413" y="4413504"/>
            <a:ext cx="1524000" cy="1219200"/>
          </a:xfrm>
          <a:prstGeom prst="rect">
            <a:avLst/>
          </a:prstGeom>
          <a:noFill/>
        </p:spPr>
      </p:pic>
      <p:pic>
        <p:nvPicPr>
          <p:cNvPr id="4102" name="Picture 6" descr="C:\Users\Tina\AppData\Local\Microsoft\Windows\Temporary Internet Files\Content.IE5\WTK292CH\5659926191_45181be35c_z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4399" y="5023104"/>
            <a:ext cx="1432560" cy="1301496"/>
          </a:xfrm>
          <a:prstGeom prst="rect">
            <a:avLst/>
          </a:prstGeom>
          <a:noFill/>
        </p:spPr>
      </p:pic>
      <p:pic>
        <p:nvPicPr>
          <p:cNvPr id="4103" name="Picture 7" descr="C:\Users\Tina\AppData\Local\Microsoft\Windows\Temporary Internet Files\Content.IE5\US859HGY\3178699697_9178260d53_z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9899" y="4171178"/>
            <a:ext cx="1323975" cy="21971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7256" y="2612131"/>
            <a:ext cx="2040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Desktop computers</a:t>
            </a:r>
          </a:p>
          <a:p>
            <a:pPr algn="ctr"/>
            <a:r>
              <a:rPr lang="en-US" b="1" dirty="0" smtClean="0"/>
              <a:t>Workstations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18921" y="2390745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Laptops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80534" y="5681422"/>
            <a:ext cx="937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Tablets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87385" y="6243323"/>
            <a:ext cx="116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Monitors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43800" y="4800600"/>
            <a:ext cx="97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Servers</a:t>
            </a:r>
            <a:endParaRPr lang="en-US" sz="2000" b="1" dirty="0"/>
          </a:p>
        </p:txBody>
      </p:sp>
      <p:sp>
        <p:nvSpPr>
          <p:cNvPr id="20" name="Vertical Scroll 19"/>
          <p:cNvSpPr/>
          <p:nvPr/>
        </p:nvSpPr>
        <p:spPr>
          <a:xfrm>
            <a:off x="4907522" y="4629835"/>
            <a:ext cx="1490472" cy="1752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Related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Services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106" name="Picture 10" descr="C:\Users\Tina\AppData\Local\Microsoft\Windows\Temporary Internet Files\Content.IE5\WTK292CH\Dell_Logo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2085" y="2667491"/>
            <a:ext cx="990600" cy="609600"/>
          </a:xfrm>
          <a:prstGeom prst="rect">
            <a:avLst/>
          </a:prstGeom>
          <a:noFill/>
        </p:spPr>
      </p:pic>
      <p:pic>
        <p:nvPicPr>
          <p:cNvPr id="4107" name="Picture 11" descr="C:\Users\Tina\AppData\Local\Microsoft\Windows\Temporary Internet Files\Content.IE5\NZ74J4TK\Logo_hp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32002" y="2598295"/>
            <a:ext cx="1040994" cy="812394"/>
          </a:xfrm>
          <a:prstGeom prst="rect">
            <a:avLst/>
          </a:prstGeom>
          <a:noFill/>
        </p:spPr>
      </p:pic>
      <p:pic>
        <p:nvPicPr>
          <p:cNvPr id="4108" name="Picture 12" descr="C:\Users\Tina\AppData\Local\Microsoft\Windows\Temporary Internet Files\Content.IE5\ZI0WUZSM\1441187561_Lenovo-dopo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49050" y="2524894"/>
            <a:ext cx="1219200" cy="812394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469953" y="3434089"/>
            <a:ext cx="6267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Savings =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$1,200,000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355</Words>
  <Application>Microsoft Office PowerPoint</Application>
  <PresentationFormat>On-screen Show (4:3)</PresentationFormat>
  <Paragraphs>154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</dc:creator>
  <cp:lastModifiedBy>Costanzo, Tina</cp:lastModifiedBy>
  <cp:revision>95</cp:revision>
  <cp:lastPrinted>2017-09-21T14:17:56Z</cp:lastPrinted>
  <dcterms:created xsi:type="dcterms:W3CDTF">2017-09-17T21:34:36Z</dcterms:created>
  <dcterms:modified xsi:type="dcterms:W3CDTF">2017-09-21T14:38:12Z</dcterms:modified>
</cp:coreProperties>
</file>