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6" r:id="rId5"/>
    <p:sldId id="257" r:id="rId6"/>
    <p:sldId id="258" r:id="rId7"/>
    <p:sldId id="259" r:id="rId8"/>
    <p:sldId id="267" r:id="rId9"/>
    <p:sldId id="266" r:id="rId10"/>
    <p:sldId id="263" r:id="rId11"/>
    <p:sldId id="262" r:id="rId12"/>
    <p:sldId id="268" r:id="rId13"/>
    <p:sldId id="270"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AA4516-472B-4157-A6AC-C7F6B5DE95A4}" v="850" dt="2022-08-30T18:43:05.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669" autoAdjust="0"/>
  </p:normalViewPr>
  <p:slideViewPr>
    <p:cSldViewPr snapToGrid="0">
      <p:cViewPr varScale="1">
        <p:scale>
          <a:sx n="54" d="100"/>
          <a:sy n="54" d="100"/>
        </p:scale>
        <p:origin x="1112" y="56"/>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16FC5F-A766-4932-8CA9-FB728B441FE7}" type="doc">
      <dgm:prSet loTypeId="urn:microsoft.com/office/officeart/2011/layout/TabList" loCatId="officeonline" qsTypeId="urn:microsoft.com/office/officeart/2005/8/quickstyle/simple1" qsCatId="simple" csTypeId="urn:microsoft.com/office/officeart/2005/8/colors/accent1_2" csCatId="accent1" phldr="1"/>
      <dgm:spPr/>
      <dgm:t>
        <a:bodyPr/>
        <a:lstStyle/>
        <a:p>
          <a:endParaRPr lang="en-US"/>
        </a:p>
      </dgm:t>
    </dgm:pt>
    <dgm:pt modelId="{139F8108-85D8-4803-84D6-95F9ED982E15}">
      <dgm:prSet phldrT="[Text]"/>
      <dgm:spPr/>
      <dgm:t>
        <a:bodyPr/>
        <a:lstStyle/>
        <a:p>
          <a:r>
            <a:rPr lang="en-US" dirty="0"/>
            <a:t>Group Day</a:t>
          </a:r>
        </a:p>
      </dgm:t>
    </dgm:pt>
    <dgm:pt modelId="{DAFE09A7-2A53-46BC-9209-6302488AF643}" type="parTrans" cxnId="{D533EC5B-C2A6-4B47-A44E-7F946A42D2AD}">
      <dgm:prSet/>
      <dgm:spPr/>
      <dgm:t>
        <a:bodyPr/>
        <a:lstStyle/>
        <a:p>
          <a:endParaRPr lang="en-US"/>
        </a:p>
      </dgm:t>
    </dgm:pt>
    <dgm:pt modelId="{D1DA73AB-F062-499D-AA35-5D4A4DC0C1A0}" type="sibTrans" cxnId="{D533EC5B-C2A6-4B47-A44E-7F946A42D2AD}">
      <dgm:prSet/>
      <dgm:spPr/>
      <dgm:t>
        <a:bodyPr/>
        <a:lstStyle/>
        <a:p>
          <a:endParaRPr lang="en-US"/>
        </a:p>
      </dgm:t>
    </dgm:pt>
    <dgm:pt modelId="{33844BDA-B82A-492E-87EB-6AAE91BC8292}">
      <dgm:prSet phldrT="[Text]" custT="1"/>
      <dgm:spPr/>
      <dgm:t>
        <a:bodyPr/>
        <a:lstStyle/>
        <a:p>
          <a:pPr algn="ctr"/>
          <a:r>
            <a:rPr lang="en-US" sz="2400" dirty="0"/>
            <a:t>Facility-based or appropriate community location</a:t>
          </a:r>
        </a:p>
      </dgm:t>
    </dgm:pt>
    <dgm:pt modelId="{5DBC027C-4C74-4381-AAE3-236B86B3A201}" type="parTrans" cxnId="{CF2B2D69-1BFE-4CC1-AAEC-86D52BE3C5D4}">
      <dgm:prSet/>
      <dgm:spPr/>
      <dgm:t>
        <a:bodyPr/>
        <a:lstStyle/>
        <a:p>
          <a:endParaRPr lang="en-US"/>
        </a:p>
      </dgm:t>
    </dgm:pt>
    <dgm:pt modelId="{AB866459-1269-48C9-A9CD-C79C04D4C7C1}" type="sibTrans" cxnId="{CF2B2D69-1BFE-4CC1-AAEC-86D52BE3C5D4}">
      <dgm:prSet/>
      <dgm:spPr/>
      <dgm:t>
        <a:bodyPr/>
        <a:lstStyle/>
        <a:p>
          <a:endParaRPr lang="en-US"/>
        </a:p>
      </dgm:t>
    </dgm:pt>
    <dgm:pt modelId="{2F501E41-B8D4-450C-992D-87AEFD941AB9}">
      <dgm:prSet phldrT="[Text]"/>
      <dgm:spPr/>
      <dgm:t>
        <a:bodyPr/>
        <a:lstStyle/>
        <a:p>
          <a:r>
            <a:rPr lang="en-US" dirty="0"/>
            <a:t>Services and supports provided in a facility-based program or appropriate community locations leading to the acquisition, improvement and/or retention of skills and abilities to prepare an individual for work and/or community participation, or support meaningful socialization, leisure and retirement</a:t>
          </a:r>
        </a:p>
        <a:p>
          <a:r>
            <a:rPr lang="en-US" dirty="0"/>
            <a:t>activities. </a:t>
          </a:r>
        </a:p>
      </dgm:t>
    </dgm:pt>
    <dgm:pt modelId="{6E5CD6E9-CFA9-4825-A18C-94435D7364E3}" type="parTrans" cxnId="{0187F111-BC55-4CAF-8099-EEF89FADB906}">
      <dgm:prSet/>
      <dgm:spPr/>
      <dgm:t>
        <a:bodyPr/>
        <a:lstStyle/>
        <a:p>
          <a:endParaRPr lang="en-US"/>
        </a:p>
      </dgm:t>
    </dgm:pt>
    <dgm:pt modelId="{6DB2813E-2F32-4310-A29B-18D162626D6A}" type="sibTrans" cxnId="{0187F111-BC55-4CAF-8099-EEF89FADB906}">
      <dgm:prSet/>
      <dgm:spPr/>
      <dgm:t>
        <a:bodyPr/>
        <a:lstStyle/>
        <a:p>
          <a:endParaRPr lang="en-US"/>
        </a:p>
      </dgm:t>
    </dgm:pt>
    <dgm:pt modelId="{A1BE33E5-D8DD-46AA-BC3F-1B582F83D88B}">
      <dgm:prSet phldrT="[Text]"/>
      <dgm:spPr/>
      <dgm:t>
        <a:bodyPr/>
        <a:lstStyle/>
        <a:p>
          <a:r>
            <a:rPr lang="en-US" dirty="0"/>
            <a:t>Senior Supports</a:t>
          </a:r>
        </a:p>
      </dgm:t>
    </dgm:pt>
    <dgm:pt modelId="{BB0BB9E3-6A30-4CED-A7AC-0AB99094D7F5}" type="parTrans" cxnId="{73DA1D93-4D82-4623-B95D-565F950E815D}">
      <dgm:prSet/>
      <dgm:spPr/>
      <dgm:t>
        <a:bodyPr/>
        <a:lstStyle/>
        <a:p>
          <a:endParaRPr lang="en-US"/>
        </a:p>
      </dgm:t>
    </dgm:pt>
    <dgm:pt modelId="{27CE1926-C5C3-4C64-AA12-8CB17DD8E9FD}" type="sibTrans" cxnId="{73DA1D93-4D82-4623-B95D-565F950E815D}">
      <dgm:prSet/>
      <dgm:spPr/>
      <dgm:t>
        <a:bodyPr/>
        <a:lstStyle/>
        <a:p>
          <a:endParaRPr lang="en-US"/>
        </a:p>
      </dgm:t>
    </dgm:pt>
    <dgm:pt modelId="{6BF7E6F6-496D-409F-AE39-455A4299EFFB}">
      <dgm:prSet phldrT="[Text]" custT="1"/>
      <dgm:spPr/>
      <dgm:t>
        <a:bodyPr/>
        <a:lstStyle/>
        <a:p>
          <a:pPr algn="ctr"/>
          <a:r>
            <a:rPr lang="en-US" sz="2400" dirty="0"/>
            <a:t>Any community setting, including place of residence</a:t>
          </a:r>
        </a:p>
      </dgm:t>
    </dgm:pt>
    <dgm:pt modelId="{CF39118F-7159-4610-BC72-797E0C06E1FE}" type="parTrans" cxnId="{AA887894-1645-4FA0-8832-0D6ED0653E7A}">
      <dgm:prSet/>
      <dgm:spPr/>
      <dgm:t>
        <a:bodyPr/>
        <a:lstStyle/>
        <a:p>
          <a:endParaRPr lang="en-US"/>
        </a:p>
      </dgm:t>
    </dgm:pt>
    <dgm:pt modelId="{1F2050CE-74F2-4EF4-9AEE-7D65A2C20325}" type="sibTrans" cxnId="{AA887894-1645-4FA0-8832-0D6ED0653E7A}">
      <dgm:prSet/>
      <dgm:spPr/>
      <dgm:t>
        <a:bodyPr/>
        <a:lstStyle/>
        <a:p>
          <a:endParaRPr lang="en-US"/>
        </a:p>
      </dgm:t>
    </dgm:pt>
    <dgm:pt modelId="{2CC2585C-C409-45E8-B1B7-DCBA49C5240A}">
      <dgm:prSet phldrT="[Text]"/>
      <dgm:spPr/>
      <dgm:t>
        <a:bodyPr/>
        <a:lstStyle/>
        <a:p>
          <a:r>
            <a:rPr lang="en-US" dirty="0"/>
            <a:t>Pre-retirement service designed to prevent isolation, assist in maintaining skills, and stimulate social interaction with others.</a:t>
          </a:r>
        </a:p>
      </dgm:t>
    </dgm:pt>
    <dgm:pt modelId="{3B84A3A2-01A1-4B78-A151-CDC90272F40A}" type="parTrans" cxnId="{E3355DBA-4080-48CC-82D1-4A3214B66638}">
      <dgm:prSet/>
      <dgm:spPr/>
      <dgm:t>
        <a:bodyPr/>
        <a:lstStyle/>
        <a:p>
          <a:endParaRPr lang="en-US"/>
        </a:p>
      </dgm:t>
    </dgm:pt>
    <dgm:pt modelId="{415597C6-C200-4322-BE1D-4AC27A0984FC}" type="sibTrans" cxnId="{E3355DBA-4080-48CC-82D1-4A3214B66638}">
      <dgm:prSet/>
      <dgm:spPr/>
      <dgm:t>
        <a:bodyPr/>
        <a:lstStyle/>
        <a:p>
          <a:endParaRPr lang="en-US"/>
        </a:p>
      </dgm:t>
    </dgm:pt>
    <dgm:pt modelId="{86C96089-ECE2-45A7-B805-E64B4D4351D4}">
      <dgm:prSet/>
      <dgm:spPr/>
      <dgm:t>
        <a:bodyPr/>
        <a:lstStyle/>
        <a:p>
          <a:endParaRPr lang="en-US" dirty="0"/>
        </a:p>
      </dgm:t>
    </dgm:pt>
    <dgm:pt modelId="{80EB46AE-353F-446D-8FCD-5D3B43A406D6}" type="parTrans" cxnId="{79642324-9107-448A-A759-EACBC800BD7E}">
      <dgm:prSet/>
      <dgm:spPr/>
      <dgm:t>
        <a:bodyPr/>
        <a:lstStyle/>
        <a:p>
          <a:endParaRPr lang="en-US"/>
        </a:p>
      </dgm:t>
    </dgm:pt>
    <dgm:pt modelId="{1487916F-DFB8-450E-A60F-05936A71C2E4}" type="sibTrans" cxnId="{79642324-9107-448A-A759-EACBC800BD7E}">
      <dgm:prSet/>
      <dgm:spPr/>
      <dgm:t>
        <a:bodyPr/>
        <a:lstStyle/>
        <a:p>
          <a:endParaRPr lang="en-US"/>
        </a:p>
      </dgm:t>
    </dgm:pt>
    <dgm:pt modelId="{250E0DE2-74D9-4844-AE3C-BDA19983916C}" type="pres">
      <dgm:prSet presAssocID="{7316FC5F-A766-4932-8CA9-FB728B441FE7}" presName="Name0" presStyleCnt="0">
        <dgm:presLayoutVars>
          <dgm:chMax/>
          <dgm:chPref val="3"/>
          <dgm:dir/>
          <dgm:animOne val="branch"/>
          <dgm:animLvl val="lvl"/>
        </dgm:presLayoutVars>
      </dgm:prSet>
      <dgm:spPr/>
    </dgm:pt>
    <dgm:pt modelId="{9E220171-CE79-42A0-AC75-2536AAD89A4D}" type="pres">
      <dgm:prSet presAssocID="{139F8108-85D8-4803-84D6-95F9ED982E15}" presName="composite" presStyleCnt="0"/>
      <dgm:spPr/>
    </dgm:pt>
    <dgm:pt modelId="{C7342102-1218-436C-A2B9-3BB0885CBB15}" type="pres">
      <dgm:prSet presAssocID="{139F8108-85D8-4803-84D6-95F9ED982E15}" presName="FirstChild" presStyleLbl="revTx" presStyleIdx="0" presStyleCnt="4">
        <dgm:presLayoutVars>
          <dgm:chMax val="0"/>
          <dgm:chPref val="0"/>
          <dgm:bulletEnabled val="1"/>
        </dgm:presLayoutVars>
      </dgm:prSet>
      <dgm:spPr/>
    </dgm:pt>
    <dgm:pt modelId="{46139FF4-29C4-4C79-A355-C0313301E65D}" type="pres">
      <dgm:prSet presAssocID="{139F8108-85D8-4803-84D6-95F9ED982E15}" presName="Parent" presStyleLbl="alignNode1" presStyleIdx="0" presStyleCnt="2">
        <dgm:presLayoutVars>
          <dgm:chMax val="3"/>
          <dgm:chPref val="3"/>
          <dgm:bulletEnabled val="1"/>
        </dgm:presLayoutVars>
      </dgm:prSet>
      <dgm:spPr/>
    </dgm:pt>
    <dgm:pt modelId="{B29E39E5-2BA0-4CA0-B763-8C8686A2146F}" type="pres">
      <dgm:prSet presAssocID="{139F8108-85D8-4803-84D6-95F9ED982E15}" presName="Accent" presStyleLbl="parChTrans1D1" presStyleIdx="0" presStyleCnt="2"/>
      <dgm:spPr/>
    </dgm:pt>
    <dgm:pt modelId="{B6054B65-C616-4E07-B2F5-00765F58F6AA}" type="pres">
      <dgm:prSet presAssocID="{139F8108-85D8-4803-84D6-95F9ED982E15}" presName="Child" presStyleLbl="revTx" presStyleIdx="1" presStyleCnt="4">
        <dgm:presLayoutVars>
          <dgm:chMax val="0"/>
          <dgm:chPref val="0"/>
          <dgm:bulletEnabled val="1"/>
        </dgm:presLayoutVars>
      </dgm:prSet>
      <dgm:spPr/>
    </dgm:pt>
    <dgm:pt modelId="{7D9B704E-9CED-4A03-AD7D-5F82949165A8}" type="pres">
      <dgm:prSet presAssocID="{D1DA73AB-F062-499D-AA35-5D4A4DC0C1A0}" presName="sibTrans" presStyleCnt="0"/>
      <dgm:spPr/>
    </dgm:pt>
    <dgm:pt modelId="{F54D76EC-662C-4B8A-9241-6BC8C4C94B3D}" type="pres">
      <dgm:prSet presAssocID="{A1BE33E5-D8DD-46AA-BC3F-1B582F83D88B}" presName="composite" presStyleCnt="0"/>
      <dgm:spPr/>
    </dgm:pt>
    <dgm:pt modelId="{BBC2DD90-CA8F-4F70-B234-E6EC1304F689}" type="pres">
      <dgm:prSet presAssocID="{A1BE33E5-D8DD-46AA-BC3F-1B582F83D88B}" presName="FirstChild" presStyleLbl="revTx" presStyleIdx="2" presStyleCnt="4">
        <dgm:presLayoutVars>
          <dgm:chMax val="0"/>
          <dgm:chPref val="0"/>
          <dgm:bulletEnabled val="1"/>
        </dgm:presLayoutVars>
      </dgm:prSet>
      <dgm:spPr/>
    </dgm:pt>
    <dgm:pt modelId="{7BA32B58-E7C8-45BC-B8C5-2F82BBB9C166}" type="pres">
      <dgm:prSet presAssocID="{A1BE33E5-D8DD-46AA-BC3F-1B582F83D88B}" presName="Parent" presStyleLbl="alignNode1" presStyleIdx="1" presStyleCnt="2">
        <dgm:presLayoutVars>
          <dgm:chMax val="3"/>
          <dgm:chPref val="3"/>
          <dgm:bulletEnabled val="1"/>
        </dgm:presLayoutVars>
      </dgm:prSet>
      <dgm:spPr/>
    </dgm:pt>
    <dgm:pt modelId="{1B2FC950-2A2B-495E-9EA1-A808EA634273}" type="pres">
      <dgm:prSet presAssocID="{A1BE33E5-D8DD-46AA-BC3F-1B582F83D88B}" presName="Accent" presStyleLbl="parChTrans1D1" presStyleIdx="1" presStyleCnt="2"/>
      <dgm:spPr/>
    </dgm:pt>
    <dgm:pt modelId="{A51DE913-7D1A-4411-BBC1-5AB7C2AC0DF0}" type="pres">
      <dgm:prSet presAssocID="{A1BE33E5-D8DD-46AA-BC3F-1B582F83D88B}" presName="Child" presStyleLbl="revTx" presStyleIdx="3" presStyleCnt="4">
        <dgm:presLayoutVars>
          <dgm:chMax val="0"/>
          <dgm:chPref val="0"/>
          <dgm:bulletEnabled val="1"/>
        </dgm:presLayoutVars>
      </dgm:prSet>
      <dgm:spPr/>
    </dgm:pt>
  </dgm:ptLst>
  <dgm:cxnLst>
    <dgm:cxn modelId="{0187F111-BC55-4CAF-8099-EEF89FADB906}" srcId="{139F8108-85D8-4803-84D6-95F9ED982E15}" destId="{2F501E41-B8D4-450C-992D-87AEFD941AB9}" srcOrd="2" destOrd="0" parTransId="{6E5CD6E9-CFA9-4825-A18C-94435D7364E3}" sibTransId="{6DB2813E-2F32-4310-A29B-18D162626D6A}"/>
    <dgm:cxn modelId="{D2B9F019-DCBA-441F-A7F2-AA27DA5C028A}" type="presOf" srcId="{6BF7E6F6-496D-409F-AE39-455A4299EFFB}" destId="{BBC2DD90-CA8F-4F70-B234-E6EC1304F689}" srcOrd="0" destOrd="0" presId="urn:microsoft.com/office/officeart/2011/layout/TabList"/>
    <dgm:cxn modelId="{C7DA4D1A-528A-469B-897F-8A0F2D72F04E}" type="presOf" srcId="{33844BDA-B82A-492E-87EB-6AAE91BC8292}" destId="{C7342102-1218-436C-A2B9-3BB0885CBB15}" srcOrd="0" destOrd="0" presId="urn:microsoft.com/office/officeart/2011/layout/TabList"/>
    <dgm:cxn modelId="{79642324-9107-448A-A759-EACBC800BD7E}" srcId="{139F8108-85D8-4803-84D6-95F9ED982E15}" destId="{86C96089-ECE2-45A7-B805-E64B4D4351D4}" srcOrd="1" destOrd="0" parTransId="{80EB46AE-353F-446D-8FCD-5D3B43A406D6}" sibTransId="{1487916F-DFB8-450E-A60F-05936A71C2E4}"/>
    <dgm:cxn modelId="{A3635228-0906-4898-84F0-F80F4D2255F3}" type="presOf" srcId="{139F8108-85D8-4803-84D6-95F9ED982E15}" destId="{46139FF4-29C4-4C79-A355-C0313301E65D}" srcOrd="0" destOrd="0" presId="urn:microsoft.com/office/officeart/2011/layout/TabList"/>
    <dgm:cxn modelId="{D533EC5B-C2A6-4B47-A44E-7F946A42D2AD}" srcId="{7316FC5F-A766-4932-8CA9-FB728B441FE7}" destId="{139F8108-85D8-4803-84D6-95F9ED982E15}" srcOrd="0" destOrd="0" parTransId="{DAFE09A7-2A53-46BC-9209-6302488AF643}" sibTransId="{D1DA73AB-F062-499D-AA35-5D4A4DC0C1A0}"/>
    <dgm:cxn modelId="{23883042-2306-486B-9727-B8E8D7E2E7EA}" type="presOf" srcId="{2CC2585C-C409-45E8-B1B7-DCBA49C5240A}" destId="{A51DE913-7D1A-4411-BBC1-5AB7C2AC0DF0}" srcOrd="0" destOrd="0" presId="urn:microsoft.com/office/officeart/2011/layout/TabList"/>
    <dgm:cxn modelId="{CF2B2D69-1BFE-4CC1-AAEC-86D52BE3C5D4}" srcId="{139F8108-85D8-4803-84D6-95F9ED982E15}" destId="{33844BDA-B82A-492E-87EB-6AAE91BC8292}" srcOrd="0" destOrd="0" parTransId="{5DBC027C-4C74-4381-AAE3-236B86B3A201}" sibTransId="{AB866459-1269-48C9-A9CD-C79C04D4C7C1}"/>
    <dgm:cxn modelId="{73DA1D93-4D82-4623-B95D-565F950E815D}" srcId="{7316FC5F-A766-4932-8CA9-FB728B441FE7}" destId="{A1BE33E5-D8DD-46AA-BC3F-1B582F83D88B}" srcOrd="1" destOrd="0" parTransId="{BB0BB9E3-6A30-4CED-A7AC-0AB99094D7F5}" sibTransId="{27CE1926-C5C3-4C64-AA12-8CB17DD8E9FD}"/>
    <dgm:cxn modelId="{AA887894-1645-4FA0-8832-0D6ED0653E7A}" srcId="{A1BE33E5-D8DD-46AA-BC3F-1B582F83D88B}" destId="{6BF7E6F6-496D-409F-AE39-455A4299EFFB}" srcOrd="0" destOrd="0" parTransId="{CF39118F-7159-4610-BC72-797E0C06E1FE}" sibTransId="{1F2050CE-74F2-4EF4-9AEE-7D65A2C20325}"/>
    <dgm:cxn modelId="{3312B794-0C7E-4B41-8201-327CF549EF6D}" type="presOf" srcId="{2F501E41-B8D4-450C-992D-87AEFD941AB9}" destId="{B6054B65-C616-4E07-B2F5-00765F58F6AA}" srcOrd="0" destOrd="1" presId="urn:microsoft.com/office/officeart/2011/layout/TabList"/>
    <dgm:cxn modelId="{9A78B2AC-D00C-4FF0-A9C5-01740FCEC912}" type="presOf" srcId="{86C96089-ECE2-45A7-B805-E64B4D4351D4}" destId="{B6054B65-C616-4E07-B2F5-00765F58F6AA}" srcOrd="0" destOrd="0" presId="urn:microsoft.com/office/officeart/2011/layout/TabList"/>
    <dgm:cxn modelId="{CCB38FB8-C2B7-4881-9B51-FAED1FF21D41}" type="presOf" srcId="{7316FC5F-A766-4932-8CA9-FB728B441FE7}" destId="{250E0DE2-74D9-4844-AE3C-BDA19983916C}" srcOrd="0" destOrd="0" presId="urn:microsoft.com/office/officeart/2011/layout/TabList"/>
    <dgm:cxn modelId="{90171BBA-2EC7-4A22-9B12-B65C5D47F2D2}" type="presOf" srcId="{A1BE33E5-D8DD-46AA-BC3F-1B582F83D88B}" destId="{7BA32B58-E7C8-45BC-B8C5-2F82BBB9C166}" srcOrd="0" destOrd="0" presId="urn:microsoft.com/office/officeart/2011/layout/TabList"/>
    <dgm:cxn modelId="{E3355DBA-4080-48CC-82D1-4A3214B66638}" srcId="{A1BE33E5-D8DD-46AA-BC3F-1B582F83D88B}" destId="{2CC2585C-C409-45E8-B1B7-DCBA49C5240A}" srcOrd="1" destOrd="0" parTransId="{3B84A3A2-01A1-4B78-A151-CDC90272F40A}" sibTransId="{415597C6-C200-4322-BE1D-4AC27A0984FC}"/>
    <dgm:cxn modelId="{52060B32-5A8E-46B0-9935-59C975EFC336}" type="presParOf" srcId="{250E0DE2-74D9-4844-AE3C-BDA19983916C}" destId="{9E220171-CE79-42A0-AC75-2536AAD89A4D}" srcOrd="0" destOrd="0" presId="urn:microsoft.com/office/officeart/2011/layout/TabList"/>
    <dgm:cxn modelId="{690A4F3D-CE93-4AD0-ACED-8BCE895E6FE6}" type="presParOf" srcId="{9E220171-CE79-42A0-AC75-2536AAD89A4D}" destId="{C7342102-1218-436C-A2B9-3BB0885CBB15}" srcOrd="0" destOrd="0" presId="urn:microsoft.com/office/officeart/2011/layout/TabList"/>
    <dgm:cxn modelId="{60D676FF-5269-4F9F-A433-EA3765110A8C}" type="presParOf" srcId="{9E220171-CE79-42A0-AC75-2536AAD89A4D}" destId="{46139FF4-29C4-4C79-A355-C0313301E65D}" srcOrd="1" destOrd="0" presId="urn:microsoft.com/office/officeart/2011/layout/TabList"/>
    <dgm:cxn modelId="{F03FC39F-2A1A-4D7B-A875-FE0AF8B93675}" type="presParOf" srcId="{9E220171-CE79-42A0-AC75-2536AAD89A4D}" destId="{B29E39E5-2BA0-4CA0-B763-8C8686A2146F}" srcOrd="2" destOrd="0" presId="urn:microsoft.com/office/officeart/2011/layout/TabList"/>
    <dgm:cxn modelId="{9BA9BF72-EF73-42BD-B272-10BF4FD028F8}" type="presParOf" srcId="{250E0DE2-74D9-4844-AE3C-BDA19983916C}" destId="{B6054B65-C616-4E07-B2F5-00765F58F6AA}" srcOrd="1" destOrd="0" presId="urn:microsoft.com/office/officeart/2011/layout/TabList"/>
    <dgm:cxn modelId="{BF6308B9-BC10-4FE6-9DCA-5595B9E9F50B}" type="presParOf" srcId="{250E0DE2-74D9-4844-AE3C-BDA19983916C}" destId="{7D9B704E-9CED-4A03-AD7D-5F82949165A8}" srcOrd="2" destOrd="0" presId="urn:microsoft.com/office/officeart/2011/layout/TabList"/>
    <dgm:cxn modelId="{1AF286FA-B854-417D-B334-DBEC499868C2}" type="presParOf" srcId="{250E0DE2-74D9-4844-AE3C-BDA19983916C}" destId="{F54D76EC-662C-4B8A-9241-6BC8C4C94B3D}" srcOrd="3" destOrd="0" presId="urn:microsoft.com/office/officeart/2011/layout/TabList"/>
    <dgm:cxn modelId="{D37B8E28-93E5-4D0C-B998-033C2692F478}" type="presParOf" srcId="{F54D76EC-662C-4B8A-9241-6BC8C4C94B3D}" destId="{BBC2DD90-CA8F-4F70-B234-E6EC1304F689}" srcOrd="0" destOrd="0" presId="urn:microsoft.com/office/officeart/2011/layout/TabList"/>
    <dgm:cxn modelId="{4F7BD6AF-8C13-463B-952B-0FFD0BF5CF4E}" type="presParOf" srcId="{F54D76EC-662C-4B8A-9241-6BC8C4C94B3D}" destId="{7BA32B58-E7C8-45BC-B8C5-2F82BBB9C166}" srcOrd="1" destOrd="0" presId="urn:microsoft.com/office/officeart/2011/layout/TabList"/>
    <dgm:cxn modelId="{C70F7BDD-BC68-44A6-B52B-93C741FDBE06}" type="presParOf" srcId="{F54D76EC-662C-4B8A-9241-6BC8C4C94B3D}" destId="{1B2FC950-2A2B-495E-9EA1-A808EA634273}" srcOrd="2" destOrd="0" presId="urn:microsoft.com/office/officeart/2011/layout/TabList"/>
    <dgm:cxn modelId="{FE99EBC5-B77F-4EA0-8712-801AE66E2E1C}" type="presParOf" srcId="{250E0DE2-74D9-4844-AE3C-BDA19983916C}" destId="{A51DE913-7D1A-4411-BBC1-5AB7C2AC0DF0}" srcOrd="4"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887829-B435-449E-8B91-49C6E9B9F8F7}"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F7FC4081-3369-4E5F-AE56-80D058C3F4F8}">
      <dgm:prSet phldrT="[Text]"/>
      <dgm:spPr/>
      <dgm:t>
        <a:bodyPr/>
        <a:lstStyle/>
        <a:p>
          <a:endParaRPr lang="en-US" dirty="0"/>
        </a:p>
      </dgm:t>
    </dgm:pt>
    <dgm:pt modelId="{6A3FE013-E84E-495B-9DED-ADE21F94CCD3}" type="parTrans" cxnId="{630196E4-1040-43AD-9360-0383E7242AC9}">
      <dgm:prSet/>
      <dgm:spPr/>
      <dgm:t>
        <a:bodyPr/>
        <a:lstStyle/>
        <a:p>
          <a:endParaRPr lang="en-US"/>
        </a:p>
      </dgm:t>
    </dgm:pt>
    <dgm:pt modelId="{EB680972-098E-4E62-9BB6-E06B5E99D87D}" type="sibTrans" cxnId="{630196E4-1040-43AD-9360-0383E7242AC9}">
      <dgm:prSet/>
      <dgm:spPr/>
      <dgm:t>
        <a:bodyPr/>
        <a:lstStyle/>
        <a:p>
          <a:endParaRPr lang="en-US"/>
        </a:p>
      </dgm:t>
    </dgm:pt>
    <dgm:pt modelId="{45460826-8E83-42EA-9CB7-6EEF4F87077F}">
      <dgm:prSet phldrT="[Text]"/>
      <dgm:spPr/>
      <dgm:t>
        <a:bodyPr/>
        <a:lstStyle/>
        <a:p>
          <a:endParaRPr lang="en-US" dirty="0"/>
        </a:p>
      </dgm:t>
    </dgm:pt>
    <dgm:pt modelId="{7C1D7F5C-54D7-4C40-BB5C-6EC75033D623}" type="parTrans" cxnId="{B670B4AA-A1BF-4979-9224-EEFBB0AFDE95}">
      <dgm:prSet/>
      <dgm:spPr/>
      <dgm:t>
        <a:bodyPr/>
        <a:lstStyle/>
        <a:p>
          <a:endParaRPr lang="en-US"/>
        </a:p>
      </dgm:t>
    </dgm:pt>
    <dgm:pt modelId="{8EADB6E1-92F3-4DEA-B2E7-3E1EBC2920BC}" type="sibTrans" cxnId="{B670B4AA-A1BF-4979-9224-EEFBB0AFDE95}">
      <dgm:prSet/>
      <dgm:spPr/>
      <dgm:t>
        <a:bodyPr/>
        <a:lstStyle/>
        <a:p>
          <a:endParaRPr lang="en-US"/>
        </a:p>
      </dgm:t>
    </dgm:pt>
    <dgm:pt modelId="{23666804-50A9-435E-A0F0-94F5AD5EEA77}" type="pres">
      <dgm:prSet presAssocID="{24887829-B435-449E-8B91-49C6E9B9F8F7}" presName="Name0" presStyleCnt="0">
        <dgm:presLayoutVars>
          <dgm:dir/>
          <dgm:resizeHandles val="exact"/>
        </dgm:presLayoutVars>
      </dgm:prSet>
      <dgm:spPr/>
    </dgm:pt>
    <dgm:pt modelId="{47347DB9-ECB5-4439-B47A-CFDEA9B30421}" type="pres">
      <dgm:prSet presAssocID="{F7FC4081-3369-4E5F-AE56-80D058C3F4F8}" presName="Name5" presStyleLbl="vennNode1" presStyleIdx="0" presStyleCnt="2" custScaleX="114343" custLinFactNeighborX="-6913" custLinFactNeighborY="209">
        <dgm:presLayoutVars>
          <dgm:bulletEnabled val="1"/>
        </dgm:presLayoutVars>
      </dgm:prSet>
      <dgm:spPr/>
    </dgm:pt>
    <dgm:pt modelId="{BD783E98-8CD3-4020-B23B-2C45F7F4F1F4}" type="pres">
      <dgm:prSet presAssocID="{EB680972-098E-4E62-9BB6-E06B5E99D87D}" presName="space" presStyleCnt="0"/>
      <dgm:spPr/>
    </dgm:pt>
    <dgm:pt modelId="{D672B0C8-9720-47E0-957B-D5082CA1F916}" type="pres">
      <dgm:prSet presAssocID="{45460826-8E83-42EA-9CB7-6EEF4F87077F}" presName="Name5" presStyleLbl="vennNode1" presStyleIdx="1" presStyleCnt="2" custScaleX="114343" custLinFactX="-10147" custLinFactNeighborX="-100000" custLinFactNeighborY="558">
        <dgm:presLayoutVars>
          <dgm:bulletEnabled val="1"/>
        </dgm:presLayoutVars>
      </dgm:prSet>
      <dgm:spPr/>
    </dgm:pt>
  </dgm:ptLst>
  <dgm:cxnLst>
    <dgm:cxn modelId="{BB1E551F-4C81-4A08-AF18-482F3A12799B}" type="presOf" srcId="{F7FC4081-3369-4E5F-AE56-80D058C3F4F8}" destId="{47347DB9-ECB5-4439-B47A-CFDEA9B30421}" srcOrd="0" destOrd="0" presId="urn:microsoft.com/office/officeart/2005/8/layout/venn3"/>
    <dgm:cxn modelId="{40060873-F37D-4D60-8C48-744D1423B4BC}" type="presOf" srcId="{24887829-B435-449E-8B91-49C6E9B9F8F7}" destId="{23666804-50A9-435E-A0F0-94F5AD5EEA77}" srcOrd="0" destOrd="0" presId="urn:microsoft.com/office/officeart/2005/8/layout/venn3"/>
    <dgm:cxn modelId="{EB135F7D-DA62-479F-82A5-A1B898DBA167}" type="presOf" srcId="{45460826-8E83-42EA-9CB7-6EEF4F87077F}" destId="{D672B0C8-9720-47E0-957B-D5082CA1F916}" srcOrd="0" destOrd="0" presId="urn:microsoft.com/office/officeart/2005/8/layout/venn3"/>
    <dgm:cxn modelId="{B670B4AA-A1BF-4979-9224-EEFBB0AFDE95}" srcId="{24887829-B435-449E-8B91-49C6E9B9F8F7}" destId="{45460826-8E83-42EA-9CB7-6EEF4F87077F}" srcOrd="1" destOrd="0" parTransId="{7C1D7F5C-54D7-4C40-BB5C-6EC75033D623}" sibTransId="{8EADB6E1-92F3-4DEA-B2E7-3E1EBC2920BC}"/>
    <dgm:cxn modelId="{630196E4-1040-43AD-9360-0383E7242AC9}" srcId="{24887829-B435-449E-8B91-49C6E9B9F8F7}" destId="{F7FC4081-3369-4E5F-AE56-80D058C3F4F8}" srcOrd="0" destOrd="0" parTransId="{6A3FE013-E84E-495B-9DED-ADE21F94CCD3}" sibTransId="{EB680972-098E-4E62-9BB6-E06B5E99D87D}"/>
    <dgm:cxn modelId="{A9B9A6BE-7C22-4569-9052-DBC30F0042FF}" type="presParOf" srcId="{23666804-50A9-435E-A0F0-94F5AD5EEA77}" destId="{47347DB9-ECB5-4439-B47A-CFDEA9B30421}" srcOrd="0" destOrd="0" presId="urn:microsoft.com/office/officeart/2005/8/layout/venn3"/>
    <dgm:cxn modelId="{FD6CEF2A-5962-41B9-85FF-9E38C583DF33}" type="presParOf" srcId="{23666804-50A9-435E-A0F0-94F5AD5EEA77}" destId="{BD783E98-8CD3-4020-B23B-2C45F7F4F1F4}" srcOrd="1" destOrd="0" presId="urn:microsoft.com/office/officeart/2005/8/layout/venn3"/>
    <dgm:cxn modelId="{F07D1FEE-8643-4ADC-8CF0-EE257DA0721D}" type="presParOf" srcId="{23666804-50A9-435E-A0F0-94F5AD5EEA77}" destId="{D672B0C8-9720-47E0-957B-D5082CA1F916}" srcOrd="2"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FC950-2A2B-495E-9EA1-A808EA634273}">
      <dsp:nvSpPr>
        <dsp:cNvPr id="0" name=""/>
        <dsp:cNvSpPr/>
      </dsp:nvSpPr>
      <dsp:spPr>
        <a:xfrm>
          <a:off x="0" y="3262243"/>
          <a:ext cx="11264317" cy="0"/>
        </a:xfrm>
        <a:prstGeom prst="line">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9E39E5-2BA0-4CA0-B763-8C8686A2146F}">
      <dsp:nvSpPr>
        <dsp:cNvPr id="0" name=""/>
        <dsp:cNvSpPr/>
      </dsp:nvSpPr>
      <dsp:spPr>
        <a:xfrm>
          <a:off x="0" y="806404"/>
          <a:ext cx="11264317" cy="0"/>
        </a:xfrm>
        <a:prstGeom prst="line">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342102-1218-436C-A2B9-3BB0885CBB15}">
      <dsp:nvSpPr>
        <dsp:cNvPr id="0" name=""/>
        <dsp:cNvSpPr/>
      </dsp:nvSpPr>
      <dsp:spPr>
        <a:xfrm>
          <a:off x="2928722" y="1291"/>
          <a:ext cx="8335594" cy="805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ctr" defTabSz="1066800">
            <a:lnSpc>
              <a:spcPct val="90000"/>
            </a:lnSpc>
            <a:spcBef>
              <a:spcPct val="0"/>
            </a:spcBef>
            <a:spcAft>
              <a:spcPct val="35000"/>
            </a:spcAft>
            <a:buNone/>
          </a:pPr>
          <a:r>
            <a:rPr lang="en-US" sz="2400" kern="1200" dirty="0"/>
            <a:t>Facility-based or appropriate community location</a:t>
          </a:r>
        </a:p>
      </dsp:txBody>
      <dsp:txXfrm>
        <a:off x="2928722" y="1291"/>
        <a:ext cx="8335594" cy="805113"/>
      </dsp:txXfrm>
    </dsp:sp>
    <dsp:sp modelId="{46139FF4-29C4-4C79-A355-C0313301E65D}">
      <dsp:nvSpPr>
        <dsp:cNvPr id="0" name=""/>
        <dsp:cNvSpPr/>
      </dsp:nvSpPr>
      <dsp:spPr>
        <a:xfrm>
          <a:off x="0" y="1291"/>
          <a:ext cx="2928722" cy="805113"/>
        </a:xfrm>
        <a:prstGeom prst="round2SameRect">
          <a:avLst>
            <a:gd name="adj1" fmla="val 16670"/>
            <a:gd name="adj2" fmla="val 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Group Day</a:t>
          </a:r>
        </a:p>
      </dsp:txBody>
      <dsp:txXfrm>
        <a:off x="39309" y="40600"/>
        <a:ext cx="2850104" cy="765804"/>
      </dsp:txXfrm>
    </dsp:sp>
    <dsp:sp modelId="{B6054B65-C616-4E07-B2F5-00765F58F6AA}">
      <dsp:nvSpPr>
        <dsp:cNvPr id="0" name=""/>
        <dsp:cNvSpPr/>
      </dsp:nvSpPr>
      <dsp:spPr>
        <a:xfrm>
          <a:off x="0" y="806404"/>
          <a:ext cx="11264317" cy="1610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Services and supports provided in a facility-based program or appropriate community locations leading to the acquisition, improvement and/or retention of skills and abilities to prepare an individual for work and/or community participation, or support meaningful socialization, leisure and retirement</a:t>
          </a:r>
        </a:p>
        <a:p>
          <a:pPr marL="228600" lvl="1" indent="-228600" algn="l" defTabSz="889000">
            <a:lnSpc>
              <a:spcPct val="90000"/>
            </a:lnSpc>
            <a:spcBef>
              <a:spcPct val="0"/>
            </a:spcBef>
            <a:spcAft>
              <a:spcPct val="15000"/>
            </a:spcAft>
            <a:buChar char="•"/>
          </a:pPr>
          <a:r>
            <a:rPr lang="en-US" sz="2000" kern="1200" dirty="0"/>
            <a:t>activities. </a:t>
          </a:r>
        </a:p>
      </dsp:txBody>
      <dsp:txXfrm>
        <a:off x="0" y="806404"/>
        <a:ext cx="11264317" cy="1610468"/>
      </dsp:txXfrm>
    </dsp:sp>
    <dsp:sp modelId="{BBC2DD90-CA8F-4F70-B234-E6EC1304F689}">
      <dsp:nvSpPr>
        <dsp:cNvPr id="0" name=""/>
        <dsp:cNvSpPr/>
      </dsp:nvSpPr>
      <dsp:spPr>
        <a:xfrm>
          <a:off x="2928722" y="2457129"/>
          <a:ext cx="8335594" cy="805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ctr" defTabSz="1066800">
            <a:lnSpc>
              <a:spcPct val="90000"/>
            </a:lnSpc>
            <a:spcBef>
              <a:spcPct val="0"/>
            </a:spcBef>
            <a:spcAft>
              <a:spcPct val="35000"/>
            </a:spcAft>
            <a:buNone/>
          </a:pPr>
          <a:r>
            <a:rPr lang="en-US" sz="2400" kern="1200" dirty="0"/>
            <a:t>Any community setting, including place of residence</a:t>
          </a:r>
        </a:p>
      </dsp:txBody>
      <dsp:txXfrm>
        <a:off x="2928722" y="2457129"/>
        <a:ext cx="8335594" cy="805113"/>
      </dsp:txXfrm>
    </dsp:sp>
    <dsp:sp modelId="{7BA32B58-E7C8-45BC-B8C5-2F82BBB9C166}">
      <dsp:nvSpPr>
        <dsp:cNvPr id="0" name=""/>
        <dsp:cNvSpPr/>
      </dsp:nvSpPr>
      <dsp:spPr>
        <a:xfrm>
          <a:off x="0" y="2457129"/>
          <a:ext cx="2928722" cy="805113"/>
        </a:xfrm>
        <a:prstGeom prst="round2SameRect">
          <a:avLst>
            <a:gd name="adj1" fmla="val 16670"/>
            <a:gd name="adj2" fmla="val 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Senior Supports</a:t>
          </a:r>
        </a:p>
      </dsp:txBody>
      <dsp:txXfrm>
        <a:off x="39309" y="2496438"/>
        <a:ext cx="2850104" cy="765804"/>
      </dsp:txXfrm>
    </dsp:sp>
    <dsp:sp modelId="{A51DE913-7D1A-4411-BBC1-5AB7C2AC0DF0}">
      <dsp:nvSpPr>
        <dsp:cNvPr id="0" name=""/>
        <dsp:cNvSpPr/>
      </dsp:nvSpPr>
      <dsp:spPr>
        <a:xfrm>
          <a:off x="0" y="3262243"/>
          <a:ext cx="11264317" cy="1610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Pre-retirement service designed to prevent isolation, assist in maintaining skills, and stimulate social interaction with others.</a:t>
          </a:r>
        </a:p>
      </dsp:txBody>
      <dsp:txXfrm>
        <a:off x="0" y="3262243"/>
        <a:ext cx="11264317" cy="16104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347DB9-ECB5-4439-B47A-CFDEA9B30421}">
      <dsp:nvSpPr>
        <dsp:cNvPr id="0" name=""/>
        <dsp:cNvSpPr/>
      </dsp:nvSpPr>
      <dsp:spPr>
        <a:xfrm>
          <a:off x="1469083" y="4460"/>
          <a:ext cx="4206232" cy="367860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2446" tIns="82550" rIns="202446"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2085071" y="543180"/>
        <a:ext cx="2974256" cy="2601169"/>
      </dsp:txXfrm>
    </dsp:sp>
    <dsp:sp modelId="{D672B0C8-9720-47E0-957B-D5082CA1F916}">
      <dsp:nvSpPr>
        <dsp:cNvPr id="0" name=""/>
        <dsp:cNvSpPr/>
      </dsp:nvSpPr>
      <dsp:spPr>
        <a:xfrm>
          <a:off x="3881464" y="4460"/>
          <a:ext cx="4206232" cy="367860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2446" tIns="82550" rIns="202446"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497452" y="543180"/>
        <a:ext cx="2974256" cy="2601169"/>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B5B9E3-AC8D-4917-8630-A321E3812D26}" type="datetimeFigureOut">
              <a:rPr lang="en-US" smtClean="0"/>
              <a:t>10/19/2022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D7C0E3-D8E9-4456-A678-BD331D4B7F74}" type="slidenum">
              <a:rPr lang="en-US" smtClean="0"/>
              <a:t>‹#›</a:t>
            </a:fld>
            <a:endParaRPr lang="en-US"/>
          </a:p>
        </p:txBody>
      </p:sp>
    </p:spTree>
    <p:extLst>
      <p:ext uri="{BB962C8B-B14F-4D97-AF65-F5344CB8AC3E}">
        <p14:creationId xmlns:p14="http://schemas.microsoft.com/office/powerpoint/2010/main" val="63112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overview of the different Employment &amp; Day Services.  I organized them into Day, pre-employment, and employment options. I did not include small business enterprises, but will briefly review that in the presentation as well. </a:t>
            </a:r>
          </a:p>
        </p:txBody>
      </p:sp>
      <p:sp>
        <p:nvSpPr>
          <p:cNvPr id="4" name="Slide Number Placeholder 3"/>
          <p:cNvSpPr>
            <a:spLocks noGrp="1"/>
          </p:cNvSpPr>
          <p:nvPr>
            <p:ph type="sldNum" sz="quarter" idx="5"/>
          </p:nvPr>
        </p:nvSpPr>
        <p:spPr/>
        <p:txBody>
          <a:bodyPr/>
          <a:lstStyle/>
          <a:p>
            <a:fld id="{00D7C0E3-D8E9-4456-A678-BD331D4B7F74}" type="slidenum">
              <a:rPr lang="en-US" smtClean="0"/>
              <a:t>2</a:t>
            </a:fld>
            <a:endParaRPr lang="en-US"/>
          </a:p>
        </p:txBody>
      </p:sp>
    </p:spTree>
    <p:extLst>
      <p:ext uri="{BB962C8B-B14F-4D97-AF65-F5344CB8AC3E}">
        <p14:creationId xmlns:p14="http://schemas.microsoft.com/office/powerpoint/2010/main" val="3843937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11</a:t>
            </a:fld>
            <a:endParaRPr lang="en-US"/>
          </a:p>
        </p:txBody>
      </p:sp>
    </p:spTree>
    <p:extLst>
      <p:ext uri="{BB962C8B-B14F-4D97-AF65-F5344CB8AC3E}">
        <p14:creationId xmlns:p14="http://schemas.microsoft.com/office/powerpoint/2010/main" val="3843467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are two of our day services, group day (DSO) and Senior Supports. Group Day Services are provided in a facility-based program or appropriate community locations. Group day supports are meant to lead to the acquisition, improvement and/or retention of skills and abilities to prepare an individual for work and/or community participation, or support meaningful socialization, leisure and retirement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activities.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Senior Supports is </a:t>
            </a:r>
            <a:r>
              <a:rPr lang="en-US" sz="1200" b="0" i="0" u="none" strike="noStrike" kern="1200" baseline="0" dirty="0">
                <a:solidFill>
                  <a:schemeClr val="tx1"/>
                </a:solidFill>
                <a:latin typeface="+mn-lt"/>
                <a:ea typeface="+mn-ea"/>
                <a:cs typeface="+mn-cs"/>
              </a:rPr>
              <a:t>a pre-retirement service designed to prevent isolation, assist in maintaining skills, and stimulate social interaction with others. Participants in this service are generally 65 or who desire a lifestyle consistent with that of the community's population of similar age. The service can be provided to individuals under 65 when it best fits their needs.</a:t>
            </a:r>
          </a:p>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3</a:t>
            </a:fld>
            <a:endParaRPr lang="en-US"/>
          </a:p>
        </p:txBody>
      </p:sp>
    </p:spTree>
    <p:extLst>
      <p:ext uri="{BB962C8B-B14F-4D97-AF65-F5344CB8AC3E}">
        <p14:creationId xmlns:p14="http://schemas.microsoft.com/office/powerpoint/2010/main" val="71233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Two of our individualized day support options are Individualized Day Vocational and Individualized Day Vocational  Non-Vocational. Both services are provided within the community or with a community partner and is not provided at a facility or home.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IDV - An individualized day service that enables you to overcome barriers to accessing, maintaining, or returning to employment.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IDN - An individualized day service centered around community participation and/or meaningful retirement activities. </a:t>
            </a:r>
            <a:endParaRPr lang="en-US" dirty="0"/>
          </a:p>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4</a:t>
            </a:fld>
            <a:endParaRPr lang="en-US"/>
          </a:p>
        </p:txBody>
      </p:sp>
    </p:spTree>
    <p:extLst>
      <p:ext uri="{BB962C8B-B14F-4D97-AF65-F5344CB8AC3E}">
        <p14:creationId xmlns:p14="http://schemas.microsoft.com/office/powerpoint/2010/main" val="1890643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our newer services is Employment Transition Services (ETS). The service is time limited at three years and is meant to help individuals become equipped and ready for competitive integrated employment with different activities such as career discovery and exploration, skill development and Self-advocacy. The service is completely community based and uses a variety of formats such as internships, volunteer opportunities, and participation in community events. </a:t>
            </a:r>
          </a:p>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5</a:t>
            </a:fld>
            <a:endParaRPr lang="en-US"/>
          </a:p>
        </p:txBody>
      </p:sp>
    </p:spTree>
    <p:extLst>
      <p:ext uri="{BB962C8B-B14F-4D97-AF65-F5344CB8AC3E}">
        <p14:creationId xmlns:p14="http://schemas.microsoft.com/office/powerpoint/2010/main" val="1877439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 SEARCH is a nationwide internship training program for school transition age students and young adults.  There are 10 Project SEARCH sites in CT offering services to </a:t>
            </a:r>
            <a:r>
              <a:rPr lang="en-US" dirty="0" err="1"/>
              <a:t>imndivdiuals</a:t>
            </a:r>
            <a:r>
              <a:rPr lang="en-US" dirty="0"/>
              <a:t> who need more intensive employment skills training. </a:t>
            </a:r>
          </a:p>
          <a:p>
            <a:endParaRPr lang="en-US" dirty="0"/>
          </a:p>
          <a:p>
            <a:r>
              <a:rPr lang="en-US" dirty="0"/>
              <a:t>The Project Search model has different host businesses that serve as the host site and offers internship rotations in three different departments. The program </a:t>
            </a:r>
            <a:r>
              <a:rPr lang="en-US" dirty="0" err="1"/>
              <a:t>gollows</a:t>
            </a:r>
            <a:r>
              <a:rPr lang="en-US" dirty="0"/>
              <a:t> the school year and runs for nine months, allowing interns adequate time to rotate through each of the three departments at the business. </a:t>
            </a:r>
          </a:p>
          <a:p>
            <a:endParaRPr lang="en-US" dirty="0"/>
          </a:p>
          <a:p>
            <a:r>
              <a:rPr lang="en-US" dirty="0"/>
              <a:t>Connecticut has Project Search Programs at hospitals, universities, and other businesses such as a YMCA and Mohegan Sun. </a:t>
            </a:r>
          </a:p>
        </p:txBody>
      </p:sp>
      <p:sp>
        <p:nvSpPr>
          <p:cNvPr id="4" name="Slide Number Placeholder 3"/>
          <p:cNvSpPr>
            <a:spLocks noGrp="1"/>
          </p:cNvSpPr>
          <p:nvPr>
            <p:ph type="sldNum" sz="quarter" idx="5"/>
          </p:nvPr>
        </p:nvSpPr>
        <p:spPr/>
        <p:txBody>
          <a:bodyPr/>
          <a:lstStyle/>
          <a:p>
            <a:fld id="{00D7C0E3-D8E9-4456-A678-BD331D4B7F74}" type="slidenum">
              <a:rPr lang="en-US" smtClean="0"/>
              <a:t>6</a:t>
            </a:fld>
            <a:endParaRPr lang="en-US"/>
          </a:p>
        </p:txBody>
      </p:sp>
    </p:spTree>
    <p:extLst>
      <p:ext uri="{BB962C8B-B14F-4D97-AF65-F5344CB8AC3E}">
        <p14:creationId xmlns:p14="http://schemas.microsoft.com/office/powerpoint/2010/main" val="1846788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different employment supports offered by the division. The first, Individual Supported Employment (ISE) is </a:t>
            </a:r>
            <a:r>
              <a:rPr lang="en-US" sz="1200" kern="1200" dirty="0">
                <a:solidFill>
                  <a:schemeClr val="tx1"/>
                </a:solidFill>
                <a:effectLst/>
                <a:latin typeface="+mn-lt"/>
                <a:ea typeface="+mn-ea"/>
                <a:cs typeface="+mn-cs"/>
              </a:rPr>
              <a:t>a service designed to help an individual achieve employment through developing skills and interests, job procurement and ongoing maintenance support in keeping individuals employed. </a:t>
            </a:r>
          </a:p>
          <a:p>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Group Supported Employment (GSE) is a group employment model where individuals work in a competitive employment environment under the supervision of a job coach.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Customized Employment (CE) Services is an alternative method of finding competitive integrated employment that is highly structured and focuses on finding a job that meets both the  likes, strengths, skills, and abilities of the individual and the unmet needs of employers.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Small business enterprises allow individuals to start their own small business enterprise or become competitively employed at a small business enterprise. </a:t>
            </a:r>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7</a:t>
            </a:fld>
            <a:endParaRPr lang="en-US"/>
          </a:p>
        </p:txBody>
      </p:sp>
    </p:spTree>
    <p:extLst>
      <p:ext uri="{BB962C8B-B14F-4D97-AF65-F5344CB8AC3E}">
        <p14:creationId xmlns:p14="http://schemas.microsoft.com/office/powerpoint/2010/main" val="3718667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8</a:t>
            </a:fld>
            <a:endParaRPr lang="en-US"/>
          </a:p>
        </p:txBody>
      </p:sp>
    </p:spTree>
    <p:extLst>
      <p:ext uri="{BB962C8B-B14F-4D97-AF65-F5344CB8AC3E}">
        <p14:creationId xmlns:p14="http://schemas.microsoft.com/office/powerpoint/2010/main" val="964591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9</a:t>
            </a:fld>
            <a:endParaRPr lang="en-US"/>
          </a:p>
        </p:txBody>
      </p:sp>
    </p:spTree>
    <p:extLst>
      <p:ext uri="{BB962C8B-B14F-4D97-AF65-F5344CB8AC3E}">
        <p14:creationId xmlns:p14="http://schemas.microsoft.com/office/powerpoint/2010/main" val="3605712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D7C0E3-D8E9-4456-A678-BD331D4B7F74}" type="slidenum">
              <a:rPr lang="en-US" smtClean="0"/>
              <a:t>10</a:t>
            </a:fld>
            <a:endParaRPr lang="en-US"/>
          </a:p>
        </p:txBody>
      </p:sp>
    </p:spTree>
    <p:extLst>
      <p:ext uri="{BB962C8B-B14F-4D97-AF65-F5344CB8AC3E}">
        <p14:creationId xmlns:p14="http://schemas.microsoft.com/office/powerpoint/2010/main" val="2263204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0EFEA776-1CF8-4265-ABEF-58A17966ECB7}" type="datetimeFigureOut">
              <a:rPr lang="en-US" smtClean="0"/>
              <a:t>10/19/2022</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47E19D6-B70D-480A-9FD2-399A05B5208D}"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567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FEA776-1CF8-4265-ABEF-58A17966ECB7}"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377533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FEA776-1CF8-4265-ABEF-58A17966ECB7}"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1555471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FEA776-1CF8-4265-ABEF-58A17966ECB7}"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104310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FEA776-1CF8-4265-ABEF-58A17966ECB7}"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19D6-B70D-480A-9FD2-399A05B5208D}"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157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FEA776-1CF8-4265-ABEF-58A17966ECB7}"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174134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FEA776-1CF8-4265-ABEF-58A17966ECB7}" type="datetimeFigureOut">
              <a:rPr lang="en-US" smtClean="0"/>
              <a:t>10/19/2022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713799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FEA776-1CF8-4265-ABEF-58A17966ECB7}" type="datetimeFigureOut">
              <a:rPr lang="en-US" smtClean="0"/>
              <a:t>10/19/2022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188910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EA776-1CF8-4265-ABEF-58A17966ECB7}" type="datetimeFigureOut">
              <a:rPr lang="en-US" smtClean="0"/>
              <a:t>10/19/2022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995661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EA776-1CF8-4265-ABEF-58A17966ECB7}"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1036810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EA776-1CF8-4265-ABEF-58A17966ECB7}"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19D6-B70D-480A-9FD2-399A05B5208D}" type="slidenum">
              <a:rPr lang="en-US" smtClean="0"/>
              <a:t>‹#›</a:t>
            </a:fld>
            <a:endParaRPr lang="en-US"/>
          </a:p>
        </p:txBody>
      </p:sp>
    </p:spTree>
    <p:extLst>
      <p:ext uri="{BB962C8B-B14F-4D97-AF65-F5344CB8AC3E}">
        <p14:creationId xmlns:p14="http://schemas.microsoft.com/office/powerpoint/2010/main" val="4219844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0EFEA776-1CF8-4265-ABEF-58A17966ECB7}" type="datetimeFigureOut">
              <a:rPr lang="en-US" smtClean="0"/>
              <a:t>10/19/2022</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47E19D6-B70D-480A-9FD2-399A05B5208D}" type="slidenum">
              <a:rPr lang="en-US" smtClean="0"/>
              <a:t>‹#›</a:t>
            </a:fld>
            <a:endParaRPr lang="en-US"/>
          </a:p>
        </p:txBody>
      </p:sp>
    </p:spTree>
    <p:extLst>
      <p:ext uri="{BB962C8B-B14F-4D97-AF65-F5344CB8AC3E}">
        <p14:creationId xmlns:p14="http://schemas.microsoft.com/office/powerpoint/2010/main" val="6965390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2F048-2245-41CD-AE47-D2CE538DBD08}"/>
              </a:ext>
            </a:extLst>
          </p:cNvPr>
          <p:cNvSpPr>
            <a:spLocks noGrp="1"/>
          </p:cNvSpPr>
          <p:nvPr>
            <p:ph type="ctrTitle"/>
          </p:nvPr>
        </p:nvSpPr>
        <p:spPr/>
        <p:txBody>
          <a:bodyPr/>
          <a:lstStyle/>
          <a:p>
            <a:r>
              <a:rPr lang="en-US" dirty="0"/>
              <a:t>Employment &amp; Day Services</a:t>
            </a:r>
          </a:p>
        </p:txBody>
      </p:sp>
      <p:sp>
        <p:nvSpPr>
          <p:cNvPr id="3" name="Subtitle 2">
            <a:extLst>
              <a:ext uri="{FF2B5EF4-FFF2-40B4-BE49-F238E27FC236}">
                <a16:creationId xmlns:a16="http://schemas.microsoft.com/office/drawing/2014/main" id="{0804498B-0F94-4AD3-8E5D-A19A17A63A78}"/>
              </a:ext>
            </a:extLst>
          </p:cNvPr>
          <p:cNvSpPr>
            <a:spLocks noGrp="1"/>
          </p:cNvSpPr>
          <p:nvPr>
            <p:ph type="subTitle" idx="1"/>
          </p:nvPr>
        </p:nvSpPr>
        <p:spPr/>
        <p:txBody>
          <a:bodyPr/>
          <a:lstStyle/>
          <a:p>
            <a:r>
              <a:rPr lang="en-US" dirty="0"/>
              <a:t>Connecticut Department of Developmental Services</a:t>
            </a:r>
          </a:p>
        </p:txBody>
      </p:sp>
    </p:spTree>
    <p:extLst>
      <p:ext uri="{BB962C8B-B14F-4D97-AF65-F5344CB8AC3E}">
        <p14:creationId xmlns:p14="http://schemas.microsoft.com/office/powerpoint/2010/main" val="3463756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E89914-C3A4-439F-87C7-96D8B58577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6386" y="-68079"/>
            <a:ext cx="9159227" cy="6994157"/>
          </a:xfrm>
          <a:prstGeom prst="rect">
            <a:avLst/>
          </a:prstGeom>
        </p:spPr>
      </p:pic>
    </p:spTree>
    <p:extLst>
      <p:ext uri="{BB962C8B-B14F-4D97-AF65-F5344CB8AC3E}">
        <p14:creationId xmlns:p14="http://schemas.microsoft.com/office/powerpoint/2010/main" val="3920423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E89914-C3A4-439F-87C7-96D8B58577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2817" y="-68079"/>
            <a:ext cx="5346365" cy="6994157"/>
          </a:xfrm>
          <a:prstGeom prst="rect">
            <a:avLst/>
          </a:prstGeom>
        </p:spPr>
      </p:pic>
    </p:spTree>
    <p:extLst>
      <p:ext uri="{BB962C8B-B14F-4D97-AF65-F5344CB8AC3E}">
        <p14:creationId xmlns:p14="http://schemas.microsoft.com/office/powerpoint/2010/main" val="3380832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E8B2B-5165-4037-B4A9-362995FE91C3}"/>
              </a:ext>
            </a:extLst>
          </p:cNvPr>
          <p:cNvSpPr>
            <a:spLocks noGrp="1"/>
          </p:cNvSpPr>
          <p:nvPr>
            <p:ph type="title"/>
          </p:nvPr>
        </p:nvSpPr>
        <p:spPr>
          <a:xfrm>
            <a:off x="1143000" y="441820"/>
            <a:ext cx="9875520" cy="1356360"/>
          </a:xfrm>
        </p:spPr>
        <p:txBody>
          <a:bodyPr/>
          <a:lstStyle/>
          <a:p>
            <a:r>
              <a:rPr lang="en-US" dirty="0">
                <a:solidFill>
                  <a:schemeClr val="tx1"/>
                </a:solidFill>
              </a:rPr>
              <a:t>Employment &amp; Day Services - Overview</a:t>
            </a:r>
          </a:p>
        </p:txBody>
      </p:sp>
      <p:sp>
        <p:nvSpPr>
          <p:cNvPr id="3" name="Content Placeholder 2">
            <a:extLst>
              <a:ext uri="{FF2B5EF4-FFF2-40B4-BE49-F238E27FC236}">
                <a16:creationId xmlns:a16="http://schemas.microsoft.com/office/drawing/2014/main" id="{79E92429-85A1-4DA4-89C3-AC7999A581D5}"/>
              </a:ext>
            </a:extLst>
          </p:cNvPr>
          <p:cNvSpPr>
            <a:spLocks noGrp="1"/>
          </p:cNvSpPr>
          <p:nvPr>
            <p:ph sz="half" idx="1"/>
          </p:nvPr>
        </p:nvSpPr>
        <p:spPr>
          <a:xfrm>
            <a:off x="482788" y="2592196"/>
            <a:ext cx="3474720" cy="3931920"/>
          </a:xfrm>
        </p:spPr>
        <p:txBody>
          <a:bodyPr/>
          <a:lstStyle/>
          <a:p>
            <a:r>
              <a:rPr lang="en-US" dirty="0">
                <a:solidFill>
                  <a:schemeClr val="tx1"/>
                </a:solidFill>
              </a:rPr>
              <a:t>Group Day Supports (DSO)</a:t>
            </a:r>
          </a:p>
          <a:p>
            <a:endParaRPr lang="en-US" sz="1000" dirty="0">
              <a:solidFill>
                <a:schemeClr val="tx1"/>
              </a:solidFill>
            </a:endParaRPr>
          </a:p>
          <a:p>
            <a:r>
              <a:rPr lang="en-US" dirty="0">
                <a:solidFill>
                  <a:schemeClr val="tx1"/>
                </a:solidFill>
              </a:rPr>
              <a:t>Senior Supports</a:t>
            </a:r>
          </a:p>
          <a:p>
            <a:endParaRPr lang="en-US" sz="1000" dirty="0">
              <a:solidFill>
                <a:schemeClr val="tx1"/>
              </a:solidFill>
            </a:endParaRPr>
          </a:p>
          <a:p>
            <a:r>
              <a:rPr lang="en-US" dirty="0">
                <a:solidFill>
                  <a:schemeClr val="tx1"/>
                </a:solidFill>
              </a:rPr>
              <a:t>Individualized Day Supports (IDS) </a:t>
            </a:r>
          </a:p>
          <a:p>
            <a:pPr lvl="1"/>
            <a:r>
              <a:rPr lang="en-US" dirty="0">
                <a:solidFill>
                  <a:schemeClr val="tx1"/>
                </a:solidFill>
              </a:rPr>
              <a:t>Vocational</a:t>
            </a:r>
          </a:p>
          <a:p>
            <a:pPr lvl="1"/>
            <a:r>
              <a:rPr lang="en-US" dirty="0">
                <a:solidFill>
                  <a:schemeClr val="tx1"/>
                </a:solidFill>
              </a:rPr>
              <a:t>Non-Vocational</a:t>
            </a:r>
          </a:p>
        </p:txBody>
      </p:sp>
      <p:sp>
        <p:nvSpPr>
          <p:cNvPr id="7" name="Content Placeholder 2">
            <a:extLst>
              <a:ext uri="{FF2B5EF4-FFF2-40B4-BE49-F238E27FC236}">
                <a16:creationId xmlns:a16="http://schemas.microsoft.com/office/drawing/2014/main" id="{6D69ABFD-E39C-4771-A41E-F50AD2C22421}"/>
              </a:ext>
            </a:extLst>
          </p:cNvPr>
          <p:cNvSpPr txBox="1">
            <a:spLocks/>
          </p:cNvSpPr>
          <p:nvPr/>
        </p:nvSpPr>
        <p:spPr>
          <a:xfrm>
            <a:off x="482788" y="1910355"/>
            <a:ext cx="3474720" cy="60634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u="sng" dirty="0">
                <a:solidFill>
                  <a:schemeClr val="tx2"/>
                </a:solidFill>
              </a:rPr>
              <a:t>Day</a:t>
            </a:r>
          </a:p>
        </p:txBody>
      </p:sp>
      <p:sp>
        <p:nvSpPr>
          <p:cNvPr id="8" name="Content Placeholder 2">
            <a:extLst>
              <a:ext uri="{FF2B5EF4-FFF2-40B4-BE49-F238E27FC236}">
                <a16:creationId xmlns:a16="http://schemas.microsoft.com/office/drawing/2014/main" id="{6C6128ED-0B30-460A-A215-905E67A6A2EC}"/>
              </a:ext>
            </a:extLst>
          </p:cNvPr>
          <p:cNvSpPr txBox="1">
            <a:spLocks/>
          </p:cNvSpPr>
          <p:nvPr/>
        </p:nvSpPr>
        <p:spPr>
          <a:xfrm>
            <a:off x="4358640" y="1910355"/>
            <a:ext cx="3474720" cy="60634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u="sng" dirty="0">
                <a:solidFill>
                  <a:schemeClr val="tx2"/>
                </a:solidFill>
              </a:rPr>
              <a:t>Pre-Employment</a:t>
            </a:r>
          </a:p>
        </p:txBody>
      </p:sp>
      <p:sp>
        <p:nvSpPr>
          <p:cNvPr id="9" name="Content Placeholder 2">
            <a:extLst>
              <a:ext uri="{FF2B5EF4-FFF2-40B4-BE49-F238E27FC236}">
                <a16:creationId xmlns:a16="http://schemas.microsoft.com/office/drawing/2014/main" id="{40CE36D9-DF4E-47F3-B4BE-69532C7F00EC}"/>
              </a:ext>
            </a:extLst>
          </p:cNvPr>
          <p:cNvSpPr txBox="1">
            <a:spLocks/>
          </p:cNvSpPr>
          <p:nvPr/>
        </p:nvSpPr>
        <p:spPr>
          <a:xfrm>
            <a:off x="8234492" y="1910355"/>
            <a:ext cx="3474720" cy="60634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u="sng" dirty="0">
                <a:solidFill>
                  <a:schemeClr val="tx2"/>
                </a:solidFill>
              </a:rPr>
              <a:t>Employment</a:t>
            </a:r>
          </a:p>
        </p:txBody>
      </p:sp>
      <p:sp>
        <p:nvSpPr>
          <p:cNvPr id="10" name="Content Placeholder 2">
            <a:extLst>
              <a:ext uri="{FF2B5EF4-FFF2-40B4-BE49-F238E27FC236}">
                <a16:creationId xmlns:a16="http://schemas.microsoft.com/office/drawing/2014/main" id="{9D6E969A-223F-4ECC-A127-1FAEF475FD0F}"/>
              </a:ext>
            </a:extLst>
          </p:cNvPr>
          <p:cNvSpPr txBox="1">
            <a:spLocks/>
          </p:cNvSpPr>
          <p:nvPr/>
        </p:nvSpPr>
        <p:spPr>
          <a:xfrm>
            <a:off x="8234492" y="2592196"/>
            <a:ext cx="3474720" cy="3931920"/>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en-US" dirty="0">
                <a:solidFill>
                  <a:schemeClr val="tx1"/>
                </a:solidFill>
              </a:rPr>
              <a:t>Individualized Supported Employment (ISE)</a:t>
            </a:r>
          </a:p>
          <a:p>
            <a:endParaRPr lang="en-US" sz="1000" dirty="0">
              <a:solidFill>
                <a:schemeClr val="tx1"/>
              </a:solidFill>
            </a:endParaRPr>
          </a:p>
          <a:p>
            <a:r>
              <a:rPr lang="en-US" dirty="0">
                <a:solidFill>
                  <a:schemeClr val="tx1"/>
                </a:solidFill>
              </a:rPr>
              <a:t>Customized Employment (CE)</a:t>
            </a:r>
          </a:p>
          <a:p>
            <a:endParaRPr lang="en-US" sz="1000" dirty="0">
              <a:solidFill>
                <a:schemeClr val="tx1"/>
              </a:solidFill>
            </a:endParaRPr>
          </a:p>
          <a:p>
            <a:r>
              <a:rPr lang="en-US" dirty="0">
                <a:solidFill>
                  <a:schemeClr val="tx1"/>
                </a:solidFill>
              </a:rPr>
              <a:t>Group Supported Employment (GSE) </a:t>
            </a:r>
          </a:p>
        </p:txBody>
      </p:sp>
      <p:sp>
        <p:nvSpPr>
          <p:cNvPr id="11" name="Content Placeholder 2">
            <a:extLst>
              <a:ext uri="{FF2B5EF4-FFF2-40B4-BE49-F238E27FC236}">
                <a16:creationId xmlns:a16="http://schemas.microsoft.com/office/drawing/2014/main" id="{4CC48624-EDE2-43A9-B087-F119E4AF85AC}"/>
              </a:ext>
            </a:extLst>
          </p:cNvPr>
          <p:cNvSpPr txBox="1">
            <a:spLocks/>
          </p:cNvSpPr>
          <p:nvPr/>
        </p:nvSpPr>
        <p:spPr>
          <a:xfrm>
            <a:off x="4374937" y="2628873"/>
            <a:ext cx="3474720" cy="3931920"/>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en-US" dirty="0">
                <a:solidFill>
                  <a:schemeClr val="tx1"/>
                </a:solidFill>
              </a:rPr>
              <a:t>Employment Transition Services (ETS)</a:t>
            </a:r>
          </a:p>
          <a:p>
            <a:endParaRPr lang="en-US" sz="1000" dirty="0">
              <a:solidFill>
                <a:schemeClr val="tx1"/>
              </a:solidFill>
            </a:endParaRPr>
          </a:p>
          <a:p>
            <a:r>
              <a:rPr lang="en-US" dirty="0">
                <a:solidFill>
                  <a:schemeClr val="tx1"/>
                </a:solidFill>
              </a:rPr>
              <a:t>Project SEARCH</a:t>
            </a:r>
          </a:p>
        </p:txBody>
      </p:sp>
      <p:cxnSp>
        <p:nvCxnSpPr>
          <p:cNvPr id="13" name="Straight Connector 12">
            <a:extLst>
              <a:ext uri="{FF2B5EF4-FFF2-40B4-BE49-F238E27FC236}">
                <a16:creationId xmlns:a16="http://schemas.microsoft.com/office/drawing/2014/main" id="{E0547281-158A-4D7B-A192-81FD2D27E60D}"/>
              </a:ext>
            </a:extLst>
          </p:cNvPr>
          <p:cNvCxnSpPr/>
          <p:nvPr/>
        </p:nvCxnSpPr>
        <p:spPr>
          <a:xfrm>
            <a:off x="3926048" y="2766033"/>
            <a:ext cx="0" cy="3474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C8698B5-9281-4689-88B6-278EF6F4F710}"/>
              </a:ext>
            </a:extLst>
          </p:cNvPr>
          <p:cNvCxnSpPr/>
          <p:nvPr/>
        </p:nvCxnSpPr>
        <p:spPr>
          <a:xfrm>
            <a:off x="7977935" y="2766033"/>
            <a:ext cx="0" cy="347472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038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2E2C6-56AD-438B-A041-74CB713C6111}"/>
              </a:ext>
            </a:extLst>
          </p:cNvPr>
          <p:cNvSpPr>
            <a:spLocks noGrp="1"/>
          </p:cNvSpPr>
          <p:nvPr>
            <p:ph type="title"/>
          </p:nvPr>
        </p:nvSpPr>
        <p:spPr>
          <a:xfrm>
            <a:off x="1143000" y="433431"/>
            <a:ext cx="9875520" cy="892030"/>
          </a:xfrm>
        </p:spPr>
        <p:txBody>
          <a:bodyPr/>
          <a:lstStyle/>
          <a:p>
            <a:pPr algn="ctr"/>
            <a:r>
              <a:rPr lang="en-US" dirty="0"/>
              <a:t>Day Support Options</a:t>
            </a:r>
          </a:p>
        </p:txBody>
      </p:sp>
      <p:graphicFrame>
        <p:nvGraphicFramePr>
          <p:cNvPr id="4" name="Content Placeholder 3">
            <a:extLst>
              <a:ext uri="{FF2B5EF4-FFF2-40B4-BE49-F238E27FC236}">
                <a16:creationId xmlns:a16="http://schemas.microsoft.com/office/drawing/2014/main" id="{39333D1A-3477-4414-9ECA-3D0ACCFA970F}"/>
              </a:ext>
            </a:extLst>
          </p:cNvPr>
          <p:cNvGraphicFramePr>
            <a:graphicFrameLocks noGrp="1"/>
          </p:cNvGraphicFramePr>
          <p:nvPr>
            <p:ph idx="1"/>
            <p:extLst>
              <p:ext uri="{D42A27DB-BD31-4B8C-83A1-F6EECF244321}">
                <p14:modId xmlns:p14="http://schemas.microsoft.com/office/powerpoint/2010/main" val="4237599020"/>
              </p:ext>
            </p:extLst>
          </p:nvPr>
        </p:nvGraphicFramePr>
        <p:xfrm>
          <a:off x="463842" y="1823347"/>
          <a:ext cx="11264317" cy="4874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793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91DB5D9-21A8-4D97-82BE-D00998C6AE92}"/>
              </a:ext>
            </a:extLst>
          </p:cNvPr>
          <p:cNvGraphicFramePr>
            <a:graphicFrameLocks noGrp="1"/>
          </p:cNvGraphicFramePr>
          <p:nvPr>
            <p:ph idx="1"/>
            <p:extLst>
              <p:ext uri="{D42A27DB-BD31-4B8C-83A1-F6EECF244321}">
                <p14:modId xmlns:p14="http://schemas.microsoft.com/office/powerpoint/2010/main" val="1791904513"/>
              </p:ext>
            </p:extLst>
          </p:nvPr>
        </p:nvGraphicFramePr>
        <p:xfrm>
          <a:off x="1063890" y="2842420"/>
          <a:ext cx="10716631" cy="36830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1C9A43E0-2D18-4408-87F6-35716777D1C2}"/>
              </a:ext>
            </a:extLst>
          </p:cNvPr>
          <p:cNvSpPr txBox="1">
            <a:spLocks/>
          </p:cNvSpPr>
          <p:nvPr/>
        </p:nvSpPr>
        <p:spPr>
          <a:xfrm>
            <a:off x="1143000" y="466987"/>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endParaRPr lang="en-US" dirty="0"/>
          </a:p>
        </p:txBody>
      </p:sp>
      <p:sp>
        <p:nvSpPr>
          <p:cNvPr id="8" name="Title 1">
            <a:extLst>
              <a:ext uri="{FF2B5EF4-FFF2-40B4-BE49-F238E27FC236}">
                <a16:creationId xmlns:a16="http://schemas.microsoft.com/office/drawing/2014/main" id="{A2292AE5-7215-4C67-81C5-652CD69AEE30}"/>
              </a:ext>
            </a:extLst>
          </p:cNvPr>
          <p:cNvSpPr>
            <a:spLocks noGrp="1"/>
          </p:cNvSpPr>
          <p:nvPr>
            <p:ph type="title"/>
          </p:nvPr>
        </p:nvSpPr>
        <p:spPr>
          <a:xfrm>
            <a:off x="1143000" y="381983"/>
            <a:ext cx="9875520" cy="892030"/>
          </a:xfrm>
        </p:spPr>
        <p:txBody>
          <a:bodyPr/>
          <a:lstStyle/>
          <a:p>
            <a:pPr algn="ctr"/>
            <a:r>
              <a:rPr lang="en-US" dirty="0"/>
              <a:t>Individual Day Supports</a:t>
            </a:r>
          </a:p>
        </p:txBody>
      </p:sp>
      <p:sp>
        <p:nvSpPr>
          <p:cNvPr id="10" name="Title 1">
            <a:extLst>
              <a:ext uri="{FF2B5EF4-FFF2-40B4-BE49-F238E27FC236}">
                <a16:creationId xmlns:a16="http://schemas.microsoft.com/office/drawing/2014/main" id="{A911B003-B125-4EFE-A995-C149D6E56605}"/>
              </a:ext>
            </a:extLst>
          </p:cNvPr>
          <p:cNvSpPr txBox="1">
            <a:spLocks/>
          </p:cNvSpPr>
          <p:nvPr/>
        </p:nvSpPr>
        <p:spPr>
          <a:xfrm>
            <a:off x="3514570" y="2426082"/>
            <a:ext cx="2193490" cy="42950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lvl="0"/>
            <a:r>
              <a:rPr lang="en-US" sz="2400" dirty="0"/>
              <a:t>Vocational (IDV)</a:t>
            </a:r>
          </a:p>
        </p:txBody>
      </p:sp>
      <p:sp>
        <p:nvSpPr>
          <p:cNvPr id="11" name="Title 1">
            <a:extLst>
              <a:ext uri="{FF2B5EF4-FFF2-40B4-BE49-F238E27FC236}">
                <a16:creationId xmlns:a16="http://schemas.microsoft.com/office/drawing/2014/main" id="{D24CFD22-0139-4928-BAC9-E83F35B2D626}"/>
              </a:ext>
            </a:extLst>
          </p:cNvPr>
          <p:cNvSpPr txBox="1">
            <a:spLocks/>
          </p:cNvSpPr>
          <p:nvPr/>
        </p:nvSpPr>
        <p:spPr>
          <a:xfrm>
            <a:off x="6171362" y="2426081"/>
            <a:ext cx="2800089" cy="42950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lvl="0"/>
            <a:r>
              <a:rPr lang="en-US" sz="2400" dirty="0"/>
              <a:t>Non-Vocational (IDN)</a:t>
            </a:r>
          </a:p>
        </p:txBody>
      </p:sp>
      <p:sp>
        <p:nvSpPr>
          <p:cNvPr id="12" name="Rectangle 11">
            <a:extLst>
              <a:ext uri="{FF2B5EF4-FFF2-40B4-BE49-F238E27FC236}">
                <a16:creationId xmlns:a16="http://schemas.microsoft.com/office/drawing/2014/main" id="{748854D3-8A0D-40A5-92B5-41C265B0CF3B}"/>
              </a:ext>
            </a:extLst>
          </p:cNvPr>
          <p:cNvSpPr/>
          <p:nvPr/>
        </p:nvSpPr>
        <p:spPr>
          <a:xfrm>
            <a:off x="6616168" y="3559089"/>
            <a:ext cx="2883447" cy="2308324"/>
          </a:xfrm>
          <a:prstGeom prst="rect">
            <a:avLst/>
          </a:prstGeom>
        </p:spPr>
        <p:txBody>
          <a:bodyPr wrap="square">
            <a:spAutoFit/>
          </a:bodyPr>
          <a:lstStyle/>
          <a:p>
            <a:pPr lvl="1"/>
            <a:r>
              <a:rPr lang="en-US" sz="2400" dirty="0">
                <a:solidFill>
                  <a:schemeClr val="bg1"/>
                </a:solidFill>
              </a:rPr>
              <a:t>Community Participation</a:t>
            </a:r>
          </a:p>
          <a:p>
            <a:pPr lvl="1"/>
            <a:endParaRPr lang="en-US" sz="2400" dirty="0">
              <a:solidFill>
                <a:schemeClr val="bg1"/>
              </a:solidFill>
            </a:endParaRPr>
          </a:p>
          <a:p>
            <a:pPr lvl="1"/>
            <a:r>
              <a:rPr lang="en-US" sz="2400" dirty="0">
                <a:solidFill>
                  <a:schemeClr val="bg1"/>
                </a:solidFill>
              </a:rPr>
              <a:t>Meaningful retirement activities</a:t>
            </a:r>
          </a:p>
        </p:txBody>
      </p:sp>
      <p:sp>
        <p:nvSpPr>
          <p:cNvPr id="13" name="Rectangle 12">
            <a:extLst>
              <a:ext uri="{FF2B5EF4-FFF2-40B4-BE49-F238E27FC236}">
                <a16:creationId xmlns:a16="http://schemas.microsoft.com/office/drawing/2014/main" id="{EBC019A8-304C-4F23-B56C-4CEFDDD0940B}"/>
              </a:ext>
            </a:extLst>
          </p:cNvPr>
          <p:cNvSpPr/>
          <p:nvPr/>
        </p:nvSpPr>
        <p:spPr>
          <a:xfrm>
            <a:off x="3166072" y="3429000"/>
            <a:ext cx="2135305" cy="2308324"/>
          </a:xfrm>
          <a:prstGeom prst="rect">
            <a:avLst/>
          </a:prstGeom>
        </p:spPr>
        <p:txBody>
          <a:bodyPr wrap="square">
            <a:spAutoFit/>
          </a:bodyPr>
          <a:lstStyle/>
          <a:p>
            <a:pPr lvl="0"/>
            <a:r>
              <a:rPr lang="en-US" sz="2400" dirty="0">
                <a:solidFill>
                  <a:schemeClr val="bg1"/>
                </a:solidFill>
              </a:rPr>
              <a:t>Overcoming barriers to employment</a:t>
            </a:r>
          </a:p>
          <a:p>
            <a:pPr lvl="0"/>
            <a:endParaRPr lang="en-US" sz="2400" dirty="0">
              <a:solidFill>
                <a:schemeClr val="bg1"/>
              </a:solidFill>
            </a:endParaRPr>
          </a:p>
          <a:p>
            <a:pPr lvl="0"/>
            <a:r>
              <a:rPr lang="en-US" sz="2400" dirty="0">
                <a:solidFill>
                  <a:schemeClr val="bg1"/>
                </a:solidFill>
              </a:rPr>
              <a:t>Maintaining                                skills </a:t>
            </a:r>
          </a:p>
        </p:txBody>
      </p:sp>
      <p:sp>
        <p:nvSpPr>
          <p:cNvPr id="15" name="Rectangle 14">
            <a:extLst>
              <a:ext uri="{FF2B5EF4-FFF2-40B4-BE49-F238E27FC236}">
                <a16:creationId xmlns:a16="http://schemas.microsoft.com/office/drawing/2014/main" id="{576DF9E2-B0D9-49B2-8130-E1AC60FCC7D7}"/>
              </a:ext>
            </a:extLst>
          </p:cNvPr>
          <p:cNvSpPr/>
          <p:nvPr/>
        </p:nvSpPr>
        <p:spPr>
          <a:xfrm>
            <a:off x="5151235" y="4104312"/>
            <a:ext cx="1564314" cy="1446550"/>
          </a:xfrm>
          <a:prstGeom prst="rect">
            <a:avLst/>
          </a:prstGeom>
        </p:spPr>
        <p:txBody>
          <a:bodyPr wrap="square">
            <a:spAutoFit/>
          </a:bodyPr>
          <a:lstStyle/>
          <a:p>
            <a:pPr lvl="0"/>
            <a:r>
              <a:rPr lang="en-US" sz="2200" dirty="0">
                <a:solidFill>
                  <a:schemeClr val="bg1"/>
                </a:solidFill>
              </a:rPr>
              <a:t>Community -based, not in home or facility</a:t>
            </a:r>
          </a:p>
        </p:txBody>
      </p:sp>
      <p:sp>
        <p:nvSpPr>
          <p:cNvPr id="20" name="Content Placeholder 2">
            <a:extLst>
              <a:ext uri="{FF2B5EF4-FFF2-40B4-BE49-F238E27FC236}">
                <a16:creationId xmlns:a16="http://schemas.microsoft.com/office/drawing/2014/main" id="{1676CB51-924F-4BE6-A22A-C41045FED77C}"/>
              </a:ext>
            </a:extLst>
          </p:cNvPr>
          <p:cNvSpPr txBox="1">
            <a:spLocks/>
          </p:cNvSpPr>
          <p:nvPr/>
        </p:nvSpPr>
        <p:spPr>
          <a:xfrm>
            <a:off x="737684" y="1541055"/>
            <a:ext cx="10716632" cy="734591"/>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r>
              <a:rPr lang="en-US" dirty="0">
                <a:solidFill>
                  <a:schemeClr val="tx1"/>
                </a:solidFill>
              </a:rPr>
              <a:t>Individualized Day Supports (IDS) are offered in two forms: Vocational and Non-Vocational</a:t>
            </a:r>
          </a:p>
        </p:txBody>
      </p:sp>
    </p:spTree>
    <p:extLst>
      <p:ext uri="{BB962C8B-B14F-4D97-AF65-F5344CB8AC3E}">
        <p14:creationId xmlns:p14="http://schemas.microsoft.com/office/powerpoint/2010/main" val="1831538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89E27B-0DE7-4245-BB23-83127DAE27B0}"/>
              </a:ext>
            </a:extLst>
          </p:cNvPr>
          <p:cNvSpPr>
            <a:spLocks noGrp="1"/>
          </p:cNvSpPr>
          <p:nvPr>
            <p:ph sz="half" idx="1"/>
          </p:nvPr>
        </p:nvSpPr>
        <p:spPr>
          <a:xfrm>
            <a:off x="609600" y="1551709"/>
            <a:ext cx="5288280" cy="4529050"/>
          </a:xfrm>
        </p:spPr>
        <p:txBody>
          <a:bodyPr>
            <a:normAutofit fontScale="92500" lnSpcReduction="10000"/>
          </a:bodyPr>
          <a:lstStyle/>
          <a:p>
            <a:pPr marL="45720" indent="0">
              <a:buNone/>
            </a:pPr>
            <a:r>
              <a:rPr lang="en-US" sz="2400" dirty="0">
                <a:solidFill>
                  <a:schemeClr val="tx1"/>
                </a:solidFill>
              </a:rPr>
              <a:t>Employment Transition Services is a time limited, community-based, vocational service with a focus on:</a:t>
            </a:r>
          </a:p>
          <a:p>
            <a:r>
              <a:rPr lang="en-US" sz="2400" dirty="0">
                <a:solidFill>
                  <a:schemeClr val="tx1"/>
                </a:solidFill>
              </a:rPr>
              <a:t>Providing career discovery and exploration</a:t>
            </a:r>
          </a:p>
          <a:p>
            <a:r>
              <a:rPr lang="en-US" sz="2400" dirty="0">
                <a:solidFill>
                  <a:schemeClr val="tx1"/>
                </a:solidFill>
              </a:rPr>
              <a:t>Skill development </a:t>
            </a:r>
          </a:p>
          <a:p>
            <a:r>
              <a:rPr lang="en-US" sz="2400" dirty="0">
                <a:solidFill>
                  <a:schemeClr val="tx1"/>
                </a:solidFill>
              </a:rPr>
              <a:t>Self-advocacy</a:t>
            </a:r>
          </a:p>
          <a:p>
            <a:endParaRPr lang="en-US" sz="2400" dirty="0">
              <a:solidFill>
                <a:schemeClr val="tx1"/>
              </a:solidFill>
            </a:endParaRPr>
          </a:p>
          <a:p>
            <a:pPr marL="45720" indent="0">
              <a:buNone/>
            </a:pPr>
            <a:r>
              <a:rPr lang="en-US" sz="2400" dirty="0">
                <a:solidFill>
                  <a:schemeClr val="tx1"/>
                </a:solidFill>
              </a:rPr>
              <a:t>The goal of ETS is to help individuals become equipped and ready for integrated competitive employment</a:t>
            </a:r>
          </a:p>
        </p:txBody>
      </p:sp>
      <p:sp>
        <p:nvSpPr>
          <p:cNvPr id="4" name="Content Placeholder 3">
            <a:extLst>
              <a:ext uri="{FF2B5EF4-FFF2-40B4-BE49-F238E27FC236}">
                <a16:creationId xmlns:a16="http://schemas.microsoft.com/office/drawing/2014/main" id="{E88BC806-3787-4D8B-B4E6-F3A9424F01E3}"/>
              </a:ext>
            </a:extLst>
          </p:cNvPr>
          <p:cNvSpPr>
            <a:spLocks noGrp="1"/>
          </p:cNvSpPr>
          <p:nvPr>
            <p:ph sz="half" idx="2"/>
          </p:nvPr>
        </p:nvSpPr>
        <p:spPr>
          <a:xfrm>
            <a:off x="6267611" y="1551709"/>
            <a:ext cx="5288279" cy="4529051"/>
          </a:xfrm>
        </p:spPr>
        <p:txBody>
          <a:bodyPr>
            <a:normAutofit fontScale="92500" lnSpcReduction="10000"/>
          </a:bodyPr>
          <a:lstStyle/>
          <a:p>
            <a:pPr marL="45720" indent="0">
              <a:buNone/>
            </a:pPr>
            <a:r>
              <a:rPr lang="en-US" sz="2600" dirty="0"/>
              <a:t>100% Community Based utilizing:</a:t>
            </a:r>
          </a:p>
          <a:p>
            <a:pPr>
              <a:lnSpc>
                <a:spcPct val="150000"/>
              </a:lnSpc>
              <a:spcBef>
                <a:spcPts val="0"/>
              </a:spcBef>
              <a:spcAft>
                <a:spcPts val="0"/>
              </a:spcAft>
            </a:pPr>
            <a:r>
              <a:rPr lang="en-US" sz="2000" dirty="0">
                <a:solidFill>
                  <a:schemeClr val="tx1"/>
                </a:solidFill>
              </a:rPr>
              <a:t>Internships</a:t>
            </a:r>
          </a:p>
          <a:p>
            <a:pPr>
              <a:lnSpc>
                <a:spcPct val="150000"/>
              </a:lnSpc>
              <a:spcBef>
                <a:spcPts val="0"/>
              </a:spcBef>
              <a:spcAft>
                <a:spcPts val="0"/>
              </a:spcAft>
            </a:pPr>
            <a:r>
              <a:rPr lang="en-US" sz="2000" dirty="0">
                <a:solidFill>
                  <a:schemeClr val="tx1"/>
                </a:solidFill>
              </a:rPr>
              <a:t>Volunteer Opportunities</a:t>
            </a:r>
          </a:p>
          <a:p>
            <a:pPr>
              <a:lnSpc>
                <a:spcPct val="150000"/>
              </a:lnSpc>
              <a:spcBef>
                <a:spcPts val="0"/>
              </a:spcBef>
              <a:spcAft>
                <a:spcPts val="0"/>
              </a:spcAft>
            </a:pPr>
            <a:r>
              <a:rPr lang="en-US" sz="2000" dirty="0">
                <a:solidFill>
                  <a:schemeClr val="tx1"/>
                </a:solidFill>
              </a:rPr>
              <a:t>Participation in community activities</a:t>
            </a:r>
          </a:p>
          <a:p>
            <a:pPr marL="0" indent="0">
              <a:lnSpc>
                <a:spcPct val="150000"/>
              </a:lnSpc>
              <a:buFont typeface="Arial"/>
              <a:buNone/>
            </a:pPr>
            <a:r>
              <a:rPr lang="en-US" sz="2400" dirty="0"/>
              <a:t>Where people may spend their time:</a:t>
            </a:r>
          </a:p>
          <a:p>
            <a:pPr>
              <a:lnSpc>
                <a:spcPct val="150000"/>
              </a:lnSpc>
              <a:spcBef>
                <a:spcPts val="0"/>
              </a:spcBef>
              <a:spcAft>
                <a:spcPts val="0"/>
              </a:spcAft>
            </a:pPr>
            <a:r>
              <a:rPr lang="en-US" sz="2000" dirty="0">
                <a:solidFill>
                  <a:schemeClr val="tx1"/>
                </a:solidFill>
              </a:rPr>
              <a:t>Employment exploration sites</a:t>
            </a:r>
          </a:p>
          <a:p>
            <a:pPr>
              <a:lnSpc>
                <a:spcPct val="150000"/>
              </a:lnSpc>
              <a:spcBef>
                <a:spcPts val="0"/>
              </a:spcBef>
              <a:spcAft>
                <a:spcPts val="0"/>
              </a:spcAft>
            </a:pPr>
            <a:r>
              <a:rPr lang="en-US" sz="2000" dirty="0">
                <a:solidFill>
                  <a:schemeClr val="tx1"/>
                </a:solidFill>
              </a:rPr>
              <a:t>Adult Ed Sites / Post-Secondary Schools </a:t>
            </a:r>
          </a:p>
          <a:p>
            <a:pPr>
              <a:lnSpc>
                <a:spcPct val="150000"/>
              </a:lnSpc>
              <a:spcBef>
                <a:spcPts val="0"/>
              </a:spcBef>
              <a:spcAft>
                <a:spcPts val="0"/>
              </a:spcAft>
            </a:pPr>
            <a:r>
              <a:rPr lang="en-US" sz="2000" dirty="0">
                <a:solidFill>
                  <a:schemeClr val="tx1"/>
                </a:solidFill>
              </a:rPr>
              <a:t>Job centers / Workforce Centers</a:t>
            </a:r>
          </a:p>
          <a:p>
            <a:pPr>
              <a:lnSpc>
                <a:spcPct val="150000"/>
              </a:lnSpc>
              <a:spcBef>
                <a:spcPts val="0"/>
              </a:spcBef>
              <a:spcAft>
                <a:spcPts val="0"/>
              </a:spcAft>
            </a:pPr>
            <a:r>
              <a:rPr lang="en-US" sz="2000" dirty="0">
                <a:solidFill>
                  <a:schemeClr val="tx1"/>
                </a:solidFill>
              </a:rPr>
              <a:t>Community Locations such as: libraries, health clubs, banks etc. </a:t>
            </a:r>
          </a:p>
          <a:p>
            <a:pPr>
              <a:lnSpc>
                <a:spcPct val="150000"/>
              </a:lnSpc>
              <a:spcBef>
                <a:spcPts val="0"/>
              </a:spcBef>
              <a:spcAft>
                <a:spcPts val="0"/>
              </a:spcAft>
            </a:pPr>
            <a:endParaRPr lang="en-US" sz="2000" dirty="0">
              <a:solidFill>
                <a:schemeClr val="tx1"/>
              </a:solidFill>
            </a:endParaRPr>
          </a:p>
          <a:p>
            <a:endParaRPr lang="en-US" dirty="0"/>
          </a:p>
          <a:p>
            <a:endParaRPr lang="en-US" dirty="0"/>
          </a:p>
        </p:txBody>
      </p:sp>
      <p:sp>
        <p:nvSpPr>
          <p:cNvPr id="5" name="Title 1">
            <a:extLst>
              <a:ext uri="{FF2B5EF4-FFF2-40B4-BE49-F238E27FC236}">
                <a16:creationId xmlns:a16="http://schemas.microsoft.com/office/drawing/2014/main" id="{83B02768-E34E-47AE-8F0D-38D86C60D1F8}"/>
              </a:ext>
            </a:extLst>
          </p:cNvPr>
          <p:cNvSpPr txBox="1">
            <a:spLocks/>
          </p:cNvSpPr>
          <p:nvPr/>
        </p:nvSpPr>
        <p:spPr>
          <a:xfrm>
            <a:off x="1143000" y="433431"/>
            <a:ext cx="9875520" cy="8920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dirty="0"/>
              <a:t>Employment Transition Services (ETS)</a:t>
            </a:r>
          </a:p>
        </p:txBody>
      </p:sp>
      <p:sp>
        <p:nvSpPr>
          <p:cNvPr id="6" name="Title 1">
            <a:extLst>
              <a:ext uri="{FF2B5EF4-FFF2-40B4-BE49-F238E27FC236}">
                <a16:creationId xmlns:a16="http://schemas.microsoft.com/office/drawing/2014/main" id="{585BB775-CC1F-4D23-89E4-E6BA5537A0B0}"/>
              </a:ext>
            </a:extLst>
          </p:cNvPr>
          <p:cNvSpPr txBox="1">
            <a:spLocks/>
          </p:cNvSpPr>
          <p:nvPr/>
        </p:nvSpPr>
        <p:spPr>
          <a:xfrm>
            <a:off x="1143000" y="6133611"/>
            <a:ext cx="4754880" cy="42950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sz="2400" dirty="0"/>
              <a:t>Time limited: 3 Year Max</a:t>
            </a:r>
          </a:p>
        </p:txBody>
      </p:sp>
    </p:spTree>
    <p:extLst>
      <p:ext uri="{BB962C8B-B14F-4D97-AF65-F5344CB8AC3E}">
        <p14:creationId xmlns:p14="http://schemas.microsoft.com/office/powerpoint/2010/main" val="345282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2E2C6-56AD-438B-A041-74CB713C6111}"/>
              </a:ext>
            </a:extLst>
          </p:cNvPr>
          <p:cNvSpPr>
            <a:spLocks noGrp="1"/>
          </p:cNvSpPr>
          <p:nvPr>
            <p:ph type="title"/>
          </p:nvPr>
        </p:nvSpPr>
        <p:spPr>
          <a:xfrm>
            <a:off x="1143000" y="433431"/>
            <a:ext cx="9875520" cy="892030"/>
          </a:xfrm>
        </p:spPr>
        <p:txBody>
          <a:bodyPr/>
          <a:lstStyle/>
          <a:p>
            <a:pPr algn="ctr"/>
            <a:r>
              <a:rPr lang="en-US" dirty="0"/>
              <a:t>Project SEARCH</a:t>
            </a:r>
          </a:p>
        </p:txBody>
      </p:sp>
      <p:sp>
        <p:nvSpPr>
          <p:cNvPr id="3" name="Content Placeholder 2">
            <a:extLst>
              <a:ext uri="{FF2B5EF4-FFF2-40B4-BE49-F238E27FC236}">
                <a16:creationId xmlns:a16="http://schemas.microsoft.com/office/drawing/2014/main" id="{D11C7D03-B019-47FF-9356-DDA73CCF417F}"/>
              </a:ext>
            </a:extLst>
          </p:cNvPr>
          <p:cNvSpPr>
            <a:spLocks noGrp="1"/>
          </p:cNvSpPr>
          <p:nvPr>
            <p:ph idx="1"/>
          </p:nvPr>
        </p:nvSpPr>
        <p:spPr>
          <a:xfrm>
            <a:off x="747361" y="1427018"/>
            <a:ext cx="10697279" cy="4668982"/>
          </a:xfrm>
        </p:spPr>
        <p:txBody>
          <a:bodyPr>
            <a:normAutofit/>
          </a:bodyPr>
          <a:lstStyle/>
          <a:p>
            <a:pPr marL="45720" indent="0">
              <a:buNone/>
            </a:pPr>
            <a:r>
              <a:rPr lang="en-US" dirty="0">
                <a:solidFill>
                  <a:schemeClr val="tx1"/>
                </a:solidFill>
              </a:rPr>
              <a:t>Project SEARCH is an internship training program, available to school transition age students and young adults eligible for DDS services, who need more intensive employment skills training.</a:t>
            </a:r>
          </a:p>
          <a:p>
            <a:pPr marL="45720" indent="0">
              <a:buNone/>
            </a:pPr>
            <a:r>
              <a:rPr lang="en-US" dirty="0">
                <a:solidFill>
                  <a:schemeClr val="tx1"/>
                </a:solidFill>
              </a:rPr>
              <a:t>Businesses across the state serve as Project SEARCH host sites with programs run by DDS provider agencies and school partners. The host business provides access to an on-site training room and access to business departments to provide 3 separate internship rotations.</a:t>
            </a:r>
          </a:p>
          <a:p>
            <a:pPr marL="45720" indent="0">
              <a:buNone/>
            </a:pPr>
            <a:r>
              <a:rPr lang="en-US" dirty="0">
                <a:solidFill>
                  <a:schemeClr val="tx1"/>
                </a:solidFill>
              </a:rPr>
              <a:t>The site is staffed by a special education teacher and up to three skills trainers to meet the educational and training needs of the interns.</a:t>
            </a:r>
          </a:p>
          <a:p>
            <a:pPr marL="45720" indent="0">
              <a:buNone/>
            </a:pPr>
            <a:endParaRPr lang="en-US" dirty="0">
              <a:solidFill>
                <a:schemeClr val="tx1"/>
              </a:solidFill>
            </a:endParaRPr>
          </a:p>
          <a:p>
            <a:pPr marL="45720" indent="0">
              <a:buNone/>
            </a:pPr>
            <a:r>
              <a:rPr lang="en-US" dirty="0">
                <a:solidFill>
                  <a:schemeClr val="tx1"/>
                </a:solidFill>
              </a:rPr>
              <a:t>There are 10 Project Search Sites in Connecticut.</a:t>
            </a:r>
          </a:p>
        </p:txBody>
      </p:sp>
      <p:sp>
        <p:nvSpPr>
          <p:cNvPr id="4" name="Title 1">
            <a:extLst>
              <a:ext uri="{FF2B5EF4-FFF2-40B4-BE49-F238E27FC236}">
                <a16:creationId xmlns:a16="http://schemas.microsoft.com/office/drawing/2014/main" id="{8FF2DC1A-E42C-4E34-9C8D-565D39B5054B}"/>
              </a:ext>
            </a:extLst>
          </p:cNvPr>
          <p:cNvSpPr txBox="1">
            <a:spLocks/>
          </p:cNvSpPr>
          <p:nvPr/>
        </p:nvSpPr>
        <p:spPr>
          <a:xfrm>
            <a:off x="351721" y="5995066"/>
            <a:ext cx="4754880" cy="42950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sz="2400" dirty="0"/>
              <a:t>9-Month Program</a:t>
            </a:r>
          </a:p>
        </p:txBody>
      </p:sp>
      <p:pic>
        <p:nvPicPr>
          <p:cNvPr id="6" name="Picture 5">
            <a:extLst>
              <a:ext uri="{FF2B5EF4-FFF2-40B4-BE49-F238E27FC236}">
                <a16:creationId xmlns:a16="http://schemas.microsoft.com/office/drawing/2014/main" id="{88CE5860-D2BB-4BF8-AABA-942E74267980}"/>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750894" y="4231786"/>
            <a:ext cx="4056256" cy="2198411"/>
          </a:xfrm>
          <a:prstGeom prst="rect">
            <a:avLst/>
          </a:prstGeom>
        </p:spPr>
      </p:pic>
    </p:spTree>
    <p:extLst>
      <p:ext uri="{BB962C8B-B14F-4D97-AF65-F5344CB8AC3E}">
        <p14:creationId xmlns:p14="http://schemas.microsoft.com/office/powerpoint/2010/main" val="1866889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C9A43E0-2D18-4408-87F6-35716777D1C2}"/>
              </a:ext>
            </a:extLst>
          </p:cNvPr>
          <p:cNvSpPr txBox="1">
            <a:spLocks/>
          </p:cNvSpPr>
          <p:nvPr/>
        </p:nvSpPr>
        <p:spPr>
          <a:xfrm>
            <a:off x="1143000" y="466987"/>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endParaRPr lang="en-US" dirty="0"/>
          </a:p>
        </p:txBody>
      </p:sp>
      <p:sp>
        <p:nvSpPr>
          <p:cNvPr id="8" name="Title 1">
            <a:extLst>
              <a:ext uri="{FF2B5EF4-FFF2-40B4-BE49-F238E27FC236}">
                <a16:creationId xmlns:a16="http://schemas.microsoft.com/office/drawing/2014/main" id="{A2292AE5-7215-4C67-81C5-652CD69AEE30}"/>
              </a:ext>
            </a:extLst>
          </p:cNvPr>
          <p:cNvSpPr>
            <a:spLocks noGrp="1"/>
          </p:cNvSpPr>
          <p:nvPr>
            <p:ph type="title"/>
          </p:nvPr>
        </p:nvSpPr>
        <p:spPr>
          <a:xfrm>
            <a:off x="1143000" y="433431"/>
            <a:ext cx="9875520" cy="892030"/>
          </a:xfrm>
        </p:spPr>
        <p:txBody>
          <a:bodyPr/>
          <a:lstStyle/>
          <a:p>
            <a:pPr algn="ctr"/>
            <a:r>
              <a:rPr lang="en-US" dirty="0"/>
              <a:t>Employment Supports</a:t>
            </a:r>
          </a:p>
        </p:txBody>
      </p:sp>
      <p:cxnSp>
        <p:nvCxnSpPr>
          <p:cNvPr id="6" name="Straight Connector 5">
            <a:extLst>
              <a:ext uri="{FF2B5EF4-FFF2-40B4-BE49-F238E27FC236}">
                <a16:creationId xmlns:a16="http://schemas.microsoft.com/office/drawing/2014/main" id="{65F809C9-945F-485E-A5A3-2696D3F5B4D8}"/>
              </a:ext>
            </a:extLst>
          </p:cNvPr>
          <p:cNvCxnSpPr>
            <a:cxnSpLocks/>
          </p:cNvCxnSpPr>
          <p:nvPr/>
        </p:nvCxnSpPr>
        <p:spPr>
          <a:xfrm>
            <a:off x="6096000" y="1655397"/>
            <a:ext cx="0" cy="19202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83858D-8560-45BB-B821-3D11F18A0795}"/>
              </a:ext>
            </a:extLst>
          </p:cNvPr>
          <p:cNvCxnSpPr>
            <a:cxnSpLocks/>
          </p:cNvCxnSpPr>
          <p:nvPr/>
        </p:nvCxnSpPr>
        <p:spPr>
          <a:xfrm flipV="1">
            <a:off x="609600" y="2135155"/>
            <a:ext cx="109728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0500B144-E537-4034-98BD-478D76E9EAB0}"/>
              </a:ext>
            </a:extLst>
          </p:cNvPr>
          <p:cNvSpPr/>
          <p:nvPr/>
        </p:nvSpPr>
        <p:spPr>
          <a:xfrm>
            <a:off x="579120" y="1698462"/>
            <a:ext cx="5516877" cy="424732"/>
          </a:xfrm>
          <a:prstGeom prst="rect">
            <a:avLst/>
          </a:prstGeom>
        </p:spPr>
        <p:txBody>
          <a:bodyPr wrap="square">
            <a:spAutoFit/>
          </a:bodyPr>
          <a:lstStyle/>
          <a:p>
            <a:pPr lvl="0" algn="ctr" defTabSz="2844800">
              <a:lnSpc>
                <a:spcPct val="90000"/>
              </a:lnSpc>
              <a:spcBef>
                <a:spcPct val="0"/>
              </a:spcBef>
              <a:spcAft>
                <a:spcPct val="35000"/>
              </a:spcAft>
            </a:pPr>
            <a:r>
              <a:rPr lang="en-US" sz="2400" dirty="0"/>
              <a:t>Individual Supported Employment (ISE)</a:t>
            </a:r>
          </a:p>
        </p:txBody>
      </p:sp>
      <p:sp>
        <p:nvSpPr>
          <p:cNvPr id="14" name="Rectangle 13">
            <a:extLst>
              <a:ext uri="{FF2B5EF4-FFF2-40B4-BE49-F238E27FC236}">
                <a16:creationId xmlns:a16="http://schemas.microsoft.com/office/drawing/2014/main" id="{D8956580-50D1-4F78-BB61-8AEC91768257}"/>
              </a:ext>
            </a:extLst>
          </p:cNvPr>
          <p:cNvSpPr/>
          <p:nvPr/>
        </p:nvSpPr>
        <p:spPr>
          <a:xfrm>
            <a:off x="6260964" y="1698462"/>
            <a:ext cx="5228997" cy="424732"/>
          </a:xfrm>
          <a:prstGeom prst="rect">
            <a:avLst/>
          </a:prstGeom>
        </p:spPr>
        <p:txBody>
          <a:bodyPr wrap="none">
            <a:spAutoFit/>
          </a:bodyPr>
          <a:lstStyle/>
          <a:p>
            <a:pPr lvl="0" algn="ctr" defTabSz="2844800">
              <a:lnSpc>
                <a:spcPct val="90000"/>
              </a:lnSpc>
              <a:spcBef>
                <a:spcPct val="0"/>
              </a:spcBef>
              <a:spcAft>
                <a:spcPct val="35000"/>
              </a:spcAft>
            </a:pPr>
            <a:r>
              <a:rPr lang="en-US" sz="2400" dirty="0">
                <a:latin typeface="+mj-lt"/>
              </a:rPr>
              <a:t>Customized  Employment (CE) Services </a:t>
            </a:r>
          </a:p>
        </p:txBody>
      </p:sp>
      <p:sp>
        <p:nvSpPr>
          <p:cNvPr id="15" name="Rectangle 14">
            <a:extLst>
              <a:ext uri="{FF2B5EF4-FFF2-40B4-BE49-F238E27FC236}">
                <a16:creationId xmlns:a16="http://schemas.microsoft.com/office/drawing/2014/main" id="{799975CE-89C8-4769-8600-6FD5104FFC03}"/>
              </a:ext>
            </a:extLst>
          </p:cNvPr>
          <p:cNvSpPr/>
          <p:nvPr/>
        </p:nvSpPr>
        <p:spPr>
          <a:xfrm>
            <a:off x="902595" y="4015197"/>
            <a:ext cx="4869924" cy="424732"/>
          </a:xfrm>
          <a:prstGeom prst="rect">
            <a:avLst/>
          </a:prstGeom>
        </p:spPr>
        <p:txBody>
          <a:bodyPr wrap="none">
            <a:spAutoFit/>
          </a:bodyPr>
          <a:lstStyle/>
          <a:p>
            <a:pPr lvl="0" algn="ctr" defTabSz="2844800">
              <a:lnSpc>
                <a:spcPct val="90000"/>
              </a:lnSpc>
              <a:spcBef>
                <a:spcPct val="0"/>
              </a:spcBef>
              <a:spcAft>
                <a:spcPct val="35000"/>
              </a:spcAft>
            </a:pPr>
            <a:r>
              <a:rPr lang="en-US" sz="2400" dirty="0">
                <a:latin typeface="+mj-lt"/>
              </a:rPr>
              <a:t>Group Supported Employment (GSE)</a:t>
            </a:r>
          </a:p>
        </p:txBody>
      </p:sp>
      <p:sp>
        <p:nvSpPr>
          <p:cNvPr id="16" name="Rectangle 15">
            <a:extLst>
              <a:ext uri="{FF2B5EF4-FFF2-40B4-BE49-F238E27FC236}">
                <a16:creationId xmlns:a16="http://schemas.microsoft.com/office/drawing/2014/main" id="{94533435-BAB6-4210-B9F9-41E982C1D29E}"/>
              </a:ext>
            </a:extLst>
          </p:cNvPr>
          <p:cNvSpPr/>
          <p:nvPr/>
        </p:nvSpPr>
        <p:spPr>
          <a:xfrm>
            <a:off x="7091160" y="4015197"/>
            <a:ext cx="3568606" cy="424732"/>
          </a:xfrm>
          <a:prstGeom prst="rect">
            <a:avLst/>
          </a:prstGeom>
        </p:spPr>
        <p:txBody>
          <a:bodyPr wrap="none">
            <a:spAutoFit/>
          </a:bodyPr>
          <a:lstStyle/>
          <a:p>
            <a:pPr lvl="0" algn="ctr" defTabSz="2844800">
              <a:lnSpc>
                <a:spcPct val="90000"/>
              </a:lnSpc>
              <a:spcBef>
                <a:spcPct val="0"/>
              </a:spcBef>
              <a:spcAft>
                <a:spcPct val="35000"/>
              </a:spcAft>
            </a:pPr>
            <a:r>
              <a:rPr lang="en-US" sz="2400" dirty="0">
                <a:latin typeface="+mj-lt"/>
              </a:rPr>
              <a:t>Small Business Enterprises</a:t>
            </a:r>
          </a:p>
        </p:txBody>
      </p:sp>
      <p:cxnSp>
        <p:nvCxnSpPr>
          <p:cNvPr id="17" name="Straight Connector 16">
            <a:extLst>
              <a:ext uri="{FF2B5EF4-FFF2-40B4-BE49-F238E27FC236}">
                <a16:creationId xmlns:a16="http://schemas.microsoft.com/office/drawing/2014/main" id="{EB1B28B9-CF90-4892-90F8-77B55B0FE1A9}"/>
              </a:ext>
            </a:extLst>
          </p:cNvPr>
          <p:cNvCxnSpPr>
            <a:cxnSpLocks/>
          </p:cNvCxnSpPr>
          <p:nvPr/>
        </p:nvCxnSpPr>
        <p:spPr>
          <a:xfrm flipV="1">
            <a:off x="609600" y="4495801"/>
            <a:ext cx="1097280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53285356-6B70-4896-94D5-8709BB387D1F}"/>
              </a:ext>
            </a:extLst>
          </p:cNvPr>
          <p:cNvSpPr/>
          <p:nvPr/>
        </p:nvSpPr>
        <p:spPr>
          <a:xfrm>
            <a:off x="6223702" y="2310886"/>
            <a:ext cx="5303520" cy="1200329"/>
          </a:xfrm>
          <a:prstGeom prst="rect">
            <a:avLst/>
          </a:prstGeom>
        </p:spPr>
        <p:txBody>
          <a:bodyPr wrap="square">
            <a:spAutoFit/>
          </a:bodyPr>
          <a:lstStyle/>
          <a:p>
            <a:r>
              <a:rPr lang="en-US" dirty="0">
                <a:solidFill>
                  <a:srgbClr val="000000"/>
                </a:solidFill>
              </a:rPr>
              <a:t>An alternative method of finding competitive integrated employment that is highly structured, focusing on the strengths, skills, and abilities of the individual and the unmet needs of employers. 	</a:t>
            </a:r>
          </a:p>
        </p:txBody>
      </p:sp>
      <p:sp>
        <p:nvSpPr>
          <p:cNvPr id="20" name="Rectangle 19">
            <a:extLst>
              <a:ext uri="{FF2B5EF4-FFF2-40B4-BE49-F238E27FC236}">
                <a16:creationId xmlns:a16="http://schemas.microsoft.com/office/drawing/2014/main" id="{CDFD2079-FB7C-46F8-9ED7-8CE6B357B5E0}"/>
              </a:ext>
            </a:extLst>
          </p:cNvPr>
          <p:cNvSpPr/>
          <p:nvPr/>
        </p:nvSpPr>
        <p:spPr>
          <a:xfrm>
            <a:off x="685797" y="2308542"/>
            <a:ext cx="5303520" cy="1477328"/>
          </a:xfrm>
          <a:prstGeom prst="rect">
            <a:avLst/>
          </a:prstGeom>
        </p:spPr>
        <p:txBody>
          <a:bodyPr wrap="square">
            <a:spAutoFit/>
          </a:bodyPr>
          <a:lstStyle/>
          <a:p>
            <a:r>
              <a:rPr lang="en-US" dirty="0">
                <a:solidFill>
                  <a:srgbClr val="000000"/>
                </a:solidFill>
              </a:rPr>
              <a:t>An employment specialist (job coach) helps find competitive employment through a job discovery process, provides training and support, and then gradually reduces time and assistance at the worksite. 	</a:t>
            </a:r>
          </a:p>
        </p:txBody>
      </p:sp>
      <p:sp>
        <p:nvSpPr>
          <p:cNvPr id="21" name="Rectangle 20">
            <a:extLst>
              <a:ext uri="{FF2B5EF4-FFF2-40B4-BE49-F238E27FC236}">
                <a16:creationId xmlns:a16="http://schemas.microsoft.com/office/drawing/2014/main" id="{165F4126-9601-444B-8A15-8D8C68241B16}"/>
              </a:ext>
            </a:extLst>
          </p:cNvPr>
          <p:cNvSpPr/>
          <p:nvPr/>
        </p:nvSpPr>
        <p:spPr>
          <a:xfrm>
            <a:off x="627517" y="4698624"/>
            <a:ext cx="5303520" cy="1097280"/>
          </a:xfrm>
          <a:prstGeom prst="rect">
            <a:avLst/>
          </a:prstGeom>
        </p:spPr>
        <p:txBody>
          <a:bodyPr wrap="square">
            <a:spAutoFit/>
          </a:bodyPr>
          <a:lstStyle/>
          <a:p>
            <a:r>
              <a:rPr lang="en-US" dirty="0">
                <a:solidFill>
                  <a:srgbClr val="000000"/>
                </a:solidFill>
              </a:rPr>
              <a:t>Supported employment in a competitive employment environment in which a group of participants are working under the supervision of a permanent employment specialist (job coach). 	</a:t>
            </a:r>
          </a:p>
        </p:txBody>
      </p:sp>
      <p:sp>
        <p:nvSpPr>
          <p:cNvPr id="22" name="Rectangle 21">
            <a:extLst>
              <a:ext uri="{FF2B5EF4-FFF2-40B4-BE49-F238E27FC236}">
                <a16:creationId xmlns:a16="http://schemas.microsoft.com/office/drawing/2014/main" id="{F37B5AE0-126D-46D8-A835-9510DFD9B11A}"/>
              </a:ext>
            </a:extLst>
          </p:cNvPr>
          <p:cNvSpPr/>
          <p:nvPr/>
        </p:nvSpPr>
        <p:spPr>
          <a:xfrm>
            <a:off x="6278880" y="4698624"/>
            <a:ext cx="5303520" cy="1200329"/>
          </a:xfrm>
          <a:prstGeom prst="rect">
            <a:avLst/>
          </a:prstGeom>
        </p:spPr>
        <p:txBody>
          <a:bodyPr>
            <a:spAutoFit/>
          </a:bodyPr>
          <a:lstStyle/>
          <a:p>
            <a:r>
              <a:rPr lang="en-US" dirty="0">
                <a:ea typeface="Times New Roman" panose="02020603050405020304" pitchFamily="18" charset="0"/>
              </a:rPr>
              <a:t>Individuals supported by DDS start their own small business enterprise, become competitively employed with a small business enterprise or receive on the job training from a small business enterprise.</a:t>
            </a:r>
            <a:r>
              <a:rPr lang="en-US" b="1" dirty="0">
                <a:ea typeface="Times New Roman" panose="02020603050405020304" pitchFamily="18" charset="0"/>
              </a:rPr>
              <a:t> </a:t>
            </a:r>
            <a:endParaRPr lang="en-US" dirty="0"/>
          </a:p>
        </p:txBody>
      </p:sp>
      <p:cxnSp>
        <p:nvCxnSpPr>
          <p:cNvPr id="23" name="Straight Connector 22">
            <a:extLst>
              <a:ext uri="{FF2B5EF4-FFF2-40B4-BE49-F238E27FC236}">
                <a16:creationId xmlns:a16="http://schemas.microsoft.com/office/drawing/2014/main" id="{DA4AED9B-E4E5-47AA-BC2A-285D555E0CD6}"/>
              </a:ext>
            </a:extLst>
          </p:cNvPr>
          <p:cNvCxnSpPr>
            <a:cxnSpLocks/>
          </p:cNvCxnSpPr>
          <p:nvPr/>
        </p:nvCxnSpPr>
        <p:spPr>
          <a:xfrm>
            <a:off x="6096000" y="4028484"/>
            <a:ext cx="0" cy="20116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36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7EF72D-84C7-411E-8CB4-F42681C10528}"/>
              </a:ext>
            </a:extLst>
          </p:cNvPr>
          <p:cNvSpPr>
            <a:spLocks noGrp="1"/>
          </p:cNvSpPr>
          <p:nvPr>
            <p:ph idx="1"/>
          </p:nvPr>
        </p:nvSpPr>
        <p:spPr>
          <a:xfrm>
            <a:off x="1017815" y="1520890"/>
            <a:ext cx="10156371" cy="4575110"/>
          </a:xfrm>
        </p:spPr>
        <p:txBody>
          <a:bodyPr>
            <a:normAutofit/>
          </a:bodyPr>
          <a:lstStyle/>
          <a:p>
            <a:pPr marL="502920" indent="-457200">
              <a:buFont typeface="+mj-lt"/>
              <a:buAutoNum type="arabicPeriod"/>
            </a:pPr>
            <a:r>
              <a:rPr lang="en-US" sz="4000" dirty="0"/>
              <a:t>DDS Employment &amp; Day Services Document</a:t>
            </a:r>
          </a:p>
          <a:p>
            <a:pPr marL="502920" indent="-457200">
              <a:buFont typeface="+mj-lt"/>
              <a:buAutoNum type="arabicPeriod"/>
            </a:pPr>
            <a:endParaRPr lang="en-US" sz="1400" dirty="0"/>
          </a:p>
          <a:p>
            <a:pPr marL="502920" indent="-457200">
              <a:buFont typeface="+mj-lt"/>
              <a:buAutoNum type="arabicPeriod"/>
            </a:pPr>
            <a:r>
              <a:rPr lang="en-US" sz="4000" dirty="0"/>
              <a:t>EDS Pathways Document</a:t>
            </a:r>
          </a:p>
          <a:p>
            <a:pPr marL="502920" indent="-457200">
              <a:buFont typeface="+mj-lt"/>
              <a:buAutoNum type="arabicPeriod"/>
            </a:pPr>
            <a:endParaRPr lang="en-US" sz="1400" dirty="0"/>
          </a:p>
          <a:p>
            <a:pPr marL="502920" indent="-457200">
              <a:buFont typeface="+mj-lt"/>
              <a:buAutoNum type="arabicPeriod"/>
            </a:pPr>
            <a:r>
              <a:rPr lang="en-US" sz="4000" dirty="0"/>
              <a:t>EDS Division Brochure</a:t>
            </a:r>
          </a:p>
          <a:p>
            <a:pPr marL="502920" indent="-457200">
              <a:buFont typeface="+mj-lt"/>
              <a:buAutoNum type="arabicPeriod"/>
            </a:pPr>
            <a:endParaRPr lang="en-US" sz="1400" dirty="0"/>
          </a:p>
          <a:p>
            <a:pPr marL="502920" indent="-457200">
              <a:buFont typeface="+mj-lt"/>
              <a:buAutoNum type="arabicPeriod"/>
            </a:pPr>
            <a:r>
              <a:rPr lang="en-US" sz="4000" dirty="0"/>
              <a:t>EDS Services Overview PowerPoint</a:t>
            </a:r>
          </a:p>
        </p:txBody>
      </p:sp>
      <p:sp>
        <p:nvSpPr>
          <p:cNvPr id="4" name="Title 1">
            <a:extLst>
              <a:ext uri="{FF2B5EF4-FFF2-40B4-BE49-F238E27FC236}">
                <a16:creationId xmlns:a16="http://schemas.microsoft.com/office/drawing/2014/main" id="{55AF815A-4BE5-4721-BC2F-AFAD47712017}"/>
              </a:ext>
            </a:extLst>
          </p:cNvPr>
          <p:cNvSpPr txBox="1">
            <a:spLocks/>
          </p:cNvSpPr>
          <p:nvPr/>
        </p:nvSpPr>
        <p:spPr>
          <a:xfrm>
            <a:off x="1143000" y="433431"/>
            <a:ext cx="9875520" cy="8920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dirty="0"/>
              <a:t>Resources</a:t>
            </a:r>
          </a:p>
        </p:txBody>
      </p:sp>
    </p:spTree>
    <p:extLst>
      <p:ext uri="{BB962C8B-B14F-4D97-AF65-F5344CB8AC3E}">
        <p14:creationId xmlns:p14="http://schemas.microsoft.com/office/powerpoint/2010/main" val="1838793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E89914-C3A4-439F-87C7-96D8B58577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8797" y="-136157"/>
            <a:ext cx="9494405" cy="6994157"/>
          </a:xfrm>
          <a:prstGeom prst="rect">
            <a:avLst/>
          </a:prstGeom>
        </p:spPr>
      </p:pic>
    </p:spTree>
    <p:extLst>
      <p:ext uri="{BB962C8B-B14F-4D97-AF65-F5344CB8AC3E}">
        <p14:creationId xmlns:p14="http://schemas.microsoft.com/office/powerpoint/2010/main" val="2158831996"/>
      </p:ext>
    </p:extLst>
  </p:cSld>
  <p:clrMapOvr>
    <a:masterClrMapping/>
  </p:clrMapOvr>
</p:sld>
</file>

<file path=ppt/theme/theme1.xml><?xml version="1.0" encoding="utf-8"?>
<a:theme xmlns:a="http://schemas.openxmlformats.org/drawingml/2006/main" name="Basis">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673E79E0C3E640A3EA83010EA564F7" ma:contentTypeVersion="12" ma:contentTypeDescription="Create a new document." ma:contentTypeScope="" ma:versionID="efce251a4746054bbe027ae231bc47a5">
  <xsd:schema xmlns:xsd="http://www.w3.org/2001/XMLSchema" xmlns:xs="http://www.w3.org/2001/XMLSchema" xmlns:p="http://schemas.microsoft.com/office/2006/metadata/properties" xmlns:ns2="5aa524db-7994-4ced-a2c9-48a98e90847e" xmlns:ns3="8a992f34-6748-40d0-a1a6-bff449e3bc95" targetNamespace="http://schemas.microsoft.com/office/2006/metadata/properties" ma:root="true" ma:fieldsID="bb25d42501bc21e45c0a4215ac396311" ns2:_="" ns3:_="">
    <xsd:import namespace="5aa524db-7994-4ced-a2c9-48a98e90847e"/>
    <xsd:import namespace="8a992f34-6748-40d0-a1a6-bff449e3bc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Description0"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a524db-7994-4ced-a2c9-48a98e908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Description0" ma:index="12" nillable="true" ma:displayName="Description" ma:internalName="Description0">
      <xsd:simpleType>
        <xsd:restriction base="dms:Note">
          <xsd:maxLength value="255"/>
        </xsd:restrictio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9be3ee5-5d72-4a78-bfe6-04ec158992b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992f34-6748-40d0-a1a6-bff449e3bc95"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f75d7816-9169-48cb-b9df-4d21a66dca2d}" ma:internalName="TaxCatchAll" ma:showField="CatchAllData" ma:web="8a992f34-6748-40d0-a1a6-bff449e3bc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scription0 xmlns="5aa524db-7994-4ced-a2c9-48a98e90847e" xsi:nil="true"/>
    <lcf76f155ced4ddcb4097134ff3c332f xmlns="5aa524db-7994-4ced-a2c9-48a98e90847e">
      <Terms xmlns="http://schemas.microsoft.com/office/infopath/2007/PartnerControls"/>
    </lcf76f155ced4ddcb4097134ff3c332f>
    <TaxCatchAll xmlns="8a992f34-6748-40d0-a1a6-bff449e3bc95" xsi:nil="true"/>
  </documentManagement>
</p:properties>
</file>

<file path=customXml/itemProps1.xml><?xml version="1.0" encoding="utf-8"?>
<ds:datastoreItem xmlns:ds="http://schemas.openxmlformats.org/officeDocument/2006/customXml" ds:itemID="{8227B94E-C10A-42DE-9A9B-405E7FC1505B}">
  <ds:schemaRefs>
    <ds:schemaRef ds:uri="http://schemas.microsoft.com/sharepoint/v3/contenttype/forms"/>
  </ds:schemaRefs>
</ds:datastoreItem>
</file>

<file path=customXml/itemProps2.xml><?xml version="1.0" encoding="utf-8"?>
<ds:datastoreItem xmlns:ds="http://schemas.openxmlformats.org/officeDocument/2006/customXml" ds:itemID="{C1575487-1F19-4F2F-B3C9-1BE416622776}"/>
</file>

<file path=customXml/itemProps3.xml><?xml version="1.0" encoding="utf-8"?>
<ds:datastoreItem xmlns:ds="http://schemas.openxmlformats.org/officeDocument/2006/customXml" ds:itemID="{BD49A83F-056B-4625-9567-60399B0FBC7C}">
  <ds:schemaRefs>
    <ds:schemaRef ds:uri="http://purl.org/dc/elements/1.1/"/>
    <ds:schemaRef ds:uri="http://purl.org/dc/dcmitype/"/>
    <ds:schemaRef ds:uri="7d79962f-82e0-447b-a816-99edbdaa00c7"/>
    <ds:schemaRef ds:uri="http://www.w3.org/XML/1998/namespace"/>
    <ds:schemaRef ds:uri="a06932ec-957b-4799-8604-6195ab687f22"/>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TM03457444[[fn=Basis]]</Template>
  <TotalTime>1772</TotalTime>
  <Words>1163</Words>
  <Application>Microsoft Office PowerPoint</Application>
  <PresentationFormat>Widescreen</PresentationFormat>
  <Paragraphs>115</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Basis</vt:lpstr>
      <vt:lpstr>Employment &amp; Day Services</vt:lpstr>
      <vt:lpstr>Employment &amp; Day Services - Overview</vt:lpstr>
      <vt:lpstr>Day Support Options</vt:lpstr>
      <vt:lpstr>Individual Day Supports</vt:lpstr>
      <vt:lpstr>PowerPoint Presentation</vt:lpstr>
      <vt:lpstr>Project SEARCH</vt:lpstr>
      <vt:lpstr>Employment Supports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&amp; Day Services</dc:title>
  <dc:creator>Rogers, Trever</dc:creator>
  <cp:lastModifiedBy>Keith Lavalette</cp:lastModifiedBy>
  <cp:revision>10</cp:revision>
  <dcterms:created xsi:type="dcterms:W3CDTF">2022-08-29T13:19:31Z</dcterms:created>
  <dcterms:modified xsi:type="dcterms:W3CDTF">2022-10-19T18:32:33Z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0x010100DCF191CFEE37994EAE9F515C802FE1FC</vt:lpwstr>
  </property>
</Properties>
</file>