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8"/>
  </p:notesMasterIdLst>
  <p:sldIdLst>
    <p:sldId id="256" r:id="rId2"/>
    <p:sldId id="296" r:id="rId3"/>
    <p:sldId id="408" r:id="rId4"/>
    <p:sldId id="266" r:id="rId5"/>
    <p:sldId id="404" r:id="rId6"/>
    <p:sldId id="409" r:id="rId7"/>
    <p:sldId id="410" r:id="rId8"/>
    <p:sldId id="406" r:id="rId9"/>
    <p:sldId id="405" r:id="rId10"/>
    <p:sldId id="407" r:id="rId11"/>
    <p:sldId id="411" r:id="rId12"/>
    <p:sldId id="375" r:id="rId13"/>
    <p:sldId id="299" r:id="rId14"/>
    <p:sldId id="300" r:id="rId15"/>
    <p:sldId id="376" r:id="rId16"/>
    <p:sldId id="412" r:id="rId17"/>
    <p:sldId id="399" r:id="rId18"/>
    <p:sldId id="333" r:id="rId19"/>
    <p:sldId id="401" r:id="rId20"/>
    <p:sldId id="385" r:id="rId21"/>
    <p:sldId id="387" r:id="rId22"/>
    <p:sldId id="390" r:id="rId23"/>
    <p:sldId id="389" r:id="rId24"/>
    <p:sldId id="391" r:id="rId25"/>
    <p:sldId id="392" r:id="rId26"/>
    <p:sldId id="395" r:id="rId27"/>
    <p:sldId id="381" r:id="rId28"/>
    <p:sldId id="370" r:id="rId29"/>
    <p:sldId id="371" r:id="rId30"/>
    <p:sldId id="372" r:id="rId31"/>
    <p:sldId id="373" r:id="rId32"/>
    <p:sldId id="374" r:id="rId33"/>
    <p:sldId id="413" r:id="rId34"/>
    <p:sldId id="377" r:id="rId35"/>
    <p:sldId id="345" r:id="rId36"/>
    <p:sldId id="354" r:id="rId3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2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62192" autoAdjust="0"/>
  </p:normalViewPr>
  <p:slideViewPr>
    <p:cSldViewPr>
      <p:cViewPr varScale="1">
        <p:scale>
          <a:sx n="41" d="100"/>
          <a:sy n="41" d="100"/>
        </p:scale>
        <p:origin x="1592" y="36"/>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1" d="100"/>
          <a:sy n="91" d="100"/>
        </p:scale>
        <p:origin x="3390" y="-154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EEC53-B9C0-4F94-AE30-F0B938E3F00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8DDD8E5-2DA1-4A59-914D-B68BCD56A665}">
      <dgm:prSet phldrT="[Text]"/>
      <dgm:spPr/>
      <dgm:t>
        <a:bodyPr/>
        <a:lstStyle/>
        <a:p>
          <a:r>
            <a:rPr lang="en-US" dirty="0"/>
            <a:t>Hestan Cue Cookware</a:t>
          </a:r>
        </a:p>
      </dgm:t>
    </dgm:pt>
    <dgm:pt modelId="{938C02C4-ED7B-4D61-9BCD-E18A99A885F3}" type="parTrans" cxnId="{ED3C1CA8-BC22-4B86-803E-A0FCBDFEE419}">
      <dgm:prSet/>
      <dgm:spPr/>
      <dgm:t>
        <a:bodyPr/>
        <a:lstStyle/>
        <a:p>
          <a:endParaRPr lang="en-US"/>
        </a:p>
      </dgm:t>
    </dgm:pt>
    <dgm:pt modelId="{0AA63D4B-A4AA-4B0D-A74A-557CBD8446E1}" type="sibTrans" cxnId="{ED3C1CA8-BC22-4B86-803E-A0FCBDFEE419}">
      <dgm:prSet/>
      <dgm:spPr/>
      <dgm:t>
        <a:bodyPr/>
        <a:lstStyle/>
        <a:p>
          <a:endParaRPr lang="en-US"/>
        </a:p>
      </dgm:t>
    </dgm:pt>
    <dgm:pt modelId="{A140572A-C283-486D-BB70-7AA639FA6142}">
      <dgm:prSet phldrT="[Text]"/>
      <dgm:spPr/>
      <dgm:t>
        <a:bodyPr/>
        <a:lstStyle/>
        <a:p>
          <a:r>
            <a:rPr lang="en-US" dirty="0"/>
            <a:t>Cooking Classes and smart pans</a:t>
          </a:r>
        </a:p>
      </dgm:t>
    </dgm:pt>
    <dgm:pt modelId="{D6F95FBA-40DE-4CCF-B8D7-71ADECBAF38D}" type="parTrans" cxnId="{5346D9ED-262D-4F48-81D5-BEE9A6D1D7E8}">
      <dgm:prSet/>
      <dgm:spPr/>
      <dgm:t>
        <a:bodyPr/>
        <a:lstStyle/>
        <a:p>
          <a:endParaRPr lang="en-US"/>
        </a:p>
      </dgm:t>
    </dgm:pt>
    <dgm:pt modelId="{043E3FEE-31DB-42C7-A4A7-FC6D6150EFE1}" type="sibTrans" cxnId="{5346D9ED-262D-4F48-81D5-BEE9A6D1D7E8}">
      <dgm:prSet/>
      <dgm:spPr/>
      <dgm:t>
        <a:bodyPr/>
        <a:lstStyle/>
        <a:p>
          <a:endParaRPr lang="en-US"/>
        </a:p>
      </dgm:t>
    </dgm:pt>
    <dgm:pt modelId="{C1F2162E-902E-42B2-BABA-7B6F2912FC19}">
      <dgm:prSet phldrT="[Text]"/>
      <dgm:spPr/>
      <dgm:t>
        <a:bodyPr/>
        <a:lstStyle/>
        <a:p>
          <a:r>
            <a:rPr lang="en-US" dirty="0"/>
            <a:t>June Oven</a:t>
          </a:r>
        </a:p>
      </dgm:t>
    </dgm:pt>
    <dgm:pt modelId="{7FFB4DBC-F88D-48ED-841A-BDB40C85C1A1}" type="parTrans" cxnId="{D5E87369-3DE7-4834-A8EC-9CB736CE5970}">
      <dgm:prSet/>
      <dgm:spPr/>
      <dgm:t>
        <a:bodyPr/>
        <a:lstStyle/>
        <a:p>
          <a:endParaRPr lang="en-US"/>
        </a:p>
      </dgm:t>
    </dgm:pt>
    <dgm:pt modelId="{738A9CA4-5C30-47C3-956F-7BF203C7A1C9}" type="sibTrans" cxnId="{D5E87369-3DE7-4834-A8EC-9CB736CE5970}">
      <dgm:prSet/>
      <dgm:spPr/>
      <dgm:t>
        <a:bodyPr/>
        <a:lstStyle/>
        <a:p>
          <a:endParaRPr lang="en-US"/>
        </a:p>
      </dgm:t>
    </dgm:pt>
    <dgm:pt modelId="{9CD07383-3301-4E53-B9E5-CD2BDBE23346}">
      <dgm:prSet phldrT="[Text]"/>
      <dgm:spPr/>
      <dgm:t>
        <a:bodyPr/>
        <a:lstStyle/>
        <a:p>
          <a:r>
            <a:rPr lang="en-US" dirty="0"/>
            <a:t>Meals</a:t>
          </a:r>
        </a:p>
        <a:p>
          <a:r>
            <a:rPr lang="en-US" dirty="0"/>
            <a:t>-on- </a:t>
          </a:r>
        </a:p>
        <a:p>
          <a:r>
            <a:rPr lang="en-US" dirty="0"/>
            <a:t>Wheels</a:t>
          </a:r>
        </a:p>
      </dgm:t>
    </dgm:pt>
    <dgm:pt modelId="{C4C823D5-468F-4156-B72C-C89068CEECF6}" type="parTrans" cxnId="{C2736C7F-AF37-4927-9FF3-30367F69384B}">
      <dgm:prSet/>
      <dgm:spPr/>
      <dgm:t>
        <a:bodyPr/>
        <a:lstStyle/>
        <a:p>
          <a:endParaRPr lang="en-US"/>
        </a:p>
      </dgm:t>
    </dgm:pt>
    <dgm:pt modelId="{3E5468C4-700E-4689-8205-DB4CEA1A6CD8}" type="sibTrans" cxnId="{C2736C7F-AF37-4927-9FF3-30367F69384B}">
      <dgm:prSet/>
      <dgm:spPr/>
      <dgm:t>
        <a:bodyPr/>
        <a:lstStyle/>
        <a:p>
          <a:endParaRPr lang="en-US"/>
        </a:p>
      </dgm:t>
    </dgm:pt>
    <dgm:pt modelId="{6E537413-F24A-477B-857B-0C089A2AE8DB}">
      <dgm:prSet phldrT="[Text]"/>
      <dgm:spPr/>
      <dgm:t>
        <a:bodyPr/>
        <a:lstStyle/>
        <a:p>
          <a:r>
            <a:rPr lang="en-US" dirty="0"/>
            <a:t>Independent Cooking</a:t>
          </a:r>
        </a:p>
      </dgm:t>
    </dgm:pt>
    <dgm:pt modelId="{56A8272E-A08F-4319-8099-0AB3F1846F88}" type="parTrans" cxnId="{07BEB5BA-3974-4F6E-A715-A833F4D2AF54}">
      <dgm:prSet/>
      <dgm:spPr/>
      <dgm:t>
        <a:bodyPr/>
        <a:lstStyle/>
        <a:p>
          <a:endParaRPr lang="en-US"/>
        </a:p>
      </dgm:t>
    </dgm:pt>
    <dgm:pt modelId="{1B76BC1C-6447-4EE3-B921-DCB6DD010F33}" type="sibTrans" cxnId="{07BEB5BA-3974-4F6E-A715-A833F4D2AF54}">
      <dgm:prSet/>
      <dgm:spPr/>
      <dgm:t>
        <a:bodyPr/>
        <a:lstStyle/>
        <a:p>
          <a:endParaRPr lang="en-US"/>
        </a:p>
      </dgm:t>
    </dgm:pt>
    <dgm:pt modelId="{CD9DB847-6150-4F15-B2CA-1792B15A8AE0}" type="pres">
      <dgm:prSet presAssocID="{FE5EEC53-B9C0-4F94-AE30-F0B938E3F008}" presName="cycle" presStyleCnt="0">
        <dgm:presLayoutVars>
          <dgm:dir/>
          <dgm:resizeHandles val="exact"/>
        </dgm:presLayoutVars>
      </dgm:prSet>
      <dgm:spPr/>
    </dgm:pt>
    <dgm:pt modelId="{4F5C9EE8-1AD9-4968-9CCB-F80F10547186}" type="pres">
      <dgm:prSet presAssocID="{68DDD8E5-2DA1-4A59-914D-B68BCD56A665}" presName="dummy" presStyleCnt="0"/>
      <dgm:spPr/>
    </dgm:pt>
    <dgm:pt modelId="{7AD8787B-5AF3-4749-BC46-BFA4D3F156FD}" type="pres">
      <dgm:prSet presAssocID="{68DDD8E5-2DA1-4A59-914D-B68BCD56A665}" presName="node" presStyleLbl="revTx" presStyleIdx="0" presStyleCnt="5">
        <dgm:presLayoutVars>
          <dgm:bulletEnabled val="1"/>
        </dgm:presLayoutVars>
      </dgm:prSet>
      <dgm:spPr/>
    </dgm:pt>
    <dgm:pt modelId="{285E57A3-251C-4E61-B428-B979CB5A2129}" type="pres">
      <dgm:prSet presAssocID="{0AA63D4B-A4AA-4B0D-A74A-557CBD8446E1}" presName="sibTrans" presStyleLbl="node1" presStyleIdx="0" presStyleCnt="5"/>
      <dgm:spPr/>
    </dgm:pt>
    <dgm:pt modelId="{6A2097F1-2839-40E6-9A52-18BE4227BFA5}" type="pres">
      <dgm:prSet presAssocID="{A140572A-C283-486D-BB70-7AA639FA6142}" presName="dummy" presStyleCnt="0"/>
      <dgm:spPr/>
    </dgm:pt>
    <dgm:pt modelId="{F8E06525-CDBF-4BBA-9FF4-F76DE3D4EC60}" type="pres">
      <dgm:prSet presAssocID="{A140572A-C283-486D-BB70-7AA639FA6142}" presName="node" presStyleLbl="revTx" presStyleIdx="1" presStyleCnt="5">
        <dgm:presLayoutVars>
          <dgm:bulletEnabled val="1"/>
        </dgm:presLayoutVars>
      </dgm:prSet>
      <dgm:spPr/>
    </dgm:pt>
    <dgm:pt modelId="{6EF930D6-7000-412F-8E5B-0ED4BD0D6262}" type="pres">
      <dgm:prSet presAssocID="{043E3FEE-31DB-42C7-A4A7-FC6D6150EFE1}" presName="sibTrans" presStyleLbl="node1" presStyleIdx="1" presStyleCnt="5"/>
      <dgm:spPr/>
    </dgm:pt>
    <dgm:pt modelId="{AFFCC0D7-FC23-45DF-B01B-A95DCA40C69C}" type="pres">
      <dgm:prSet presAssocID="{C1F2162E-902E-42B2-BABA-7B6F2912FC19}" presName="dummy" presStyleCnt="0"/>
      <dgm:spPr/>
    </dgm:pt>
    <dgm:pt modelId="{8EAD5BEF-5AED-4D65-9791-6AA61087F709}" type="pres">
      <dgm:prSet presAssocID="{C1F2162E-902E-42B2-BABA-7B6F2912FC19}" presName="node" presStyleLbl="revTx" presStyleIdx="2" presStyleCnt="5">
        <dgm:presLayoutVars>
          <dgm:bulletEnabled val="1"/>
        </dgm:presLayoutVars>
      </dgm:prSet>
      <dgm:spPr/>
    </dgm:pt>
    <dgm:pt modelId="{178DEF1C-CDD9-4F0B-8CDD-5D3A600F0964}" type="pres">
      <dgm:prSet presAssocID="{738A9CA4-5C30-47C3-956F-7BF203C7A1C9}" presName="sibTrans" presStyleLbl="node1" presStyleIdx="2" presStyleCnt="5"/>
      <dgm:spPr/>
    </dgm:pt>
    <dgm:pt modelId="{3C20BD1E-7654-484D-928D-4623625602E2}" type="pres">
      <dgm:prSet presAssocID="{9CD07383-3301-4E53-B9E5-CD2BDBE23346}" presName="dummy" presStyleCnt="0"/>
      <dgm:spPr/>
    </dgm:pt>
    <dgm:pt modelId="{2E2DAAEA-59C2-4470-AB6A-E9A8B37C485F}" type="pres">
      <dgm:prSet presAssocID="{9CD07383-3301-4E53-B9E5-CD2BDBE23346}" presName="node" presStyleLbl="revTx" presStyleIdx="3" presStyleCnt="5">
        <dgm:presLayoutVars>
          <dgm:bulletEnabled val="1"/>
        </dgm:presLayoutVars>
      </dgm:prSet>
      <dgm:spPr/>
    </dgm:pt>
    <dgm:pt modelId="{91E3C56E-C7BD-48C8-BF97-9770481135EE}" type="pres">
      <dgm:prSet presAssocID="{3E5468C4-700E-4689-8205-DB4CEA1A6CD8}" presName="sibTrans" presStyleLbl="node1" presStyleIdx="3" presStyleCnt="5"/>
      <dgm:spPr/>
    </dgm:pt>
    <dgm:pt modelId="{3B25547B-E631-4B51-99FD-8348B27E41F1}" type="pres">
      <dgm:prSet presAssocID="{6E537413-F24A-477B-857B-0C089A2AE8DB}" presName="dummy" presStyleCnt="0"/>
      <dgm:spPr/>
    </dgm:pt>
    <dgm:pt modelId="{882CDC0D-54A4-4935-830D-71E1003D21D5}" type="pres">
      <dgm:prSet presAssocID="{6E537413-F24A-477B-857B-0C089A2AE8DB}" presName="node" presStyleLbl="revTx" presStyleIdx="4" presStyleCnt="5">
        <dgm:presLayoutVars>
          <dgm:bulletEnabled val="1"/>
        </dgm:presLayoutVars>
      </dgm:prSet>
      <dgm:spPr/>
    </dgm:pt>
    <dgm:pt modelId="{FF4E3C39-CE41-4712-B6C3-10C49A0F4D93}" type="pres">
      <dgm:prSet presAssocID="{1B76BC1C-6447-4EE3-B921-DCB6DD010F33}" presName="sibTrans" presStyleLbl="node1" presStyleIdx="4" presStyleCnt="5"/>
      <dgm:spPr/>
    </dgm:pt>
  </dgm:ptLst>
  <dgm:cxnLst>
    <dgm:cxn modelId="{D1B58606-E1D5-419E-B48C-C6E91C97F93F}" type="presOf" srcId="{1B76BC1C-6447-4EE3-B921-DCB6DD010F33}" destId="{FF4E3C39-CE41-4712-B6C3-10C49A0F4D93}" srcOrd="0" destOrd="0" presId="urn:microsoft.com/office/officeart/2005/8/layout/cycle1"/>
    <dgm:cxn modelId="{2DD99813-C216-4ED9-8D91-00F3327251C8}" type="presOf" srcId="{0AA63D4B-A4AA-4B0D-A74A-557CBD8446E1}" destId="{285E57A3-251C-4E61-B428-B979CB5A2129}" srcOrd="0" destOrd="0" presId="urn:microsoft.com/office/officeart/2005/8/layout/cycle1"/>
    <dgm:cxn modelId="{BF08C919-DFD0-4EF6-A0E9-D2330D24A300}" type="presOf" srcId="{C1F2162E-902E-42B2-BABA-7B6F2912FC19}" destId="{8EAD5BEF-5AED-4D65-9791-6AA61087F709}" srcOrd="0" destOrd="0" presId="urn:microsoft.com/office/officeart/2005/8/layout/cycle1"/>
    <dgm:cxn modelId="{A4A6883C-E5E8-4456-9344-61241B39F77F}" type="presOf" srcId="{6E537413-F24A-477B-857B-0C089A2AE8DB}" destId="{882CDC0D-54A4-4935-830D-71E1003D21D5}" srcOrd="0" destOrd="0" presId="urn:microsoft.com/office/officeart/2005/8/layout/cycle1"/>
    <dgm:cxn modelId="{D5E87369-3DE7-4834-A8EC-9CB736CE5970}" srcId="{FE5EEC53-B9C0-4F94-AE30-F0B938E3F008}" destId="{C1F2162E-902E-42B2-BABA-7B6F2912FC19}" srcOrd="2" destOrd="0" parTransId="{7FFB4DBC-F88D-48ED-841A-BDB40C85C1A1}" sibTransId="{738A9CA4-5C30-47C3-956F-7BF203C7A1C9}"/>
    <dgm:cxn modelId="{22ABC969-4E94-45E8-8338-E460E10CC949}" type="presOf" srcId="{A140572A-C283-486D-BB70-7AA639FA6142}" destId="{F8E06525-CDBF-4BBA-9FF4-F76DE3D4EC60}" srcOrd="0" destOrd="0" presId="urn:microsoft.com/office/officeart/2005/8/layout/cycle1"/>
    <dgm:cxn modelId="{AA3CDB49-F3A3-4C6A-BA42-DDBB10B8833B}" type="presOf" srcId="{043E3FEE-31DB-42C7-A4A7-FC6D6150EFE1}" destId="{6EF930D6-7000-412F-8E5B-0ED4BD0D6262}" srcOrd="0" destOrd="0" presId="urn:microsoft.com/office/officeart/2005/8/layout/cycle1"/>
    <dgm:cxn modelId="{E1F1FC73-FF7B-48D7-8B2B-929C75F2535E}" type="presOf" srcId="{68DDD8E5-2DA1-4A59-914D-B68BCD56A665}" destId="{7AD8787B-5AF3-4749-BC46-BFA4D3F156FD}" srcOrd="0" destOrd="0" presId="urn:microsoft.com/office/officeart/2005/8/layout/cycle1"/>
    <dgm:cxn modelId="{365B0357-804B-4B9C-9B12-9F34176B4673}" type="presOf" srcId="{738A9CA4-5C30-47C3-956F-7BF203C7A1C9}" destId="{178DEF1C-CDD9-4F0B-8CDD-5D3A600F0964}" srcOrd="0" destOrd="0" presId="urn:microsoft.com/office/officeart/2005/8/layout/cycle1"/>
    <dgm:cxn modelId="{C2736C7F-AF37-4927-9FF3-30367F69384B}" srcId="{FE5EEC53-B9C0-4F94-AE30-F0B938E3F008}" destId="{9CD07383-3301-4E53-B9E5-CD2BDBE23346}" srcOrd="3" destOrd="0" parTransId="{C4C823D5-468F-4156-B72C-C89068CEECF6}" sibTransId="{3E5468C4-700E-4689-8205-DB4CEA1A6CD8}"/>
    <dgm:cxn modelId="{B3CDA189-330C-4177-B478-00B2091F970B}" type="presOf" srcId="{3E5468C4-700E-4689-8205-DB4CEA1A6CD8}" destId="{91E3C56E-C7BD-48C8-BF97-9770481135EE}" srcOrd="0" destOrd="0" presId="urn:microsoft.com/office/officeart/2005/8/layout/cycle1"/>
    <dgm:cxn modelId="{EB86329E-22CE-44AF-B725-27EED5071AD6}" type="presOf" srcId="{9CD07383-3301-4E53-B9E5-CD2BDBE23346}" destId="{2E2DAAEA-59C2-4470-AB6A-E9A8B37C485F}" srcOrd="0" destOrd="0" presId="urn:microsoft.com/office/officeart/2005/8/layout/cycle1"/>
    <dgm:cxn modelId="{ED3C1CA8-BC22-4B86-803E-A0FCBDFEE419}" srcId="{FE5EEC53-B9C0-4F94-AE30-F0B938E3F008}" destId="{68DDD8E5-2DA1-4A59-914D-B68BCD56A665}" srcOrd="0" destOrd="0" parTransId="{938C02C4-ED7B-4D61-9BCD-E18A99A885F3}" sibTransId="{0AA63D4B-A4AA-4B0D-A74A-557CBD8446E1}"/>
    <dgm:cxn modelId="{07BEB5BA-3974-4F6E-A715-A833F4D2AF54}" srcId="{FE5EEC53-B9C0-4F94-AE30-F0B938E3F008}" destId="{6E537413-F24A-477B-857B-0C089A2AE8DB}" srcOrd="4" destOrd="0" parTransId="{56A8272E-A08F-4319-8099-0AB3F1846F88}" sibTransId="{1B76BC1C-6447-4EE3-B921-DCB6DD010F33}"/>
    <dgm:cxn modelId="{970949D4-995B-4484-8D80-79911BD2EEDE}" type="presOf" srcId="{FE5EEC53-B9C0-4F94-AE30-F0B938E3F008}" destId="{CD9DB847-6150-4F15-B2CA-1792B15A8AE0}" srcOrd="0" destOrd="0" presId="urn:microsoft.com/office/officeart/2005/8/layout/cycle1"/>
    <dgm:cxn modelId="{5346D9ED-262D-4F48-81D5-BEE9A6D1D7E8}" srcId="{FE5EEC53-B9C0-4F94-AE30-F0B938E3F008}" destId="{A140572A-C283-486D-BB70-7AA639FA6142}" srcOrd="1" destOrd="0" parTransId="{D6F95FBA-40DE-4CCF-B8D7-71ADECBAF38D}" sibTransId="{043E3FEE-31DB-42C7-A4A7-FC6D6150EFE1}"/>
    <dgm:cxn modelId="{64E07071-D953-4A6C-98AC-3AFC81CA67AC}" type="presParOf" srcId="{CD9DB847-6150-4F15-B2CA-1792B15A8AE0}" destId="{4F5C9EE8-1AD9-4968-9CCB-F80F10547186}" srcOrd="0" destOrd="0" presId="urn:microsoft.com/office/officeart/2005/8/layout/cycle1"/>
    <dgm:cxn modelId="{6469D074-BDEF-4E5D-A6E6-314EA88C44DD}" type="presParOf" srcId="{CD9DB847-6150-4F15-B2CA-1792B15A8AE0}" destId="{7AD8787B-5AF3-4749-BC46-BFA4D3F156FD}" srcOrd="1" destOrd="0" presId="urn:microsoft.com/office/officeart/2005/8/layout/cycle1"/>
    <dgm:cxn modelId="{5557813E-EB03-49B1-9450-7B818F068992}" type="presParOf" srcId="{CD9DB847-6150-4F15-B2CA-1792B15A8AE0}" destId="{285E57A3-251C-4E61-B428-B979CB5A2129}" srcOrd="2" destOrd="0" presId="urn:microsoft.com/office/officeart/2005/8/layout/cycle1"/>
    <dgm:cxn modelId="{05313B51-FD66-4C93-AC03-7414ABDBAE69}" type="presParOf" srcId="{CD9DB847-6150-4F15-B2CA-1792B15A8AE0}" destId="{6A2097F1-2839-40E6-9A52-18BE4227BFA5}" srcOrd="3" destOrd="0" presId="urn:microsoft.com/office/officeart/2005/8/layout/cycle1"/>
    <dgm:cxn modelId="{66D29573-B234-4BE1-ACCD-4D0ED1433937}" type="presParOf" srcId="{CD9DB847-6150-4F15-B2CA-1792B15A8AE0}" destId="{F8E06525-CDBF-4BBA-9FF4-F76DE3D4EC60}" srcOrd="4" destOrd="0" presId="urn:microsoft.com/office/officeart/2005/8/layout/cycle1"/>
    <dgm:cxn modelId="{CE5FF950-940D-491E-AB3C-D0AD4CF26F04}" type="presParOf" srcId="{CD9DB847-6150-4F15-B2CA-1792B15A8AE0}" destId="{6EF930D6-7000-412F-8E5B-0ED4BD0D6262}" srcOrd="5" destOrd="0" presId="urn:microsoft.com/office/officeart/2005/8/layout/cycle1"/>
    <dgm:cxn modelId="{1B38B568-6765-40AC-AD8E-38FD8661F22F}" type="presParOf" srcId="{CD9DB847-6150-4F15-B2CA-1792B15A8AE0}" destId="{AFFCC0D7-FC23-45DF-B01B-A95DCA40C69C}" srcOrd="6" destOrd="0" presId="urn:microsoft.com/office/officeart/2005/8/layout/cycle1"/>
    <dgm:cxn modelId="{4F911D9B-C552-4C9D-B305-1395FACCFE5E}" type="presParOf" srcId="{CD9DB847-6150-4F15-B2CA-1792B15A8AE0}" destId="{8EAD5BEF-5AED-4D65-9791-6AA61087F709}" srcOrd="7" destOrd="0" presId="urn:microsoft.com/office/officeart/2005/8/layout/cycle1"/>
    <dgm:cxn modelId="{B64C73F9-B4D6-4845-953C-70EB3739E94A}" type="presParOf" srcId="{CD9DB847-6150-4F15-B2CA-1792B15A8AE0}" destId="{178DEF1C-CDD9-4F0B-8CDD-5D3A600F0964}" srcOrd="8" destOrd="0" presId="urn:microsoft.com/office/officeart/2005/8/layout/cycle1"/>
    <dgm:cxn modelId="{049AB6FC-BA77-41C4-B0AD-46FA4103F503}" type="presParOf" srcId="{CD9DB847-6150-4F15-B2CA-1792B15A8AE0}" destId="{3C20BD1E-7654-484D-928D-4623625602E2}" srcOrd="9" destOrd="0" presId="urn:microsoft.com/office/officeart/2005/8/layout/cycle1"/>
    <dgm:cxn modelId="{C573364D-3B83-47F9-866E-E123657525BB}" type="presParOf" srcId="{CD9DB847-6150-4F15-B2CA-1792B15A8AE0}" destId="{2E2DAAEA-59C2-4470-AB6A-E9A8B37C485F}" srcOrd="10" destOrd="0" presId="urn:microsoft.com/office/officeart/2005/8/layout/cycle1"/>
    <dgm:cxn modelId="{5A7606D2-2359-44FE-9B81-CB79480A8FAA}" type="presParOf" srcId="{CD9DB847-6150-4F15-B2CA-1792B15A8AE0}" destId="{91E3C56E-C7BD-48C8-BF97-9770481135EE}" srcOrd="11" destOrd="0" presId="urn:microsoft.com/office/officeart/2005/8/layout/cycle1"/>
    <dgm:cxn modelId="{394695D0-3E67-4946-9932-BBF64FC53863}" type="presParOf" srcId="{CD9DB847-6150-4F15-B2CA-1792B15A8AE0}" destId="{3B25547B-E631-4B51-99FD-8348B27E41F1}" srcOrd="12" destOrd="0" presId="urn:microsoft.com/office/officeart/2005/8/layout/cycle1"/>
    <dgm:cxn modelId="{6A4C0B5A-26F8-4156-957E-6578107CE33D}" type="presParOf" srcId="{CD9DB847-6150-4F15-B2CA-1792B15A8AE0}" destId="{882CDC0D-54A4-4935-830D-71E1003D21D5}" srcOrd="13" destOrd="0" presId="urn:microsoft.com/office/officeart/2005/8/layout/cycle1"/>
    <dgm:cxn modelId="{DDFB6B61-0823-41E3-BE72-8C4F2F36F513}" type="presParOf" srcId="{CD9DB847-6150-4F15-B2CA-1792B15A8AE0}" destId="{FF4E3C39-CE41-4712-B6C3-10C49A0F4D93}"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787B-5AF3-4749-BC46-BFA4D3F156FD}">
      <dsp:nvSpPr>
        <dsp:cNvPr id="0" name=""/>
        <dsp:cNvSpPr/>
      </dsp:nvSpPr>
      <dsp:spPr>
        <a:xfrm>
          <a:off x="4703440" y="39130"/>
          <a:ext cx="1341088" cy="134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Hestan Cue Cookware</a:t>
          </a:r>
        </a:p>
      </dsp:txBody>
      <dsp:txXfrm>
        <a:off x="4703440" y="39130"/>
        <a:ext cx="1341088" cy="1341088"/>
      </dsp:txXfrm>
    </dsp:sp>
    <dsp:sp modelId="{285E57A3-251C-4E61-B428-B979CB5A2129}">
      <dsp:nvSpPr>
        <dsp:cNvPr id="0" name=""/>
        <dsp:cNvSpPr/>
      </dsp:nvSpPr>
      <dsp:spPr>
        <a:xfrm>
          <a:off x="1549157" y="385"/>
          <a:ext cx="5027568" cy="502756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E06525-CDBF-4BBA-9FF4-F76DE3D4EC60}">
      <dsp:nvSpPr>
        <dsp:cNvPr id="0" name=""/>
        <dsp:cNvSpPr/>
      </dsp:nvSpPr>
      <dsp:spPr>
        <a:xfrm>
          <a:off x="5513709" y="2532882"/>
          <a:ext cx="1341088" cy="134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Cooking Classes and smart pans</a:t>
          </a:r>
        </a:p>
      </dsp:txBody>
      <dsp:txXfrm>
        <a:off x="5513709" y="2532882"/>
        <a:ext cx="1341088" cy="1341088"/>
      </dsp:txXfrm>
    </dsp:sp>
    <dsp:sp modelId="{6EF930D6-7000-412F-8E5B-0ED4BD0D6262}">
      <dsp:nvSpPr>
        <dsp:cNvPr id="0" name=""/>
        <dsp:cNvSpPr/>
      </dsp:nvSpPr>
      <dsp:spPr>
        <a:xfrm>
          <a:off x="1549157" y="385"/>
          <a:ext cx="5027568" cy="502756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D5BEF-5AED-4D65-9791-6AA61087F709}">
      <dsp:nvSpPr>
        <dsp:cNvPr id="0" name=""/>
        <dsp:cNvSpPr/>
      </dsp:nvSpPr>
      <dsp:spPr>
        <a:xfrm>
          <a:off x="3392397" y="4074105"/>
          <a:ext cx="1341088" cy="134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June Oven</a:t>
          </a:r>
        </a:p>
      </dsp:txBody>
      <dsp:txXfrm>
        <a:off x="3392397" y="4074105"/>
        <a:ext cx="1341088" cy="1341088"/>
      </dsp:txXfrm>
    </dsp:sp>
    <dsp:sp modelId="{178DEF1C-CDD9-4F0B-8CDD-5D3A600F0964}">
      <dsp:nvSpPr>
        <dsp:cNvPr id="0" name=""/>
        <dsp:cNvSpPr/>
      </dsp:nvSpPr>
      <dsp:spPr>
        <a:xfrm>
          <a:off x="1549157" y="385"/>
          <a:ext cx="5027568" cy="502756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2DAAEA-59C2-4470-AB6A-E9A8B37C485F}">
      <dsp:nvSpPr>
        <dsp:cNvPr id="0" name=""/>
        <dsp:cNvSpPr/>
      </dsp:nvSpPr>
      <dsp:spPr>
        <a:xfrm>
          <a:off x="1271085" y="2532882"/>
          <a:ext cx="1341088" cy="134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Meals</a:t>
          </a:r>
        </a:p>
        <a:p>
          <a:pPr marL="0" lvl="0" indent="0" algn="ctr" defTabSz="711200">
            <a:lnSpc>
              <a:spcPct val="90000"/>
            </a:lnSpc>
            <a:spcBef>
              <a:spcPct val="0"/>
            </a:spcBef>
            <a:spcAft>
              <a:spcPct val="35000"/>
            </a:spcAft>
            <a:buNone/>
          </a:pPr>
          <a:r>
            <a:rPr lang="en-US" sz="1600" kern="1200" dirty="0"/>
            <a:t>-on- </a:t>
          </a:r>
        </a:p>
        <a:p>
          <a:pPr marL="0" lvl="0" indent="0" algn="ctr" defTabSz="711200">
            <a:lnSpc>
              <a:spcPct val="90000"/>
            </a:lnSpc>
            <a:spcBef>
              <a:spcPct val="0"/>
            </a:spcBef>
            <a:spcAft>
              <a:spcPct val="35000"/>
            </a:spcAft>
            <a:buNone/>
          </a:pPr>
          <a:r>
            <a:rPr lang="en-US" sz="1600" kern="1200" dirty="0"/>
            <a:t>Wheels</a:t>
          </a:r>
        </a:p>
      </dsp:txBody>
      <dsp:txXfrm>
        <a:off x="1271085" y="2532882"/>
        <a:ext cx="1341088" cy="1341088"/>
      </dsp:txXfrm>
    </dsp:sp>
    <dsp:sp modelId="{91E3C56E-C7BD-48C8-BF97-9770481135EE}">
      <dsp:nvSpPr>
        <dsp:cNvPr id="0" name=""/>
        <dsp:cNvSpPr/>
      </dsp:nvSpPr>
      <dsp:spPr>
        <a:xfrm>
          <a:off x="1549157" y="385"/>
          <a:ext cx="5027568" cy="502756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CDC0D-54A4-4935-830D-71E1003D21D5}">
      <dsp:nvSpPr>
        <dsp:cNvPr id="0" name=""/>
        <dsp:cNvSpPr/>
      </dsp:nvSpPr>
      <dsp:spPr>
        <a:xfrm>
          <a:off x="2081354" y="39130"/>
          <a:ext cx="1341088" cy="134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Independent Cooking</a:t>
          </a:r>
        </a:p>
      </dsp:txBody>
      <dsp:txXfrm>
        <a:off x="2081354" y="39130"/>
        <a:ext cx="1341088" cy="1341088"/>
      </dsp:txXfrm>
    </dsp:sp>
    <dsp:sp modelId="{FF4E3C39-CE41-4712-B6C3-10C49A0F4D93}">
      <dsp:nvSpPr>
        <dsp:cNvPr id="0" name=""/>
        <dsp:cNvSpPr/>
      </dsp:nvSpPr>
      <dsp:spPr>
        <a:xfrm>
          <a:off x="1549157" y="385"/>
          <a:ext cx="5027568" cy="5027568"/>
        </a:xfrm>
        <a:prstGeom prst="circularArrow">
          <a:avLst>
            <a:gd name="adj1" fmla="val 5202"/>
            <a:gd name="adj2" fmla="val 336015"/>
            <a:gd name="adj3" fmla="val 16865256"/>
            <a:gd name="adj4" fmla="val 15198729"/>
            <a:gd name="adj5" fmla="val 6068"/>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158CE1-3CA7-41ED-B6A9-E3A0C24AF703}" type="datetimeFigureOut">
              <a:rPr lang="en-US" smtClean="0"/>
              <a:t>9/28/2022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0EFC13-00E4-47FC-9DDB-B072D2146B31}" type="slidenum">
              <a:rPr lang="en-US" smtClean="0"/>
              <a:t>‹#›</a:t>
            </a:fld>
            <a:endParaRPr lang="en-US"/>
          </a:p>
        </p:txBody>
      </p:sp>
    </p:spTree>
    <p:extLst>
      <p:ext uri="{BB962C8B-B14F-4D97-AF65-F5344CB8AC3E}">
        <p14:creationId xmlns:p14="http://schemas.microsoft.com/office/powerpoint/2010/main" val="28238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EFC13-00E4-47FC-9DDB-B072D2146B31}" type="slidenum">
              <a:rPr lang="en-US" smtClean="0"/>
              <a:t>1</a:t>
            </a:fld>
            <a:endParaRPr lang="en-US"/>
          </a:p>
        </p:txBody>
      </p:sp>
    </p:spTree>
    <p:extLst>
      <p:ext uri="{BB962C8B-B14F-4D97-AF65-F5344CB8AC3E}">
        <p14:creationId xmlns:p14="http://schemas.microsoft.com/office/powerpoint/2010/main" val="1590171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 we got started on this journey in 2014 with Raymond</a:t>
            </a:r>
          </a:p>
          <a:p>
            <a:endParaRPr lang="en-US" dirty="0"/>
          </a:p>
          <a:p>
            <a:r>
              <a:rPr lang="en-US" dirty="0"/>
              <a:t>Tell his story</a:t>
            </a:r>
          </a:p>
          <a:p>
            <a:endParaRPr lang="en-US" dirty="0"/>
          </a:p>
          <a:p>
            <a:r>
              <a:rPr lang="en-US" dirty="0"/>
              <a:t>Raymond</a:t>
            </a:r>
            <a:r>
              <a:rPr lang="en-US" baseline="0" dirty="0"/>
              <a:t>’s services in a group home setting was costing 110k per year.  Once it his apartment including the assistive technology his service costs decreased to 43k</a:t>
            </a:r>
          </a:p>
          <a:p>
            <a:endParaRPr lang="en-US" baseline="0" dirty="0"/>
          </a:p>
          <a:p>
            <a:r>
              <a:rPr lang="en-US" baseline="0" dirty="0"/>
              <a:t>Play his video  once you hit play hit the button for closed captioning.</a:t>
            </a:r>
            <a:endParaRPr lang="en-US" dirty="0"/>
          </a:p>
        </p:txBody>
      </p:sp>
      <p:sp>
        <p:nvSpPr>
          <p:cNvPr id="4" name="Slide Number Placeholder 3"/>
          <p:cNvSpPr>
            <a:spLocks noGrp="1"/>
          </p:cNvSpPr>
          <p:nvPr>
            <p:ph type="sldNum" sz="quarter" idx="10"/>
          </p:nvPr>
        </p:nvSpPr>
        <p:spPr/>
        <p:txBody>
          <a:bodyPr/>
          <a:lstStyle/>
          <a:p>
            <a:fld id="{D47630DF-3D3B-43AF-91CC-A6FE10F18996}" type="slidenum">
              <a:rPr lang="en-US" smtClean="0"/>
              <a:t>12</a:t>
            </a:fld>
            <a:endParaRPr lang="en-US"/>
          </a:p>
        </p:txBody>
      </p:sp>
    </p:spTree>
    <p:extLst>
      <p:ext uri="{BB962C8B-B14F-4D97-AF65-F5344CB8AC3E}">
        <p14:creationId xmlns:p14="http://schemas.microsoft.com/office/powerpoint/2010/main" val="118808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Jar opener</a:t>
            </a:r>
          </a:p>
          <a:p>
            <a:r>
              <a:rPr lang="en-US" dirty="0"/>
              <a:t>Pencil grip </a:t>
            </a:r>
          </a:p>
          <a:p>
            <a:r>
              <a:rPr lang="en-US" dirty="0"/>
              <a:t>To eye gaze systems</a:t>
            </a:r>
          </a:p>
        </p:txBody>
      </p:sp>
      <p:sp>
        <p:nvSpPr>
          <p:cNvPr id="4" name="Slide Number Placeholder 3"/>
          <p:cNvSpPr>
            <a:spLocks noGrp="1"/>
          </p:cNvSpPr>
          <p:nvPr>
            <p:ph type="sldNum" sz="quarter" idx="5"/>
          </p:nvPr>
        </p:nvSpPr>
        <p:spPr/>
        <p:txBody>
          <a:bodyPr/>
          <a:lstStyle/>
          <a:p>
            <a:fld id="{D30EFC13-00E4-47FC-9DDB-B072D2146B31}" type="slidenum">
              <a:rPr lang="en-US" smtClean="0"/>
              <a:t>14</a:t>
            </a:fld>
            <a:endParaRPr lang="en-US"/>
          </a:p>
        </p:txBody>
      </p:sp>
    </p:spTree>
    <p:extLst>
      <p:ext uri="{BB962C8B-B14F-4D97-AF65-F5344CB8AC3E}">
        <p14:creationId xmlns:p14="http://schemas.microsoft.com/office/powerpoint/2010/main" val="31721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D30EFC13-00E4-47FC-9DDB-B072D2146B31}" type="slidenum">
              <a:rPr lang="en-US" smtClean="0"/>
              <a:t>15</a:t>
            </a:fld>
            <a:endParaRPr lang="en-US"/>
          </a:p>
        </p:txBody>
      </p:sp>
    </p:spTree>
    <p:extLst>
      <p:ext uri="{BB962C8B-B14F-4D97-AF65-F5344CB8AC3E}">
        <p14:creationId xmlns:p14="http://schemas.microsoft.com/office/powerpoint/2010/main" val="2414731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Pam</a:t>
            </a:r>
          </a:p>
          <a:p>
            <a:pPr marL="457200" indent="-457200" algn="l">
              <a:buFont typeface="Arial" panose="020B0604020202020204" pitchFamily="34" charset="0"/>
              <a:buChar char="•"/>
            </a:pPr>
            <a:r>
              <a:rPr lang="en-US" dirty="0"/>
              <a:t>Remoter monitoring systems such as the ARMS system</a:t>
            </a:r>
          </a:p>
          <a:p>
            <a:pPr marL="914400" lvl="1" indent="-457200" algn="l">
              <a:buFont typeface="Arial" panose="020B0604020202020204" pitchFamily="34" charset="0"/>
              <a:buChar char="•"/>
            </a:pPr>
            <a:r>
              <a:rPr lang="en-US" dirty="0"/>
              <a:t>Sensors</a:t>
            </a:r>
          </a:p>
          <a:p>
            <a:pPr marL="914400" lvl="1" indent="-457200" algn="l">
              <a:buFont typeface="Arial" panose="020B0604020202020204" pitchFamily="34" charset="0"/>
              <a:buChar char="•"/>
            </a:pPr>
            <a:r>
              <a:rPr lang="en-US" dirty="0"/>
              <a:t>Camera</a:t>
            </a:r>
          </a:p>
          <a:p>
            <a:pPr marL="914400" lvl="1" indent="-457200" algn="l">
              <a:buFont typeface="Arial" panose="020B0604020202020204" pitchFamily="34" charset="0"/>
              <a:buChar char="•"/>
            </a:pPr>
            <a:r>
              <a:rPr lang="en-US" dirty="0"/>
              <a:t>Door locks</a:t>
            </a:r>
          </a:p>
          <a:p>
            <a:pPr marL="914400" lvl="1" indent="-457200" algn="l">
              <a:buFont typeface="Arial" panose="020B0604020202020204" pitchFamily="34" charset="0"/>
              <a:buChar char="•"/>
            </a:pPr>
            <a:r>
              <a:rPr lang="en-US" dirty="0"/>
              <a:t>Video doorbells</a:t>
            </a:r>
          </a:p>
          <a:p>
            <a:pPr marL="914400" lvl="1" indent="-457200" algn="l">
              <a:buFont typeface="Arial" panose="020B0604020202020204" pitchFamily="34" charset="0"/>
              <a:buChar char="•"/>
            </a:pPr>
            <a:r>
              <a:rPr lang="en-US" dirty="0"/>
              <a:t>PERS</a:t>
            </a:r>
          </a:p>
          <a:p>
            <a:pPr marL="914400" lvl="1" indent="-457200" algn="l">
              <a:buFont typeface="Arial" panose="020B0604020202020204" pitchFamily="34" charset="0"/>
              <a:buChar char="•"/>
            </a:pPr>
            <a:r>
              <a:rPr lang="en-US" dirty="0"/>
              <a:t>Smart lights</a:t>
            </a:r>
          </a:p>
          <a:p>
            <a:pPr marL="914400" lvl="1" indent="-457200" algn="l">
              <a:buFont typeface="Arial" panose="020B0604020202020204" pitchFamily="34" charset="0"/>
              <a:buChar char="•"/>
            </a:pPr>
            <a:r>
              <a:rPr lang="en-US" dirty="0"/>
              <a:t>Thermostat</a:t>
            </a:r>
          </a:p>
          <a:p>
            <a:pPr marL="914400" lvl="1" indent="-457200" algn="l">
              <a:buFont typeface="Arial" panose="020B0604020202020204" pitchFamily="34" charset="0"/>
              <a:buChar char="•"/>
            </a:pPr>
            <a:r>
              <a:rPr lang="en-US" dirty="0"/>
              <a:t>Smoke/carbon detector</a:t>
            </a:r>
          </a:p>
          <a:p>
            <a:pPr marL="914400" lvl="1" indent="-457200" algn="l">
              <a:buFont typeface="Arial" panose="020B0604020202020204" pitchFamily="34" charset="0"/>
              <a:buChar char="•"/>
            </a:pPr>
            <a:r>
              <a:rPr lang="en-US" dirty="0"/>
              <a:t>Smart blinds</a:t>
            </a:r>
          </a:p>
          <a:p>
            <a:pPr marL="914400" lvl="1"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Med minders/</a:t>
            </a:r>
            <a:r>
              <a:rPr lang="en-US" dirty="0" err="1"/>
              <a:t>Livi</a:t>
            </a:r>
            <a:endParaRPr lang="en-US" dirty="0"/>
          </a:p>
          <a:p>
            <a:pPr marL="457200" indent="-457200" algn="l">
              <a:buFont typeface="Arial" panose="020B0604020202020204" pitchFamily="34" charset="0"/>
              <a:buChar char="•"/>
            </a:pPr>
            <a:r>
              <a:rPr lang="en-US" dirty="0"/>
              <a:t>Cook stop/</a:t>
            </a:r>
            <a:r>
              <a:rPr lang="en-US" dirty="0" err="1"/>
              <a:t>iGuard</a:t>
            </a:r>
            <a:endParaRPr lang="en-US" dirty="0"/>
          </a:p>
          <a:p>
            <a:pPr marL="457200" indent="-457200">
              <a:buFont typeface="Arial" panose="020B0604020202020204" pitchFamily="34" charset="0"/>
              <a:buChar char="•"/>
            </a:pPr>
            <a:r>
              <a:rPr lang="en-US" dirty="0"/>
              <a:t>Safe-T-Sensor – for the microwave </a:t>
            </a:r>
          </a:p>
          <a:p>
            <a:pPr marL="457200" indent="-457200" algn="l">
              <a:buFont typeface="Arial" panose="020B0604020202020204" pitchFamily="34" charset="0"/>
              <a:buChar char="•"/>
            </a:pPr>
            <a:r>
              <a:rPr lang="en-US" dirty="0"/>
              <a:t>Claris companion/continuum</a:t>
            </a:r>
          </a:p>
          <a:p>
            <a:pPr marL="457200" indent="-457200" algn="l">
              <a:buFont typeface="Arial" panose="020B0604020202020204" pitchFamily="34" charset="0"/>
              <a:buChar char="•"/>
            </a:pPr>
            <a:r>
              <a:rPr lang="en-US" dirty="0"/>
              <a:t>GPS Tracking</a:t>
            </a:r>
          </a:p>
          <a:p>
            <a:pPr marL="457200" indent="-457200" algn="l">
              <a:buFont typeface="Arial" panose="020B0604020202020204" pitchFamily="34" charset="0"/>
              <a:buChar char="•"/>
            </a:pPr>
            <a:r>
              <a:rPr lang="en-US" dirty="0"/>
              <a:t>Voice assistance such as Alexa and Google Nest.</a:t>
            </a:r>
          </a:p>
          <a:p>
            <a:pPr marL="457200" indent="-457200" algn="l">
              <a:buFont typeface="Arial" panose="020B0604020202020204" pitchFamily="34" charset="0"/>
              <a:buChar char="•"/>
            </a:pPr>
            <a:r>
              <a:rPr lang="en-US" dirty="0"/>
              <a:t>Automatic door opener</a:t>
            </a:r>
          </a:p>
          <a:p>
            <a:pPr marL="457200" indent="-457200" algn="l">
              <a:buFont typeface="Arial" panose="020B0604020202020204" pitchFamily="34" charset="0"/>
              <a:buChar char="•"/>
            </a:pPr>
            <a:r>
              <a:rPr lang="en-US" dirty="0"/>
              <a:t>ADA modifications</a:t>
            </a:r>
          </a:p>
          <a:p>
            <a:endParaRPr lang="en-US" dirty="0"/>
          </a:p>
        </p:txBody>
      </p:sp>
      <p:sp>
        <p:nvSpPr>
          <p:cNvPr id="4" name="Slide Number Placeholder 3"/>
          <p:cNvSpPr>
            <a:spLocks noGrp="1"/>
          </p:cNvSpPr>
          <p:nvPr>
            <p:ph type="sldNum" sz="quarter" idx="5"/>
          </p:nvPr>
        </p:nvSpPr>
        <p:spPr/>
        <p:txBody>
          <a:bodyPr/>
          <a:lstStyle/>
          <a:p>
            <a:fld id="{D47630DF-3D3B-43AF-91CC-A6FE10F18996}" type="slidenum">
              <a:rPr lang="en-US" smtClean="0"/>
              <a:t>17</a:t>
            </a:fld>
            <a:endParaRPr lang="en-US"/>
          </a:p>
        </p:txBody>
      </p:sp>
    </p:spTree>
    <p:extLst>
      <p:ext uri="{BB962C8B-B14F-4D97-AF65-F5344CB8AC3E}">
        <p14:creationId xmlns:p14="http://schemas.microsoft.com/office/powerpoint/2010/main" val="282991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There are a variety of other med dispensing devices Hero, Dose Flip, Med Ready, </a:t>
            </a:r>
            <a:r>
              <a:rPr lang="en-US" sz="1800" b="1" dirty="0" err="1"/>
              <a:t>Livi</a:t>
            </a:r>
            <a:r>
              <a:rPr lang="en-US" sz="1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There are devices such as the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Claris Continuum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Continuum has Bluetooth enabled devices such as a thermometer, weight scale, pulse ox, and BP machine. All the results are updated on the Admin Portal to review and export any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software  allows you to create a button on the device for the next upcoming telehealth medical appointment to make telehealth easier.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Tele health is set up on any smart communication devices, phones, tablets or computers  they are individualized for the persons medical provider.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47630DF-3D3B-43AF-91CC-A6FE10F18996}" type="slidenum">
              <a:rPr lang="en-US" smtClean="0"/>
              <a:t>18</a:t>
            </a:fld>
            <a:endParaRPr lang="en-US"/>
          </a:p>
        </p:txBody>
      </p:sp>
    </p:spTree>
    <p:extLst>
      <p:ext uri="{BB962C8B-B14F-4D97-AF65-F5344CB8AC3E}">
        <p14:creationId xmlns:p14="http://schemas.microsoft.com/office/powerpoint/2010/main" val="264304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p:txBody>
      </p:sp>
      <p:sp>
        <p:nvSpPr>
          <p:cNvPr id="4" name="Slide Number Placeholder 3"/>
          <p:cNvSpPr>
            <a:spLocks noGrp="1"/>
          </p:cNvSpPr>
          <p:nvPr>
            <p:ph type="sldNum" sz="quarter" idx="5"/>
          </p:nvPr>
        </p:nvSpPr>
        <p:spPr/>
        <p:txBody>
          <a:bodyPr/>
          <a:lstStyle/>
          <a:p>
            <a:fld id="{D30EFC13-00E4-47FC-9DDB-B072D2146B31}" type="slidenum">
              <a:rPr lang="en-US" smtClean="0"/>
              <a:t>19</a:t>
            </a:fld>
            <a:endParaRPr lang="en-US"/>
          </a:p>
        </p:txBody>
      </p:sp>
    </p:spTree>
    <p:extLst>
      <p:ext uri="{BB962C8B-B14F-4D97-AF65-F5344CB8AC3E}">
        <p14:creationId xmlns:p14="http://schemas.microsoft.com/office/powerpoint/2010/main" val="1406663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p:txBody>
      </p:sp>
      <p:sp>
        <p:nvSpPr>
          <p:cNvPr id="4" name="Slide Number Placeholder 3"/>
          <p:cNvSpPr>
            <a:spLocks noGrp="1"/>
          </p:cNvSpPr>
          <p:nvPr>
            <p:ph type="sldNum" sz="quarter" idx="5"/>
          </p:nvPr>
        </p:nvSpPr>
        <p:spPr/>
        <p:txBody>
          <a:bodyPr/>
          <a:lstStyle/>
          <a:p>
            <a:fld id="{D30EFC13-00E4-47FC-9DDB-B072D2146B31}" type="slidenum">
              <a:rPr lang="en-US" smtClean="0"/>
              <a:t>20</a:t>
            </a:fld>
            <a:endParaRPr lang="en-US"/>
          </a:p>
        </p:txBody>
      </p:sp>
    </p:spTree>
    <p:extLst>
      <p:ext uri="{BB962C8B-B14F-4D97-AF65-F5344CB8AC3E}">
        <p14:creationId xmlns:p14="http://schemas.microsoft.com/office/powerpoint/2010/main" val="3136766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a:p>
            <a:endParaRPr lang="en-US" dirty="0"/>
          </a:p>
          <a:p>
            <a:r>
              <a:rPr lang="en-US" dirty="0"/>
              <a:t>For social communication there are a variety of APPs:</a:t>
            </a:r>
          </a:p>
          <a:p>
            <a:pPr marL="171450" indent="-171450">
              <a:buFont typeface="Arial" panose="020B0604020202020204" pitchFamily="34" charset="0"/>
              <a:buChar char="•"/>
            </a:pPr>
            <a:r>
              <a:rPr lang="en-US" dirty="0"/>
              <a:t>Meet up app…..</a:t>
            </a:r>
          </a:p>
          <a:p>
            <a:pPr marL="171450" indent="-171450">
              <a:buFont typeface="Arial" panose="020B0604020202020204" pitchFamily="34" charset="0"/>
              <a:buChar char="•"/>
            </a:pPr>
            <a:r>
              <a:rPr lang="en-US" dirty="0" err="1"/>
              <a:t>Whats</a:t>
            </a:r>
            <a:r>
              <a:rPr lang="en-US" dirty="0"/>
              <a:t> app</a:t>
            </a:r>
          </a:p>
          <a:p>
            <a:pPr marL="171450" indent="-171450">
              <a:buFont typeface="Arial" panose="020B0604020202020204" pitchFamily="34" charset="0"/>
              <a:buChar char="•"/>
            </a:pPr>
            <a:r>
              <a:rPr lang="en-US" dirty="0"/>
              <a:t>Face time</a:t>
            </a:r>
          </a:p>
          <a:p>
            <a:pPr marL="171450" indent="-171450">
              <a:buFont typeface="Arial" panose="020B0604020202020204" pitchFamily="34" charset="0"/>
              <a:buChar char="•"/>
            </a:pPr>
            <a:r>
              <a:rPr lang="en-US" dirty="0" err="1"/>
              <a:t>imessage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Communication Devices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Claris Continuum</a:t>
            </a: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b="0" dirty="0"/>
              <a:t>it’s known for its easy to use video calling feature that has been a great option to reduce social isolation during this these tough times. It has been updated to include a Zoom meeting option as well to allow someone to join a zoom meeting with the press of one button.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Facebook Portal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Smart Speakers – some have safety controls or avoid risks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Echo Show (Drop in)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Nest Hub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Zoom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Skype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Face book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ElliQ – companion app for people 65 and older (hopefully soon to be for all)  engages people throughout their day, learns about them and incorporates that knowledge in questions and check ins.  Does regular health check ins and will alert someone if things don’t seem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21</a:t>
            </a:fld>
            <a:endParaRPr lang="en-US"/>
          </a:p>
        </p:txBody>
      </p:sp>
    </p:spTree>
    <p:extLst>
      <p:ext uri="{BB962C8B-B14F-4D97-AF65-F5344CB8AC3E}">
        <p14:creationId xmlns:p14="http://schemas.microsoft.com/office/powerpoint/2010/main" val="174472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t>Amy</a:t>
            </a:r>
          </a:p>
          <a:p>
            <a:pPr lvl="0"/>
            <a:endParaRPr lang="en-US" sz="2400" dirty="0"/>
          </a:p>
          <a:p>
            <a:pPr lvl="0"/>
            <a:r>
              <a:rPr lang="en-US" sz="2400" dirty="0" err="1"/>
              <a:t>GoTalkNow</a:t>
            </a:r>
            <a:endParaRPr lang="en-US" sz="2400" dirty="0"/>
          </a:p>
          <a:p>
            <a:pPr lvl="0"/>
            <a:r>
              <a:rPr lang="en-US" sz="2400" dirty="0"/>
              <a:t>ProloQue2Go</a:t>
            </a:r>
          </a:p>
          <a:p>
            <a:pPr lvl="0"/>
            <a:r>
              <a:rPr lang="en-US" sz="2400" dirty="0">
                <a:solidFill>
                  <a:srgbClr val="FF0000"/>
                </a:solidFill>
              </a:rPr>
              <a:t>App for </a:t>
            </a:r>
            <a:r>
              <a:rPr lang="en-US" sz="2400" dirty="0" err="1">
                <a:solidFill>
                  <a:srgbClr val="FF0000"/>
                </a:solidFill>
              </a:rPr>
              <a:t>eyegaze</a:t>
            </a:r>
            <a:r>
              <a:rPr lang="en-US" sz="2400" dirty="0">
                <a:solidFill>
                  <a:srgbClr val="FF0000"/>
                </a:solidFill>
              </a:rPr>
              <a:t> ability….Look to speak</a:t>
            </a:r>
          </a:p>
          <a:p>
            <a:pPr lvl="0"/>
            <a:r>
              <a:rPr lang="en-US" sz="2400" dirty="0" err="1"/>
              <a:t>Eyegaze</a:t>
            </a:r>
            <a:r>
              <a:rPr lang="en-US" sz="2400" dirty="0"/>
              <a:t> Edge</a:t>
            </a:r>
          </a:p>
          <a:p>
            <a:r>
              <a:rPr lang="en-US" dirty="0" err="1"/>
              <a:t>Captel</a:t>
            </a:r>
            <a:r>
              <a:rPr lang="en-US" dirty="0"/>
              <a:t> phone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Voiceitt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Google – Laurie Dale</a:t>
            </a:r>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22</a:t>
            </a:fld>
            <a:endParaRPr lang="en-US"/>
          </a:p>
        </p:txBody>
      </p:sp>
    </p:spTree>
    <p:extLst>
      <p:ext uri="{BB962C8B-B14F-4D97-AF65-F5344CB8AC3E}">
        <p14:creationId xmlns:p14="http://schemas.microsoft.com/office/powerpoint/2010/main" val="2888989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a:p>
            <a:endParaRPr lang="en-US" dirty="0"/>
          </a:p>
          <a:p>
            <a:r>
              <a:rPr lang="en-US" dirty="0"/>
              <a:t>Entry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Automatic Door Openers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Key fob</a:t>
            </a:r>
          </a:p>
          <a:p>
            <a:endParaRPr lang="en-US" dirty="0"/>
          </a:p>
          <a:p>
            <a:r>
              <a:rPr lang="en-US" dirty="0"/>
              <a:t>Verbal and eye gaze control of environment</a:t>
            </a:r>
          </a:p>
          <a:p>
            <a:pPr marL="171450" indent="-171450">
              <a:buFont typeface="Arial" panose="020B0604020202020204" pitchFamily="34" charset="0"/>
              <a:buChar char="•"/>
            </a:pPr>
            <a:r>
              <a:rPr lang="en-US" dirty="0"/>
              <a:t>Smart speakers</a:t>
            </a:r>
          </a:p>
          <a:p>
            <a:pPr marL="171450" indent="-171450">
              <a:buFont typeface="Arial" panose="020B0604020202020204" pitchFamily="34" charset="0"/>
              <a:buChar char="•"/>
            </a:pPr>
            <a:r>
              <a:rPr lang="en-US" dirty="0"/>
              <a:t>Eye gaze system</a:t>
            </a:r>
          </a:p>
          <a:p>
            <a:endParaRPr lang="en-US" dirty="0"/>
          </a:p>
          <a:p>
            <a:endParaRPr lang="en-US" dirty="0"/>
          </a:p>
          <a:p>
            <a:r>
              <a:rPr lang="en-US" dirty="0"/>
              <a:t>Typical AT to Address barrier issues</a:t>
            </a:r>
          </a:p>
          <a:p>
            <a:pPr marL="171450" indent="-171450">
              <a:buFont typeface="Arial" panose="020B0604020202020204" pitchFamily="34" charset="0"/>
              <a:buChar char="•"/>
            </a:pPr>
            <a:r>
              <a:rPr lang="en-US" dirty="0"/>
              <a:t>Low cabinets/heights of devices and items</a:t>
            </a:r>
          </a:p>
          <a:p>
            <a:pPr marL="171450" indent="-171450">
              <a:buFont typeface="Arial" panose="020B0604020202020204" pitchFamily="34" charset="0"/>
              <a:buChar char="•"/>
            </a:pPr>
            <a:r>
              <a:rPr lang="en-US" dirty="0"/>
              <a:t>Roll in showers</a:t>
            </a:r>
          </a:p>
          <a:p>
            <a:pPr marL="171450" indent="-171450">
              <a:buFont typeface="Arial" panose="020B0604020202020204" pitchFamily="34" charset="0"/>
              <a:buChar char="•"/>
            </a:pPr>
            <a:r>
              <a:rPr lang="en-US" dirty="0"/>
              <a:t>Wider doorways and hallways</a:t>
            </a:r>
          </a:p>
          <a:p>
            <a:pPr marL="171450" indent="-171450">
              <a:buFont typeface="Arial" panose="020B0604020202020204" pitchFamily="34" charset="0"/>
              <a:buChar char="•"/>
            </a:pPr>
            <a:r>
              <a:rPr lang="en-US" dirty="0"/>
              <a:t>Safety rails </a:t>
            </a:r>
            <a:r>
              <a:rPr lang="en-US" dirty="0" err="1"/>
              <a:t>etc</a:t>
            </a:r>
            <a:r>
              <a:rPr lang="en-US" dirty="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23</a:t>
            </a:fld>
            <a:endParaRPr lang="en-US"/>
          </a:p>
        </p:txBody>
      </p:sp>
    </p:spTree>
    <p:extLst>
      <p:ext uri="{BB962C8B-B14F-4D97-AF65-F5344CB8AC3E}">
        <p14:creationId xmlns:p14="http://schemas.microsoft.com/office/powerpoint/2010/main" val="413445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Pam</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30EFC13-00E4-47FC-9DDB-B072D2146B31}" type="slidenum">
              <a:rPr lang="en-US" smtClean="0"/>
              <a:t>2</a:t>
            </a:fld>
            <a:endParaRPr lang="en-US"/>
          </a:p>
        </p:txBody>
      </p:sp>
    </p:spTree>
    <p:extLst>
      <p:ext uri="{BB962C8B-B14F-4D97-AF65-F5344CB8AC3E}">
        <p14:creationId xmlns:p14="http://schemas.microsoft.com/office/powerpoint/2010/main" val="51686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Amy</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OrCam My Eye</a:t>
            </a:r>
          </a:p>
          <a:p>
            <a:pPr marL="171450" lvl="0" indent="-171450">
              <a:buFont typeface="Arial" panose="020B0604020202020204" pitchFamily="34" charset="0"/>
              <a:buChar char="•"/>
            </a:pPr>
            <a:r>
              <a:rPr lang="en-US" dirty="0"/>
              <a:t>OrCam Read</a:t>
            </a:r>
          </a:p>
          <a:p>
            <a:pPr marL="171450" lvl="0" indent="-171450">
              <a:buFont typeface="Arial" panose="020B0604020202020204" pitchFamily="34" charset="0"/>
              <a:buChar char="•"/>
            </a:pPr>
            <a:r>
              <a:rPr lang="en-US" dirty="0"/>
              <a:t>Cyber eyes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 for </a:t>
            </a:r>
            <a:r>
              <a:rPr lang="en-US" dirty="0" err="1"/>
              <a:t>eyegaze</a:t>
            </a:r>
            <a:r>
              <a:rPr lang="en-US" dirty="0"/>
              <a:t> feature Lookout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Typical AT such as</a:t>
            </a:r>
          </a:p>
          <a:p>
            <a:pPr marL="628650" lvl="1" indent="-171450">
              <a:buFont typeface="Arial" panose="020B0604020202020204" pitchFamily="34" charset="0"/>
              <a:buChar char="•"/>
            </a:pPr>
            <a:r>
              <a:rPr lang="en-US" dirty="0"/>
              <a:t>Specialized keyboards</a:t>
            </a:r>
          </a:p>
          <a:p>
            <a:pPr marL="628650" lvl="1" indent="-171450">
              <a:buFont typeface="Arial" panose="020B0604020202020204" pitchFamily="34" charset="0"/>
              <a:buChar char="•"/>
            </a:pPr>
            <a:r>
              <a:rPr lang="en-US" dirty="0"/>
              <a:t>Built in accessibility features on devices</a:t>
            </a:r>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24</a:t>
            </a:fld>
            <a:endParaRPr lang="en-US"/>
          </a:p>
        </p:txBody>
      </p:sp>
    </p:spTree>
    <p:extLst>
      <p:ext uri="{BB962C8B-B14F-4D97-AF65-F5344CB8AC3E}">
        <p14:creationId xmlns:p14="http://schemas.microsoft.com/office/powerpoint/2010/main" val="3118010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a:p>
            <a:endParaRPr lang="en-US" dirty="0"/>
          </a:p>
          <a:p>
            <a:r>
              <a:rPr lang="en-US" dirty="0" err="1"/>
              <a:t>Orcam</a:t>
            </a:r>
            <a:r>
              <a:rPr lang="en-US" dirty="0"/>
              <a:t> read</a:t>
            </a:r>
          </a:p>
          <a:p>
            <a:r>
              <a:rPr lang="en-US" dirty="0"/>
              <a:t>Translation devices</a:t>
            </a:r>
          </a:p>
          <a:p>
            <a:endParaRPr lang="en-US" dirty="0"/>
          </a:p>
          <a:p>
            <a:r>
              <a:rPr lang="en-US" dirty="0"/>
              <a:t>KNFB reader</a:t>
            </a:r>
          </a:p>
          <a:p>
            <a:endParaRPr lang="en-US" dirty="0"/>
          </a:p>
          <a:p>
            <a:r>
              <a:rPr lang="en-US" dirty="0"/>
              <a:t>Electronic books</a:t>
            </a:r>
          </a:p>
          <a:p>
            <a:pPr marL="171450" indent="-171450">
              <a:buFont typeface="Arial" panose="020B0604020202020204" pitchFamily="34" charset="0"/>
              <a:buChar char="•"/>
            </a:pPr>
            <a:r>
              <a:rPr lang="en-US" dirty="0"/>
              <a:t>Audible</a:t>
            </a:r>
          </a:p>
          <a:p>
            <a:pPr marL="171450" indent="-171450">
              <a:buFont typeface="Arial" panose="020B0604020202020204" pitchFamily="34" charset="0"/>
              <a:buChar char="•"/>
            </a:pPr>
            <a:r>
              <a:rPr lang="en-US" dirty="0"/>
              <a:t>Library for the blind</a:t>
            </a:r>
          </a:p>
          <a:p>
            <a:pPr marL="171450" indent="-171450">
              <a:buFont typeface="Arial" panose="020B0604020202020204" pitchFamily="34" charset="0"/>
              <a:buChar char="•"/>
            </a:pPr>
            <a:r>
              <a:rPr lang="en-US" dirty="0"/>
              <a:t>Kindle</a:t>
            </a:r>
          </a:p>
          <a:p>
            <a:pPr marL="171450" indent="-171450">
              <a:buFont typeface="Arial" panose="020B0604020202020204" pitchFamily="34" charset="0"/>
              <a:buChar char="•"/>
            </a:pPr>
            <a:r>
              <a:rPr lang="en-US" dirty="0" err="1"/>
              <a:t>Bookshare</a:t>
            </a:r>
            <a:endParaRPr lang="en-US" dirty="0"/>
          </a:p>
          <a:p>
            <a:pPr marL="171450" indent="-171450">
              <a:buFont typeface="Arial" panose="020B0604020202020204" pitchFamily="34" charset="0"/>
              <a:buChar char="•"/>
            </a:pPr>
            <a:r>
              <a:rPr lang="en-US" dirty="0"/>
              <a:t>Reading rockets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Cooking Apps that are verbal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Accessibility features on devices to read out loud</a:t>
            </a:r>
          </a:p>
        </p:txBody>
      </p:sp>
      <p:sp>
        <p:nvSpPr>
          <p:cNvPr id="4" name="Slide Number Placeholder 3"/>
          <p:cNvSpPr>
            <a:spLocks noGrp="1"/>
          </p:cNvSpPr>
          <p:nvPr>
            <p:ph type="sldNum" sz="quarter" idx="5"/>
          </p:nvPr>
        </p:nvSpPr>
        <p:spPr/>
        <p:txBody>
          <a:bodyPr/>
          <a:lstStyle/>
          <a:p>
            <a:fld id="{D30EFC13-00E4-47FC-9DDB-B072D2146B31}" type="slidenum">
              <a:rPr lang="en-US" smtClean="0"/>
              <a:t>25</a:t>
            </a:fld>
            <a:endParaRPr lang="en-US"/>
          </a:p>
        </p:txBody>
      </p:sp>
    </p:spTree>
    <p:extLst>
      <p:ext uri="{BB962C8B-B14F-4D97-AF65-F5344CB8AC3E}">
        <p14:creationId xmlns:p14="http://schemas.microsoft.com/office/powerpoint/2010/main" val="569128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Belle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Stranger Danger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Video doorbells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Role playing/education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Angel sense – listening in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GPS Tracking – </a:t>
            </a:r>
            <a:r>
              <a:rPr lang="en-US" b="0" dirty="0"/>
              <a:t>This device allows you to know someone's location, it has a call feature to call anyone connected to the device, and an SOS feature that allows us to help someone when they are in the community or at home</a:t>
            </a:r>
            <a:endParaRPr lang="en-US"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err="1"/>
              <a:t>AngelSense</a:t>
            </a:r>
            <a:r>
              <a:rPr lang="en-US" b="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err="1"/>
              <a:t>gps</a:t>
            </a:r>
            <a:r>
              <a:rPr lang="en-US" b="0" dirty="0"/>
              <a:t> soles/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watches, phones..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Smart B,ZT Clothing and Patches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At this point Cyber Safety (exploitation, stalking) is extremely difficult to “TECH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Parental Controls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Training and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Role playing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26</a:t>
            </a:fld>
            <a:endParaRPr lang="en-US"/>
          </a:p>
        </p:txBody>
      </p:sp>
    </p:spTree>
    <p:extLst>
      <p:ext uri="{BB962C8B-B14F-4D97-AF65-F5344CB8AC3E}">
        <p14:creationId xmlns:p14="http://schemas.microsoft.com/office/powerpoint/2010/main" val="1780795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a:p>
            <a:endParaRPr lang="en-US" dirty="0"/>
          </a:p>
          <a:p>
            <a:r>
              <a:rPr lang="en-US" dirty="0"/>
              <a:t>There are many different remote supports options for independent living not all are available in every state</a:t>
            </a:r>
          </a:p>
          <a:p>
            <a:endParaRPr lang="en-US" dirty="0"/>
          </a:p>
          <a:p>
            <a:endParaRPr lang="en-US" dirty="0"/>
          </a:p>
          <a:p>
            <a:r>
              <a:rPr lang="en-US" dirty="0"/>
              <a:t>Most RMS are similar in what they offer and the devices used. During this presentation We are going to walk you through the ARMS system which we are familiar with</a:t>
            </a:r>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27</a:t>
            </a:fld>
            <a:endParaRPr lang="en-US"/>
          </a:p>
        </p:txBody>
      </p:sp>
    </p:spTree>
    <p:extLst>
      <p:ext uri="{BB962C8B-B14F-4D97-AF65-F5344CB8AC3E}">
        <p14:creationId xmlns:p14="http://schemas.microsoft.com/office/powerpoint/2010/main" val="527808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ATECH Remote Monitoring Service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r>
              <a:rPr lang="en-US" dirty="0"/>
              <a:t>This unique solution gives </a:t>
            </a:r>
            <a:r>
              <a:rPr lang="en-US" baseline="0" dirty="0"/>
              <a:t>agencies and/or families the choice of contracting out for the entire remote monitoring process or using a system and providing the staff to monitor the alerts and respond to them themselves</a:t>
            </a:r>
            <a:endParaRPr lang="en-US" dirty="0"/>
          </a:p>
        </p:txBody>
      </p:sp>
      <p:sp>
        <p:nvSpPr>
          <p:cNvPr id="4" name="Slide Number Placeholder 3"/>
          <p:cNvSpPr>
            <a:spLocks noGrp="1"/>
          </p:cNvSpPr>
          <p:nvPr>
            <p:ph type="sldNum" sz="quarter" idx="10"/>
          </p:nvPr>
        </p:nvSpPr>
        <p:spPr/>
        <p:txBody>
          <a:bodyPr/>
          <a:lstStyle/>
          <a:p>
            <a:fld id="{593C86C9-D87C-4A28-8DF6-74F7268CF2CA}" type="slidenum">
              <a:rPr lang="en-US" smtClean="0"/>
              <a:t>28</a:t>
            </a:fld>
            <a:endParaRPr lang="en-US"/>
          </a:p>
        </p:txBody>
      </p:sp>
    </p:spTree>
    <p:extLst>
      <p:ext uri="{BB962C8B-B14F-4D97-AF65-F5344CB8AC3E}">
        <p14:creationId xmlns:p14="http://schemas.microsoft.com/office/powerpoint/2010/main" val="2531523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accent1">
                    <a:lumMod val="60000"/>
                    <a:lumOff val="40000"/>
                  </a:schemeClr>
                </a:solidFill>
                <a:latin typeface="+mn-lt"/>
                <a:ea typeface="+mn-ea"/>
                <a:cs typeface="+mn-cs"/>
              </a:rPr>
              <a:t>Pam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system is pretty</a:t>
            </a:r>
            <a:r>
              <a:rPr lang="en-US" baseline="0" dirty="0"/>
              <a:t> simplistic –   and utilizes artificial intelligence fed from a multitude of  sensor or touchpoint devices</a:t>
            </a:r>
            <a:endParaRPr lang="en-US" dirty="0"/>
          </a:p>
          <a:p>
            <a:endParaRPr lang="en-US" sz="1200" kern="1200" dirty="0">
              <a:solidFill>
                <a:schemeClr val="accent1">
                  <a:lumMod val="60000"/>
                  <a:lumOff val="40000"/>
                </a:schemeClr>
              </a:solidFill>
              <a:latin typeface="+mn-lt"/>
              <a:ea typeface="+mn-ea"/>
              <a:cs typeface="+mn-cs"/>
            </a:endParaRPr>
          </a:p>
          <a:p>
            <a:r>
              <a:rPr lang="en-US" sz="1200" kern="1200" dirty="0">
                <a:solidFill>
                  <a:schemeClr val="accent1">
                    <a:lumMod val="60000"/>
                    <a:lumOff val="40000"/>
                  </a:schemeClr>
                </a:solidFill>
                <a:latin typeface="+mn-lt"/>
                <a:ea typeface="+mn-ea"/>
                <a:cs typeface="+mn-cs"/>
              </a:rPr>
              <a:t>These are the devices that connect directly to the system as stated before there are others that work along side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DE87-D322-4919-A3E3-2B108E0CCA07}" type="slidenum">
              <a:rPr kumimoji="0" lang="en-US" sz="1200" b="0" i="0" u="none" strike="noStrike" kern="1200" cap="none" spc="0" normalizeH="0" baseline="0" noProof="0" smtClean="0">
                <a:ln>
                  <a:noFill/>
                </a:ln>
                <a:solidFill>
                  <a:prstClr val="black"/>
                </a:solidFill>
                <a:effectLst/>
                <a:uLnTx/>
                <a:uFillTx/>
                <a:latin typeface="Mark Pro Book" panose="020B05040202010101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Mark Pro Book" panose="020B0504020201010104" pitchFamily="34" charset="77"/>
              <a:ea typeface="+mn-ea"/>
              <a:cs typeface="+mn-cs"/>
            </a:endParaRPr>
          </a:p>
        </p:txBody>
      </p:sp>
    </p:spTree>
    <p:extLst>
      <p:ext uri="{BB962C8B-B14F-4D97-AF65-F5344CB8AC3E}">
        <p14:creationId xmlns:p14="http://schemas.microsoft.com/office/powerpoint/2010/main" val="2642627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Marisol</a:t>
            </a:r>
          </a:p>
          <a:p>
            <a:endParaRPr lang="en-US" dirty="0"/>
          </a:p>
          <a:p>
            <a:r>
              <a:rPr lang="en-US" dirty="0"/>
              <a:t>For the Arms system A </a:t>
            </a:r>
            <a:r>
              <a:rPr lang="en-US" baseline="0" dirty="0"/>
              <a:t>Security company that is contracted through ATECH Installs the devices that have been identified; ATECH sets up the dashboard and trains the staff and management on how use the system; The person who is responsible then receives the alerts and  the dashboard is  available for management, clinical staff and administration to track trends for level of care planning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E4264-5A5D-4ED4-9183-5F5BADFF2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461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the pieces that work inside the arms system  you only need a single platform ( hit the button to merge the slide ) to manage and control the products and they can be controlled from any device (phone, table or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an agency you can control multiple systems and people from the same software</a:t>
            </a:r>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1178419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a:p>
            <a:endParaRPr lang="en-US" dirty="0"/>
          </a:p>
          <a:p>
            <a:endParaRPr lang="en-US" dirty="0"/>
          </a:p>
          <a:p>
            <a:r>
              <a:rPr lang="en-US" dirty="0"/>
              <a:t>Administration and clinical staff  can access different views and reports</a:t>
            </a:r>
            <a:r>
              <a:rPr lang="en-US" baseline="0" dirty="0"/>
              <a:t> to analyze trends and behaviors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B7410-7E4E-AA4D-9331-A3C7BE2C720D}"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309958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33</a:t>
            </a:fld>
            <a:endParaRPr lang="en-US"/>
          </a:p>
        </p:txBody>
      </p:sp>
    </p:spTree>
    <p:extLst>
      <p:ext uri="{BB962C8B-B14F-4D97-AF65-F5344CB8AC3E}">
        <p14:creationId xmlns:p14="http://schemas.microsoft.com/office/powerpoint/2010/main" val="401673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 support provided to people living in their own apartments or in their family home or in a cluster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5</a:t>
            </a:fld>
            <a:endParaRPr lang="en-US"/>
          </a:p>
        </p:txBody>
      </p:sp>
    </p:spTree>
    <p:extLst>
      <p:ext uri="{BB962C8B-B14F-4D97-AF65-F5344CB8AC3E}">
        <p14:creationId xmlns:p14="http://schemas.microsoft.com/office/powerpoint/2010/main" val="3548838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7:notes"/>
          <p:cNvSpPr txBox="1">
            <a:spLocks noGrp="1"/>
          </p:cNvSpPr>
          <p:nvPr>
            <p:ph type="body" idx="1"/>
          </p:nvPr>
        </p:nvSpPr>
        <p:spPr>
          <a:xfrm>
            <a:off x="685800" y="4400551"/>
            <a:ext cx="5486400" cy="3600450"/>
          </a:xfrm>
          <a:prstGeom prst="rect">
            <a:avLst/>
          </a:prstGeom>
          <a:noFill/>
          <a:ln>
            <a:noFill/>
          </a:ln>
        </p:spPr>
        <p:txBody>
          <a:bodyPr spcFirstLastPara="1" wrap="square" lIns="91409" tIns="45704" rIns="91409" bIns="45704" anchor="t" anchorCtr="0">
            <a:noAutofit/>
          </a:bodyPr>
          <a:lstStyle/>
          <a:p>
            <a:pPr>
              <a:buSzPts val="1400"/>
            </a:pPr>
            <a:endParaRPr lang="en-US" dirty="0">
              <a:solidFill>
                <a:srgbClr val="00B0F0"/>
              </a:solidFill>
            </a:endParaRPr>
          </a:p>
          <a:p>
            <a:pPr>
              <a:buSzPts val="1400"/>
            </a:pPr>
            <a:r>
              <a:rPr lang="en-US" dirty="0">
                <a:solidFill>
                  <a:srgbClr val="00B0F0"/>
                </a:solidFill>
              </a:rPr>
              <a:t>Amy</a:t>
            </a:r>
          </a:p>
          <a:p>
            <a:pPr>
              <a:buSzPts val="1400"/>
            </a:pPr>
            <a:endParaRPr lang="en-US" dirty="0">
              <a:solidFill>
                <a:srgbClr val="00B0F0"/>
              </a:solidFill>
            </a:endParaRPr>
          </a:p>
          <a:p>
            <a:pPr>
              <a:buSzPts val="1400"/>
            </a:pPr>
            <a:r>
              <a:rPr lang="en-US" dirty="0">
                <a:solidFill>
                  <a:srgbClr val="00B0F0"/>
                </a:solidFill>
              </a:rPr>
              <a:t>…. ATECH is  one of the resources to ensure agencies</a:t>
            </a:r>
            <a:r>
              <a:rPr lang="en-US" baseline="0" dirty="0">
                <a:solidFill>
                  <a:srgbClr val="00B0F0"/>
                </a:solidFill>
              </a:rPr>
              <a:t> are </a:t>
            </a:r>
            <a:r>
              <a:rPr lang="en-US" dirty="0">
                <a:solidFill>
                  <a:srgbClr val="00B0F0"/>
                </a:solidFill>
              </a:rPr>
              <a:t>positioned to achieve these outcomes</a:t>
            </a:r>
          </a:p>
          <a:p>
            <a:pPr>
              <a:buSzPts val="1400"/>
            </a:pPr>
            <a:endParaRPr lang="en-US" dirty="0">
              <a:solidFill>
                <a:srgbClr val="00B0F0"/>
              </a:solidFill>
            </a:endParaRPr>
          </a:p>
          <a:p>
            <a:pPr>
              <a:buSzPts val="1400"/>
            </a:pPr>
            <a:r>
              <a:rPr lang="en-US" dirty="0">
                <a:solidFill>
                  <a:srgbClr val="00B0F0"/>
                </a:solidFill>
              </a:rPr>
              <a:t>What we can do for you</a:t>
            </a:r>
          </a:p>
          <a:p>
            <a:pPr>
              <a:buSzPts val="1400"/>
            </a:pPr>
            <a:endParaRPr lang="en-US" dirty="0">
              <a:solidFill>
                <a:srgbClr val="00B0F0"/>
              </a:solidFill>
            </a:endParaRPr>
          </a:p>
          <a:p>
            <a:pPr>
              <a:buSzPts val="1400"/>
            </a:pPr>
            <a:r>
              <a:rPr lang="en-US" dirty="0">
                <a:solidFill>
                  <a:srgbClr val="00B0F0"/>
                </a:solidFill>
              </a:rPr>
              <a:t>Members</a:t>
            </a:r>
          </a:p>
          <a:p>
            <a:pPr>
              <a:buSzPts val="1400"/>
            </a:pPr>
            <a:r>
              <a:rPr lang="en-US" dirty="0">
                <a:solidFill>
                  <a:srgbClr val="00B0F0"/>
                </a:solidFill>
              </a:rPr>
              <a:t>Consultation</a:t>
            </a:r>
          </a:p>
          <a:p>
            <a:pPr>
              <a:buSzPts val="1400"/>
            </a:pPr>
            <a:r>
              <a:rPr lang="en-US" dirty="0">
                <a:solidFill>
                  <a:srgbClr val="00B0F0"/>
                </a:solidFill>
              </a:rPr>
              <a:t>Assessments – </a:t>
            </a:r>
          </a:p>
          <a:p>
            <a:pPr>
              <a:buSzPts val="1400"/>
            </a:pPr>
            <a:r>
              <a:rPr lang="en-US" dirty="0">
                <a:solidFill>
                  <a:srgbClr val="00B0F0"/>
                </a:solidFill>
              </a:rPr>
              <a:t>Teaching and training</a:t>
            </a:r>
          </a:p>
          <a:p>
            <a:pPr>
              <a:buSzPts val="1400"/>
            </a:pPr>
            <a:endParaRPr lang="en-US" dirty="0">
              <a:solidFill>
                <a:srgbClr val="00B0F0"/>
              </a:solidFill>
            </a:endParaRPr>
          </a:p>
        </p:txBody>
      </p:sp>
      <p:sp>
        <p:nvSpPr>
          <p:cNvPr id="226" name="Google Shape;226;p3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Amy</a:t>
            </a:r>
          </a:p>
          <a:p>
            <a:endParaRPr lang="en-US" dirty="0"/>
          </a:p>
          <a:p>
            <a:r>
              <a:rPr lang="en-US" dirty="0"/>
              <a:t>Thank</a:t>
            </a:r>
            <a:r>
              <a:rPr lang="en-US" baseline="0" dirty="0"/>
              <a:t> you for your time today. We hope that you will reach out if you have any questions or would like to learn more about how you can help increase independence for the individuals you support. </a:t>
            </a:r>
            <a:endParaRPr lang="en-US" dirty="0"/>
          </a:p>
        </p:txBody>
      </p:sp>
      <p:sp>
        <p:nvSpPr>
          <p:cNvPr id="4" name="Slide Number Placeholder 3"/>
          <p:cNvSpPr>
            <a:spLocks noGrp="1"/>
          </p:cNvSpPr>
          <p:nvPr>
            <p:ph type="sldNum" sz="quarter" idx="10"/>
          </p:nvPr>
        </p:nvSpPr>
        <p:spPr/>
        <p:txBody>
          <a:bodyPr/>
          <a:lstStyle/>
          <a:p>
            <a:fld id="{D30EFC13-00E4-47FC-9DDB-B072D2146B31}" type="slidenum">
              <a:rPr lang="en-US" smtClean="0"/>
              <a:t>35</a:t>
            </a:fld>
            <a:endParaRPr lang="en-US"/>
          </a:p>
        </p:txBody>
      </p:sp>
    </p:spTree>
    <p:extLst>
      <p:ext uri="{BB962C8B-B14F-4D97-AF65-F5344CB8AC3E}">
        <p14:creationId xmlns:p14="http://schemas.microsoft.com/office/powerpoint/2010/main" val="3763667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Pam</a:t>
            </a:r>
          </a:p>
          <a:p>
            <a:endParaRPr lang="en-US" dirty="0"/>
          </a:p>
          <a:p>
            <a:r>
              <a:rPr lang="en-US" dirty="0"/>
              <a:t>We talked about Raymond…he is more someone you would expect to live independently…Now lets talk about Morris….Morris &amp; Annie</a:t>
            </a:r>
          </a:p>
          <a:p>
            <a:pPr marL="171450" indent="-171450">
              <a:buFont typeface="Arial" panose="020B0604020202020204" pitchFamily="34" charset="0"/>
              <a:buChar char="•"/>
            </a:pPr>
            <a:r>
              <a:rPr lang="en-US" dirty="0"/>
              <a:t>Both individuals lived in in a 24 hour setting</a:t>
            </a:r>
          </a:p>
          <a:p>
            <a:pPr marL="171450" indent="-171450">
              <a:buFont typeface="Arial" panose="020B0604020202020204" pitchFamily="34" charset="0"/>
              <a:buChar char="•"/>
            </a:pPr>
            <a:r>
              <a:rPr lang="en-US" dirty="0"/>
              <a:t>Morris In the group home he stayed in his room for the most part and just came out to ruffle feathers and see who was on shift</a:t>
            </a:r>
          </a:p>
          <a:p>
            <a:pPr marL="171450" indent="-171450">
              <a:buFont typeface="Arial" panose="020B0604020202020204" pitchFamily="34" charset="0"/>
              <a:buChar char="•"/>
            </a:pPr>
            <a:r>
              <a:rPr lang="en-US" dirty="0"/>
              <a:t>Since he did not have any behaviors that would prevent independent living the team felt he may be able to learn to live independent</a:t>
            </a:r>
          </a:p>
          <a:p>
            <a:pPr marL="171450" indent="-171450">
              <a:buFont typeface="Arial" panose="020B0604020202020204" pitchFamily="34" charset="0"/>
              <a:buChar char="•"/>
            </a:pPr>
            <a:r>
              <a:rPr lang="en-US" dirty="0"/>
              <a:t>We met with the family and team and after great discussions and a through mapped out plan</a:t>
            </a:r>
          </a:p>
          <a:p>
            <a:pPr marL="171450" indent="-171450">
              <a:buFont typeface="Arial" panose="020B0604020202020204" pitchFamily="34" charset="0"/>
              <a:buChar char="•"/>
            </a:pPr>
            <a:r>
              <a:rPr lang="en-US" dirty="0"/>
              <a:t>We install assistive technology into his group home to begin a series of trials </a:t>
            </a:r>
            <a:r>
              <a:rPr lang="en-US" dirty="0" err="1"/>
              <a:t>Trials</a:t>
            </a:r>
            <a:r>
              <a:rPr lang="en-US" dirty="0"/>
              <a:t> that addressed all the issues that his family and team thought would prevent him from being successful.</a:t>
            </a:r>
          </a:p>
          <a:p>
            <a:pPr marL="628650" lvl="1" indent="-171450">
              <a:buFont typeface="Arial" panose="020B0604020202020204" pitchFamily="34" charset="0"/>
              <a:buChar char="•"/>
            </a:pPr>
            <a:r>
              <a:rPr lang="en-US" dirty="0"/>
              <a:t>Arms system, artificial intelligence that learns a persons movement through a series of sensors on doors, windows cabinets, pads on the bed to detect if they are in or out of bed, cameras in the common areas, cook stop for the stove, med minder and a Claris companion for video chatting; </a:t>
            </a:r>
          </a:p>
          <a:p>
            <a:pPr marL="171450" lvl="0" indent="-171450">
              <a:buFont typeface="Arial" panose="020B0604020202020204" pitchFamily="34" charset="0"/>
              <a:buChar char="•"/>
            </a:pPr>
            <a:r>
              <a:rPr lang="en-US" dirty="0"/>
              <a:t>Did 6 months of trials starting when he came home from the day program.  Did evenings, then overnights and then weekends</a:t>
            </a:r>
          </a:p>
          <a:p>
            <a:pPr marL="171450" lvl="0" indent="-171450">
              <a:buFont typeface="Arial" panose="020B0604020202020204" pitchFamily="34" charset="0"/>
              <a:buChar char="•"/>
            </a:pPr>
            <a:r>
              <a:rPr lang="en-US" dirty="0"/>
              <a:t>Part of the process was to make a list of all the concerns the team had and test those and more.  </a:t>
            </a:r>
          </a:p>
          <a:p>
            <a:pPr marL="628650" lvl="1" indent="-171450">
              <a:buFont typeface="Arial" panose="020B0604020202020204" pitchFamily="34" charset="0"/>
              <a:buChar char="•"/>
            </a:pPr>
            <a:r>
              <a:rPr lang="en-US" dirty="0"/>
              <a:t>Visitors,</a:t>
            </a:r>
          </a:p>
          <a:p>
            <a:pPr marL="628650" lvl="1" indent="-171450">
              <a:buFont typeface="Arial" panose="020B0604020202020204" pitchFamily="34" charset="0"/>
              <a:buChar char="•"/>
            </a:pPr>
            <a:r>
              <a:rPr lang="en-US" dirty="0"/>
              <a:t>Phone calls</a:t>
            </a:r>
          </a:p>
          <a:p>
            <a:pPr marL="628650" lvl="1" indent="-171450">
              <a:buFont typeface="Arial" panose="020B0604020202020204" pitchFamily="34" charset="0"/>
              <a:buChar char="•"/>
            </a:pPr>
            <a:r>
              <a:rPr lang="en-US" dirty="0"/>
              <a:t>Meal times</a:t>
            </a:r>
          </a:p>
          <a:p>
            <a:pPr marL="628650" lvl="1" indent="-171450">
              <a:buFont typeface="Arial" panose="020B0604020202020204" pitchFamily="34" charset="0"/>
              <a:buChar char="•"/>
            </a:pPr>
            <a:r>
              <a:rPr lang="en-US" dirty="0"/>
              <a:t>Emergencies like smoke alarms</a:t>
            </a:r>
          </a:p>
          <a:p>
            <a:pPr marL="628650" lvl="1" indent="-171450">
              <a:buFont typeface="Arial" panose="020B0604020202020204" pitchFamily="34" charset="0"/>
              <a:buChar char="•"/>
            </a:pPr>
            <a:r>
              <a:rPr lang="en-US" dirty="0"/>
              <a:t>And other things that the team wanted to know</a:t>
            </a:r>
          </a:p>
          <a:p>
            <a:pPr marL="171450" lvl="0" indent="-171450">
              <a:buFont typeface="Arial" panose="020B0604020202020204" pitchFamily="34" charset="0"/>
              <a:buChar char="•"/>
            </a:pPr>
            <a:r>
              <a:rPr lang="en-US" dirty="0"/>
              <a:t>During the trials we added a video door bell since he would not answer the door</a:t>
            </a:r>
          </a:p>
          <a:p>
            <a:pPr marL="171450" lvl="0" indent="-171450">
              <a:buFont typeface="Arial" panose="020B0604020202020204" pitchFamily="34" charset="0"/>
              <a:buChar char="•"/>
            </a:pPr>
            <a:r>
              <a:rPr lang="en-US" dirty="0"/>
              <a:t>After 6 months he moved into an apartment complex  that had a number of other people living in their own apartments.  There was an overnight staff that monitored the apartments through the technology and could respond to any issues</a:t>
            </a:r>
          </a:p>
          <a:p>
            <a:pPr marL="171450" lvl="0" indent="-171450">
              <a:buFont typeface="Arial" panose="020B0604020202020204" pitchFamily="34" charset="0"/>
              <a:buChar char="•"/>
            </a:pPr>
            <a:r>
              <a:rPr lang="en-US" dirty="0"/>
              <a:t>Once he was in his apartment we added </a:t>
            </a:r>
            <a:r>
              <a:rPr lang="en-US" dirty="0" err="1"/>
              <a:t>gps</a:t>
            </a:r>
            <a:r>
              <a:rPr lang="en-US" dirty="0"/>
              <a:t> tracking shoes for a short period of time since he began roaming around the community</a:t>
            </a:r>
          </a:p>
          <a:p>
            <a:pPr marL="171450" lvl="0" indent="-171450">
              <a:buFont typeface="Arial" panose="020B0604020202020204" pitchFamily="34" charset="0"/>
              <a:buChar char="•"/>
            </a:pPr>
            <a:r>
              <a:rPr lang="en-US" dirty="0"/>
              <a:t>Its been over two years, he has moved once and is successfully living on his own with 36 hours of staffing residentially and the overnight staff on call staff</a:t>
            </a:r>
          </a:p>
          <a:p>
            <a:endParaRPr lang="en-US" dirty="0"/>
          </a:p>
          <a:p>
            <a:endParaRPr lang="en-US" dirty="0"/>
          </a:p>
          <a:p>
            <a:r>
              <a:rPr lang="en-US" dirty="0"/>
              <a:t>Annie was a little different…had several behavioral incidents each week requiring physical takedown.  We again put the Arms </a:t>
            </a:r>
            <a:r>
              <a:rPr lang="en-US" dirty="0" err="1"/>
              <a:t>Systme</a:t>
            </a:r>
            <a:r>
              <a:rPr lang="en-US" dirty="0"/>
              <a:t> and other devices in and began a series of trials.  She is now living with about 56 hours of staffing and has not had any physical intervention in 3 years. </a:t>
            </a:r>
          </a:p>
          <a:p>
            <a:endParaRPr lang="en-US" dirty="0"/>
          </a:p>
          <a:p>
            <a:endParaRPr lang="en-US" baseline="0" dirty="0"/>
          </a:p>
          <a:p>
            <a:r>
              <a:rPr lang="en-US" baseline="0" dirty="0"/>
              <a:t>MidState currently has 10 people living independently with Assistive Technology</a:t>
            </a:r>
          </a:p>
          <a:p>
            <a:endParaRPr lang="en-US" baseline="0" dirty="0"/>
          </a:p>
        </p:txBody>
      </p:sp>
      <p:sp>
        <p:nvSpPr>
          <p:cNvPr id="4" name="Slide Number Placeholder 3"/>
          <p:cNvSpPr>
            <a:spLocks noGrp="1"/>
          </p:cNvSpPr>
          <p:nvPr>
            <p:ph type="sldNum" sz="quarter" idx="10"/>
          </p:nvPr>
        </p:nvSpPr>
        <p:spPr/>
        <p:txBody>
          <a:bodyPr/>
          <a:lstStyle/>
          <a:p>
            <a:fld id="{743C3091-F708-4162-AE2B-9790CB27B0D4}" type="slidenum">
              <a:rPr lang="en-US" smtClean="0"/>
              <a:t>36</a:t>
            </a:fld>
            <a:endParaRPr lang="en-US"/>
          </a:p>
        </p:txBody>
      </p:sp>
    </p:spTree>
    <p:extLst>
      <p:ext uri="{BB962C8B-B14F-4D97-AF65-F5344CB8AC3E}">
        <p14:creationId xmlns:p14="http://schemas.microsoft.com/office/powerpoint/2010/main" val="28193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community they choose</a:t>
            </a:r>
          </a:p>
          <a:p>
            <a:pPr marL="171450" indent="-171450">
              <a:buFont typeface="Arial" panose="020B0604020202020204" pitchFamily="34" charset="0"/>
              <a:buChar char="•"/>
            </a:pPr>
            <a:r>
              <a:rPr lang="en-US" dirty="0"/>
              <a:t>In an apartment that is available and they can afford</a:t>
            </a:r>
          </a:p>
          <a:p>
            <a:pPr marL="171450" indent="-171450">
              <a:buFont typeface="Arial" panose="020B0604020202020204" pitchFamily="34" charset="0"/>
              <a:buChar char="•"/>
            </a:pPr>
            <a:r>
              <a:rPr lang="en-US" dirty="0"/>
              <a:t>All supports are designed around the person using the information from the assessments, person, family and team input</a:t>
            </a:r>
          </a:p>
          <a:p>
            <a:pPr marL="628650" lvl="1" indent="-171450">
              <a:buFont typeface="Arial" panose="020B0604020202020204" pitchFamily="34" charset="0"/>
              <a:buChar char="•"/>
            </a:pPr>
            <a:r>
              <a:rPr lang="en-US" dirty="0"/>
              <a:t>Supports can included </a:t>
            </a:r>
          </a:p>
          <a:p>
            <a:pPr marL="1085850" lvl="2" indent="-171450">
              <a:buFont typeface="Arial" panose="020B0604020202020204" pitchFamily="34" charset="0"/>
              <a:buChar char="•"/>
            </a:pPr>
            <a:r>
              <a:rPr lang="en-US" dirty="0"/>
              <a:t>Direct Support Staff</a:t>
            </a:r>
          </a:p>
          <a:p>
            <a:pPr marL="1085850" lvl="2" indent="-171450">
              <a:buFont typeface="Arial" panose="020B0604020202020204" pitchFamily="34" charset="0"/>
              <a:buChar char="•"/>
            </a:pPr>
            <a:r>
              <a:rPr lang="en-US" dirty="0"/>
              <a:t>Assistive Technology</a:t>
            </a:r>
          </a:p>
          <a:p>
            <a:pPr marL="1085850" lvl="2" indent="-171450">
              <a:buFont typeface="Arial" panose="020B0604020202020204" pitchFamily="34" charset="0"/>
              <a:buChar char="•"/>
            </a:pPr>
            <a:r>
              <a:rPr lang="en-US" dirty="0"/>
              <a:t>Community Resources (home health care aide)</a:t>
            </a:r>
          </a:p>
          <a:p>
            <a:pPr marL="1085850" lvl="2" indent="-171450">
              <a:buFont typeface="Arial" panose="020B0604020202020204" pitchFamily="34" charset="0"/>
              <a:buChar char="•"/>
            </a:pPr>
            <a:r>
              <a:rPr lang="en-US" dirty="0"/>
              <a:t>Natural Supports (families and friends)</a:t>
            </a:r>
          </a:p>
          <a:p>
            <a:pPr marL="171450" indent="-171450">
              <a:buFont typeface="Arial" panose="020B0604020202020204" pitchFamily="34" charset="0"/>
              <a:buChar char="•"/>
            </a:pPr>
            <a:r>
              <a:rPr lang="en-US" dirty="0"/>
              <a:t>Can have a roommate or live alone</a:t>
            </a:r>
          </a:p>
          <a:p>
            <a:pPr marL="171450" indent="-171450">
              <a:buFont typeface="Arial" panose="020B0604020202020204" pitchFamily="34" charset="0"/>
              <a:buChar char="•"/>
            </a:pPr>
            <a:r>
              <a:rPr lang="en-US" dirty="0"/>
              <a:t>Depending on their Level of Need each person is provided a set number of direct support hours – these hours are set by the same indicators just mentioned the assessments, person, family team input and by need.  These set hours can be changed at anytime to meet a new need identified. </a:t>
            </a:r>
          </a:p>
        </p:txBody>
      </p:sp>
      <p:sp>
        <p:nvSpPr>
          <p:cNvPr id="4" name="Slide Number Placeholder 3"/>
          <p:cNvSpPr>
            <a:spLocks noGrp="1"/>
          </p:cNvSpPr>
          <p:nvPr>
            <p:ph type="sldNum" sz="quarter" idx="5"/>
          </p:nvPr>
        </p:nvSpPr>
        <p:spPr/>
        <p:txBody>
          <a:bodyPr/>
          <a:lstStyle/>
          <a:p>
            <a:fld id="{D30EFC13-00E4-47FC-9DDB-B072D2146B31}" type="slidenum">
              <a:rPr lang="en-US" smtClean="0"/>
              <a:t>6</a:t>
            </a:fld>
            <a:endParaRPr lang="en-US"/>
          </a:p>
        </p:txBody>
      </p:sp>
    </p:spTree>
    <p:extLst>
      <p:ext uri="{BB962C8B-B14F-4D97-AF65-F5344CB8AC3E}">
        <p14:creationId xmlns:p14="http://schemas.microsoft.com/office/powerpoint/2010/main" val="380217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Provided in the family home</a:t>
            </a:r>
          </a:p>
          <a:p>
            <a:pPr marL="171450" indent="-171450">
              <a:buFont typeface="Arial" panose="020B0604020202020204" pitchFamily="34" charset="0"/>
              <a:buChar char="•"/>
            </a:pPr>
            <a:r>
              <a:rPr lang="en-US" dirty="0"/>
              <a:t>All supports are designed around the person using the information from the assessments, person, family needs and the individuals needs with some team input</a:t>
            </a:r>
          </a:p>
          <a:p>
            <a:pPr marL="628650" lvl="1" indent="-171450">
              <a:buFont typeface="Arial" panose="020B0604020202020204" pitchFamily="34" charset="0"/>
              <a:buChar char="•"/>
            </a:pPr>
            <a:r>
              <a:rPr lang="en-US" dirty="0"/>
              <a:t>Supports can included </a:t>
            </a:r>
          </a:p>
          <a:p>
            <a:pPr marL="1085850" lvl="2" indent="-171450">
              <a:buFont typeface="Arial" panose="020B0604020202020204" pitchFamily="34" charset="0"/>
              <a:buChar char="•"/>
            </a:pPr>
            <a:r>
              <a:rPr lang="en-US" dirty="0"/>
              <a:t>Direct Support Staff – the staff must work within the family dynamics</a:t>
            </a:r>
          </a:p>
          <a:p>
            <a:pPr marL="1085850" lvl="2" indent="-171450">
              <a:buFont typeface="Arial" panose="020B0604020202020204" pitchFamily="34" charset="0"/>
              <a:buChar char="•"/>
            </a:pPr>
            <a:r>
              <a:rPr lang="en-US" dirty="0"/>
              <a:t>Assistive Technology</a:t>
            </a:r>
          </a:p>
          <a:p>
            <a:pPr marL="1085850" lvl="2" indent="-171450">
              <a:buFont typeface="Arial" panose="020B0604020202020204" pitchFamily="34" charset="0"/>
              <a:buChar char="•"/>
            </a:pPr>
            <a:r>
              <a:rPr lang="en-US" dirty="0"/>
              <a:t>Community Resources (home health care aide)</a:t>
            </a:r>
          </a:p>
          <a:p>
            <a:pPr marL="1085850" lvl="2" indent="-171450">
              <a:buFont typeface="Arial" panose="020B0604020202020204" pitchFamily="34" charset="0"/>
              <a:buChar char="•"/>
            </a:pPr>
            <a:r>
              <a:rPr lang="en-US" dirty="0"/>
              <a:t>Natural Supports (families and friends)</a:t>
            </a:r>
          </a:p>
          <a:p>
            <a:pPr marL="1085850" lvl="2" indent="-171450">
              <a:buFont typeface="Arial" panose="020B0604020202020204" pitchFamily="34" charset="0"/>
              <a:buChar char="•"/>
            </a:pPr>
            <a:r>
              <a:rPr lang="en-US" dirty="0"/>
              <a:t>Respite Supports</a:t>
            </a:r>
          </a:p>
          <a:p>
            <a:pPr marL="1085850" lvl="2" indent="-171450">
              <a:buFont typeface="Arial" panose="020B0604020202020204" pitchFamily="34" charset="0"/>
              <a:buChar char="•"/>
            </a:pPr>
            <a:r>
              <a:rPr lang="en-US" dirty="0"/>
              <a:t>Family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Depending on their Level of Need each person is provided a set number of direct support hours – these hours are set by the same indicators just mentioned.  These set hours can be changed at anytime to meet a new need identified.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7</a:t>
            </a:fld>
            <a:endParaRPr lang="en-US"/>
          </a:p>
        </p:txBody>
      </p:sp>
    </p:spTree>
    <p:extLst>
      <p:ext uri="{BB962C8B-B14F-4D97-AF65-F5344CB8AC3E}">
        <p14:creationId xmlns:p14="http://schemas.microsoft.com/office/powerpoint/2010/main" val="383562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1178" indent="-171450">
              <a:buFont typeface="Arial" panose="020B0604020202020204" pitchFamily="34" charset="0"/>
              <a:buChar char="•"/>
            </a:pPr>
            <a:r>
              <a:rPr lang="en-US" dirty="0"/>
              <a:t>Is located in the “Cluster Setting”</a:t>
            </a:r>
          </a:p>
          <a:p>
            <a:pPr marL="281178" indent="-171450">
              <a:buFont typeface="Arial" panose="020B0604020202020204" pitchFamily="34" charset="0"/>
              <a:buChar char="•"/>
            </a:pPr>
            <a:r>
              <a:rPr lang="en-US" dirty="0"/>
              <a:t>Cluster living is when people are living in individual apartments located throughout an apartment complex or a close geographic area. </a:t>
            </a:r>
          </a:p>
          <a:p>
            <a:pPr marL="281178" indent="-171450">
              <a:buFont typeface="Arial" panose="020B0604020202020204" pitchFamily="34" charset="0"/>
              <a:buChar char="•"/>
            </a:pPr>
            <a:r>
              <a:rPr lang="en-US" dirty="0"/>
              <a:t>The Cluster Service provides each person with the right amount of supports based on their level of need including an overnight staff located within the complex/area to monitor all the apartments through the use of assistive technology and respond to their needs either in person or through virtual supports (audio and/or video).   </a:t>
            </a:r>
          </a:p>
          <a:p>
            <a:pPr marL="109728" indent="0">
              <a:buNone/>
            </a:pPr>
            <a:r>
              <a:rPr lang="en-US" dirty="0"/>
              <a:t> </a:t>
            </a:r>
          </a:p>
          <a:p>
            <a:pPr marL="171450" indent="-171450">
              <a:buFont typeface="Arial" panose="020B0604020202020204" pitchFamily="34" charset="0"/>
              <a:buChar char="•"/>
            </a:pPr>
            <a:r>
              <a:rPr lang="en-US" dirty="0"/>
              <a:t>All supports are designed around the person using the information from the assessments, person, family and team input</a:t>
            </a:r>
          </a:p>
          <a:p>
            <a:pPr marL="628650" lvl="1" indent="-171450">
              <a:buFont typeface="Arial" panose="020B0604020202020204" pitchFamily="34" charset="0"/>
              <a:buChar char="•"/>
            </a:pPr>
            <a:r>
              <a:rPr lang="en-US" dirty="0"/>
              <a:t>Supports can included </a:t>
            </a:r>
          </a:p>
          <a:p>
            <a:pPr marL="1085850" lvl="2" indent="-171450">
              <a:buFont typeface="Arial" panose="020B0604020202020204" pitchFamily="34" charset="0"/>
              <a:buChar char="•"/>
            </a:pPr>
            <a:r>
              <a:rPr lang="en-US" dirty="0"/>
              <a:t>Direct Support Staff</a:t>
            </a:r>
          </a:p>
          <a:p>
            <a:pPr marL="1195578" lvl="2" indent="-171450">
              <a:buFont typeface="Arial" panose="020B0604020202020204" pitchFamily="34" charset="0"/>
              <a:buChar char="•"/>
            </a:pPr>
            <a:r>
              <a:rPr lang="en-US" dirty="0"/>
              <a:t>Big difference from living in your own apartment is that an overnight Staff is available in the vicinity/complex to monitor all the apartments through the use of assistive technology </a:t>
            </a:r>
          </a:p>
          <a:p>
            <a:pPr marL="1024128" lvl="2" indent="0">
              <a:buFont typeface="Arial" panose="020B0604020202020204" pitchFamily="34" charset="0"/>
              <a:buNone/>
            </a:pPr>
            <a:r>
              <a:rPr lang="en-US" dirty="0"/>
              <a:t>     and respond to their needs either in person or through virtual supports (audio and/or video).   </a:t>
            </a:r>
          </a:p>
          <a:p>
            <a:pPr marL="1085850" lvl="2" indent="-171450">
              <a:buFont typeface="Arial" panose="020B0604020202020204" pitchFamily="34" charset="0"/>
              <a:buChar char="•"/>
            </a:pPr>
            <a:r>
              <a:rPr lang="en-US" dirty="0"/>
              <a:t>Assistive Technology</a:t>
            </a:r>
          </a:p>
          <a:p>
            <a:pPr marL="1085850" lvl="2" indent="-171450">
              <a:buFont typeface="Arial" panose="020B0604020202020204" pitchFamily="34" charset="0"/>
              <a:buChar char="•"/>
            </a:pPr>
            <a:r>
              <a:rPr lang="en-US" dirty="0"/>
              <a:t>Community Resources (home health care aide)</a:t>
            </a:r>
          </a:p>
          <a:p>
            <a:pPr marL="1085850" lvl="2" indent="-171450">
              <a:buFont typeface="Arial" panose="020B0604020202020204" pitchFamily="34" charset="0"/>
              <a:buChar char="•"/>
            </a:pPr>
            <a:r>
              <a:rPr lang="en-US" dirty="0"/>
              <a:t>Natural Supports (families and friends)</a:t>
            </a:r>
          </a:p>
          <a:p>
            <a:pPr marL="171450" indent="-171450">
              <a:buFont typeface="Arial" panose="020B0604020202020204" pitchFamily="34" charset="0"/>
              <a:buChar char="•"/>
            </a:pPr>
            <a:r>
              <a:rPr lang="en-US" dirty="0"/>
              <a:t>Can have a roommate or live alone</a:t>
            </a:r>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8</a:t>
            </a:fld>
            <a:endParaRPr lang="en-US"/>
          </a:p>
        </p:txBody>
      </p:sp>
    </p:spTree>
    <p:extLst>
      <p:ext uri="{BB962C8B-B14F-4D97-AF65-F5344CB8AC3E}">
        <p14:creationId xmlns:p14="http://schemas.microsoft.com/office/powerpoint/2010/main" val="395121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Independent living process includes a series of assessments including but not limited to an Independent Living Assessment and an Assistive Technology Assessment, medical assessment by a health care coordinator, transportation and behavioral/clinical.</a:t>
            </a:r>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9</a:t>
            </a:fld>
            <a:endParaRPr lang="en-US"/>
          </a:p>
        </p:txBody>
      </p:sp>
    </p:spTree>
    <p:extLst>
      <p:ext uri="{BB962C8B-B14F-4D97-AF65-F5344CB8AC3E}">
        <p14:creationId xmlns:p14="http://schemas.microsoft.com/office/powerpoint/2010/main" val="166116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explain</a:t>
            </a:r>
          </a:p>
          <a:p>
            <a:pPr marL="171450" indent="-171450">
              <a:buFont typeface="Arial" panose="020B0604020202020204" pitchFamily="34" charset="0"/>
              <a:buChar char="•"/>
            </a:pPr>
            <a:r>
              <a:rPr lang="en-US" dirty="0"/>
              <a:t>Take away their label “disability” and they would be making their own choices and taking risks, it shouldn’t be any different</a:t>
            </a:r>
          </a:p>
          <a:p>
            <a:pPr marL="171450" indent="-171450">
              <a:buFont typeface="Arial" panose="020B0604020202020204" pitchFamily="34" charset="0"/>
              <a:buChar char="•"/>
            </a:pPr>
            <a:r>
              <a:rPr lang="en-US" dirty="0"/>
              <a:t>It is the little things that we take for granted everyday that the people we serve want to feel and experience as well</a:t>
            </a:r>
          </a:p>
          <a:p>
            <a:pPr marL="171450" indent="-171450">
              <a:buFont typeface="Arial" panose="020B0604020202020204" pitchFamily="34" charset="0"/>
              <a:buChar char="•"/>
            </a:pPr>
            <a:r>
              <a:rPr lang="en-US" dirty="0"/>
              <a:t>It is their home, respect their privacy and space</a:t>
            </a:r>
          </a:p>
          <a:p>
            <a:pPr marL="171450" indent="-171450">
              <a:buFont typeface="Arial" panose="020B0604020202020204" pitchFamily="34" charset="0"/>
              <a:buChar char="•"/>
            </a:pPr>
            <a:r>
              <a:rPr lang="en-US" dirty="0"/>
              <a:t>We are their to aide them, teach them, support them where they may struggle. We are not there to do tasks for them, or take away their abilities and rights </a:t>
            </a:r>
          </a:p>
          <a:p>
            <a:pPr marL="171450" indent="-171450">
              <a:buFont typeface="Arial" panose="020B0604020202020204" pitchFamily="34" charset="0"/>
              <a:buChar char="•"/>
            </a:pPr>
            <a:r>
              <a:rPr lang="en-US" dirty="0"/>
              <a:t>We are their to help them be as successful and independent as possible </a:t>
            </a:r>
          </a:p>
          <a:p>
            <a:endParaRPr lang="en-US" dirty="0"/>
          </a:p>
          <a:p>
            <a:r>
              <a:rPr lang="en-US" dirty="0"/>
              <a:t>Nothing about them without them</a:t>
            </a:r>
          </a:p>
          <a:p>
            <a:endParaRPr lang="en-US" dirty="0"/>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10</a:t>
            </a:fld>
            <a:endParaRPr lang="en-US"/>
          </a:p>
        </p:txBody>
      </p:sp>
    </p:spTree>
    <p:extLst>
      <p:ext uri="{BB962C8B-B14F-4D97-AF65-F5344CB8AC3E}">
        <p14:creationId xmlns:p14="http://schemas.microsoft.com/office/powerpoint/2010/main" val="85535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series of services and supports that must be set up for each person entering into this service model. These services and supports are individualized and take time to be set up properly.  These Services include</a:t>
            </a:r>
          </a:p>
          <a:p>
            <a:endParaRPr lang="en-US" dirty="0"/>
          </a:p>
        </p:txBody>
      </p:sp>
      <p:sp>
        <p:nvSpPr>
          <p:cNvPr id="4" name="Slide Number Placeholder 3"/>
          <p:cNvSpPr>
            <a:spLocks noGrp="1"/>
          </p:cNvSpPr>
          <p:nvPr>
            <p:ph type="sldNum" sz="quarter" idx="5"/>
          </p:nvPr>
        </p:nvSpPr>
        <p:spPr/>
        <p:txBody>
          <a:bodyPr/>
          <a:lstStyle/>
          <a:p>
            <a:fld id="{D30EFC13-00E4-47FC-9DDB-B072D2146B31}" type="slidenum">
              <a:rPr lang="en-US" smtClean="0"/>
              <a:t>11</a:t>
            </a:fld>
            <a:endParaRPr lang="en-US"/>
          </a:p>
        </p:txBody>
      </p:sp>
    </p:spTree>
    <p:extLst>
      <p:ext uri="{BB962C8B-B14F-4D97-AF65-F5344CB8AC3E}">
        <p14:creationId xmlns:p14="http://schemas.microsoft.com/office/powerpoint/2010/main" val="20861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19827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162" y="1752602"/>
            <a:ext cx="1036050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162" y="3611607"/>
            <a:ext cx="1036050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3844"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A62D5C0-792F-4FCF-97CB-E7DD70AF0727}" type="datetimeFigureOut">
              <a:rPr lang="en-US" smtClean="0"/>
              <a:t>9/28/2022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0F0D313-E09B-400D-9664-A9BBCDFD737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441" y="1481330"/>
            <a:ext cx="10969943"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A62D5C0-792F-4FCF-97CB-E7DD70AF0727}"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D313-E09B-400D-9664-A9BBCDFD73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974" y="274641"/>
            <a:ext cx="2369343"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41"/>
            <a:ext cx="8430604"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A62D5C0-792F-4FCF-97CB-E7DD70AF0727}"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D313-E09B-400D-9664-A9BBCDFD73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A7EB-2AB8-4BEB-A0D5-873BC5D9307A}"/>
              </a:ext>
            </a:extLst>
          </p:cNvPr>
          <p:cNvSpPr>
            <a:spLocks noGrp="1"/>
          </p:cNvSpPr>
          <p:nvPr>
            <p:ph type="ctrTitle"/>
          </p:nvPr>
        </p:nvSpPr>
        <p:spPr>
          <a:xfrm>
            <a:off x="457081" y="2133015"/>
            <a:ext cx="11274663" cy="2807953"/>
          </a:xfrm>
        </p:spPr>
        <p:txBody>
          <a:bodyPr anchor="ctr"/>
          <a:lstStyle>
            <a:lvl1pPr algn="ctr">
              <a:defRPr sz="4000">
                <a:solidFill>
                  <a:schemeClr val="bg1"/>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0B1FC778-9A11-47AF-A895-8B5EEEB22ED7}"/>
              </a:ext>
            </a:extLst>
          </p:cNvPr>
          <p:cNvGrpSpPr/>
          <p:nvPr userDrawn="1"/>
        </p:nvGrpSpPr>
        <p:grpSpPr>
          <a:xfrm>
            <a:off x="10906492" y="2"/>
            <a:ext cx="833271" cy="744583"/>
            <a:chOff x="10539663" y="0"/>
            <a:chExt cx="1203158" cy="1074822"/>
          </a:xfrm>
        </p:grpSpPr>
        <p:sp>
          <p:nvSpPr>
            <p:cNvPr id="7" name="Rectangle 6">
              <a:extLst>
                <a:ext uri="{FF2B5EF4-FFF2-40B4-BE49-F238E27FC236}">
                  <a16:creationId xmlns:a16="http://schemas.microsoft.com/office/drawing/2014/main" id="{7D45D5C8-84ED-499D-BD9F-8021231842FF}"/>
                </a:ext>
              </a:extLst>
            </p:cNvPr>
            <p:cNvSpPr/>
            <p:nvPr userDrawn="1"/>
          </p:nvSpPr>
          <p:spPr>
            <a:xfrm>
              <a:off x="10539663" y="0"/>
              <a:ext cx="1203158" cy="1074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Light" pitchFamily="2" charset="77"/>
              </a:endParaRPr>
            </a:p>
          </p:txBody>
        </p:sp>
        <p:pic>
          <p:nvPicPr>
            <p:cNvPr id="8" name="Picture 7">
              <a:extLst>
                <a:ext uri="{FF2B5EF4-FFF2-40B4-BE49-F238E27FC236}">
                  <a16:creationId xmlns:a16="http://schemas.microsoft.com/office/drawing/2014/main" id="{5602F529-7D8A-4726-9252-549D062EDD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8380" y="96808"/>
              <a:ext cx="865726" cy="843490"/>
            </a:xfrm>
            <a:prstGeom prst="rect">
              <a:avLst/>
            </a:prstGeom>
          </p:spPr>
        </p:pic>
      </p:grpSp>
      <p:sp>
        <p:nvSpPr>
          <p:cNvPr id="9" name="Slide Number Placeholder 3">
            <a:extLst>
              <a:ext uri="{FF2B5EF4-FFF2-40B4-BE49-F238E27FC236}">
                <a16:creationId xmlns:a16="http://schemas.microsoft.com/office/drawing/2014/main" id="{4701351A-34D2-6746-9048-554B5EF7CEDA}"/>
              </a:ext>
            </a:extLst>
          </p:cNvPr>
          <p:cNvSpPr>
            <a:spLocks noGrp="1"/>
          </p:cNvSpPr>
          <p:nvPr>
            <p:ph type="sldNum" sz="quarter" idx="4"/>
          </p:nvPr>
        </p:nvSpPr>
        <p:spPr>
          <a:xfrm>
            <a:off x="11771840" y="6565959"/>
            <a:ext cx="416986" cy="292043"/>
          </a:xfrm>
          <a:prstGeom prst="rect">
            <a:avLst/>
          </a:prstGeom>
        </p:spPr>
        <p:txBody>
          <a:bodyPr vert="horz" lIns="91440" tIns="45720" rIns="91440" bIns="45720" rtlCol="0" anchor="t"/>
          <a:lstStyle>
            <a:lvl1pPr algn="l">
              <a:defRPr sz="850" b="0" i="0">
                <a:solidFill>
                  <a:schemeClr val="tx1"/>
                </a:solidFill>
                <a:latin typeface="Montserrat Medium" pitchFamily="2" charset="77"/>
              </a:defRPr>
            </a:lvl1pPr>
          </a:lstStyle>
          <a:p>
            <a:fld id="{F1DD4C5C-86F3-C84A-8FC0-4D8D146FA58C}" type="slidenum">
              <a:rPr lang="en-US" smtClean="0"/>
              <a:pPr/>
              <a:t>‹#›</a:t>
            </a:fld>
            <a:endParaRPr lang="en-US" dirty="0"/>
          </a:p>
        </p:txBody>
      </p:sp>
    </p:spTree>
    <p:extLst>
      <p:ext uri="{BB962C8B-B14F-4D97-AF65-F5344CB8AC3E}">
        <p14:creationId xmlns:p14="http://schemas.microsoft.com/office/powerpoint/2010/main" val="288715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7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35A073A9-4991-4511-9350-F80B27B85202}"/>
              </a:ext>
            </a:extLst>
          </p:cNvPr>
          <p:cNvSpPr>
            <a:spLocks noGrp="1"/>
          </p:cNvSpPr>
          <p:nvPr>
            <p:ph type="chart" sz="quarter" idx="10"/>
          </p:nvPr>
        </p:nvSpPr>
        <p:spPr>
          <a:xfrm>
            <a:off x="457082" y="1344168"/>
            <a:ext cx="11266728" cy="4980432"/>
          </a:xfrm>
        </p:spPr>
        <p:txBody>
          <a:bodyPr/>
          <a:lstStyle/>
          <a:p>
            <a:endParaRPr lang="en-US" dirty="0"/>
          </a:p>
        </p:txBody>
      </p:sp>
      <p:sp>
        <p:nvSpPr>
          <p:cNvPr id="6" name="Title 1">
            <a:extLst>
              <a:ext uri="{FF2B5EF4-FFF2-40B4-BE49-F238E27FC236}">
                <a16:creationId xmlns:a16="http://schemas.microsoft.com/office/drawing/2014/main" id="{4062CD9F-BC60-DE4E-B94B-4ACD289B155A}"/>
              </a:ext>
            </a:extLst>
          </p:cNvPr>
          <p:cNvSpPr>
            <a:spLocks noGrp="1"/>
          </p:cNvSpPr>
          <p:nvPr>
            <p:ph type="title"/>
          </p:nvPr>
        </p:nvSpPr>
        <p:spPr>
          <a:xfrm>
            <a:off x="457082" y="283465"/>
            <a:ext cx="10279006" cy="882317"/>
          </a:xfrm>
        </p:spPr>
        <p:txBody>
          <a:bodyPr/>
          <a:lstStyle/>
          <a:p>
            <a:r>
              <a:rPr lang="en-US" dirty="0"/>
              <a:t>Click to edit Master title style</a:t>
            </a:r>
          </a:p>
        </p:txBody>
      </p:sp>
    </p:spTree>
    <p:extLst>
      <p:ext uri="{BB962C8B-B14F-4D97-AF65-F5344CB8AC3E}">
        <p14:creationId xmlns:p14="http://schemas.microsoft.com/office/powerpoint/2010/main" val="213973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A62D5C0-792F-4FCF-97CB-E7DD70AF0727}"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D313-E09B-400D-9664-A9BBCDFD737D}"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2917" y="1059712"/>
            <a:ext cx="1036050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28922" y="2931712"/>
            <a:ext cx="6094413"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A62D5C0-792F-4FCF-97CB-E7DD70AF0727}"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D313-E09B-400D-9664-A9BBCDFD737D}" type="slidenum">
              <a:rPr lang="en-US" smtClean="0"/>
              <a:t>‹#›</a:t>
            </a:fld>
            <a:endParaRPr lang="en-US"/>
          </a:p>
        </p:txBody>
      </p:sp>
      <p:sp>
        <p:nvSpPr>
          <p:cNvPr id="7" name="Chevron 6"/>
          <p:cNvSpPr/>
          <p:nvPr/>
        </p:nvSpPr>
        <p:spPr>
          <a:xfrm>
            <a:off x="484764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59915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5986"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A62D5C0-792F-4FCF-97CB-E7DD70AF0727}"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0D313-E09B-400D-9664-A9BBCDFD737D}"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3050"/>
            <a:ext cx="10969943"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441" y="5410200"/>
            <a:ext cx="538551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1756" y="5410200"/>
            <a:ext cx="538763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441" y="1444295"/>
            <a:ext cx="538551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1754" y="1444295"/>
            <a:ext cx="538763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A62D5C0-792F-4FCF-97CB-E7DD70AF0727}"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F0D313-E09B-400D-9664-A9BBCDFD737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62D5C0-792F-4FCF-97CB-E7DD70AF0727}"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F0D313-E09B-400D-9664-A9BBCDFD737D}"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2D5C0-792F-4FCF-97CB-E7DD70AF0727}"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F0D313-E09B-400D-9664-A9BBCDFD73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8883" y="4876800"/>
            <a:ext cx="99731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1265" y="5355102"/>
            <a:ext cx="529807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8882" y="274320"/>
            <a:ext cx="9970459"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7040" y="6407944"/>
            <a:ext cx="2559653" cy="365760"/>
          </a:xfrm>
        </p:spPr>
        <p:txBody>
          <a:bodyPr/>
          <a:lstStyle/>
          <a:p>
            <a:fld id="{4A62D5C0-792F-4FCF-97CB-E7DD70AF0727}"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0D313-E09B-400D-9664-A9BBCDFD737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246" y="5443402"/>
            <a:ext cx="9547913"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721" y="189968"/>
            <a:ext cx="11579384"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A62D5C0-792F-4FCF-97CB-E7DD70AF0727}" type="datetimeFigureOut">
              <a:rPr lang="en-US" smtClean="0"/>
              <a:t>9/28/2022</a:t>
            </a:fld>
            <a:endParaRPr lang="en-US"/>
          </a:p>
        </p:txBody>
      </p:sp>
      <p:sp>
        <p:nvSpPr>
          <p:cNvPr id="6" name="Footer Placeholder 5"/>
          <p:cNvSpPr>
            <a:spLocks noGrp="1"/>
          </p:cNvSpPr>
          <p:nvPr>
            <p:ph type="ftr" sz="quarter" idx="11"/>
          </p:nvPr>
        </p:nvSpPr>
        <p:spPr>
          <a:xfrm>
            <a:off x="5838576" y="6407945"/>
            <a:ext cx="3133425"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0F0D313-E09B-400D-9664-A9BBCDFD737D}" type="slidenum">
              <a:rPr lang="en-US" smtClean="0"/>
              <a:t>‹#›</a:t>
            </a:fld>
            <a:endParaRPr lang="en-US"/>
          </a:p>
        </p:txBody>
      </p:sp>
      <p:sp>
        <p:nvSpPr>
          <p:cNvPr id="2" name="Title 1"/>
          <p:cNvSpPr>
            <a:spLocks noGrp="1"/>
          </p:cNvSpPr>
          <p:nvPr>
            <p:ph type="title"/>
          </p:nvPr>
        </p:nvSpPr>
        <p:spPr>
          <a:xfrm>
            <a:off x="304720" y="4865122"/>
            <a:ext cx="10764439"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4" y="5791253"/>
            <a:ext cx="4535237"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4914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065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4" y="5791253"/>
            <a:ext cx="4535237" cy="1080868"/>
          </a:xfrm>
          <a:prstGeom prst="rtTriangle">
            <a:avLst/>
          </a:prstGeom>
          <a:blipFill>
            <a:blip r:embed="rId16">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441" y="274638"/>
            <a:ext cx="10969943"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441" y="1481329"/>
            <a:ext cx="10969943"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7040" y="6407944"/>
            <a:ext cx="2559653" cy="365760"/>
          </a:xfrm>
          <a:prstGeom prst="rect">
            <a:avLst/>
          </a:prstGeom>
        </p:spPr>
        <p:txBody>
          <a:bodyPr vert="horz" anchor="b"/>
          <a:lstStyle>
            <a:lvl1pPr algn="l" eaLnBrk="1" latinLnBrk="0" hangingPunct="1">
              <a:defRPr kumimoji="0" sz="1000">
                <a:solidFill>
                  <a:schemeClr val="tx1"/>
                </a:solidFill>
              </a:defRPr>
            </a:lvl1pPr>
            <a:extLst/>
          </a:lstStyle>
          <a:p>
            <a:fld id="{4A62D5C0-792F-4FCF-97CB-E7DD70AF0727}" type="datetimeFigureOut">
              <a:rPr lang="en-US" smtClean="0"/>
              <a:t>9/28/2022</a:t>
            </a:fld>
            <a:endParaRPr lang="en-US"/>
          </a:p>
        </p:txBody>
      </p:sp>
      <p:sp>
        <p:nvSpPr>
          <p:cNvPr id="22" name="Footer Placeholder 21"/>
          <p:cNvSpPr>
            <a:spLocks noGrp="1"/>
          </p:cNvSpPr>
          <p:nvPr>
            <p:ph type="ftr" sz="quarter" idx="3"/>
          </p:nvPr>
        </p:nvSpPr>
        <p:spPr>
          <a:xfrm>
            <a:off x="5838576" y="6407945"/>
            <a:ext cx="3133425"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6693" y="6407945"/>
            <a:ext cx="487553" cy="365125"/>
          </a:xfrm>
          <a:prstGeom prst="rect">
            <a:avLst/>
          </a:prstGeom>
        </p:spPr>
        <p:txBody>
          <a:bodyPr vert="horz" anchor="b"/>
          <a:lstStyle>
            <a:lvl1pPr algn="r" eaLnBrk="1" latinLnBrk="0" hangingPunct="1">
              <a:defRPr kumimoji="0" sz="1000" b="0">
                <a:solidFill>
                  <a:schemeClr val="tx1"/>
                </a:solidFill>
              </a:defRPr>
            </a:lvl1pPr>
            <a:extLst/>
          </a:lstStyle>
          <a:p>
            <a:fld id="{40F0D313-E09B-400D-9664-A9BBCDFD73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 id="2147483678" r:id="rId13"/>
    <p:sldLayoutId id="2147483679" r:id="rId14"/>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embed/FNzXy8B9VK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notesSlide" Target="../notesSlides/notesSlide25.xml"/><Relationship Id="rId16"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image" Target="../media/image67.png"/><Relationship Id="rId21" Type="http://schemas.microsoft.com/office/2007/relationships/hdphoto" Target="../media/hdphoto2.wdp"/><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27.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83.sv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hyperlink" Target="mailto:Amy@AssistiveTechTraining.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assistivetechtraining.org/" TargetMode="External"/><Relationship Id="rId4" Type="http://schemas.openxmlformats.org/officeDocument/2006/relationships/hyperlink" Target="mailto:Pam@AssistiveTechTraining.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1" y="381000"/>
            <a:ext cx="10360501" cy="5482282"/>
          </a:xfrm>
        </p:spPr>
        <p:txBody>
          <a:bodyPr>
            <a:noAutofit/>
          </a:bodyPr>
          <a:lstStyle/>
          <a:p>
            <a:pPr algn="ctr"/>
            <a:r>
              <a:rPr lang="en-US" sz="5200" dirty="0">
                <a:solidFill>
                  <a:srgbClr val="00B0F0"/>
                </a:solidFill>
              </a:rPr>
              <a:t>Navigating the Journey to Independence: </a:t>
            </a:r>
            <a:br>
              <a:rPr lang="en-US" sz="5200" dirty="0">
                <a:solidFill>
                  <a:schemeClr val="bg2">
                    <a:lumMod val="25000"/>
                  </a:schemeClr>
                </a:solidFill>
              </a:rPr>
            </a:br>
            <a:br>
              <a:rPr lang="en-US" sz="5200" dirty="0">
                <a:solidFill>
                  <a:schemeClr val="bg2">
                    <a:lumMod val="25000"/>
                  </a:schemeClr>
                </a:solidFill>
              </a:rPr>
            </a:br>
            <a:r>
              <a:rPr lang="en-US" sz="5200" dirty="0">
                <a:solidFill>
                  <a:srgbClr val="00B0F0"/>
                </a:solidFill>
              </a:rPr>
              <a:t>Assistive Technology at its Best</a:t>
            </a:r>
            <a:br>
              <a:rPr lang="en-US" sz="5200" dirty="0">
                <a:solidFill>
                  <a:srgbClr val="00B0F0"/>
                </a:solidFill>
              </a:rPr>
            </a:br>
            <a:br>
              <a:rPr lang="en-US" sz="5200" dirty="0">
                <a:solidFill>
                  <a:schemeClr val="bg1"/>
                </a:solidFill>
              </a:rPr>
            </a:br>
            <a:br>
              <a:rPr lang="en-US" sz="5200" dirty="0">
                <a:solidFill>
                  <a:schemeClr val="bg1"/>
                </a:solidFill>
              </a:rPr>
            </a:br>
            <a:endParaRPr lang="en-US" sz="28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9584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41924-EB7F-4994-9071-287E2A5BD842}"/>
              </a:ext>
            </a:extLst>
          </p:cNvPr>
          <p:cNvSpPr>
            <a:spLocks noGrp="1"/>
          </p:cNvSpPr>
          <p:nvPr>
            <p:ph idx="1"/>
          </p:nvPr>
        </p:nvSpPr>
        <p:spPr/>
        <p:txBody>
          <a:bodyPr/>
          <a:lstStyle/>
          <a:p>
            <a:pPr marL="109728" indent="0">
              <a:buNone/>
            </a:pPr>
            <a:r>
              <a:rPr lang="en-US" dirty="0"/>
              <a:t> </a:t>
            </a:r>
            <a:r>
              <a:rPr lang="en-US" sz="3600" dirty="0"/>
              <a:t>As with any independent living program the intent of the program is not to do things for the person but to encourage them to be as independent as possible and to connect them to the resources needed to enable and encourage them to be as independent as possible. The staff is to be a resource, mentor and community connector. </a:t>
            </a:r>
          </a:p>
          <a:p>
            <a:endParaRPr lang="en-US" dirty="0"/>
          </a:p>
        </p:txBody>
      </p:sp>
      <p:sp>
        <p:nvSpPr>
          <p:cNvPr id="3" name="Title 2">
            <a:extLst>
              <a:ext uri="{FF2B5EF4-FFF2-40B4-BE49-F238E27FC236}">
                <a16:creationId xmlns:a16="http://schemas.microsoft.com/office/drawing/2014/main" id="{E19504EC-B992-446B-8DB7-F89A994A4C6C}"/>
              </a:ext>
            </a:extLst>
          </p:cNvPr>
          <p:cNvSpPr>
            <a:spLocks noGrp="1"/>
          </p:cNvSpPr>
          <p:nvPr>
            <p:ph type="title"/>
          </p:nvPr>
        </p:nvSpPr>
        <p:spPr/>
        <p:txBody>
          <a:bodyPr/>
          <a:lstStyle/>
          <a:p>
            <a:pPr algn="ctr"/>
            <a:r>
              <a:rPr lang="en-US" dirty="0"/>
              <a:t>How are Supports Provided</a:t>
            </a:r>
          </a:p>
        </p:txBody>
      </p:sp>
    </p:spTree>
    <p:extLst>
      <p:ext uri="{BB962C8B-B14F-4D97-AF65-F5344CB8AC3E}">
        <p14:creationId xmlns:p14="http://schemas.microsoft.com/office/powerpoint/2010/main" val="2827912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8DC281-84E0-45D0-8FF3-E88AE5365BAE}"/>
              </a:ext>
            </a:extLst>
          </p:cNvPr>
          <p:cNvSpPr>
            <a:spLocks noGrp="1"/>
          </p:cNvSpPr>
          <p:nvPr>
            <p:ph idx="1"/>
          </p:nvPr>
        </p:nvSpPr>
        <p:spPr/>
        <p:txBody>
          <a:bodyPr>
            <a:normAutofit fontScale="77500" lnSpcReduction="20000"/>
          </a:bodyPr>
          <a:lstStyle/>
          <a:p>
            <a:pPr lvl="0"/>
            <a:r>
              <a:rPr lang="en-US" dirty="0"/>
              <a:t>Rent Subsidy/Housing Subsidy</a:t>
            </a:r>
          </a:p>
          <a:p>
            <a:pPr lvl="0"/>
            <a:r>
              <a:rPr lang="en-US" dirty="0"/>
              <a:t>DSS Snap/Cash benefits</a:t>
            </a:r>
          </a:p>
          <a:p>
            <a:pPr lvl="0"/>
            <a:r>
              <a:rPr lang="en-US" dirty="0"/>
              <a:t>Heating assistance, if needed</a:t>
            </a:r>
          </a:p>
          <a:p>
            <a:pPr lvl="0"/>
            <a:r>
              <a:rPr lang="en-US" dirty="0"/>
              <a:t>Food assistance such as food banks. </a:t>
            </a:r>
          </a:p>
          <a:p>
            <a:pPr lvl="0"/>
            <a:r>
              <a:rPr lang="en-US" dirty="0"/>
              <a:t>Transportation training</a:t>
            </a:r>
          </a:p>
          <a:p>
            <a:pPr lvl="0"/>
            <a:r>
              <a:rPr lang="en-US" dirty="0"/>
              <a:t>Identification of security deposit funding (including loan requests)</a:t>
            </a:r>
          </a:p>
          <a:p>
            <a:pPr lvl="0"/>
            <a:r>
              <a:rPr lang="en-US" dirty="0"/>
              <a:t>Identification of furniture and household needs funding $1,500 one time available </a:t>
            </a:r>
          </a:p>
          <a:p>
            <a:pPr lvl="0"/>
            <a:r>
              <a:rPr lang="en-US" dirty="0"/>
              <a:t>Pharmacy and doctors if needed to be relocated from their previous residence</a:t>
            </a:r>
          </a:p>
          <a:p>
            <a:pPr lvl="0"/>
            <a:r>
              <a:rPr lang="en-US" dirty="0"/>
              <a:t>Hiring and training of staff</a:t>
            </a:r>
          </a:p>
          <a:p>
            <a:pPr lvl="0"/>
            <a:r>
              <a:rPr lang="en-US" dirty="0"/>
              <a:t>Procurement, installation and training of assistive technology</a:t>
            </a:r>
          </a:p>
          <a:p>
            <a:pPr lvl="0"/>
            <a:r>
              <a:rPr lang="en-US" dirty="0"/>
              <a:t>DDS Waiver $, Community First Choice or other funding for staff and services</a:t>
            </a:r>
          </a:p>
          <a:p>
            <a:pPr lvl="0"/>
            <a:r>
              <a:rPr lang="en-US" dirty="0"/>
              <a:t>AT Assessment</a:t>
            </a:r>
          </a:p>
          <a:p>
            <a:pPr lvl="0"/>
            <a:r>
              <a:rPr lang="en-US" dirty="0"/>
              <a:t>Assistive Technology and monthly fees</a:t>
            </a:r>
          </a:p>
          <a:p>
            <a:endParaRPr lang="en-US" dirty="0"/>
          </a:p>
        </p:txBody>
      </p:sp>
      <p:sp>
        <p:nvSpPr>
          <p:cNvPr id="3" name="Title 2">
            <a:extLst>
              <a:ext uri="{FF2B5EF4-FFF2-40B4-BE49-F238E27FC236}">
                <a16:creationId xmlns:a16="http://schemas.microsoft.com/office/drawing/2014/main" id="{E7ED287F-F2F7-4231-832C-D73023A20161}"/>
              </a:ext>
            </a:extLst>
          </p:cNvPr>
          <p:cNvSpPr>
            <a:spLocks noGrp="1"/>
          </p:cNvSpPr>
          <p:nvPr>
            <p:ph type="title"/>
          </p:nvPr>
        </p:nvSpPr>
        <p:spPr>
          <a:xfrm>
            <a:off x="609441" y="274637"/>
            <a:ext cx="10969943" cy="1206691"/>
          </a:xfrm>
        </p:spPr>
        <p:txBody>
          <a:bodyPr>
            <a:normAutofit fontScale="90000"/>
          </a:bodyPr>
          <a:lstStyle/>
          <a:p>
            <a:pPr algn="ctr"/>
            <a:r>
              <a:rPr lang="en-US" dirty="0"/>
              <a:t>Benefits, Resources and Funding available for independent living?</a:t>
            </a:r>
            <a:br>
              <a:rPr lang="en-US" dirty="0"/>
            </a:br>
            <a:endParaRPr lang="en-US" dirty="0"/>
          </a:p>
        </p:txBody>
      </p:sp>
    </p:spTree>
    <p:extLst>
      <p:ext uri="{BB962C8B-B14F-4D97-AF65-F5344CB8AC3E}">
        <p14:creationId xmlns:p14="http://schemas.microsoft.com/office/powerpoint/2010/main" val="302444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457" y="609601"/>
            <a:ext cx="10969943" cy="5450244"/>
          </a:xfrm>
        </p:spPr>
        <p:txBody>
          <a:bodyPr/>
          <a:lstStyle/>
          <a:p>
            <a:pPr marL="109728" indent="0">
              <a:buNone/>
            </a:pPr>
            <a:endParaRPr lang="en-US" dirty="0"/>
          </a:p>
          <a:p>
            <a:pPr marL="109728" indent="0" algn="ctr">
              <a:buNone/>
            </a:pPr>
            <a:r>
              <a:rPr lang="en-US" dirty="0">
                <a:hlinkClick r:id="rId3"/>
              </a:rPr>
              <a:t>Raymond</a:t>
            </a:r>
            <a:endParaRPr lang="en-US" dirty="0"/>
          </a:p>
          <a:p>
            <a:endParaRPr lang="en-US" dirty="0"/>
          </a:p>
          <a:p>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978" y="2254223"/>
            <a:ext cx="7128399" cy="342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EE8BE7E-D9A3-4498-B932-5744B9BFC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8212" y="5791200"/>
            <a:ext cx="2132013" cy="821320"/>
          </a:xfrm>
          <a:prstGeom prst="rect">
            <a:avLst/>
          </a:prstGeom>
        </p:spPr>
      </p:pic>
    </p:spTree>
    <p:extLst>
      <p:ext uri="{BB962C8B-B14F-4D97-AF65-F5344CB8AC3E}">
        <p14:creationId xmlns:p14="http://schemas.microsoft.com/office/powerpoint/2010/main" val="263727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t>Assisted Technology</a:t>
            </a:r>
          </a:p>
        </p:txBody>
      </p:sp>
      <p:sp>
        <p:nvSpPr>
          <p:cNvPr id="4" name="Rectangle 3"/>
          <p:cNvSpPr/>
          <p:nvPr/>
        </p:nvSpPr>
        <p:spPr>
          <a:xfrm>
            <a:off x="588803" y="1905000"/>
            <a:ext cx="10969943" cy="3785652"/>
          </a:xfrm>
          <a:prstGeom prst="rect">
            <a:avLst/>
          </a:prstGeom>
        </p:spPr>
        <p:txBody>
          <a:bodyPr wrap="square">
            <a:spAutoFit/>
          </a:bodyPr>
          <a:lstStyle/>
          <a:p>
            <a:pPr algn="ctr"/>
            <a:r>
              <a:rPr lang="en-US" sz="4000" b="1" dirty="0"/>
              <a:t>refers to any "product, device, or equipment, whether acquired commercially, modified or customized, that is used to maintain, increase, or improve the functional capabilities of individuals with disabilities." </a:t>
            </a:r>
          </a:p>
        </p:txBody>
      </p:sp>
    </p:spTree>
    <p:extLst>
      <p:ext uri="{BB962C8B-B14F-4D97-AF65-F5344CB8AC3E}">
        <p14:creationId xmlns:p14="http://schemas.microsoft.com/office/powerpoint/2010/main" val="190525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612" y="990601"/>
            <a:ext cx="8229600" cy="5135563"/>
          </a:xfrm>
        </p:spPr>
        <p:txBody>
          <a:bodyPr>
            <a:normAutofit/>
          </a:bodyPr>
          <a:lstStyle/>
          <a:p>
            <a:pPr marL="0" indent="0" algn="ctr">
              <a:buNone/>
            </a:pPr>
            <a:r>
              <a:rPr lang="en-US" sz="9600" dirty="0"/>
              <a:t>High Tech </a:t>
            </a:r>
          </a:p>
          <a:p>
            <a:pPr marL="0" indent="0" algn="ctr">
              <a:buNone/>
            </a:pPr>
            <a:r>
              <a:rPr lang="en-US" sz="9600" dirty="0"/>
              <a:t>to </a:t>
            </a:r>
          </a:p>
          <a:p>
            <a:pPr marL="0" indent="0" algn="ctr">
              <a:buNone/>
            </a:pPr>
            <a:r>
              <a:rPr lang="en-US" sz="9600" dirty="0"/>
              <a:t>Low Tech</a:t>
            </a:r>
          </a:p>
        </p:txBody>
      </p:sp>
    </p:spTree>
    <p:extLst>
      <p:ext uri="{BB962C8B-B14F-4D97-AF65-F5344CB8AC3E}">
        <p14:creationId xmlns:p14="http://schemas.microsoft.com/office/powerpoint/2010/main" val="3829091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358640E-CA8D-44B4-8BC8-FEAE48003E2E}"/>
              </a:ext>
            </a:extLst>
          </p:cNvPr>
          <p:cNvSpPr>
            <a:spLocks noGrp="1"/>
          </p:cNvSpPr>
          <p:nvPr>
            <p:ph idx="1"/>
          </p:nvPr>
        </p:nvSpPr>
        <p:spPr/>
        <p:txBody>
          <a:bodyPr>
            <a:normAutofit/>
          </a:bodyPr>
          <a:lstStyle/>
          <a:p>
            <a:pPr marL="457200" indent="-457200" algn="l">
              <a:buFont typeface="Arial" panose="020B0604020202020204" pitchFamily="34" charset="0"/>
              <a:buChar char="•"/>
            </a:pPr>
            <a:r>
              <a:rPr lang="en-US" dirty="0"/>
              <a:t>Remoter monitoring systems such as the ARMS system</a:t>
            </a:r>
          </a:p>
          <a:p>
            <a:pPr marL="914400" lvl="1" indent="-457200" algn="l">
              <a:buFont typeface="Arial" panose="020B0604020202020204" pitchFamily="34" charset="0"/>
              <a:buChar char="•"/>
            </a:pPr>
            <a:r>
              <a:rPr lang="en-US" dirty="0"/>
              <a:t>Sensors</a:t>
            </a:r>
          </a:p>
          <a:p>
            <a:pPr marL="914400" lvl="1" indent="-457200" algn="l">
              <a:buFont typeface="Arial" panose="020B0604020202020204" pitchFamily="34" charset="0"/>
              <a:buChar char="•"/>
            </a:pPr>
            <a:r>
              <a:rPr lang="en-US" dirty="0"/>
              <a:t>Camera</a:t>
            </a:r>
          </a:p>
          <a:p>
            <a:pPr marL="914400" lvl="1" indent="-457200" algn="l">
              <a:buFont typeface="Arial" panose="020B0604020202020204" pitchFamily="34" charset="0"/>
              <a:buChar char="•"/>
            </a:pPr>
            <a:r>
              <a:rPr lang="en-US" dirty="0"/>
              <a:t>Door locks</a:t>
            </a:r>
          </a:p>
          <a:p>
            <a:pPr marL="914400" lvl="1" indent="-457200" algn="l">
              <a:buFont typeface="Arial" panose="020B0604020202020204" pitchFamily="34" charset="0"/>
              <a:buChar char="•"/>
            </a:pPr>
            <a:r>
              <a:rPr lang="en-US" dirty="0"/>
              <a:t>Video doorbells</a:t>
            </a:r>
          </a:p>
          <a:p>
            <a:pPr marL="914400" lvl="1" indent="-457200" algn="l">
              <a:buFont typeface="Arial" panose="020B0604020202020204" pitchFamily="34" charset="0"/>
              <a:buChar char="•"/>
            </a:pPr>
            <a:r>
              <a:rPr lang="en-US" dirty="0"/>
              <a:t>PERS</a:t>
            </a:r>
          </a:p>
          <a:p>
            <a:pPr marL="914400" lvl="1" indent="-457200" algn="l">
              <a:buFont typeface="Arial" panose="020B0604020202020204" pitchFamily="34" charset="0"/>
              <a:buChar char="•"/>
            </a:pPr>
            <a:r>
              <a:rPr lang="en-US" dirty="0"/>
              <a:t>Smart lights</a:t>
            </a:r>
          </a:p>
          <a:p>
            <a:pPr marL="914400" lvl="1" indent="-457200" algn="l">
              <a:buFont typeface="Arial" panose="020B0604020202020204" pitchFamily="34" charset="0"/>
              <a:buChar char="•"/>
            </a:pPr>
            <a:r>
              <a:rPr lang="en-US" dirty="0"/>
              <a:t>Thermostat</a:t>
            </a:r>
          </a:p>
          <a:p>
            <a:pPr marL="914400" lvl="1" indent="-457200" algn="l">
              <a:buFont typeface="Arial" panose="020B0604020202020204" pitchFamily="34" charset="0"/>
              <a:buChar char="•"/>
            </a:pPr>
            <a:r>
              <a:rPr lang="en-US" dirty="0"/>
              <a:t>Smoke/carbon detector</a:t>
            </a:r>
          </a:p>
          <a:p>
            <a:pPr marL="914400" lvl="1" indent="-457200" algn="l">
              <a:buFont typeface="Arial" panose="020B0604020202020204" pitchFamily="34" charset="0"/>
              <a:buChar char="•"/>
            </a:pPr>
            <a:r>
              <a:rPr lang="en-US" dirty="0"/>
              <a:t>Smart blinds</a:t>
            </a:r>
          </a:p>
          <a:p>
            <a:pPr marL="914400" lvl="1" indent="-457200" algn="l">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1894A0E5-3EC7-4B98-AFAF-757454A72823}"/>
              </a:ext>
            </a:extLst>
          </p:cNvPr>
          <p:cNvSpPr>
            <a:spLocks noGrp="1"/>
          </p:cNvSpPr>
          <p:nvPr>
            <p:ph type="title"/>
          </p:nvPr>
        </p:nvSpPr>
        <p:spPr/>
        <p:txBody>
          <a:bodyPr>
            <a:normAutofit fontScale="90000"/>
          </a:bodyPr>
          <a:lstStyle/>
          <a:p>
            <a:pPr algn="ctr"/>
            <a:r>
              <a:rPr lang="en-US" dirty="0"/>
              <a:t>The types of Technology used to support independent living</a:t>
            </a:r>
          </a:p>
        </p:txBody>
      </p:sp>
      <p:pic>
        <p:nvPicPr>
          <p:cNvPr id="4" name="Picture 3">
            <a:extLst>
              <a:ext uri="{FF2B5EF4-FFF2-40B4-BE49-F238E27FC236}">
                <a16:creationId xmlns:a16="http://schemas.microsoft.com/office/drawing/2014/main" id="{F76DFF60-2F98-4B51-B971-A23E34829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212" y="5791200"/>
            <a:ext cx="2132013" cy="821320"/>
          </a:xfrm>
          <a:prstGeom prst="rect">
            <a:avLst/>
          </a:prstGeom>
        </p:spPr>
      </p:pic>
    </p:spTree>
    <p:extLst>
      <p:ext uri="{BB962C8B-B14F-4D97-AF65-F5344CB8AC3E}">
        <p14:creationId xmlns:p14="http://schemas.microsoft.com/office/powerpoint/2010/main" val="3929478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CFF576-1C31-4F73-A129-2BAB3D4A70AD}"/>
              </a:ext>
            </a:extLst>
          </p:cNvPr>
          <p:cNvSpPr>
            <a:spLocks noGrp="1"/>
          </p:cNvSpPr>
          <p:nvPr>
            <p:ph idx="1"/>
          </p:nvPr>
        </p:nvSpPr>
        <p:spPr/>
        <p:txBody>
          <a:bodyPr/>
          <a:lstStyle/>
          <a:p>
            <a:pPr marL="457200" indent="-457200">
              <a:buFont typeface="Arial" panose="020B0604020202020204" pitchFamily="34" charset="0"/>
              <a:buChar char="•"/>
            </a:pPr>
            <a:r>
              <a:rPr lang="en-US" dirty="0"/>
              <a:t>Med minders/</a:t>
            </a:r>
            <a:r>
              <a:rPr lang="en-US" dirty="0" err="1"/>
              <a:t>Livi</a:t>
            </a:r>
            <a:endParaRPr lang="en-US" dirty="0"/>
          </a:p>
          <a:p>
            <a:pPr marL="457200" indent="-457200">
              <a:buFont typeface="Arial" panose="020B0604020202020204" pitchFamily="34" charset="0"/>
              <a:buChar char="•"/>
            </a:pPr>
            <a:r>
              <a:rPr lang="en-US" dirty="0"/>
              <a:t>Cook stop/</a:t>
            </a:r>
            <a:r>
              <a:rPr lang="en-US" dirty="0" err="1"/>
              <a:t>iGuard</a:t>
            </a:r>
            <a:endParaRPr lang="en-US" dirty="0"/>
          </a:p>
          <a:p>
            <a:pPr marL="457200" indent="-457200">
              <a:buFont typeface="Arial" panose="020B0604020202020204" pitchFamily="34" charset="0"/>
              <a:buChar char="•"/>
            </a:pPr>
            <a:r>
              <a:rPr lang="en-US" dirty="0"/>
              <a:t>Safe-T-Sensor – for the microwave </a:t>
            </a:r>
          </a:p>
          <a:p>
            <a:pPr marL="457200" indent="-457200">
              <a:buFont typeface="Arial" panose="020B0604020202020204" pitchFamily="34" charset="0"/>
              <a:buChar char="•"/>
            </a:pPr>
            <a:r>
              <a:rPr lang="en-US" dirty="0"/>
              <a:t>Claris companion/continuum</a:t>
            </a:r>
          </a:p>
          <a:p>
            <a:pPr marL="457200" indent="-457200">
              <a:buFont typeface="Arial" panose="020B0604020202020204" pitchFamily="34" charset="0"/>
              <a:buChar char="•"/>
            </a:pPr>
            <a:r>
              <a:rPr lang="en-US" dirty="0"/>
              <a:t>GPS Tracking</a:t>
            </a:r>
          </a:p>
          <a:p>
            <a:pPr marL="457200" indent="-457200">
              <a:buFont typeface="Arial" panose="020B0604020202020204" pitchFamily="34" charset="0"/>
              <a:buChar char="•"/>
            </a:pPr>
            <a:r>
              <a:rPr lang="en-US" dirty="0"/>
              <a:t>Voice assistance such as Alexa and Google Nest.</a:t>
            </a:r>
          </a:p>
          <a:p>
            <a:pPr marL="457200" indent="-457200">
              <a:buFont typeface="Arial" panose="020B0604020202020204" pitchFamily="34" charset="0"/>
              <a:buChar char="•"/>
            </a:pPr>
            <a:r>
              <a:rPr lang="en-US" dirty="0"/>
              <a:t>Automatic door opener</a:t>
            </a:r>
          </a:p>
          <a:p>
            <a:pPr marL="457200" indent="-457200">
              <a:buFont typeface="Arial" panose="020B0604020202020204" pitchFamily="34" charset="0"/>
              <a:buChar char="•"/>
            </a:pPr>
            <a:r>
              <a:rPr lang="en-US" dirty="0"/>
              <a:t>ADA modifications</a:t>
            </a:r>
          </a:p>
          <a:p>
            <a:pPr marL="457200" indent="-457200">
              <a:buFont typeface="Arial" panose="020B0604020202020204" pitchFamily="34" charset="0"/>
              <a:buChar char="•"/>
            </a:pPr>
            <a:r>
              <a:rPr lang="en-US" dirty="0"/>
              <a:t>Kitchen and Bathroom assistive technology </a:t>
            </a:r>
          </a:p>
          <a:p>
            <a:endParaRPr lang="en-US" dirty="0"/>
          </a:p>
        </p:txBody>
      </p:sp>
      <p:sp>
        <p:nvSpPr>
          <p:cNvPr id="3" name="Title 2">
            <a:extLst>
              <a:ext uri="{FF2B5EF4-FFF2-40B4-BE49-F238E27FC236}">
                <a16:creationId xmlns:a16="http://schemas.microsoft.com/office/drawing/2014/main" id="{6E30852B-53FC-478C-8276-EC8D9505ED6B}"/>
              </a:ext>
            </a:extLst>
          </p:cNvPr>
          <p:cNvSpPr>
            <a:spLocks noGrp="1"/>
          </p:cNvSpPr>
          <p:nvPr>
            <p:ph type="title"/>
          </p:nvPr>
        </p:nvSpPr>
        <p:spPr/>
        <p:txBody>
          <a:bodyPr/>
          <a:lstStyle/>
          <a:p>
            <a:pPr algn="ctr"/>
            <a:r>
              <a:rPr lang="en-US" dirty="0"/>
              <a:t>AT Continued</a:t>
            </a:r>
          </a:p>
        </p:txBody>
      </p:sp>
    </p:spTree>
    <p:extLst>
      <p:ext uri="{BB962C8B-B14F-4D97-AF65-F5344CB8AC3E}">
        <p14:creationId xmlns:p14="http://schemas.microsoft.com/office/powerpoint/2010/main" val="312473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10D-36E3-4511-A6CE-B50895EABDB3}"/>
              </a:ext>
            </a:extLst>
          </p:cNvPr>
          <p:cNvSpPr>
            <a:spLocks noGrp="1"/>
          </p:cNvSpPr>
          <p:nvPr>
            <p:ph type="title"/>
          </p:nvPr>
        </p:nvSpPr>
        <p:spPr>
          <a:xfrm>
            <a:off x="609441" y="152400"/>
            <a:ext cx="10969943" cy="1143000"/>
          </a:xfrm>
        </p:spPr>
        <p:txBody>
          <a:bodyPr>
            <a:normAutofit/>
          </a:bodyPr>
          <a:lstStyle/>
          <a:p>
            <a:pPr algn="ctr"/>
            <a:r>
              <a:rPr lang="en-US" sz="2800" dirty="0">
                <a:solidFill>
                  <a:srgbClr val="00B0F0"/>
                </a:solidFill>
              </a:rPr>
              <a:t>Types of Commonly Used Tools For Independent Living </a:t>
            </a:r>
            <a:endParaRPr lang="en-US" sz="2800" dirty="0"/>
          </a:p>
        </p:txBody>
      </p:sp>
      <p:pic>
        <p:nvPicPr>
          <p:cNvPr id="4" name="Picture 3">
            <a:extLst>
              <a:ext uri="{FF2B5EF4-FFF2-40B4-BE49-F238E27FC236}">
                <a16:creationId xmlns:a16="http://schemas.microsoft.com/office/drawing/2014/main" id="{01DA2524-6FF2-4D81-ACDA-DDF1F9CB5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386" y="970421"/>
            <a:ext cx="3048000" cy="3048000"/>
          </a:xfrm>
          <a:prstGeom prst="rect">
            <a:avLst/>
          </a:prstGeom>
        </p:spPr>
      </p:pic>
      <p:pic>
        <p:nvPicPr>
          <p:cNvPr id="5" name="Picture 4">
            <a:extLst>
              <a:ext uri="{FF2B5EF4-FFF2-40B4-BE49-F238E27FC236}">
                <a16:creationId xmlns:a16="http://schemas.microsoft.com/office/drawing/2014/main" id="{30328668-E91B-49E3-B2DE-294566F00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432" y="3863927"/>
            <a:ext cx="2619374" cy="2490214"/>
          </a:xfrm>
          <a:prstGeom prst="rect">
            <a:avLst/>
          </a:prstGeom>
        </p:spPr>
      </p:pic>
      <p:pic>
        <p:nvPicPr>
          <p:cNvPr id="7" name="Picture 6">
            <a:extLst>
              <a:ext uri="{FF2B5EF4-FFF2-40B4-BE49-F238E27FC236}">
                <a16:creationId xmlns:a16="http://schemas.microsoft.com/office/drawing/2014/main" id="{DCC8A544-7720-4500-8013-5FFFDD62C94A}"/>
              </a:ext>
            </a:extLst>
          </p:cNvPr>
          <p:cNvPicPr>
            <a:picLocks noChangeAspect="1"/>
          </p:cNvPicPr>
          <p:nvPr/>
        </p:nvPicPr>
        <p:blipFill rotWithShape="1">
          <a:blip r:embed="rId5">
            <a:extLst>
              <a:ext uri="{28A0092B-C50C-407E-A947-70E740481C1C}">
                <a14:useLocalDpi xmlns:a14="http://schemas.microsoft.com/office/drawing/2010/main" val="0"/>
              </a:ext>
            </a:extLst>
          </a:blip>
          <a:srcRect t="7807" b="5831"/>
          <a:stretch/>
        </p:blipFill>
        <p:spPr>
          <a:xfrm>
            <a:off x="989012" y="3276600"/>
            <a:ext cx="3204696" cy="2519765"/>
          </a:xfrm>
          <a:prstGeom prst="rect">
            <a:avLst/>
          </a:prstGeom>
        </p:spPr>
      </p:pic>
      <p:pic>
        <p:nvPicPr>
          <p:cNvPr id="8" name="Picture 7">
            <a:extLst>
              <a:ext uri="{FF2B5EF4-FFF2-40B4-BE49-F238E27FC236}">
                <a16:creationId xmlns:a16="http://schemas.microsoft.com/office/drawing/2014/main" id="{0B33CA8F-B58B-40A4-B1CE-C8C55E118E63}"/>
              </a:ext>
            </a:extLst>
          </p:cNvPr>
          <p:cNvPicPr>
            <a:picLocks noChangeAspect="1"/>
          </p:cNvPicPr>
          <p:nvPr/>
        </p:nvPicPr>
        <p:blipFill rotWithShape="1">
          <a:blip r:embed="rId6">
            <a:extLst>
              <a:ext uri="{28A0092B-C50C-407E-A947-70E740481C1C}">
                <a14:useLocalDpi xmlns:a14="http://schemas.microsoft.com/office/drawing/2010/main" val="0"/>
              </a:ext>
            </a:extLst>
          </a:blip>
          <a:srcRect r="15423" b="18185"/>
          <a:stretch/>
        </p:blipFill>
        <p:spPr>
          <a:xfrm>
            <a:off x="4300199" y="2299211"/>
            <a:ext cx="2227831" cy="2259577"/>
          </a:xfrm>
          <a:prstGeom prst="rect">
            <a:avLst/>
          </a:prstGeom>
        </p:spPr>
      </p:pic>
      <p:pic>
        <p:nvPicPr>
          <p:cNvPr id="9" name="Picture 8">
            <a:extLst>
              <a:ext uri="{FF2B5EF4-FFF2-40B4-BE49-F238E27FC236}">
                <a16:creationId xmlns:a16="http://schemas.microsoft.com/office/drawing/2014/main" id="{87EB8354-74F1-4130-9325-A18BE03744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012" y="1323975"/>
            <a:ext cx="3019425" cy="2105025"/>
          </a:xfrm>
          <a:prstGeom prst="rect">
            <a:avLst/>
          </a:prstGeom>
        </p:spPr>
      </p:pic>
      <p:pic>
        <p:nvPicPr>
          <p:cNvPr id="10" name="Picture 9">
            <a:extLst>
              <a:ext uri="{FF2B5EF4-FFF2-40B4-BE49-F238E27FC236}">
                <a16:creationId xmlns:a16="http://schemas.microsoft.com/office/drawing/2014/main" id="{4D03104C-20C2-4A2D-9694-C57FDF4FA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8190" y="1093723"/>
            <a:ext cx="2956383" cy="2956383"/>
          </a:xfrm>
          <a:prstGeom prst="rect">
            <a:avLst/>
          </a:prstGeom>
        </p:spPr>
      </p:pic>
      <p:pic>
        <p:nvPicPr>
          <p:cNvPr id="11" name="Picture 2" descr="https://cdn11.bigcommerce.com/s-ap4xxv1frl/images/stencil/1280x1280/products/1638/1632/1198449404__42892.1617637159.jpg?c=1?imbypass=on">
            <a:extLst>
              <a:ext uri="{FF2B5EF4-FFF2-40B4-BE49-F238E27FC236}">
                <a16:creationId xmlns:a16="http://schemas.microsoft.com/office/drawing/2014/main" id="{6620DEEE-7B87-4D43-9E59-DFF67B7B697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7095" y="4369203"/>
            <a:ext cx="3505341" cy="210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87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a:solidFill>
                  <a:srgbClr val="00B0F0"/>
                </a:solidFill>
                <a:effectLst>
                  <a:outerShdw blurRad="38100" dist="38100" dir="2700000" algn="tl">
                    <a:srgbClr val="000000">
                      <a:alpha val="43137"/>
                    </a:srgbClr>
                  </a:outerShdw>
                </a:effectLst>
              </a:rPr>
              <a:t>Health</a:t>
            </a:r>
            <a:endParaRPr lang="en-US" dirty="0"/>
          </a:p>
        </p:txBody>
      </p:sp>
      <p:sp>
        <p:nvSpPr>
          <p:cNvPr id="2" name="Content Placeholder 1"/>
          <p:cNvSpPr>
            <a:spLocks noGrp="1"/>
          </p:cNvSpPr>
          <p:nvPr>
            <p:ph sz="quarter" idx="2"/>
          </p:nvPr>
        </p:nvSpPr>
        <p:spPr>
          <a:xfrm>
            <a:off x="609441" y="1444295"/>
            <a:ext cx="11579384" cy="1552043"/>
          </a:xfrm>
        </p:spPr>
        <p:txBody>
          <a:bodyPr>
            <a:noAutofit/>
          </a:bodyPr>
          <a:lstStyle/>
          <a:p>
            <a:pPr lvl="0"/>
            <a:r>
              <a:rPr lang="en-US" sz="2000" dirty="0"/>
              <a:t>Medication Administration Dispensing Devices</a:t>
            </a:r>
          </a:p>
          <a:p>
            <a:pPr lvl="1"/>
            <a:r>
              <a:rPr lang="en-US" dirty="0"/>
              <a:t>Hero, Dose Flip, </a:t>
            </a:r>
            <a:r>
              <a:rPr lang="en-US" dirty="0" err="1"/>
              <a:t>MedReady</a:t>
            </a:r>
            <a:endParaRPr lang="en-US" dirty="0"/>
          </a:p>
          <a:p>
            <a:endParaRPr lang="en-US" sz="2000" dirty="0"/>
          </a:p>
          <a:p>
            <a:pPr lvl="0"/>
            <a:r>
              <a:rPr lang="en-US" sz="2000" dirty="0"/>
              <a:t>Measuring Health Indicators – monitors for weight, BP, Glucose, and temperature; </a:t>
            </a:r>
          </a:p>
          <a:p>
            <a:pPr lvl="0"/>
            <a:endParaRPr lang="en-US" sz="2000" dirty="0"/>
          </a:p>
          <a:p>
            <a:pPr lvl="0"/>
            <a:r>
              <a:rPr lang="en-US" sz="2000" dirty="0"/>
              <a:t>Telehealth</a:t>
            </a:r>
          </a:p>
        </p:txBody>
      </p:sp>
      <p:sp>
        <p:nvSpPr>
          <p:cNvPr id="9" name="Content Placeholder 8"/>
          <p:cNvSpPr>
            <a:spLocks noGrp="1"/>
          </p:cNvSpPr>
          <p:nvPr>
            <p:ph sz="quarter" idx="4"/>
          </p:nvPr>
        </p:nvSpPr>
        <p:spPr>
          <a:xfrm>
            <a:off x="6191754" y="1444295"/>
            <a:ext cx="5387630" cy="1832305"/>
          </a:xfrm>
        </p:spPr>
        <p:txBody>
          <a:bodyPr>
            <a:normAutofit/>
          </a:bodyPr>
          <a:lstStyle/>
          <a:p>
            <a:pPr marL="109728" indent="0">
              <a:buNone/>
            </a:pPr>
            <a:endParaRPr lang="da-DK" dirty="0"/>
          </a:p>
          <a:p>
            <a:endParaRPr lang="en-US" dirty="0"/>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99" y="3627708"/>
            <a:ext cx="2648714" cy="3508906"/>
          </a:xfrm>
          <a:prstGeom prst="rect">
            <a:avLst/>
          </a:prstGeom>
        </p:spPr>
      </p:pic>
      <p:pic>
        <p:nvPicPr>
          <p:cNvPr id="1026" name="Picture 2" descr="Dose Flip">
            <a:extLst>
              <a:ext uri="{FF2B5EF4-FFF2-40B4-BE49-F238E27FC236}">
                <a16:creationId xmlns:a16="http://schemas.microsoft.com/office/drawing/2014/main" id="{6BCB9469-A4BD-47D6-B80C-0BBD38E5B8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5202" y="3615316"/>
            <a:ext cx="3242684" cy="3242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0B4A89-D1A4-47F4-AE18-BCDFDF6086A9}"/>
              </a:ext>
            </a:extLst>
          </p:cNvPr>
          <p:cNvPicPr>
            <a:picLocks noChangeAspect="1"/>
          </p:cNvPicPr>
          <p:nvPr/>
        </p:nvPicPr>
        <p:blipFill>
          <a:blip r:embed="rId5"/>
          <a:stretch>
            <a:fillRect/>
          </a:stretch>
        </p:blipFill>
        <p:spPr>
          <a:xfrm>
            <a:off x="6830058" y="3384818"/>
            <a:ext cx="4933286" cy="3473182"/>
          </a:xfrm>
          <a:prstGeom prst="rect">
            <a:avLst/>
          </a:prstGeom>
        </p:spPr>
      </p:pic>
    </p:spTree>
    <p:extLst>
      <p:ext uri="{BB962C8B-B14F-4D97-AF65-F5344CB8AC3E}">
        <p14:creationId xmlns:p14="http://schemas.microsoft.com/office/powerpoint/2010/main" val="775323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A04A96-1C71-4894-9DC0-7E615AE79923}"/>
              </a:ext>
            </a:extLst>
          </p:cNvPr>
          <p:cNvSpPr>
            <a:spLocks noGrp="1"/>
          </p:cNvSpPr>
          <p:nvPr>
            <p:ph type="title"/>
          </p:nvPr>
        </p:nvSpPr>
        <p:spPr/>
        <p:txBody>
          <a:bodyPr>
            <a:normAutofit/>
          </a:bodyPr>
          <a:lstStyle/>
          <a:p>
            <a:pPr algn="ctr"/>
            <a:r>
              <a:rPr lang="en-US" dirty="0"/>
              <a:t>Food/diet control</a:t>
            </a:r>
            <a:br>
              <a:rPr lang="en-US" dirty="0"/>
            </a:br>
            <a:r>
              <a:rPr lang="en-US" sz="2700" dirty="0"/>
              <a:t>a continuum of service options</a:t>
            </a:r>
            <a:endParaRPr lang="en-US" dirty="0"/>
          </a:p>
        </p:txBody>
      </p:sp>
      <p:graphicFrame>
        <p:nvGraphicFramePr>
          <p:cNvPr id="5" name="Diagram 4">
            <a:extLst>
              <a:ext uri="{FF2B5EF4-FFF2-40B4-BE49-F238E27FC236}">
                <a16:creationId xmlns:a16="http://schemas.microsoft.com/office/drawing/2014/main" id="{6B3ED081-0514-4A1F-A92B-969108489B9B}"/>
              </a:ext>
            </a:extLst>
          </p:cNvPr>
          <p:cNvGraphicFramePr/>
          <p:nvPr>
            <p:extLst>
              <p:ext uri="{D42A27DB-BD31-4B8C-83A1-F6EECF244321}">
                <p14:modId xmlns:p14="http://schemas.microsoft.com/office/powerpoint/2010/main" val="2083744295"/>
              </p:ext>
            </p:extLst>
          </p:nvPr>
        </p:nvGraphicFramePr>
        <p:xfrm>
          <a:off x="1751012" y="1600200"/>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5984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15" y="490728"/>
            <a:ext cx="10969943" cy="4690872"/>
          </a:xfrm>
        </p:spPr>
        <p:txBody>
          <a:bodyPr>
            <a:noAutofit/>
          </a:bodyPr>
          <a:lstStyle/>
          <a:p>
            <a:pPr algn="ctr"/>
            <a:r>
              <a:rPr lang="en-US" sz="6000" dirty="0">
                <a:solidFill>
                  <a:srgbClr val="00B0F0"/>
                </a:solidFill>
              </a:rPr>
              <a:t>Shifts in Supports</a:t>
            </a:r>
            <a:br>
              <a:rPr lang="en-US" sz="6000" dirty="0">
                <a:solidFill>
                  <a:srgbClr val="00B0F0"/>
                </a:solidFill>
              </a:rPr>
            </a:br>
            <a:r>
              <a:rPr lang="en-US" sz="6000" dirty="0">
                <a:solidFill>
                  <a:srgbClr val="00B0F0"/>
                </a:solidFill>
              </a:rPr>
              <a:t>from group home living </a:t>
            </a:r>
            <a:br>
              <a:rPr lang="en-US" sz="6000" dirty="0">
                <a:solidFill>
                  <a:srgbClr val="00B0F0"/>
                </a:solidFill>
              </a:rPr>
            </a:br>
            <a:r>
              <a:rPr lang="en-US" sz="6000" dirty="0">
                <a:solidFill>
                  <a:srgbClr val="00B0F0"/>
                </a:solidFill>
              </a:rPr>
              <a:t>to living </a:t>
            </a:r>
            <a:br>
              <a:rPr lang="en-US" sz="6000" dirty="0">
                <a:solidFill>
                  <a:srgbClr val="00B0F0"/>
                </a:solidFill>
              </a:rPr>
            </a:br>
            <a:r>
              <a:rPr lang="en-US" sz="6000" dirty="0">
                <a:solidFill>
                  <a:srgbClr val="00B0F0"/>
                </a:solidFill>
              </a:rPr>
              <a:t>independently</a:t>
            </a:r>
          </a:p>
        </p:txBody>
      </p:sp>
      <p:pic>
        <p:nvPicPr>
          <p:cNvPr id="5" name="Picture 4">
            <a:extLst>
              <a:ext uri="{FF2B5EF4-FFF2-40B4-BE49-F238E27FC236}">
                <a16:creationId xmlns:a16="http://schemas.microsoft.com/office/drawing/2014/main" id="{FA6B88DB-48C6-4F87-B6C7-3AD00A9E0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212" y="5791200"/>
            <a:ext cx="2132013" cy="821320"/>
          </a:xfrm>
          <a:prstGeom prst="rect">
            <a:avLst/>
          </a:prstGeom>
        </p:spPr>
      </p:pic>
    </p:spTree>
    <p:extLst>
      <p:ext uri="{BB962C8B-B14F-4D97-AF65-F5344CB8AC3E}">
        <p14:creationId xmlns:p14="http://schemas.microsoft.com/office/powerpoint/2010/main" val="324310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A04A96-1C71-4894-9DC0-7E615AE79923}"/>
              </a:ext>
            </a:extLst>
          </p:cNvPr>
          <p:cNvSpPr>
            <a:spLocks noGrp="1"/>
          </p:cNvSpPr>
          <p:nvPr>
            <p:ph type="title"/>
          </p:nvPr>
        </p:nvSpPr>
        <p:spPr/>
        <p:txBody>
          <a:bodyPr>
            <a:normAutofit/>
          </a:bodyPr>
          <a:lstStyle/>
          <a:p>
            <a:pPr algn="ctr"/>
            <a:r>
              <a:rPr lang="en-US" dirty="0"/>
              <a:t>Food/diet control</a:t>
            </a:r>
            <a:br>
              <a:rPr lang="en-US" dirty="0"/>
            </a:br>
            <a:r>
              <a:rPr lang="en-US" sz="2700" dirty="0"/>
              <a:t>a continuum of service options</a:t>
            </a:r>
            <a:endParaRPr lang="en-US" dirty="0"/>
          </a:p>
        </p:txBody>
      </p:sp>
      <p:pic>
        <p:nvPicPr>
          <p:cNvPr id="4" name="Picture 3">
            <a:extLst>
              <a:ext uri="{FF2B5EF4-FFF2-40B4-BE49-F238E27FC236}">
                <a16:creationId xmlns:a16="http://schemas.microsoft.com/office/drawing/2014/main" id="{0EFC8DB2-0304-49EF-BE02-A0BBF24B10F3}"/>
              </a:ext>
            </a:extLst>
          </p:cNvPr>
          <p:cNvPicPr>
            <a:picLocks noChangeAspect="1"/>
          </p:cNvPicPr>
          <p:nvPr/>
        </p:nvPicPr>
        <p:blipFill>
          <a:blip r:embed="rId3"/>
          <a:stretch>
            <a:fillRect/>
          </a:stretch>
        </p:blipFill>
        <p:spPr>
          <a:xfrm>
            <a:off x="6399212" y="1828800"/>
            <a:ext cx="4762500" cy="3724275"/>
          </a:xfrm>
          <a:prstGeom prst="rect">
            <a:avLst/>
          </a:prstGeom>
        </p:spPr>
      </p:pic>
      <p:pic>
        <p:nvPicPr>
          <p:cNvPr id="14" name="Picture 13">
            <a:extLst>
              <a:ext uri="{FF2B5EF4-FFF2-40B4-BE49-F238E27FC236}">
                <a16:creationId xmlns:a16="http://schemas.microsoft.com/office/drawing/2014/main" id="{10C0D789-7984-414E-9AC7-8C4C2C609D7B}"/>
              </a:ext>
            </a:extLst>
          </p:cNvPr>
          <p:cNvPicPr>
            <a:picLocks noChangeAspect="1"/>
          </p:cNvPicPr>
          <p:nvPr/>
        </p:nvPicPr>
        <p:blipFill>
          <a:blip r:embed="rId4"/>
          <a:stretch>
            <a:fillRect/>
          </a:stretch>
        </p:blipFill>
        <p:spPr>
          <a:xfrm>
            <a:off x="69183" y="1524000"/>
            <a:ext cx="5853971" cy="4171930"/>
          </a:xfrm>
          <a:prstGeom prst="rect">
            <a:avLst/>
          </a:prstGeom>
        </p:spPr>
      </p:pic>
      <p:pic>
        <p:nvPicPr>
          <p:cNvPr id="15" name="Picture 14">
            <a:extLst>
              <a:ext uri="{FF2B5EF4-FFF2-40B4-BE49-F238E27FC236}">
                <a16:creationId xmlns:a16="http://schemas.microsoft.com/office/drawing/2014/main" id="{40B0F615-7B4E-4A3D-9C1B-B28B648F3EFA}"/>
              </a:ext>
            </a:extLst>
          </p:cNvPr>
          <p:cNvPicPr>
            <a:picLocks noChangeAspect="1"/>
          </p:cNvPicPr>
          <p:nvPr/>
        </p:nvPicPr>
        <p:blipFill>
          <a:blip r:embed="rId5"/>
          <a:stretch>
            <a:fillRect/>
          </a:stretch>
        </p:blipFill>
        <p:spPr>
          <a:xfrm>
            <a:off x="1812642" y="4191000"/>
            <a:ext cx="4419983" cy="2450804"/>
          </a:xfrm>
          <a:prstGeom prst="rect">
            <a:avLst/>
          </a:prstGeom>
        </p:spPr>
      </p:pic>
      <p:sp>
        <p:nvSpPr>
          <p:cNvPr id="17" name="TextBox 16">
            <a:extLst>
              <a:ext uri="{FF2B5EF4-FFF2-40B4-BE49-F238E27FC236}">
                <a16:creationId xmlns:a16="http://schemas.microsoft.com/office/drawing/2014/main" id="{3784D66C-1C41-4908-84A2-BAEEF643E5D7}"/>
              </a:ext>
            </a:extLst>
          </p:cNvPr>
          <p:cNvSpPr txBox="1"/>
          <p:nvPr/>
        </p:nvSpPr>
        <p:spPr>
          <a:xfrm>
            <a:off x="227012" y="1072634"/>
            <a:ext cx="2286000" cy="369332"/>
          </a:xfrm>
          <a:prstGeom prst="rect">
            <a:avLst/>
          </a:prstGeom>
          <a:noFill/>
        </p:spPr>
        <p:txBody>
          <a:bodyPr wrap="square" rtlCol="0">
            <a:spAutoFit/>
          </a:bodyPr>
          <a:lstStyle/>
          <a:p>
            <a:pPr algn="ctr"/>
            <a:r>
              <a:rPr lang="en-US" dirty="0"/>
              <a:t>June Oven</a:t>
            </a:r>
          </a:p>
        </p:txBody>
      </p:sp>
      <p:sp>
        <p:nvSpPr>
          <p:cNvPr id="18" name="TextBox 17">
            <a:extLst>
              <a:ext uri="{FF2B5EF4-FFF2-40B4-BE49-F238E27FC236}">
                <a16:creationId xmlns:a16="http://schemas.microsoft.com/office/drawing/2014/main" id="{CC752587-EE7B-4FDC-995D-4E5E7576ED13}"/>
              </a:ext>
            </a:extLst>
          </p:cNvPr>
          <p:cNvSpPr txBox="1"/>
          <p:nvPr/>
        </p:nvSpPr>
        <p:spPr>
          <a:xfrm>
            <a:off x="7161212" y="5405127"/>
            <a:ext cx="3048000" cy="646331"/>
          </a:xfrm>
          <a:prstGeom prst="rect">
            <a:avLst/>
          </a:prstGeom>
          <a:noFill/>
        </p:spPr>
        <p:txBody>
          <a:bodyPr wrap="square" rtlCol="0">
            <a:spAutoFit/>
          </a:bodyPr>
          <a:lstStyle/>
          <a:p>
            <a:pPr algn="ctr"/>
            <a:r>
              <a:rPr lang="en-US" dirty="0"/>
              <a:t>Hestan Cue Smart Cooking System</a:t>
            </a:r>
          </a:p>
        </p:txBody>
      </p:sp>
    </p:spTree>
    <p:extLst>
      <p:ext uri="{BB962C8B-B14F-4D97-AF65-F5344CB8AC3E}">
        <p14:creationId xmlns:p14="http://schemas.microsoft.com/office/powerpoint/2010/main" val="57020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A169BF-AA46-4E31-9976-9FDF2FFF7EC1}"/>
              </a:ext>
            </a:extLst>
          </p:cNvPr>
          <p:cNvSpPr>
            <a:spLocks noGrp="1"/>
          </p:cNvSpPr>
          <p:nvPr>
            <p:ph idx="1"/>
          </p:nvPr>
        </p:nvSpPr>
        <p:spPr/>
        <p:txBody>
          <a:bodyPr/>
          <a:lstStyle/>
          <a:p>
            <a:pPr lvl="0"/>
            <a:r>
              <a:rPr lang="en-US" dirty="0"/>
              <a:t>Being able to connect with others</a:t>
            </a:r>
          </a:p>
          <a:p>
            <a:pPr lvl="0"/>
            <a:endParaRPr lang="en-US" dirty="0"/>
          </a:p>
          <a:p>
            <a:pPr lvl="0"/>
            <a:endParaRPr lang="en-US" dirty="0"/>
          </a:p>
          <a:p>
            <a:endParaRPr lang="en-US" dirty="0"/>
          </a:p>
        </p:txBody>
      </p:sp>
      <p:sp>
        <p:nvSpPr>
          <p:cNvPr id="3" name="Title 2">
            <a:extLst>
              <a:ext uri="{FF2B5EF4-FFF2-40B4-BE49-F238E27FC236}">
                <a16:creationId xmlns:a16="http://schemas.microsoft.com/office/drawing/2014/main" id="{9A35A6B3-4707-4218-96AD-08FF1913971B}"/>
              </a:ext>
            </a:extLst>
          </p:cNvPr>
          <p:cNvSpPr>
            <a:spLocks noGrp="1"/>
          </p:cNvSpPr>
          <p:nvPr>
            <p:ph type="title"/>
          </p:nvPr>
        </p:nvSpPr>
        <p:spPr/>
        <p:txBody>
          <a:bodyPr>
            <a:normAutofit fontScale="90000"/>
          </a:bodyPr>
          <a:lstStyle/>
          <a:p>
            <a:pPr algn="ctr"/>
            <a:r>
              <a:rPr lang="en-US" dirty="0"/>
              <a:t>Social Communication</a:t>
            </a:r>
            <a:br>
              <a:rPr lang="en-US" dirty="0"/>
            </a:br>
            <a:endParaRPr lang="en-US" dirty="0"/>
          </a:p>
        </p:txBody>
      </p:sp>
      <p:pic>
        <p:nvPicPr>
          <p:cNvPr id="4" name="Picture 3">
            <a:extLst>
              <a:ext uri="{FF2B5EF4-FFF2-40B4-BE49-F238E27FC236}">
                <a16:creationId xmlns:a16="http://schemas.microsoft.com/office/drawing/2014/main" id="{66CB02FE-EF65-4634-9962-4DA2F841A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412" y="1244448"/>
            <a:ext cx="2956383" cy="2956383"/>
          </a:xfrm>
          <a:prstGeom prst="rect">
            <a:avLst/>
          </a:prstGeom>
        </p:spPr>
      </p:pic>
      <p:pic>
        <p:nvPicPr>
          <p:cNvPr id="6" name="Picture 5">
            <a:extLst>
              <a:ext uri="{FF2B5EF4-FFF2-40B4-BE49-F238E27FC236}">
                <a16:creationId xmlns:a16="http://schemas.microsoft.com/office/drawing/2014/main" id="{010E26D2-8E82-4D60-9B08-DC3BA58DA006}"/>
              </a:ext>
            </a:extLst>
          </p:cNvPr>
          <p:cNvPicPr>
            <a:picLocks noChangeAspect="1"/>
          </p:cNvPicPr>
          <p:nvPr/>
        </p:nvPicPr>
        <p:blipFill>
          <a:blip r:embed="rId4"/>
          <a:stretch>
            <a:fillRect/>
          </a:stretch>
        </p:blipFill>
        <p:spPr>
          <a:xfrm>
            <a:off x="5473720" y="4346689"/>
            <a:ext cx="6277851" cy="2210108"/>
          </a:xfrm>
          <a:prstGeom prst="rect">
            <a:avLst/>
          </a:prstGeom>
        </p:spPr>
      </p:pic>
      <p:pic>
        <p:nvPicPr>
          <p:cNvPr id="7" name="Picture 6">
            <a:extLst>
              <a:ext uri="{FF2B5EF4-FFF2-40B4-BE49-F238E27FC236}">
                <a16:creationId xmlns:a16="http://schemas.microsoft.com/office/drawing/2014/main" id="{E99A6C90-B9A1-4654-966A-509B92E14428}"/>
              </a:ext>
            </a:extLst>
          </p:cNvPr>
          <p:cNvPicPr>
            <a:picLocks noChangeAspect="1"/>
          </p:cNvPicPr>
          <p:nvPr/>
        </p:nvPicPr>
        <p:blipFill>
          <a:blip r:embed="rId5"/>
          <a:stretch>
            <a:fillRect/>
          </a:stretch>
        </p:blipFill>
        <p:spPr>
          <a:xfrm>
            <a:off x="4455719" y="2129056"/>
            <a:ext cx="3429000" cy="2956383"/>
          </a:xfrm>
          <a:prstGeom prst="rect">
            <a:avLst/>
          </a:prstGeom>
        </p:spPr>
      </p:pic>
      <p:pic>
        <p:nvPicPr>
          <p:cNvPr id="9" name="Picture 8">
            <a:extLst>
              <a:ext uri="{FF2B5EF4-FFF2-40B4-BE49-F238E27FC236}">
                <a16:creationId xmlns:a16="http://schemas.microsoft.com/office/drawing/2014/main" id="{6ACA720D-5CD5-49B2-9AAA-8DA12EA85122}"/>
              </a:ext>
            </a:extLst>
          </p:cNvPr>
          <p:cNvPicPr>
            <a:picLocks noChangeAspect="1"/>
          </p:cNvPicPr>
          <p:nvPr/>
        </p:nvPicPr>
        <p:blipFill>
          <a:blip r:embed="rId6"/>
          <a:stretch>
            <a:fillRect/>
          </a:stretch>
        </p:blipFill>
        <p:spPr>
          <a:xfrm>
            <a:off x="380055" y="3038151"/>
            <a:ext cx="3429000" cy="2617076"/>
          </a:xfrm>
          <a:prstGeom prst="rect">
            <a:avLst/>
          </a:prstGeom>
        </p:spPr>
      </p:pic>
    </p:spTree>
    <p:extLst>
      <p:ext uri="{BB962C8B-B14F-4D97-AF65-F5344CB8AC3E}">
        <p14:creationId xmlns:p14="http://schemas.microsoft.com/office/powerpoint/2010/main" val="2415847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A998-0BB0-462F-8788-87206B29E2FA}"/>
              </a:ext>
            </a:extLst>
          </p:cNvPr>
          <p:cNvPicPr>
            <a:picLocks noChangeAspect="1"/>
          </p:cNvPicPr>
          <p:nvPr/>
        </p:nvPicPr>
        <p:blipFill>
          <a:blip r:embed="rId3"/>
          <a:stretch>
            <a:fillRect/>
          </a:stretch>
        </p:blipFill>
        <p:spPr>
          <a:xfrm>
            <a:off x="8309616" y="3143250"/>
            <a:ext cx="3429000" cy="3429000"/>
          </a:xfrm>
          <a:prstGeom prst="rect">
            <a:avLst/>
          </a:prstGeom>
        </p:spPr>
      </p:pic>
      <p:sp>
        <p:nvSpPr>
          <p:cNvPr id="3" name="Title 2">
            <a:extLst>
              <a:ext uri="{FF2B5EF4-FFF2-40B4-BE49-F238E27FC236}">
                <a16:creationId xmlns:a16="http://schemas.microsoft.com/office/drawing/2014/main" id="{6DDE4231-F504-4462-8245-857B278C7AC6}"/>
              </a:ext>
            </a:extLst>
          </p:cNvPr>
          <p:cNvSpPr>
            <a:spLocks noGrp="1"/>
          </p:cNvSpPr>
          <p:nvPr>
            <p:ph type="title"/>
          </p:nvPr>
        </p:nvSpPr>
        <p:spPr/>
        <p:txBody>
          <a:bodyPr>
            <a:normAutofit fontScale="90000"/>
          </a:bodyPr>
          <a:lstStyle/>
          <a:p>
            <a:pPr algn="ctr"/>
            <a:r>
              <a:rPr lang="en-US" dirty="0"/>
              <a:t>Communication barriers/ speech issues  </a:t>
            </a:r>
            <a:br>
              <a:rPr lang="en-US" dirty="0"/>
            </a:br>
            <a:endParaRPr lang="en-US" dirty="0"/>
          </a:p>
        </p:txBody>
      </p:sp>
      <p:pic>
        <p:nvPicPr>
          <p:cNvPr id="2" name="Picture 1">
            <a:extLst>
              <a:ext uri="{FF2B5EF4-FFF2-40B4-BE49-F238E27FC236}">
                <a16:creationId xmlns:a16="http://schemas.microsoft.com/office/drawing/2014/main" id="{1F4A5CFA-78A6-453A-AED2-C2BE09592CAA}"/>
              </a:ext>
            </a:extLst>
          </p:cNvPr>
          <p:cNvPicPr>
            <a:picLocks noChangeAspect="1"/>
          </p:cNvPicPr>
          <p:nvPr/>
        </p:nvPicPr>
        <p:blipFill>
          <a:blip r:embed="rId4"/>
          <a:stretch>
            <a:fillRect/>
          </a:stretch>
        </p:blipFill>
        <p:spPr>
          <a:xfrm>
            <a:off x="8532812" y="1180359"/>
            <a:ext cx="2857500" cy="1619250"/>
          </a:xfrm>
          <a:prstGeom prst="rect">
            <a:avLst/>
          </a:prstGeom>
        </p:spPr>
      </p:pic>
      <p:pic>
        <p:nvPicPr>
          <p:cNvPr id="5" name="Picture 4">
            <a:extLst>
              <a:ext uri="{FF2B5EF4-FFF2-40B4-BE49-F238E27FC236}">
                <a16:creationId xmlns:a16="http://schemas.microsoft.com/office/drawing/2014/main" id="{1CF86746-4176-4A5E-9765-77E9889DDF10}"/>
              </a:ext>
            </a:extLst>
          </p:cNvPr>
          <p:cNvPicPr>
            <a:picLocks noChangeAspect="1"/>
          </p:cNvPicPr>
          <p:nvPr/>
        </p:nvPicPr>
        <p:blipFill>
          <a:blip r:embed="rId5"/>
          <a:stretch>
            <a:fillRect/>
          </a:stretch>
        </p:blipFill>
        <p:spPr>
          <a:xfrm>
            <a:off x="771804" y="1180359"/>
            <a:ext cx="4113212" cy="2056606"/>
          </a:xfrm>
          <a:prstGeom prst="rect">
            <a:avLst/>
          </a:prstGeom>
        </p:spPr>
      </p:pic>
      <p:pic>
        <p:nvPicPr>
          <p:cNvPr id="6" name="Picture 5">
            <a:extLst>
              <a:ext uri="{FF2B5EF4-FFF2-40B4-BE49-F238E27FC236}">
                <a16:creationId xmlns:a16="http://schemas.microsoft.com/office/drawing/2014/main" id="{D88C8EC5-BDE8-44E2-8631-6F59C43A1860}"/>
              </a:ext>
            </a:extLst>
          </p:cNvPr>
          <p:cNvPicPr>
            <a:picLocks noChangeAspect="1"/>
          </p:cNvPicPr>
          <p:nvPr/>
        </p:nvPicPr>
        <p:blipFill>
          <a:blip r:embed="rId6"/>
          <a:stretch>
            <a:fillRect/>
          </a:stretch>
        </p:blipFill>
        <p:spPr>
          <a:xfrm>
            <a:off x="4265612" y="2323359"/>
            <a:ext cx="4509866" cy="2534391"/>
          </a:xfrm>
          <a:prstGeom prst="rect">
            <a:avLst/>
          </a:prstGeom>
        </p:spPr>
      </p:pic>
      <p:sp>
        <p:nvSpPr>
          <p:cNvPr id="9" name="TextBox 8">
            <a:extLst>
              <a:ext uri="{FF2B5EF4-FFF2-40B4-BE49-F238E27FC236}">
                <a16:creationId xmlns:a16="http://schemas.microsoft.com/office/drawing/2014/main" id="{9A379EFF-B94B-489D-BFCD-EE19734F9CD2}"/>
              </a:ext>
            </a:extLst>
          </p:cNvPr>
          <p:cNvSpPr txBox="1"/>
          <p:nvPr/>
        </p:nvSpPr>
        <p:spPr>
          <a:xfrm>
            <a:off x="5561012" y="1989984"/>
            <a:ext cx="1828800" cy="369332"/>
          </a:xfrm>
          <a:prstGeom prst="rect">
            <a:avLst/>
          </a:prstGeom>
          <a:noFill/>
        </p:spPr>
        <p:txBody>
          <a:bodyPr wrap="square" rtlCol="0">
            <a:spAutoFit/>
          </a:bodyPr>
          <a:lstStyle/>
          <a:p>
            <a:pPr algn="ctr"/>
            <a:r>
              <a:rPr lang="en-US" dirty="0"/>
              <a:t>Voiceitt</a:t>
            </a:r>
          </a:p>
        </p:txBody>
      </p:sp>
      <p:sp>
        <p:nvSpPr>
          <p:cNvPr id="10" name="TextBox 9">
            <a:extLst>
              <a:ext uri="{FF2B5EF4-FFF2-40B4-BE49-F238E27FC236}">
                <a16:creationId xmlns:a16="http://schemas.microsoft.com/office/drawing/2014/main" id="{D963DB9F-917F-4BD2-AD3C-20B3B025CFA6}"/>
              </a:ext>
            </a:extLst>
          </p:cNvPr>
          <p:cNvSpPr txBox="1"/>
          <p:nvPr/>
        </p:nvSpPr>
        <p:spPr>
          <a:xfrm>
            <a:off x="989012" y="3254216"/>
            <a:ext cx="2667000" cy="369332"/>
          </a:xfrm>
          <a:prstGeom prst="rect">
            <a:avLst/>
          </a:prstGeom>
          <a:noFill/>
        </p:spPr>
        <p:txBody>
          <a:bodyPr wrap="square" rtlCol="0">
            <a:spAutoFit/>
          </a:bodyPr>
          <a:lstStyle/>
          <a:p>
            <a:pPr algn="ctr"/>
            <a:r>
              <a:rPr lang="en-US" dirty="0"/>
              <a:t>Google Relate</a:t>
            </a:r>
          </a:p>
        </p:txBody>
      </p:sp>
      <p:sp>
        <p:nvSpPr>
          <p:cNvPr id="11" name="TextBox 10">
            <a:extLst>
              <a:ext uri="{FF2B5EF4-FFF2-40B4-BE49-F238E27FC236}">
                <a16:creationId xmlns:a16="http://schemas.microsoft.com/office/drawing/2014/main" id="{6F2FF053-07CA-4E7B-9055-C3CCF0DDCB65}"/>
              </a:ext>
            </a:extLst>
          </p:cNvPr>
          <p:cNvSpPr txBox="1"/>
          <p:nvPr/>
        </p:nvSpPr>
        <p:spPr>
          <a:xfrm>
            <a:off x="8990012" y="2799609"/>
            <a:ext cx="2286000" cy="369332"/>
          </a:xfrm>
          <a:prstGeom prst="rect">
            <a:avLst/>
          </a:prstGeom>
          <a:noFill/>
        </p:spPr>
        <p:txBody>
          <a:bodyPr wrap="square" rtlCol="0">
            <a:spAutoFit/>
          </a:bodyPr>
          <a:lstStyle/>
          <a:p>
            <a:pPr algn="ctr"/>
            <a:r>
              <a:rPr lang="en-US" dirty="0"/>
              <a:t>Proloquo2go</a:t>
            </a:r>
          </a:p>
        </p:txBody>
      </p:sp>
      <p:sp>
        <p:nvSpPr>
          <p:cNvPr id="12" name="TextBox 11">
            <a:extLst>
              <a:ext uri="{FF2B5EF4-FFF2-40B4-BE49-F238E27FC236}">
                <a16:creationId xmlns:a16="http://schemas.microsoft.com/office/drawing/2014/main" id="{8BB6368D-7A2B-435D-B059-EA07E4CF9985}"/>
              </a:ext>
            </a:extLst>
          </p:cNvPr>
          <p:cNvSpPr txBox="1"/>
          <p:nvPr/>
        </p:nvSpPr>
        <p:spPr>
          <a:xfrm>
            <a:off x="9218612" y="6172200"/>
            <a:ext cx="1905000" cy="646331"/>
          </a:xfrm>
          <a:prstGeom prst="rect">
            <a:avLst/>
          </a:prstGeom>
          <a:noFill/>
        </p:spPr>
        <p:txBody>
          <a:bodyPr wrap="square" rtlCol="0">
            <a:spAutoFit/>
          </a:bodyPr>
          <a:lstStyle/>
          <a:p>
            <a:pPr algn="ctr"/>
            <a:r>
              <a:rPr lang="en-US" dirty="0"/>
              <a:t>Lingo Personal Translator</a:t>
            </a:r>
          </a:p>
        </p:txBody>
      </p:sp>
      <p:pic>
        <p:nvPicPr>
          <p:cNvPr id="13" name="Picture 12">
            <a:extLst>
              <a:ext uri="{FF2B5EF4-FFF2-40B4-BE49-F238E27FC236}">
                <a16:creationId xmlns:a16="http://schemas.microsoft.com/office/drawing/2014/main" id="{7DCBE418-6589-45BE-96B5-52EE4B519570}"/>
              </a:ext>
            </a:extLst>
          </p:cNvPr>
          <p:cNvPicPr>
            <a:picLocks noChangeAspect="1"/>
          </p:cNvPicPr>
          <p:nvPr/>
        </p:nvPicPr>
        <p:blipFill>
          <a:blip r:embed="rId7"/>
          <a:stretch>
            <a:fillRect/>
          </a:stretch>
        </p:blipFill>
        <p:spPr>
          <a:xfrm>
            <a:off x="903287" y="4774264"/>
            <a:ext cx="3057525" cy="1495425"/>
          </a:xfrm>
          <a:prstGeom prst="rect">
            <a:avLst/>
          </a:prstGeom>
        </p:spPr>
      </p:pic>
      <p:pic>
        <p:nvPicPr>
          <p:cNvPr id="14" name="Picture 13">
            <a:extLst>
              <a:ext uri="{FF2B5EF4-FFF2-40B4-BE49-F238E27FC236}">
                <a16:creationId xmlns:a16="http://schemas.microsoft.com/office/drawing/2014/main" id="{A339D091-7645-46A0-B5D4-FCAC1CE01F4F}"/>
              </a:ext>
            </a:extLst>
          </p:cNvPr>
          <p:cNvPicPr>
            <a:picLocks noChangeAspect="1"/>
          </p:cNvPicPr>
          <p:nvPr/>
        </p:nvPicPr>
        <p:blipFill>
          <a:blip r:embed="rId8"/>
          <a:stretch>
            <a:fillRect/>
          </a:stretch>
        </p:blipFill>
        <p:spPr>
          <a:xfrm>
            <a:off x="5256212" y="5076140"/>
            <a:ext cx="3209925" cy="1419225"/>
          </a:xfrm>
          <a:prstGeom prst="rect">
            <a:avLst/>
          </a:prstGeom>
        </p:spPr>
      </p:pic>
      <p:sp>
        <p:nvSpPr>
          <p:cNvPr id="15" name="TextBox 14">
            <a:extLst>
              <a:ext uri="{FF2B5EF4-FFF2-40B4-BE49-F238E27FC236}">
                <a16:creationId xmlns:a16="http://schemas.microsoft.com/office/drawing/2014/main" id="{6D7C7658-2A65-4504-AD10-99FCD12DD3E2}"/>
              </a:ext>
            </a:extLst>
          </p:cNvPr>
          <p:cNvSpPr txBox="1"/>
          <p:nvPr/>
        </p:nvSpPr>
        <p:spPr>
          <a:xfrm>
            <a:off x="1065212" y="3962400"/>
            <a:ext cx="2590800" cy="646331"/>
          </a:xfrm>
          <a:prstGeom prst="rect">
            <a:avLst/>
          </a:prstGeom>
          <a:noFill/>
        </p:spPr>
        <p:txBody>
          <a:bodyPr wrap="square" rtlCol="0">
            <a:spAutoFit/>
          </a:bodyPr>
          <a:lstStyle/>
          <a:p>
            <a:pPr algn="ctr"/>
            <a:r>
              <a:rPr lang="en-US" dirty="0"/>
              <a:t>Look to Speak</a:t>
            </a:r>
          </a:p>
          <a:p>
            <a:pPr algn="ctr"/>
            <a:r>
              <a:rPr lang="en-US" dirty="0" err="1"/>
              <a:t>Eyegaze</a:t>
            </a:r>
            <a:r>
              <a:rPr lang="en-US" dirty="0"/>
              <a:t> APP</a:t>
            </a:r>
          </a:p>
        </p:txBody>
      </p:sp>
      <p:sp>
        <p:nvSpPr>
          <p:cNvPr id="16" name="TextBox 15">
            <a:extLst>
              <a:ext uri="{FF2B5EF4-FFF2-40B4-BE49-F238E27FC236}">
                <a16:creationId xmlns:a16="http://schemas.microsoft.com/office/drawing/2014/main" id="{4E5351E1-FA00-4D43-B1C8-10DE9A40415D}"/>
              </a:ext>
            </a:extLst>
          </p:cNvPr>
          <p:cNvSpPr txBox="1"/>
          <p:nvPr/>
        </p:nvSpPr>
        <p:spPr>
          <a:xfrm>
            <a:off x="6170612" y="6495365"/>
            <a:ext cx="2362200" cy="369332"/>
          </a:xfrm>
          <a:prstGeom prst="rect">
            <a:avLst/>
          </a:prstGeom>
          <a:noFill/>
        </p:spPr>
        <p:txBody>
          <a:bodyPr wrap="square" rtlCol="0">
            <a:spAutoFit/>
          </a:bodyPr>
          <a:lstStyle/>
          <a:p>
            <a:r>
              <a:rPr lang="en-US" dirty="0"/>
              <a:t>Text to voice</a:t>
            </a:r>
          </a:p>
        </p:txBody>
      </p:sp>
    </p:spTree>
    <p:extLst>
      <p:ext uri="{BB962C8B-B14F-4D97-AF65-F5344CB8AC3E}">
        <p14:creationId xmlns:p14="http://schemas.microsoft.com/office/powerpoint/2010/main" val="486308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87854-1AB0-4CD9-B63B-5321840A2598}"/>
              </a:ext>
            </a:extLst>
          </p:cNvPr>
          <p:cNvSpPr>
            <a:spLocks noGrp="1"/>
          </p:cNvSpPr>
          <p:nvPr>
            <p:ph type="title"/>
          </p:nvPr>
        </p:nvSpPr>
        <p:spPr/>
        <p:txBody>
          <a:bodyPr>
            <a:normAutofit fontScale="90000"/>
          </a:bodyPr>
          <a:lstStyle/>
          <a:p>
            <a:r>
              <a:rPr lang="en-US" dirty="0">
                <a:effectLst/>
              </a:rPr>
              <a:t>Physical barrier issues</a:t>
            </a:r>
            <a:br>
              <a:rPr lang="en-US" dirty="0">
                <a:effectLst/>
              </a:rPr>
            </a:br>
            <a:endParaRPr lang="en-US" dirty="0"/>
          </a:p>
        </p:txBody>
      </p:sp>
      <p:pic>
        <p:nvPicPr>
          <p:cNvPr id="9" name="Picture 8">
            <a:extLst>
              <a:ext uri="{FF2B5EF4-FFF2-40B4-BE49-F238E27FC236}">
                <a16:creationId xmlns:a16="http://schemas.microsoft.com/office/drawing/2014/main" id="{6756B22D-D38E-4C1A-92CB-AFD6A740B806}"/>
              </a:ext>
            </a:extLst>
          </p:cNvPr>
          <p:cNvPicPr>
            <a:picLocks noChangeAspect="1"/>
          </p:cNvPicPr>
          <p:nvPr/>
        </p:nvPicPr>
        <p:blipFill>
          <a:blip r:embed="rId3"/>
          <a:stretch>
            <a:fillRect/>
          </a:stretch>
        </p:blipFill>
        <p:spPr>
          <a:xfrm>
            <a:off x="7694612" y="696725"/>
            <a:ext cx="3810000" cy="1905000"/>
          </a:xfrm>
          <a:prstGeom prst="rect">
            <a:avLst/>
          </a:prstGeom>
        </p:spPr>
      </p:pic>
      <p:pic>
        <p:nvPicPr>
          <p:cNvPr id="10" name="Picture 9">
            <a:extLst>
              <a:ext uri="{FF2B5EF4-FFF2-40B4-BE49-F238E27FC236}">
                <a16:creationId xmlns:a16="http://schemas.microsoft.com/office/drawing/2014/main" id="{EB0446BB-FB85-4F92-BC95-543BE53B9A3D}"/>
              </a:ext>
            </a:extLst>
          </p:cNvPr>
          <p:cNvPicPr>
            <a:picLocks noChangeAspect="1"/>
          </p:cNvPicPr>
          <p:nvPr/>
        </p:nvPicPr>
        <p:blipFill>
          <a:blip r:embed="rId4"/>
          <a:stretch>
            <a:fillRect/>
          </a:stretch>
        </p:blipFill>
        <p:spPr>
          <a:xfrm>
            <a:off x="648293" y="1004847"/>
            <a:ext cx="3962400" cy="1981200"/>
          </a:xfrm>
          <a:prstGeom prst="rect">
            <a:avLst/>
          </a:prstGeom>
        </p:spPr>
      </p:pic>
      <p:sp>
        <p:nvSpPr>
          <p:cNvPr id="11" name="TextBox 10">
            <a:extLst>
              <a:ext uri="{FF2B5EF4-FFF2-40B4-BE49-F238E27FC236}">
                <a16:creationId xmlns:a16="http://schemas.microsoft.com/office/drawing/2014/main" id="{DE72FB86-19C9-4D88-8D5C-6FA5670B7376}"/>
              </a:ext>
            </a:extLst>
          </p:cNvPr>
          <p:cNvSpPr txBox="1"/>
          <p:nvPr/>
        </p:nvSpPr>
        <p:spPr>
          <a:xfrm>
            <a:off x="1293812" y="3276600"/>
            <a:ext cx="2895600" cy="369332"/>
          </a:xfrm>
          <a:prstGeom prst="rect">
            <a:avLst/>
          </a:prstGeom>
          <a:noFill/>
        </p:spPr>
        <p:txBody>
          <a:bodyPr wrap="square" rtlCol="0">
            <a:spAutoFit/>
          </a:bodyPr>
          <a:lstStyle/>
          <a:p>
            <a:r>
              <a:rPr lang="en-US" dirty="0"/>
              <a:t>Smart blinds</a:t>
            </a:r>
          </a:p>
        </p:txBody>
      </p:sp>
      <p:sp>
        <p:nvSpPr>
          <p:cNvPr id="12" name="TextBox 11">
            <a:extLst>
              <a:ext uri="{FF2B5EF4-FFF2-40B4-BE49-F238E27FC236}">
                <a16:creationId xmlns:a16="http://schemas.microsoft.com/office/drawing/2014/main" id="{08F998E7-502A-486E-AE36-E6674ED89559}"/>
              </a:ext>
            </a:extLst>
          </p:cNvPr>
          <p:cNvSpPr txBox="1"/>
          <p:nvPr/>
        </p:nvSpPr>
        <p:spPr>
          <a:xfrm>
            <a:off x="8151812" y="2601725"/>
            <a:ext cx="3048000" cy="369332"/>
          </a:xfrm>
          <a:prstGeom prst="rect">
            <a:avLst/>
          </a:prstGeom>
          <a:noFill/>
        </p:spPr>
        <p:txBody>
          <a:bodyPr wrap="square" rtlCol="0">
            <a:spAutoFit/>
          </a:bodyPr>
          <a:lstStyle/>
          <a:p>
            <a:pPr algn="ctr"/>
            <a:r>
              <a:rPr lang="en-US" dirty="0"/>
              <a:t>Automatic door opener</a:t>
            </a:r>
          </a:p>
        </p:txBody>
      </p:sp>
      <p:pic>
        <p:nvPicPr>
          <p:cNvPr id="13" name="Picture 12">
            <a:extLst>
              <a:ext uri="{FF2B5EF4-FFF2-40B4-BE49-F238E27FC236}">
                <a16:creationId xmlns:a16="http://schemas.microsoft.com/office/drawing/2014/main" id="{004BCD6E-6E09-445D-A511-CA5EF13B6FF8}"/>
              </a:ext>
            </a:extLst>
          </p:cNvPr>
          <p:cNvPicPr>
            <a:picLocks noChangeAspect="1"/>
          </p:cNvPicPr>
          <p:nvPr/>
        </p:nvPicPr>
        <p:blipFill>
          <a:blip r:embed="rId5"/>
          <a:stretch>
            <a:fillRect/>
          </a:stretch>
        </p:blipFill>
        <p:spPr>
          <a:xfrm>
            <a:off x="8609012" y="3461266"/>
            <a:ext cx="2695813" cy="2612980"/>
          </a:xfrm>
          <a:prstGeom prst="rect">
            <a:avLst/>
          </a:prstGeom>
        </p:spPr>
      </p:pic>
      <p:sp>
        <p:nvSpPr>
          <p:cNvPr id="14" name="TextBox 13">
            <a:extLst>
              <a:ext uri="{FF2B5EF4-FFF2-40B4-BE49-F238E27FC236}">
                <a16:creationId xmlns:a16="http://schemas.microsoft.com/office/drawing/2014/main" id="{DC92143F-2671-45FC-BE5D-19C726C41626}"/>
              </a:ext>
            </a:extLst>
          </p:cNvPr>
          <p:cNvSpPr txBox="1"/>
          <p:nvPr/>
        </p:nvSpPr>
        <p:spPr>
          <a:xfrm>
            <a:off x="4799012" y="3642450"/>
            <a:ext cx="2895600" cy="646331"/>
          </a:xfrm>
          <a:prstGeom prst="rect">
            <a:avLst/>
          </a:prstGeom>
          <a:noFill/>
        </p:spPr>
        <p:txBody>
          <a:bodyPr wrap="square" rtlCol="0">
            <a:spAutoFit/>
          </a:bodyPr>
          <a:lstStyle/>
          <a:p>
            <a:r>
              <a:rPr lang="en-US" dirty="0"/>
              <a:t>Smart speakers to control your home</a:t>
            </a:r>
          </a:p>
        </p:txBody>
      </p:sp>
      <p:sp>
        <p:nvSpPr>
          <p:cNvPr id="15" name="TextBox 14">
            <a:extLst>
              <a:ext uri="{FF2B5EF4-FFF2-40B4-BE49-F238E27FC236}">
                <a16:creationId xmlns:a16="http://schemas.microsoft.com/office/drawing/2014/main" id="{8D79C45D-38E0-42AE-A248-F45DBB18319A}"/>
              </a:ext>
            </a:extLst>
          </p:cNvPr>
          <p:cNvSpPr txBox="1"/>
          <p:nvPr/>
        </p:nvSpPr>
        <p:spPr>
          <a:xfrm>
            <a:off x="9142412" y="6248400"/>
            <a:ext cx="2436972" cy="369332"/>
          </a:xfrm>
          <a:prstGeom prst="rect">
            <a:avLst/>
          </a:prstGeom>
          <a:noFill/>
        </p:spPr>
        <p:txBody>
          <a:bodyPr wrap="square" rtlCol="0">
            <a:spAutoFit/>
          </a:bodyPr>
          <a:lstStyle/>
          <a:p>
            <a:r>
              <a:rPr lang="en-US" dirty="0"/>
              <a:t>Pull down shelves</a:t>
            </a:r>
          </a:p>
        </p:txBody>
      </p:sp>
      <p:pic>
        <p:nvPicPr>
          <p:cNvPr id="16" name="Picture 15">
            <a:extLst>
              <a:ext uri="{FF2B5EF4-FFF2-40B4-BE49-F238E27FC236}">
                <a16:creationId xmlns:a16="http://schemas.microsoft.com/office/drawing/2014/main" id="{6B15A413-D889-4D70-BA9F-EB70F3C99A9A}"/>
              </a:ext>
            </a:extLst>
          </p:cNvPr>
          <p:cNvPicPr>
            <a:picLocks noChangeAspect="1"/>
          </p:cNvPicPr>
          <p:nvPr/>
        </p:nvPicPr>
        <p:blipFill>
          <a:blip r:embed="rId6"/>
          <a:stretch>
            <a:fillRect/>
          </a:stretch>
        </p:blipFill>
        <p:spPr>
          <a:xfrm>
            <a:off x="5664843" y="4190748"/>
            <a:ext cx="2572109" cy="2476846"/>
          </a:xfrm>
          <a:prstGeom prst="rect">
            <a:avLst/>
          </a:prstGeom>
        </p:spPr>
      </p:pic>
      <p:pic>
        <p:nvPicPr>
          <p:cNvPr id="17" name="Picture 16">
            <a:extLst>
              <a:ext uri="{FF2B5EF4-FFF2-40B4-BE49-F238E27FC236}">
                <a16:creationId xmlns:a16="http://schemas.microsoft.com/office/drawing/2014/main" id="{10050B42-153D-464F-BD85-D98103CB832A}"/>
              </a:ext>
            </a:extLst>
          </p:cNvPr>
          <p:cNvPicPr>
            <a:picLocks noChangeAspect="1"/>
          </p:cNvPicPr>
          <p:nvPr/>
        </p:nvPicPr>
        <p:blipFill>
          <a:blip r:embed="rId7"/>
          <a:stretch>
            <a:fillRect/>
          </a:stretch>
        </p:blipFill>
        <p:spPr>
          <a:xfrm>
            <a:off x="455612" y="3645290"/>
            <a:ext cx="3048000" cy="2707230"/>
          </a:xfrm>
          <a:prstGeom prst="rect">
            <a:avLst/>
          </a:prstGeom>
        </p:spPr>
      </p:pic>
      <p:sp>
        <p:nvSpPr>
          <p:cNvPr id="18" name="TextBox 17">
            <a:extLst>
              <a:ext uri="{FF2B5EF4-FFF2-40B4-BE49-F238E27FC236}">
                <a16:creationId xmlns:a16="http://schemas.microsoft.com/office/drawing/2014/main" id="{F344A49B-034D-427E-B550-5C74C77EFC56}"/>
              </a:ext>
            </a:extLst>
          </p:cNvPr>
          <p:cNvSpPr txBox="1"/>
          <p:nvPr/>
        </p:nvSpPr>
        <p:spPr>
          <a:xfrm>
            <a:off x="2983697" y="6062059"/>
            <a:ext cx="1905000" cy="369332"/>
          </a:xfrm>
          <a:prstGeom prst="rect">
            <a:avLst/>
          </a:prstGeom>
          <a:noFill/>
        </p:spPr>
        <p:txBody>
          <a:bodyPr wrap="square" rtlCol="0">
            <a:spAutoFit/>
          </a:bodyPr>
          <a:lstStyle/>
          <a:p>
            <a:r>
              <a:rPr lang="en-US" dirty="0"/>
              <a:t>Smart vacuum</a:t>
            </a:r>
          </a:p>
        </p:txBody>
      </p:sp>
      <p:pic>
        <p:nvPicPr>
          <p:cNvPr id="2" name="Picture 1">
            <a:extLst>
              <a:ext uri="{FF2B5EF4-FFF2-40B4-BE49-F238E27FC236}">
                <a16:creationId xmlns:a16="http://schemas.microsoft.com/office/drawing/2014/main" id="{62B4BE40-45E8-4D96-9F40-BD15CF1B0723}"/>
              </a:ext>
            </a:extLst>
          </p:cNvPr>
          <p:cNvPicPr>
            <a:picLocks noChangeAspect="1"/>
          </p:cNvPicPr>
          <p:nvPr/>
        </p:nvPicPr>
        <p:blipFill>
          <a:blip r:embed="rId8"/>
          <a:stretch>
            <a:fillRect/>
          </a:stretch>
        </p:blipFill>
        <p:spPr>
          <a:xfrm>
            <a:off x="5690086" y="1004847"/>
            <a:ext cx="1091044" cy="1142999"/>
          </a:xfrm>
          <a:prstGeom prst="rect">
            <a:avLst/>
          </a:prstGeom>
        </p:spPr>
      </p:pic>
      <p:sp>
        <p:nvSpPr>
          <p:cNvPr id="5" name="TextBox 4">
            <a:extLst>
              <a:ext uri="{FF2B5EF4-FFF2-40B4-BE49-F238E27FC236}">
                <a16:creationId xmlns:a16="http://schemas.microsoft.com/office/drawing/2014/main" id="{8A79C566-2E81-452D-94CE-4414F29E95F7}"/>
              </a:ext>
            </a:extLst>
          </p:cNvPr>
          <p:cNvSpPr txBox="1"/>
          <p:nvPr/>
        </p:nvSpPr>
        <p:spPr>
          <a:xfrm>
            <a:off x="5561471" y="2417059"/>
            <a:ext cx="1676400" cy="369332"/>
          </a:xfrm>
          <a:prstGeom prst="rect">
            <a:avLst/>
          </a:prstGeom>
          <a:noFill/>
        </p:spPr>
        <p:txBody>
          <a:bodyPr wrap="square" rtlCol="0">
            <a:spAutoFit/>
          </a:bodyPr>
          <a:lstStyle/>
          <a:p>
            <a:r>
              <a:rPr lang="en-US" dirty="0"/>
              <a:t>Smart locks</a:t>
            </a:r>
          </a:p>
        </p:txBody>
      </p:sp>
    </p:spTree>
    <p:extLst>
      <p:ext uri="{BB962C8B-B14F-4D97-AF65-F5344CB8AC3E}">
        <p14:creationId xmlns:p14="http://schemas.microsoft.com/office/powerpoint/2010/main" val="2439155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036E22-6398-461C-8A96-D60A252186A1}"/>
              </a:ext>
            </a:extLst>
          </p:cNvPr>
          <p:cNvSpPr>
            <a:spLocks noGrp="1"/>
          </p:cNvSpPr>
          <p:nvPr>
            <p:ph type="title"/>
          </p:nvPr>
        </p:nvSpPr>
        <p:spPr/>
        <p:txBody>
          <a:bodyPr>
            <a:normAutofit fontScale="90000"/>
          </a:bodyPr>
          <a:lstStyle/>
          <a:p>
            <a:pPr algn="ctr"/>
            <a:r>
              <a:rPr lang="en-US" dirty="0"/>
              <a:t>Vision</a:t>
            </a:r>
            <a:br>
              <a:rPr lang="en-US" dirty="0"/>
            </a:br>
            <a:endParaRPr lang="en-US" dirty="0"/>
          </a:p>
        </p:txBody>
      </p:sp>
      <p:pic>
        <p:nvPicPr>
          <p:cNvPr id="4" name="Picture 3">
            <a:extLst>
              <a:ext uri="{FF2B5EF4-FFF2-40B4-BE49-F238E27FC236}">
                <a16:creationId xmlns:a16="http://schemas.microsoft.com/office/drawing/2014/main" id="{8265A3B2-B0FE-4438-80E2-A439CCD133BC}"/>
              </a:ext>
            </a:extLst>
          </p:cNvPr>
          <p:cNvPicPr>
            <a:picLocks noChangeAspect="1"/>
          </p:cNvPicPr>
          <p:nvPr/>
        </p:nvPicPr>
        <p:blipFill>
          <a:blip r:embed="rId3"/>
          <a:stretch>
            <a:fillRect/>
          </a:stretch>
        </p:blipFill>
        <p:spPr>
          <a:xfrm>
            <a:off x="6856412" y="3613666"/>
            <a:ext cx="3886742" cy="2219635"/>
          </a:xfrm>
          <a:prstGeom prst="rect">
            <a:avLst/>
          </a:prstGeom>
        </p:spPr>
      </p:pic>
      <p:pic>
        <p:nvPicPr>
          <p:cNvPr id="5" name="Picture 4">
            <a:extLst>
              <a:ext uri="{FF2B5EF4-FFF2-40B4-BE49-F238E27FC236}">
                <a16:creationId xmlns:a16="http://schemas.microsoft.com/office/drawing/2014/main" id="{7D804C74-6A16-4A73-B119-5D0708DE2467}"/>
              </a:ext>
            </a:extLst>
          </p:cNvPr>
          <p:cNvPicPr>
            <a:picLocks noChangeAspect="1"/>
          </p:cNvPicPr>
          <p:nvPr/>
        </p:nvPicPr>
        <p:blipFill>
          <a:blip r:embed="rId4"/>
          <a:stretch>
            <a:fillRect/>
          </a:stretch>
        </p:blipFill>
        <p:spPr>
          <a:xfrm>
            <a:off x="912812" y="3816800"/>
            <a:ext cx="2657836" cy="1574106"/>
          </a:xfrm>
          <a:prstGeom prst="rect">
            <a:avLst/>
          </a:prstGeom>
        </p:spPr>
      </p:pic>
      <p:sp>
        <p:nvSpPr>
          <p:cNvPr id="6" name="TextBox 5">
            <a:extLst>
              <a:ext uri="{FF2B5EF4-FFF2-40B4-BE49-F238E27FC236}">
                <a16:creationId xmlns:a16="http://schemas.microsoft.com/office/drawing/2014/main" id="{D7752A8F-2D8E-444B-815E-0A73D9412EB9}"/>
              </a:ext>
            </a:extLst>
          </p:cNvPr>
          <p:cNvSpPr txBox="1"/>
          <p:nvPr/>
        </p:nvSpPr>
        <p:spPr>
          <a:xfrm>
            <a:off x="1217612" y="3429000"/>
            <a:ext cx="1905000" cy="369332"/>
          </a:xfrm>
          <a:prstGeom prst="rect">
            <a:avLst/>
          </a:prstGeom>
          <a:noFill/>
        </p:spPr>
        <p:txBody>
          <a:bodyPr wrap="square" rtlCol="0">
            <a:spAutoFit/>
          </a:bodyPr>
          <a:lstStyle/>
          <a:p>
            <a:r>
              <a:rPr lang="en-US" dirty="0"/>
              <a:t>OrCam My Eye </a:t>
            </a:r>
          </a:p>
        </p:txBody>
      </p:sp>
      <p:pic>
        <p:nvPicPr>
          <p:cNvPr id="7" name="Picture 6">
            <a:extLst>
              <a:ext uri="{FF2B5EF4-FFF2-40B4-BE49-F238E27FC236}">
                <a16:creationId xmlns:a16="http://schemas.microsoft.com/office/drawing/2014/main" id="{BDD82649-B3E7-4AA6-8724-A0A48E18A98B}"/>
              </a:ext>
            </a:extLst>
          </p:cNvPr>
          <p:cNvPicPr>
            <a:picLocks noChangeAspect="1"/>
          </p:cNvPicPr>
          <p:nvPr/>
        </p:nvPicPr>
        <p:blipFill>
          <a:blip r:embed="rId5"/>
          <a:stretch>
            <a:fillRect/>
          </a:stretch>
        </p:blipFill>
        <p:spPr>
          <a:xfrm>
            <a:off x="3196063" y="846138"/>
            <a:ext cx="5796697" cy="2465564"/>
          </a:xfrm>
          <a:prstGeom prst="rect">
            <a:avLst/>
          </a:prstGeom>
        </p:spPr>
      </p:pic>
      <p:sp>
        <p:nvSpPr>
          <p:cNvPr id="9" name="TextBox 8">
            <a:extLst>
              <a:ext uri="{FF2B5EF4-FFF2-40B4-BE49-F238E27FC236}">
                <a16:creationId xmlns:a16="http://schemas.microsoft.com/office/drawing/2014/main" id="{FDB1BD36-5CB9-4D1C-88FA-C1757681078A}"/>
              </a:ext>
            </a:extLst>
          </p:cNvPr>
          <p:cNvSpPr txBox="1"/>
          <p:nvPr/>
        </p:nvSpPr>
        <p:spPr>
          <a:xfrm>
            <a:off x="9647428" y="1654914"/>
            <a:ext cx="1903570" cy="646331"/>
          </a:xfrm>
          <a:prstGeom prst="rect">
            <a:avLst/>
          </a:prstGeom>
          <a:noFill/>
        </p:spPr>
        <p:txBody>
          <a:bodyPr wrap="square" rtlCol="0">
            <a:spAutoFit/>
          </a:bodyPr>
          <a:lstStyle/>
          <a:p>
            <a:r>
              <a:rPr lang="en-US" dirty="0" err="1"/>
              <a:t>Blindsquare</a:t>
            </a:r>
            <a:r>
              <a:rPr lang="en-US" dirty="0"/>
              <a:t> navigation app</a:t>
            </a:r>
          </a:p>
        </p:txBody>
      </p:sp>
    </p:spTree>
    <p:extLst>
      <p:ext uri="{BB962C8B-B14F-4D97-AF65-F5344CB8AC3E}">
        <p14:creationId xmlns:p14="http://schemas.microsoft.com/office/powerpoint/2010/main" val="797977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9903D4-9D71-40D1-AB37-AA57B04FE18E}"/>
              </a:ext>
            </a:extLst>
          </p:cNvPr>
          <p:cNvPicPr>
            <a:picLocks noGrp="1" noChangeAspect="1"/>
          </p:cNvPicPr>
          <p:nvPr>
            <p:ph idx="1"/>
          </p:nvPr>
        </p:nvPicPr>
        <p:blipFill>
          <a:blip r:embed="rId3"/>
          <a:stretch>
            <a:fillRect/>
          </a:stretch>
        </p:blipFill>
        <p:spPr>
          <a:xfrm>
            <a:off x="4089300" y="674584"/>
            <a:ext cx="1419423" cy="1486107"/>
          </a:xfrm>
          <a:prstGeom prst="rect">
            <a:avLst/>
          </a:prstGeom>
        </p:spPr>
      </p:pic>
      <p:sp>
        <p:nvSpPr>
          <p:cNvPr id="3" name="Title 2">
            <a:extLst>
              <a:ext uri="{FF2B5EF4-FFF2-40B4-BE49-F238E27FC236}">
                <a16:creationId xmlns:a16="http://schemas.microsoft.com/office/drawing/2014/main" id="{FF3325C7-7A87-4CA4-8143-D4031F7CEF9A}"/>
              </a:ext>
            </a:extLst>
          </p:cNvPr>
          <p:cNvSpPr>
            <a:spLocks noGrp="1"/>
          </p:cNvSpPr>
          <p:nvPr>
            <p:ph type="title"/>
          </p:nvPr>
        </p:nvSpPr>
        <p:spPr>
          <a:xfrm>
            <a:off x="372072" y="742385"/>
            <a:ext cx="2971800" cy="1143000"/>
          </a:xfrm>
        </p:spPr>
        <p:txBody>
          <a:bodyPr>
            <a:normAutofit fontScale="90000"/>
          </a:bodyPr>
          <a:lstStyle/>
          <a:p>
            <a:pPr algn="ctr"/>
            <a:r>
              <a:rPr lang="en-US" dirty="0">
                <a:effectLst/>
              </a:rPr>
              <a:t>Literacy</a:t>
            </a:r>
            <a:br>
              <a:rPr lang="en-US" dirty="0">
                <a:effectLst/>
              </a:rPr>
            </a:br>
            <a:endParaRPr lang="en-US" dirty="0"/>
          </a:p>
        </p:txBody>
      </p:sp>
      <p:sp>
        <p:nvSpPr>
          <p:cNvPr id="5" name="TextBox 4">
            <a:extLst>
              <a:ext uri="{FF2B5EF4-FFF2-40B4-BE49-F238E27FC236}">
                <a16:creationId xmlns:a16="http://schemas.microsoft.com/office/drawing/2014/main" id="{E5AE3EA0-F3C0-4382-993F-8FDF1CBF0D23}"/>
              </a:ext>
            </a:extLst>
          </p:cNvPr>
          <p:cNvSpPr txBox="1"/>
          <p:nvPr/>
        </p:nvSpPr>
        <p:spPr>
          <a:xfrm>
            <a:off x="5296617" y="1864993"/>
            <a:ext cx="2971800" cy="646331"/>
          </a:xfrm>
          <a:prstGeom prst="rect">
            <a:avLst/>
          </a:prstGeom>
          <a:noFill/>
        </p:spPr>
        <p:txBody>
          <a:bodyPr wrap="square" rtlCol="0">
            <a:spAutoFit/>
          </a:bodyPr>
          <a:lstStyle/>
          <a:p>
            <a:pPr algn="ctr"/>
            <a:r>
              <a:rPr lang="en-US" dirty="0"/>
              <a:t>OrCam </a:t>
            </a:r>
            <a:r>
              <a:rPr lang="en-US" dirty="0" err="1"/>
              <a:t>MyEye</a:t>
            </a:r>
            <a:endParaRPr lang="en-US" dirty="0"/>
          </a:p>
          <a:p>
            <a:pPr algn="ctr"/>
            <a:r>
              <a:rPr lang="en-US" dirty="0"/>
              <a:t>And OrCam Read</a:t>
            </a:r>
          </a:p>
        </p:txBody>
      </p:sp>
      <p:pic>
        <p:nvPicPr>
          <p:cNvPr id="6" name="Picture 5">
            <a:extLst>
              <a:ext uri="{FF2B5EF4-FFF2-40B4-BE49-F238E27FC236}">
                <a16:creationId xmlns:a16="http://schemas.microsoft.com/office/drawing/2014/main" id="{8ABE04D9-6CAF-4F23-B958-3380ECAADF98}"/>
              </a:ext>
            </a:extLst>
          </p:cNvPr>
          <p:cNvPicPr>
            <a:picLocks noChangeAspect="1"/>
          </p:cNvPicPr>
          <p:nvPr/>
        </p:nvPicPr>
        <p:blipFill>
          <a:blip r:embed="rId4"/>
          <a:stretch>
            <a:fillRect/>
          </a:stretch>
        </p:blipFill>
        <p:spPr>
          <a:xfrm>
            <a:off x="4170376" y="3950732"/>
            <a:ext cx="3315163" cy="1895740"/>
          </a:xfrm>
          <a:prstGeom prst="rect">
            <a:avLst/>
          </a:prstGeom>
        </p:spPr>
      </p:pic>
      <p:sp>
        <p:nvSpPr>
          <p:cNvPr id="7" name="TextBox 6">
            <a:extLst>
              <a:ext uri="{FF2B5EF4-FFF2-40B4-BE49-F238E27FC236}">
                <a16:creationId xmlns:a16="http://schemas.microsoft.com/office/drawing/2014/main" id="{03FFBC50-2108-4975-9A2B-129D102EAE72}"/>
              </a:ext>
            </a:extLst>
          </p:cNvPr>
          <p:cNvSpPr txBox="1"/>
          <p:nvPr/>
        </p:nvSpPr>
        <p:spPr>
          <a:xfrm>
            <a:off x="4341812" y="5998750"/>
            <a:ext cx="2743200" cy="369332"/>
          </a:xfrm>
          <a:prstGeom prst="rect">
            <a:avLst/>
          </a:prstGeom>
          <a:noFill/>
        </p:spPr>
        <p:txBody>
          <a:bodyPr wrap="square" rtlCol="0">
            <a:spAutoFit/>
          </a:bodyPr>
          <a:lstStyle/>
          <a:p>
            <a:pPr algn="ctr"/>
            <a:r>
              <a:rPr lang="en-US" dirty="0"/>
              <a:t>KNFB Reader</a:t>
            </a:r>
          </a:p>
        </p:txBody>
      </p:sp>
      <p:pic>
        <p:nvPicPr>
          <p:cNvPr id="8" name="Picture 7">
            <a:extLst>
              <a:ext uri="{FF2B5EF4-FFF2-40B4-BE49-F238E27FC236}">
                <a16:creationId xmlns:a16="http://schemas.microsoft.com/office/drawing/2014/main" id="{560BD212-B458-4CAD-B285-C60C05C839A5}"/>
              </a:ext>
            </a:extLst>
          </p:cNvPr>
          <p:cNvPicPr>
            <a:picLocks noChangeAspect="1"/>
          </p:cNvPicPr>
          <p:nvPr/>
        </p:nvPicPr>
        <p:blipFill>
          <a:blip r:embed="rId5"/>
          <a:stretch>
            <a:fillRect/>
          </a:stretch>
        </p:blipFill>
        <p:spPr>
          <a:xfrm>
            <a:off x="979984" y="3429000"/>
            <a:ext cx="1668695" cy="2483972"/>
          </a:xfrm>
          <a:prstGeom prst="rect">
            <a:avLst/>
          </a:prstGeom>
        </p:spPr>
      </p:pic>
      <p:sp>
        <p:nvSpPr>
          <p:cNvPr id="9" name="TextBox 8">
            <a:extLst>
              <a:ext uri="{FF2B5EF4-FFF2-40B4-BE49-F238E27FC236}">
                <a16:creationId xmlns:a16="http://schemas.microsoft.com/office/drawing/2014/main" id="{4D450457-2C12-48BE-8177-77DA233131EF}"/>
              </a:ext>
            </a:extLst>
          </p:cNvPr>
          <p:cNvSpPr txBox="1"/>
          <p:nvPr/>
        </p:nvSpPr>
        <p:spPr>
          <a:xfrm>
            <a:off x="1074092" y="2684303"/>
            <a:ext cx="2971800" cy="369332"/>
          </a:xfrm>
          <a:prstGeom prst="rect">
            <a:avLst/>
          </a:prstGeom>
          <a:noFill/>
        </p:spPr>
        <p:txBody>
          <a:bodyPr wrap="square" rtlCol="0">
            <a:spAutoFit/>
          </a:bodyPr>
          <a:lstStyle/>
          <a:p>
            <a:r>
              <a:rPr lang="en-US" dirty="0"/>
              <a:t>Reading pens</a:t>
            </a:r>
          </a:p>
        </p:txBody>
      </p:sp>
      <p:pic>
        <p:nvPicPr>
          <p:cNvPr id="2" name="Picture 1">
            <a:extLst>
              <a:ext uri="{FF2B5EF4-FFF2-40B4-BE49-F238E27FC236}">
                <a16:creationId xmlns:a16="http://schemas.microsoft.com/office/drawing/2014/main" id="{F64F4C3F-17ED-45F5-8AC2-71A018C07429}"/>
              </a:ext>
            </a:extLst>
          </p:cNvPr>
          <p:cNvPicPr>
            <a:picLocks noChangeAspect="1"/>
          </p:cNvPicPr>
          <p:nvPr/>
        </p:nvPicPr>
        <p:blipFill>
          <a:blip r:embed="rId6"/>
          <a:stretch>
            <a:fillRect/>
          </a:stretch>
        </p:blipFill>
        <p:spPr>
          <a:xfrm>
            <a:off x="7989997" y="38366"/>
            <a:ext cx="3133616" cy="3395766"/>
          </a:xfrm>
          <a:prstGeom prst="rect">
            <a:avLst/>
          </a:prstGeom>
        </p:spPr>
      </p:pic>
      <p:sp>
        <p:nvSpPr>
          <p:cNvPr id="10" name="Arrow: Notched Right 9">
            <a:extLst>
              <a:ext uri="{FF2B5EF4-FFF2-40B4-BE49-F238E27FC236}">
                <a16:creationId xmlns:a16="http://schemas.microsoft.com/office/drawing/2014/main" id="{E0075C30-7DB1-42F0-BD4B-F8F465AC7516}"/>
              </a:ext>
            </a:extLst>
          </p:cNvPr>
          <p:cNvSpPr/>
          <p:nvPr/>
        </p:nvSpPr>
        <p:spPr>
          <a:xfrm>
            <a:off x="6051605" y="1294801"/>
            <a:ext cx="1419423" cy="2464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04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CC361-BDB5-427C-90D5-94B63D2BC4AD}"/>
              </a:ext>
            </a:extLst>
          </p:cNvPr>
          <p:cNvSpPr>
            <a:spLocks noGrp="1"/>
          </p:cNvSpPr>
          <p:nvPr>
            <p:ph type="title"/>
          </p:nvPr>
        </p:nvSpPr>
        <p:spPr>
          <a:xfrm>
            <a:off x="4543423" y="1156260"/>
            <a:ext cx="3046571" cy="1118093"/>
          </a:xfrm>
        </p:spPr>
        <p:txBody>
          <a:bodyPr/>
          <a:lstStyle/>
          <a:p>
            <a:pPr algn="ctr"/>
            <a:r>
              <a:rPr lang="en-US" dirty="0"/>
              <a:t>Risks</a:t>
            </a:r>
          </a:p>
        </p:txBody>
      </p:sp>
      <p:pic>
        <p:nvPicPr>
          <p:cNvPr id="4" name="Picture 3">
            <a:extLst>
              <a:ext uri="{FF2B5EF4-FFF2-40B4-BE49-F238E27FC236}">
                <a16:creationId xmlns:a16="http://schemas.microsoft.com/office/drawing/2014/main" id="{9ADE0B0D-4C1A-4A9D-A5CE-74F4415A1754}"/>
              </a:ext>
            </a:extLst>
          </p:cNvPr>
          <p:cNvPicPr>
            <a:picLocks noChangeAspect="1"/>
          </p:cNvPicPr>
          <p:nvPr/>
        </p:nvPicPr>
        <p:blipFill>
          <a:blip r:embed="rId3"/>
          <a:stretch>
            <a:fillRect/>
          </a:stretch>
        </p:blipFill>
        <p:spPr>
          <a:xfrm>
            <a:off x="684212" y="299545"/>
            <a:ext cx="1543210" cy="2596055"/>
          </a:xfrm>
          <a:prstGeom prst="rect">
            <a:avLst/>
          </a:prstGeom>
        </p:spPr>
      </p:pic>
      <p:pic>
        <p:nvPicPr>
          <p:cNvPr id="5" name="Picture 4">
            <a:extLst>
              <a:ext uri="{FF2B5EF4-FFF2-40B4-BE49-F238E27FC236}">
                <a16:creationId xmlns:a16="http://schemas.microsoft.com/office/drawing/2014/main" id="{A1D0F705-085C-45CB-B487-24E5F174AFE8}"/>
              </a:ext>
            </a:extLst>
          </p:cNvPr>
          <p:cNvPicPr>
            <a:picLocks noChangeAspect="1"/>
          </p:cNvPicPr>
          <p:nvPr/>
        </p:nvPicPr>
        <p:blipFill>
          <a:blip r:embed="rId4"/>
          <a:stretch>
            <a:fillRect/>
          </a:stretch>
        </p:blipFill>
        <p:spPr>
          <a:xfrm>
            <a:off x="404178" y="3429000"/>
            <a:ext cx="1830132" cy="2261812"/>
          </a:xfrm>
          <a:prstGeom prst="rect">
            <a:avLst/>
          </a:prstGeom>
        </p:spPr>
      </p:pic>
      <p:pic>
        <p:nvPicPr>
          <p:cNvPr id="7" name="Picture 6">
            <a:extLst>
              <a:ext uri="{FF2B5EF4-FFF2-40B4-BE49-F238E27FC236}">
                <a16:creationId xmlns:a16="http://schemas.microsoft.com/office/drawing/2014/main" id="{896FE7A7-E069-4E7D-9D14-DDA8D37A1B76}"/>
              </a:ext>
            </a:extLst>
          </p:cNvPr>
          <p:cNvPicPr>
            <a:picLocks noChangeAspect="1"/>
          </p:cNvPicPr>
          <p:nvPr/>
        </p:nvPicPr>
        <p:blipFill>
          <a:blip r:embed="rId5"/>
          <a:stretch>
            <a:fillRect/>
          </a:stretch>
        </p:blipFill>
        <p:spPr>
          <a:xfrm>
            <a:off x="7929457" y="1017500"/>
            <a:ext cx="3194156" cy="1796713"/>
          </a:xfrm>
          <a:prstGeom prst="rect">
            <a:avLst/>
          </a:prstGeom>
        </p:spPr>
      </p:pic>
      <p:pic>
        <p:nvPicPr>
          <p:cNvPr id="8" name="Picture 7">
            <a:extLst>
              <a:ext uri="{FF2B5EF4-FFF2-40B4-BE49-F238E27FC236}">
                <a16:creationId xmlns:a16="http://schemas.microsoft.com/office/drawing/2014/main" id="{5015E3A6-2653-4947-ABA9-435F518EEF46}"/>
              </a:ext>
            </a:extLst>
          </p:cNvPr>
          <p:cNvPicPr>
            <a:picLocks noChangeAspect="1"/>
          </p:cNvPicPr>
          <p:nvPr/>
        </p:nvPicPr>
        <p:blipFill>
          <a:blip r:embed="rId6"/>
          <a:stretch>
            <a:fillRect/>
          </a:stretch>
        </p:blipFill>
        <p:spPr>
          <a:xfrm>
            <a:off x="9866312" y="4179691"/>
            <a:ext cx="1920428" cy="1826421"/>
          </a:xfrm>
          <a:prstGeom prst="rect">
            <a:avLst/>
          </a:prstGeom>
        </p:spPr>
      </p:pic>
      <p:sp>
        <p:nvSpPr>
          <p:cNvPr id="9" name="Arrow: Up 8">
            <a:extLst>
              <a:ext uri="{FF2B5EF4-FFF2-40B4-BE49-F238E27FC236}">
                <a16:creationId xmlns:a16="http://schemas.microsoft.com/office/drawing/2014/main" id="{77D53F9D-1D88-4FA2-A70A-545BF2B6EC73}"/>
              </a:ext>
            </a:extLst>
          </p:cNvPr>
          <p:cNvSpPr/>
          <p:nvPr/>
        </p:nvSpPr>
        <p:spPr>
          <a:xfrm>
            <a:off x="9485312" y="3124200"/>
            <a:ext cx="3810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0B895B1-67AD-41C6-A3E7-CDCD28CA5888}"/>
              </a:ext>
            </a:extLst>
          </p:cNvPr>
          <p:cNvPicPr>
            <a:picLocks noChangeAspect="1"/>
          </p:cNvPicPr>
          <p:nvPr/>
        </p:nvPicPr>
        <p:blipFill>
          <a:blip r:embed="rId7"/>
          <a:stretch>
            <a:fillRect/>
          </a:stretch>
        </p:blipFill>
        <p:spPr>
          <a:xfrm>
            <a:off x="7389812" y="4179691"/>
            <a:ext cx="1920428" cy="1920428"/>
          </a:xfrm>
          <a:prstGeom prst="rect">
            <a:avLst/>
          </a:prstGeom>
        </p:spPr>
      </p:pic>
      <p:pic>
        <p:nvPicPr>
          <p:cNvPr id="11" name="Picture 10">
            <a:extLst>
              <a:ext uri="{FF2B5EF4-FFF2-40B4-BE49-F238E27FC236}">
                <a16:creationId xmlns:a16="http://schemas.microsoft.com/office/drawing/2014/main" id="{F533F846-A046-40F7-9417-0298A110EA56}"/>
              </a:ext>
            </a:extLst>
          </p:cNvPr>
          <p:cNvPicPr>
            <a:picLocks noChangeAspect="1"/>
          </p:cNvPicPr>
          <p:nvPr/>
        </p:nvPicPr>
        <p:blipFill>
          <a:blip r:embed="rId8"/>
          <a:stretch>
            <a:fillRect/>
          </a:stretch>
        </p:blipFill>
        <p:spPr>
          <a:xfrm>
            <a:off x="3236372" y="2654906"/>
            <a:ext cx="3151378" cy="3810000"/>
          </a:xfrm>
          <a:prstGeom prst="rect">
            <a:avLst/>
          </a:prstGeom>
        </p:spPr>
      </p:pic>
      <p:sp>
        <p:nvSpPr>
          <p:cNvPr id="12" name="Arrow: Up 11">
            <a:extLst>
              <a:ext uri="{FF2B5EF4-FFF2-40B4-BE49-F238E27FC236}">
                <a16:creationId xmlns:a16="http://schemas.microsoft.com/office/drawing/2014/main" id="{6D7649CC-3B54-4A31-81E9-CD8AC978786F}"/>
              </a:ext>
            </a:extLst>
          </p:cNvPr>
          <p:cNvSpPr/>
          <p:nvPr/>
        </p:nvSpPr>
        <p:spPr>
          <a:xfrm>
            <a:off x="1217612" y="3124200"/>
            <a:ext cx="228600" cy="342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FA558FA-85ED-4AEE-9439-F6A609D0D9AE}"/>
              </a:ext>
            </a:extLst>
          </p:cNvPr>
          <p:cNvPicPr>
            <a:picLocks noChangeAspect="1"/>
          </p:cNvPicPr>
          <p:nvPr/>
        </p:nvPicPr>
        <p:blipFill>
          <a:blip r:embed="rId9"/>
          <a:stretch>
            <a:fillRect/>
          </a:stretch>
        </p:blipFill>
        <p:spPr>
          <a:xfrm>
            <a:off x="2819811" y="141200"/>
            <a:ext cx="1752600" cy="1752600"/>
          </a:xfrm>
          <a:prstGeom prst="rect">
            <a:avLst/>
          </a:prstGeom>
        </p:spPr>
      </p:pic>
      <p:sp>
        <p:nvSpPr>
          <p:cNvPr id="13" name="TextBox 12">
            <a:extLst>
              <a:ext uri="{FF2B5EF4-FFF2-40B4-BE49-F238E27FC236}">
                <a16:creationId xmlns:a16="http://schemas.microsoft.com/office/drawing/2014/main" id="{31D8485D-426E-4D45-A2FD-CC5AF6B3631A}"/>
              </a:ext>
            </a:extLst>
          </p:cNvPr>
          <p:cNvSpPr txBox="1"/>
          <p:nvPr/>
        </p:nvSpPr>
        <p:spPr>
          <a:xfrm>
            <a:off x="2887768" y="2087638"/>
            <a:ext cx="1371600" cy="369332"/>
          </a:xfrm>
          <a:prstGeom prst="rect">
            <a:avLst/>
          </a:prstGeom>
          <a:noFill/>
        </p:spPr>
        <p:txBody>
          <a:bodyPr wrap="square" rtlCol="0">
            <a:spAutoFit/>
          </a:bodyPr>
          <a:lstStyle/>
          <a:p>
            <a:pPr algn="ctr"/>
            <a:r>
              <a:rPr lang="en-US" dirty="0"/>
              <a:t>PERS</a:t>
            </a:r>
          </a:p>
        </p:txBody>
      </p:sp>
    </p:spTree>
    <p:extLst>
      <p:ext uri="{BB962C8B-B14F-4D97-AF65-F5344CB8AC3E}">
        <p14:creationId xmlns:p14="http://schemas.microsoft.com/office/powerpoint/2010/main" val="1270127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887F61-B2DA-4C23-826C-3E9AE081018F}"/>
              </a:ext>
            </a:extLst>
          </p:cNvPr>
          <p:cNvSpPr>
            <a:spLocks noGrp="1"/>
          </p:cNvSpPr>
          <p:nvPr>
            <p:ph idx="1"/>
          </p:nvPr>
        </p:nvSpPr>
        <p:spPr>
          <a:xfrm>
            <a:off x="379412" y="1417638"/>
            <a:ext cx="10969943" cy="4906962"/>
          </a:xfrm>
        </p:spPr>
        <p:txBody>
          <a:bodyPr>
            <a:normAutofit fontScale="92500" lnSpcReduction="20000"/>
          </a:bodyPr>
          <a:lstStyle/>
          <a:p>
            <a:pPr fontAlgn="b"/>
            <a:r>
              <a:rPr lang="en-US" dirty="0">
                <a:highlight>
                  <a:srgbClr val="FFFF00"/>
                </a:highlight>
              </a:rPr>
              <a:t>ATECH Remote Monitoring Service - ARMS</a:t>
            </a:r>
          </a:p>
          <a:p>
            <a:pPr fontAlgn="b"/>
            <a:r>
              <a:rPr lang="en-US" dirty="0">
                <a:highlight>
                  <a:srgbClr val="FFFF00"/>
                </a:highlight>
              </a:rPr>
              <a:t>Assistive Living Technologies</a:t>
            </a:r>
          </a:p>
          <a:p>
            <a:pPr fontAlgn="b"/>
            <a:r>
              <a:rPr lang="en-US" dirty="0"/>
              <a:t>Rest Assured</a:t>
            </a:r>
          </a:p>
          <a:p>
            <a:pPr fontAlgn="b"/>
            <a:r>
              <a:rPr lang="en-US" dirty="0">
                <a:highlight>
                  <a:srgbClr val="FFFF00"/>
                </a:highlight>
              </a:rPr>
              <a:t>GrandCare</a:t>
            </a:r>
          </a:p>
          <a:p>
            <a:pPr fontAlgn="b"/>
            <a:r>
              <a:rPr lang="en-US" dirty="0">
                <a:highlight>
                  <a:srgbClr val="FFFF00"/>
                </a:highlight>
              </a:rPr>
              <a:t>Sengistix</a:t>
            </a:r>
          </a:p>
          <a:p>
            <a:pPr fontAlgn="b"/>
            <a:r>
              <a:rPr lang="en-US" dirty="0"/>
              <a:t>Night Owl Support Systems, LLC (NOSS)</a:t>
            </a:r>
          </a:p>
          <a:p>
            <a:pPr fontAlgn="b"/>
            <a:r>
              <a:rPr lang="en-US" dirty="0"/>
              <a:t>Simply Home</a:t>
            </a:r>
          </a:p>
          <a:p>
            <a:pPr fontAlgn="b"/>
            <a:r>
              <a:rPr lang="en-US" dirty="0" err="1">
                <a:highlight>
                  <a:srgbClr val="FFFF00"/>
                </a:highlight>
              </a:rPr>
              <a:t>SafeinHome</a:t>
            </a:r>
            <a:r>
              <a:rPr lang="en-US" dirty="0">
                <a:highlight>
                  <a:srgbClr val="FFFF00"/>
                </a:highlight>
              </a:rPr>
              <a:t> Used in Mass Now.</a:t>
            </a:r>
          </a:p>
          <a:p>
            <a:pPr fontAlgn="b"/>
            <a:r>
              <a:rPr lang="en-US" dirty="0"/>
              <a:t>THS </a:t>
            </a:r>
          </a:p>
          <a:p>
            <a:pPr fontAlgn="b"/>
            <a:r>
              <a:rPr lang="en-US" dirty="0"/>
              <a:t>Ladd</a:t>
            </a:r>
          </a:p>
          <a:p>
            <a:pPr fontAlgn="b"/>
            <a:r>
              <a:rPr lang="en-US" dirty="0"/>
              <a:t>Medforall</a:t>
            </a:r>
          </a:p>
          <a:p>
            <a:pPr fontAlgn="b"/>
            <a:r>
              <a:rPr lang="en-US" dirty="0"/>
              <a:t>WYNN-REETH, INC.</a:t>
            </a:r>
          </a:p>
          <a:p>
            <a:pPr fontAlgn="b"/>
            <a:r>
              <a:rPr lang="en-US" dirty="0"/>
              <a:t>NextGenAT</a:t>
            </a:r>
          </a:p>
        </p:txBody>
      </p:sp>
      <p:sp>
        <p:nvSpPr>
          <p:cNvPr id="3" name="Title 2">
            <a:extLst>
              <a:ext uri="{FF2B5EF4-FFF2-40B4-BE49-F238E27FC236}">
                <a16:creationId xmlns:a16="http://schemas.microsoft.com/office/drawing/2014/main" id="{ECC9A670-3AF8-41B0-89E5-FD7957FAE91A}"/>
              </a:ext>
            </a:extLst>
          </p:cNvPr>
          <p:cNvSpPr>
            <a:spLocks noGrp="1"/>
          </p:cNvSpPr>
          <p:nvPr>
            <p:ph type="title"/>
          </p:nvPr>
        </p:nvSpPr>
        <p:spPr/>
        <p:txBody>
          <a:bodyPr/>
          <a:lstStyle/>
          <a:p>
            <a:pPr algn="ctr"/>
            <a:r>
              <a:rPr lang="en-US" dirty="0"/>
              <a:t>Remote Monitoring services</a:t>
            </a:r>
          </a:p>
        </p:txBody>
      </p:sp>
      <p:pic>
        <p:nvPicPr>
          <p:cNvPr id="4" name="Picture 3">
            <a:extLst>
              <a:ext uri="{FF2B5EF4-FFF2-40B4-BE49-F238E27FC236}">
                <a16:creationId xmlns:a16="http://schemas.microsoft.com/office/drawing/2014/main" id="{D27C04A0-3BFB-44B6-979D-08B8F825D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212" y="5791200"/>
            <a:ext cx="2132013" cy="821320"/>
          </a:xfrm>
          <a:prstGeom prst="rect">
            <a:avLst/>
          </a:prstGeom>
        </p:spPr>
      </p:pic>
    </p:spTree>
    <p:extLst>
      <p:ext uri="{BB962C8B-B14F-4D97-AF65-F5344CB8AC3E}">
        <p14:creationId xmlns:p14="http://schemas.microsoft.com/office/powerpoint/2010/main" val="1318208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4FF05A-985B-42E9-8A26-171CD78E2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8812" y="152400"/>
            <a:ext cx="5791200" cy="5791200"/>
          </a:xfrm>
          <a:prstGeom prst="rect">
            <a:avLst/>
          </a:prstGeom>
        </p:spPr>
      </p:pic>
    </p:spTree>
    <p:extLst>
      <p:ext uri="{BB962C8B-B14F-4D97-AF65-F5344CB8AC3E}">
        <p14:creationId xmlns:p14="http://schemas.microsoft.com/office/powerpoint/2010/main" val="2804449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9BA919AC-DFDF-0D4A-9F38-B611D584E7D6}"/>
              </a:ext>
            </a:extLst>
          </p:cNvPr>
          <p:cNvSpPr>
            <a:spLocks noGrp="1"/>
          </p:cNvSpPr>
          <p:nvPr>
            <p:ph type="ctrTitle" idx="4294967295"/>
          </p:nvPr>
        </p:nvSpPr>
        <p:spPr>
          <a:xfrm>
            <a:off x="9473" y="-61966"/>
            <a:ext cx="3979169" cy="6919965"/>
          </a:xfrm>
          <a:solidFill>
            <a:schemeClr val="bg2"/>
          </a:solidFill>
        </p:spPr>
        <p:txBody>
          <a:bodyPr anchor="t"/>
          <a:lstStyle/>
          <a:p>
            <a:pPr algn="ctr"/>
            <a:br>
              <a:rPr lang="en-US" sz="32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br>
              <a:rPr lang="en-US" sz="24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br>
              <a:rPr lang="en-US" sz="24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br>
              <a:rPr lang="en-US" sz="24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br>
              <a:rPr lang="en-US" sz="24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r>
              <a:rPr lang="en-US" sz="4000" dirty="0">
                <a:solidFill>
                  <a:srgbClr val="00B0F0"/>
                </a:solidFill>
                <a:latin typeface="Lucida Sans" panose="020B0602030504020204" pitchFamily="34" charset="0"/>
                <a:ea typeface="Open Sans Semibold" panose="020B0606030504020204" pitchFamily="34" charset="0"/>
                <a:cs typeface="Open Sans Semibold" panose="020B0606030504020204" pitchFamily="34" charset="0"/>
              </a:rPr>
              <a:t>Independent </a:t>
            </a:r>
            <a:br>
              <a:rPr lang="en-US" sz="24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br>
              <a:rPr lang="en-US" sz="2400" dirty="0">
                <a:solidFill>
                  <a:schemeClr val="tx1"/>
                </a:solidFill>
                <a:latin typeface="Montserrat" panose="00000500000000000000" pitchFamily="2" charset="0"/>
                <a:ea typeface="Open Sans Semibold" panose="020B0606030504020204" pitchFamily="34" charset="0"/>
                <a:cs typeface="Open Sans Semibold" panose="020B0606030504020204" pitchFamily="34" charset="0"/>
              </a:rPr>
            </a:br>
            <a:r>
              <a:rPr lang="en-US" sz="3600" dirty="0">
                <a:solidFill>
                  <a:srgbClr val="00B0F0"/>
                </a:solidFill>
                <a:effectLst>
                  <a:outerShdw blurRad="38100" dist="38100" dir="2700000" algn="tl">
                    <a:srgbClr val="000000">
                      <a:alpha val="43137"/>
                    </a:srgbClr>
                  </a:outerShdw>
                </a:effectLst>
                <a:ea typeface="Open Sans Semibold" panose="020B0606030504020204" pitchFamily="34" charset="0"/>
                <a:cs typeface="Open Sans Semibold" panose="020B0606030504020204" pitchFamily="34" charset="0"/>
              </a:rPr>
              <a:t>Living  </a:t>
            </a:r>
            <a:br>
              <a:rPr lang="en-US" sz="3600" dirty="0">
                <a:solidFill>
                  <a:srgbClr val="00B0F0"/>
                </a:solidFill>
                <a:effectLst>
                  <a:outerShdw blurRad="38100" dist="38100" dir="2700000" algn="tl">
                    <a:srgbClr val="000000">
                      <a:alpha val="43137"/>
                    </a:srgbClr>
                  </a:outerShdw>
                </a:effectLst>
                <a:ea typeface="Open Sans Semibold" panose="020B0606030504020204" pitchFamily="34" charset="0"/>
                <a:cs typeface="Open Sans Semibold" panose="020B0606030504020204" pitchFamily="34" charset="0"/>
              </a:rPr>
            </a:br>
            <a:r>
              <a:rPr lang="en-US" sz="3600" dirty="0">
                <a:solidFill>
                  <a:srgbClr val="00B0F0"/>
                </a:solidFill>
                <a:effectLst>
                  <a:outerShdw blurRad="38100" dist="38100" dir="2700000" algn="tl">
                    <a:srgbClr val="000000">
                      <a:alpha val="43137"/>
                    </a:srgbClr>
                  </a:outerShdw>
                </a:effectLst>
                <a:ea typeface="Open Sans Semibold" panose="020B0606030504020204" pitchFamily="34" charset="0"/>
                <a:cs typeface="Open Sans Semibold" panose="020B0606030504020204" pitchFamily="34" charset="0"/>
              </a:rPr>
              <a:t>Solution</a:t>
            </a:r>
            <a:endParaRPr lang="en-US" sz="3600" dirty="0">
              <a:solidFill>
                <a:srgbClr val="00B0F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830FAFB4-C102-7845-9A8A-FC404824AA23}"/>
              </a:ext>
            </a:extLst>
          </p:cNvPr>
          <p:cNvSpPr txBox="1"/>
          <p:nvPr/>
        </p:nvSpPr>
        <p:spPr>
          <a:xfrm>
            <a:off x="7312309" y="1199375"/>
            <a:ext cx="127011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Door/Window Sensor (x2)</a:t>
            </a:r>
          </a:p>
        </p:txBody>
      </p:sp>
      <p:sp>
        <p:nvSpPr>
          <p:cNvPr id="6" name="TextBox 5">
            <a:extLst>
              <a:ext uri="{FF2B5EF4-FFF2-40B4-BE49-F238E27FC236}">
                <a16:creationId xmlns:a16="http://schemas.microsoft.com/office/drawing/2014/main" id="{FA6F989D-26AB-B043-84C1-F9AAAB64B89C}"/>
              </a:ext>
            </a:extLst>
          </p:cNvPr>
          <p:cNvSpPr txBox="1"/>
          <p:nvPr/>
        </p:nvSpPr>
        <p:spPr>
          <a:xfrm>
            <a:off x="7296757" y="2248506"/>
            <a:ext cx="101217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Motion Sensor (x1)</a:t>
            </a:r>
          </a:p>
        </p:txBody>
      </p:sp>
      <p:sp>
        <p:nvSpPr>
          <p:cNvPr id="14" name="TextBox 13">
            <a:extLst>
              <a:ext uri="{FF2B5EF4-FFF2-40B4-BE49-F238E27FC236}">
                <a16:creationId xmlns:a16="http://schemas.microsoft.com/office/drawing/2014/main" id="{7753D29F-943D-9849-9CEC-7DF153843342}"/>
              </a:ext>
            </a:extLst>
          </p:cNvPr>
          <p:cNvSpPr txBox="1"/>
          <p:nvPr/>
        </p:nvSpPr>
        <p:spPr>
          <a:xfrm>
            <a:off x="7947432" y="1605221"/>
            <a:ext cx="633507" cy="18466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Wireless Sensor</a:t>
            </a:r>
          </a:p>
        </p:txBody>
      </p:sp>
      <p:pic>
        <p:nvPicPr>
          <p:cNvPr id="16" name="Picture 15">
            <a:extLst>
              <a:ext uri="{FF2B5EF4-FFF2-40B4-BE49-F238E27FC236}">
                <a16:creationId xmlns:a16="http://schemas.microsoft.com/office/drawing/2014/main" id="{CDA11C76-CFBE-4C4E-AFA3-7596889E8C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2180" y="2002714"/>
            <a:ext cx="755859" cy="756056"/>
          </a:xfrm>
          <a:prstGeom prst="rect">
            <a:avLst/>
          </a:prstGeom>
        </p:spPr>
      </p:pic>
      <p:sp>
        <p:nvSpPr>
          <p:cNvPr id="17" name="TextBox 16">
            <a:extLst>
              <a:ext uri="{FF2B5EF4-FFF2-40B4-BE49-F238E27FC236}">
                <a16:creationId xmlns:a16="http://schemas.microsoft.com/office/drawing/2014/main" id="{EDA33C32-A87C-D445-8643-EF6BFCB6FE8C}"/>
              </a:ext>
            </a:extLst>
          </p:cNvPr>
          <p:cNvSpPr txBox="1"/>
          <p:nvPr/>
        </p:nvSpPr>
        <p:spPr>
          <a:xfrm>
            <a:off x="7857522" y="2684356"/>
            <a:ext cx="633507" cy="18466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Wireless Sensor</a:t>
            </a:r>
          </a:p>
        </p:txBody>
      </p:sp>
      <p:sp>
        <p:nvSpPr>
          <p:cNvPr id="18" name="TextBox 17">
            <a:extLst>
              <a:ext uri="{FF2B5EF4-FFF2-40B4-BE49-F238E27FC236}">
                <a16:creationId xmlns:a16="http://schemas.microsoft.com/office/drawing/2014/main" id="{25BC94D8-8CCD-D04B-A107-24221E60023B}"/>
              </a:ext>
            </a:extLst>
          </p:cNvPr>
          <p:cNvSpPr txBox="1"/>
          <p:nvPr/>
        </p:nvSpPr>
        <p:spPr>
          <a:xfrm>
            <a:off x="6405207" y="272429"/>
            <a:ext cx="32135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rPr>
              <a:t>Fundamentals/Base Bundle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rPr>
              <a:t>Security and Awareness</a:t>
            </a:r>
          </a:p>
        </p:txBody>
      </p:sp>
      <p:pic>
        <p:nvPicPr>
          <p:cNvPr id="22" name="Picture 21">
            <a:extLst>
              <a:ext uri="{FF2B5EF4-FFF2-40B4-BE49-F238E27FC236}">
                <a16:creationId xmlns:a16="http://schemas.microsoft.com/office/drawing/2014/main" id="{FA6F0392-25AC-D84B-B137-85DFAD2EF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7878" y="5519716"/>
            <a:ext cx="639913" cy="669459"/>
          </a:xfrm>
          <a:prstGeom prst="rect">
            <a:avLst/>
          </a:prstGeom>
        </p:spPr>
      </p:pic>
      <p:sp>
        <p:nvSpPr>
          <p:cNvPr id="25" name="TextBox 24">
            <a:extLst>
              <a:ext uri="{FF2B5EF4-FFF2-40B4-BE49-F238E27FC236}">
                <a16:creationId xmlns:a16="http://schemas.microsoft.com/office/drawing/2014/main" id="{B1CC1E62-71C5-D548-B746-097BF4EC5D1C}"/>
              </a:ext>
            </a:extLst>
          </p:cNvPr>
          <p:cNvSpPr txBox="1"/>
          <p:nvPr/>
        </p:nvSpPr>
        <p:spPr>
          <a:xfrm>
            <a:off x="9843013" y="5553166"/>
            <a:ext cx="109207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Smart Door Lock (x1)</a:t>
            </a:r>
          </a:p>
        </p:txBody>
      </p:sp>
      <p:sp>
        <p:nvSpPr>
          <p:cNvPr id="33" name="TextBox 32">
            <a:extLst>
              <a:ext uri="{FF2B5EF4-FFF2-40B4-BE49-F238E27FC236}">
                <a16:creationId xmlns:a16="http://schemas.microsoft.com/office/drawing/2014/main" id="{3E8A42C6-5322-4940-80CF-207362D82114}"/>
              </a:ext>
            </a:extLst>
          </p:cNvPr>
          <p:cNvSpPr txBox="1"/>
          <p:nvPr/>
        </p:nvSpPr>
        <p:spPr>
          <a:xfrm>
            <a:off x="4248817" y="1560066"/>
            <a:ext cx="122691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Touchscreen Panel (x1)</a:t>
            </a:r>
          </a:p>
        </p:txBody>
      </p:sp>
      <p:cxnSp>
        <p:nvCxnSpPr>
          <p:cNvPr id="34" name="Straight Connector 33">
            <a:extLst>
              <a:ext uri="{FF2B5EF4-FFF2-40B4-BE49-F238E27FC236}">
                <a16:creationId xmlns:a16="http://schemas.microsoft.com/office/drawing/2014/main" id="{56F0AEFC-824A-7A40-9190-81BEF2EB89AD}"/>
              </a:ext>
            </a:extLst>
          </p:cNvPr>
          <p:cNvCxnSpPr>
            <a:cxnSpLocks/>
          </p:cNvCxnSpPr>
          <p:nvPr/>
        </p:nvCxnSpPr>
        <p:spPr>
          <a:xfrm>
            <a:off x="7674924" y="3180938"/>
            <a:ext cx="0" cy="3677063"/>
          </a:xfrm>
          <a:prstGeom prst="line">
            <a:avLst/>
          </a:prstGeom>
          <a:ln>
            <a:solidFill>
              <a:schemeClr val="bg2">
                <a:alpha val="69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E89494-034E-0D4A-9507-004DAC186E29}"/>
              </a:ext>
            </a:extLst>
          </p:cNvPr>
          <p:cNvCxnSpPr>
            <a:cxnSpLocks/>
          </p:cNvCxnSpPr>
          <p:nvPr/>
        </p:nvCxnSpPr>
        <p:spPr>
          <a:xfrm>
            <a:off x="4189909" y="3180937"/>
            <a:ext cx="7833859" cy="0"/>
          </a:xfrm>
          <a:prstGeom prst="line">
            <a:avLst/>
          </a:prstGeom>
          <a:ln>
            <a:solidFill>
              <a:schemeClr val="bg2">
                <a:alpha val="69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C25BED5-20E2-804B-820B-22B9EAA2AA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4152451">
            <a:off x="8513328" y="1074006"/>
            <a:ext cx="798014" cy="797805"/>
          </a:xfrm>
          <a:prstGeom prst="rect">
            <a:avLst/>
          </a:prstGeom>
        </p:spPr>
      </p:pic>
      <p:pic>
        <p:nvPicPr>
          <p:cNvPr id="52" name="Picture 51">
            <a:extLst>
              <a:ext uri="{FF2B5EF4-FFF2-40B4-BE49-F238E27FC236}">
                <a16:creationId xmlns:a16="http://schemas.microsoft.com/office/drawing/2014/main" id="{E2409BD2-B776-4444-8893-2E0909076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4133" y="4099362"/>
            <a:ext cx="823368" cy="823582"/>
          </a:xfrm>
          <a:prstGeom prst="rect">
            <a:avLst/>
          </a:prstGeom>
        </p:spPr>
      </p:pic>
      <p:sp>
        <p:nvSpPr>
          <p:cNvPr id="43" name="TextBox 42">
            <a:extLst>
              <a:ext uri="{FF2B5EF4-FFF2-40B4-BE49-F238E27FC236}">
                <a16:creationId xmlns:a16="http://schemas.microsoft.com/office/drawing/2014/main" id="{3315DD7E-F6CE-0C46-A0AA-170D07636F5A}"/>
              </a:ext>
            </a:extLst>
          </p:cNvPr>
          <p:cNvSpPr txBox="1"/>
          <p:nvPr/>
        </p:nvSpPr>
        <p:spPr>
          <a:xfrm>
            <a:off x="5019594" y="4159501"/>
            <a:ext cx="110829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Water/Flood Sensor (x1)</a:t>
            </a:r>
          </a:p>
        </p:txBody>
      </p:sp>
      <p:sp>
        <p:nvSpPr>
          <p:cNvPr id="44" name="TextBox 43">
            <a:extLst>
              <a:ext uri="{FF2B5EF4-FFF2-40B4-BE49-F238E27FC236}">
                <a16:creationId xmlns:a16="http://schemas.microsoft.com/office/drawing/2014/main" id="{0556088F-DD25-0646-AE42-B2C307C58345}"/>
              </a:ext>
            </a:extLst>
          </p:cNvPr>
          <p:cNvSpPr txBox="1"/>
          <p:nvPr/>
        </p:nvSpPr>
        <p:spPr>
          <a:xfrm>
            <a:off x="4993451" y="4928577"/>
            <a:ext cx="110829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Smart Thermostat (x1)</a:t>
            </a:r>
          </a:p>
        </p:txBody>
      </p:sp>
      <p:pic>
        <p:nvPicPr>
          <p:cNvPr id="45" name="Picture 44">
            <a:extLst>
              <a:ext uri="{FF2B5EF4-FFF2-40B4-BE49-F238E27FC236}">
                <a16:creationId xmlns:a16="http://schemas.microsoft.com/office/drawing/2014/main" id="{A4CED161-B116-DB4F-B351-ED14BEE6EA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1340" y="5592642"/>
            <a:ext cx="664899" cy="665074"/>
          </a:xfrm>
          <a:prstGeom prst="rect">
            <a:avLst/>
          </a:prstGeom>
        </p:spPr>
      </p:pic>
      <p:sp>
        <p:nvSpPr>
          <p:cNvPr id="46" name="TextBox 45">
            <a:extLst>
              <a:ext uri="{FF2B5EF4-FFF2-40B4-BE49-F238E27FC236}">
                <a16:creationId xmlns:a16="http://schemas.microsoft.com/office/drawing/2014/main" id="{05C08350-C98E-5143-88B0-DEE98045861C}"/>
              </a:ext>
            </a:extLst>
          </p:cNvPr>
          <p:cNvSpPr txBox="1"/>
          <p:nvPr/>
        </p:nvSpPr>
        <p:spPr>
          <a:xfrm>
            <a:off x="7988301" y="5676859"/>
            <a:ext cx="110829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Smart Light Bulb (x1)</a:t>
            </a:r>
          </a:p>
        </p:txBody>
      </p:sp>
      <p:sp>
        <p:nvSpPr>
          <p:cNvPr id="47" name="TextBox 46">
            <a:extLst>
              <a:ext uri="{FF2B5EF4-FFF2-40B4-BE49-F238E27FC236}">
                <a16:creationId xmlns:a16="http://schemas.microsoft.com/office/drawing/2014/main" id="{56B5D304-B00A-CA4F-9DE2-F02179FF7488}"/>
              </a:ext>
            </a:extLst>
          </p:cNvPr>
          <p:cNvSpPr txBox="1"/>
          <p:nvPr/>
        </p:nvSpPr>
        <p:spPr>
          <a:xfrm>
            <a:off x="7338059" y="4892579"/>
            <a:ext cx="134780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Stationery Emergency Button  ( x1)</a:t>
            </a:r>
          </a:p>
        </p:txBody>
      </p:sp>
      <p:pic>
        <p:nvPicPr>
          <p:cNvPr id="64" name="Picture 63">
            <a:extLst>
              <a:ext uri="{FF2B5EF4-FFF2-40B4-BE49-F238E27FC236}">
                <a16:creationId xmlns:a16="http://schemas.microsoft.com/office/drawing/2014/main" id="{5543FACC-308C-4058-A957-0CC24FE56320}"/>
              </a:ext>
            </a:extLst>
          </p:cNvPr>
          <p:cNvPicPr>
            <a:picLocks noChangeAspect="1"/>
          </p:cNvPicPr>
          <p:nvPr/>
        </p:nvPicPr>
        <p:blipFill>
          <a:blip r:embed="rId8"/>
          <a:stretch>
            <a:fillRect/>
          </a:stretch>
        </p:blipFill>
        <p:spPr>
          <a:xfrm>
            <a:off x="5452090" y="1265358"/>
            <a:ext cx="1647790" cy="1097280"/>
          </a:xfrm>
          <a:prstGeom prst="rect">
            <a:avLst/>
          </a:prstGeom>
        </p:spPr>
      </p:pic>
      <p:pic>
        <p:nvPicPr>
          <p:cNvPr id="65" name="Picture 64">
            <a:extLst>
              <a:ext uri="{FF2B5EF4-FFF2-40B4-BE49-F238E27FC236}">
                <a16:creationId xmlns:a16="http://schemas.microsoft.com/office/drawing/2014/main" id="{24473585-98EC-4528-9FA0-475B10F0D380}"/>
              </a:ext>
            </a:extLst>
          </p:cNvPr>
          <p:cNvPicPr>
            <a:picLocks noChangeAspect="1"/>
          </p:cNvPicPr>
          <p:nvPr/>
        </p:nvPicPr>
        <p:blipFill>
          <a:blip r:embed="rId9"/>
          <a:stretch>
            <a:fillRect/>
          </a:stretch>
        </p:blipFill>
        <p:spPr>
          <a:xfrm>
            <a:off x="8737552" y="4979861"/>
            <a:ext cx="639913" cy="640080"/>
          </a:xfrm>
          <a:prstGeom prst="rect">
            <a:avLst/>
          </a:prstGeom>
        </p:spPr>
      </p:pic>
      <p:sp>
        <p:nvSpPr>
          <p:cNvPr id="2" name="Rectangle 1">
            <a:extLst>
              <a:ext uri="{FF2B5EF4-FFF2-40B4-BE49-F238E27FC236}">
                <a16:creationId xmlns:a16="http://schemas.microsoft.com/office/drawing/2014/main" id="{CB5D9E79-E964-4439-BEEE-86A535F0B3FE}"/>
              </a:ext>
            </a:extLst>
          </p:cNvPr>
          <p:cNvSpPr/>
          <p:nvPr/>
        </p:nvSpPr>
        <p:spPr>
          <a:xfrm>
            <a:off x="4988469" y="3251014"/>
            <a:ext cx="22118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rPr>
              <a:t>Asset Protection: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F0"/>
                </a:solidFill>
                <a:effectLst>
                  <a:outerShdw blurRad="38100" dist="38100" dir="2700000" algn="tl">
                    <a:srgbClr val="000000">
                      <a:alpha val="43137"/>
                    </a:srgbClr>
                  </a:outerShdw>
                </a:effectLst>
                <a:latin typeface="+mj-lt"/>
                <a:ea typeface="Open Sans Light" panose="020B0306030504020204" pitchFamily="34" charset="0"/>
                <a:cs typeface="Open Sans Light" panose="020B0306030504020204" pitchFamily="34" charset="0"/>
              </a:rPr>
              <a:t>Energy and Water </a:t>
            </a:r>
            <a:endPar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endParaRPr>
          </a:p>
        </p:txBody>
      </p:sp>
      <p:pic>
        <p:nvPicPr>
          <p:cNvPr id="67" name="Picture 66">
            <a:extLst>
              <a:ext uri="{FF2B5EF4-FFF2-40B4-BE49-F238E27FC236}">
                <a16:creationId xmlns:a16="http://schemas.microsoft.com/office/drawing/2014/main" id="{BE511627-3C6A-49B7-9B48-7948ECEB69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38872" y="4044091"/>
            <a:ext cx="800270" cy="800478"/>
          </a:xfrm>
          <a:prstGeom prst="rect">
            <a:avLst/>
          </a:prstGeom>
        </p:spPr>
      </p:pic>
      <p:sp>
        <p:nvSpPr>
          <p:cNvPr id="3" name="Rectangle 2">
            <a:extLst>
              <a:ext uri="{FF2B5EF4-FFF2-40B4-BE49-F238E27FC236}">
                <a16:creationId xmlns:a16="http://schemas.microsoft.com/office/drawing/2014/main" id="{E7F66D22-70BF-4094-ACC8-09BC6EEFD8C3}"/>
              </a:ext>
            </a:extLst>
          </p:cNvPr>
          <p:cNvSpPr/>
          <p:nvPr/>
        </p:nvSpPr>
        <p:spPr>
          <a:xfrm>
            <a:off x="5319740" y="4583518"/>
            <a:ext cx="776174"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Wireless Sensor</a:t>
            </a:r>
          </a:p>
        </p:txBody>
      </p:sp>
      <p:pic>
        <p:nvPicPr>
          <p:cNvPr id="68" name="Picture 67">
            <a:extLst>
              <a:ext uri="{FF2B5EF4-FFF2-40B4-BE49-F238E27FC236}">
                <a16:creationId xmlns:a16="http://schemas.microsoft.com/office/drawing/2014/main" id="{0311F6CE-A62E-4D0C-BC93-22B962EEC2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00833" y="4960397"/>
            <a:ext cx="703202" cy="703385"/>
          </a:xfrm>
          <a:prstGeom prst="rect">
            <a:avLst/>
          </a:prstGeom>
        </p:spPr>
      </p:pic>
      <p:sp>
        <p:nvSpPr>
          <p:cNvPr id="19" name="Rectangle 18">
            <a:extLst>
              <a:ext uri="{FF2B5EF4-FFF2-40B4-BE49-F238E27FC236}">
                <a16:creationId xmlns:a16="http://schemas.microsoft.com/office/drawing/2014/main" id="{360120A8-371A-48F3-8D3E-833848E4D817}"/>
              </a:ext>
            </a:extLst>
          </p:cNvPr>
          <p:cNvSpPr/>
          <p:nvPr/>
        </p:nvSpPr>
        <p:spPr>
          <a:xfrm>
            <a:off x="7797916" y="3217461"/>
            <a:ext cx="397916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rPr>
              <a:t>Additive Services: </a:t>
            </a:r>
            <a:r>
              <a:rPr lang="en-US" dirty="0">
                <a:solidFill>
                  <a:srgbClr val="00B0F0"/>
                </a:solidFill>
                <a:effectLst>
                  <a:outerShdw blurRad="38100" dist="38100" dir="2700000" algn="tl">
                    <a:srgbClr val="000000">
                      <a:alpha val="43137"/>
                    </a:srgbClr>
                  </a:outerShdw>
                </a:effectLst>
                <a:latin typeface="+mj-lt"/>
                <a:ea typeface="Open Sans Light" panose="020B0306030504020204" pitchFamily="34" charset="0"/>
                <a:cs typeface="Open Sans Light" panose="020B0306030504020204" pitchFamily="34" charset="0"/>
              </a:rPr>
              <a:t>Personal Emergency, </a:t>
            </a:r>
            <a:r>
              <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rPr>
              <a:t>Peace of Mind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Open Sans Light" panose="020B0306030504020204" pitchFamily="34" charset="0"/>
                <a:cs typeface="Open Sans Light" panose="020B0306030504020204" pitchFamily="34" charset="0"/>
              </a:rPr>
              <a:t>Concierge Care</a:t>
            </a:r>
          </a:p>
        </p:txBody>
      </p:sp>
      <p:pic>
        <p:nvPicPr>
          <p:cNvPr id="69" name="Picture 68">
            <a:extLst>
              <a:ext uri="{FF2B5EF4-FFF2-40B4-BE49-F238E27FC236}">
                <a16:creationId xmlns:a16="http://schemas.microsoft.com/office/drawing/2014/main" id="{0CBE07B4-54F6-434D-9764-9150EAAFF9A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877" t="10905" b="6515"/>
          <a:stretch/>
        </p:blipFill>
        <p:spPr>
          <a:xfrm>
            <a:off x="10976151" y="4045497"/>
            <a:ext cx="823368" cy="646182"/>
          </a:xfrm>
          <a:prstGeom prst="rect">
            <a:avLst/>
          </a:prstGeom>
        </p:spPr>
      </p:pic>
      <p:pic>
        <p:nvPicPr>
          <p:cNvPr id="70" name="Picture 69" descr="A blue suitcase&#10;&#10;Description automatically generated">
            <a:extLst>
              <a:ext uri="{FF2B5EF4-FFF2-40B4-BE49-F238E27FC236}">
                <a16:creationId xmlns:a16="http://schemas.microsoft.com/office/drawing/2014/main" id="{FE2E7B4E-2FE6-4D35-A635-C528DD2E6D2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80" b="89980" l="2886" r="96009">
                        <a14:foregroundMark x1="7902" y1="31232" x2="9736" y2="65455"/>
                        <a14:foregroundMark x1="6095" y1="52808" x2="4045" y2="50747"/>
                        <a14:foregroundMark x1="92368" y1="61697" x2="90534" y2="49051"/>
                        <a14:foregroundMark x1="96009" y1="64081" x2="91909" y2="64444"/>
                        <a14:foregroundMark x1="2886" y1="53131" x2="4883" y2="57186"/>
                        <a14:foregroundMark x1="4410" y1="63830" x2="3128" y2="59636"/>
                        <a14:backgroundMark x1="5178" y1="58626" x2="4935" y2="56889"/>
                        <a14:backgroundMark x1="5394" y1="56566" x2="5178" y2="59313"/>
                        <a14:backgroundMark x1="6526" y1="65818" x2="4180" y2="62626"/>
                        <a14:backgroundMark x1="5556" y1="65980" x2="3209" y2="62303"/>
                        <a14:backgroundMark x1="6526" y1="60081" x2="5448" y2="58667"/>
                        <a14:backgroundMark x1="5987" y1="68242" x2="5016" y2="66303"/>
                        <a14:backgroundMark x1="8846" y1="76525" x2="42638" y2="73333"/>
                        <a14:backgroundMark x1="96791" y1="65535" x2="91559" y2="66141"/>
                        <a14:backgroundMark x1="42745" y1="73010" x2="29746" y2="74303"/>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0392509" y="4954689"/>
            <a:ext cx="959328" cy="640080"/>
          </a:xfrm>
          <a:prstGeom prst="rect">
            <a:avLst/>
          </a:prstGeom>
          <a:effectLst>
            <a:outerShdw blurRad="127000" dist="38100" dir="5400000" algn="t" rotWithShape="0">
              <a:prstClr val="black">
                <a:alpha val="40000"/>
              </a:prstClr>
            </a:outerShdw>
          </a:effectLst>
        </p:spPr>
      </p:pic>
      <p:sp>
        <p:nvSpPr>
          <p:cNvPr id="27" name="Rectangle 26">
            <a:extLst>
              <a:ext uri="{FF2B5EF4-FFF2-40B4-BE49-F238E27FC236}">
                <a16:creationId xmlns:a16="http://schemas.microsoft.com/office/drawing/2014/main" id="{9777A921-6653-4C5E-8BB3-1435C50441F6}"/>
              </a:ext>
            </a:extLst>
          </p:cNvPr>
          <p:cNvSpPr/>
          <p:nvPr/>
        </p:nvSpPr>
        <p:spPr>
          <a:xfrm>
            <a:off x="10013836" y="4202226"/>
            <a:ext cx="962315"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Fall Detection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Emergency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Wearable</a:t>
            </a:r>
          </a:p>
        </p:txBody>
      </p:sp>
      <p:sp>
        <p:nvSpPr>
          <p:cNvPr id="29" name="TextBox 28">
            <a:extLst>
              <a:ext uri="{FF2B5EF4-FFF2-40B4-BE49-F238E27FC236}">
                <a16:creationId xmlns:a16="http://schemas.microsoft.com/office/drawing/2014/main" id="{430C8CE2-7F46-4809-938F-569B43EFEB4D}"/>
              </a:ext>
            </a:extLst>
          </p:cNvPr>
          <p:cNvSpPr txBox="1"/>
          <p:nvPr/>
        </p:nvSpPr>
        <p:spPr>
          <a:xfrm>
            <a:off x="9413490" y="5019468"/>
            <a:ext cx="929821" cy="73866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Bed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Sensor (x1)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Montserrat Light"/>
              <a:ea typeface="+mn-ea"/>
              <a:cs typeface="+mn-cs"/>
            </a:endParaRPr>
          </a:p>
        </p:txBody>
      </p:sp>
      <p:sp>
        <p:nvSpPr>
          <p:cNvPr id="7" name="TextBox 6">
            <a:extLst>
              <a:ext uri="{FF2B5EF4-FFF2-40B4-BE49-F238E27FC236}">
                <a16:creationId xmlns:a16="http://schemas.microsoft.com/office/drawing/2014/main" id="{F01776FF-4C7E-8D46-9C1D-4A5E9F4C0DBA}"/>
              </a:ext>
            </a:extLst>
          </p:cNvPr>
          <p:cNvSpPr txBox="1"/>
          <p:nvPr/>
        </p:nvSpPr>
        <p:spPr>
          <a:xfrm>
            <a:off x="7595755" y="4284005"/>
            <a:ext cx="157847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Wellcam</a:t>
            </a:r>
            <a:r>
              <a:rPr kumimoji="0" lang="en-US" sz="900" b="0" i="0" u="none" strike="noStrike" kern="1200" cap="none" spc="0" normalizeH="0" baseline="3000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180°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(x1)</a:t>
            </a:r>
          </a:p>
        </p:txBody>
      </p:sp>
      <p:pic>
        <p:nvPicPr>
          <p:cNvPr id="37" name="Picture 36">
            <a:extLst>
              <a:ext uri="{FF2B5EF4-FFF2-40B4-BE49-F238E27FC236}">
                <a16:creationId xmlns:a16="http://schemas.microsoft.com/office/drawing/2014/main" id="{5980CC7D-188E-4F81-9053-9E2D965F94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91962" y="1265359"/>
            <a:ext cx="577762" cy="1166237"/>
          </a:xfrm>
          <a:prstGeom prst="rect">
            <a:avLst/>
          </a:prstGeom>
        </p:spPr>
      </p:pic>
      <p:pic>
        <p:nvPicPr>
          <p:cNvPr id="38" name="Picture 37">
            <a:extLst>
              <a:ext uri="{FF2B5EF4-FFF2-40B4-BE49-F238E27FC236}">
                <a16:creationId xmlns:a16="http://schemas.microsoft.com/office/drawing/2014/main" id="{E9BA1C14-9F12-4499-BAB5-FADFC4FAB6A1}"/>
              </a:ext>
            </a:extLst>
          </p:cNvPr>
          <p:cNvPicPr>
            <a:picLocks noChangeAspect="1"/>
          </p:cNvPicPr>
          <p:nvPr/>
        </p:nvPicPr>
        <p:blipFill>
          <a:blip r:embed="rId16"/>
          <a:stretch>
            <a:fillRect/>
          </a:stretch>
        </p:blipFill>
        <p:spPr>
          <a:xfrm>
            <a:off x="10105121" y="1661040"/>
            <a:ext cx="1802197" cy="1070517"/>
          </a:xfrm>
          <a:prstGeom prst="rect">
            <a:avLst/>
          </a:prstGeom>
        </p:spPr>
      </p:pic>
      <p:sp>
        <p:nvSpPr>
          <p:cNvPr id="9" name="TextBox 8">
            <a:extLst>
              <a:ext uri="{FF2B5EF4-FFF2-40B4-BE49-F238E27FC236}">
                <a16:creationId xmlns:a16="http://schemas.microsoft.com/office/drawing/2014/main" id="{50D2B9C1-9D64-43EA-876E-8B83597C0419}"/>
              </a:ext>
            </a:extLst>
          </p:cNvPr>
          <p:cNvSpPr txBox="1"/>
          <p:nvPr/>
        </p:nvSpPr>
        <p:spPr>
          <a:xfrm>
            <a:off x="9814327" y="2680617"/>
            <a:ext cx="2028119" cy="415498"/>
          </a:xfrm>
          <a:prstGeom prst="rect">
            <a:avLst/>
          </a:prstGeom>
          <a:noFill/>
        </p:spPr>
        <p:txBody>
          <a:bodyPr wrap="square" rtlCol="0">
            <a:spAutoFit/>
          </a:bodyPr>
          <a:lstStyle/>
          <a:p>
            <a:pPr algn="ctr"/>
            <a:r>
              <a:rPr lang="en-US" sz="1050" dirty="0"/>
              <a:t>Mobile app and</a:t>
            </a:r>
          </a:p>
          <a:p>
            <a:pPr algn="ctr"/>
            <a:r>
              <a:rPr lang="en-US" sz="1050" dirty="0"/>
              <a:t>Enterprise Dashboard</a:t>
            </a:r>
          </a:p>
        </p:txBody>
      </p:sp>
    </p:spTree>
    <p:extLst>
      <p:ext uri="{BB962C8B-B14F-4D97-AF65-F5344CB8AC3E}">
        <p14:creationId xmlns:p14="http://schemas.microsoft.com/office/powerpoint/2010/main" val="295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8F6CE9-0835-43A8-AA4F-C634151356FD}"/>
              </a:ext>
            </a:extLst>
          </p:cNvPr>
          <p:cNvSpPr>
            <a:spLocks noGrp="1"/>
          </p:cNvSpPr>
          <p:nvPr>
            <p:ph idx="1"/>
          </p:nvPr>
        </p:nvSpPr>
        <p:spPr>
          <a:xfrm>
            <a:off x="609441" y="2895600"/>
            <a:ext cx="10969943" cy="3111692"/>
          </a:xfrm>
        </p:spPr>
        <p:txBody>
          <a:bodyPr/>
          <a:lstStyle/>
          <a:p>
            <a:pPr marL="742950" lvl="1" indent="-285750">
              <a:spcBef>
                <a:spcPts val="0"/>
              </a:spcBef>
              <a:buClrTx/>
              <a:buFont typeface="Arial" panose="020B0604020202020204" pitchFamily="34" charset="0"/>
              <a:buChar char="•"/>
              <a:defRPr/>
            </a:pPr>
            <a:r>
              <a:rPr lang="en-US" sz="1800" dirty="0"/>
              <a:t>works with the person to identify the community they want to live in </a:t>
            </a:r>
          </a:p>
          <a:p>
            <a:pPr marL="742950" lvl="1" indent="-285750">
              <a:spcBef>
                <a:spcPts val="0"/>
              </a:spcBef>
              <a:buClrTx/>
              <a:buFont typeface="Arial" panose="020B0604020202020204" pitchFamily="34" charset="0"/>
              <a:buChar char="•"/>
              <a:defRPr/>
            </a:pPr>
            <a:r>
              <a:rPr lang="en-US" sz="1800" dirty="0"/>
              <a:t>Identifies the staffing supports needed in order to make sure this life choice is successful for them</a:t>
            </a:r>
          </a:p>
          <a:p>
            <a:pPr marL="742950" lvl="1" indent="-285750">
              <a:spcBef>
                <a:spcPts val="0"/>
              </a:spcBef>
              <a:buClrTx/>
              <a:buFont typeface="Arial" panose="020B0604020202020204" pitchFamily="34" charset="0"/>
              <a:buChar char="•"/>
              <a:defRPr/>
            </a:pPr>
            <a:r>
              <a:rPr lang="en-US" sz="1800" dirty="0"/>
              <a:t>requests assessments including but not limited to an Independent Living Assessment; an Assistive Technology ; medical assessment by a health care coordinator; transportation and behavioral/clinical.    </a:t>
            </a:r>
          </a:p>
          <a:p>
            <a:pPr marL="742950" lvl="1" indent="-285750">
              <a:spcBef>
                <a:spcPts val="0"/>
              </a:spcBef>
              <a:buClrTx/>
              <a:buFont typeface="Arial" panose="020B0604020202020204" pitchFamily="34" charset="0"/>
              <a:buChar char="•"/>
              <a:defRPr/>
            </a:pPr>
            <a:r>
              <a:rPr lang="en-US" sz="1800" dirty="0"/>
              <a:t>Reviews outcomes of Assessments</a:t>
            </a:r>
          </a:p>
          <a:p>
            <a:pPr marL="742950" lvl="1" indent="-285750">
              <a:spcBef>
                <a:spcPts val="0"/>
              </a:spcBef>
              <a:buClrTx/>
              <a:buFont typeface="Arial" panose="020B0604020202020204" pitchFamily="34" charset="0"/>
              <a:buChar char="•"/>
              <a:defRPr/>
            </a:pPr>
            <a:r>
              <a:rPr lang="en-US" sz="1800" dirty="0"/>
              <a:t>Makes recommendations</a:t>
            </a:r>
          </a:p>
          <a:p>
            <a:pPr marL="742950" lvl="1" indent="-285750">
              <a:spcBef>
                <a:spcPts val="0"/>
              </a:spcBef>
              <a:buClrTx/>
              <a:buFont typeface="Arial" panose="020B0604020202020204" pitchFamily="34" charset="0"/>
              <a:buChar char="•"/>
              <a:defRPr/>
            </a:pPr>
            <a:r>
              <a:rPr lang="en-US" sz="1800" dirty="0"/>
              <a:t>Reviews programs</a:t>
            </a:r>
          </a:p>
          <a:p>
            <a:pPr marL="742950" lvl="1" indent="-285750">
              <a:spcBef>
                <a:spcPts val="0"/>
              </a:spcBef>
              <a:buClrTx/>
              <a:buFont typeface="Arial" panose="020B0604020202020204" pitchFamily="34" charset="0"/>
              <a:buChar char="•"/>
              <a:defRPr/>
            </a:pPr>
            <a:r>
              <a:rPr lang="en-US" sz="1800" dirty="0"/>
              <a:t>Revises services as needed </a:t>
            </a:r>
          </a:p>
          <a:p>
            <a:endParaRPr lang="en-US" dirty="0"/>
          </a:p>
        </p:txBody>
      </p:sp>
      <p:sp>
        <p:nvSpPr>
          <p:cNvPr id="3" name="Title 2">
            <a:extLst>
              <a:ext uri="{FF2B5EF4-FFF2-40B4-BE49-F238E27FC236}">
                <a16:creationId xmlns:a16="http://schemas.microsoft.com/office/drawing/2014/main" id="{5707FDD9-3BC2-41FD-A72F-D3CDC278D336}"/>
              </a:ext>
            </a:extLst>
          </p:cNvPr>
          <p:cNvSpPr>
            <a:spLocks noGrp="1"/>
          </p:cNvSpPr>
          <p:nvPr>
            <p:ph type="title"/>
          </p:nvPr>
        </p:nvSpPr>
        <p:spPr>
          <a:xfrm>
            <a:off x="609441" y="274638"/>
            <a:ext cx="10969943" cy="2087562"/>
          </a:xfrm>
        </p:spPr>
        <p:txBody>
          <a:bodyPr>
            <a:normAutofit fontScale="90000"/>
          </a:bodyPr>
          <a:lstStyle/>
          <a:p>
            <a:pPr algn="ctr"/>
            <a:r>
              <a:rPr lang="en-US" sz="4400" dirty="0"/>
              <a:t>The Personal Support Team</a:t>
            </a:r>
            <a:br>
              <a:rPr lang="en-US" sz="4400" dirty="0"/>
            </a:br>
            <a:r>
              <a:rPr lang="en-US" sz="4400" dirty="0"/>
              <a:t>for the person</a:t>
            </a:r>
            <a:br>
              <a:rPr lang="en-US" sz="4400" dirty="0"/>
            </a:br>
            <a:r>
              <a:rPr lang="en-US" sz="4400" dirty="0"/>
              <a:t>drives the process</a:t>
            </a:r>
            <a:br>
              <a:rPr lang="en-US" sz="4400" dirty="0"/>
            </a:br>
            <a:endParaRPr lang="en-US" dirty="0"/>
          </a:p>
        </p:txBody>
      </p:sp>
    </p:spTree>
    <p:extLst>
      <p:ext uri="{BB962C8B-B14F-4D97-AF65-F5344CB8AC3E}">
        <p14:creationId xmlns:p14="http://schemas.microsoft.com/office/powerpoint/2010/main" val="1151577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art Placeholder 4">
            <a:extLst>
              <a:ext uri="{FF2B5EF4-FFF2-40B4-BE49-F238E27FC236}">
                <a16:creationId xmlns:a16="http://schemas.microsoft.com/office/drawing/2014/main" id="{806F60B9-6748-456E-A51C-584875D48B39}"/>
              </a:ext>
            </a:extLst>
          </p:cNvPr>
          <p:cNvPicPr>
            <a:picLocks noGrp="1" noChangeAspect="1"/>
          </p:cNvPicPr>
          <p:nvPr>
            <p:ph type="chart" sz="quarter" idx="10"/>
          </p:nvPr>
        </p:nvPicPr>
        <p:blipFill rotWithShape="1">
          <a:blip r:embed="rId3"/>
          <a:srcRect l="44260" t="37157" r="25377" b="53267"/>
          <a:stretch/>
        </p:blipFill>
        <p:spPr>
          <a:xfrm>
            <a:off x="6201397" y="1490257"/>
            <a:ext cx="4518567" cy="766116"/>
          </a:xfrm>
          <a:prstGeom prst="rect">
            <a:avLst/>
          </a:prstGeom>
        </p:spPr>
      </p:pic>
      <p:sp>
        <p:nvSpPr>
          <p:cNvPr id="3" name="Title 2">
            <a:extLst>
              <a:ext uri="{FF2B5EF4-FFF2-40B4-BE49-F238E27FC236}">
                <a16:creationId xmlns:a16="http://schemas.microsoft.com/office/drawing/2014/main" id="{ED45F2BA-8B23-4026-B84C-D1A91AC1BC7E}"/>
              </a:ext>
            </a:extLst>
          </p:cNvPr>
          <p:cNvSpPr>
            <a:spLocks noGrp="1"/>
          </p:cNvSpPr>
          <p:nvPr>
            <p:ph type="title"/>
          </p:nvPr>
        </p:nvSpPr>
        <p:spPr>
          <a:xfrm>
            <a:off x="239786" y="59924"/>
            <a:ext cx="10254950" cy="882317"/>
          </a:xfrm>
        </p:spPr>
        <p:txBody>
          <a:bodyPr/>
          <a:lstStyle/>
          <a:p>
            <a:r>
              <a:rPr lang="en-US" dirty="0">
                <a:solidFill>
                  <a:srgbClr val="00B0F0"/>
                </a:solidFill>
              </a:rPr>
              <a:t>How System Works</a:t>
            </a:r>
          </a:p>
        </p:txBody>
      </p:sp>
      <p:pic>
        <p:nvPicPr>
          <p:cNvPr id="4" name="Picture 3">
            <a:extLst>
              <a:ext uri="{FF2B5EF4-FFF2-40B4-BE49-F238E27FC236}">
                <a16:creationId xmlns:a16="http://schemas.microsoft.com/office/drawing/2014/main" id="{71D39AEB-633D-4394-883E-DE276AE13FEF}"/>
              </a:ext>
            </a:extLst>
          </p:cNvPr>
          <p:cNvPicPr>
            <a:picLocks noChangeAspect="1"/>
          </p:cNvPicPr>
          <p:nvPr/>
        </p:nvPicPr>
        <p:blipFill rotWithShape="1">
          <a:blip r:embed="rId4"/>
          <a:srcRect l="43875" t="27906" r="15851" b="3955"/>
          <a:stretch/>
        </p:blipFill>
        <p:spPr>
          <a:xfrm>
            <a:off x="465014" y="761194"/>
            <a:ext cx="5629399" cy="5120640"/>
          </a:xfrm>
          <a:prstGeom prst="rect">
            <a:avLst/>
          </a:prstGeom>
        </p:spPr>
      </p:pic>
      <p:sp>
        <p:nvSpPr>
          <p:cNvPr id="7" name="TextBox 6">
            <a:extLst>
              <a:ext uri="{FF2B5EF4-FFF2-40B4-BE49-F238E27FC236}">
                <a16:creationId xmlns:a16="http://schemas.microsoft.com/office/drawing/2014/main" id="{9B2FA679-17E4-41F9-AA38-7AA6230DC543}"/>
              </a:ext>
            </a:extLst>
          </p:cNvPr>
          <p:cNvSpPr txBox="1"/>
          <p:nvPr/>
        </p:nvSpPr>
        <p:spPr>
          <a:xfrm>
            <a:off x="10719963" y="1544910"/>
            <a:ext cx="98772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Mark Pro Book"/>
              <a:ea typeface="+mn-ea"/>
              <a:cs typeface="+mn-cs"/>
            </a:endParaRPr>
          </a:p>
        </p:txBody>
      </p:sp>
      <p:sp>
        <p:nvSpPr>
          <p:cNvPr id="2" name="Rectangle 1">
            <a:extLst>
              <a:ext uri="{FF2B5EF4-FFF2-40B4-BE49-F238E27FC236}">
                <a16:creationId xmlns:a16="http://schemas.microsoft.com/office/drawing/2014/main" id="{96CB8AAA-BC15-4F06-ADDD-42E06D91B502}"/>
              </a:ext>
            </a:extLst>
          </p:cNvPr>
          <p:cNvSpPr/>
          <p:nvPr/>
        </p:nvSpPr>
        <p:spPr>
          <a:xfrm>
            <a:off x="-5358098" y="5165209"/>
            <a:ext cx="3104528" cy="369332"/>
          </a:xfrm>
          <a:prstGeom prst="rect">
            <a:avLst/>
          </a:prstGeom>
        </p:spPr>
        <p:txBody>
          <a:bodyPr wrap="none">
            <a:spAutoFit/>
          </a:bodyPr>
          <a:lstStyle/>
          <a:p>
            <a:r>
              <a:rPr lang="en-US" dirty="0"/>
              <a:t>How Enterprise Wellness </a:t>
            </a:r>
          </a:p>
        </p:txBody>
      </p:sp>
      <p:pic>
        <p:nvPicPr>
          <p:cNvPr id="8" name="Picture 7">
            <a:extLst>
              <a:ext uri="{FF2B5EF4-FFF2-40B4-BE49-F238E27FC236}">
                <a16:creationId xmlns:a16="http://schemas.microsoft.com/office/drawing/2014/main" id="{B42C7355-A885-4FC7-BBE4-D13DF4F2BCD4}"/>
              </a:ext>
            </a:extLst>
          </p:cNvPr>
          <p:cNvPicPr>
            <a:picLocks noChangeAspect="1"/>
          </p:cNvPicPr>
          <p:nvPr/>
        </p:nvPicPr>
        <p:blipFill>
          <a:blip r:embed="rId5"/>
          <a:stretch>
            <a:fillRect/>
          </a:stretch>
        </p:blipFill>
        <p:spPr>
          <a:xfrm>
            <a:off x="6094413" y="2225197"/>
            <a:ext cx="5404955" cy="3210579"/>
          </a:xfrm>
          <a:prstGeom prst="rect">
            <a:avLst/>
          </a:prstGeom>
        </p:spPr>
      </p:pic>
    </p:spTree>
    <p:extLst>
      <p:ext uri="{BB962C8B-B14F-4D97-AF65-F5344CB8AC3E}">
        <p14:creationId xmlns:p14="http://schemas.microsoft.com/office/powerpoint/2010/main" val="322836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D6650DE-4B83-964C-9D1F-D90B27E7C20F}"/>
              </a:ext>
            </a:extLst>
          </p:cNvPr>
          <p:cNvGrpSpPr/>
          <p:nvPr/>
        </p:nvGrpSpPr>
        <p:grpSpPr>
          <a:xfrm>
            <a:off x="2865482" y="2439126"/>
            <a:ext cx="2130929" cy="2131484"/>
            <a:chOff x="2866228" y="2439126"/>
            <a:chExt cx="2131484" cy="2131484"/>
          </a:xfrm>
        </p:grpSpPr>
        <p:sp>
          <p:nvSpPr>
            <p:cNvPr id="267" name="Rectangle 266">
              <a:extLst>
                <a:ext uri="{FF2B5EF4-FFF2-40B4-BE49-F238E27FC236}">
                  <a16:creationId xmlns:a16="http://schemas.microsoft.com/office/drawing/2014/main" id="{76AB9508-83DC-1240-97E6-9EB633B75734}"/>
                </a:ext>
              </a:extLst>
            </p:cNvPr>
            <p:cNvSpPr/>
            <p:nvPr/>
          </p:nvSpPr>
          <p:spPr>
            <a:xfrm rot="16200000">
              <a:off x="3637688" y="2623986"/>
              <a:ext cx="610420" cy="1163107"/>
            </a:xfrm>
            <a:prstGeom prst="rect">
              <a:avLst/>
            </a:prstGeom>
            <a:solidFill>
              <a:srgbClr val="76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68" name="TextBox 267">
              <a:extLst>
                <a:ext uri="{FF2B5EF4-FFF2-40B4-BE49-F238E27FC236}">
                  <a16:creationId xmlns:a16="http://schemas.microsoft.com/office/drawing/2014/main" id="{230ECA8E-9DC6-BD48-BCD3-65212D54D0D7}"/>
                </a:ext>
              </a:extLst>
            </p:cNvPr>
            <p:cNvSpPr txBox="1"/>
            <p:nvPr/>
          </p:nvSpPr>
          <p:spPr>
            <a:xfrm>
              <a:off x="3334382" y="3055451"/>
              <a:ext cx="1217028"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C</a:t>
              </a:r>
            </a:p>
          </p:txBody>
        </p:sp>
        <p:pic>
          <p:nvPicPr>
            <p:cNvPr id="269" name="Picture 268">
              <a:extLst>
                <a:ext uri="{FF2B5EF4-FFF2-40B4-BE49-F238E27FC236}">
                  <a16:creationId xmlns:a16="http://schemas.microsoft.com/office/drawing/2014/main" id="{F7DDAF53-0717-D743-9606-669C026A4ECA}"/>
                </a:ext>
              </a:extLst>
            </p:cNvPr>
            <p:cNvPicPr>
              <a:picLocks/>
            </p:cNvPicPr>
            <p:nvPr/>
          </p:nvPicPr>
          <p:blipFill>
            <a:blip r:embed="rId3"/>
            <a:stretch>
              <a:fillRect/>
            </a:stretch>
          </p:blipFill>
          <p:spPr>
            <a:xfrm>
              <a:off x="2866228" y="2439126"/>
              <a:ext cx="2131484" cy="2131484"/>
            </a:xfrm>
            <a:prstGeom prst="rect">
              <a:avLst/>
            </a:prstGeom>
          </p:spPr>
        </p:pic>
        <p:pic>
          <p:nvPicPr>
            <p:cNvPr id="270" name="Graphic 269">
              <a:extLst>
                <a:ext uri="{FF2B5EF4-FFF2-40B4-BE49-F238E27FC236}">
                  <a16:creationId xmlns:a16="http://schemas.microsoft.com/office/drawing/2014/main" id="{BFDA9BD1-AA5D-EC40-87A8-1096E53CAC11}"/>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57159" y="3640317"/>
              <a:ext cx="566981" cy="467434"/>
            </a:xfrm>
            <a:prstGeom prst="rect">
              <a:avLst/>
            </a:prstGeom>
          </p:spPr>
        </p:pic>
      </p:grpSp>
      <p:sp>
        <p:nvSpPr>
          <p:cNvPr id="226" name="Rectangle 225">
            <a:extLst>
              <a:ext uri="{FF2B5EF4-FFF2-40B4-BE49-F238E27FC236}">
                <a16:creationId xmlns:a16="http://schemas.microsoft.com/office/drawing/2014/main" id="{C6B46687-D161-BB46-88A2-08391FF81C48}"/>
              </a:ext>
            </a:extLst>
          </p:cNvPr>
          <p:cNvSpPr/>
          <p:nvPr/>
        </p:nvSpPr>
        <p:spPr>
          <a:xfrm>
            <a:off x="511313" y="1904796"/>
            <a:ext cx="1108303"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Lock</a:t>
            </a:r>
          </a:p>
        </p:txBody>
      </p:sp>
      <p:grpSp>
        <p:nvGrpSpPr>
          <p:cNvPr id="14" name="Group 13">
            <a:extLst>
              <a:ext uri="{FF2B5EF4-FFF2-40B4-BE49-F238E27FC236}">
                <a16:creationId xmlns:a16="http://schemas.microsoft.com/office/drawing/2014/main" id="{AA2A38DF-BCF4-3E49-9636-CC25E23B9E67}"/>
              </a:ext>
            </a:extLst>
          </p:cNvPr>
          <p:cNvGrpSpPr/>
          <p:nvPr/>
        </p:nvGrpSpPr>
        <p:grpSpPr>
          <a:xfrm>
            <a:off x="0" y="2445380"/>
            <a:ext cx="2130929" cy="2131484"/>
            <a:chOff x="0" y="2445380"/>
            <a:chExt cx="2131484" cy="2131484"/>
          </a:xfrm>
        </p:grpSpPr>
        <p:sp>
          <p:nvSpPr>
            <p:cNvPr id="224" name="Rectangle 223">
              <a:extLst>
                <a:ext uri="{FF2B5EF4-FFF2-40B4-BE49-F238E27FC236}">
                  <a16:creationId xmlns:a16="http://schemas.microsoft.com/office/drawing/2014/main" id="{ACE419C9-FB52-8446-BE0F-7F03F2485E68}"/>
                </a:ext>
              </a:extLst>
            </p:cNvPr>
            <p:cNvSpPr/>
            <p:nvPr/>
          </p:nvSpPr>
          <p:spPr>
            <a:xfrm rot="16200000">
              <a:off x="794423" y="2664558"/>
              <a:ext cx="610418" cy="111226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25" name="TextBox 224">
              <a:extLst>
                <a:ext uri="{FF2B5EF4-FFF2-40B4-BE49-F238E27FC236}">
                  <a16:creationId xmlns:a16="http://schemas.microsoft.com/office/drawing/2014/main" id="{AACE5E3C-461F-114F-BF7A-F25F5F4B2183}"/>
                </a:ext>
              </a:extLst>
            </p:cNvPr>
            <p:cNvSpPr txBox="1"/>
            <p:nvPr/>
          </p:nvSpPr>
          <p:spPr>
            <a:xfrm>
              <a:off x="463692" y="3055451"/>
              <a:ext cx="1204100"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A</a:t>
              </a:r>
            </a:p>
          </p:txBody>
        </p:sp>
        <p:pic>
          <p:nvPicPr>
            <p:cNvPr id="227" name="Graphic 226">
              <a:extLst>
                <a:ext uri="{FF2B5EF4-FFF2-40B4-BE49-F238E27FC236}">
                  <a16:creationId xmlns:a16="http://schemas.microsoft.com/office/drawing/2014/main" id="{46A1B692-B2E0-CD42-91A4-77621E0C6BF1}"/>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0096" y="3642820"/>
              <a:ext cx="331292" cy="462428"/>
            </a:xfrm>
            <a:prstGeom prst="rect">
              <a:avLst/>
            </a:prstGeom>
          </p:spPr>
        </p:pic>
        <p:pic>
          <p:nvPicPr>
            <p:cNvPr id="228" name="Picture 227">
              <a:extLst>
                <a:ext uri="{FF2B5EF4-FFF2-40B4-BE49-F238E27FC236}">
                  <a16:creationId xmlns:a16="http://schemas.microsoft.com/office/drawing/2014/main" id="{990D4933-8871-FB40-9FA5-34A65F6DADEB}"/>
                </a:ext>
              </a:extLst>
            </p:cNvPr>
            <p:cNvPicPr>
              <a:picLocks/>
            </p:cNvPicPr>
            <p:nvPr/>
          </p:nvPicPr>
          <p:blipFill>
            <a:blip r:embed="rId3"/>
            <a:stretch>
              <a:fillRect/>
            </a:stretch>
          </p:blipFill>
          <p:spPr>
            <a:xfrm>
              <a:off x="0" y="2445380"/>
              <a:ext cx="2131484" cy="2131484"/>
            </a:xfrm>
            <a:prstGeom prst="rect">
              <a:avLst/>
            </a:prstGeom>
          </p:spPr>
        </p:pic>
      </p:grpSp>
      <p:sp>
        <p:nvSpPr>
          <p:cNvPr id="233" name="Rectangle 232">
            <a:extLst>
              <a:ext uri="{FF2B5EF4-FFF2-40B4-BE49-F238E27FC236}">
                <a16:creationId xmlns:a16="http://schemas.microsoft.com/office/drawing/2014/main" id="{E409069B-F70C-2E41-8571-E090ECBE4066}"/>
              </a:ext>
            </a:extLst>
          </p:cNvPr>
          <p:cNvSpPr/>
          <p:nvPr/>
        </p:nvSpPr>
        <p:spPr>
          <a:xfrm>
            <a:off x="10530528" y="1889163"/>
            <a:ext cx="1181036" cy="338296"/>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Wellness</a:t>
            </a:r>
          </a:p>
        </p:txBody>
      </p:sp>
      <p:grpSp>
        <p:nvGrpSpPr>
          <p:cNvPr id="6" name="Group 5">
            <a:extLst>
              <a:ext uri="{FF2B5EF4-FFF2-40B4-BE49-F238E27FC236}">
                <a16:creationId xmlns:a16="http://schemas.microsoft.com/office/drawing/2014/main" id="{F61564EA-0E59-394D-A35A-C109EB47FEFC}"/>
              </a:ext>
            </a:extLst>
          </p:cNvPr>
          <p:cNvGrpSpPr/>
          <p:nvPr/>
        </p:nvGrpSpPr>
        <p:grpSpPr>
          <a:xfrm>
            <a:off x="10055582" y="2429339"/>
            <a:ext cx="2130929" cy="2129873"/>
            <a:chOff x="10058201" y="2429338"/>
            <a:chExt cx="2131484" cy="2129873"/>
          </a:xfrm>
        </p:grpSpPr>
        <p:pic>
          <p:nvPicPr>
            <p:cNvPr id="230" name="Graphic 229">
              <a:extLst>
                <a:ext uri="{FF2B5EF4-FFF2-40B4-BE49-F238E27FC236}">
                  <a16:creationId xmlns:a16="http://schemas.microsoft.com/office/drawing/2014/main" id="{D3806203-FB36-A549-8EF1-80659C0C3756}"/>
                </a:ext>
              </a:extLst>
            </p:cNvPr>
            <p:cNvPicPr>
              <a:picLocks/>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86463" y="3633102"/>
              <a:ext cx="474961" cy="433332"/>
            </a:xfrm>
            <a:prstGeom prst="rect">
              <a:avLst/>
            </a:prstGeom>
          </p:spPr>
        </p:pic>
        <p:sp>
          <p:nvSpPr>
            <p:cNvPr id="231" name="Rectangle 230">
              <a:extLst>
                <a:ext uri="{FF2B5EF4-FFF2-40B4-BE49-F238E27FC236}">
                  <a16:creationId xmlns:a16="http://schemas.microsoft.com/office/drawing/2014/main" id="{DD067B6F-8DA1-124B-9777-E123B17F20D5}"/>
                </a:ext>
              </a:extLst>
            </p:cNvPr>
            <p:cNvSpPr/>
            <p:nvPr/>
          </p:nvSpPr>
          <p:spPr>
            <a:xfrm rot="16200000">
              <a:off x="10828533" y="2678968"/>
              <a:ext cx="609957" cy="1050184"/>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32" name="TextBox 231">
              <a:extLst>
                <a:ext uri="{FF2B5EF4-FFF2-40B4-BE49-F238E27FC236}">
                  <a16:creationId xmlns:a16="http://schemas.microsoft.com/office/drawing/2014/main" id="{5C091935-FB65-624B-B1FD-0DC564C324D0}"/>
                </a:ext>
              </a:extLst>
            </p:cNvPr>
            <p:cNvSpPr txBox="1"/>
            <p:nvPr/>
          </p:nvSpPr>
          <p:spPr>
            <a:xfrm>
              <a:off x="10521893" y="3038948"/>
              <a:ext cx="1204100" cy="322921"/>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H</a:t>
              </a:r>
            </a:p>
          </p:txBody>
        </p:sp>
        <p:pic>
          <p:nvPicPr>
            <p:cNvPr id="234" name="Picture 233">
              <a:extLst>
                <a:ext uri="{FF2B5EF4-FFF2-40B4-BE49-F238E27FC236}">
                  <a16:creationId xmlns:a16="http://schemas.microsoft.com/office/drawing/2014/main" id="{D81EABD3-513B-5F4C-978D-B81AEA263464}"/>
                </a:ext>
              </a:extLst>
            </p:cNvPr>
            <p:cNvPicPr>
              <a:picLocks/>
            </p:cNvPicPr>
            <p:nvPr/>
          </p:nvPicPr>
          <p:blipFill>
            <a:blip r:embed="rId3"/>
            <a:stretch>
              <a:fillRect/>
            </a:stretch>
          </p:blipFill>
          <p:spPr>
            <a:xfrm>
              <a:off x="10058201" y="2429338"/>
              <a:ext cx="2131484" cy="2129873"/>
            </a:xfrm>
            <a:prstGeom prst="rect">
              <a:avLst/>
            </a:prstGeom>
          </p:spPr>
        </p:pic>
      </p:grpSp>
      <p:sp>
        <p:nvSpPr>
          <p:cNvPr id="236" name="Rectangle 235">
            <a:extLst>
              <a:ext uri="{FF2B5EF4-FFF2-40B4-BE49-F238E27FC236}">
                <a16:creationId xmlns:a16="http://schemas.microsoft.com/office/drawing/2014/main" id="{D6AB4E3E-6CDB-4E4E-A7D0-4311C8123F17}"/>
              </a:ext>
            </a:extLst>
          </p:cNvPr>
          <p:cNvSpPr/>
          <p:nvPr/>
        </p:nvSpPr>
        <p:spPr>
          <a:xfrm>
            <a:off x="4813474" y="1904794"/>
            <a:ext cx="1100428"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Camera</a:t>
            </a:r>
          </a:p>
        </p:txBody>
      </p:sp>
      <p:grpSp>
        <p:nvGrpSpPr>
          <p:cNvPr id="20" name="Group 19">
            <a:extLst>
              <a:ext uri="{FF2B5EF4-FFF2-40B4-BE49-F238E27FC236}">
                <a16:creationId xmlns:a16="http://schemas.microsoft.com/office/drawing/2014/main" id="{15B8C035-14BD-5346-A551-F896DB049B97}"/>
              </a:ext>
            </a:extLst>
          </p:cNvPr>
          <p:cNvGrpSpPr/>
          <p:nvPr/>
        </p:nvGrpSpPr>
        <p:grpSpPr>
          <a:xfrm>
            <a:off x="4298222" y="2435999"/>
            <a:ext cx="2130929" cy="2131484"/>
            <a:chOff x="4299342" y="2435999"/>
            <a:chExt cx="2131484" cy="2131484"/>
          </a:xfrm>
        </p:grpSpPr>
        <p:sp>
          <p:nvSpPr>
            <p:cNvPr id="237" name="Rectangle 236">
              <a:extLst>
                <a:ext uri="{FF2B5EF4-FFF2-40B4-BE49-F238E27FC236}">
                  <a16:creationId xmlns:a16="http://schemas.microsoft.com/office/drawing/2014/main" id="{C64ADA95-7F30-C240-AD03-01BE939B7F4C}"/>
                </a:ext>
              </a:extLst>
            </p:cNvPr>
            <p:cNvSpPr/>
            <p:nvPr/>
          </p:nvSpPr>
          <p:spPr>
            <a:xfrm rot="16200000">
              <a:off x="5059874" y="2641302"/>
              <a:ext cx="610420" cy="116310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38" name="TextBox 237">
              <a:extLst>
                <a:ext uri="{FF2B5EF4-FFF2-40B4-BE49-F238E27FC236}">
                  <a16:creationId xmlns:a16="http://schemas.microsoft.com/office/drawing/2014/main" id="{FAF0A71E-9ACF-6448-9292-C0928DE31299}"/>
                </a:ext>
              </a:extLst>
            </p:cNvPr>
            <p:cNvSpPr txBox="1"/>
            <p:nvPr/>
          </p:nvSpPr>
          <p:spPr>
            <a:xfrm>
              <a:off x="4756570" y="3055451"/>
              <a:ext cx="1217028"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D</a:t>
              </a:r>
            </a:p>
          </p:txBody>
        </p:sp>
        <p:pic>
          <p:nvPicPr>
            <p:cNvPr id="239" name="Picture 238">
              <a:extLst>
                <a:ext uri="{FF2B5EF4-FFF2-40B4-BE49-F238E27FC236}">
                  <a16:creationId xmlns:a16="http://schemas.microsoft.com/office/drawing/2014/main" id="{AADE996A-8569-F44C-B6CD-B18CC0EFBF47}"/>
                </a:ext>
              </a:extLst>
            </p:cNvPr>
            <p:cNvPicPr>
              <a:picLocks/>
            </p:cNvPicPr>
            <p:nvPr/>
          </p:nvPicPr>
          <p:blipFill>
            <a:blip r:embed="rId3"/>
            <a:stretch>
              <a:fillRect/>
            </a:stretch>
          </p:blipFill>
          <p:spPr>
            <a:xfrm>
              <a:off x="4299342" y="2435999"/>
              <a:ext cx="2131484" cy="2131484"/>
            </a:xfrm>
            <a:prstGeom prst="rect">
              <a:avLst/>
            </a:prstGeom>
          </p:spPr>
        </p:pic>
        <p:pic>
          <p:nvPicPr>
            <p:cNvPr id="240" name="Graphic 239">
              <a:extLst>
                <a:ext uri="{FF2B5EF4-FFF2-40B4-BE49-F238E27FC236}">
                  <a16:creationId xmlns:a16="http://schemas.microsoft.com/office/drawing/2014/main" id="{2049E5A4-8F3A-2843-AAA3-F3B3BFC8C067}"/>
                </a:ext>
              </a:extLst>
            </p:cNvPr>
            <p:cNvPicPr>
              <a:picLocks/>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75500" y="3638810"/>
              <a:ext cx="379168" cy="470449"/>
            </a:xfrm>
            <a:prstGeom prst="rect">
              <a:avLst/>
            </a:prstGeom>
          </p:spPr>
        </p:pic>
      </p:grpSp>
      <p:sp>
        <p:nvSpPr>
          <p:cNvPr id="242" name="Rectangle 241">
            <a:extLst>
              <a:ext uri="{FF2B5EF4-FFF2-40B4-BE49-F238E27FC236}">
                <a16:creationId xmlns:a16="http://schemas.microsoft.com/office/drawing/2014/main" id="{45765706-4C27-8841-8B64-D406F4141288}"/>
              </a:ext>
            </a:extLst>
          </p:cNvPr>
          <p:cNvSpPr/>
          <p:nvPr/>
        </p:nvSpPr>
        <p:spPr>
          <a:xfrm>
            <a:off x="7678955" y="1904796"/>
            <a:ext cx="1100428"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Water</a:t>
            </a:r>
          </a:p>
        </p:txBody>
      </p:sp>
      <p:grpSp>
        <p:nvGrpSpPr>
          <p:cNvPr id="4" name="Group 3">
            <a:extLst>
              <a:ext uri="{FF2B5EF4-FFF2-40B4-BE49-F238E27FC236}">
                <a16:creationId xmlns:a16="http://schemas.microsoft.com/office/drawing/2014/main" id="{EDDA8B42-A188-CD4C-8B58-E54BB761E204}"/>
              </a:ext>
            </a:extLst>
          </p:cNvPr>
          <p:cNvGrpSpPr/>
          <p:nvPr/>
        </p:nvGrpSpPr>
        <p:grpSpPr>
          <a:xfrm>
            <a:off x="7163704" y="2432872"/>
            <a:ext cx="2130929" cy="2131484"/>
            <a:chOff x="7165570" y="2432872"/>
            <a:chExt cx="2131484" cy="2131484"/>
          </a:xfrm>
        </p:grpSpPr>
        <p:sp>
          <p:nvSpPr>
            <p:cNvPr id="243" name="Rectangle 242">
              <a:extLst>
                <a:ext uri="{FF2B5EF4-FFF2-40B4-BE49-F238E27FC236}">
                  <a16:creationId xmlns:a16="http://schemas.microsoft.com/office/drawing/2014/main" id="{D355DC90-68C4-1845-B749-BAC5F17C1875}"/>
                </a:ext>
              </a:extLst>
            </p:cNvPr>
            <p:cNvSpPr/>
            <p:nvPr/>
          </p:nvSpPr>
          <p:spPr>
            <a:xfrm rot="16200000">
              <a:off x="7926102" y="2623986"/>
              <a:ext cx="610420" cy="1163107"/>
            </a:xfrm>
            <a:prstGeom prst="rect">
              <a:avLst/>
            </a:prstGeom>
            <a:solidFill>
              <a:srgbClr val="42C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44" name="TextBox 243">
              <a:extLst>
                <a:ext uri="{FF2B5EF4-FFF2-40B4-BE49-F238E27FC236}">
                  <a16:creationId xmlns:a16="http://schemas.microsoft.com/office/drawing/2014/main" id="{4AE9FA29-37F0-464A-A0D1-4BC014AD76A2}"/>
                </a:ext>
              </a:extLst>
            </p:cNvPr>
            <p:cNvSpPr txBox="1"/>
            <p:nvPr/>
          </p:nvSpPr>
          <p:spPr>
            <a:xfrm>
              <a:off x="7622798" y="3055451"/>
              <a:ext cx="1217028"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F</a:t>
              </a:r>
            </a:p>
          </p:txBody>
        </p:sp>
        <p:pic>
          <p:nvPicPr>
            <p:cNvPr id="245" name="Picture 244">
              <a:extLst>
                <a:ext uri="{FF2B5EF4-FFF2-40B4-BE49-F238E27FC236}">
                  <a16:creationId xmlns:a16="http://schemas.microsoft.com/office/drawing/2014/main" id="{17254961-68D1-8F46-BAFC-10B8F43969D5}"/>
                </a:ext>
              </a:extLst>
            </p:cNvPr>
            <p:cNvPicPr>
              <a:picLocks/>
            </p:cNvPicPr>
            <p:nvPr/>
          </p:nvPicPr>
          <p:blipFill>
            <a:blip r:embed="rId3"/>
            <a:stretch>
              <a:fillRect/>
            </a:stretch>
          </p:blipFill>
          <p:spPr>
            <a:xfrm>
              <a:off x="7165570" y="2432872"/>
              <a:ext cx="2131484" cy="2131484"/>
            </a:xfrm>
            <a:prstGeom prst="rect">
              <a:avLst/>
            </a:prstGeom>
          </p:spPr>
        </p:pic>
        <p:pic>
          <p:nvPicPr>
            <p:cNvPr id="246" name="Graphic 245">
              <a:extLst>
                <a:ext uri="{FF2B5EF4-FFF2-40B4-BE49-F238E27FC236}">
                  <a16:creationId xmlns:a16="http://schemas.microsoft.com/office/drawing/2014/main" id="{E9C00630-4D49-0C44-B4CB-AECCD2131DB5}"/>
                </a:ext>
              </a:extLst>
            </p:cNvPr>
            <p:cNvPicPr>
              <a:picLocks/>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88867" y="3649682"/>
              <a:ext cx="484890" cy="448704"/>
            </a:xfrm>
            <a:prstGeom prst="rect">
              <a:avLst/>
            </a:prstGeom>
          </p:spPr>
        </p:pic>
      </p:grpSp>
      <p:sp>
        <p:nvSpPr>
          <p:cNvPr id="248" name="Rectangle 247">
            <a:extLst>
              <a:ext uri="{FF2B5EF4-FFF2-40B4-BE49-F238E27FC236}">
                <a16:creationId xmlns:a16="http://schemas.microsoft.com/office/drawing/2014/main" id="{8C916C35-E763-A64B-9E8A-F4F39007366D}"/>
              </a:ext>
            </a:extLst>
          </p:cNvPr>
          <p:cNvSpPr/>
          <p:nvPr/>
        </p:nvSpPr>
        <p:spPr>
          <a:xfrm>
            <a:off x="6272610" y="1904796"/>
            <a:ext cx="1100428"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Garage</a:t>
            </a:r>
          </a:p>
        </p:txBody>
      </p:sp>
      <p:grpSp>
        <p:nvGrpSpPr>
          <p:cNvPr id="3" name="Group 2">
            <a:extLst>
              <a:ext uri="{FF2B5EF4-FFF2-40B4-BE49-F238E27FC236}">
                <a16:creationId xmlns:a16="http://schemas.microsoft.com/office/drawing/2014/main" id="{72B52EED-765C-BC4E-B5A8-4BE7072C6A74}"/>
              </a:ext>
            </a:extLst>
          </p:cNvPr>
          <p:cNvGrpSpPr/>
          <p:nvPr/>
        </p:nvGrpSpPr>
        <p:grpSpPr>
          <a:xfrm>
            <a:off x="5757358" y="2436001"/>
            <a:ext cx="2130929" cy="2131484"/>
            <a:chOff x="5758858" y="2436001"/>
            <a:chExt cx="2131484" cy="2131484"/>
          </a:xfrm>
        </p:grpSpPr>
        <p:sp>
          <p:nvSpPr>
            <p:cNvPr id="249" name="Rectangle 248">
              <a:extLst>
                <a:ext uri="{FF2B5EF4-FFF2-40B4-BE49-F238E27FC236}">
                  <a16:creationId xmlns:a16="http://schemas.microsoft.com/office/drawing/2014/main" id="{0F9CD156-78F6-AA46-9E7D-21C1ADB173BB}"/>
                </a:ext>
              </a:extLst>
            </p:cNvPr>
            <p:cNvSpPr/>
            <p:nvPr/>
          </p:nvSpPr>
          <p:spPr>
            <a:xfrm rot="16200000">
              <a:off x="6519390" y="2623988"/>
              <a:ext cx="610420" cy="1163107"/>
            </a:xfrm>
            <a:prstGeom prst="rect">
              <a:avLst/>
            </a:prstGeom>
            <a:solidFill>
              <a:srgbClr val="00BB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50" name="TextBox 249">
              <a:extLst>
                <a:ext uri="{FF2B5EF4-FFF2-40B4-BE49-F238E27FC236}">
                  <a16:creationId xmlns:a16="http://schemas.microsoft.com/office/drawing/2014/main" id="{D949EB37-E61E-9C4E-BAB2-9E56ADE4845B}"/>
                </a:ext>
              </a:extLst>
            </p:cNvPr>
            <p:cNvSpPr txBox="1"/>
            <p:nvPr/>
          </p:nvSpPr>
          <p:spPr>
            <a:xfrm>
              <a:off x="6216086" y="3055453"/>
              <a:ext cx="1217028"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E</a:t>
              </a:r>
            </a:p>
          </p:txBody>
        </p:sp>
        <p:pic>
          <p:nvPicPr>
            <p:cNvPr id="251" name="Picture 250">
              <a:extLst>
                <a:ext uri="{FF2B5EF4-FFF2-40B4-BE49-F238E27FC236}">
                  <a16:creationId xmlns:a16="http://schemas.microsoft.com/office/drawing/2014/main" id="{B6E0567A-9C78-A046-9F12-9FC69F678ED5}"/>
                </a:ext>
              </a:extLst>
            </p:cNvPr>
            <p:cNvPicPr>
              <a:picLocks/>
            </p:cNvPicPr>
            <p:nvPr/>
          </p:nvPicPr>
          <p:blipFill>
            <a:blip r:embed="rId3"/>
            <a:stretch>
              <a:fillRect/>
            </a:stretch>
          </p:blipFill>
          <p:spPr>
            <a:xfrm>
              <a:off x="5758858" y="2436001"/>
              <a:ext cx="2131484" cy="2131484"/>
            </a:xfrm>
            <a:prstGeom prst="rect">
              <a:avLst/>
            </a:prstGeom>
          </p:spPr>
        </p:pic>
        <p:pic>
          <p:nvPicPr>
            <p:cNvPr id="252" name="Graphic 251">
              <a:extLst>
                <a:ext uri="{FF2B5EF4-FFF2-40B4-BE49-F238E27FC236}">
                  <a16:creationId xmlns:a16="http://schemas.microsoft.com/office/drawing/2014/main" id="{A2C98220-FF3F-8C47-947F-3DBDAF472AD2}"/>
                </a:ext>
              </a:extLst>
            </p:cNvPr>
            <p:cNvPicPr>
              <a:picLocks/>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580254" y="3625249"/>
              <a:ext cx="488693" cy="474424"/>
            </a:xfrm>
            <a:prstGeom prst="rect">
              <a:avLst/>
            </a:prstGeom>
          </p:spPr>
        </p:pic>
      </p:grpSp>
      <p:sp>
        <p:nvSpPr>
          <p:cNvPr id="254" name="Rectangle 253">
            <a:extLst>
              <a:ext uri="{FF2B5EF4-FFF2-40B4-BE49-F238E27FC236}">
                <a16:creationId xmlns:a16="http://schemas.microsoft.com/office/drawing/2014/main" id="{8B6AE823-18B0-D249-A52C-151B5FFEDC00}"/>
              </a:ext>
            </a:extLst>
          </p:cNvPr>
          <p:cNvSpPr/>
          <p:nvPr/>
        </p:nvSpPr>
        <p:spPr>
          <a:xfrm>
            <a:off x="9138091" y="1904796"/>
            <a:ext cx="1100428"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Security</a:t>
            </a:r>
          </a:p>
        </p:txBody>
      </p:sp>
      <p:grpSp>
        <p:nvGrpSpPr>
          <p:cNvPr id="5" name="Group 4">
            <a:extLst>
              <a:ext uri="{FF2B5EF4-FFF2-40B4-BE49-F238E27FC236}">
                <a16:creationId xmlns:a16="http://schemas.microsoft.com/office/drawing/2014/main" id="{25EF1844-DEDB-9748-A1C4-2AA5D171908A}"/>
              </a:ext>
            </a:extLst>
          </p:cNvPr>
          <p:cNvGrpSpPr/>
          <p:nvPr/>
        </p:nvGrpSpPr>
        <p:grpSpPr>
          <a:xfrm>
            <a:off x="8622840" y="2429747"/>
            <a:ext cx="2130929" cy="2131484"/>
            <a:chOff x="8625086" y="2429747"/>
            <a:chExt cx="2131484" cy="2131484"/>
          </a:xfrm>
        </p:grpSpPr>
        <p:sp>
          <p:nvSpPr>
            <p:cNvPr id="255" name="Rectangle 254">
              <a:extLst>
                <a:ext uri="{FF2B5EF4-FFF2-40B4-BE49-F238E27FC236}">
                  <a16:creationId xmlns:a16="http://schemas.microsoft.com/office/drawing/2014/main" id="{955CED02-8CF7-B844-B4FD-43204F2605E4}"/>
                </a:ext>
              </a:extLst>
            </p:cNvPr>
            <p:cNvSpPr/>
            <p:nvPr/>
          </p:nvSpPr>
          <p:spPr>
            <a:xfrm rot="16200000">
              <a:off x="9385618" y="2623988"/>
              <a:ext cx="610420" cy="1163107"/>
            </a:xfrm>
            <a:prstGeom prst="rect">
              <a:avLst/>
            </a:prstGeom>
            <a:solidFill>
              <a:srgbClr val="DA2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56" name="TextBox 255">
              <a:extLst>
                <a:ext uri="{FF2B5EF4-FFF2-40B4-BE49-F238E27FC236}">
                  <a16:creationId xmlns:a16="http://schemas.microsoft.com/office/drawing/2014/main" id="{2CAA37DD-042E-2C4B-B47D-7C2F50704CBA}"/>
                </a:ext>
              </a:extLst>
            </p:cNvPr>
            <p:cNvSpPr txBox="1"/>
            <p:nvPr/>
          </p:nvSpPr>
          <p:spPr>
            <a:xfrm>
              <a:off x="9082314" y="3055453"/>
              <a:ext cx="1217028"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G</a:t>
              </a:r>
            </a:p>
          </p:txBody>
        </p:sp>
        <p:pic>
          <p:nvPicPr>
            <p:cNvPr id="257" name="Picture 256">
              <a:extLst>
                <a:ext uri="{FF2B5EF4-FFF2-40B4-BE49-F238E27FC236}">
                  <a16:creationId xmlns:a16="http://schemas.microsoft.com/office/drawing/2014/main" id="{034A5EB5-EEA4-5D41-8DFB-91F99C55AB52}"/>
                </a:ext>
              </a:extLst>
            </p:cNvPr>
            <p:cNvPicPr>
              <a:picLocks/>
            </p:cNvPicPr>
            <p:nvPr/>
          </p:nvPicPr>
          <p:blipFill>
            <a:blip r:embed="rId3"/>
            <a:stretch>
              <a:fillRect/>
            </a:stretch>
          </p:blipFill>
          <p:spPr>
            <a:xfrm>
              <a:off x="8625086" y="2429747"/>
              <a:ext cx="2131484" cy="2131484"/>
            </a:xfrm>
            <a:prstGeom prst="rect">
              <a:avLst/>
            </a:prstGeom>
          </p:spPr>
        </p:pic>
        <p:pic>
          <p:nvPicPr>
            <p:cNvPr id="258" name="Graphic 257">
              <a:extLst>
                <a:ext uri="{FF2B5EF4-FFF2-40B4-BE49-F238E27FC236}">
                  <a16:creationId xmlns:a16="http://schemas.microsoft.com/office/drawing/2014/main" id="{5FEFBE53-4826-BA47-9293-011D59CE7174}"/>
                </a:ext>
              </a:extLst>
            </p:cNvPr>
            <p:cNvPicPr>
              <a:picLocks/>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509221" y="3666014"/>
              <a:ext cx="363214" cy="416045"/>
            </a:xfrm>
            <a:prstGeom prst="rect">
              <a:avLst/>
            </a:prstGeom>
          </p:spPr>
        </p:pic>
      </p:grpSp>
      <p:sp>
        <p:nvSpPr>
          <p:cNvPr id="260" name="Rectangle 259">
            <a:extLst>
              <a:ext uri="{FF2B5EF4-FFF2-40B4-BE49-F238E27FC236}">
                <a16:creationId xmlns:a16="http://schemas.microsoft.com/office/drawing/2014/main" id="{A404F83E-614F-C64A-BD3D-8A1FC7F5D910}"/>
              </a:ext>
            </a:extLst>
          </p:cNvPr>
          <p:cNvSpPr/>
          <p:nvPr/>
        </p:nvSpPr>
        <p:spPr>
          <a:xfrm>
            <a:off x="2030250" y="1904796"/>
            <a:ext cx="935913"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Light</a:t>
            </a:r>
          </a:p>
        </p:txBody>
      </p:sp>
      <p:grpSp>
        <p:nvGrpSpPr>
          <p:cNvPr id="18" name="Group 17">
            <a:extLst>
              <a:ext uri="{FF2B5EF4-FFF2-40B4-BE49-F238E27FC236}">
                <a16:creationId xmlns:a16="http://schemas.microsoft.com/office/drawing/2014/main" id="{9536B1CC-9F05-A941-B58C-3379ED123F0F}"/>
              </a:ext>
            </a:extLst>
          </p:cNvPr>
          <p:cNvGrpSpPr/>
          <p:nvPr/>
        </p:nvGrpSpPr>
        <p:grpSpPr>
          <a:xfrm>
            <a:off x="1432741" y="2442253"/>
            <a:ext cx="2130929" cy="2131484"/>
            <a:chOff x="1433114" y="2442253"/>
            <a:chExt cx="2131484" cy="2131484"/>
          </a:xfrm>
        </p:grpSpPr>
        <p:sp>
          <p:nvSpPr>
            <p:cNvPr id="261" name="Rectangle 260">
              <a:extLst>
                <a:ext uri="{FF2B5EF4-FFF2-40B4-BE49-F238E27FC236}">
                  <a16:creationId xmlns:a16="http://schemas.microsoft.com/office/drawing/2014/main" id="{D96F26B0-2DDA-774C-A195-5CBD1411EB84}"/>
                </a:ext>
              </a:extLst>
            </p:cNvPr>
            <p:cNvSpPr/>
            <p:nvPr/>
          </p:nvSpPr>
          <p:spPr>
            <a:xfrm rot="16200000">
              <a:off x="2193646" y="2639133"/>
              <a:ext cx="610420" cy="116310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86D3"/>
                </a:solidFill>
                <a:effectLst/>
                <a:uLnTx/>
                <a:uFillTx/>
                <a:latin typeface="Montserrat Light"/>
                <a:ea typeface="+mn-ea"/>
                <a:cs typeface="+mn-cs"/>
              </a:endParaRPr>
            </a:p>
          </p:txBody>
        </p:sp>
        <p:sp>
          <p:nvSpPr>
            <p:cNvPr id="262" name="TextBox 261">
              <a:extLst>
                <a:ext uri="{FF2B5EF4-FFF2-40B4-BE49-F238E27FC236}">
                  <a16:creationId xmlns:a16="http://schemas.microsoft.com/office/drawing/2014/main" id="{49B234E5-17C7-C04A-81CD-889316A2E3A6}"/>
                </a:ext>
              </a:extLst>
            </p:cNvPr>
            <p:cNvSpPr txBox="1"/>
            <p:nvPr/>
          </p:nvSpPr>
          <p:spPr>
            <a:xfrm>
              <a:off x="1890342" y="3055451"/>
              <a:ext cx="1217028" cy="323165"/>
            </a:xfrm>
            <a:prstGeom prst="rect">
              <a:avLst/>
            </a:prstGeom>
            <a:noFill/>
            <a:ln>
              <a:noFill/>
            </a:ln>
          </p:spPr>
          <p:txBody>
            <a:bodyPr wrap="squar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Montserrat SemiBold" pitchFamily="2" charset="77"/>
                  <a:ea typeface="Mark Pro Book" charset="0"/>
                  <a:cs typeface="Mark Pro Book" charset="0"/>
                </a:rPr>
                <a:t>BRAND B</a:t>
              </a:r>
            </a:p>
          </p:txBody>
        </p:sp>
        <p:pic>
          <p:nvPicPr>
            <p:cNvPr id="263" name="Picture 262">
              <a:extLst>
                <a:ext uri="{FF2B5EF4-FFF2-40B4-BE49-F238E27FC236}">
                  <a16:creationId xmlns:a16="http://schemas.microsoft.com/office/drawing/2014/main" id="{7A30EF0C-62FA-5B49-A764-22AAB3159CB4}"/>
                </a:ext>
              </a:extLst>
            </p:cNvPr>
            <p:cNvPicPr>
              <a:picLocks/>
            </p:cNvPicPr>
            <p:nvPr/>
          </p:nvPicPr>
          <p:blipFill>
            <a:blip r:embed="rId3"/>
            <a:stretch>
              <a:fillRect/>
            </a:stretch>
          </p:blipFill>
          <p:spPr>
            <a:xfrm>
              <a:off x="1433114" y="2442253"/>
              <a:ext cx="2131484" cy="2131484"/>
            </a:xfrm>
            <a:prstGeom prst="rect">
              <a:avLst/>
            </a:prstGeom>
          </p:spPr>
        </p:pic>
        <p:pic>
          <p:nvPicPr>
            <p:cNvPr id="264" name="Graphic 263">
              <a:extLst>
                <a:ext uri="{FF2B5EF4-FFF2-40B4-BE49-F238E27FC236}">
                  <a16:creationId xmlns:a16="http://schemas.microsoft.com/office/drawing/2014/main" id="{293D0953-98DC-8240-B902-44641FD1BDFA}"/>
                </a:ext>
              </a:extLst>
            </p:cNvPr>
            <p:cNvPicPr>
              <a:picLocks/>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310771" y="3617784"/>
              <a:ext cx="376171" cy="514356"/>
            </a:xfrm>
            <a:prstGeom prst="rect">
              <a:avLst/>
            </a:prstGeom>
          </p:spPr>
        </p:pic>
      </p:grpSp>
      <p:sp>
        <p:nvSpPr>
          <p:cNvPr id="266" name="Rectangle 265">
            <a:extLst>
              <a:ext uri="{FF2B5EF4-FFF2-40B4-BE49-F238E27FC236}">
                <a16:creationId xmlns:a16="http://schemas.microsoft.com/office/drawing/2014/main" id="{378CED2A-2AE0-4940-BC58-46204896AB68}"/>
              </a:ext>
            </a:extLst>
          </p:cNvPr>
          <p:cNvSpPr/>
          <p:nvPr/>
        </p:nvSpPr>
        <p:spPr>
          <a:xfrm>
            <a:off x="3245182" y="1904794"/>
            <a:ext cx="1390686" cy="338552"/>
          </a:xfrm>
          <a:prstGeom prst="rect">
            <a:avLst/>
          </a:prstGeom>
        </p:spPr>
        <p:txBody>
          <a:bodyPr wrap="square" lIns="91408" tIns="45719" rIns="91408" bIns="45719">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95959">
                    <a:lumMod val="75000"/>
                  </a:srgbClr>
                </a:solidFill>
                <a:effectLst/>
                <a:uLnTx/>
                <a:uFillTx/>
                <a:latin typeface="Montserrat Light"/>
                <a:ea typeface="Mark Pro Book" charset="0"/>
                <a:cs typeface="Mark Pro Book" charset="0"/>
              </a:rPr>
              <a:t>Thermostat</a:t>
            </a:r>
          </a:p>
        </p:txBody>
      </p:sp>
      <p:sp>
        <p:nvSpPr>
          <p:cNvPr id="91" name="Title 1">
            <a:extLst>
              <a:ext uri="{FF2B5EF4-FFF2-40B4-BE49-F238E27FC236}">
                <a16:creationId xmlns:a16="http://schemas.microsoft.com/office/drawing/2014/main" id="{3E834FBC-2A69-5A42-9B1D-913945483EBA}"/>
              </a:ext>
            </a:extLst>
          </p:cNvPr>
          <p:cNvSpPr txBox="1">
            <a:spLocks/>
          </p:cNvSpPr>
          <p:nvPr/>
        </p:nvSpPr>
        <p:spPr>
          <a:xfrm>
            <a:off x="481138" y="476910"/>
            <a:ext cx="10488805" cy="882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ea typeface="+mj-ea"/>
                <a:cs typeface="+mj-cs"/>
              </a:rPr>
              <a:t>One Platform, Secure &amp; Private</a:t>
            </a:r>
          </a:p>
        </p:txBody>
      </p:sp>
      <p:sp>
        <p:nvSpPr>
          <p:cNvPr id="21" name="Oval 20">
            <a:extLst>
              <a:ext uri="{FF2B5EF4-FFF2-40B4-BE49-F238E27FC236}">
                <a16:creationId xmlns:a16="http://schemas.microsoft.com/office/drawing/2014/main" id="{2CC764AB-AAB9-2F42-B30A-4D00F0F2846A}"/>
              </a:ext>
            </a:extLst>
          </p:cNvPr>
          <p:cNvSpPr/>
          <p:nvPr/>
        </p:nvSpPr>
        <p:spPr>
          <a:xfrm>
            <a:off x="4971846" y="2226762"/>
            <a:ext cx="2493850" cy="24945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ark Pro Book"/>
              <a:ea typeface="+mn-ea"/>
              <a:cs typeface="+mn-cs"/>
            </a:endParaRPr>
          </a:p>
        </p:txBody>
      </p:sp>
      <p:pic>
        <p:nvPicPr>
          <p:cNvPr id="90" name="Picture 89">
            <a:extLst>
              <a:ext uri="{FF2B5EF4-FFF2-40B4-BE49-F238E27FC236}">
                <a16:creationId xmlns:a16="http://schemas.microsoft.com/office/drawing/2014/main" id="{D02EF346-FAA8-3F42-B5E8-957B6536423B}"/>
              </a:ext>
            </a:extLst>
          </p:cNvPr>
          <p:cNvPicPr>
            <a:picLocks noChangeAspect="1"/>
          </p:cNvPicPr>
          <p:nvPr/>
        </p:nvPicPr>
        <p:blipFill>
          <a:blip r:embed="rId20" cstate="screen">
            <a:extLst>
              <a:ext uri="{BEBA8EAE-BF5A-486C-A8C5-ECC9F3942E4B}">
                <a14:imgProps xmlns:a14="http://schemas.microsoft.com/office/drawing/2010/main">
                  <a14:imgLayer r:embed="rId21">
                    <a14:imgEffect>
                      <a14:sharpenSoften amount="61000"/>
                    </a14:imgEffect>
                  </a14:imgLayer>
                </a14:imgProps>
              </a:ext>
              <a:ext uri="{28A0092B-C50C-407E-A947-70E740481C1C}">
                <a14:useLocalDpi xmlns:a14="http://schemas.microsoft.com/office/drawing/2010/main"/>
              </a:ext>
            </a:extLst>
          </a:blip>
          <a:stretch>
            <a:fillRect/>
          </a:stretch>
        </p:blipFill>
        <p:spPr>
          <a:xfrm>
            <a:off x="4242880" y="1508045"/>
            <a:ext cx="3956103" cy="3957134"/>
          </a:xfrm>
          <a:prstGeom prst="rect">
            <a:avLst/>
          </a:prstGeom>
        </p:spPr>
      </p:pic>
      <p:sp>
        <p:nvSpPr>
          <p:cNvPr id="2" name="Title 1">
            <a:extLst>
              <a:ext uri="{FF2B5EF4-FFF2-40B4-BE49-F238E27FC236}">
                <a16:creationId xmlns:a16="http://schemas.microsoft.com/office/drawing/2014/main" id="{D60A92EC-AD52-4207-A17D-7A6F6BCD7A6B}"/>
              </a:ext>
            </a:extLst>
          </p:cNvPr>
          <p:cNvSpPr>
            <a:spLocks noGrp="1"/>
          </p:cNvSpPr>
          <p:nvPr>
            <p:ph type="title"/>
          </p:nvPr>
        </p:nvSpPr>
        <p:spPr>
          <a:xfrm>
            <a:off x="726623" y="3321197"/>
            <a:ext cx="3697699" cy="581360"/>
          </a:xfrm>
        </p:spPr>
        <p:txBody>
          <a:bodyPr>
            <a:normAutofit fontScale="90000"/>
          </a:bodyPr>
          <a:lstStyle/>
          <a:p>
            <a:pPr algn="ctr">
              <a:lnSpc>
                <a:spcPct val="114000"/>
              </a:lnSpc>
            </a:pPr>
            <a:r>
              <a:rPr lang="en-US" sz="2800" spc="300" dirty="0">
                <a:solidFill>
                  <a:schemeClr val="bg1"/>
                </a:solidFill>
                <a:latin typeface="Montserrat Medium" pitchFamily="2" charset="77"/>
              </a:rPr>
              <a:t>ONE PLATFORM SUPPORTING YOUR ENTIRE Independent Living DEPARTMENT</a:t>
            </a:r>
          </a:p>
        </p:txBody>
      </p:sp>
    </p:spTree>
    <p:extLst>
      <p:ext uri="{BB962C8B-B14F-4D97-AF65-F5344CB8AC3E}">
        <p14:creationId xmlns:p14="http://schemas.microsoft.com/office/powerpoint/2010/main" val="87386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3"/>
                                        </p:tgtEl>
                                      </p:cBhvr>
                                    </p:animEffect>
                                    <p:set>
                                      <p:cBhvr>
                                        <p:cTn id="7" dur="1" fill="hold">
                                          <p:stCondLst>
                                            <p:cond delay="499"/>
                                          </p:stCondLst>
                                        </p:cTn>
                                        <p:tgtEl>
                                          <p:spTgt spid="2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4"/>
                                        </p:tgtEl>
                                      </p:cBhvr>
                                    </p:animEffect>
                                    <p:set>
                                      <p:cBhvr>
                                        <p:cTn id="10" dur="1" fill="hold">
                                          <p:stCondLst>
                                            <p:cond delay="499"/>
                                          </p:stCondLst>
                                        </p:cTn>
                                        <p:tgtEl>
                                          <p:spTgt spid="25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2"/>
                                        </p:tgtEl>
                                      </p:cBhvr>
                                    </p:animEffect>
                                    <p:set>
                                      <p:cBhvr>
                                        <p:cTn id="13" dur="1" fill="hold">
                                          <p:stCondLst>
                                            <p:cond delay="499"/>
                                          </p:stCondLst>
                                        </p:cTn>
                                        <p:tgtEl>
                                          <p:spTgt spid="24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48"/>
                                        </p:tgtEl>
                                      </p:cBhvr>
                                    </p:animEffect>
                                    <p:set>
                                      <p:cBhvr>
                                        <p:cTn id="16" dur="1" fill="hold">
                                          <p:stCondLst>
                                            <p:cond delay="499"/>
                                          </p:stCondLst>
                                        </p:cTn>
                                        <p:tgtEl>
                                          <p:spTgt spid="24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36"/>
                                        </p:tgtEl>
                                      </p:cBhvr>
                                    </p:animEffect>
                                    <p:set>
                                      <p:cBhvr>
                                        <p:cTn id="19" dur="1" fill="hold">
                                          <p:stCondLst>
                                            <p:cond delay="499"/>
                                          </p:stCondLst>
                                        </p:cTn>
                                        <p:tgtEl>
                                          <p:spTgt spid="23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66"/>
                                        </p:tgtEl>
                                      </p:cBhvr>
                                    </p:animEffect>
                                    <p:set>
                                      <p:cBhvr>
                                        <p:cTn id="22" dur="1" fill="hold">
                                          <p:stCondLst>
                                            <p:cond delay="499"/>
                                          </p:stCondLst>
                                        </p:cTn>
                                        <p:tgtEl>
                                          <p:spTgt spid="26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60"/>
                                        </p:tgtEl>
                                      </p:cBhvr>
                                    </p:animEffect>
                                    <p:set>
                                      <p:cBhvr>
                                        <p:cTn id="25" dur="1" fill="hold">
                                          <p:stCondLst>
                                            <p:cond delay="499"/>
                                          </p:stCondLst>
                                        </p:cTn>
                                        <p:tgtEl>
                                          <p:spTgt spid="26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26"/>
                                        </p:tgtEl>
                                      </p:cBhvr>
                                    </p:animEffect>
                                    <p:set>
                                      <p:cBhvr>
                                        <p:cTn id="28" dur="1" fill="hold">
                                          <p:stCondLst>
                                            <p:cond delay="499"/>
                                          </p:stCondLst>
                                        </p:cTn>
                                        <p:tgtEl>
                                          <p:spTgt spid="226"/>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00195 4.44444E-6 L 0.42292 -0.00347 " pathEditMode="relative" rAng="0" ptsTypes="AA">
                                      <p:cBhvr>
                                        <p:cTn id="30" dur="2000" fill="hold"/>
                                        <p:tgtEl>
                                          <p:spTgt spid="14"/>
                                        </p:tgtEl>
                                        <p:attrNameLst>
                                          <p:attrName>ppt_x</p:attrName>
                                          <p:attrName>ppt_y</p:attrName>
                                        </p:attrNameLst>
                                      </p:cBhvr>
                                      <p:rCtr x="21224" y="116"/>
                                    </p:animMotion>
                                  </p:childTnLst>
                                </p:cTn>
                              </p:par>
                              <p:par>
                                <p:cTn id="31" presetID="10" presetClass="exit" presetSubtype="0" fill="hold" nodeType="withEffect">
                                  <p:stCondLst>
                                    <p:cond delay="175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0" presetClass="path" presetSubtype="0" accel="50000" decel="50000" fill="hold" nodeType="withEffect">
                                  <p:stCondLst>
                                    <p:cond delay="0"/>
                                  </p:stCondLst>
                                  <p:childTnLst>
                                    <p:animMotion origin="layout" path="M 4.16667E-6 7.40741E-7 L 0.27395 7.40741E-7 " pathEditMode="relative" rAng="0" ptsTypes="AA">
                                      <p:cBhvr>
                                        <p:cTn id="35" dur="2000" fill="hold"/>
                                        <p:tgtEl>
                                          <p:spTgt spid="18"/>
                                        </p:tgtEl>
                                        <p:attrNameLst>
                                          <p:attrName>ppt_x</p:attrName>
                                          <p:attrName>ppt_y</p:attrName>
                                        </p:attrNameLst>
                                      </p:cBhvr>
                                      <p:rCtr x="13698" y="0"/>
                                    </p:animMotion>
                                  </p:childTnLst>
                                </p:cTn>
                              </p:par>
                              <p:par>
                                <p:cTn id="36" presetID="10" presetClass="exit" presetSubtype="0" fill="hold" nodeType="withEffect">
                                  <p:stCondLst>
                                    <p:cond delay="175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0" presetClass="path" presetSubtype="0" accel="50000" decel="50000" fill="hold" nodeType="withEffect">
                                  <p:stCondLst>
                                    <p:cond delay="0"/>
                                  </p:stCondLst>
                                  <p:childTnLst>
                                    <p:animMotion origin="layout" path="M 4.16667E-6 3.7037E-7 L 0.17487 0.00069 " pathEditMode="relative" rAng="0" ptsTypes="AA">
                                      <p:cBhvr>
                                        <p:cTn id="40" dur="2000" fill="hold"/>
                                        <p:tgtEl>
                                          <p:spTgt spid="19"/>
                                        </p:tgtEl>
                                        <p:attrNameLst>
                                          <p:attrName>ppt_x</p:attrName>
                                          <p:attrName>ppt_y</p:attrName>
                                        </p:attrNameLst>
                                      </p:cBhvr>
                                      <p:rCtr x="8737" y="23"/>
                                    </p:animMotion>
                                  </p:childTnLst>
                                </p:cTn>
                              </p:par>
                              <p:par>
                                <p:cTn id="41" presetID="10" presetClass="exit" presetSubtype="0" fill="hold" nodeType="withEffect">
                                  <p:stCondLst>
                                    <p:cond delay="175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0" presetClass="path" presetSubtype="0" accel="50000" decel="50000" fill="hold" nodeType="withEffect">
                                  <p:stCondLst>
                                    <p:cond delay="0"/>
                                  </p:stCondLst>
                                  <p:childTnLst>
                                    <p:animMotion origin="layout" path="M -2.08333E-7 4.81481E-6 L -0.17513 -0.00093 " pathEditMode="relative" rAng="0" ptsTypes="AA">
                                      <p:cBhvr>
                                        <p:cTn id="45" dur="2000" fill="hold"/>
                                        <p:tgtEl>
                                          <p:spTgt spid="4"/>
                                        </p:tgtEl>
                                        <p:attrNameLst>
                                          <p:attrName>ppt_x</p:attrName>
                                          <p:attrName>ppt_y</p:attrName>
                                        </p:attrNameLst>
                                      </p:cBhvr>
                                      <p:rCtr x="-8763" y="-46"/>
                                    </p:animMotion>
                                  </p:childTnLst>
                                </p:cTn>
                              </p:par>
                              <p:par>
                                <p:cTn id="46" presetID="10" presetClass="exit" presetSubtype="0" fill="hold" nodeType="withEffect">
                                  <p:stCondLst>
                                    <p:cond delay="175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0" presetClass="path" presetSubtype="0" accel="50000" decel="50000" fill="hold" nodeType="withEffect">
                                  <p:stCondLst>
                                    <p:cond delay="0"/>
                                  </p:stCondLst>
                                  <p:childTnLst>
                                    <p:animMotion origin="layout" path="M 2.08333E-7 -7.40741E-7 L -0.40208 -0.00115 " pathEditMode="relative" rAng="0" ptsTypes="AA">
                                      <p:cBhvr>
                                        <p:cTn id="50" dur="2000" fill="hold"/>
                                        <p:tgtEl>
                                          <p:spTgt spid="6"/>
                                        </p:tgtEl>
                                        <p:attrNameLst>
                                          <p:attrName>ppt_x</p:attrName>
                                          <p:attrName>ppt_y</p:attrName>
                                        </p:attrNameLst>
                                      </p:cBhvr>
                                      <p:rCtr x="-19961" y="46"/>
                                    </p:animMotion>
                                  </p:childTnLst>
                                </p:cTn>
                              </p:par>
                              <p:par>
                                <p:cTn id="51" presetID="10" presetClass="exit" presetSubtype="0" fill="hold" nodeType="withEffect">
                                  <p:stCondLst>
                                    <p:cond delay="175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0" presetClass="path" presetSubtype="0" accel="50000" decel="50000" fill="hold" nodeType="withEffect">
                                  <p:stCondLst>
                                    <p:cond delay="0"/>
                                  </p:stCondLst>
                                  <p:childTnLst>
                                    <p:animMotion origin="layout" path="M -1.66667E-6 -2.22222E-6 L -0.29479 -2.22222E-6 " pathEditMode="relative" rAng="0" ptsTypes="AA">
                                      <p:cBhvr>
                                        <p:cTn id="55" dur="2000" fill="hold"/>
                                        <p:tgtEl>
                                          <p:spTgt spid="5"/>
                                        </p:tgtEl>
                                        <p:attrNameLst>
                                          <p:attrName>ppt_x</p:attrName>
                                          <p:attrName>ppt_y</p:attrName>
                                        </p:attrNameLst>
                                      </p:cBhvr>
                                      <p:rCtr x="-14740" y="0"/>
                                    </p:animMotion>
                                  </p:childTnLst>
                                </p:cTn>
                              </p:par>
                              <p:par>
                                <p:cTn id="56" presetID="10" presetClass="exit" presetSubtype="0" fill="hold" nodeType="withEffect">
                                  <p:stCondLst>
                                    <p:cond delay="175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0" presetClass="path" presetSubtype="0" accel="50000" decel="50000" fill="hold" nodeType="withEffect">
                                  <p:stCondLst>
                                    <p:cond delay="0"/>
                                  </p:stCondLst>
                                  <p:childTnLst>
                                    <p:animMotion origin="layout" path="M -0.00183 0.00115 L -0.05743 0.00115 " pathEditMode="relative" ptsTypes="AA">
                                      <p:cBhvr>
                                        <p:cTn id="60" dur="2000" fill="hold"/>
                                        <p:tgtEl>
                                          <p:spTgt spid="3"/>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00066 0.0037 L 0.06654 0.00115 " pathEditMode="relative" ptsTypes="AA">
                                      <p:cBhvr>
                                        <p:cTn id="62" dur="2000" fill="hold"/>
                                        <p:tgtEl>
                                          <p:spTgt spid="20"/>
                                        </p:tgtEl>
                                        <p:attrNameLst>
                                          <p:attrName>ppt_x</p:attrName>
                                          <p:attrName>ppt_y</p:attrName>
                                        </p:attrNameLst>
                                      </p:cBhvr>
                                    </p:animMotion>
                                  </p:childTnLst>
                                </p:cTn>
                              </p:par>
                              <p:par>
                                <p:cTn id="63" presetID="10" presetClass="exit" presetSubtype="0" fill="hold" nodeType="withEffect">
                                  <p:stCondLst>
                                    <p:cond delay="100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xit" presetSubtype="0" fill="hold" nodeType="withEffect">
                                  <p:stCondLst>
                                    <p:cond delay="100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91"/>
                                        </p:tgtEl>
                                      </p:cBhvr>
                                    </p:animEffect>
                                    <p:set>
                                      <p:cBhvr>
                                        <p:cTn id="71" dur="1" fill="hold">
                                          <p:stCondLst>
                                            <p:cond delay="499"/>
                                          </p:stCondLst>
                                        </p:cTn>
                                        <p:tgtEl>
                                          <p:spTgt spid="91"/>
                                        </p:tgtEl>
                                        <p:attrNameLst>
                                          <p:attrName>style.visibility</p:attrName>
                                        </p:attrNameLst>
                                      </p:cBhvr>
                                      <p:to>
                                        <p:strVal val="hidden"/>
                                      </p:to>
                                    </p:set>
                                  </p:childTnLst>
                                </p:cTn>
                              </p:par>
                              <p:par>
                                <p:cTn id="72" presetID="10" presetClass="entr" presetSubtype="0" fill="hold" nodeType="withEffect">
                                  <p:stCondLst>
                                    <p:cond delay="1150"/>
                                  </p:stCondLst>
                                  <p:childTnLst>
                                    <p:set>
                                      <p:cBhvr>
                                        <p:cTn id="73" dur="1" fill="hold">
                                          <p:stCondLst>
                                            <p:cond delay="0"/>
                                          </p:stCondLst>
                                        </p:cTn>
                                        <p:tgtEl>
                                          <p:spTgt spid="90"/>
                                        </p:tgtEl>
                                        <p:attrNameLst>
                                          <p:attrName>style.visibility</p:attrName>
                                        </p:attrNameLst>
                                      </p:cBhvr>
                                      <p:to>
                                        <p:strVal val="visible"/>
                                      </p:to>
                                    </p:set>
                                    <p:animEffect transition="in" filter="fade">
                                      <p:cBhvr>
                                        <p:cTn id="74" dur="500"/>
                                        <p:tgtEl>
                                          <p:spTgt spid="90"/>
                                        </p:tgtEl>
                                      </p:cBhvr>
                                    </p:animEffect>
                                  </p:childTnLst>
                                </p:cTn>
                              </p:par>
                              <p:par>
                                <p:cTn id="75" presetID="10" presetClass="entr" presetSubtype="0" fill="hold" grpId="1" nodeType="withEffect">
                                  <p:stCondLst>
                                    <p:cond delay="85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6" presetClass="emph" presetSubtype="0" fill="hold" grpId="0" nodeType="withEffect">
                                  <p:stCondLst>
                                    <p:cond delay="2500"/>
                                  </p:stCondLst>
                                  <p:childTnLst>
                                    <p:animScale>
                                      <p:cBhvr>
                                        <p:cTn id="79" dur="3000" fill="hold"/>
                                        <p:tgtEl>
                                          <p:spTgt spid="21"/>
                                        </p:tgtEl>
                                      </p:cBhvr>
                                      <p:by x="600000" y="600000"/>
                                    </p:animScale>
                                  </p:childTnLst>
                                </p:cTn>
                              </p:par>
                              <p:par>
                                <p:cTn id="80" presetID="6" presetClass="emph" presetSubtype="0" fill="hold" nodeType="withEffect">
                                  <p:stCondLst>
                                    <p:cond delay="2500"/>
                                  </p:stCondLst>
                                  <p:childTnLst>
                                    <p:animScale>
                                      <p:cBhvr>
                                        <p:cTn id="81" dur="2000" fill="hold"/>
                                        <p:tgtEl>
                                          <p:spTgt spid="90"/>
                                        </p:tgtEl>
                                      </p:cBhvr>
                                      <p:by x="150000" y="150000"/>
                                    </p:animScale>
                                  </p:childTnLst>
                                </p:cTn>
                              </p:par>
                              <p:par>
                                <p:cTn id="82" presetID="0" presetClass="path" presetSubtype="0" accel="50000" decel="50000" fill="hold" nodeType="withEffect">
                                  <p:stCondLst>
                                    <p:cond delay="3500"/>
                                  </p:stCondLst>
                                  <p:childTnLst>
                                    <p:animMotion origin="layout" path="M 3.54167E-6 -3.33333E-6 L 0.18359 0.00348 " pathEditMode="relative" rAng="0" ptsTypes="AA">
                                      <p:cBhvr>
                                        <p:cTn id="83" dur="3000" fill="hold"/>
                                        <p:tgtEl>
                                          <p:spTgt spid="90"/>
                                        </p:tgtEl>
                                        <p:attrNameLst>
                                          <p:attrName>ppt_x</p:attrName>
                                          <p:attrName>ppt_y</p:attrName>
                                        </p:attrNameLst>
                                      </p:cBhvr>
                                      <p:rCtr x="9180" y="162"/>
                                    </p:animMotion>
                                  </p:childTnLst>
                                </p:cTn>
                              </p:par>
                            </p:childTnLst>
                          </p:cTn>
                        </p:par>
                        <p:par>
                          <p:cTn id="84" fill="hold">
                            <p:stCondLst>
                              <p:cond delay="6500"/>
                            </p:stCondLst>
                            <p:childTnLst>
                              <p:par>
                                <p:cTn id="85" presetID="10" presetClass="entr" presetSubtype="0" fill="hold" grpId="0"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33" grpId="0"/>
      <p:bldP spid="236" grpId="0"/>
      <p:bldP spid="242" grpId="0"/>
      <p:bldP spid="248" grpId="0"/>
      <p:bldP spid="254" grpId="0"/>
      <p:bldP spid="260" grpId="0"/>
      <p:bldP spid="266" grpId="0"/>
      <p:bldP spid="91" grpId="0"/>
      <p:bldP spid="21" grpId="0" animBg="1"/>
      <p:bldP spid="21" grpId="1"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4249C4-23ED-7F4E-AA75-9C5FC1F2224C}"/>
              </a:ext>
            </a:extLst>
          </p:cNvPr>
          <p:cNvSpPr/>
          <p:nvPr/>
        </p:nvSpPr>
        <p:spPr>
          <a:xfrm>
            <a:off x="0" y="0"/>
            <a:ext cx="104532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18" name="Rectangle 17">
            <a:extLst>
              <a:ext uri="{FF2B5EF4-FFF2-40B4-BE49-F238E27FC236}">
                <a16:creationId xmlns:a16="http://schemas.microsoft.com/office/drawing/2014/main" id="{206A647F-E269-8144-93C6-07C54BFFD6E3}"/>
              </a:ext>
            </a:extLst>
          </p:cNvPr>
          <p:cNvSpPr/>
          <p:nvPr/>
        </p:nvSpPr>
        <p:spPr>
          <a:xfrm>
            <a:off x="1375582" y="2908118"/>
            <a:ext cx="2728944" cy="759182"/>
          </a:xfrm>
          <a:prstGeom prst="rect">
            <a:avLst/>
          </a:prstGeom>
        </p:spPr>
        <p:txBody>
          <a:bodyPr wrap="square">
            <a:spAutoFit/>
          </a:bodyPr>
          <a:lstStyle/>
          <a:p>
            <a:pPr marL="0" marR="0" lvl="0" indent="0" algn="l" defTabSz="914400" rtl="0" eaLnBrk="1" fontAlgn="auto" latinLnBrk="0" hangingPunct="1">
              <a:lnSpc>
                <a:spcPts val="25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ontserrat" pitchFamily="2" charset="77"/>
                <a:ea typeface="+mn-ea"/>
                <a:cs typeface="+mn-cs"/>
              </a:rPr>
              <a:t>Behavior profiles </a:t>
            </a:r>
          </a:p>
          <a:p>
            <a:pPr marL="0" marR="0" lvl="0" indent="0" algn="l" defTabSz="914400" rtl="0" eaLnBrk="1" fontAlgn="auto" latinLnBrk="0" hangingPunct="1">
              <a:lnSpc>
                <a:spcPts val="25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ontserrat" pitchFamily="2" charset="77"/>
                <a:ea typeface="+mn-ea"/>
                <a:cs typeface="+mn-cs"/>
              </a:rPr>
              <a:t>compare each day</a:t>
            </a:r>
          </a:p>
        </p:txBody>
      </p:sp>
      <p:sp>
        <p:nvSpPr>
          <p:cNvPr id="21" name="Rectangle 20">
            <a:extLst>
              <a:ext uri="{FF2B5EF4-FFF2-40B4-BE49-F238E27FC236}">
                <a16:creationId xmlns:a16="http://schemas.microsoft.com/office/drawing/2014/main" id="{75FB2F04-1E9D-D341-921F-F215545FFB70}"/>
              </a:ext>
            </a:extLst>
          </p:cNvPr>
          <p:cNvSpPr/>
          <p:nvPr/>
        </p:nvSpPr>
        <p:spPr>
          <a:xfrm>
            <a:off x="1389458" y="1490888"/>
            <a:ext cx="2715068" cy="759182"/>
          </a:xfrm>
          <a:prstGeom prst="rect">
            <a:avLst/>
          </a:prstGeom>
        </p:spPr>
        <p:txBody>
          <a:bodyPr wrap="square">
            <a:spAutoFit/>
          </a:bodyPr>
          <a:lstStyle/>
          <a:p>
            <a:pPr marL="0" marR="0" lvl="0" indent="0" algn="l" defTabSz="914400" rtl="0" eaLnBrk="1" fontAlgn="auto" latinLnBrk="0" hangingPunct="1">
              <a:lnSpc>
                <a:spcPts val="25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ontserrat" pitchFamily="2" charset="77"/>
                <a:ea typeface="+mn-ea"/>
                <a:cs typeface="+mn-cs"/>
              </a:rPr>
              <a:t>See activity trends </a:t>
            </a:r>
            <a:br>
              <a:rPr kumimoji="0" lang="en-US" sz="1800" b="0" i="0" u="none" strike="noStrike" kern="1200" cap="none" spc="0" normalizeH="0" baseline="0" noProof="0" dirty="0">
                <a:ln>
                  <a:noFill/>
                </a:ln>
                <a:solidFill>
                  <a:srgbClr val="595959"/>
                </a:solidFill>
                <a:effectLst/>
                <a:uLnTx/>
                <a:uFillTx/>
                <a:latin typeface="Montserrat" pitchFamily="2" charset="77"/>
                <a:ea typeface="+mn-ea"/>
                <a:cs typeface="+mn-cs"/>
              </a:rPr>
            </a:br>
            <a:r>
              <a:rPr kumimoji="0" lang="en-US" sz="1800" b="0" i="0" u="none" strike="noStrike" kern="1200" cap="none" spc="0" normalizeH="0" baseline="0" noProof="0" dirty="0">
                <a:ln>
                  <a:noFill/>
                </a:ln>
                <a:solidFill>
                  <a:srgbClr val="595959"/>
                </a:solidFill>
                <a:effectLst/>
                <a:uLnTx/>
                <a:uFillTx/>
                <a:latin typeface="Montserrat" pitchFamily="2" charset="77"/>
                <a:ea typeface="+mn-ea"/>
                <a:cs typeface="+mn-cs"/>
              </a:rPr>
              <a:t>in the homes</a:t>
            </a:r>
          </a:p>
        </p:txBody>
      </p:sp>
      <p:sp>
        <p:nvSpPr>
          <p:cNvPr id="19" name="Rectangle 18">
            <a:extLst>
              <a:ext uri="{FF2B5EF4-FFF2-40B4-BE49-F238E27FC236}">
                <a16:creationId xmlns:a16="http://schemas.microsoft.com/office/drawing/2014/main" id="{7C451DA3-B94C-2D47-A5BD-30629CFCF2CD}"/>
              </a:ext>
            </a:extLst>
          </p:cNvPr>
          <p:cNvSpPr/>
          <p:nvPr/>
        </p:nvSpPr>
        <p:spPr>
          <a:xfrm>
            <a:off x="1389459" y="4325349"/>
            <a:ext cx="2728944" cy="759182"/>
          </a:xfrm>
          <a:prstGeom prst="rect">
            <a:avLst/>
          </a:prstGeom>
        </p:spPr>
        <p:txBody>
          <a:bodyPr wrap="square">
            <a:spAutoFit/>
          </a:bodyPr>
          <a:lstStyle/>
          <a:p>
            <a:pPr marL="0" marR="0" lvl="0" indent="0" algn="l" defTabSz="914400" rtl="0" eaLnBrk="1" fontAlgn="auto" latinLnBrk="0" hangingPunct="1">
              <a:lnSpc>
                <a:spcPts val="25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ontserrat" pitchFamily="2" charset="77"/>
                <a:ea typeface="+mn-ea"/>
                <a:cs typeface="+mn-cs"/>
              </a:rPr>
              <a:t>Colors indicate changes in behavior</a:t>
            </a:r>
          </a:p>
        </p:txBody>
      </p:sp>
      <p:sp>
        <p:nvSpPr>
          <p:cNvPr id="8" name="Title 7">
            <a:extLst>
              <a:ext uri="{FF2B5EF4-FFF2-40B4-BE49-F238E27FC236}">
                <a16:creationId xmlns:a16="http://schemas.microsoft.com/office/drawing/2014/main" id="{1B9C2BC1-8105-D445-B909-71A5F8B73695}"/>
              </a:ext>
            </a:extLst>
          </p:cNvPr>
          <p:cNvSpPr>
            <a:spLocks noGrp="1"/>
          </p:cNvSpPr>
          <p:nvPr>
            <p:ph type="ctrTitle"/>
          </p:nvPr>
        </p:nvSpPr>
        <p:spPr>
          <a:xfrm>
            <a:off x="5226622" y="5489454"/>
            <a:ext cx="5351914" cy="708533"/>
          </a:xfrm>
        </p:spPr>
        <p:txBody>
          <a:bodyPr/>
          <a:lstStyle/>
          <a:p>
            <a:pPr>
              <a:lnSpc>
                <a:spcPct val="120000"/>
              </a:lnSpc>
            </a:pPr>
            <a:r>
              <a:rPr lang="en-US" sz="2400" dirty="0">
                <a:solidFill>
                  <a:schemeClr val="accent2"/>
                </a:solidFill>
                <a:latin typeface="Montserrat Medium" pitchFamily="2" charset="77"/>
              </a:rPr>
              <a:t>Wellness Trends and Behaviors </a:t>
            </a:r>
          </a:p>
        </p:txBody>
      </p:sp>
      <p:pic>
        <p:nvPicPr>
          <p:cNvPr id="11" name="Graphic 10">
            <a:extLst>
              <a:ext uri="{FF2B5EF4-FFF2-40B4-BE49-F238E27FC236}">
                <a16:creationId xmlns:a16="http://schemas.microsoft.com/office/drawing/2014/main" id="{29366475-AC41-6B49-87B7-CE53297578E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564173" y="4437815"/>
            <a:ext cx="550297" cy="534251"/>
          </a:xfrm>
          <a:prstGeom prst="rect">
            <a:avLst/>
          </a:prstGeom>
        </p:spPr>
      </p:pic>
      <p:pic>
        <p:nvPicPr>
          <p:cNvPr id="12" name="Graphic 11">
            <a:extLst>
              <a:ext uri="{FF2B5EF4-FFF2-40B4-BE49-F238E27FC236}">
                <a16:creationId xmlns:a16="http://schemas.microsoft.com/office/drawing/2014/main" id="{A84FF695-1FAE-4147-9BB7-C91C76E487F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56080" y="3133050"/>
            <a:ext cx="558390" cy="534251"/>
          </a:xfrm>
          <a:prstGeom prst="rect">
            <a:avLst/>
          </a:prstGeom>
        </p:spPr>
      </p:pic>
      <p:pic>
        <p:nvPicPr>
          <p:cNvPr id="13" name="Graphic 12">
            <a:extLst>
              <a:ext uri="{FF2B5EF4-FFF2-40B4-BE49-F238E27FC236}">
                <a16:creationId xmlns:a16="http://schemas.microsoft.com/office/drawing/2014/main" id="{E7744C5B-E5D8-0049-9434-7CA430C28366}"/>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56080" y="1607401"/>
            <a:ext cx="558390" cy="526156"/>
          </a:xfrm>
          <a:prstGeom prst="rect">
            <a:avLst/>
          </a:prstGeom>
        </p:spPr>
      </p:pic>
      <p:sp>
        <p:nvSpPr>
          <p:cNvPr id="17" name="Title 2">
            <a:extLst>
              <a:ext uri="{FF2B5EF4-FFF2-40B4-BE49-F238E27FC236}">
                <a16:creationId xmlns:a16="http://schemas.microsoft.com/office/drawing/2014/main" id="{4A596079-4840-AD40-BC0A-09EA89D91650}"/>
              </a:ext>
            </a:extLst>
          </p:cNvPr>
          <p:cNvSpPr txBox="1">
            <a:spLocks/>
          </p:cNvSpPr>
          <p:nvPr/>
        </p:nvSpPr>
        <p:spPr>
          <a:xfrm>
            <a:off x="239786" y="134067"/>
            <a:ext cx="10254950" cy="8823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0" i="0" kern="1200">
                <a:solidFill>
                  <a:schemeClr val="bg1"/>
                </a:solidFill>
                <a:latin typeface="Montserrat Light" pitchFamily="2" charset="77"/>
                <a:ea typeface="+mj-ea"/>
                <a:cs typeface="+mj-cs"/>
              </a:defRPr>
            </a:lvl1pPr>
          </a:lstStyle>
          <a:p>
            <a:r>
              <a:rPr lang="en-US" dirty="0"/>
              <a:t>How Enterprise Wellness Works</a:t>
            </a:r>
          </a:p>
        </p:txBody>
      </p:sp>
      <p:sp>
        <p:nvSpPr>
          <p:cNvPr id="20" name="Title 2">
            <a:extLst>
              <a:ext uri="{FF2B5EF4-FFF2-40B4-BE49-F238E27FC236}">
                <a16:creationId xmlns:a16="http://schemas.microsoft.com/office/drawing/2014/main" id="{6A10A87D-BDB6-0A4B-ABBA-F468DFF61D7B}"/>
              </a:ext>
            </a:extLst>
          </p:cNvPr>
          <p:cNvSpPr txBox="1">
            <a:spLocks/>
          </p:cNvSpPr>
          <p:nvPr/>
        </p:nvSpPr>
        <p:spPr>
          <a:xfrm>
            <a:off x="198294" y="78165"/>
            <a:ext cx="10254950" cy="8823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0" i="0" kern="1200">
                <a:solidFill>
                  <a:schemeClr val="bg1"/>
                </a:solidFill>
                <a:latin typeface="Montserrat Light" pitchFamily="2" charset="77"/>
                <a:ea typeface="+mj-ea"/>
                <a:cs typeface="+mj-cs"/>
              </a:defRPr>
            </a:lvl1pPr>
          </a:lstStyle>
          <a:p>
            <a:pPr algn="l"/>
            <a:r>
              <a:rPr lang="en-US" sz="4400" b="1" dirty="0">
                <a:solidFill>
                  <a:srgbClr val="00B0F0"/>
                </a:solidFill>
                <a:effectLst>
                  <a:outerShdw blurRad="38100" dist="38100" dir="2700000" algn="tl">
                    <a:srgbClr val="000000">
                      <a:alpha val="43137"/>
                    </a:srgbClr>
                  </a:outerShdw>
                </a:effectLst>
                <a:latin typeface="+mj-lt"/>
              </a:rPr>
              <a:t>Routines and </a:t>
            </a:r>
            <a:r>
              <a:rPr lang="en-US" b="1" dirty="0">
                <a:solidFill>
                  <a:srgbClr val="00B0F0"/>
                </a:solidFill>
                <a:effectLst>
                  <a:outerShdw blurRad="38100" dist="38100" dir="2700000" algn="tl">
                    <a:srgbClr val="000000">
                      <a:alpha val="43137"/>
                    </a:srgbClr>
                  </a:outerShdw>
                </a:effectLst>
                <a:latin typeface="+mj-lt"/>
              </a:rPr>
              <a:t>Trending</a:t>
            </a:r>
            <a:r>
              <a:rPr lang="en-US" sz="4400" b="1" dirty="0">
                <a:solidFill>
                  <a:srgbClr val="00B0F0"/>
                </a:solidFill>
                <a:effectLst>
                  <a:outerShdw blurRad="38100" dist="38100" dir="2700000" algn="tl">
                    <a:srgbClr val="000000">
                      <a:alpha val="43137"/>
                    </a:srgbClr>
                  </a:outerShdw>
                </a:effectLst>
                <a:latin typeface="+mj-lt"/>
              </a:rPr>
              <a:t> Analysis</a:t>
            </a:r>
          </a:p>
        </p:txBody>
      </p:sp>
      <p:pic>
        <p:nvPicPr>
          <p:cNvPr id="14" name="Content Placeholder 3">
            <a:extLst>
              <a:ext uri="{FF2B5EF4-FFF2-40B4-BE49-F238E27FC236}">
                <a16:creationId xmlns:a16="http://schemas.microsoft.com/office/drawing/2014/main" id="{13AADFBB-17D3-4776-9B9B-17D6470D69E8}"/>
              </a:ext>
            </a:extLst>
          </p:cNvPr>
          <p:cNvPicPr>
            <a:picLocks noChangeAspect="1"/>
          </p:cNvPicPr>
          <p:nvPr/>
        </p:nvPicPr>
        <p:blipFill rotWithShape="1">
          <a:blip r:embed="rId9"/>
          <a:srcRect t="9639"/>
          <a:stretch/>
        </p:blipFill>
        <p:spPr>
          <a:xfrm>
            <a:off x="4474947" y="1257253"/>
            <a:ext cx="7104436" cy="3997287"/>
          </a:xfrm>
          <a:prstGeom prst="rect">
            <a:avLst/>
          </a:prstGeom>
        </p:spPr>
      </p:pic>
    </p:spTree>
    <p:extLst>
      <p:ext uri="{BB962C8B-B14F-4D97-AF65-F5344CB8AC3E}">
        <p14:creationId xmlns:p14="http://schemas.microsoft.com/office/powerpoint/2010/main" val="16771923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A98391-011A-488E-B62D-275143E14DC5}"/>
              </a:ext>
            </a:extLst>
          </p:cNvPr>
          <p:cNvSpPr>
            <a:spLocks noGrp="1"/>
          </p:cNvSpPr>
          <p:nvPr>
            <p:ph type="subTitle" idx="1"/>
          </p:nvPr>
        </p:nvSpPr>
        <p:spPr>
          <a:xfrm>
            <a:off x="914161" y="152400"/>
            <a:ext cx="10360501" cy="1199704"/>
          </a:xfrm>
        </p:spPr>
        <p:txBody>
          <a:bodyPr/>
          <a:lstStyle/>
          <a:p>
            <a:pPr algn="ctr"/>
            <a:r>
              <a:rPr lang="en-US" dirty="0"/>
              <a:t>Sabrina and Mom</a:t>
            </a:r>
          </a:p>
        </p:txBody>
      </p:sp>
      <p:pic>
        <p:nvPicPr>
          <p:cNvPr id="4" name="Picture 3">
            <a:extLst>
              <a:ext uri="{FF2B5EF4-FFF2-40B4-BE49-F238E27FC236}">
                <a16:creationId xmlns:a16="http://schemas.microsoft.com/office/drawing/2014/main" id="{D9F9D75E-8EB7-42FF-8FB8-19763AFF41E7}"/>
              </a:ext>
            </a:extLst>
          </p:cNvPr>
          <p:cNvPicPr>
            <a:picLocks noChangeAspect="1"/>
          </p:cNvPicPr>
          <p:nvPr/>
        </p:nvPicPr>
        <p:blipFill>
          <a:blip r:embed="rId3"/>
          <a:stretch>
            <a:fillRect/>
          </a:stretch>
        </p:blipFill>
        <p:spPr>
          <a:xfrm>
            <a:off x="455612" y="2057400"/>
            <a:ext cx="1481230" cy="2168177"/>
          </a:xfrm>
          <a:prstGeom prst="rect">
            <a:avLst/>
          </a:prstGeom>
        </p:spPr>
      </p:pic>
    </p:spTree>
    <p:extLst>
      <p:ext uri="{BB962C8B-B14F-4D97-AF65-F5344CB8AC3E}">
        <p14:creationId xmlns:p14="http://schemas.microsoft.com/office/powerpoint/2010/main" val="1746586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837982" y="365127"/>
            <a:ext cx="10512862" cy="42875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solidFill>
                  <a:srgbClr val="00B0F0"/>
                </a:solidFill>
              </a:rPr>
              <a:t>Assistive Technology </a:t>
            </a:r>
            <a:br>
              <a:rPr lang="en-US" dirty="0">
                <a:solidFill>
                  <a:srgbClr val="00B0F0"/>
                </a:solidFill>
              </a:rPr>
            </a:br>
            <a:r>
              <a:rPr lang="en-US" dirty="0">
                <a:solidFill>
                  <a:srgbClr val="00B0F0"/>
                </a:solidFill>
              </a:rPr>
              <a:t>can help us stay healthy and safe, </a:t>
            </a:r>
            <a:br>
              <a:rPr lang="en-US" dirty="0">
                <a:solidFill>
                  <a:srgbClr val="00B0F0"/>
                </a:solidFill>
              </a:rPr>
            </a:br>
            <a:r>
              <a:rPr lang="en-US" dirty="0">
                <a:solidFill>
                  <a:srgbClr val="00B0F0"/>
                </a:solidFill>
              </a:rPr>
              <a:t>all while living the most independent lives possible.</a:t>
            </a:r>
            <a:br>
              <a:rPr lang="en-US" dirty="0">
                <a:solidFill>
                  <a:srgbClr val="00B0F0"/>
                </a:solidFill>
              </a:rPr>
            </a:br>
            <a:endParaRPr dirty="0">
              <a:solidFill>
                <a:srgbClr val="00B0F0"/>
              </a:solidFill>
            </a:endParaRPr>
          </a:p>
        </p:txBody>
      </p:sp>
      <p:pic>
        <p:nvPicPr>
          <p:cNvPr id="229" name="Google Shape;229;p37"/>
          <p:cNvPicPr preferRelativeResize="0"/>
          <p:nvPr/>
        </p:nvPicPr>
        <p:blipFill rotWithShape="1">
          <a:blip r:embed="rId3">
            <a:alphaModFix/>
          </a:blip>
          <a:srcRect/>
          <a:stretch/>
        </p:blipFill>
        <p:spPr>
          <a:xfrm>
            <a:off x="4189412" y="4699543"/>
            <a:ext cx="3707873" cy="1600200"/>
          </a:xfrm>
          <a:prstGeom prst="rect">
            <a:avLst/>
          </a:prstGeom>
          <a:noFill/>
          <a:ln>
            <a:noFill/>
          </a:ln>
        </p:spPr>
      </p:pic>
      <p:pic>
        <p:nvPicPr>
          <p:cNvPr id="5" name="Picture 4">
            <a:extLst>
              <a:ext uri="{FF2B5EF4-FFF2-40B4-BE49-F238E27FC236}">
                <a16:creationId xmlns:a16="http://schemas.microsoft.com/office/drawing/2014/main" id="{1556100E-B331-4058-8C80-B67ECADB1F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212" y="5791200"/>
            <a:ext cx="2132013" cy="821320"/>
          </a:xfrm>
          <a:prstGeom prst="rect">
            <a:avLst/>
          </a:prstGeom>
        </p:spPr>
      </p:pic>
    </p:spTree>
    <p:extLst>
      <p:ext uri="{BB962C8B-B14F-4D97-AF65-F5344CB8AC3E}">
        <p14:creationId xmlns:p14="http://schemas.microsoft.com/office/powerpoint/2010/main" val="3904108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393192" lvl="1" indent="0">
              <a:buNone/>
            </a:pPr>
            <a:endParaRPr lang="en-US" dirty="0"/>
          </a:p>
          <a:p>
            <a:pPr marL="393192" lvl="1" indent="0">
              <a:buNone/>
            </a:pPr>
            <a:endParaRPr lang="en-US" u="sng" dirty="0"/>
          </a:p>
          <a:p>
            <a:pPr marL="630936" lvl="2" indent="0" algn="ctr">
              <a:buNone/>
            </a:pPr>
            <a:r>
              <a:rPr lang="en-US" sz="4000" b="1" u="sng" dirty="0">
                <a:solidFill>
                  <a:srgbClr val="00B0F0"/>
                </a:solidFill>
                <a:effectLst>
                  <a:outerShdw blurRad="38100" dist="38100" dir="2700000" algn="tl">
                    <a:srgbClr val="000000">
                      <a:alpha val="43137"/>
                    </a:srgbClr>
                  </a:outerShdw>
                </a:effectLst>
                <a:hlinkClick r:id="rId3"/>
              </a:rPr>
              <a:t>Amy@AssistiveTechTraining.org</a:t>
            </a:r>
            <a:endParaRPr lang="en-US" sz="4000" b="1" u="sng" dirty="0">
              <a:solidFill>
                <a:srgbClr val="00B0F0"/>
              </a:solidFill>
              <a:effectLst>
                <a:outerShdw blurRad="38100" dist="38100" dir="2700000" algn="tl">
                  <a:srgbClr val="000000">
                    <a:alpha val="43137"/>
                  </a:srgbClr>
                </a:outerShdw>
              </a:effectLst>
            </a:endParaRPr>
          </a:p>
          <a:p>
            <a:pPr marL="630936" lvl="2" indent="0" algn="ctr">
              <a:buNone/>
            </a:pPr>
            <a:br>
              <a:rPr lang="en-US" sz="4000" b="1" u="sng" dirty="0">
                <a:solidFill>
                  <a:srgbClr val="00B0F0"/>
                </a:solidFill>
                <a:effectLst>
                  <a:outerShdw blurRad="38100" dist="38100" dir="2700000" algn="tl">
                    <a:srgbClr val="000000">
                      <a:alpha val="43137"/>
                    </a:srgbClr>
                  </a:outerShdw>
                </a:effectLst>
              </a:rPr>
            </a:br>
            <a:r>
              <a:rPr lang="en-US" sz="4000" b="1" u="sng" dirty="0">
                <a:solidFill>
                  <a:srgbClr val="00B0F0"/>
                </a:solidFill>
                <a:effectLst>
                  <a:outerShdw blurRad="38100" dist="38100" dir="2700000" algn="tl">
                    <a:srgbClr val="000000">
                      <a:alpha val="43137"/>
                    </a:srgbClr>
                  </a:outerShdw>
                </a:effectLst>
                <a:hlinkClick r:id="rId4"/>
              </a:rPr>
              <a:t>Pam@AssistiveTechTraining.org</a:t>
            </a:r>
            <a:endParaRPr lang="en-US" sz="4000" b="1" u="sng" dirty="0">
              <a:solidFill>
                <a:srgbClr val="00B0F0"/>
              </a:solidFill>
              <a:effectLst>
                <a:outerShdw blurRad="38100" dist="38100" dir="2700000" algn="tl">
                  <a:srgbClr val="000000">
                    <a:alpha val="43137"/>
                  </a:srgbClr>
                </a:outerShdw>
              </a:effectLst>
            </a:endParaRPr>
          </a:p>
          <a:p>
            <a:pPr marL="630936" lvl="2" indent="0">
              <a:buNone/>
            </a:pPr>
            <a:br>
              <a:rPr lang="en-US" sz="4000" b="1" u="sng" dirty="0">
                <a:solidFill>
                  <a:srgbClr val="00B0F0"/>
                </a:solidFill>
                <a:effectLst>
                  <a:outerShdw blurRad="38100" dist="38100" dir="2700000" algn="tl">
                    <a:srgbClr val="000000">
                      <a:alpha val="43137"/>
                    </a:srgbClr>
                  </a:outerShdw>
                </a:effectLst>
              </a:rPr>
            </a:br>
            <a:endParaRPr lang="en-US" sz="4000" dirty="0">
              <a:solidFill>
                <a:srgbClr val="00B0F0"/>
              </a:solidFill>
            </a:endParaRPr>
          </a:p>
          <a:p>
            <a:pPr marL="630936" lvl="2" indent="0" algn="ctr">
              <a:buNone/>
            </a:pPr>
            <a:r>
              <a:rPr lang="en-US" sz="4000" dirty="0"/>
              <a:t>Visit </a:t>
            </a:r>
          </a:p>
          <a:p>
            <a:pPr marL="630936" lvl="2" indent="0" algn="ctr">
              <a:buNone/>
            </a:pPr>
            <a:r>
              <a:rPr lang="en-US" sz="4000" b="1" dirty="0">
                <a:effectLst>
                  <a:outerShdw blurRad="38100" dist="38100" dir="2700000" algn="tl">
                    <a:srgbClr val="000000">
                      <a:alpha val="43137"/>
                    </a:srgbClr>
                  </a:outerShdw>
                </a:effectLst>
                <a:hlinkClick r:id="rId5"/>
              </a:rPr>
              <a:t>www.assistivetechtraining.org</a:t>
            </a:r>
            <a:r>
              <a:rPr lang="en-US" sz="4000" b="1" dirty="0">
                <a:effectLst>
                  <a:outerShdw blurRad="38100" dist="38100" dir="2700000" algn="tl">
                    <a:srgbClr val="000000">
                      <a:alpha val="43137"/>
                    </a:srgbClr>
                  </a:outerShdw>
                </a:effectLst>
              </a:rPr>
              <a:t> </a:t>
            </a:r>
          </a:p>
          <a:p>
            <a:pPr marL="630936" lvl="2" indent="0">
              <a:buNone/>
            </a:pPr>
            <a:endParaRPr lang="en-US" sz="4000" b="1" dirty="0">
              <a:effectLst>
                <a:outerShdw blurRad="38100" dist="38100" dir="2700000" algn="tl">
                  <a:srgbClr val="000000">
                    <a:alpha val="43137"/>
                  </a:srgbClr>
                </a:outerShdw>
              </a:effectLst>
            </a:endParaRPr>
          </a:p>
          <a:p>
            <a:pPr marL="914400" lvl="3" indent="0">
              <a:buNone/>
            </a:pPr>
            <a:br>
              <a:rPr lang="en-US" sz="3800" dirty="0"/>
            </a:br>
            <a:endParaRPr lang="en-US" sz="3800" dirty="0">
              <a:solidFill>
                <a:srgbClr val="00B0F0"/>
              </a:solidFill>
            </a:endParaRPr>
          </a:p>
        </p:txBody>
      </p:sp>
      <p:sp>
        <p:nvSpPr>
          <p:cNvPr id="3" name="Title 2"/>
          <p:cNvSpPr>
            <a:spLocks noGrp="1"/>
          </p:cNvSpPr>
          <p:nvPr>
            <p:ph type="title"/>
          </p:nvPr>
        </p:nvSpPr>
        <p:spPr/>
        <p:txBody>
          <a:bodyPr>
            <a:normAutofit/>
          </a:bodyPr>
          <a:lstStyle/>
          <a:p>
            <a:pPr algn="ctr"/>
            <a:r>
              <a:rPr lang="en-US" dirty="0">
                <a:solidFill>
                  <a:srgbClr val="00B0F0"/>
                </a:solidFill>
              </a:rPr>
              <a:t>Q &amp; A - Reach Out To ATECH </a:t>
            </a:r>
          </a:p>
        </p:txBody>
      </p:sp>
      <p:pic>
        <p:nvPicPr>
          <p:cNvPr id="5" name="Picture 4">
            <a:extLst>
              <a:ext uri="{FF2B5EF4-FFF2-40B4-BE49-F238E27FC236}">
                <a16:creationId xmlns:a16="http://schemas.microsoft.com/office/drawing/2014/main" id="{629C55BC-62D5-4BF8-91C0-A13F026947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8212" y="5791200"/>
            <a:ext cx="2132013" cy="821320"/>
          </a:xfrm>
          <a:prstGeom prst="rect">
            <a:avLst/>
          </a:prstGeom>
        </p:spPr>
      </p:pic>
    </p:spTree>
    <p:extLst>
      <p:ext uri="{BB962C8B-B14F-4D97-AF65-F5344CB8AC3E}">
        <p14:creationId xmlns:p14="http://schemas.microsoft.com/office/powerpoint/2010/main" val="320209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69" y="76200"/>
            <a:ext cx="10969943" cy="3003003"/>
          </a:xfrm>
        </p:spPr>
        <p:txBody>
          <a:bodyPr/>
          <a:lstStyle/>
          <a:p>
            <a:pPr algn="ctr"/>
            <a:r>
              <a:rPr lang="en-US" dirty="0">
                <a:solidFill>
                  <a:srgbClr val="00B0F0"/>
                </a:solidFill>
              </a:rPr>
              <a:t>SUCCESS</a:t>
            </a:r>
            <a:br>
              <a:rPr lang="en-US" dirty="0">
                <a:solidFill>
                  <a:srgbClr val="00B0F0"/>
                </a:solidFill>
              </a:rPr>
            </a:br>
            <a:r>
              <a:rPr lang="en-US" dirty="0">
                <a:solidFill>
                  <a:srgbClr val="00B0F0"/>
                </a:solidFill>
              </a:rPr>
              <a:t>STORIES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678" y="3657600"/>
            <a:ext cx="3581400" cy="26860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66" y="533400"/>
            <a:ext cx="3063912" cy="2819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8700" y="76200"/>
            <a:ext cx="3063912" cy="229793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012" y="2512017"/>
            <a:ext cx="2667000" cy="418026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6212" y="2514600"/>
            <a:ext cx="2561117" cy="2297935"/>
          </a:xfrm>
          <a:prstGeom prst="rect">
            <a:avLst/>
          </a:prstGeom>
        </p:spPr>
      </p:pic>
      <p:sp>
        <p:nvSpPr>
          <p:cNvPr id="5" name="Rectangle 4">
            <a:extLst>
              <a:ext uri="{FF2B5EF4-FFF2-40B4-BE49-F238E27FC236}">
                <a16:creationId xmlns:a16="http://schemas.microsoft.com/office/drawing/2014/main" id="{3397DC68-7F8A-4CE2-8FE9-6A5E155BF49A}"/>
              </a:ext>
            </a:extLst>
          </p:cNvPr>
          <p:cNvSpPr/>
          <p:nvPr/>
        </p:nvSpPr>
        <p:spPr>
          <a:xfrm>
            <a:off x="6780211" y="4888735"/>
            <a:ext cx="5408613" cy="1569660"/>
          </a:xfrm>
          <a:prstGeom prst="rect">
            <a:avLst/>
          </a:prstGeom>
        </p:spPr>
        <p:txBody>
          <a:bodyPr wrap="square">
            <a:spAutoFit/>
          </a:bodyPr>
          <a:lstStyle/>
          <a:p>
            <a:r>
              <a:rPr lang="en-US" sz="2400" b="1" dirty="0"/>
              <a:t> *10 people living independently with Assistive Technology </a:t>
            </a:r>
          </a:p>
          <a:p>
            <a:r>
              <a:rPr lang="en-US" sz="2400" b="1" dirty="0"/>
              <a:t>*1 person in the family home with Assistive Technology</a:t>
            </a:r>
          </a:p>
        </p:txBody>
      </p:sp>
    </p:spTree>
    <p:extLst>
      <p:ext uri="{BB962C8B-B14F-4D97-AF65-F5344CB8AC3E}">
        <p14:creationId xmlns:p14="http://schemas.microsoft.com/office/powerpoint/2010/main" val="191293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Options are currently available	</a:t>
            </a:r>
          </a:p>
        </p:txBody>
      </p:sp>
      <p:sp>
        <p:nvSpPr>
          <p:cNvPr id="3" name="Content Placeholder 2"/>
          <p:cNvSpPr>
            <a:spLocks noGrp="1"/>
          </p:cNvSpPr>
          <p:nvPr>
            <p:ph idx="1"/>
          </p:nvPr>
        </p:nvSpPr>
        <p:spPr/>
        <p:txBody>
          <a:bodyPr/>
          <a:lstStyle/>
          <a:p>
            <a:r>
              <a:rPr lang="en-US" dirty="0"/>
              <a:t>Community Living Arrangement</a:t>
            </a:r>
          </a:p>
          <a:p>
            <a:r>
              <a:rPr lang="en-US" dirty="0"/>
              <a:t>Community Living Arrangement Apartments</a:t>
            </a:r>
          </a:p>
          <a:p>
            <a:r>
              <a:rPr lang="en-US" dirty="0"/>
              <a:t>Continuous Residential Supports</a:t>
            </a:r>
          </a:p>
          <a:p>
            <a:r>
              <a:rPr lang="en-US" dirty="0"/>
              <a:t>Shared Living</a:t>
            </a:r>
          </a:p>
          <a:p>
            <a:r>
              <a:rPr lang="en-US" dirty="0">
                <a:highlight>
                  <a:srgbClr val="FFFF00"/>
                </a:highlight>
              </a:rPr>
              <a:t>Cluster – Individual Home Supports</a:t>
            </a:r>
          </a:p>
          <a:p>
            <a:r>
              <a:rPr lang="en-US" dirty="0">
                <a:highlight>
                  <a:srgbClr val="FFFF00"/>
                </a:highlight>
              </a:rPr>
              <a:t>Individual Home Supports- own Apartment</a:t>
            </a:r>
          </a:p>
          <a:p>
            <a:r>
              <a:rPr lang="en-US" dirty="0">
                <a:highlight>
                  <a:srgbClr val="FFFF00"/>
                </a:highlight>
              </a:rPr>
              <a:t>Individual Home Supports – Family Home</a:t>
            </a:r>
          </a:p>
          <a:p>
            <a:endParaRPr lang="en-US" dirty="0"/>
          </a:p>
        </p:txBody>
      </p:sp>
    </p:spTree>
    <p:extLst>
      <p:ext uri="{BB962C8B-B14F-4D97-AF65-F5344CB8AC3E}">
        <p14:creationId xmlns:p14="http://schemas.microsoft.com/office/powerpoint/2010/main" val="42789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5DC5C8-2528-4487-9C69-40F64231C851}"/>
              </a:ext>
            </a:extLst>
          </p:cNvPr>
          <p:cNvSpPr>
            <a:spLocks noGrp="1"/>
          </p:cNvSpPr>
          <p:nvPr>
            <p:ph idx="1"/>
          </p:nvPr>
        </p:nvSpPr>
        <p:spPr/>
        <p:txBody>
          <a:bodyPr>
            <a:normAutofit/>
          </a:bodyPr>
          <a:lstStyle/>
          <a:p>
            <a:endParaRPr lang="en-US" b="1" dirty="0"/>
          </a:p>
          <a:p>
            <a:endParaRPr lang="en-US" dirty="0"/>
          </a:p>
          <a:p>
            <a:endParaRPr lang="en-US" dirty="0"/>
          </a:p>
        </p:txBody>
      </p:sp>
      <p:sp>
        <p:nvSpPr>
          <p:cNvPr id="3" name="Title 2">
            <a:extLst>
              <a:ext uri="{FF2B5EF4-FFF2-40B4-BE49-F238E27FC236}">
                <a16:creationId xmlns:a16="http://schemas.microsoft.com/office/drawing/2014/main" id="{BE9718AC-9594-45AA-8CC5-E36962F40013}"/>
              </a:ext>
            </a:extLst>
          </p:cNvPr>
          <p:cNvSpPr>
            <a:spLocks noGrp="1"/>
          </p:cNvSpPr>
          <p:nvPr>
            <p:ph type="title"/>
          </p:nvPr>
        </p:nvSpPr>
        <p:spPr/>
        <p:txBody>
          <a:bodyPr/>
          <a:lstStyle/>
          <a:p>
            <a:pPr algn="ctr"/>
            <a:r>
              <a:rPr lang="en-US" dirty="0"/>
              <a:t>In Home Supports</a:t>
            </a:r>
          </a:p>
        </p:txBody>
      </p:sp>
      <p:pic>
        <p:nvPicPr>
          <p:cNvPr id="4" name="Picture 4" descr="C:\Program Files (x86)\Microsoft Office\MEDIA\CAGCAT10\j0205462.wmf">
            <a:extLst>
              <a:ext uri="{FF2B5EF4-FFF2-40B4-BE49-F238E27FC236}">
                <a16:creationId xmlns:a16="http://schemas.microsoft.com/office/drawing/2014/main" id="{585559C8-0F09-4697-A807-397CB0EC4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9012" y="1630090"/>
            <a:ext cx="2514600" cy="25014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and new empty modern design apartment for rental - apartment stock pictures, royalty-free photos &amp; images">
            <a:extLst>
              <a:ext uri="{FF2B5EF4-FFF2-40B4-BE49-F238E27FC236}">
                <a16:creationId xmlns:a16="http://schemas.microsoft.com/office/drawing/2014/main" id="{C106EAD0-F004-4714-8116-12D800982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33380"/>
            <a:ext cx="3067049" cy="2044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9A0F6D-B08D-4277-9548-CA498452E41A}"/>
              </a:ext>
            </a:extLst>
          </p:cNvPr>
          <p:cNvSpPr txBox="1"/>
          <p:nvPr/>
        </p:nvSpPr>
        <p:spPr>
          <a:xfrm>
            <a:off x="1751012" y="4572000"/>
            <a:ext cx="2057400" cy="646331"/>
          </a:xfrm>
          <a:prstGeom prst="rect">
            <a:avLst/>
          </a:prstGeom>
          <a:noFill/>
        </p:spPr>
        <p:txBody>
          <a:bodyPr wrap="square" rtlCol="0">
            <a:spAutoFit/>
          </a:bodyPr>
          <a:lstStyle/>
          <a:p>
            <a:pPr algn="ctr"/>
            <a:r>
              <a:rPr lang="en-US" dirty="0"/>
              <a:t>Own </a:t>
            </a:r>
          </a:p>
          <a:p>
            <a:pPr algn="ctr"/>
            <a:r>
              <a:rPr lang="en-US" dirty="0"/>
              <a:t>Apartment</a:t>
            </a:r>
          </a:p>
        </p:txBody>
      </p:sp>
      <p:sp>
        <p:nvSpPr>
          <p:cNvPr id="7" name="TextBox 6">
            <a:extLst>
              <a:ext uri="{FF2B5EF4-FFF2-40B4-BE49-F238E27FC236}">
                <a16:creationId xmlns:a16="http://schemas.microsoft.com/office/drawing/2014/main" id="{13C759C5-62F2-49EF-A43F-A5221CC816D1}"/>
              </a:ext>
            </a:extLst>
          </p:cNvPr>
          <p:cNvSpPr txBox="1"/>
          <p:nvPr/>
        </p:nvSpPr>
        <p:spPr>
          <a:xfrm>
            <a:off x="5230399" y="4495800"/>
            <a:ext cx="1854613" cy="646331"/>
          </a:xfrm>
          <a:prstGeom prst="rect">
            <a:avLst/>
          </a:prstGeom>
          <a:noFill/>
        </p:spPr>
        <p:txBody>
          <a:bodyPr wrap="square" rtlCol="0">
            <a:spAutoFit/>
          </a:bodyPr>
          <a:lstStyle/>
          <a:p>
            <a:pPr algn="ctr"/>
            <a:r>
              <a:rPr lang="en-US" dirty="0"/>
              <a:t>Family</a:t>
            </a:r>
          </a:p>
          <a:p>
            <a:pPr algn="ctr"/>
            <a:r>
              <a:rPr lang="en-US" dirty="0"/>
              <a:t>Home</a:t>
            </a:r>
          </a:p>
        </p:txBody>
      </p:sp>
      <p:sp>
        <p:nvSpPr>
          <p:cNvPr id="9" name="TextBox 8">
            <a:extLst>
              <a:ext uri="{FF2B5EF4-FFF2-40B4-BE49-F238E27FC236}">
                <a16:creationId xmlns:a16="http://schemas.microsoft.com/office/drawing/2014/main" id="{FA77ADA7-1D4F-4AAF-89DE-111FE7A4A42D}"/>
              </a:ext>
            </a:extLst>
          </p:cNvPr>
          <p:cNvSpPr txBox="1"/>
          <p:nvPr/>
        </p:nvSpPr>
        <p:spPr>
          <a:xfrm>
            <a:off x="9142412" y="4495799"/>
            <a:ext cx="1600200" cy="646331"/>
          </a:xfrm>
          <a:prstGeom prst="rect">
            <a:avLst/>
          </a:prstGeom>
          <a:noFill/>
        </p:spPr>
        <p:txBody>
          <a:bodyPr wrap="square" rtlCol="0">
            <a:spAutoFit/>
          </a:bodyPr>
          <a:lstStyle/>
          <a:p>
            <a:pPr algn="ctr"/>
            <a:r>
              <a:rPr lang="en-US" dirty="0"/>
              <a:t>Cluster Apartments</a:t>
            </a:r>
          </a:p>
        </p:txBody>
      </p:sp>
      <p:pic>
        <p:nvPicPr>
          <p:cNvPr id="11" name="Picture 10">
            <a:extLst>
              <a:ext uri="{FF2B5EF4-FFF2-40B4-BE49-F238E27FC236}">
                <a16:creationId xmlns:a16="http://schemas.microsoft.com/office/drawing/2014/main" id="{C5BBB256-F94C-4C86-A3AA-95ECBFAEF19F}"/>
              </a:ext>
            </a:extLst>
          </p:cNvPr>
          <p:cNvPicPr>
            <a:picLocks noChangeAspect="1"/>
          </p:cNvPicPr>
          <p:nvPr/>
        </p:nvPicPr>
        <p:blipFill>
          <a:blip r:embed="rId5"/>
          <a:stretch>
            <a:fillRect/>
          </a:stretch>
        </p:blipFill>
        <p:spPr>
          <a:xfrm>
            <a:off x="5095800" y="1960096"/>
            <a:ext cx="2123810" cy="2171429"/>
          </a:xfrm>
          <a:prstGeom prst="rect">
            <a:avLst/>
          </a:prstGeom>
        </p:spPr>
      </p:pic>
    </p:spTree>
    <p:extLst>
      <p:ext uri="{BB962C8B-B14F-4D97-AF65-F5344CB8AC3E}">
        <p14:creationId xmlns:p14="http://schemas.microsoft.com/office/powerpoint/2010/main" val="268073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3682C-2815-468D-B8A4-B3897DAD3E91}"/>
              </a:ext>
            </a:extLst>
          </p:cNvPr>
          <p:cNvSpPr>
            <a:spLocks noGrp="1"/>
          </p:cNvSpPr>
          <p:nvPr>
            <p:ph type="title"/>
          </p:nvPr>
        </p:nvSpPr>
        <p:spPr/>
        <p:txBody>
          <a:bodyPr/>
          <a:lstStyle/>
          <a:p>
            <a:pPr algn="ctr"/>
            <a:r>
              <a:rPr lang="en-US" dirty="0"/>
              <a:t>Own Apartment</a:t>
            </a:r>
          </a:p>
        </p:txBody>
      </p:sp>
      <p:pic>
        <p:nvPicPr>
          <p:cNvPr id="4" name="Picture 2" descr="brand new empty modern design apartment for rental - apartment stock pictures, royalty-free photos &amp; images">
            <a:extLst>
              <a:ext uri="{FF2B5EF4-FFF2-40B4-BE49-F238E27FC236}">
                <a16:creationId xmlns:a16="http://schemas.microsoft.com/office/drawing/2014/main" id="{4CBAE277-A5C6-44D3-9DB9-6D6E9C9D31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56468" y="1997615"/>
            <a:ext cx="3675888"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5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A6558C-D10A-4F26-9A73-26247FFA0797}"/>
              </a:ext>
            </a:extLst>
          </p:cNvPr>
          <p:cNvSpPr>
            <a:spLocks noGrp="1"/>
          </p:cNvSpPr>
          <p:nvPr>
            <p:ph type="title"/>
          </p:nvPr>
        </p:nvSpPr>
        <p:spPr/>
        <p:txBody>
          <a:bodyPr/>
          <a:lstStyle/>
          <a:p>
            <a:pPr algn="ctr"/>
            <a:r>
              <a:rPr lang="en-US" dirty="0"/>
              <a:t>Family Home</a:t>
            </a:r>
          </a:p>
        </p:txBody>
      </p:sp>
      <p:pic>
        <p:nvPicPr>
          <p:cNvPr id="4" name="Content Placeholder 3">
            <a:extLst>
              <a:ext uri="{FF2B5EF4-FFF2-40B4-BE49-F238E27FC236}">
                <a16:creationId xmlns:a16="http://schemas.microsoft.com/office/drawing/2014/main" id="{F42435E3-06AF-44C2-AF69-B8B713ECF8F0}"/>
              </a:ext>
            </a:extLst>
          </p:cNvPr>
          <p:cNvPicPr>
            <a:picLocks noGrp="1" noChangeAspect="1"/>
          </p:cNvPicPr>
          <p:nvPr>
            <p:ph idx="1"/>
          </p:nvPr>
        </p:nvPicPr>
        <p:blipFill>
          <a:blip r:embed="rId3"/>
          <a:stretch>
            <a:fillRect/>
          </a:stretch>
        </p:blipFill>
        <p:spPr>
          <a:xfrm>
            <a:off x="4153759" y="1444835"/>
            <a:ext cx="3881305" cy="3968330"/>
          </a:xfrm>
          <a:prstGeom prst="rect">
            <a:avLst/>
          </a:prstGeom>
        </p:spPr>
      </p:pic>
    </p:spTree>
    <p:extLst>
      <p:ext uri="{BB962C8B-B14F-4D97-AF65-F5344CB8AC3E}">
        <p14:creationId xmlns:p14="http://schemas.microsoft.com/office/powerpoint/2010/main" val="360512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078D98-FCB2-481B-9727-2F45102982D6}"/>
              </a:ext>
            </a:extLst>
          </p:cNvPr>
          <p:cNvSpPr>
            <a:spLocks noGrp="1"/>
          </p:cNvSpPr>
          <p:nvPr>
            <p:ph idx="1"/>
          </p:nvPr>
        </p:nvSpPr>
        <p:spPr/>
        <p:txBody>
          <a:bodyPr>
            <a:normAutofit/>
          </a:bodyPr>
          <a:lstStyle/>
          <a:p>
            <a:pPr marL="109728" indent="0">
              <a:buNone/>
            </a:pPr>
            <a:r>
              <a:rPr lang="en-US" dirty="0"/>
              <a:t> </a:t>
            </a:r>
          </a:p>
          <a:p>
            <a:pPr marL="109728" indent="0">
              <a:buNone/>
            </a:pPr>
            <a:endParaRPr lang="en-US" dirty="0"/>
          </a:p>
          <a:p>
            <a:endParaRPr lang="en-US" dirty="0"/>
          </a:p>
        </p:txBody>
      </p:sp>
      <p:sp>
        <p:nvSpPr>
          <p:cNvPr id="3" name="Title 2">
            <a:extLst>
              <a:ext uri="{FF2B5EF4-FFF2-40B4-BE49-F238E27FC236}">
                <a16:creationId xmlns:a16="http://schemas.microsoft.com/office/drawing/2014/main" id="{02B362CD-0992-4CE5-AF04-8C7A6780DED1}"/>
              </a:ext>
            </a:extLst>
          </p:cNvPr>
          <p:cNvSpPr>
            <a:spLocks noGrp="1"/>
          </p:cNvSpPr>
          <p:nvPr>
            <p:ph type="title"/>
          </p:nvPr>
        </p:nvSpPr>
        <p:spPr/>
        <p:txBody>
          <a:bodyPr/>
          <a:lstStyle/>
          <a:p>
            <a:pPr algn="ctr"/>
            <a:r>
              <a:rPr lang="en-US" dirty="0"/>
              <a:t>“Cluster”</a:t>
            </a:r>
          </a:p>
        </p:txBody>
      </p:sp>
      <p:pic>
        <p:nvPicPr>
          <p:cNvPr id="4" name="Picture 3">
            <a:extLst>
              <a:ext uri="{FF2B5EF4-FFF2-40B4-BE49-F238E27FC236}">
                <a16:creationId xmlns:a16="http://schemas.microsoft.com/office/drawing/2014/main" id="{91A3D184-0DF9-411D-9EFF-F0619EABD4CD}"/>
              </a:ext>
            </a:extLst>
          </p:cNvPr>
          <p:cNvPicPr>
            <a:picLocks noChangeAspect="1"/>
          </p:cNvPicPr>
          <p:nvPr/>
        </p:nvPicPr>
        <p:blipFill>
          <a:blip r:embed="rId3"/>
          <a:stretch>
            <a:fillRect/>
          </a:stretch>
        </p:blipFill>
        <p:spPr>
          <a:xfrm>
            <a:off x="2132012" y="1981200"/>
            <a:ext cx="2517866" cy="2505673"/>
          </a:xfrm>
          <a:prstGeom prst="rect">
            <a:avLst/>
          </a:prstGeom>
        </p:spPr>
      </p:pic>
    </p:spTree>
    <p:extLst>
      <p:ext uri="{BB962C8B-B14F-4D97-AF65-F5344CB8AC3E}">
        <p14:creationId xmlns:p14="http://schemas.microsoft.com/office/powerpoint/2010/main" val="3978564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0E9EF-960A-45F6-A6EE-4C67FED80C1D}"/>
              </a:ext>
            </a:extLst>
          </p:cNvPr>
          <p:cNvSpPr>
            <a:spLocks noGrp="1"/>
          </p:cNvSpPr>
          <p:nvPr>
            <p:ph idx="1"/>
          </p:nvPr>
        </p:nvSpPr>
        <p:spPr/>
        <p:txBody>
          <a:bodyPr/>
          <a:lstStyle/>
          <a:p>
            <a:r>
              <a:rPr lang="en-US" dirty="0"/>
              <a:t>An Independent Living Assessment </a:t>
            </a:r>
          </a:p>
          <a:p>
            <a:r>
              <a:rPr lang="en-US" dirty="0"/>
              <a:t>An Assistive Technology Assessment </a:t>
            </a:r>
          </a:p>
          <a:p>
            <a:r>
              <a:rPr lang="en-US" dirty="0"/>
              <a:t>A medical assessment by a health care coordinator</a:t>
            </a:r>
          </a:p>
          <a:p>
            <a:r>
              <a:rPr lang="en-US" dirty="0"/>
              <a:t>A transportation assessment usually done by the Kennedy Center</a:t>
            </a:r>
          </a:p>
          <a:p>
            <a:r>
              <a:rPr lang="en-US" dirty="0"/>
              <a:t>A behavioral/clinical assessment if needed</a:t>
            </a:r>
          </a:p>
          <a:p>
            <a:r>
              <a:rPr lang="en-US" dirty="0"/>
              <a:t>Risk Assessment</a:t>
            </a:r>
          </a:p>
          <a:p>
            <a:pPr marL="109728" indent="0">
              <a:buNone/>
            </a:pPr>
            <a:endParaRPr lang="en-US" dirty="0"/>
          </a:p>
        </p:txBody>
      </p:sp>
      <p:sp>
        <p:nvSpPr>
          <p:cNvPr id="3" name="Title 2">
            <a:extLst>
              <a:ext uri="{FF2B5EF4-FFF2-40B4-BE49-F238E27FC236}">
                <a16:creationId xmlns:a16="http://schemas.microsoft.com/office/drawing/2014/main" id="{39E287D3-58D4-4721-903B-8011E8CA77BD}"/>
              </a:ext>
            </a:extLst>
          </p:cNvPr>
          <p:cNvSpPr>
            <a:spLocks noGrp="1"/>
          </p:cNvSpPr>
          <p:nvPr>
            <p:ph type="title"/>
          </p:nvPr>
        </p:nvSpPr>
        <p:spPr/>
        <p:txBody>
          <a:bodyPr/>
          <a:lstStyle/>
          <a:p>
            <a:pPr algn="ctr"/>
            <a:r>
              <a:rPr lang="en-US" dirty="0"/>
              <a:t>Assessments</a:t>
            </a:r>
          </a:p>
        </p:txBody>
      </p:sp>
    </p:spTree>
    <p:extLst>
      <p:ext uri="{BB962C8B-B14F-4D97-AF65-F5344CB8AC3E}">
        <p14:creationId xmlns:p14="http://schemas.microsoft.com/office/powerpoint/2010/main" val="1537239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2" ma:contentTypeDescription="Create a new document." ma:contentTypeScope="" ma:versionID="efce251a4746054bbe027ae231bc47a5">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bb25d42501bc21e45c0a4215ac396311"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7F866-E9DE-4F43-99EE-DE108524F857}"/>
</file>

<file path=customXml/itemProps2.xml><?xml version="1.0" encoding="utf-8"?>
<ds:datastoreItem xmlns:ds="http://schemas.openxmlformats.org/officeDocument/2006/customXml" ds:itemID="{E8D857C1-D4AE-488C-86D3-10C8C3D8208F}"/>
</file>

<file path=docProps/app.xml><?xml version="1.0" encoding="utf-8"?>
<Properties xmlns="http://schemas.openxmlformats.org/officeDocument/2006/extended-properties" xmlns:vt="http://schemas.openxmlformats.org/officeDocument/2006/docPropsVTypes">
  <Template>Concourse</Template>
  <TotalTime>10625</TotalTime>
  <Words>2989</Words>
  <Application>Microsoft Office PowerPoint</Application>
  <PresentationFormat>Custom</PresentationFormat>
  <Paragraphs>512</Paragraphs>
  <Slides>36</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Arial</vt:lpstr>
      <vt:lpstr>Calibri</vt:lpstr>
      <vt:lpstr>Lucida Sans</vt:lpstr>
      <vt:lpstr>Lucida Sans Unicode</vt:lpstr>
      <vt:lpstr>Mark Pro Book</vt:lpstr>
      <vt:lpstr>Mark Pro Light</vt:lpstr>
      <vt:lpstr>Montserrat</vt:lpstr>
      <vt:lpstr>Montserrat Light</vt:lpstr>
      <vt:lpstr>Montserrat Medium</vt:lpstr>
      <vt:lpstr>Montserrat SemiBold</vt:lpstr>
      <vt:lpstr>Open Sans Light</vt:lpstr>
      <vt:lpstr>Verdana</vt:lpstr>
      <vt:lpstr>Wingdings 2</vt:lpstr>
      <vt:lpstr>Wingdings 3</vt:lpstr>
      <vt:lpstr>Concourse</vt:lpstr>
      <vt:lpstr>Navigating the Journey to Independence:   Assistive Technology at its Best   </vt:lpstr>
      <vt:lpstr>Shifts in Supports from group home living  to living  independently</vt:lpstr>
      <vt:lpstr>The Personal Support Team for the person drives the process </vt:lpstr>
      <vt:lpstr>What Options are currently available </vt:lpstr>
      <vt:lpstr>In Home Supports</vt:lpstr>
      <vt:lpstr>Own Apartment</vt:lpstr>
      <vt:lpstr>Family Home</vt:lpstr>
      <vt:lpstr>“Cluster”</vt:lpstr>
      <vt:lpstr>Assessments</vt:lpstr>
      <vt:lpstr>How are Supports Provided</vt:lpstr>
      <vt:lpstr>Benefits, Resources and Funding available for independent living? </vt:lpstr>
      <vt:lpstr>PowerPoint Presentation</vt:lpstr>
      <vt:lpstr>Assisted Technology</vt:lpstr>
      <vt:lpstr>PowerPoint Presentation</vt:lpstr>
      <vt:lpstr>The types of Technology used to support independent living</vt:lpstr>
      <vt:lpstr>AT Continued</vt:lpstr>
      <vt:lpstr>Types of Commonly Used Tools For Independent Living </vt:lpstr>
      <vt:lpstr>Health</vt:lpstr>
      <vt:lpstr>Food/diet control a continuum of service options</vt:lpstr>
      <vt:lpstr>Food/diet control a continuum of service options</vt:lpstr>
      <vt:lpstr>Social Communication </vt:lpstr>
      <vt:lpstr>Communication barriers/ speech issues   </vt:lpstr>
      <vt:lpstr>Physical barrier issues </vt:lpstr>
      <vt:lpstr>Vision </vt:lpstr>
      <vt:lpstr>Literacy </vt:lpstr>
      <vt:lpstr>Risks</vt:lpstr>
      <vt:lpstr>Remote Monitoring services</vt:lpstr>
      <vt:lpstr>PowerPoint Presentation</vt:lpstr>
      <vt:lpstr>     Independent   Living   Solution</vt:lpstr>
      <vt:lpstr>How System Works</vt:lpstr>
      <vt:lpstr>ONE PLATFORM SUPPORTING YOUR ENTIRE Independent Living DEPARTMENT</vt:lpstr>
      <vt:lpstr>Wellness Trends and Behaviors </vt:lpstr>
      <vt:lpstr>PowerPoint Presentation</vt:lpstr>
      <vt:lpstr>Assistive Technology  can help us stay healthy and safe,  all while living the most independent lives possible. </vt:lpstr>
      <vt:lpstr>Q &amp; A - Reach Out To ATECH </vt:lpstr>
      <vt:lpstr>SUCCESS STORIES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Services</dc:title>
  <dc:creator>Pam Fields</dc:creator>
  <cp:lastModifiedBy>Lavalette, Keith</cp:lastModifiedBy>
  <cp:revision>302</cp:revision>
  <dcterms:created xsi:type="dcterms:W3CDTF">2018-03-22T14:49:11Z</dcterms:created>
  <dcterms:modified xsi:type="dcterms:W3CDTF">2022-09-28T16:02:25Z</dcterms:modified>
</cp:coreProperties>
</file>