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4"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5C439-AF91-4C4B-B4CD-9282528630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2E32E3-6A7A-4646-A817-5545205463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559B7E-C3AA-4A75-8024-169ECDF6ADA1}"/>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5" name="Footer Placeholder 4">
            <a:extLst>
              <a:ext uri="{FF2B5EF4-FFF2-40B4-BE49-F238E27FC236}">
                <a16:creationId xmlns:a16="http://schemas.microsoft.com/office/drawing/2014/main" id="{9A54D364-6520-4298-BB2B-CE5BED507A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5857D3-D3E2-4BB3-AB9E-BE37BB64F39D}"/>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1052046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194D1-E69E-4281-AB08-8903A3B81A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108B00-C9B8-4BAF-A9A2-54845F12B0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5F8235-A95D-4AF8-B3C7-53F4BD084C4A}"/>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5" name="Footer Placeholder 4">
            <a:extLst>
              <a:ext uri="{FF2B5EF4-FFF2-40B4-BE49-F238E27FC236}">
                <a16:creationId xmlns:a16="http://schemas.microsoft.com/office/drawing/2014/main" id="{9E5E01F4-2EF3-421A-81DC-AA0E3326A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FFFF5-55BC-4A9F-B20D-08AB3876E1F8}"/>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2069630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038A47-0565-4A89-99E3-D9673868D7B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C310B5F-B852-4CAE-8483-212B1C677E5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AC5B3-88EF-4902-A022-4BA0AE1FBD71}"/>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5" name="Footer Placeholder 4">
            <a:extLst>
              <a:ext uri="{FF2B5EF4-FFF2-40B4-BE49-F238E27FC236}">
                <a16:creationId xmlns:a16="http://schemas.microsoft.com/office/drawing/2014/main" id="{BCF1851B-B07D-49CC-82FE-120398E086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02B321-33C7-4BF9-A25F-1676BF3C7F71}"/>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3710637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B6B5D-26E6-4F8C-8C51-B6B6BF1401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A755A3-4962-46F9-8E3E-1E90B6954C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55C3E3-3EA6-491D-849E-DD81759C0D5C}"/>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5" name="Footer Placeholder 4">
            <a:extLst>
              <a:ext uri="{FF2B5EF4-FFF2-40B4-BE49-F238E27FC236}">
                <a16:creationId xmlns:a16="http://schemas.microsoft.com/office/drawing/2014/main" id="{F9F87CED-FCDA-44C4-8EB7-0418659F0F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1CE0FB-A2F0-4462-8948-B53CC140F6F4}"/>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318840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89DC3-B903-4C1B-A148-6819F80DEE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8F017A-CA24-4D4B-8E57-C121F32A66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3822F0-6F91-43DD-BD86-E8325D92F3C0}"/>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5" name="Footer Placeholder 4">
            <a:extLst>
              <a:ext uri="{FF2B5EF4-FFF2-40B4-BE49-F238E27FC236}">
                <a16:creationId xmlns:a16="http://schemas.microsoft.com/office/drawing/2014/main" id="{05A77E9A-C47C-4B54-B397-658762C31A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3C4081-E129-407D-AD7E-B5028F353D4D}"/>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2824926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9E62E-5440-48B0-8FB5-79C72EE578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D7650B-0286-4B7D-A836-86DBF28673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35D020C-79F6-4832-A60B-492F0B534E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BD63470-232A-4294-9CFB-D5CFA19C3CC7}"/>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6" name="Footer Placeholder 5">
            <a:extLst>
              <a:ext uri="{FF2B5EF4-FFF2-40B4-BE49-F238E27FC236}">
                <a16:creationId xmlns:a16="http://schemas.microsoft.com/office/drawing/2014/main" id="{D7641FCD-51D1-43B4-9F39-6B831DE5AC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1BC460-C575-4115-BCCC-A4A404F45F36}"/>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1366810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89BA5-EF9D-4C93-B50B-786FB305BDF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D2CC6F-F182-44FE-AC12-B2A06EEE47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81F100-3F74-4E3F-ACA3-24D869AE29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AE9678-183B-450C-89C6-67CE90F0E4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8C74F5-7CAD-4DA9-82BE-70C9090B9E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C6F0E5-8C43-4894-B292-5F9831F88A99}"/>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8" name="Footer Placeholder 7">
            <a:extLst>
              <a:ext uri="{FF2B5EF4-FFF2-40B4-BE49-F238E27FC236}">
                <a16:creationId xmlns:a16="http://schemas.microsoft.com/office/drawing/2014/main" id="{64F1A021-5751-4467-9AA1-A41BB7A47FD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4239177-CBA3-4C15-B987-EA8E44DD3425}"/>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1130454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9C37C-7438-473A-BC63-6EFC0DDB33F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4C0E8BF-DDFE-4B14-987F-EF0EFE4B9B6B}"/>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4" name="Footer Placeholder 3">
            <a:extLst>
              <a:ext uri="{FF2B5EF4-FFF2-40B4-BE49-F238E27FC236}">
                <a16:creationId xmlns:a16="http://schemas.microsoft.com/office/drawing/2014/main" id="{70567C1B-CC72-463A-869A-1FF5A3E538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937916-419C-4030-BB43-DFB20B14ECDD}"/>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2579757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D97F54-9079-4414-8609-A4C1674E0086}"/>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3" name="Footer Placeholder 2">
            <a:extLst>
              <a:ext uri="{FF2B5EF4-FFF2-40B4-BE49-F238E27FC236}">
                <a16:creationId xmlns:a16="http://schemas.microsoft.com/office/drawing/2014/main" id="{292F0ADA-5B02-4C87-BB95-AFA26A9064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049B69-3E4E-41FD-B411-5724FED9DB93}"/>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1584577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51C5-F40E-4914-99E1-9FFE4629A3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855A04-742E-4ECF-A3E5-670DC0AF9B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62453E-743A-4A7A-9540-1A884D3F5E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A273E5-4B51-44D6-B926-4CEAD8F8755A}"/>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6" name="Footer Placeholder 5">
            <a:extLst>
              <a:ext uri="{FF2B5EF4-FFF2-40B4-BE49-F238E27FC236}">
                <a16:creationId xmlns:a16="http://schemas.microsoft.com/office/drawing/2014/main" id="{26F6EE0C-FCA9-41D1-B81F-09B80493E5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AD5561-436A-4B26-BBAB-6943F13B5AF5}"/>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1185957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8FA8-48AD-4621-9CD7-7070A6E370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AAB3E6B-4546-44DF-A282-120D103BDF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BEC87EE-95BB-4552-A897-F1EEA7DD6B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CEF536-2D81-47C6-BD22-A92D8D07AD04}"/>
              </a:ext>
            </a:extLst>
          </p:cNvPr>
          <p:cNvSpPr>
            <a:spLocks noGrp="1"/>
          </p:cNvSpPr>
          <p:nvPr>
            <p:ph type="dt" sz="half" idx="10"/>
          </p:nvPr>
        </p:nvSpPr>
        <p:spPr/>
        <p:txBody>
          <a:bodyPr/>
          <a:lstStyle/>
          <a:p>
            <a:fld id="{A8353FEF-E402-4B13-B00A-F2FE6B738F22}" type="datetimeFigureOut">
              <a:rPr lang="en-US" smtClean="0"/>
              <a:t>8/31/2022</a:t>
            </a:fld>
            <a:endParaRPr lang="en-US"/>
          </a:p>
        </p:txBody>
      </p:sp>
      <p:sp>
        <p:nvSpPr>
          <p:cNvPr id="6" name="Footer Placeholder 5">
            <a:extLst>
              <a:ext uri="{FF2B5EF4-FFF2-40B4-BE49-F238E27FC236}">
                <a16:creationId xmlns:a16="http://schemas.microsoft.com/office/drawing/2014/main" id="{B131F29A-C337-485E-918D-E70405605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A69484-DE5D-4DF1-82D9-C68642571668}"/>
              </a:ext>
            </a:extLst>
          </p:cNvPr>
          <p:cNvSpPr>
            <a:spLocks noGrp="1"/>
          </p:cNvSpPr>
          <p:nvPr>
            <p:ph type="sldNum" sz="quarter" idx="12"/>
          </p:nvPr>
        </p:nvSpPr>
        <p:spPr/>
        <p:txBody>
          <a:bodyPr/>
          <a:lstStyle/>
          <a:p>
            <a:fld id="{4633B9C3-052A-445C-9E3C-57FE1463EB51}" type="slidenum">
              <a:rPr lang="en-US" smtClean="0"/>
              <a:t>‹#›</a:t>
            </a:fld>
            <a:endParaRPr lang="en-US"/>
          </a:p>
        </p:txBody>
      </p:sp>
    </p:spTree>
    <p:extLst>
      <p:ext uri="{BB962C8B-B14F-4D97-AF65-F5344CB8AC3E}">
        <p14:creationId xmlns:p14="http://schemas.microsoft.com/office/powerpoint/2010/main" val="4094580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53A231-E355-449F-903F-6842AE5F2A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F1F3DC-22A0-4DE6-A521-4DFE2D5962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D06877-41C6-4901-9AFC-DD09E91ACA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353FEF-E402-4B13-B00A-F2FE6B738F22}" type="datetimeFigureOut">
              <a:rPr lang="en-US" smtClean="0"/>
              <a:t>8/31/2022</a:t>
            </a:fld>
            <a:endParaRPr lang="en-US"/>
          </a:p>
        </p:txBody>
      </p:sp>
      <p:sp>
        <p:nvSpPr>
          <p:cNvPr id="5" name="Footer Placeholder 4">
            <a:extLst>
              <a:ext uri="{FF2B5EF4-FFF2-40B4-BE49-F238E27FC236}">
                <a16:creationId xmlns:a16="http://schemas.microsoft.com/office/drawing/2014/main" id="{3F08DBF3-6461-40B1-8B5F-76BC8F9FB8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17578A0-FFED-46E0-8D60-58D67AEFA7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33B9C3-052A-445C-9E3C-57FE1463EB51}" type="slidenum">
              <a:rPr lang="en-US" smtClean="0"/>
              <a:t>‹#›</a:t>
            </a:fld>
            <a:endParaRPr lang="en-US"/>
          </a:p>
        </p:txBody>
      </p:sp>
    </p:spTree>
    <p:extLst>
      <p:ext uri="{BB962C8B-B14F-4D97-AF65-F5344CB8AC3E}">
        <p14:creationId xmlns:p14="http://schemas.microsoft.com/office/powerpoint/2010/main" val="370311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8806CC-BCB2-4596-9EC9-1C3466D20D67}"/>
              </a:ext>
            </a:extLst>
          </p:cNvPr>
          <p:cNvSpPr>
            <a:spLocks noGrp="1"/>
          </p:cNvSpPr>
          <p:nvPr>
            <p:ph type="ctrTitle"/>
          </p:nvPr>
        </p:nvSpPr>
        <p:spPr>
          <a:xfrm>
            <a:off x="1524000" y="1122363"/>
            <a:ext cx="9144000" cy="4910137"/>
          </a:xfrm>
        </p:spPr>
        <p:txBody>
          <a:bodyPr>
            <a:normAutofit/>
          </a:bodyPr>
          <a:lstStyle/>
          <a:p>
            <a:r>
              <a:rPr lang="en-US" dirty="0"/>
              <a:t>Residential Incentives</a:t>
            </a:r>
            <a:br>
              <a:rPr lang="en-US" dirty="0"/>
            </a:br>
            <a:br>
              <a:rPr lang="en-US" dirty="0"/>
            </a:br>
            <a:br>
              <a:rPr lang="en-US" dirty="0"/>
            </a:br>
            <a:endParaRPr lang="en-US" dirty="0"/>
          </a:p>
        </p:txBody>
      </p:sp>
    </p:spTree>
    <p:extLst>
      <p:ext uri="{BB962C8B-B14F-4D97-AF65-F5344CB8AC3E}">
        <p14:creationId xmlns:p14="http://schemas.microsoft.com/office/powerpoint/2010/main" val="381791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783DBFC-3B70-40B0-BA51-36CA035075B5}"/>
              </a:ext>
            </a:extLst>
          </p:cNvPr>
          <p:cNvGraphicFramePr>
            <a:graphicFrameLocks noGrp="1"/>
          </p:cNvGraphicFramePr>
          <p:nvPr>
            <p:ph idx="1"/>
            <p:extLst>
              <p:ext uri="{D42A27DB-BD31-4B8C-83A1-F6EECF244321}">
                <p14:modId xmlns:p14="http://schemas.microsoft.com/office/powerpoint/2010/main" val="3099480210"/>
              </p:ext>
            </p:extLst>
          </p:nvPr>
        </p:nvGraphicFramePr>
        <p:xfrm>
          <a:off x="604684" y="516195"/>
          <a:ext cx="10928555" cy="5906523"/>
        </p:xfrm>
        <a:graphic>
          <a:graphicData uri="http://schemas.openxmlformats.org/drawingml/2006/table">
            <a:tbl>
              <a:tblPr firstRow="1" firstCol="1" bandRow="1">
                <a:tableStyleId>{5C22544A-7EE6-4342-B048-85BDC9FD1C3A}</a:tableStyleId>
              </a:tblPr>
              <a:tblGrid>
                <a:gridCol w="1430955">
                  <a:extLst>
                    <a:ext uri="{9D8B030D-6E8A-4147-A177-3AD203B41FA5}">
                      <a16:colId xmlns:a16="http://schemas.microsoft.com/office/drawing/2014/main" val="652567335"/>
                    </a:ext>
                  </a:extLst>
                </a:gridCol>
                <a:gridCol w="1759952">
                  <a:extLst>
                    <a:ext uri="{9D8B030D-6E8A-4147-A177-3AD203B41FA5}">
                      <a16:colId xmlns:a16="http://schemas.microsoft.com/office/drawing/2014/main" val="703031522"/>
                    </a:ext>
                  </a:extLst>
                </a:gridCol>
                <a:gridCol w="1877048">
                  <a:extLst>
                    <a:ext uri="{9D8B030D-6E8A-4147-A177-3AD203B41FA5}">
                      <a16:colId xmlns:a16="http://schemas.microsoft.com/office/drawing/2014/main" val="1290517957"/>
                    </a:ext>
                  </a:extLst>
                </a:gridCol>
                <a:gridCol w="2022528">
                  <a:extLst>
                    <a:ext uri="{9D8B030D-6E8A-4147-A177-3AD203B41FA5}">
                      <a16:colId xmlns:a16="http://schemas.microsoft.com/office/drawing/2014/main" val="387356160"/>
                    </a:ext>
                  </a:extLst>
                </a:gridCol>
                <a:gridCol w="1868769">
                  <a:extLst>
                    <a:ext uri="{9D8B030D-6E8A-4147-A177-3AD203B41FA5}">
                      <a16:colId xmlns:a16="http://schemas.microsoft.com/office/drawing/2014/main" val="1117144428"/>
                    </a:ext>
                  </a:extLst>
                </a:gridCol>
                <a:gridCol w="1969303">
                  <a:extLst>
                    <a:ext uri="{9D8B030D-6E8A-4147-A177-3AD203B41FA5}">
                      <a16:colId xmlns:a16="http://schemas.microsoft.com/office/drawing/2014/main" val="2366134011"/>
                    </a:ext>
                  </a:extLst>
                </a:gridCol>
              </a:tblGrid>
              <a:tr h="4348233">
                <a:tc>
                  <a:txBody>
                    <a:bodyPr/>
                    <a:lstStyle/>
                    <a:p>
                      <a:pPr marL="0" marR="0">
                        <a:lnSpc>
                          <a:spcPct val="107000"/>
                        </a:lnSpc>
                        <a:spcBef>
                          <a:spcPts val="0"/>
                        </a:spcBef>
                        <a:spcAft>
                          <a:spcPts val="0"/>
                        </a:spcAft>
                      </a:pPr>
                      <a:r>
                        <a:rPr lang="en-US" sz="2000" dirty="0">
                          <a:effectLst/>
                        </a:rPr>
                        <a:t>Provider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Individual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err="1">
                          <a:effectLst/>
                        </a:rPr>
                        <a:t>Movin</a:t>
                      </a:r>
                      <a:r>
                        <a:rPr lang="en-US" sz="2000" dirty="0">
                          <a:effectLst/>
                        </a:rPr>
                        <a:t>’ On Incentive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Provider Transition Incentive </a:t>
                      </a:r>
                    </a:p>
                    <a:p>
                      <a:pPr marL="0" marR="0">
                        <a:lnSpc>
                          <a:spcPct val="107000"/>
                        </a:lnSpc>
                        <a:spcBef>
                          <a:spcPts val="0"/>
                        </a:spcBef>
                        <a:spcAft>
                          <a:spcPts val="0"/>
                        </a:spcAft>
                      </a:pPr>
                      <a:r>
                        <a:rPr lang="en-US" sz="2000" dirty="0">
                          <a:effectLst/>
                        </a:rPr>
                        <a:t>(Lon 5 in a 4 bed house receives           $ 8185 per month)</a:t>
                      </a:r>
                    </a:p>
                    <a:p>
                      <a:pPr marL="0" marR="0">
                        <a:lnSpc>
                          <a:spcPct val="107000"/>
                        </a:lnSpc>
                        <a:spcBef>
                          <a:spcPts val="0"/>
                        </a:spcBef>
                        <a:spcAft>
                          <a:spcPts val="0"/>
                        </a:spcAft>
                      </a:pPr>
                      <a:r>
                        <a:rPr lang="en-US" sz="2000" dirty="0">
                          <a:effectLst/>
                        </a:rPr>
                        <a:t> </a:t>
                      </a:r>
                    </a:p>
                    <a:p>
                      <a:pPr marL="0" marR="0">
                        <a:lnSpc>
                          <a:spcPct val="107000"/>
                        </a:lnSpc>
                        <a:spcBef>
                          <a:spcPts val="0"/>
                        </a:spcBef>
                        <a:spcAft>
                          <a:spcPts val="0"/>
                        </a:spcAft>
                      </a:pPr>
                      <a:r>
                        <a:rPr lang="en-US" sz="2000" dirty="0">
                          <a:effectLst/>
                        </a:rPr>
                        <a:t>(based on 4 months transition for each individual)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New Placement Incentive – IHS  </a:t>
                      </a:r>
                    </a:p>
                    <a:p>
                      <a:pPr marL="0" marR="0">
                        <a:lnSpc>
                          <a:spcPct val="107000"/>
                        </a:lnSpc>
                        <a:spcBef>
                          <a:spcPts val="0"/>
                        </a:spcBef>
                        <a:spcAft>
                          <a:spcPts val="0"/>
                        </a:spcAft>
                      </a:pPr>
                      <a:r>
                        <a:rPr lang="en-US" sz="2000" dirty="0">
                          <a:effectLst/>
                        </a:rPr>
                        <a:t> </a:t>
                      </a:r>
                    </a:p>
                    <a:p>
                      <a:pPr marL="0" marR="0">
                        <a:lnSpc>
                          <a:spcPct val="107000"/>
                        </a:lnSpc>
                        <a:spcBef>
                          <a:spcPts val="0"/>
                        </a:spcBef>
                        <a:spcAft>
                          <a:spcPts val="0"/>
                        </a:spcAft>
                      </a:pPr>
                      <a:r>
                        <a:rPr lang="en-US" sz="2000" dirty="0">
                          <a:effectLst/>
                        </a:rPr>
                        <a:t>(LON 5 receives 28 per week of IHS hours)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Cluster  Safety Net</a:t>
                      </a:r>
                    </a:p>
                    <a:p>
                      <a:pPr marL="0" marR="0">
                        <a:lnSpc>
                          <a:spcPct val="107000"/>
                        </a:lnSpc>
                        <a:spcBef>
                          <a:spcPts val="0"/>
                        </a:spcBef>
                        <a:spcAft>
                          <a:spcPts val="0"/>
                        </a:spcAft>
                      </a:pPr>
                      <a:r>
                        <a:rPr lang="en-US" sz="2000" dirty="0">
                          <a:effectLst/>
                        </a:rPr>
                        <a:t> </a:t>
                      </a:r>
                    </a:p>
                    <a:p>
                      <a:pPr marL="0" marR="0">
                        <a:lnSpc>
                          <a:spcPct val="107000"/>
                        </a:lnSpc>
                        <a:spcBef>
                          <a:spcPts val="0"/>
                        </a:spcBef>
                        <a:spcAft>
                          <a:spcPts val="0"/>
                        </a:spcAft>
                      </a:pPr>
                      <a:r>
                        <a:rPr lang="en-US" sz="2000" dirty="0">
                          <a:effectLst/>
                        </a:rPr>
                        <a:t>7 person Cluster Safety Net Rate is      $ 13,908 Per month for 4 months)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extLst>
                  <a:ext uri="{0D108BD9-81ED-4DB2-BD59-A6C34878D82A}">
                    <a16:rowId xmlns:a16="http://schemas.microsoft.com/office/drawing/2014/main" val="3544158913"/>
                  </a:ext>
                </a:extLst>
              </a:tr>
              <a:tr h="277881">
                <a:tc>
                  <a:txBody>
                    <a:bodyPr/>
                    <a:lstStyle/>
                    <a:p>
                      <a:pPr marL="0" marR="0">
                        <a:lnSpc>
                          <a:spcPct val="107000"/>
                        </a:lnSpc>
                        <a:spcBef>
                          <a:spcPts val="0"/>
                        </a:spcBef>
                        <a:spcAft>
                          <a:spcPts val="0"/>
                        </a:spcAft>
                      </a:pPr>
                      <a:r>
                        <a:rPr lang="en-US" sz="2000" dirty="0">
                          <a:effectLst/>
                        </a:rPr>
                        <a:t>CLA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$ 33,500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$ 32,738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extLst>
                  <a:ext uri="{0D108BD9-81ED-4DB2-BD59-A6C34878D82A}">
                    <a16:rowId xmlns:a16="http://schemas.microsoft.com/office/drawing/2014/main" val="795373060"/>
                  </a:ext>
                </a:extLst>
              </a:tr>
              <a:tr h="277881">
                <a:tc>
                  <a:txBody>
                    <a:bodyPr/>
                    <a:lstStyle/>
                    <a:p>
                      <a:pPr marL="0" marR="0">
                        <a:lnSpc>
                          <a:spcPct val="107000"/>
                        </a:lnSpc>
                        <a:spcBef>
                          <a:spcPts val="0"/>
                        </a:spcBef>
                        <a:spcAft>
                          <a:spcPts val="0"/>
                        </a:spcAft>
                      </a:pPr>
                      <a:r>
                        <a:rPr lang="en-US" sz="2000" dirty="0">
                          <a:effectLst/>
                        </a:rPr>
                        <a:t>CLA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B</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$ 33,500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$ 32,738</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extLst>
                  <a:ext uri="{0D108BD9-81ED-4DB2-BD59-A6C34878D82A}">
                    <a16:rowId xmlns:a16="http://schemas.microsoft.com/office/drawing/2014/main" val="1358887688"/>
                  </a:ext>
                </a:extLst>
              </a:tr>
              <a:tr h="277881">
                <a:tc>
                  <a:txBody>
                    <a:bodyPr/>
                    <a:lstStyle/>
                    <a:p>
                      <a:pPr marL="0" marR="0">
                        <a:lnSpc>
                          <a:spcPct val="107000"/>
                        </a:lnSpc>
                        <a:spcBef>
                          <a:spcPts val="0"/>
                        </a:spcBef>
                        <a:spcAft>
                          <a:spcPts val="0"/>
                        </a:spcAft>
                      </a:pPr>
                      <a:r>
                        <a:rPr lang="en-US" sz="2000">
                          <a:effectLst/>
                        </a:rPr>
                        <a:t>IHS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$ 43,456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$55,632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extLst>
                  <a:ext uri="{0D108BD9-81ED-4DB2-BD59-A6C34878D82A}">
                    <a16:rowId xmlns:a16="http://schemas.microsoft.com/office/drawing/2014/main" val="4071278974"/>
                  </a:ext>
                </a:extLst>
              </a:tr>
              <a:tr h="277881">
                <a:tc>
                  <a:txBody>
                    <a:bodyPr/>
                    <a:lstStyle/>
                    <a:p>
                      <a:pPr marL="0" marR="0">
                        <a:lnSpc>
                          <a:spcPct val="107000"/>
                        </a:lnSpc>
                        <a:spcBef>
                          <a:spcPts val="0"/>
                        </a:spcBef>
                        <a:spcAft>
                          <a:spcPts val="0"/>
                        </a:spcAft>
                      </a:pPr>
                      <a:r>
                        <a:rPr lang="en-US" sz="2000">
                          <a:effectLst/>
                        </a:rPr>
                        <a:t>IHS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B</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$ 43,456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$ 55,632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extLst>
                  <a:ext uri="{0D108BD9-81ED-4DB2-BD59-A6C34878D82A}">
                    <a16:rowId xmlns:a16="http://schemas.microsoft.com/office/drawing/2014/main" val="476049689"/>
                  </a:ext>
                </a:extLst>
              </a:tr>
              <a:tr h="277881">
                <a:tc>
                  <a:txBody>
                    <a:bodyPr/>
                    <a:lstStyle/>
                    <a:p>
                      <a:pPr marL="0" marR="0">
                        <a:lnSpc>
                          <a:spcPct val="107000"/>
                        </a:lnSpc>
                        <a:spcBef>
                          <a:spcPts val="0"/>
                        </a:spcBef>
                        <a:spcAft>
                          <a:spcPts val="0"/>
                        </a:spcAft>
                      </a:pPr>
                      <a:r>
                        <a:rPr lang="en-US" sz="2000">
                          <a:effectLst/>
                        </a:rPr>
                        <a:t>Total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$ 67,000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a:effectLst/>
                        </a:rPr>
                        <a:t>$ 65,476</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$ 86,912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tc>
                  <a:txBody>
                    <a:bodyPr/>
                    <a:lstStyle/>
                    <a:p>
                      <a:pPr marL="0" marR="0">
                        <a:lnSpc>
                          <a:spcPct val="107000"/>
                        </a:lnSpc>
                        <a:spcBef>
                          <a:spcPts val="0"/>
                        </a:spcBef>
                        <a:spcAft>
                          <a:spcPts val="0"/>
                        </a:spcAft>
                      </a:pPr>
                      <a:r>
                        <a:rPr lang="en-US" sz="2000" dirty="0">
                          <a:effectLst/>
                        </a:rPr>
                        <a:t>$ 111,264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57959" marR="57959" marT="0" marB="0"/>
                </a:tc>
                <a:extLst>
                  <a:ext uri="{0D108BD9-81ED-4DB2-BD59-A6C34878D82A}">
                    <a16:rowId xmlns:a16="http://schemas.microsoft.com/office/drawing/2014/main" val="2001251458"/>
                  </a:ext>
                </a:extLst>
              </a:tr>
            </a:tbl>
          </a:graphicData>
        </a:graphic>
      </p:graphicFrame>
    </p:spTree>
    <p:extLst>
      <p:ext uri="{BB962C8B-B14F-4D97-AF65-F5344CB8AC3E}">
        <p14:creationId xmlns:p14="http://schemas.microsoft.com/office/powerpoint/2010/main" val="2699641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32EBA-CC38-43BD-BE2E-66164BC279E8}"/>
              </a:ext>
            </a:extLst>
          </p:cNvPr>
          <p:cNvSpPr>
            <a:spLocks noGrp="1"/>
          </p:cNvSpPr>
          <p:nvPr>
            <p:ph type="title"/>
          </p:nvPr>
        </p:nvSpPr>
        <p:spPr/>
        <p:txBody>
          <a:bodyPr/>
          <a:lstStyle/>
          <a:p>
            <a:pPr algn="ctr"/>
            <a:r>
              <a:rPr lang="en-US" dirty="0"/>
              <a:t>Questions to resolve</a:t>
            </a:r>
            <a:br>
              <a:rPr lang="en-US" dirty="0"/>
            </a:br>
            <a:endParaRPr lang="en-US" dirty="0"/>
          </a:p>
        </p:txBody>
      </p:sp>
      <p:sp>
        <p:nvSpPr>
          <p:cNvPr id="3" name="Content Placeholder 2">
            <a:extLst>
              <a:ext uri="{FF2B5EF4-FFF2-40B4-BE49-F238E27FC236}">
                <a16:creationId xmlns:a16="http://schemas.microsoft.com/office/drawing/2014/main" id="{E45FCAB2-7821-4450-B9BB-F17D36440009}"/>
              </a:ext>
            </a:extLst>
          </p:cNvPr>
          <p:cNvSpPr>
            <a:spLocks noGrp="1"/>
          </p:cNvSpPr>
          <p:nvPr>
            <p:ph idx="1"/>
          </p:nvPr>
        </p:nvSpPr>
        <p:spPr/>
        <p:txBody>
          <a:bodyPr>
            <a:normAutofit fontScale="92500" lnSpcReduction="10000"/>
          </a:bodyPr>
          <a:lstStyle/>
          <a:p>
            <a:r>
              <a:rPr lang="en-US" dirty="0"/>
              <a:t>Will these incentive make a difference with the providers?</a:t>
            </a:r>
          </a:p>
          <a:p>
            <a:pPr lvl="0"/>
            <a:r>
              <a:rPr lang="en-US" dirty="0"/>
              <a:t>What other residential settings would be eligible for receiving the incentive?</a:t>
            </a:r>
          </a:p>
          <a:p>
            <a:pPr lvl="0"/>
            <a:r>
              <a:rPr lang="en-US" dirty="0"/>
              <a:t>How long does someone need to stay in the new setting?</a:t>
            </a:r>
          </a:p>
          <a:p>
            <a:pPr lvl="0"/>
            <a:r>
              <a:rPr lang="en-US" dirty="0"/>
              <a:t>What should be provided in the provider transitional plan?</a:t>
            </a:r>
          </a:p>
          <a:p>
            <a:pPr lvl="0"/>
            <a:r>
              <a:rPr lang="en-US" dirty="0"/>
              <a:t>What involvement should individuals, families, case managers, and regional administration have in the development of provider plans?</a:t>
            </a:r>
          </a:p>
          <a:p>
            <a:pPr lvl="0"/>
            <a:r>
              <a:rPr lang="en-US" dirty="0"/>
              <a:t>What should the approval process be for the plan?</a:t>
            </a:r>
          </a:p>
          <a:p>
            <a:pPr lvl="0"/>
            <a:r>
              <a:rPr lang="en-US" dirty="0"/>
              <a:t> Are there other incentives that can be developed to encourage more alternative residential supports?        </a:t>
            </a:r>
          </a:p>
          <a:p>
            <a:endParaRPr lang="en-US" dirty="0"/>
          </a:p>
        </p:txBody>
      </p:sp>
    </p:spTree>
    <p:extLst>
      <p:ext uri="{BB962C8B-B14F-4D97-AF65-F5344CB8AC3E}">
        <p14:creationId xmlns:p14="http://schemas.microsoft.com/office/powerpoint/2010/main" val="1086529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DAEDB-F9B1-48FB-B02C-F327A69D185B}"/>
              </a:ext>
            </a:extLst>
          </p:cNvPr>
          <p:cNvSpPr>
            <a:spLocks noGrp="1"/>
          </p:cNvSpPr>
          <p:nvPr>
            <p:ph type="title"/>
          </p:nvPr>
        </p:nvSpPr>
        <p:spPr/>
        <p:txBody>
          <a:bodyPr>
            <a:noAutofit/>
          </a:bodyPr>
          <a:lstStyle/>
          <a:p>
            <a:pPr algn="ctr"/>
            <a:r>
              <a:rPr lang="en-US" sz="2800" b="1" dirty="0"/>
              <a:t>Draft </a:t>
            </a:r>
            <a:br>
              <a:rPr lang="en-US" sz="2800" dirty="0"/>
            </a:br>
            <a:r>
              <a:rPr lang="en-US" sz="2800" dirty="0"/>
              <a:t>Residential Transformational Changes that would get paid an Incentive</a:t>
            </a:r>
          </a:p>
        </p:txBody>
      </p:sp>
      <p:sp>
        <p:nvSpPr>
          <p:cNvPr id="3" name="Content Placeholder 2">
            <a:extLst>
              <a:ext uri="{FF2B5EF4-FFF2-40B4-BE49-F238E27FC236}">
                <a16:creationId xmlns:a16="http://schemas.microsoft.com/office/drawing/2014/main" id="{FF715571-C986-40BF-8296-94B00D70604C}"/>
              </a:ext>
            </a:extLst>
          </p:cNvPr>
          <p:cNvSpPr>
            <a:spLocks noGrp="1"/>
          </p:cNvSpPr>
          <p:nvPr>
            <p:ph idx="1"/>
          </p:nvPr>
        </p:nvSpPr>
        <p:spPr/>
        <p:txBody>
          <a:bodyPr>
            <a:normAutofit/>
          </a:bodyPr>
          <a:lstStyle/>
          <a:p>
            <a:r>
              <a:rPr lang="en-US" sz="3600" dirty="0"/>
              <a:t>Moves that leads to the closing of a congregate setting</a:t>
            </a:r>
          </a:p>
          <a:p>
            <a:r>
              <a:rPr lang="en-US" sz="3600" dirty="0"/>
              <a:t>Moving to an IHS</a:t>
            </a:r>
          </a:p>
          <a:p>
            <a:r>
              <a:rPr lang="en-US" sz="3600" dirty="0"/>
              <a:t>Moving to an IHS with Remote supports</a:t>
            </a:r>
          </a:p>
          <a:p>
            <a:r>
              <a:rPr lang="en-US" sz="3600" dirty="0"/>
              <a:t>Moving to a Clustered IHS</a:t>
            </a:r>
          </a:p>
          <a:p>
            <a:r>
              <a:rPr lang="en-US" sz="3600" dirty="0"/>
              <a:t>Moving to a Cluster IHS with Technology</a:t>
            </a:r>
            <a:br>
              <a:rPr lang="en-US" dirty="0"/>
            </a:br>
            <a:endParaRPr lang="en-US" dirty="0"/>
          </a:p>
        </p:txBody>
      </p:sp>
    </p:spTree>
    <p:extLst>
      <p:ext uri="{BB962C8B-B14F-4D97-AF65-F5344CB8AC3E}">
        <p14:creationId xmlns:p14="http://schemas.microsoft.com/office/powerpoint/2010/main" val="540160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D81FA-46FC-4D1D-9CEE-D84D78A6AB03}"/>
              </a:ext>
            </a:extLst>
          </p:cNvPr>
          <p:cNvSpPr>
            <a:spLocks noGrp="1"/>
          </p:cNvSpPr>
          <p:nvPr>
            <p:ph type="title"/>
          </p:nvPr>
        </p:nvSpPr>
        <p:spPr/>
        <p:txBody>
          <a:bodyPr>
            <a:normAutofit/>
          </a:bodyPr>
          <a:lstStyle/>
          <a:p>
            <a:pPr algn="ctr"/>
            <a:r>
              <a:rPr lang="en-US" sz="2800" b="1" dirty="0"/>
              <a:t>Draft </a:t>
            </a:r>
            <a:br>
              <a:rPr lang="en-US" sz="2800" dirty="0"/>
            </a:br>
            <a:r>
              <a:rPr lang="en-US" sz="2800" dirty="0"/>
              <a:t>Residential Transformational Changes that would get paid an Incentive</a:t>
            </a:r>
          </a:p>
        </p:txBody>
      </p:sp>
      <p:sp>
        <p:nvSpPr>
          <p:cNvPr id="3" name="Content Placeholder 2">
            <a:extLst>
              <a:ext uri="{FF2B5EF4-FFF2-40B4-BE49-F238E27FC236}">
                <a16:creationId xmlns:a16="http://schemas.microsoft.com/office/drawing/2014/main" id="{7A219C8A-A791-4034-9A2E-125E7EBF758A}"/>
              </a:ext>
            </a:extLst>
          </p:cNvPr>
          <p:cNvSpPr>
            <a:spLocks noGrp="1"/>
          </p:cNvSpPr>
          <p:nvPr>
            <p:ph idx="1"/>
          </p:nvPr>
        </p:nvSpPr>
        <p:spPr/>
        <p:txBody>
          <a:bodyPr>
            <a:normAutofit fontScale="92500" lnSpcReduction="10000"/>
          </a:bodyPr>
          <a:lstStyle/>
          <a:p>
            <a:r>
              <a:rPr lang="en-US" sz="3200" dirty="0"/>
              <a:t>Moving to one’s own home/apartment/family home using Electronic face to face in</a:t>
            </a:r>
          </a:p>
          <a:p>
            <a:r>
              <a:rPr lang="en-US" sz="3200" dirty="0"/>
              <a:t>Moving to one’s own home/apartment/family home using Remote supports</a:t>
            </a:r>
          </a:p>
          <a:p>
            <a:r>
              <a:rPr lang="en-US" sz="3200" dirty="0"/>
              <a:t>Moving into a CCH</a:t>
            </a:r>
          </a:p>
          <a:p>
            <a:r>
              <a:rPr lang="en-US" sz="3200" dirty="0"/>
              <a:t>Moving to self-direct their residential supports</a:t>
            </a:r>
          </a:p>
          <a:p>
            <a:r>
              <a:rPr lang="en-US" sz="3200" dirty="0"/>
              <a:t>Moving individuals who have significant behavior or medical supports off the emergency list and into a vacant bed of a CLA or CRS </a:t>
            </a:r>
            <a:br>
              <a:rPr lang="en-US" dirty="0"/>
            </a:br>
            <a:endParaRPr lang="en-US" dirty="0"/>
          </a:p>
        </p:txBody>
      </p:sp>
    </p:spTree>
    <p:extLst>
      <p:ext uri="{BB962C8B-B14F-4D97-AF65-F5344CB8AC3E}">
        <p14:creationId xmlns:p14="http://schemas.microsoft.com/office/powerpoint/2010/main" val="961757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B2F73-EAE1-4E67-B45F-89D400FC0185}"/>
              </a:ext>
            </a:extLst>
          </p:cNvPr>
          <p:cNvSpPr>
            <a:spLocks noGrp="1"/>
          </p:cNvSpPr>
          <p:nvPr>
            <p:ph type="title"/>
          </p:nvPr>
        </p:nvSpPr>
        <p:spPr>
          <a:xfrm>
            <a:off x="838200" y="365125"/>
            <a:ext cx="10515600" cy="1979869"/>
          </a:xfrm>
        </p:spPr>
        <p:txBody>
          <a:bodyPr>
            <a:noAutofit/>
          </a:bodyPr>
          <a:lstStyle/>
          <a:p>
            <a:r>
              <a:rPr lang="en-US" sz="2800" b="1" dirty="0"/>
              <a:t>Incentives</a:t>
            </a:r>
            <a:r>
              <a:rPr lang="en-US" sz="2800" dirty="0"/>
              <a:t>: The amount of money to be awarded has been calculated based on 100 individuals moving out of a congregate setting. If the target number is over or under the estimated amount, adjustments will need to be made.</a:t>
            </a:r>
            <a:br>
              <a:rPr lang="en-US" sz="2800" dirty="0"/>
            </a:br>
            <a:endParaRPr lang="en-US" sz="2800" dirty="0"/>
          </a:p>
        </p:txBody>
      </p:sp>
      <p:sp>
        <p:nvSpPr>
          <p:cNvPr id="3" name="Content Placeholder 2">
            <a:extLst>
              <a:ext uri="{FF2B5EF4-FFF2-40B4-BE49-F238E27FC236}">
                <a16:creationId xmlns:a16="http://schemas.microsoft.com/office/drawing/2014/main" id="{7A9AC275-8F0B-40C0-B1F6-713E390876B0}"/>
              </a:ext>
            </a:extLst>
          </p:cNvPr>
          <p:cNvSpPr>
            <a:spLocks noGrp="1"/>
          </p:cNvSpPr>
          <p:nvPr>
            <p:ph idx="1"/>
          </p:nvPr>
        </p:nvSpPr>
        <p:spPr>
          <a:xfrm>
            <a:off x="838200" y="2521973"/>
            <a:ext cx="10515600" cy="3654989"/>
          </a:xfrm>
        </p:spPr>
        <p:txBody>
          <a:bodyPr/>
          <a:lstStyle/>
          <a:p>
            <a:r>
              <a:rPr lang="en-US" b="1" u="sng" dirty="0"/>
              <a:t>Moving On Incentive</a:t>
            </a:r>
            <a:r>
              <a:rPr lang="en-US" dirty="0"/>
              <a:t> – Paid to the CLA or CRS Provider. Will receive an incentive payment of $33,500  for each individual who moves out of either a CLA or CRS home. (One payment after 60 days)</a:t>
            </a:r>
          </a:p>
          <a:p>
            <a:r>
              <a:rPr lang="en-US" b="1" u="sng" dirty="0"/>
              <a:t>Provider Transition Incentive-</a:t>
            </a:r>
            <a:r>
              <a:rPr lang="en-US" dirty="0"/>
              <a:t> – Paid to the CLA or CRS Provider. Will receive an incentive payment (i.e. monthly amount equal to the annual authorization of the individual or individuals moving out of the CLA or CRS) to reimburse the provider to maintain supports in the house during the approved transition plan. </a:t>
            </a:r>
          </a:p>
          <a:p>
            <a:endParaRPr lang="en-US" dirty="0"/>
          </a:p>
        </p:txBody>
      </p:sp>
    </p:spTree>
    <p:extLst>
      <p:ext uri="{BB962C8B-B14F-4D97-AF65-F5344CB8AC3E}">
        <p14:creationId xmlns:p14="http://schemas.microsoft.com/office/powerpoint/2010/main" val="1097709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509B0-484D-4933-8738-4A3C47BCE887}"/>
              </a:ext>
            </a:extLst>
          </p:cNvPr>
          <p:cNvSpPr>
            <a:spLocks noGrp="1"/>
          </p:cNvSpPr>
          <p:nvPr>
            <p:ph type="title"/>
          </p:nvPr>
        </p:nvSpPr>
        <p:spPr>
          <a:xfrm>
            <a:off x="838200" y="365125"/>
            <a:ext cx="10515600" cy="1935623"/>
          </a:xfrm>
        </p:spPr>
        <p:txBody>
          <a:bodyPr>
            <a:noAutofit/>
          </a:bodyPr>
          <a:lstStyle/>
          <a:p>
            <a:r>
              <a:rPr lang="en-US" sz="3200" b="1" dirty="0"/>
              <a:t>Incentives</a:t>
            </a:r>
            <a:r>
              <a:rPr lang="en-US" sz="3200" dirty="0"/>
              <a:t>: The amount of money to be awarded has been calculated based on 100 individuals moving out of a congregate setting. If the target number is over or under the estimated amount, adjustments will need to be made.</a:t>
            </a:r>
          </a:p>
        </p:txBody>
      </p:sp>
      <p:sp>
        <p:nvSpPr>
          <p:cNvPr id="3" name="Content Placeholder 2">
            <a:extLst>
              <a:ext uri="{FF2B5EF4-FFF2-40B4-BE49-F238E27FC236}">
                <a16:creationId xmlns:a16="http://schemas.microsoft.com/office/drawing/2014/main" id="{720189A9-A0BD-414C-9841-5EE27B6E60DD}"/>
              </a:ext>
            </a:extLst>
          </p:cNvPr>
          <p:cNvSpPr>
            <a:spLocks noGrp="1"/>
          </p:cNvSpPr>
          <p:nvPr>
            <p:ph idx="1"/>
          </p:nvPr>
        </p:nvSpPr>
        <p:spPr>
          <a:xfrm>
            <a:off x="838200" y="2448231"/>
            <a:ext cx="10515600" cy="3728731"/>
          </a:xfrm>
        </p:spPr>
        <p:txBody>
          <a:bodyPr/>
          <a:lstStyle/>
          <a:p>
            <a:r>
              <a:rPr lang="en-US" sz="3600" b="1" u="sng" dirty="0"/>
              <a:t>New Placement Incentive</a:t>
            </a:r>
            <a:r>
              <a:rPr lang="en-US" sz="3600" dirty="0"/>
              <a:t> – Paid to the agency providing the supports). Will receive an incentive payment for each individual moving into a new non-congregate support setting that will be equal to two (2) times the standard hourly rate for that support. </a:t>
            </a:r>
          </a:p>
          <a:p>
            <a:endParaRPr lang="en-US" dirty="0"/>
          </a:p>
        </p:txBody>
      </p:sp>
    </p:spTree>
    <p:extLst>
      <p:ext uri="{BB962C8B-B14F-4D97-AF65-F5344CB8AC3E}">
        <p14:creationId xmlns:p14="http://schemas.microsoft.com/office/powerpoint/2010/main" val="1161539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9DC81-4722-4A72-AD76-3A79E7091186}"/>
              </a:ext>
            </a:extLst>
          </p:cNvPr>
          <p:cNvSpPr>
            <a:spLocks noGrp="1"/>
          </p:cNvSpPr>
          <p:nvPr>
            <p:ph type="title"/>
          </p:nvPr>
        </p:nvSpPr>
        <p:spPr/>
        <p:txBody>
          <a:bodyPr/>
          <a:lstStyle/>
          <a:p>
            <a:pPr algn="ctr"/>
            <a:r>
              <a:rPr lang="en-US" dirty="0" err="1"/>
              <a:t>Movin</a:t>
            </a:r>
            <a:r>
              <a:rPr lang="en-US" dirty="0"/>
              <a:t>’ On Incentive Example</a:t>
            </a:r>
            <a:br>
              <a:rPr lang="en-US" sz="3600" dirty="0"/>
            </a:br>
            <a:endParaRPr lang="en-US" dirty="0"/>
          </a:p>
        </p:txBody>
      </p:sp>
      <p:sp>
        <p:nvSpPr>
          <p:cNvPr id="3" name="Content Placeholder 2">
            <a:extLst>
              <a:ext uri="{FF2B5EF4-FFF2-40B4-BE49-F238E27FC236}">
                <a16:creationId xmlns:a16="http://schemas.microsoft.com/office/drawing/2014/main" id="{02D061E1-F35E-4B61-893D-9146E775CD98}"/>
              </a:ext>
            </a:extLst>
          </p:cNvPr>
          <p:cNvSpPr>
            <a:spLocks noGrp="1"/>
          </p:cNvSpPr>
          <p:nvPr>
            <p:ph idx="1"/>
          </p:nvPr>
        </p:nvSpPr>
        <p:spPr/>
        <p:txBody>
          <a:bodyPr>
            <a:normAutofit/>
          </a:bodyPr>
          <a:lstStyle/>
          <a:p>
            <a:pPr marL="0" indent="0">
              <a:buNone/>
            </a:pPr>
            <a:r>
              <a:rPr lang="en-US" dirty="0"/>
              <a:t>Provider’s transformational Plan is as follows:</a:t>
            </a:r>
            <a:endParaRPr lang="en-US" sz="2000" dirty="0"/>
          </a:p>
          <a:p>
            <a:pPr lvl="1"/>
            <a:r>
              <a:rPr lang="en-US" dirty="0"/>
              <a:t>Provider has five CLA’s with a total of 4 vacancies</a:t>
            </a:r>
            <a:endParaRPr lang="en-US" sz="1600" dirty="0"/>
          </a:p>
          <a:p>
            <a:pPr lvl="1"/>
            <a:r>
              <a:rPr lang="en-US" dirty="0"/>
              <a:t>One of the CLA’s is a four bed with 2 vacancies</a:t>
            </a:r>
            <a:endParaRPr lang="en-US" sz="1600" dirty="0"/>
          </a:p>
          <a:p>
            <a:pPr lvl="2"/>
            <a:r>
              <a:rPr lang="en-US" dirty="0"/>
              <a:t>Individual A has a LON 5</a:t>
            </a:r>
            <a:endParaRPr lang="en-US" sz="1400" dirty="0"/>
          </a:p>
          <a:p>
            <a:pPr lvl="2"/>
            <a:r>
              <a:rPr lang="en-US" dirty="0"/>
              <a:t>Individual B has a LON 5</a:t>
            </a:r>
            <a:endParaRPr lang="en-US" sz="1400" dirty="0"/>
          </a:p>
          <a:p>
            <a:pPr lvl="1"/>
            <a:r>
              <a:rPr lang="en-US" dirty="0"/>
              <a:t>Provider has a cluster IHS Program with 5 participants.</a:t>
            </a:r>
            <a:endParaRPr lang="en-US" sz="1600" dirty="0"/>
          </a:p>
          <a:p>
            <a:pPr lvl="1"/>
            <a:r>
              <a:rPr lang="en-US" dirty="0"/>
              <a:t>Proposal:</a:t>
            </a:r>
            <a:endParaRPr lang="en-US" sz="1600" dirty="0"/>
          </a:p>
          <a:p>
            <a:pPr lvl="1"/>
            <a:r>
              <a:rPr lang="en-US" dirty="0"/>
              <a:t>Will move two individuals ( A and B) from the four bed CLA to Cluster IHS Supports program over a six-month period</a:t>
            </a:r>
            <a:endParaRPr lang="en-US" sz="1600" dirty="0"/>
          </a:p>
          <a:p>
            <a:pPr lvl="1"/>
            <a:r>
              <a:rPr lang="en-US" dirty="0"/>
              <a:t>Will close the four bed CLA.</a:t>
            </a:r>
            <a:endParaRPr lang="en-US" sz="1600" dirty="0"/>
          </a:p>
          <a:p>
            <a:endParaRPr lang="en-US" dirty="0"/>
          </a:p>
        </p:txBody>
      </p:sp>
    </p:spTree>
    <p:extLst>
      <p:ext uri="{BB962C8B-B14F-4D97-AF65-F5344CB8AC3E}">
        <p14:creationId xmlns:p14="http://schemas.microsoft.com/office/powerpoint/2010/main" val="1376891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9DC81-4722-4A72-AD76-3A79E7091186}"/>
              </a:ext>
            </a:extLst>
          </p:cNvPr>
          <p:cNvSpPr>
            <a:spLocks noGrp="1"/>
          </p:cNvSpPr>
          <p:nvPr>
            <p:ph type="title"/>
          </p:nvPr>
        </p:nvSpPr>
        <p:spPr/>
        <p:txBody>
          <a:bodyPr/>
          <a:lstStyle/>
          <a:p>
            <a:pPr algn="ctr"/>
            <a:r>
              <a:rPr lang="en-US" dirty="0" err="1"/>
              <a:t>Movin</a:t>
            </a:r>
            <a:r>
              <a:rPr lang="en-US" dirty="0"/>
              <a:t>’ On Incentive Example</a:t>
            </a:r>
            <a:br>
              <a:rPr lang="en-US" sz="3600" dirty="0"/>
            </a:br>
            <a:endParaRPr lang="en-US" dirty="0"/>
          </a:p>
        </p:txBody>
      </p:sp>
      <p:sp>
        <p:nvSpPr>
          <p:cNvPr id="3" name="Content Placeholder 2">
            <a:extLst>
              <a:ext uri="{FF2B5EF4-FFF2-40B4-BE49-F238E27FC236}">
                <a16:creationId xmlns:a16="http://schemas.microsoft.com/office/drawing/2014/main" id="{02D061E1-F35E-4B61-893D-9146E775CD98}"/>
              </a:ext>
            </a:extLst>
          </p:cNvPr>
          <p:cNvSpPr>
            <a:spLocks noGrp="1"/>
          </p:cNvSpPr>
          <p:nvPr>
            <p:ph idx="1"/>
          </p:nvPr>
        </p:nvSpPr>
        <p:spPr/>
        <p:txBody>
          <a:bodyPr>
            <a:normAutofit/>
          </a:bodyPr>
          <a:lstStyle/>
          <a:p>
            <a:r>
              <a:rPr lang="en-US" sz="3600" b="1" u="sng" dirty="0"/>
              <a:t>Moving On Incentive</a:t>
            </a:r>
            <a:r>
              <a:rPr lang="en-US" sz="3600" dirty="0"/>
              <a:t> – The provider will receive $33,500  for each of the two individuals who move out of the four bed CLA. The total incentive payment will equal $ 67,000.</a:t>
            </a:r>
          </a:p>
          <a:p>
            <a:pPr marL="0" indent="0">
              <a:buNone/>
            </a:pPr>
            <a:endParaRPr lang="en-US" dirty="0"/>
          </a:p>
        </p:txBody>
      </p:sp>
    </p:spTree>
    <p:extLst>
      <p:ext uri="{BB962C8B-B14F-4D97-AF65-F5344CB8AC3E}">
        <p14:creationId xmlns:p14="http://schemas.microsoft.com/office/powerpoint/2010/main" val="718782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9DC81-4722-4A72-AD76-3A79E7091186}"/>
              </a:ext>
            </a:extLst>
          </p:cNvPr>
          <p:cNvSpPr>
            <a:spLocks noGrp="1"/>
          </p:cNvSpPr>
          <p:nvPr>
            <p:ph type="title"/>
          </p:nvPr>
        </p:nvSpPr>
        <p:spPr/>
        <p:txBody>
          <a:bodyPr/>
          <a:lstStyle/>
          <a:p>
            <a:pPr algn="ctr"/>
            <a:r>
              <a:rPr lang="en-US" dirty="0" err="1"/>
              <a:t>Movin</a:t>
            </a:r>
            <a:r>
              <a:rPr lang="en-US" dirty="0"/>
              <a:t>’ On Incentive Example</a:t>
            </a:r>
            <a:br>
              <a:rPr lang="en-US" sz="3600" dirty="0"/>
            </a:br>
            <a:endParaRPr lang="en-US" dirty="0"/>
          </a:p>
        </p:txBody>
      </p:sp>
      <p:sp>
        <p:nvSpPr>
          <p:cNvPr id="3" name="Content Placeholder 2">
            <a:extLst>
              <a:ext uri="{FF2B5EF4-FFF2-40B4-BE49-F238E27FC236}">
                <a16:creationId xmlns:a16="http://schemas.microsoft.com/office/drawing/2014/main" id="{02D061E1-F35E-4B61-893D-9146E775CD98}"/>
              </a:ext>
            </a:extLst>
          </p:cNvPr>
          <p:cNvSpPr>
            <a:spLocks noGrp="1"/>
          </p:cNvSpPr>
          <p:nvPr>
            <p:ph idx="1"/>
          </p:nvPr>
        </p:nvSpPr>
        <p:spPr/>
        <p:txBody>
          <a:bodyPr>
            <a:normAutofit/>
          </a:bodyPr>
          <a:lstStyle/>
          <a:p>
            <a:pPr lvl="0"/>
            <a:r>
              <a:rPr lang="en-US" sz="3600" b="1" u="sng" dirty="0"/>
              <a:t>Provider Transition Incentive-</a:t>
            </a:r>
            <a:r>
              <a:rPr lang="en-US" sz="3600" dirty="0"/>
              <a:t> The provider will be allowed to bill a monthly amount equal to the current monthly CLA authorization for each of the two individuals transitioning to IHS in order to reimburse the provider to maintain supports in the house until the CLA is closed. </a:t>
            </a:r>
          </a:p>
          <a:p>
            <a:endParaRPr lang="en-US" dirty="0"/>
          </a:p>
        </p:txBody>
      </p:sp>
    </p:spTree>
    <p:extLst>
      <p:ext uri="{BB962C8B-B14F-4D97-AF65-F5344CB8AC3E}">
        <p14:creationId xmlns:p14="http://schemas.microsoft.com/office/powerpoint/2010/main" val="2099470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9DC81-4722-4A72-AD76-3A79E7091186}"/>
              </a:ext>
            </a:extLst>
          </p:cNvPr>
          <p:cNvSpPr>
            <a:spLocks noGrp="1"/>
          </p:cNvSpPr>
          <p:nvPr>
            <p:ph type="title"/>
          </p:nvPr>
        </p:nvSpPr>
        <p:spPr/>
        <p:txBody>
          <a:bodyPr/>
          <a:lstStyle/>
          <a:p>
            <a:pPr algn="ctr"/>
            <a:r>
              <a:rPr lang="en-US" dirty="0" err="1"/>
              <a:t>Movin</a:t>
            </a:r>
            <a:r>
              <a:rPr lang="en-US" dirty="0"/>
              <a:t>’ On Incentive Example</a:t>
            </a:r>
            <a:br>
              <a:rPr lang="en-US" sz="3600" dirty="0"/>
            </a:br>
            <a:endParaRPr lang="en-US" dirty="0"/>
          </a:p>
        </p:txBody>
      </p:sp>
      <p:sp>
        <p:nvSpPr>
          <p:cNvPr id="3" name="Content Placeholder 2">
            <a:extLst>
              <a:ext uri="{FF2B5EF4-FFF2-40B4-BE49-F238E27FC236}">
                <a16:creationId xmlns:a16="http://schemas.microsoft.com/office/drawing/2014/main" id="{02D061E1-F35E-4B61-893D-9146E775CD98}"/>
              </a:ext>
            </a:extLst>
          </p:cNvPr>
          <p:cNvSpPr>
            <a:spLocks noGrp="1"/>
          </p:cNvSpPr>
          <p:nvPr>
            <p:ph idx="1"/>
          </p:nvPr>
        </p:nvSpPr>
        <p:spPr/>
        <p:txBody>
          <a:bodyPr>
            <a:normAutofit/>
          </a:bodyPr>
          <a:lstStyle/>
          <a:p>
            <a:pPr lvl="0"/>
            <a:r>
              <a:rPr lang="en-US" b="1" u="sng" dirty="0"/>
              <a:t>New Placement Incentive</a:t>
            </a:r>
            <a:r>
              <a:rPr lang="en-US" dirty="0"/>
              <a:t> – The provider will be authorized for an hourly rate of $ 77.60 receive for each of the two individuals moving into the cluster IHS supports. ( The standard rate for IHS is currently $ 38.80. Two times the hourly rate equals $ 77.60. In addition, the provider will receive two times the Cluster Safety Net rate for seven people which is equal to $ 27,816 per month for each of the two individuals. The incentive rates will be used to assist with the transition of the two individuals into their new supports for 20 weeks)</a:t>
            </a:r>
          </a:p>
          <a:p>
            <a:pPr marL="0" indent="0">
              <a:buNone/>
            </a:pPr>
            <a:endParaRPr lang="en-US" dirty="0"/>
          </a:p>
        </p:txBody>
      </p:sp>
    </p:spTree>
    <p:extLst>
      <p:ext uri="{BB962C8B-B14F-4D97-AF65-F5344CB8AC3E}">
        <p14:creationId xmlns:p14="http://schemas.microsoft.com/office/powerpoint/2010/main" val="3383898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852</Words>
  <Application>Microsoft Office PowerPoint</Application>
  <PresentationFormat>Widescreen</PresentationFormat>
  <Paragraphs>85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Residential Incentives   </vt:lpstr>
      <vt:lpstr>Draft  Residential Transformational Changes that would get paid an Incentive</vt:lpstr>
      <vt:lpstr>Draft  Residential Transformational Changes that would get paid an Incentive</vt:lpstr>
      <vt:lpstr>Incentives: The amount of money to be awarded has been calculated based on 100 individuals moving out of a congregate setting. If the target number is over or under the estimated amount, adjustments will need to be made. </vt:lpstr>
      <vt:lpstr>Incentives: The amount of money to be awarded has been calculated based on 100 individuals moving out of a congregate setting. If the target number is over or under the estimated amount, adjustments will need to be made.</vt:lpstr>
      <vt:lpstr>Movin’ On Incentive Example </vt:lpstr>
      <vt:lpstr>Movin’ On Incentive Example </vt:lpstr>
      <vt:lpstr>Movin’ On Incentive Example </vt:lpstr>
      <vt:lpstr>Movin’ On Incentive Example </vt:lpstr>
      <vt:lpstr>PowerPoint Presentation</vt:lpstr>
      <vt:lpstr>Questions to resolve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Residential Incentives</dc:title>
  <dc:creator>Mason, Peter</dc:creator>
  <cp:lastModifiedBy>Lavalette, Keith</cp:lastModifiedBy>
  <cp:revision>3</cp:revision>
  <dcterms:created xsi:type="dcterms:W3CDTF">2022-08-25T15:22:24Z</dcterms:created>
  <dcterms:modified xsi:type="dcterms:W3CDTF">2022-08-31T15:18:23Z</dcterms:modified>
</cp:coreProperties>
</file>