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handoutMasterIdLst>
    <p:handoutMasterId r:id="rId18"/>
  </p:handoutMasterIdLst>
  <p:sldIdLst>
    <p:sldId id="256" r:id="rId2"/>
    <p:sldId id="263" r:id="rId3"/>
    <p:sldId id="298" r:id="rId4"/>
    <p:sldId id="327" r:id="rId5"/>
    <p:sldId id="329" r:id="rId6"/>
    <p:sldId id="326" r:id="rId7"/>
    <p:sldId id="328" r:id="rId8"/>
    <p:sldId id="294" r:id="rId9"/>
    <p:sldId id="296" r:id="rId10"/>
    <p:sldId id="300" r:id="rId11"/>
    <p:sldId id="301" r:id="rId12"/>
    <p:sldId id="307" r:id="rId13"/>
    <p:sldId id="308" r:id="rId14"/>
    <p:sldId id="309" r:id="rId15"/>
    <p:sldId id="306" r:id="rId16"/>
  </p:sldIdLst>
  <p:sldSz cx="9144000" cy="6858000" type="screen4x3"/>
  <p:notesSz cx="7315200" cy="9601200"/>
  <p:defaultTextStyle>
    <a:defPPr>
      <a:defRPr lang="en-US"/>
    </a:defPPr>
    <a:lvl1pPr algn="l" rtl="0" fontAlgn="base">
      <a:spcBef>
        <a:spcPct val="20000"/>
      </a:spcBef>
      <a:spcAft>
        <a:spcPct val="0"/>
      </a:spcAft>
      <a:buFont typeface="Wingdings" pitchFamily="2" charset="2"/>
      <a:defRPr sz="1400" b="1" kern="1200">
        <a:solidFill>
          <a:schemeClr val="tx1"/>
        </a:solidFill>
        <a:latin typeface="Times New Roman" pitchFamily="18" charset="0"/>
        <a:ea typeface="+mn-ea"/>
        <a:cs typeface="Times New Roman" pitchFamily="18" charset="0"/>
      </a:defRPr>
    </a:lvl1pPr>
    <a:lvl2pPr marL="457200" algn="l" rtl="0" fontAlgn="base">
      <a:spcBef>
        <a:spcPct val="20000"/>
      </a:spcBef>
      <a:spcAft>
        <a:spcPct val="0"/>
      </a:spcAft>
      <a:buFont typeface="Wingdings" pitchFamily="2" charset="2"/>
      <a:defRPr sz="1400" b="1" kern="1200">
        <a:solidFill>
          <a:schemeClr val="tx1"/>
        </a:solidFill>
        <a:latin typeface="Times New Roman" pitchFamily="18" charset="0"/>
        <a:ea typeface="+mn-ea"/>
        <a:cs typeface="Times New Roman" pitchFamily="18" charset="0"/>
      </a:defRPr>
    </a:lvl2pPr>
    <a:lvl3pPr marL="914400" algn="l" rtl="0" fontAlgn="base">
      <a:spcBef>
        <a:spcPct val="20000"/>
      </a:spcBef>
      <a:spcAft>
        <a:spcPct val="0"/>
      </a:spcAft>
      <a:buFont typeface="Wingdings" pitchFamily="2" charset="2"/>
      <a:defRPr sz="1400" b="1" kern="1200">
        <a:solidFill>
          <a:schemeClr val="tx1"/>
        </a:solidFill>
        <a:latin typeface="Times New Roman" pitchFamily="18" charset="0"/>
        <a:ea typeface="+mn-ea"/>
        <a:cs typeface="Times New Roman" pitchFamily="18" charset="0"/>
      </a:defRPr>
    </a:lvl3pPr>
    <a:lvl4pPr marL="1371600" algn="l" rtl="0" fontAlgn="base">
      <a:spcBef>
        <a:spcPct val="20000"/>
      </a:spcBef>
      <a:spcAft>
        <a:spcPct val="0"/>
      </a:spcAft>
      <a:buFont typeface="Wingdings" pitchFamily="2" charset="2"/>
      <a:defRPr sz="1400" b="1" kern="1200">
        <a:solidFill>
          <a:schemeClr val="tx1"/>
        </a:solidFill>
        <a:latin typeface="Times New Roman" pitchFamily="18" charset="0"/>
        <a:ea typeface="+mn-ea"/>
        <a:cs typeface="Times New Roman" pitchFamily="18" charset="0"/>
      </a:defRPr>
    </a:lvl4pPr>
    <a:lvl5pPr marL="1828800" algn="l" rtl="0" fontAlgn="base">
      <a:spcBef>
        <a:spcPct val="20000"/>
      </a:spcBef>
      <a:spcAft>
        <a:spcPct val="0"/>
      </a:spcAft>
      <a:buFont typeface="Wingdings" pitchFamily="2" charset="2"/>
      <a:defRPr sz="1400" b="1"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400" b="1"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1400" b="1"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1400" b="1"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1400" b="1"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A91B29"/>
    <a:srgbClr val="CC00FF"/>
    <a:srgbClr val="990000"/>
    <a:srgbClr val="FF0000"/>
    <a:srgbClr val="336699"/>
    <a:srgbClr val="FF33CC"/>
    <a:srgbClr val="FFFF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23" autoAdjust="0"/>
    <p:restoredTop sz="75566" autoAdjust="0"/>
  </p:normalViewPr>
  <p:slideViewPr>
    <p:cSldViewPr>
      <p:cViewPr varScale="1">
        <p:scale>
          <a:sx n="90" d="100"/>
          <a:sy n="90" d="100"/>
        </p:scale>
        <p:origin x="1566" y="78"/>
      </p:cViewPr>
      <p:guideLst>
        <p:guide orient="horz" pos="2160"/>
        <p:guide pos="2880"/>
      </p:guideLst>
    </p:cSldViewPr>
  </p:slideViewPr>
  <p:outlineViewPr>
    <p:cViewPr>
      <p:scale>
        <a:sx n="33" d="100"/>
        <a:sy n="33" d="100"/>
      </p:scale>
      <p:origin x="0" y="7014"/>
    </p:cViewPr>
    <p:sldLst>
      <p:sld r:id="rId1" collapse="1"/>
      <p:sld r:id="rId2"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1974" y="-66"/>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2" y="0"/>
            <a:ext cx="3169920" cy="480388"/>
          </a:xfrm>
          <a:prstGeom prst="rect">
            <a:avLst/>
          </a:prstGeom>
          <a:noFill/>
          <a:ln w="9525">
            <a:noFill/>
            <a:miter lim="800000"/>
            <a:headEnd/>
            <a:tailEnd/>
          </a:ln>
          <a:effectLst/>
        </p:spPr>
        <p:txBody>
          <a:bodyPr vert="horz" wrap="square" lIns="95268" tIns="47633" rIns="95268" bIns="47633" numCol="1" anchor="t" anchorCtr="0" compatLnSpc="1">
            <a:prstTxWarp prst="textNoShape">
              <a:avLst/>
            </a:prstTxWarp>
          </a:bodyPr>
          <a:lstStyle>
            <a:lvl1pPr>
              <a:spcBef>
                <a:spcPct val="0"/>
              </a:spcBef>
              <a:buFontTx/>
              <a:buNone/>
              <a:defRPr sz="1300" b="0" smtClean="0"/>
            </a:lvl1pPr>
          </a:lstStyle>
          <a:p>
            <a:pPr>
              <a:defRPr/>
            </a:pPr>
            <a:endParaRPr lang="en-US"/>
          </a:p>
        </p:txBody>
      </p:sp>
      <p:sp>
        <p:nvSpPr>
          <p:cNvPr id="64515" name="Rectangle 3"/>
          <p:cNvSpPr>
            <a:spLocks noGrp="1" noChangeArrowheads="1"/>
          </p:cNvSpPr>
          <p:nvPr>
            <p:ph type="dt" sz="quarter" idx="1"/>
          </p:nvPr>
        </p:nvSpPr>
        <p:spPr bwMode="auto">
          <a:xfrm>
            <a:off x="4145281" y="0"/>
            <a:ext cx="3169920" cy="480388"/>
          </a:xfrm>
          <a:prstGeom prst="rect">
            <a:avLst/>
          </a:prstGeom>
          <a:noFill/>
          <a:ln w="9525">
            <a:noFill/>
            <a:miter lim="800000"/>
            <a:headEnd/>
            <a:tailEnd/>
          </a:ln>
          <a:effectLst/>
        </p:spPr>
        <p:txBody>
          <a:bodyPr vert="horz" wrap="square" lIns="95268" tIns="47633" rIns="95268" bIns="47633" numCol="1" anchor="t" anchorCtr="0" compatLnSpc="1">
            <a:prstTxWarp prst="textNoShape">
              <a:avLst/>
            </a:prstTxWarp>
          </a:bodyPr>
          <a:lstStyle>
            <a:lvl1pPr algn="r">
              <a:spcBef>
                <a:spcPct val="0"/>
              </a:spcBef>
              <a:buFontTx/>
              <a:buNone/>
              <a:defRPr sz="1300" b="0" smtClean="0"/>
            </a:lvl1pPr>
          </a:lstStyle>
          <a:p>
            <a:pPr>
              <a:defRPr/>
            </a:pPr>
            <a:endParaRPr lang="en-US"/>
          </a:p>
        </p:txBody>
      </p:sp>
      <p:sp>
        <p:nvSpPr>
          <p:cNvPr id="64516" name="Rectangle 4"/>
          <p:cNvSpPr>
            <a:spLocks noGrp="1" noChangeArrowheads="1"/>
          </p:cNvSpPr>
          <p:nvPr>
            <p:ph type="ftr" sz="quarter" idx="2"/>
          </p:nvPr>
        </p:nvSpPr>
        <p:spPr bwMode="auto">
          <a:xfrm>
            <a:off x="2" y="9120815"/>
            <a:ext cx="3169920" cy="480387"/>
          </a:xfrm>
          <a:prstGeom prst="rect">
            <a:avLst/>
          </a:prstGeom>
          <a:noFill/>
          <a:ln w="9525">
            <a:noFill/>
            <a:miter lim="800000"/>
            <a:headEnd/>
            <a:tailEnd/>
          </a:ln>
          <a:effectLst/>
        </p:spPr>
        <p:txBody>
          <a:bodyPr vert="horz" wrap="square" lIns="95268" tIns="47633" rIns="95268" bIns="47633" numCol="1" anchor="b" anchorCtr="0" compatLnSpc="1">
            <a:prstTxWarp prst="textNoShape">
              <a:avLst/>
            </a:prstTxWarp>
          </a:bodyPr>
          <a:lstStyle>
            <a:lvl1pPr>
              <a:spcBef>
                <a:spcPct val="0"/>
              </a:spcBef>
              <a:buFontTx/>
              <a:buNone/>
              <a:defRPr sz="1300" b="0" smtClean="0"/>
            </a:lvl1pPr>
          </a:lstStyle>
          <a:p>
            <a:pPr>
              <a:defRPr/>
            </a:pPr>
            <a:endParaRPr lang="en-US"/>
          </a:p>
        </p:txBody>
      </p:sp>
      <p:sp>
        <p:nvSpPr>
          <p:cNvPr id="64517" name="Rectangle 5"/>
          <p:cNvSpPr>
            <a:spLocks noGrp="1" noChangeArrowheads="1"/>
          </p:cNvSpPr>
          <p:nvPr>
            <p:ph type="sldNum" sz="quarter" idx="3"/>
          </p:nvPr>
        </p:nvSpPr>
        <p:spPr bwMode="auto">
          <a:xfrm>
            <a:off x="4145281" y="9120815"/>
            <a:ext cx="3169920" cy="480387"/>
          </a:xfrm>
          <a:prstGeom prst="rect">
            <a:avLst/>
          </a:prstGeom>
          <a:noFill/>
          <a:ln w="9525">
            <a:noFill/>
            <a:miter lim="800000"/>
            <a:headEnd/>
            <a:tailEnd/>
          </a:ln>
          <a:effectLst/>
        </p:spPr>
        <p:txBody>
          <a:bodyPr vert="horz" wrap="square" lIns="95268" tIns="47633" rIns="95268" bIns="47633" numCol="1" anchor="b" anchorCtr="0" compatLnSpc="1">
            <a:prstTxWarp prst="textNoShape">
              <a:avLst/>
            </a:prstTxWarp>
          </a:bodyPr>
          <a:lstStyle>
            <a:lvl1pPr algn="r">
              <a:spcBef>
                <a:spcPct val="0"/>
              </a:spcBef>
              <a:buFontTx/>
              <a:buNone/>
              <a:defRPr sz="1300" b="0" smtClean="0"/>
            </a:lvl1pPr>
          </a:lstStyle>
          <a:p>
            <a:pPr>
              <a:defRPr/>
            </a:pPr>
            <a:fld id="{7591569C-0AB8-4596-B800-61A830F6AAC0}" type="slidenum">
              <a:rPr lang="en-US"/>
              <a:pPr>
                <a:defRPr/>
              </a:pPr>
              <a:t>‹#›</a:t>
            </a:fld>
            <a:endParaRPr lang="en-US"/>
          </a:p>
        </p:txBody>
      </p:sp>
    </p:spTree>
    <p:extLst>
      <p:ext uri="{BB962C8B-B14F-4D97-AF65-F5344CB8AC3E}">
        <p14:creationId xmlns:p14="http://schemas.microsoft.com/office/powerpoint/2010/main" val="2612084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2" y="2"/>
            <a:ext cx="3169920" cy="472190"/>
          </a:xfrm>
          <a:prstGeom prst="rect">
            <a:avLst/>
          </a:prstGeom>
          <a:noFill/>
          <a:ln w="9525">
            <a:noFill/>
            <a:miter lim="800000"/>
            <a:headEnd/>
            <a:tailEnd/>
          </a:ln>
          <a:effectLst/>
        </p:spPr>
        <p:txBody>
          <a:bodyPr vert="horz" wrap="square" lIns="95268" tIns="47633" rIns="95268" bIns="47633" numCol="1" anchor="t" anchorCtr="0" compatLnSpc="1">
            <a:prstTxWarp prst="textNoShape">
              <a:avLst/>
            </a:prstTxWarp>
          </a:bodyPr>
          <a:lstStyle>
            <a:lvl1pPr>
              <a:defRPr sz="1300" smtClean="0"/>
            </a:lvl1pPr>
          </a:lstStyle>
          <a:p>
            <a:pPr>
              <a:defRPr/>
            </a:pPr>
            <a:endParaRPr lang="en-US"/>
          </a:p>
        </p:txBody>
      </p:sp>
      <p:sp>
        <p:nvSpPr>
          <p:cNvPr id="93187" name="Rectangle 3"/>
          <p:cNvSpPr>
            <a:spLocks noGrp="1" noChangeArrowheads="1"/>
          </p:cNvSpPr>
          <p:nvPr>
            <p:ph type="dt" idx="1"/>
          </p:nvPr>
        </p:nvSpPr>
        <p:spPr bwMode="auto">
          <a:xfrm>
            <a:off x="4145281" y="2"/>
            <a:ext cx="3169920" cy="472190"/>
          </a:xfrm>
          <a:prstGeom prst="rect">
            <a:avLst/>
          </a:prstGeom>
          <a:noFill/>
          <a:ln w="9525">
            <a:noFill/>
            <a:miter lim="800000"/>
            <a:headEnd/>
            <a:tailEnd/>
          </a:ln>
          <a:effectLst/>
        </p:spPr>
        <p:txBody>
          <a:bodyPr vert="horz" wrap="square" lIns="95268" tIns="47633" rIns="95268" bIns="47633" numCol="1" anchor="t" anchorCtr="0" compatLnSpc="1">
            <a:prstTxWarp prst="textNoShape">
              <a:avLst/>
            </a:prstTxWarp>
          </a:bodyPr>
          <a:lstStyle>
            <a:lvl1pPr algn="r">
              <a:defRPr sz="1300" smtClean="0"/>
            </a:lvl1pPr>
          </a:lstStyle>
          <a:p>
            <a:pPr>
              <a:defRPr/>
            </a:pPr>
            <a:endParaRPr lang="en-US"/>
          </a:p>
        </p:txBody>
      </p:sp>
      <p:sp>
        <p:nvSpPr>
          <p:cNvPr id="45060" name="Rectangle 4"/>
          <p:cNvSpPr>
            <a:spLocks noGrp="1" noRot="1" noChangeAspect="1" noChangeArrowheads="1" noTextEdit="1"/>
          </p:cNvSpPr>
          <p:nvPr>
            <p:ph type="sldImg" idx="2"/>
          </p:nvPr>
        </p:nvSpPr>
        <p:spPr bwMode="auto">
          <a:xfrm>
            <a:off x="1244600" y="708025"/>
            <a:ext cx="4826000" cy="3619500"/>
          </a:xfrm>
          <a:prstGeom prst="rect">
            <a:avLst/>
          </a:prstGeom>
          <a:noFill/>
          <a:ln w="9525">
            <a:solidFill>
              <a:srgbClr val="000000"/>
            </a:solidFill>
            <a:miter lim="800000"/>
            <a:headEnd/>
            <a:tailEnd/>
          </a:ln>
        </p:spPr>
      </p:sp>
      <p:sp>
        <p:nvSpPr>
          <p:cNvPr id="93189" name="Rectangle 5"/>
          <p:cNvSpPr>
            <a:spLocks noGrp="1" noChangeArrowheads="1"/>
          </p:cNvSpPr>
          <p:nvPr>
            <p:ph type="body" sz="quarter" idx="3"/>
          </p:nvPr>
        </p:nvSpPr>
        <p:spPr bwMode="auto">
          <a:xfrm>
            <a:off x="975362" y="4564507"/>
            <a:ext cx="5364480" cy="4328410"/>
          </a:xfrm>
          <a:prstGeom prst="rect">
            <a:avLst/>
          </a:prstGeom>
          <a:noFill/>
          <a:ln w="9525">
            <a:noFill/>
            <a:miter lim="800000"/>
            <a:headEnd/>
            <a:tailEnd/>
          </a:ln>
          <a:effectLst/>
        </p:spPr>
        <p:txBody>
          <a:bodyPr vert="horz" wrap="square" lIns="95268" tIns="47633" rIns="95268" bIns="4763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3190" name="Rectangle 6"/>
          <p:cNvSpPr>
            <a:spLocks noGrp="1" noChangeArrowheads="1"/>
          </p:cNvSpPr>
          <p:nvPr>
            <p:ph type="ftr" sz="quarter" idx="4"/>
          </p:nvPr>
        </p:nvSpPr>
        <p:spPr bwMode="auto">
          <a:xfrm>
            <a:off x="2" y="9129010"/>
            <a:ext cx="3169920" cy="472190"/>
          </a:xfrm>
          <a:prstGeom prst="rect">
            <a:avLst/>
          </a:prstGeom>
          <a:noFill/>
          <a:ln w="9525">
            <a:noFill/>
            <a:miter lim="800000"/>
            <a:headEnd/>
            <a:tailEnd/>
          </a:ln>
          <a:effectLst/>
        </p:spPr>
        <p:txBody>
          <a:bodyPr vert="horz" wrap="square" lIns="95268" tIns="47633" rIns="95268" bIns="47633" numCol="1" anchor="b" anchorCtr="0" compatLnSpc="1">
            <a:prstTxWarp prst="textNoShape">
              <a:avLst/>
            </a:prstTxWarp>
          </a:bodyPr>
          <a:lstStyle>
            <a:lvl1pPr>
              <a:defRPr sz="1300" smtClean="0"/>
            </a:lvl1pPr>
          </a:lstStyle>
          <a:p>
            <a:pPr>
              <a:defRPr/>
            </a:pPr>
            <a:endParaRPr lang="en-US"/>
          </a:p>
        </p:txBody>
      </p:sp>
      <p:sp>
        <p:nvSpPr>
          <p:cNvPr id="93191" name="Rectangle 7"/>
          <p:cNvSpPr>
            <a:spLocks noGrp="1" noChangeArrowheads="1"/>
          </p:cNvSpPr>
          <p:nvPr>
            <p:ph type="sldNum" sz="quarter" idx="5"/>
          </p:nvPr>
        </p:nvSpPr>
        <p:spPr bwMode="auto">
          <a:xfrm>
            <a:off x="4145281" y="9129010"/>
            <a:ext cx="3169920" cy="472190"/>
          </a:xfrm>
          <a:prstGeom prst="rect">
            <a:avLst/>
          </a:prstGeom>
          <a:noFill/>
          <a:ln w="9525">
            <a:noFill/>
            <a:miter lim="800000"/>
            <a:headEnd/>
            <a:tailEnd/>
          </a:ln>
          <a:effectLst/>
        </p:spPr>
        <p:txBody>
          <a:bodyPr vert="horz" wrap="square" lIns="95268" tIns="47633" rIns="95268" bIns="47633" numCol="1" anchor="b" anchorCtr="0" compatLnSpc="1">
            <a:prstTxWarp prst="textNoShape">
              <a:avLst/>
            </a:prstTxWarp>
          </a:bodyPr>
          <a:lstStyle>
            <a:lvl1pPr algn="r">
              <a:defRPr sz="1300" smtClean="0"/>
            </a:lvl1pPr>
          </a:lstStyle>
          <a:p>
            <a:pPr>
              <a:defRPr/>
            </a:pPr>
            <a:fld id="{09786B0D-1B59-4253-BCCD-1741BB15BF1A}" type="slidenum">
              <a:rPr lang="en-US"/>
              <a:pPr>
                <a:defRPr/>
              </a:pPr>
              <a:t>‹#›</a:t>
            </a:fld>
            <a:endParaRPr lang="en-US"/>
          </a:p>
        </p:txBody>
      </p:sp>
    </p:spTree>
    <p:extLst>
      <p:ext uri="{BB962C8B-B14F-4D97-AF65-F5344CB8AC3E}">
        <p14:creationId xmlns:p14="http://schemas.microsoft.com/office/powerpoint/2010/main" val="6194045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BD433E7A-3238-475F-AE67-CD09BC18024B}" type="slidenum">
              <a:rPr lang="en-US"/>
              <a:pPr/>
              <a:t>2</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51B169C-5F9D-4326-BE92-267655A54DE5}" type="slidenum">
              <a:rPr lang="en-US" smtClean="0"/>
              <a:pPr>
                <a:defRPr/>
              </a:pPr>
              <a:t>‹#›</a:t>
            </a:fld>
            <a:endParaRPr lang="en-US"/>
          </a:p>
        </p:txBody>
      </p:sp>
    </p:spTree>
    <p:extLst>
      <p:ext uri="{BB962C8B-B14F-4D97-AF65-F5344CB8AC3E}">
        <p14:creationId xmlns:p14="http://schemas.microsoft.com/office/powerpoint/2010/main" val="3338224981"/>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EDA320-93F7-46D0-8D10-6D663C3B38B8}" type="slidenum">
              <a:rPr lang="en-US" smtClean="0"/>
              <a:pPr>
                <a:defRPr/>
              </a:pPr>
              <a:t>‹#›</a:t>
            </a:fld>
            <a:endParaRPr lang="en-US"/>
          </a:p>
        </p:txBody>
      </p:sp>
    </p:spTree>
    <p:extLst>
      <p:ext uri="{BB962C8B-B14F-4D97-AF65-F5344CB8AC3E}">
        <p14:creationId xmlns:p14="http://schemas.microsoft.com/office/powerpoint/2010/main" val="2970303052"/>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0A1CA0-35A3-48AC-8085-D90E466C3740}" type="slidenum">
              <a:rPr lang="en-US" smtClean="0"/>
              <a:pPr>
                <a:defRPr/>
              </a:pPr>
              <a:t>‹#›</a:t>
            </a:fld>
            <a:endParaRPr lang="en-US"/>
          </a:p>
        </p:txBody>
      </p:sp>
    </p:spTree>
    <p:extLst>
      <p:ext uri="{BB962C8B-B14F-4D97-AF65-F5344CB8AC3E}">
        <p14:creationId xmlns:p14="http://schemas.microsoft.com/office/powerpoint/2010/main" val="2498627759"/>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1C34E4B-4960-4972-A8B9-C4ACE2EAF03D}" type="slidenum">
              <a:rPr lang="en-US" smtClean="0"/>
              <a:pPr>
                <a:defRPr/>
              </a:pPr>
              <a:t>‹#›</a:t>
            </a:fld>
            <a:endParaRPr lang="en-US"/>
          </a:p>
        </p:txBody>
      </p:sp>
    </p:spTree>
    <p:extLst>
      <p:ext uri="{BB962C8B-B14F-4D97-AF65-F5344CB8AC3E}">
        <p14:creationId xmlns:p14="http://schemas.microsoft.com/office/powerpoint/2010/main" val="2419524888"/>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138E171-41F0-495A-9A73-177BA811A9BD}" type="slidenum">
              <a:rPr lang="en-US" smtClean="0"/>
              <a:pPr>
                <a:defRPr/>
              </a:pPr>
              <a:t>‹#›</a:t>
            </a:fld>
            <a:endParaRPr lang="en-US"/>
          </a:p>
        </p:txBody>
      </p:sp>
    </p:spTree>
    <p:extLst>
      <p:ext uri="{BB962C8B-B14F-4D97-AF65-F5344CB8AC3E}">
        <p14:creationId xmlns:p14="http://schemas.microsoft.com/office/powerpoint/2010/main" val="2879104763"/>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D05A423-A9DC-4126-8185-82C576B02CBF}" type="slidenum">
              <a:rPr lang="en-US" smtClean="0"/>
              <a:pPr>
                <a:defRPr/>
              </a:pPr>
              <a:t>‹#›</a:t>
            </a:fld>
            <a:endParaRPr lang="en-US"/>
          </a:p>
        </p:txBody>
      </p:sp>
    </p:spTree>
    <p:extLst>
      <p:ext uri="{BB962C8B-B14F-4D97-AF65-F5344CB8AC3E}">
        <p14:creationId xmlns:p14="http://schemas.microsoft.com/office/powerpoint/2010/main" val="2713946557"/>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44EBA31-E84D-4F4A-8DF0-DB916C2D3341}" type="slidenum">
              <a:rPr lang="en-US" smtClean="0"/>
              <a:pPr>
                <a:defRPr/>
              </a:pPr>
              <a:t>‹#›</a:t>
            </a:fld>
            <a:endParaRPr lang="en-US"/>
          </a:p>
        </p:txBody>
      </p:sp>
    </p:spTree>
    <p:extLst>
      <p:ext uri="{BB962C8B-B14F-4D97-AF65-F5344CB8AC3E}">
        <p14:creationId xmlns:p14="http://schemas.microsoft.com/office/powerpoint/2010/main" val="3110421315"/>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6C4E13EF-9C9B-46DD-B08B-0609604C6207}" type="slidenum">
              <a:rPr lang="en-US" smtClean="0"/>
              <a:pPr>
                <a:defRPr/>
              </a:pPr>
              <a:t>‹#›</a:t>
            </a:fld>
            <a:endParaRPr lang="en-US"/>
          </a:p>
        </p:txBody>
      </p:sp>
    </p:spTree>
    <p:extLst>
      <p:ext uri="{BB962C8B-B14F-4D97-AF65-F5344CB8AC3E}">
        <p14:creationId xmlns:p14="http://schemas.microsoft.com/office/powerpoint/2010/main" val="1400257901"/>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BCB46F6-68FC-46D4-8728-0B81F0674616}" type="slidenum">
              <a:rPr lang="en-US" smtClean="0"/>
              <a:pPr>
                <a:defRPr/>
              </a:pPr>
              <a:t>‹#›</a:t>
            </a:fld>
            <a:endParaRPr lang="en-US"/>
          </a:p>
        </p:txBody>
      </p:sp>
    </p:spTree>
    <p:extLst>
      <p:ext uri="{BB962C8B-B14F-4D97-AF65-F5344CB8AC3E}">
        <p14:creationId xmlns:p14="http://schemas.microsoft.com/office/powerpoint/2010/main" val="25271689"/>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5620E3D-90E8-452B-B9EF-1B5DFE65E7BF}" type="slidenum">
              <a:rPr lang="en-US" smtClean="0"/>
              <a:pPr>
                <a:defRPr/>
              </a:pPr>
              <a:t>‹#›</a:t>
            </a:fld>
            <a:endParaRPr lang="en-US"/>
          </a:p>
        </p:txBody>
      </p:sp>
    </p:spTree>
    <p:extLst>
      <p:ext uri="{BB962C8B-B14F-4D97-AF65-F5344CB8AC3E}">
        <p14:creationId xmlns:p14="http://schemas.microsoft.com/office/powerpoint/2010/main" val="307088937"/>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A399DF2-7A4A-4359-B74F-7EE21B9A48FC}" type="slidenum">
              <a:rPr lang="en-US" smtClean="0"/>
              <a:pPr>
                <a:defRPr/>
              </a:pPr>
              <a:t>‹#›</a:t>
            </a:fld>
            <a:endParaRPr lang="en-US"/>
          </a:p>
        </p:txBody>
      </p:sp>
    </p:spTree>
    <p:extLst>
      <p:ext uri="{BB962C8B-B14F-4D97-AF65-F5344CB8AC3E}">
        <p14:creationId xmlns:p14="http://schemas.microsoft.com/office/powerpoint/2010/main" val="39139085"/>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43D46D5-280B-404A-AE8C-28B65D9D0DBE}" type="slidenum">
              <a:rPr lang="en-US" smtClean="0"/>
              <a:pPr>
                <a:defRPr/>
              </a:pPr>
              <a:t>‹#›</a:t>
            </a:fld>
            <a:endParaRPr lang="en-US"/>
          </a:p>
        </p:txBody>
      </p:sp>
    </p:spTree>
    <p:extLst>
      <p:ext uri="{BB962C8B-B14F-4D97-AF65-F5344CB8AC3E}">
        <p14:creationId xmlns:p14="http://schemas.microsoft.com/office/powerpoint/2010/main" val="23206204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random/>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DDS.SR.FixedAssetTransfer-Surplus@ct.gov" TargetMode="External"/><Relationship Id="rId3" Type="http://schemas.openxmlformats.org/officeDocument/2006/relationships/hyperlink" Target="mailto:Starrlet.Liistro@ct.gov" TargetMode="External"/><Relationship Id="rId7" Type="http://schemas.openxmlformats.org/officeDocument/2006/relationships/hyperlink" Target="mailto:DDS.CO.FixedAssetTransfer-Surplus@ct.gov"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mailto:DDS.NR.FixedAssetTransfer-Surplus@ct.gov" TargetMode="External"/><Relationship Id="rId5" Type="http://schemas.openxmlformats.org/officeDocument/2006/relationships/hyperlink" Target="mailto:Deborah.Wrogg@ct.gov" TargetMode="External"/><Relationship Id="rId10" Type="http://schemas.openxmlformats.org/officeDocument/2006/relationships/image" Target="../media/image2.png"/><Relationship Id="rId4" Type="http://schemas.openxmlformats.org/officeDocument/2006/relationships/hyperlink" Target="mailto:Araceli.Paulino@ct.gov" TargetMode="External"/><Relationship Id="rId9" Type="http://schemas.openxmlformats.org/officeDocument/2006/relationships/hyperlink" Target="mailto:DDS.WR-STS.FixedAssetTransfer-Surplus@ct.gov"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457200" y="1524000"/>
            <a:ext cx="7620000" cy="1600200"/>
          </a:xfrm>
        </p:spPr>
        <p:txBody>
          <a:bodyPr>
            <a:normAutofit/>
          </a:bodyPr>
          <a:lstStyle/>
          <a:p>
            <a:pPr algn="l" eaLnBrk="1" hangingPunct="1"/>
            <a:r>
              <a:rPr lang="en-US" sz="2800" dirty="0"/>
              <a:t>Fixed Asset Procedure</a:t>
            </a:r>
          </a:p>
        </p:txBody>
      </p:sp>
      <p:pic>
        <p:nvPicPr>
          <p:cNvPr id="2052" name="Picture 14"/>
          <p:cNvPicPr>
            <a:picLocks noChangeAspect="1" noChangeArrowheads="1"/>
          </p:cNvPicPr>
          <p:nvPr/>
        </p:nvPicPr>
        <p:blipFill>
          <a:blip r:embed="rId2" cstate="print"/>
          <a:srcRect/>
          <a:stretch>
            <a:fillRect/>
          </a:stretch>
        </p:blipFill>
        <p:spPr bwMode="auto">
          <a:xfrm>
            <a:off x="533400" y="609600"/>
            <a:ext cx="2162175" cy="690563"/>
          </a:xfrm>
          <a:prstGeom prst="rect">
            <a:avLst/>
          </a:prstGeom>
          <a:noFill/>
          <a:ln w="9525">
            <a:noFill/>
            <a:miter lim="800000"/>
            <a:headEnd/>
            <a:tailEnd/>
          </a:ln>
        </p:spPr>
      </p:pic>
      <p:sp>
        <p:nvSpPr>
          <p:cNvPr id="8" name="Rectangle 7"/>
          <p:cNvSpPr/>
          <p:nvPr/>
        </p:nvSpPr>
        <p:spPr>
          <a:xfrm>
            <a:off x="495300" y="2542973"/>
            <a:ext cx="8153400" cy="4315027"/>
          </a:xfrm>
          <a:prstGeom prst="rect">
            <a:avLst/>
          </a:prstGeom>
          <a:solidFill>
            <a:schemeClr val="accent1">
              <a:lumMod val="20000"/>
              <a:lumOff val="80000"/>
            </a:schemeClr>
          </a:solidFill>
          <a:ln w="15875">
            <a:noFill/>
          </a:ln>
          <a:scene3d>
            <a:camera prst="orthographicFront"/>
            <a:lightRig rig="threePt" dir="t"/>
          </a:scene3d>
          <a:sp3d>
            <a:bevelB w="139700" h="139700" prst="divot"/>
          </a:sp3d>
        </p:spPr>
        <p:txBody>
          <a:bodyPr wrap="square">
            <a:spAutoFit/>
          </a:bodyPr>
          <a:lstStyle/>
          <a:p>
            <a:pPr>
              <a:lnSpc>
                <a:spcPct val="90000"/>
              </a:lnSpc>
            </a:pPr>
            <a:r>
              <a:rPr lang="en-US" dirty="0"/>
              <a:t>Fixed Asset Contacts</a:t>
            </a:r>
          </a:p>
          <a:p>
            <a:pPr>
              <a:lnSpc>
                <a:spcPct val="90000"/>
              </a:lnSpc>
            </a:pPr>
            <a:endParaRPr lang="en-US" u="sng" dirty="0"/>
          </a:p>
          <a:p>
            <a:pPr>
              <a:lnSpc>
                <a:spcPct val="90000"/>
              </a:lnSpc>
            </a:pPr>
            <a:r>
              <a:rPr lang="en-US" u="sng" dirty="0">
                <a:solidFill>
                  <a:srgbClr val="990000"/>
                </a:solidFill>
              </a:rPr>
              <a:t>Name                                       Phone #                       Email Address                          </a:t>
            </a:r>
            <a:r>
              <a:rPr lang="en-US" u="sng" dirty="0" err="1">
                <a:solidFill>
                  <a:srgbClr val="990000"/>
                </a:solidFill>
              </a:rPr>
              <a:t>Title_______Area</a:t>
            </a:r>
            <a:r>
              <a:rPr lang="en-US" u="sng" dirty="0">
                <a:solidFill>
                  <a:srgbClr val="990000"/>
                </a:solidFill>
              </a:rPr>
              <a:t>______                          </a:t>
            </a:r>
          </a:p>
          <a:p>
            <a:pPr>
              <a:lnSpc>
                <a:spcPct val="90000"/>
              </a:lnSpc>
            </a:pPr>
            <a:r>
              <a:rPr lang="en-US" dirty="0"/>
              <a:t>Starrlett Liistro               (860) 418-6084 	</a:t>
            </a:r>
            <a:r>
              <a:rPr lang="en-US" dirty="0">
                <a:hlinkClick r:id="rId3"/>
              </a:rPr>
              <a:t>Starrlet.Liistro@ct.gov</a:t>
            </a:r>
            <a:r>
              <a:rPr lang="en-US" dirty="0"/>
              <a:t>	             FAS                CO</a:t>
            </a:r>
          </a:p>
          <a:p>
            <a:pPr>
              <a:lnSpc>
                <a:spcPct val="90000"/>
              </a:lnSpc>
            </a:pPr>
            <a:r>
              <a:rPr lang="en-US" dirty="0"/>
              <a:t>Araceli Paulino	 (860) 418-6101               </a:t>
            </a:r>
            <a:r>
              <a:rPr lang="en-US" dirty="0">
                <a:hlinkClick r:id="rId4"/>
              </a:rPr>
              <a:t>Araceli.Paulino@ct.gov</a:t>
            </a:r>
            <a:r>
              <a:rPr lang="en-US" dirty="0"/>
              <a:t>              FAO               CO</a:t>
            </a:r>
          </a:p>
          <a:p>
            <a:pPr>
              <a:lnSpc>
                <a:spcPct val="90000"/>
              </a:lnSpc>
            </a:pPr>
            <a:r>
              <a:rPr lang="en-US" dirty="0"/>
              <a:t>Deborah Wrogg               (860) 418-6052               </a:t>
            </a:r>
            <a:r>
              <a:rPr lang="en-US" dirty="0">
                <a:hlinkClick r:id="rId5"/>
              </a:rPr>
              <a:t>Deborah.Wrogg@ct.gov</a:t>
            </a:r>
            <a:r>
              <a:rPr lang="en-US" dirty="0"/>
              <a:t>             FAA               CO</a:t>
            </a:r>
          </a:p>
          <a:p>
            <a:pPr>
              <a:lnSpc>
                <a:spcPct val="90000"/>
              </a:lnSpc>
            </a:pPr>
            <a:r>
              <a:rPr lang="en-US" dirty="0"/>
              <a:t>  </a:t>
            </a:r>
          </a:p>
          <a:p>
            <a:pPr>
              <a:lnSpc>
                <a:spcPct val="90000"/>
              </a:lnSpc>
              <a:buClr>
                <a:schemeClr val="tx1"/>
              </a:buClr>
            </a:pPr>
            <a:r>
              <a:rPr lang="en-US" dirty="0"/>
              <a:t>***</a:t>
            </a:r>
            <a:r>
              <a:rPr lang="en-US" u="sng" dirty="0"/>
              <a:t>All asset requests must be processed via email to</a:t>
            </a:r>
            <a:r>
              <a:rPr lang="en-US" dirty="0"/>
              <a:t>: </a:t>
            </a:r>
          </a:p>
          <a:p>
            <a:pPr algn="ctr">
              <a:lnSpc>
                <a:spcPct val="90000"/>
              </a:lnSpc>
              <a:buClr>
                <a:schemeClr val="tx1"/>
              </a:buClr>
            </a:pPr>
            <a:r>
              <a:rPr lang="en-US" dirty="0">
                <a:solidFill>
                  <a:srgbClr val="C00000"/>
                </a:solidFill>
              </a:rPr>
              <a:t>  North Region - </a:t>
            </a:r>
            <a:r>
              <a:rPr lang="en-US" dirty="0">
                <a:solidFill>
                  <a:srgbClr val="A91B29">
                    <a:alpha val="0"/>
                  </a:srgbClr>
                </a:solidFill>
                <a:hlinkClick r:id="rId6"/>
              </a:rPr>
              <a:t>DDS.NR.Fixed Asset Transfer-Surplus </a:t>
            </a:r>
            <a:r>
              <a:rPr lang="en-US" dirty="0">
                <a:solidFill>
                  <a:srgbClr val="A91B29">
                    <a:alpha val="0"/>
                  </a:srgbClr>
                </a:solidFill>
              </a:rPr>
              <a:t>     </a:t>
            </a:r>
            <a:r>
              <a:rPr lang="en-US" dirty="0">
                <a:solidFill>
                  <a:srgbClr val="A91B29"/>
                </a:solidFill>
              </a:rPr>
              <a:t>   </a:t>
            </a:r>
          </a:p>
          <a:p>
            <a:pPr algn="ctr">
              <a:lnSpc>
                <a:spcPct val="90000"/>
              </a:lnSpc>
              <a:buClr>
                <a:schemeClr val="tx1"/>
              </a:buClr>
            </a:pPr>
            <a:r>
              <a:rPr lang="en-US" dirty="0">
                <a:solidFill>
                  <a:schemeClr val="tx1">
                    <a:lumMod val="65000"/>
                    <a:lumOff val="35000"/>
                  </a:schemeClr>
                </a:solidFill>
              </a:rPr>
              <a:t>  </a:t>
            </a:r>
            <a:r>
              <a:rPr lang="en-US" dirty="0">
                <a:solidFill>
                  <a:srgbClr val="C00000"/>
                </a:solidFill>
              </a:rPr>
              <a:t>Central Office - </a:t>
            </a:r>
            <a:r>
              <a:rPr lang="en-US" dirty="0" err="1">
                <a:solidFill>
                  <a:schemeClr val="tx1">
                    <a:lumMod val="65000"/>
                    <a:lumOff val="35000"/>
                  </a:schemeClr>
                </a:solidFill>
                <a:hlinkClick r:id="rId7"/>
              </a:rPr>
              <a:t>DDS.CO.FixedAsset</a:t>
            </a:r>
            <a:r>
              <a:rPr lang="en-US" dirty="0">
                <a:solidFill>
                  <a:schemeClr val="tx1">
                    <a:lumMod val="65000"/>
                    <a:lumOff val="35000"/>
                  </a:schemeClr>
                </a:solidFill>
                <a:hlinkClick r:id="rId7"/>
              </a:rPr>
              <a:t> Transfer-Surplus</a:t>
            </a:r>
            <a:endParaRPr lang="en-US" dirty="0">
              <a:solidFill>
                <a:schemeClr val="tx1">
                  <a:lumMod val="65000"/>
                  <a:lumOff val="35000"/>
                </a:schemeClr>
              </a:solidFill>
            </a:endParaRPr>
          </a:p>
          <a:p>
            <a:pPr algn="ctr">
              <a:lnSpc>
                <a:spcPct val="90000"/>
              </a:lnSpc>
              <a:buClr>
                <a:schemeClr val="tx1"/>
              </a:buClr>
            </a:pPr>
            <a:r>
              <a:rPr lang="en-US" dirty="0">
                <a:solidFill>
                  <a:srgbClr val="C00000"/>
                </a:solidFill>
              </a:rPr>
              <a:t>South Region - </a:t>
            </a:r>
            <a:r>
              <a:rPr lang="en-US" dirty="0">
                <a:solidFill>
                  <a:srgbClr val="A91B29">
                    <a:alpha val="0"/>
                  </a:srgbClr>
                </a:solidFill>
                <a:hlinkClick r:id="rId8"/>
              </a:rPr>
              <a:t>DDS.SR.Fixed Asset Transfer-Surplus </a:t>
            </a:r>
            <a:endParaRPr lang="en-US" dirty="0">
              <a:solidFill>
                <a:srgbClr val="A91B29"/>
              </a:solidFill>
            </a:endParaRPr>
          </a:p>
          <a:p>
            <a:pPr algn="ctr">
              <a:lnSpc>
                <a:spcPct val="90000"/>
              </a:lnSpc>
              <a:buClr>
                <a:schemeClr val="tx1"/>
              </a:buClr>
            </a:pPr>
            <a:r>
              <a:rPr lang="en-US" dirty="0">
                <a:solidFill>
                  <a:schemeClr val="tx1">
                    <a:lumMod val="65000"/>
                    <a:lumOff val="35000"/>
                  </a:schemeClr>
                </a:solidFill>
              </a:rPr>
              <a:t>               </a:t>
            </a:r>
            <a:r>
              <a:rPr lang="en-US" dirty="0">
                <a:solidFill>
                  <a:srgbClr val="C00000"/>
                </a:solidFill>
              </a:rPr>
              <a:t>WR-STS Region - </a:t>
            </a:r>
            <a:r>
              <a:rPr lang="en-US" dirty="0">
                <a:solidFill>
                  <a:srgbClr val="0000FF"/>
                </a:solidFill>
                <a:hlinkClick r:id="rId9">
                  <a:extLst>
                    <a:ext uri="{A12FA001-AC4F-418D-AE19-62706E023703}">
                      <ahyp:hlinkClr xmlns:ahyp="http://schemas.microsoft.com/office/drawing/2018/hyperlinkcolor" val="tx"/>
                    </a:ext>
                  </a:extLst>
                </a:hlinkClick>
              </a:rPr>
              <a:t>DDS.WR-STS.Fixed Asset Transfer-Surplus </a:t>
            </a:r>
            <a:endParaRPr lang="en-US" dirty="0">
              <a:solidFill>
                <a:srgbClr val="0000FF"/>
              </a:solidFill>
            </a:endParaRPr>
          </a:p>
          <a:p>
            <a:pPr algn="ctr">
              <a:lnSpc>
                <a:spcPct val="90000"/>
              </a:lnSpc>
              <a:buClr>
                <a:schemeClr val="tx1"/>
              </a:buClr>
            </a:pPr>
            <a:endParaRPr lang="en-US" dirty="0">
              <a:solidFill>
                <a:schemeClr val="tx1">
                  <a:lumMod val="65000"/>
                  <a:lumOff val="35000"/>
                </a:schemeClr>
              </a:solidFill>
            </a:endParaRPr>
          </a:p>
          <a:p>
            <a:pPr>
              <a:lnSpc>
                <a:spcPct val="90000"/>
              </a:lnSpc>
              <a:buClr>
                <a:schemeClr val="tx1"/>
              </a:buClr>
            </a:pPr>
            <a:r>
              <a:rPr lang="en-US" dirty="0"/>
              <a:t>***</a:t>
            </a:r>
            <a:r>
              <a:rPr lang="en-US" u="sng" dirty="0"/>
              <a:t>Fixed Asset Forms:</a:t>
            </a:r>
            <a:r>
              <a:rPr lang="en-US" b="0" dirty="0"/>
              <a:t> </a:t>
            </a:r>
            <a:r>
              <a:rPr lang="en-US" dirty="0">
                <a:solidFill>
                  <a:srgbClr val="0000FF"/>
                </a:solidFill>
              </a:rPr>
              <a:t>J-Drive DDS-Common &gt; Fixed Assets </a:t>
            </a:r>
          </a:p>
          <a:p>
            <a:pPr algn="ctr">
              <a:lnSpc>
                <a:spcPct val="90000"/>
              </a:lnSpc>
              <a:buClr>
                <a:schemeClr val="tx1"/>
              </a:buClr>
            </a:pPr>
            <a:endParaRPr lang="en-US" dirty="0">
              <a:solidFill>
                <a:schemeClr val="tx1">
                  <a:lumMod val="65000"/>
                  <a:lumOff val="35000"/>
                </a:schemeClr>
              </a:solidFill>
            </a:endParaRPr>
          </a:p>
          <a:p>
            <a:pPr>
              <a:lnSpc>
                <a:spcPct val="90000"/>
              </a:lnSpc>
              <a:buClr>
                <a:schemeClr val="tx1"/>
              </a:buClr>
            </a:pPr>
            <a:r>
              <a:rPr lang="en-US" dirty="0"/>
              <a:t>***</a:t>
            </a:r>
            <a:r>
              <a:rPr lang="en-US" u="sng" dirty="0"/>
              <a:t>Loss Report Forms submit to:</a:t>
            </a:r>
            <a:r>
              <a:rPr lang="en-US" dirty="0">
                <a:solidFill>
                  <a:srgbClr val="0000FF"/>
                </a:solidFill>
              </a:rPr>
              <a:t>  DDS.Accident-Loss.Reports@ct.gov</a:t>
            </a:r>
          </a:p>
          <a:p>
            <a:pPr algn="ctr">
              <a:lnSpc>
                <a:spcPct val="90000"/>
              </a:lnSpc>
              <a:buClr>
                <a:schemeClr val="tx1"/>
              </a:buClr>
            </a:pPr>
            <a:endParaRPr lang="en-US" u="sng" dirty="0"/>
          </a:p>
          <a:p>
            <a:pPr algn="ctr">
              <a:lnSpc>
                <a:spcPct val="90000"/>
              </a:lnSpc>
              <a:buClr>
                <a:schemeClr val="tx1"/>
              </a:buClr>
            </a:pPr>
            <a:r>
              <a:rPr lang="en-US" dirty="0">
                <a:solidFill>
                  <a:schemeClr val="tx1">
                    <a:lumMod val="65000"/>
                    <a:lumOff val="35000"/>
                  </a:schemeClr>
                </a:solidFill>
              </a:rPr>
              <a:t>  </a:t>
            </a:r>
          </a:p>
        </p:txBody>
      </p:sp>
      <p:sp>
        <p:nvSpPr>
          <p:cNvPr id="2053" name="Text Box 15"/>
          <p:cNvSpPr txBox="1">
            <a:spLocks noChangeArrowheads="1"/>
          </p:cNvSpPr>
          <p:nvPr/>
        </p:nvSpPr>
        <p:spPr bwMode="auto">
          <a:xfrm>
            <a:off x="7467600" y="6477000"/>
            <a:ext cx="762000" cy="244475"/>
          </a:xfrm>
          <a:prstGeom prst="rect">
            <a:avLst/>
          </a:prstGeom>
          <a:noFill/>
          <a:ln w="9525">
            <a:noFill/>
            <a:miter lim="800000"/>
            <a:headEnd/>
            <a:tailEnd/>
          </a:ln>
        </p:spPr>
        <p:txBody>
          <a:bodyPr>
            <a:spAutoFit/>
          </a:bodyPr>
          <a:lstStyle/>
          <a:p>
            <a:pPr>
              <a:spcBef>
                <a:spcPct val="50000"/>
              </a:spcBef>
            </a:pPr>
            <a:r>
              <a:rPr lang="en-US" sz="1000" dirty="0"/>
              <a:t>3/7/2023</a:t>
            </a:r>
          </a:p>
        </p:txBody>
      </p:sp>
      <p:pic>
        <p:nvPicPr>
          <p:cNvPr id="1032" name="Picture 8" descr="C:\Documents and Settings\LiistroS\Local Settings\Temp\Content.IE5\TU1ODJMC\MC900432645[1].png"/>
          <p:cNvPicPr>
            <a:picLocks noChangeAspect="1" noChangeArrowheads="1"/>
          </p:cNvPicPr>
          <p:nvPr/>
        </p:nvPicPr>
        <p:blipFill>
          <a:blip r:embed="rId10" cstate="print"/>
          <a:srcRect/>
          <a:stretch>
            <a:fillRect/>
          </a:stretch>
        </p:blipFill>
        <p:spPr bwMode="auto">
          <a:xfrm>
            <a:off x="5715000" y="457200"/>
            <a:ext cx="2209800" cy="2209800"/>
          </a:xfrm>
          <a:prstGeom prst="rect">
            <a:avLst/>
          </a:prstGeom>
          <a:noFill/>
        </p:spPr>
      </p:pic>
    </p:spTree>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6567" name="Picture 7" descr="N:\Microsoft Office\Clipart\standard\stddir1\BD04947_.WMF"/>
          <p:cNvPicPr>
            <a:picLocks noChangeAspect="1" noChangeArrowheads="1"/>
          </p:cNvPicPr>
          <p:nvPr/>
        </p:nvPicPr>
        <p:blipFill>
          <a:blip r:embed="rId2" cstate="print">
            <a:lum bright="70000" contrast="50000"/>
          </a:blip>
          <a:srcRect/>
          <a:stretch>
            <a:fillRect/>
          </a:stretch>
        </p:blipFill>
        <p:spPr bwMode="auto">
          <a:xfrm>
            <a:off x="6477000" y="4876800"/>
            <a:ext cx="2172255" cy="1828801"/>
          </a:xfrm>
          <a:prstGeom prst="rect">
            <a:avLst/>
          </a:prstGeom>
          <a:noFill/>
          <a:ln w="9525">
            <a:noFill/>
            <a:miter lim="800000"/>
            <a:headEnd/>
            <a:tailEnd/>
          </a:ln>
        </p:spPr>
      </p:pic>
      <p:sp>
        <p:nvSpPr>
          <p:cNvPr id="66563" name="Rectangle 3"/>
          <p:cNvSpPr>
            <a:spLocks noGrp="1" noChangeArrowheads="1"/>
          </p:cNvSpPr>
          <p:nvPr>
            <p:ph idx="1"/>
          </p:nvPr>
        </p:nvSpPr>
        <p:spPr>
          <a:xfrm>
            <a:off x="304800" y="445316"/>
            <a:ext cx="8534400" cy="6400800"/>
          </a:xfrm>
        </p:spPr>
        <p:txBody>
          <a:bodyPr/>
          <a:lstStyle/>
          <a:p>
            <a:pPr marL="660400" indent="-660400" eaLnBrk="1" hangingPunct="1">
              <a:buFontTx/>
              <a:buNone/>
            </a:pPr>
            <a:endParaRPr lang="en-US" sz="1000" dirty="0">
              <a:cs typeface="Times New Roman" pitchFamily="18" charset="0"/>
            </a:endParaRPr>
          </a:p>
          <a:p>
            <a:pPr marL="660400" indent="-660400" eaLnBrk="1" hangingPunct="1">
              <a:buFont typeface="Wingdings" pitchFamily="2" charset="2"/>
              <a:buChar char="Ø"/>
            </a:pPr>
            <a:r>
              <a:rPr lang="en-US" sz="1600" b="1" dirty="0">
                <a:cs typeface="Times New Roman" pitchFamily="18" charset="0"/>
              </a:rPr>
              <a:t>Fixed Asset Related Forms</a:t>
            </a:r>
          </a:p>
          <a:p>
            <a:pPr marL="0" indent="0" eaLnBrk="1" hangingPunct="1">
              <a:buNone/>
            </a:pPr>
            <a:endParaRPr lang="en-US" sz="1600" b="1" dirty="0">
              <a:cs typeface="Times New Roman" pitchFamily="18" charset="0"/>
            </a:endParaRPr>
          </a:p>
          <a:p>
            <a:pPr marL="660400" indent="-660400" eaLnBrk="1" hangingPunct="1">
              <a:buFontTx/>
              <a:buChar char="o"/>
            </a:pPr>
            <a:r>
              <a:rPr lang="en-US" sz="1400" b="1" u="sng" dirty="0">
                <a:cs typeface="Times New Roman" pitchFamily="18" charset="0"/>
              </a:rPr>
              <a:t>Addition Form (Exhibit A)</a:t>
            </a:r>
            <a:r>
              <a:rPr lang="en-US" sz="1400" dirty="0">
                <a:cs typeface="Times New Roman" pitchFamily="18" charset="0"/>
              </a:rPr>
              <a:t> - used in adding new assets to the Fixed Asset Database and are only completed by the Business Office or the IT Manager. The business office will send the location manager the add form with an asset tag for proper identification. When the asset is received, the location manager is responsible for tagging the asset, signing the Add form, then promptly sending the Add form to the Business Office for processing. The Business Office maintains an aging report of all add forms sent to locations for tagging of new assets.</a:t>
            </a:r>
            <a:endParaRPr lang="en-US" sz="1000" dirty="0">
              <a:cs typeface="Times New Roman" pitchFamily="18" charset="0"/>
            </a:endParaRPr>
          </a:p>
          <a:p>
            <a:pPr marL="660400" indent="-660400" eaLnBrk="1" hangingPunct="1">
              <a:spcBef>
                <a:spcPct val="50000"/>
              </a:spcBef>
              <a:buFontTx/>
              <a:buChar char="o"/>
            </a:pPr>
            <a:r>
              <a:rPr lang="en-US" sz="1400" b="1" u="sng" dirty="0">
                <a:cs typeface="Times New Roman" pitchFamily="18" charset="0"/>
              </a:rPr>
              <a:t>Transfer Form (Exhibit B)</a:t>
            </a:r>
            <a:r>
              <a:rPr lang="en-US" sz="1400" dirty="0">
                <a:cs typeface="Times New Roman" pitchFamily="18" charset="0"/>
              </a:rPr>
              <a:t> – is used in transferring an asset from its current location to a new location. The receiving Location Manager is to complete the Transfer Form and submit it to the Business Office for processing. Processing the form will move asset in CORE to new location. The completed form can be submitted to the Business Office via Fax, Right Fax or E-mail.</a:t>
            </a:r>
          </a:p>
          <a:p>
            <a:pPr marL="660400" indent="-660400">
              <a:spcBef>
                <a:spcPct val="50000"/>
              </a:spcBef>
              <a:buFontTx/>
              <a:buChar char="o"/>
            </a:pPr>
            <a:r>
              <a:rPr lang="en-US" sz="1400" b="1" u="sng" dirty="0">
                <a:cs typeface="Times New Roman" pitchFamily="18" charset="0"/>
              </a:rPr>
              <a:t>Surplus/Disposal Form (Exhibit C) </a:t>
            </a:r>
            <a:r>
              <a:rPr lang="en-US" sz="1400" dirty="0">
                <a:cs typeface="Times New Roman" pitchFamily="18" charset="0"/>
              </a:rPr>
              <a:t>– used when a location would like to surplus or dispose an asset. </a:t>
            </a:r>
          </a:p>
          <a:p>
            <a:pPr lvl="2">
              <a:spcBef>
                <a:spcPct val="50000"/>
              </a:spcBef>
              <a:buFont typeface="Wingdings" panose="05000000000000000000" pitchFamily="2" charset="2"/>
              <a:buChar char="Ø"/>
            </a:pPr>
            <a:r>
              <a:rPr lang="en-US" sz="1400" dirty="0">
                <a:cs typeface="Times New Roman" pitchFamily="18" charset="0"/>
              </a:rPr>
              <a:t>Assets must be approved by Asset Management and/or DAS prior to asset removal. Once asset is authorized for disposal, no asset can be removed or taken for personal use.</a:t>
            </a:r>
          </a:p>
          <a:p>
            <a:pPr lvl="2">
              <a:spcBef>
                <a:spcPct val="50000"/>
              </a:spcBef>
              <a:buFont typeface="Wingdings" panose="05000000000000000000" pitchFamily="2" charset="2"/>
              <a:buChar char="Ø"/>
            </a:pPr>
            <a:r>
              <a:rPr lang="en-US" sz="1400" dirty="0">
                <a:cs typeface="Times New Roman" pitchFamily="18" charset="0"/>
              </a:rPr>
              <a:t>Assets waiting for authorization should not be placed in a location they can be damaged. Weathered or damaged Assets will require a Loss Report form within 5 days or occurrence.</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6563">
                                            <p:txEl>
                                              <p:pRg st="1" end="1"/>
                                            </p:txEl>
                                          </p:spTgt>
                                        </p:tgtEl>
                                        <p:attrNameLst>
                                          <p:attrName>style.visibility</p:attrName>
                                        </p:attrNameLst>
                                      </p:cBhvr>
                                      <p:to>
                                        <p:strVal val="visible"/>
                                      </p:to>
                                    </p:set>
                                    <p:anim calcmode="lin" valueType="num">
                                      <p:cBhvr additive="base">
                                        <p:cTn id="7" dur="500" fill="hold"/>
                                        <p:tgtEl>
                                          <p:spTgt spid="6656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656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66563">
                                            <p:txEl>
                                              <p:pRg st="3" end="3"/>
                                            </p:txEl>
                                          </p:spTgt>
                                        </p:tgtEl>
                                        <p:attrNameLst>
                                          <p:attrName>style.visibility</p:attrName>
                                        </p:attrNameLst>
                                      </p:cBhvr>
                                      <p:to>
                                        <p:strVal val="visible"/>
                                      </p:to>
                                    </p:set>
                                    <p:anim calcmode="lin" valueType="num">
                                      <p:cBhvr additive="base">
                                        <p:cTn id="13" dur="500" fill="hold"/>
                                        <p:tgtEl>
                                          <p:spTgt spid="6656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656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66563">
                                            <p:txEl>
                                              <p:pRg st="4" end="4"/>
                                            </p:txEl>
                                          </p:spTgt>
                                        </p:tgtEl>
                                        <p:attrNameLst>
                                          <p:attrName>style.visibility</p:attrName>
                                        </p:attrNameLst>
                                      </p:cBhvr>
                                      <p:to>
                                        <p:strVal val="visible"/>
                                      </p:to>
                                    </p:set>
                                    <p:anim calcmode="lin" valueType="num">
                                      <p:cBhvr additive="base">
                                        <p:cTn id="19" dur="500" fill="hold"/>
                                        <p:tgtEl>
                                          <p:spTgt spid="6656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656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66563">
                                            <p:txEl>
                                              <p:pRg st="5" end="5"/>
                                            </p:txEl>
                                          </p:spTgt>
                                        </p:tgtEl>
                                        <p:attrNameLst>
                                          <p:attrName>style.visibility</p:attrName>
                                        </p:attrNameLst>
                                      </p:cBhvr>
                                      <p:to>
                                        <p:strVal val="visible"/>
                                      </p:to>
                                    </p:set>
                                    <p:anim calcmode="lin" valueType="num">
                                      <p:cBhvr additive="base">
                                        <p:cTn id="25" dur="500" fill="hold"/>
                                        <p:tgtEl>
                                          <p:spTgt spid="6656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6563">
                                            <p:txEl>
                                              <p:pRg st="5" end="5"/>
                                            </p:txEl>
                                          </p:spTgt>
                                        </p:tgtEl>
                                        <p:attrNameLst>
                                          <p:attrName>ppt_y</p:attrName>
                                        </p:attrNameLst>
                                      </p:cBhvr>
                                      <p:tavLst>
                                        <p:tav tm="0">
                                          <p:val>
                                            <p:strVal val="0-#ppt_h/2"/>
                                          </p:val>
                                        </p:tav>
                                        <p:tav tm="100000">
                                          <p:val>
                                            <p:strVal val="#ppt_y"/>
                                          </p:val>
                                        </p:tav>
                                      </p:tavLst>
                                    </p:anim>
                                  </p:childTnLst>
                                </p:cTn>
                              </p:par>
                              <p:par>
                                <p:cTn id="27" presetID="2" presetClass="entr" presetSubtype="1" fill="hold" grpId="0" nodeType="withEffect">
                                  <p:stCondLst>
                                    <p:cond delay="0"/>
                                  </p:stCondLst>
                                  <p:childTnLst>
                                    <p:set>
                                      <p:cBhvr>
                                        <p:cTn id="28" dur="1" fill="hold">
                                          <p:stCondLst>
                                            <p:cond delay="0"/>
                                          </p:stCondLst>
                                        </p:cTn>
                                        <p:tgtEl>
                                          <p:spTgt spid="66563">
                                            <p:txEl>
                                              <p:pRg st="6" end="6"/>
                                            </p:txEl>
                                          </p:spTgt>
                                        </p:tgtEl>
                                        <p:attrNameLst>
                                          <p:attrName>style.visibility</p:attrName>
                                        </p:attrNameLst>
                                      </p:cBhvr>
                                      <p:to>
                                        <p:strVal val="visible"/>
                                      </p:to>
                                    </p:set>
                                    <p:anim calcmode="lin" valueType="num">
                                      <p:cBhvr additive="base">
                                        <p:cTn id="29" dur="500" fill="hold"/>
                                        <p:tgtEl>
                                          <p:spTgt spid="6656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6563">
                                            <p:txEl>
                                              <p:pRg st="6" end="6"/>
                                            </p:txEl>
                                          </p:spTgt>
                                        </p:tgtEl>
                                        <p:attrNameLst>
                                          <p:attrName>ppt_y</p:attrName>
                                        </p:attrNameLst>
                                      </p:cBhvr>
                                      <p:tavLst>
                                        <p:tav tm="0">
                                          <p:val>
                                            <p:strVal val="0-#ppt_h/2"/>
                                          </p:val>
                                        </p:tav>
                                        <p:tav tm="100000">
                                          <p:val>
                                            <p:strVal val="#ppt_y"/>
                                          </p:val>
                                        </p:tav>
                                      </p:tavLst>
                                    </p:anim>
                                  </p:childTnLst>
                                </p:cTn>
                              </p:par>
                              <p:par>
                                <p:cTn id="31" presetID="2" presetClass="entr" presetSubtype="1" fill="hold" grpId="0" nodeType="withEffect">
                                  <p:stCondLst>
                                    <p:cond delay="0"/>
                                  </p:stCondLst>
                                  <p:childTnLst>
                                    <p:set>
                                      <p:cBhvr>
                                        <p:cTn id="32" dur="1" fill="hold">
                                          <p:stCondLst>
                                            <p:cond delay="0"/>
                                          </p:stCondLst>
                                        </p:cTn>
                                        <p:tgtEl>
                                          <p:spTgt spid="66563">
                                            <p:txEl>
                                              <p:pRg st="7" end="7"/>
                                            </p:txEl>
                                          </p:spTgt>
                                        </p:tgtEl>
                                        <p:attrNameLst>
                                          <p:attrName>style.visibility</p:attrName>
                                        </p:attrNameLst>
                                      </p:cBhvr>
                                      <p:to>
                                        <p:strVal val="visible"/>
                                      </p:to>
                                    </p:set>
                                    <p:anim calcmode="lin" valueType="num">
                                      <p:cBhvr additive="base">
                                        <p:cTn id="33" dur="500" fill="hold"/>
                                        <p:tgtEl>
                                          <p:spTgt spid="6656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656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nodeType="clickEffect">
                                  <p:stCondLst>
                                    <p:cond delay="0"/>
                                  </p:stCondLst>
                                  <p:childTnLst>
                                    <p:set>
                                      <p:cBhvr>
                                        <p:cTn id="38" dur="1" fill="hold">
                                          <p:stCondLst>
                                            <p:cond delay="0"/>
                                          </p:stCondLst>
                                        </p:cTn>
                                        <p:tgtEl>
                                          <p:spTgt spid="66567"/>
                                        </p:tgtEl>
                                        <p:attrNameLst>
                                          <p:attrName>style.visibility</p:attrName>
                                        </p:attrNameLst>
                                      </p:cBhvr>
                                      <p:to>
                                        <p:strVal val="visible"/>
                                      </p:to>
                                    </p:set>
                                    <p:anim calcmode="lin" valueType="num">
                                      <p:cBhvr additive="base">
                                        <p:cTn id="39" dur="500" fill="hold"/>
                                        <p:tgtEl>
                                          <p:spTgt spid="66567"/>
                                        </p:tgtEl>
                                        <p:attrNameLst>
                                          <p:attrName>ppt_x</p:attrName>
                                        </p:attrNameLst>
                                      </p:cBhvr>
                                      <p:tavLst>
                                        <p:tav tm="0">
                                          <p:val>
                                            <p:strVal val="0-#ppt_w/2"/>
                                          </p:val>
                                        </p:tav>
                                        <p:tav tm="100000">
                                          <p:val>
                                            <p:strVal val="#ppt_x"/>
                                          </p:val>
                                        </p:tav>
                                      </p:tavLst>
                                    </p:anim>
                                    <p:anim calcmode="lin" valueType="num">
                                      <p:cBhvr additive="base">
                                        <p:cTn id="40" dur="500" fill="hold"/>
                                        <p:tgtEl>
                                          <p:spTgt spid="665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8615" name="Picture 1031" descr="N:\Microsoft Office\Clipart\standard\stddir3\PE01572_.wmf"/>
          <p:cNvPicPr>
            <a:picLocks noChangeAspect="1" noChangeArrowheads="1"/>
          </p:cNvPicPr>
          <p:nvPr/>
        </p:nvPicPr>
        <p:blipFill>
          <a:blip r:embed="rId2" cstate="print">
            <a:lum bright="50000" contrast="-70000"/>
          </a:blip>
          <a:srcRect/>
          <a:stretch>
            <a:fillRect/>
          </a:stretch>
        </p:blipFill>
        <p:spPr bwMode="auto">
          <a:xfrm>
            <a:off x="2454275" y="1331913"/>
            <a:ext cx="4233863" cy="3468687"/>
          </a:xfrm>
          <a:prstGeom prst="rect">
            <a:avLst/>
          </a:prstGeom>
          <a:noFill/>
          <a:ln w="9525">
            <a:noFill/>
            <a:miter lim="800000"/>
            <a:headEnd/>
            <a:tailEnd/>
          </a:ln>
        </p:spPr>
      </p:pic>
      <p:sp>
        <p:nvSpPr>
          <p:cNvPr id="68611" name="Rectangle 1027"/>
          <p:cNvSpPr>
            <a:spLocks noGrp="1" noChangeArrowheads="1"/>
          </p:cNvSpPr>
          <p:nvPr>
            <p:ph idx="1"/>
          </p:nvPr>
        </p:nvSpPr>
        <p:spPr>
          <a:xfrm>
            <a:off x="304800" y="457200"/>
            <a:ext cx="8534400" cy="6172200"/>
          </a:xfrm>
        </p:spPr>
        <p:txBody>
          <a:bodyPr/>
          <a:lstStyle/>
          <a:p>
            <a:pPr eaLnBrk="1" hangingPunct="1">
              <a:spcBef>
                <a:spcPct val="50000"/>
              </a:spcBef>
              <a:buFontTx/>
              <a:buChar char="o"/>
            </a:pPr>
            <a:endParaRPr lang="en-US" sz="1400" b="1" u="sng" dirty="0">
              <a:cs typeface="Times New Roman" pitchFamily="18" charset="0"/>
            </a:endParaRPr>
          </a:p>
          <a:p>
            <a:pPr>
              <a:spcBef>
                <a:spcPct val="50000"/>
              </a:spcBef>
              <a:buFontTx/>
              <a:buChar char="o"/>
            </a:pPr>
            <a:r>
              <a:rPr lang="en-US" sz="1400" b="1" u="sng" dirty="0">
                <a:cs typeface="Times New Roman" pitchFamily="18" charset="0"/>
              </a:rPr>
              <a:t>Loss or Damage to Real and Personal Property – CO-853 (Exhibit E) </a:t>
            </a:r>
            <a:r>
              <a:rPr lang="en-US" sz="1400" dirty="0">
                <a:cs typeface="Times New Roman" pitchFamily="18" charset="0"/>
              </a:rPr>
              <a:t>– This form is used to report losses within the Department. The form is to be completed by the location manager and signed by their respective Assistant Regional Director. Once completed and signed, the form is sent to the </a:t>
            </a:r>
            <a:r>
              <a:rPr lang="en-US" sz="1400" dirty="0">
                <a:solidFill>
                  <a:srgbClr val="0066FF"/>
                </a:solidFill>
                <a:cs typeface="Times New Roman" pitchFamily="18" charset="0"/>
              </a:rPr>
              <a:t>DDS.Accident-Loss Reports </a:t>
            </a:r>
            <a:r>
              <a:rPr lang="en-US" sz="1400" dirty="0">
                <a:cs typeface="Times New Roman" pitchFamily="18" charset="0"/>
              </a:rPr>
              <a:t>mailbox for review and approval. When approved, the form is then submitted to Central Office for a final review before being submitted to APA and OSC for record. </a:t>
            </a:r>
          </a:p>
          <a:p>
            <a:pPr marL="0" indent="0">
              <a:spcBef>
                <a:spcPct val="50000"/>
              </a:spcBef>
              <a:buNone/>
            </a:pPr>
            <a:endParaRPr lang="en-US" sz="1400" b="1" u="sng" dirty="0">
              <a:cs typeface="Times New Roman" pitchFamily="18" charset="0"/>
            </a:endParaRPr>
          </a:p>
          <a:p>
            <a:pPr lvl="1" eaLnBrk="1" hangingPunct="1">
              <a:buFontTx/>
              <a:buChar char="•"/>
            </a:pPr>
            <a:r>
              <a:rPr lang="en-US" sz="1400" dirty="0">
                <a:cs typeface="Times New Roman" pitchFamily="18" charset="0"/>
              </a:rPr>
              <a:t>Location Managers will report losses/damages within 24 hours</a:t>
            </a:r>
          </a:p>
          <a:p>
            <a:pPr lvl="1" eaLnBrk="1" hangingPunct="1">
              <a:buFontTx/>
              <a:buChar char="•"/>
            </a:pPr>
            <a:r>
              <a:rPr lang="en-US" sz="1400" dirty="0">
                <a:cs typeface="Times New Roman" pitchFamily="18" charset="0"/>
              </a:rPr>
              <a:t>Pursuant to Section 4-33a of the General Statutes, all losses/damages to state property (including theft of individual funds and/or assets) must be reported within 24 hours by submitting form CO-853, Report of Loss or Damage to Real and Personal Property (other than motor vehicles), to the Office of the State Comptroller and the Auditors of Public Accounts. </a:t>
            </a:r>
          </a:p>
          <a:p>
            <a:pPr lvl="1" eaLnBrk="1" hangingPunct="1">
              <a:buFontTx/>
              <a:buChar char="•"/>
            </a:pPr>
            <a:r>
              <a:rPr lang="en-US" sz="1400" dirty="0">
                <a:cs typeface="Times New Roman" pitchFamily="18" charset="0"/>
              </a:rPr>
              <a:t>The regional business manager shall coordinate the completion of form CO-853 and ensure the form is distributed as required. If the loss of damage appears to have been caused by criminal action or under mysterious circumstances, local or State police must also be contacted.</a:t>
            </a:r>
          </a:p>
          <a:p>
            <a:pPr eaLnBrk="1" hangingPunct="1">
              <a:buFontTx/>
              <a:buNone/>
            </a:pPr>
            <a:endParaRPr lang="en-US"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8615"/>
                                        </p:tgtEl>
                                        <p:attrNameLst>
                                          <p:attrName>style.visibility</p:attrName>
                                        </p:attrNameLst>
                                      </p:cBhvr>
                                      <p:to>
                                        <p:strVal val="visible"/>
                                      </p:to>
                                    </p:set>
                                    <p:anim calcmode="lin" valueType="num">
                                      <p:cBhvr additive="base">
                                        <p:cTn id="7" dur="500" fill="hold"/>
                                        <p:tgtEl>
                                          <p:spTgt spid="68615"/>
                                        </p:tgtEl>
                                        <p:attrNameLst>
                                          <p:attrName>ppt_x</p:attrName>
                                        </p:attrNameLst>
                                      </p:cBhvr>
                                      <p:tavLst>
                                        <p:tav tm="0">
                                          <p:val>
                                            <p:strVal val="0-#ppt_w/2"/>
                                          </p:val>
                                        </p:tav>
                                        <p:tav tm="100000">
                                          <p:val>
                                            <p:strVal val="#ppt_x"/>
                                          </p:val>
                                        </p:tav>
                                      </p:tavLst>
                                    </p:anim>
                                    <p:anim calcmode="lin" valueType="num">
                                      <p:cBhvr additive="base">
                                        <p:cTn id="8" dur="500" fill="hold"/>
                                        <p:tgtEl>
                                          <p:spTgt spid="686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68611">
                                            <p:txEl>
                                              <p:pRg st="1" end="1"/>
                                            </p:txEl>
                                          </p:spTgt>
                                        </p:tgtEl>
                                        <p:attrNameLst>
                                          <p:attrName>style.visibility</p:attrName>
                                        </p:attrNameLst>
                                      </p:cBhvr>
                                      <p:to>
                                        <p:strVal val="visible"/>
                                      </p:to>
                                    </p:set>
                                    <p:anim calcmode="lin" valueType="num">
                                      <p:cBhvr additive="base">
                                        <p:cTn id="13" dur="500" fill="hold"/>
                                        <p:tgtEl>
                                          <p:spTgt spid="686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8611">
                                            <p:txEl>
                                              <p:pRg st="1" end="1"/>
                                            </p:txEl>
                                          </p:spTgt>
                                        </p:tgtEl>
                                        <p:attrNameLst>
                                          <p:attrName>ppt_y</p:attrName>
                                        </p:attrNameLst>
                                      </p:cBhvr>
                                      <p:tavLst>
                                        <p:tav tm="0">
                                          <p:val>
                                            <p:strVal val="0-#ppt_h/2"/>
                                          </p:val>
                                        </p:tav>
                                        <p:tav tm="100000">
                                          <p:val>
                                            <p:strVal val="#ppt_y"/>
                                          </p:val>
                                        </p:tav>
                                      </p:tavLst>
                                    </p:anim>
                                  </p:childTnLst>
                                </p:cTn>
                              </p:par>
                              <p:par>
                                <p:cTn id="15" presetID="2" presetClass="entr" presetSubtype="1" fill="hold" grpId="0" nodeType="withEffect">
                                  <p:stCondLst>
                                    <p:cond delay="0"/>
                                  </p:stCondLst>
                                  <p:childTnLst>
                                    <p:set>
                                      <p:cBhvr>
                                        <p:cTn id="16" dur="1" fill="hold">
                                          <p:stCondLst>
                                            <p:cond delay="0"/>
                                          </p:stCondLst>
                                        </p:cTn>
                                        <p:tgtEl>
                                          <p:spTgt spid="68611">
                                            <p:txEl>
                                              <p:pRg st="3" end="3"/>
                                            </p:txEl>
                                          </p:spTgt>
                                        </p:tgtEl>
                                        <p:attrNameLst>
                                          <p:attrName>style.visibility</p:attrName>
                                        </p:attrNameLst>
                                      </p:cBhvr>
                                      <p:to>
                                        <p:strVal val="visible"/>
                                      </p:to>
                                    </p:set>
                                    <p:anim calcmode="lin" valueType="num">
                                      <p:cBhvr additive="base">
                                        <p:cTn id="17" dur="500" fill="hold"/>
                                        <p:tgtEl>
                                          <p:spTgt spid="6861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8611">
                                            <p:txEl>
                                              <p:pRg st="3" end="3"/>
                                            </p:txEl>
                                          </p:spTgt>
                                        </p:tgtEl>
                                        <p:attrNameLst>
                                          <p:attrName>ppt_y</p:attrName>
                                        </p:attrNameLst>
                                      </p:cBhvr>
                                      <p:tavLst>
                                        <p:tav tm="0">
                                          <p:val>
                                            <p:strVal val="0-#ppt_h/2"/>
                                          </p:val>
                                        </p:tav>
                                        <p:tav tm="100000">
                                          <p:val>
                                            <p:strVal val="#ppt_y"/>
                                          </p:val>
                                        </p:tav>
                                      </p:tavLst>
                                    </p:anim>
                                  </p:childTnLst>
                                </p:cTn>
                              </p:par>
                              <p:par>
                                <p:cTn id="19" presetID="2" presetClass="entr" presetSubtype="1" fill="hold" grpId="0" nodeType="withEffect">
                                  <p:stCondLst>
                                    <p:cond delay="0"/>
                                  </p:stCondLst>
                                  <p:childTnLst>
                                    <p:set>
                                      <p:cBhvr>
                                        <p:cTn id="20" dur="1" fill="hold">
                                          <p:stCondLst>
                                            <p:cond delay="0"/>
                                          </p:stCondLst>
                                        </p:cTn>
                                        <p:tgtEl>
                                          <p:spTgt spid="68611">
                                            <p:txEl>
                                              <p:pRg st="4" end="4"/>
                                            </p:txEl>
                                          </p:spTgt>
                                        </p:tgtEl>
                                        <p:attrNameLst>
                                          <p:attrName>style.visibility</p:attrName>
                                        </p:attrNameLst>
                                      </p:cBhvr>
                                      <p:to>
                                        <p:strVal val="visible"/>
                                      </p:to>
                                    </p:set>
                                    <p:anim calcmode="lin" valueType="num">
                                      <p:cBhvr additive="base">
                                        <p:cTn id="21" dur="500" fill="hold"/>
                                        <p:tgtEl>
                                          <p:spTgt spid="68611">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8611">
                                            <p:txEl>
                                              <p:pRg st="4" end="4"/>
                                            </p:txEl>
                                          </p:spTgt>
                                        </p:tgtEl>
                                        <p:attrNameLst>
                                          <p:attrName>ppt_y</p:attrName>
                                        </p:attrNameLst>
                                      </p:cBhvr>
                                      <p:tavLst>
                                        <p:tav tm="0">
                                          <p:val>
                                            <p:strVal val="0-#ppt_h/2"/>
                                          </p:val>
                                        </p:tav>
                                        <p:tav tm="100000">
                                          <p:val>
                                            <p:strVal val="#ppt_y"/>
                                          </p:val>
                                        </p:tav>
                                      </p:tavLst>
                                    </p:anim>
                                  </p:childTnLst>
                                </p:cTn>
                              </p:par>
                              <p:par>
                                <p:cTn id="23" presetID="2" presetClass="entr" presetSubtype="1" fill="hold" grpId="0" nodeType="withEffect">
                                  <p:stCondLst>
                                    <p:cond delay="0"/>
                                  </p:stCondLst>
                                  <p:childTnLst>
                                    <p:set>
                                      <p:cBhvr>
                                        <p:cTn id="24" dur="1" fill="hold">
                                          <p:stCondLst>
                                            <p:cond delay="0"/>
                                          </p:stCondLst>
                                        </p:cTn>
                                        <p:tgtEl>
                                          <p:spTgt spid="68611">
                                            <p:txEl>
                                              <p:pRg st="5" end="5"/>
                                            </p:txEl>
                                          </p:spTgt>
                                        </p:tgtEl>
                                        <p:attrNameLst>
                                          <p:attrName>style.visibility</p:attrName>
                                        </p:attrNameLst>
                                      </p:cBhvr>
                                      <p:to>
                                        <p:strVal val="visible"/>
                                      </p:to>
                                    </p:set>
                                    <p:anim calcmode="lin" valueType="num">
                                      <p:cBhvr additive="base">
                                        <p:cTn id="25" dur="500" fill="hold"/>
                                        <p:tgtEl>
                                          <p:spTgt spid="6861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8611">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09E64D3-76A4-4E2F-AD54-FE671C9A53A0}"/>
              </a:ext>
            </a:extLst>
          </p:cNvPr>
          <p:cNvPicPr>
            <a:picLocks noChangeAspect="1"/>
          </p:cNvPicPr>
          <p:nvPr/>
        </p:nvPicPr>
        <p:blipFill>
          <a:blip r:embed="rId2"/>
          <a:stretch>
            <a:fillRect/>
          </a:stretch>
        </p:blipFill>
        <p:spPr>
          <a:xfrm>
            <a:off x="820440" y="838200"/>
            <a:ext cx="7503120" cy="5571067"/>
          </a:xfrm>
          <a:prstGeom prst="rect">
            <a:avLst/>
          </a:prstGeom>
        </p:spPr>
      </p:pic>
      <p:sp>
        <p:nvSpPr>
          <p:cNvPr id="3" name="TextBox 2">
            <a:extLst>
              <a:ext uri="{FF2B5EF4-FFF2-40B4-BE49-F238E27FC236}">
                <a16:creationId xmlns:a16="http://schemas.microsoft.com/office/drawing/2014/main" id="{FB398CBB-626C-4E78-87CF-D4CBE4C3304D}"/>
              </a:ext>
            </a:extLst>
          </p:cNvPr>
          <p:cNvSpPr txBox="1"/>
          <p:nvPr/>
        </p:nvSpPr>
        <p:spPr>
          <a:xfrm>
            <a:off x="2736657" y="448733"/>
            <a:ext cx="3670685" cy="338554"/>
          </a:xfrm>
          <a:prstGeom prst="rect">
            <a:avLst/>
          </a:prstGeom>
          <a:noFill/>
        </p:spPr>
        <p:txBody>
          <a:bodyPr wrap="none" rtlCol="0">
            <a:spAutoFit/>
          </a:bodyPr>
          <a:lstStyle/>
          <a:p>
            <a:r>
              <a:rPr lang="en-US" sz="1600" dirty="0"/>
              <a:t>Exhibit A - Fixed Asset Additions Form </a:t>
            </a:r>
          </a:p>
        </p:txBody>
      </p:sp>
    </p:spTree>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0C0408E-DA27-41FE-993D-F5C18DAD7FE5}"/>
              </a:ext>
            </a:extLst>
          </p:cNvPr>
          <p:cNvPicPr>
            <a:picLocks noChangeAspect="1"/>
          </p:cNvPicPr>
          <p:nvPr/>
        </p:nvPicPr>
        <p:blipFill>
          <a:blip r:embed="rId2"/>
          <a:stretch>
            <a:fillRect/>
          </a:stretch>
        </p:blipFill>
        <p:spPr>
          <a:xfrm>
            <a:off x="782158" y="914400"/>
            <a:ext cx="7579683" cy="5571067"/>
          </a:xfrm>
          <a:prstGeom prst="rect">
            <a:avLst/>
          </a:prstGeom>
        </p:spPr>
      </p:pic>
      <p:sp>
        <p:nvSpPr>
          <p:cNvPr id="3" name="TextBox 2">
            <a:extLst>
              <a:ext uri="{FF2B5EF4-FFF2-40B4-BE49-F238E27FC236}">
                <a16:creationId xmlns:a16="http://schemas.microsoft.com/office/drawing/2014/main" id="{6F71A447-43C8-4FB1-94AF-1C9B85D9B913}"/>
              </a:ext>
            </a:extLst>
          </p:cNvPr>
          <p:cNvSpPr txBox="1"/>
          <p:nvPr/>
        </p:nvSpPr>
        <p:spPr>
          <a:xfrm>
            <a:off x="2679740" y="457200"/>
            <a:ext cx="3624326" cy="338554"/>
          </a:xfrm>
          <a:prstGeom prst="rect">
            <a:avLst/>
          </a:prstGeom>
          <a:noFill/>
        </p:spPr>
        <p:txBody>
          <a:bodyPr wrap="none" rtlCol="0">
            <a:spAutoFit/>
          </a:bodyPr>
          <a:lstStyle/>
          <a:p>
            <a:pPr algn="ctr"/>
            <a:r>
              <a:rPr lang="en-US" sz="1600" dirty="0"/>
              <a:t>Exhibit B – Fixed Asset Transfer Form </a:t>
            </a:r>
          </a:p>
        </p:txBody>
      </p:sp>
    </p:spTree>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DA41A7E-14E1-4DFD-BC7A-7B6AEE41F8D4}"/>
              </a:ext>
            </a:extLst>
          </p:cNvPr>
          <p:cNvPicPr>
            <a:picLocks noChangeAspect="1"/>
          </p:cNvPicPr>
          <p:nvPr/>
        </p:nvPicPr>
        <p:blipFill>
          <a:blip r:embed="rId2"/>
          <a:stretch>
            <a:fillRect/>
          </a:stretch>
        </p:blipFill>
        <p:spPr>
          <a:xfrm>
            <a:off x="882551" y="838200"/>
            <a:ext cx="7378898" cy="5571067"/>
          </a:xfrm>
          <a:prstGeom prst="rect">
            <a:avLst/>
          </a:prstGeom>
        </p:spPr>
      </p:pic>
      <p:sp>
        <p:nvSpPr>
          <p:cNvPr id="3" name="TextBox 2">
            <a:extLst>
              <a:ext uri="{FF2B5EF4-FFF2-40B4-BE49-F238E27FC236}">
                <a16:creationId xmlns:a16="http://schemas.microsoft.com/office/drawing/2014/main" id="{5A8DF7D2-66D2-4C4C-9B78-2DA55AADABC8}"/>
              </a:ext>
            </a:extLst>
          </p:cNvPr>
          <p:cNvSpPr txBox="1"/>
          <p:nvPr/>
        </p:nvSpPr>
        <p:spPr>
          <a:xfrm>
            <a:off x="2438400" y="448733"/>
            <a:ext cx="4406847" cy="338554"/>
          </a:xfrm>
          <a:prstGeom prst="rect">
            <a:avLst/>
          </a:prstGeom>
          <a:noFill/>
        </p:spPr>
        <p:txBody>
          <a:bodyPr wrap="none" rtlCol="0">
            <a:spAutoFit/>
          </a:bodyPr>
          <a:lstStyle/>
          <a:p>
            <a:r>
              <a:rPr lang="en-US" sz="1600" dirty="0"/>
              <a:t>Exhibit C – Fixed Assets Surplus-Disposal Form</a:t>
            </a:r>
          </a:p>
        </p:txBody>
      </p:sp>
    </p:spTree>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88D2FCB-1DC2-4016-BFE5-E9916BABB2A2}"/>
              </a:ext>
            </a:extLst>
          </p:cNvPr>
          <p:cNvPicPr>
            <a:picLocks noChangeAspect="1"/>
          </p:cNvPicPr>
          <p:nvPr/>
        </p:nvPicPr>
        <p:blipFill rotWithShape="1">
          <a:blip r:embed="rId2"/>
          <a:srcRect b="8359"/>
          <a:stretch/>
        </p:blipFill>
        <p:spPr>
          <a:xfrm>
            <a:off x="2107011" y="762000"/>
            <a:ext cx="4929977" cy="5867400"/>
          </a:xfrm>
          <a:prstGeom prst="rect">
            <a:avLst/>
          </a:prstGeom>
        </p:spPr>
      </p:pic>
      <p:sp>
        <p:nvSpPr>
          <p:cNvPr id="3" name="TextBox 2">
            <a:extLst>
              <a:ext uri="{FF2B5EF4-FFF2-40B4-BE49-F238E27FC236}">
                <a16:creationId xmlns:a16="http://schemas.microsoft.com/office/drawing/2014/main" id="{6C87126B-C2E9-4398-AC25-4BFE1F03D001}"/>
              </a:ext>
            </a:extLst>
          </p:cNvPr>
          <p:cNvSpPr txBox="1"/>
          <p:nvPr/>
        </p:nvSpPr>
        <p:spPr>
          <a:xfrm>
            <a:off x="3057001" y="304801"/>
            <a:ext cx="3029997" cy="597087"/>
          </a:xfrm>
          <a:prstGeom prst="rect">
            <a:avLst/>
          </a:prstGeom>
          <a:noFill/>
        </p:spPr>
        <p:txBody>
          <a:bodyPr wrap="none" rtlCol="0">
            <a:spAutoFit/>
          </a:bodyPr>
          <a:lstStyle/>
          <a:p>
            <a:r>
              <a:rPr lang="en-US" sz="1600" dirty="0"/>
              <a:t>Exhibit E – CO-853 Loss Report</a:t>
            </a:r>
          </a:p>
          <a:p>
            <a:endParaRPr lang="en-US" dirty="0"/>
          </a:p>
        </p:txBody>
      </p:sp>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772400" cy="457200"/>
          </a:xfrm>
        </p:spPr>
        <p:txBody>
          <a:bodyPr/>
          <a:lstStyle/>
          <a:p>
            <a:pPr eaLnBrk="1" hangingPunct="1"/>
            <a:r>
              <a:rPr lang="en-US" sz="2400" b="1" dirty="0">
                <a:cs typeface="Times New Roman" pitchFamily="18" charset="0"/>
              </a:rPr>
              <a:t>FIXED ASSET MANAGEMENT</a:t>
            </a:r>
            <a:endParaRPr lang="en-US" dirty="0">
              <a:cs typeface="Times New Roman" pitchFamily="18" charset="0"/>
            </a:endParaRPr>
          </a:p>
        </p:txBody>
      </p:sp>
      <p:sp>
        <p:nvSpPr>
          <p:cNvPr id="13315" name="Rectangle 3"/>
          <p:cNvSpPr>
            <a:spLocks noGrp="1" noChangeArrowheads="1"/>
          </p:cNvSpPr>
          <p:nvPr>
            <p:ph idx="1"/>
          </p:nvPr>
        </p:nvSpPr>
        <p:spPr>
          <a:xfrm>
            <a:off x="381000" y="762000"/>
            <a:ext cx="8229600" cy="5867400"/>
          </a:xfrm>
          <a:noFill/>
        </p:spPr>
        <p:txBody>
          <a:bodyPr>
            <a:normAutofit/>
          </a:bodyPr>
          <a:lstStyle/>
          <a:p>
            <a:pPr eaLnBrk="1" hangingPunct="1">
              <a:lnSpc>
                <a:spcPct val="90000"/>
              </a:lnSpc>
              <a:buFont typeface="Wingdings" pitchFamily="2" charset="2"/>
              <a:buChar char="q"/>
            </a:pPr>
            <a:r>
              <a:rPr lang="en-US" sz="1500" dirty="0">
                <a:cs typeface="Times New Roman" pitchFamily="18" charset="0"/>
              </a:rPr>
              <a:t>Introduction</a:t>
            </a:r>
          </a:p>
          <a:p>
            <a:pPr eaLnBrk="1" hangingPunct="1">
              <a:lnSpc>
                <a:spcPct val="90000"/>
              </a:lnSpc>
              <a:buFont typeface="Wingdings" pitchFamily="2" charset="2"/>
              <a:buChar char="q"/>
            </a:pPr>
            <a:r>
              <a:rPr lang="en-US" sz="1500" dirty="0">
                <a:cs typeface="Times New Roman" pitchFamily="18" charset="0"/>
              </a:rPr>
              <a:t>Fixed Assets Overview (</a:t>
            </a:r>
            <a:r>
              <a:rPr lang="en-US" sz="1500" b="1" dirty="0">
                <a:solidFill>
                  <a:srgbClr val="C00000"/>
                </a:solidFill>
                <a:cs typeface="Times New Roman" pitchFamily="18" charset="0"/>
              </a:rPr>
              <a:t>Controllable, Capital</a:t>
            </a:r>
            <a:r>
              <a:rPr lang="en-US" sz="1500" dirty="0">
                <a:cs typeface="Times New Roman" pitchFamily="18" charset="0"/>
              </a:rPr>
              <a:t>)</a:t>
            </a:r>
          </a:p>
          <a:p>
            <a:pPr eaLnBrk="1" hangingPunct="1">
              <a:lnSpc>
                <a:spcPct val="90000"/>
              </a:lnSpc>
              <a:buFont typeface="Wingdings" pitchFamily="2" charset="2"/>
              <a:buChar char="q"/>
            </a:pPr>
            <a:r>
              <a:rPr lang="en-US" sz="1500" dirty="0">
                <a:cs typeface="Times New Roman" pitchFamily="18" charset="0"/>
              </a:rPr>
              <a:t>Receiving New Assets – What is my role?</a:t>
            </a:r>
          </a:p>
          <a:p>
            <a:pPr lvl="1" eaLnBrk="1" hangingPunct="1">
              <a:lnSpc>
                <a:spcPct val="90000"/>
              </a:lnSpc>
              <a:buFont typeface="Arial" pitchFamily="34" charset="0"/>
              <a:buChar char="•"/>
            </a:pPr>
            <a:r>
              <a:rPr lang="en-US" sz="1400" dirty="0">
                <a:cs typeface="Times New Roman" pitchFamily="18" charset="0"/>
              </a:rPr>
              <a:t>Receiving – packing slip</a:t>
            </a:r>
          </a:p>
          <a:p>
            <a:pPr eaLnBrk="1" hangingPunct="1">
              <a:lnSpc>
                <a:spcPct val="90000"/>
              </a:lnSpc>
              <a:buFont typeface="Wingdings" pitchFamily="2" charset="2"/>
              <a:buChar char="q"/>
            </a:pPr>
            <a:r>
              <a:rPr lang="en-US" sz="1500" dirty="0">
                <a:cs typeface="Times New Roman" pitchFamily="18" charset="0"/>
              </a:rPr>
              <a:t>Tagging New Assets</a:t>
            </a:r>
          </a:p>
          <a:p>
            <a:pPr eaLnBrk="1" hangingPunct="1">
              <a:lnSpc>
                <a:spcPct val="90000"/>
              </a:lnSpc>
              <a:buFont typeface="Wingdings" pitchFamily="2" charset="2"/>
              <a:buChar char="q"/>
            </a:pPr>
            <a:r>
              <a:rPr lang="en-US" sz="1500" dirty="0">
                <a:cs typeface="Times New Roman" pitchFamily="18" charset="0"/>
              </a:rPr>
              <a:t>Inventory Audits – What is my role?</a:t>
            </a:r>
          </a:p>
          <a:p>
            <a:pPr lvl="1" eaLnBrk="1" hangingPunct="1">
              <a:lnSpc>
                <a:spcPct val="90000"/>
              </a:lnSpc>
              <a:buFont typeface="Arial" pitchFamily="34" charset="0"/>
              <a:buChar char="•"/>
            </a:pPr>
            <a:r>
              <a:rPr lang="en-US" sz="1400" dirty="0">
                <a:cs typeface="Times New Roman" pitchFamily="18" charset="0"/>
              </a:rPr>
              <a:t>Types</a:t>
            </a:r>
          </a:p>
          <a:p>
            <a:pPr lvl="2" eaLnBrk="1" hangingPunct="1">
              <a:lnSpc>
                <a:spcPct val="90000"/>
              </a:lnSpc>
              <a:buFont typeface="Wingdings" pitchFamily="2" charset="2"/>
              <a:buChar char="Ø"/>
            </a:pPr>
            <a:r>
              <a:rPr lang="en-US" sz="1200" dirty="0">
                <a:cs typeface="Times New Roman" pitchFamily="18" charset="0"/>
              </a:rPr>
              <a:t>Annual Inventory </a:t>
            </a:r>
          </a:p>
          <a:p>
            <a:pPr lvl="2" eaLnBrk="1" hangingPunct="1">
              <a:lnSpc>
                <a:spcPct val="90000"/>
              </a:lnSpc>
              <a:buFont typeface="Wingdings" pitchFamily="2" charset="2"/>
              <a:buChar char="Ø"/>
            </a:pPr>
            <a:r>
              <a:rPr lang="en-US" sz="1200" dirty="0">
                <a:cs typeface="Times New Roman" pitchFamily="18" charset="0"/>
              </a:rPr>
              <a:t>Semi-Annual Inventory</a:t>
            </a:r>
          </a:p>
          <a:p>
            <a:pPr lvl="2" eaLnBrk="1" hangingPunct="1">
              <a:lnSpc>
                <a:spcPct val="90000"/>
              </a:lnSpc>
              <a:buFont typeface="Wingdings" pitchFamily="2" charset="2"/>
              <a:buChar char="Ø"/>
            </a:pPr>
            <a:r>
              <a:rPr lang="en-US" sz="1200" dirty="0">
                <a:cs typeface="Times New Roman" pitchFamily="18" charset="0"/>
              </a:rPr>
              <a:t>Quarterly Spectrum Audits by Central Office (CO)</a:t>
            </a:r>
          </a:p>
          <a:p>
            <a:pPr lvl="2" eaLnBrk="1" hangingPunct="1">
              <a:lnSpc>
                <a:spcPct val="90000"/>
              </a:lnSpc>
              <a:buFont typeface="Wingdings" pitchFamily="2" charset="2"/>
              <a:buChar char="Ø"/>
            </a:pPr>
            <a:r>
              <a:rPr lang="en-US" sz="1200" dirty="0">
                <a:cs typeface="Times New Roman" pitchFamily="18" charset="0"/>
              </a:rPr>
              <a:t>Auditors Of Public Accounting (APA) Annual Audits</a:t>
            </a:r>
          </a:p>
          <a:p>
            <a:pPr lvl="1" eaLnBrk="1" hangingPunct="1">
              <a:lnSpc>
                <a:spcPct val="90000"/>
              </a:lnSpc>
              <a:buFont typeface="Arial" pitchFamily="34" charset="0"/>
              <a:buChar char="•"/>
            </a:pPr>
            <a:r>
              <a:rPr lang="en-US" sz="1400" dirty="0">
                <a:cs typeface="Times New Roman" pitchFamily="18" charset="0"/>
              </a:rPr>
              <a:t>Location Manager Responsibilities</a:t>
            </a:r>
          </a:p>
          <a:p>
            <a:pPr lvl="1" eaLnBrk="1" hangingPunct="1">
              <a:lnSpc>
                <a:spcPct val="90000"/>
              </a:lnSpc>
              <a:buFont typeface="Arial" pitchFamily="34" charset="0"/>
              <a:buChar char="•"/>
            </a:pPr>
            <a:r>
              <a:rPr lang="en-US" sz="1400" dirty="0">
                <a:cs typeface="Times New Roman" pitchFamily="18" charset="0"/>
              </a:rPr>
              <a:t>Asset Management Responsibilities</a:t>
            </a:r>
          </a:p>
          <a:p>
            <a:pPr eaLnBrk="1" hangingPunct="1">
              <a:lnSpc>
                <a:spcPct val="90000"/>
              </a:lnSpc>
              <a:buFont typeface="Wingdings" pitchFamily="2" charset="2"/>
              <a:buChar char="q"/>
            </a:pPr>
            <a:r>
              <a:rPr lang="en-US" sz="1500" dirty="0">
                <a:cs typeface="Times New Roman" pitchFamily="18" charset="0"/>
              </a:rPr>
              <a:t>Surplus and Transfers of Assets</a:t>
            </a:r>
          </a:p>
          <a:p>
            <a:pPr eaLnBrk="1" hangingPunct="1">
              <a:lnSpc>
                <a:spcPct val="90000"/>
              </a:lnSpc>
              <a:buFont typeface="Wingdings" pitchFamily="2" charset="2"/>
              <a:buChar char="q"/>
            </a:pPr>
            <a:r>
              <a:rPr lang="en-US" sz="1500" dirty="0">
                <a:cs typeface="Times New Roman" pitchFamily="18" charset="0"/>
              </a:rPr>
              <a:t>Fixed Asset Related Forms (see Exhibits A – E)</a:t>
            </a:r>
          </a:p>
          <a:p>
            <a:pPr eaLnBrk="1" hangingPunct="1">
              <a:lnSpc>
                <a:spcPct val="90000"/>
              </a:lnSpc>
              <a:buFont typeface="Wingdings" pitchFamily="2" charset="2"/>
              <a:buChar char="q"/>
            </a:pPr>
            <a:r>
              <a:rPr lang="en-US" sz="1500" dirty="0">
                <a:cs typeface="Times New Roman" pitchFamily="18" charset="0"/>
              </a:rPr>
              <a:t>Information Technology - Roles &amp; Responsibilities</a:t>
            </a:r>
          </a:p>
          <a:p>
            <a:pPr eaLnBrk="1" hangingPunct="1">
              <a:lnSpc>
                <a:spcPct val="90000"/>
              </a:lnSpc>
              <a:buFont typeface="Wingdings" pitchFamily="2" charset="2"/>
              <a:buChar char="q"/>
            </a:pPr>
            <a:r>
              <a:rPr lang="en-US" sz="1500" dirty="0">
                <a:cs typeface="Times New Roman" pitchFamily="18" charset="0"/>
              </a:rPr>
              <a:t>Fixed Asset Policy and Procedures:</a:t>
            </a:r>
          </a:p>
          <a:p>
            <a:pPr lvl="1" eaLnBrk="1" hangingPunct="1">
              <a:lnSpc>
                <a:spcPct val="90000"/>
              </a:lnSpc>
              <a:buFont typeface="Arial" pitchFamily="34" charset="0"/>
              <a:buChar char="•"/>
            </a:pPr>
            <a:r>
              <a:rPr lang="en-US" sz="1400" dirty="0">
                <a:cs typeface="Times New Roman" pitchFamily="18" charset="0"/>
              </a:rPr>
              <a:t>DDS Policy and Procedure– Appendix 1</a:t>
            </a:r>
          </a:p>
          <a:p>
            <a:pPr lvl="1" eaLnBrk="1" hangingPunct="1">
              <a:lnSpc>
                <a:spcPct val="90000"/>
              </a:lnSpc>
              <a:buFont typeface="Arial" pitchFamily="34" charset="0"/>
              <a:buChar char="•"/>
            </a:pPr>
            <a:r>
              <a:rPr lang="en-US" sz="1400" dirty="0">
                <a:cs typeface="Times New Roman" pitchFamily="18" charset="0"/>
              </a:rPr>
              <a:t>Cannibalization Policy and Procedure – Appendix 2</a:t>
            </a:r>
          </a:p>
          <a:p>
            <a:pPr eaLnBrk="1" hangingPunct="1">
              <a:lnSpc>
                <a:spcPct val="90000"/>
              </a:lnSpc>
              <a:buFont typeface="Wingdings" pitchFamily="2" charset="2"/>
              <a:buChar char="q"/>
            </a:pPr>
            <a:r>
              <a:rPr lang="en-US" sz="1500" dirty="0">
                <a:cs typeface="Times New Roman" pitchFamily="18" charset="0"/>
              </a:rPr>
              <a:t>Fixed Asset Related Forms (Exhibits)</a:t>
            </a:r>
          </a:p>
          <a:p>
            <a:pPr lvl="1" eaLnBrk="1" hangingPunct="1">
              <a:lnSpc>
                <a:spcPct val="90000"/>
              </a:lnSpc>
              <a:buFont typeface="Arial" pitchFamily="34" charset="0"/>
              <a:buChar char="•"/>
            </a:pPr>
            <a:r>
              <a:rPr lang="en-US" sz="1400" dirty="0">
                <a:cs typeface="Times New Roman" pitchFamily="18" charset="0"/>
              </a:rPr>
              <a:t>Exhibit A – Add Form</a:t>
            </a:r>
          </a:p>
          <a:p>
            <a:pPr lvl="1" eaLnBrk="1" hangingPunct="1">
              <a:lnSpc>
                <a:spcPct val="90000"/>
              </a:lnSpc>
              <a:buFont typeface="Arial" pitchFamily="34" charset="0"/>
              <a:buChar char="•"/>
            </a:pPr>
            <a:r>
              <a:rPr lang="en-US" sz="1400" dirty="0">
                <a:cs typeface="Times New Roman" pitchFamily="18" charset="0"/>
              </a:rPr>
              <a:t>Exhibit B – Transfer Form</a:t>
            </a:r>
          </a:p>
          <a:p>
            <a:pPr lvl="1" eaLnBrk="1" hangingPunct="1">
              <a:lnSpc>
                <a:spcPct val="90000"/>
              </a:lnSpc>
              <a:buFont typeface="Arial" pitchFamily="34" charset="0"/>
              <a:buChar char="•"/>
            </a:pPr>
            <a:r>
              <a:rPr lang="en-US" sz="1400" dirty="0">
                <a:cs typeface="Times New Roman" pitchFamily="18" charset="0"/>
              </a:rPr>
              <a:t>Exhibit C – Surplus / Disposal Form</a:t>
            </a:r>
          </a:p>
          <a:p>
            <a:pPr lvl="1" eaLnBrk="1" hangingPunct="1">
              <a:lnSpc>
                <a:spcPct val="90000"/>
              </a:lnSpc>
              <a:buFont typeface="Arial" pitchFamily="34" charset="0"/>
              <a:buChar char="•"/>
            </a:pPr>
            <a:r>
              <a:rPr lang="en-US" sz="1400" dirty="0">
                <a:cs typeface="Times New Roman" pitchFamily="18" charset="0"/>
              </a:rPr>
              <a:t>Exhibit E – Loss or Stolen Report (CO-853)</a:t>
            </a:r>
            <a:endParaRPr lang="en-US" sz="1400" dirty="0">
              <a:solidFill>
                <a:srgbClr val="0066FF"/>
              </a:solidFill>
            </a:endParaRPr>
          </a:p>
        </p:txBody>
      </p:sp>
      <p:pic>
        <p:nvPicPr>
          <p:cNvPr id="13318" name="Picture 6" descr="N:\Microsoft Office\Clipart\standard\stddir1\BD04969_.WMF"/>
          <p:cNvPicPr>
            <a:picLocks noChangeAspect="1" noChangeArrowheads="1"/>
          </p:cNvPicPr>
          <p:nvPr/>
        </p:nvPicPr>
        <p:blipFill>
          <a:blip r:embed="rId3" cstate="print"/>
          <a:srcRect/>
          <a:stretch>
            <a:fillRect/>
          </a:stretch>
        </p:blipFill>
        <p:spPr bwMode="auto">
          <a:xfrm>
            <a:off x="5257800" y="838200"/>
            <a:ext cx="3032125" cy="5410200"/>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0-#ppt_w/2"/>
                                          </p:val>
                                        </p:tav>
                                        <p:tav tm="100000">
                                          <p:val>
                                            <p:strVal val="#ppt_x"/>
                                          </p:val>
                                        </p:tav>
                                      </p:tavLst>
                                    </p:anim>
                                    <p:anim calcmode="lin" valueType="num">
                                      <p:cBhvr additive="base">
                                        <p:cTn id="8" dur="500" fill="hold"/>
                                        <p:tgtEl>
                                          <p:spTgt spid="133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13318"/>
                                        </p:tgtEl>
                                        <p:attrNameLst>
                                          <p:attrName>style.visibility</p:attrName>
                                        </p:attrNameLst>
                                      </p:cBhvr>
                                      <p:to>
                                        <p:strVal val="visible"/>
                                      </p:to>
                                    </p:set>
                                    <p:animEffect transition="in" filter="checkerboard(across)">
                                      <p:cBhvr>
                                        <p:cTn id="13" dur="500"/>
                                        <p:tgtEl>
                                          <p:spTgt spid="13318"/>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12" fill="hold" grpId="0" nodeType="clickEffect">
                                  <p:stCondLst>
                                    <p:cond delay="0"/>
                                  </p:stCondLst>
                                  <p:childTnLst>
                                    <p:set>
                                      <p:cBhvr>
                                        <p:cTn id="17" dur="1" fill="hold">
                                          <p:stCondLst>
                                            <p:cond delay="0"/>
                                          </p:stCondLst>
                                        </p:cTn>
                                        <p:tgtEl>
                                          <p:spTgt spid="13315">
                                            <p:txEl>
                                              <p:pRg st="0" end="0"/>
                                            </p:txEl>
                                          </p:spTgt>
                                        </p:tgtEl>
                                        <p:attrNameLst>
                                          <p:attrName>style.visibility</p:attrName>
                                        </p:attrNameLst>
                                      </p:cBhvr>
                                      <p:to>
                                        <p:strVal val="visible"/>
                                      </p:to>
                                    </p:set>
                                    <p:animEffect transition="in" filter="strips(downLeft)">
                                      <p:cBhvr>
                                        <p:cTn id="18" dur="500"/>
                                        <p:tgtEl>
                                          <p:spTgt spid="1331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12" fill="hold" grpId="0" nodeType="clickEffect">
                                  <p:stCondLst>
                                    <p:cond delay="0"/>
                                  </p:stCondLst>
                                  <p:childTnLst>
                                    <p:set>
                                      <p:cBhvr>
                                        <p:cTn id="22" dur="1" fill="hold">
                                          <p:stCondLst>
                                            <p:cond delay="0"/>
                                          </p:stCondLst>
                                        </p:cTn>
                                        <p:tgtEl>
                                          <p:spTgt spid="13315">
                                            <p:txEl>
                                              <p:pRg st="1" end="1"/>
                                            </p:txEl>
                                          </p:spTgt>
                                        </p:tgtEl>
                                        <p:attrNameLst>
                                          <p:attrName>style.visibility</p:attrName>
                                        </p:attrNameLst>
                                      </p:cBhvr>
                                      <p:to>
                                        <p:strVal val="visible"/>
                                      </p:to>
                                    </p:set>
                                    <p:animEffect transition="in" filter="strips(downLeft)">
                                      <p:cBhvr>
                                        <p:cTn id="23" dur="500"/>
                                        <p:tgtEl>
                                          <p:spTgt spid="1331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0" nodeType="clickEffect">
                                  <p:stCondLst>
                                    <p:cond delay="0"/>
                                  </p:stCondLst>
                                  <p:childTnLst>
                                    <p:set>
                                      <p:cBhvr>
                                        <p:cTn id="27" dur="1" fill="hold">
                                          <p:stCondLst>
                                            <p:cond delay="0"/>
                                          </p:stCondLst>
                                        </p:cTn>
                                        <p:tgtEl>
                                          <p:spTgt spid="13315">
                                            <p:txEl>
                                              <p:pRg st="2" end="2"/>
                                            </p:txEl>
                                          </p:spTgt>
                                        </p:tgtEl>
                                        <p:attrNameLst>
                                          <p:attrName>style.visibility</p:attrName>
                                        </p:attrNameLst>
                                      </p:cBhvr>
                                      <p:to>
                                        <p:strVal val="visible"/>
                                      </p:to>
                                    </p:set>
                                    <p:animEffect transition="in" filter="strips(downLeft)">
                                      <p:cBhvr>
                                        <p:cTn id="28" dur="500"/>
                                        <p:tgtEl>
                                          <p:spTgt spid="13315">
                                            <p:txEl>
                                              <p:pRg st="2" end="2"/>
                                            </p:txEl>
                                          </p:spTgt>
                                        </p:tgtEl>
                                      </p:cBhvr>
                                    </p:animEffect>
                                  </p:childTnLst>
                                </p:cTn>
                              </p:par>
                              <p:par>
                                <p:cTn id="29" presetID="18" presetClass="entr" presetSubtype="12" fill="hold" grpId="0" nodeType="withEffect">
                                  <p:stCondLst>
                                    <p:cond delay="0"/>
                                  </p:stCondLst>
                                  <p:childTnLst>
                                    <p:set>
                                      <p:cBhvr>
                                        <p:cTn id="30" dur="1" fill="hold">
                                          <p:stCondLst>
                                            <p:cond delay="0"/>
                                          </p:stCondLst>
                                        </p:cTn>
                                        <p:tgtEl>
                                          <p:spTgt spid="13315">
                                            <p:txEl>
                                              <p:pRg st="3" end="3"/>
                                            </p:txEl>
                                          </p:spTgt>
                                        </p:tgtEl>
                                        <p:attrNameLst>
                                          <p:attrName>style.visibility</p:attrName>
                                        </p:attrNameLst>
                                      </p:cBhvr>
                                      <p:to>
                                        <p:strVal val="visible"/>
                                      </p:to>
                                    </p:set>
                                    <p:animEffect transition="in" filter="strips(downLeft)">
                                      <p:cBhvr>
                                        <p:cTn id="31" dur="500"/>
                                        <p:tgtEl>
                                          <p:spTgt spid="13315">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8" presetClass="entr" presetSubtype="12" fill="hold" grpId="0" nodeType="clickEffect">
                                  <p:stCondLst>
                                    <p:cond delay="0"/>
                                  </p:stCondLst>
                                  <p:childTnLst>
                                    <p:set>
                                      <p:cBhvr>
                                        <p:cTn id="35" dur="1" fill="hold">
                                          <p:stCondLst>
                                            <p:cond delay="0"/>
                                          </p:stCondLst>
                                        </p:cTn>
                                        <p:tgtEl>
                                          <p:spTgt spid="13315">
                                            <p:txEl>
                                              <p:pRg st="4" end="4"/>
                                            </p:txEl>
                                          </p:spTgt>
                                        </p:tgtEl>
                                        <p:attrNameLst>
                                          <p:attrName>style.visibility</p:attrName>
                                        </p:attrNameLst>
                                      </p:cBhvr>
                                      <p:to>
                                        <p:strVal val="visible"/>
                                      </p:to>
                                    </p:set>
                                    <p:animEffect transition="in" filter="strips(downLeft)">
                                      <p:cBhvr>
                                        <p:cTn id="36" dur="500"/>
                                        <p:tgtEl>
                                          <p:spTgt spid="13315">
                                            <p:txEl>
                                              <p:pRg st="4" end="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grpId="0" nodeType="clickEffect">
                                  <p:stCondLst>
                                    <p:cond delay="0"/>
                                  </p:stCondLst>
                                  <p:childTnLst>
                                    <p:set>
                                      <p:cBhvr>
                                        <p:cTn id="40" dur="1" fill="hold">
                                          <p:stCondLst>
                                            <p:cond delay="0"/>
                                          </p:stCondLst>
                                        </p:cTn>
                                        <p:tgtEl>
                                          <p:spTgt spid="13315">
                                            <p:txEl>
                                              <p:pRg st="5" end="5"/>
                                            </p:txEl>
                                          </p:spTgt>
                                        </p:tgtEl>
                                        <p:attrNameLst>
                                          <p:attrName>style.visibility</p:attrName>
                                        </p:attrNameLst>
                                      </p:cBhvr>
                                      <p:to>
                                        <p:strVal val="visible"/>
                                      </p:to>
                                    </p:set>
                                    <p:animEffect transition="in" filter="strips(downLeft)">
                                      <p:cBhvr>
                                        <p:cTn id="41" dur="500"/>
                                        <p:tgtEl>
                                          <p:spTgt spid="13315">
                                            <p:txEl>
                                              <p:pRg st="5" end="5"/>
                                            </p:txEl>
                                          </p:spTgt>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13315">
                                            <p:txEl>
                                              <p:pRg st="6" end="6"/>
                                            </p:txEl>
                                          </p:spTgt>
                                        </p:tgtEl>
                                        <p:attrNameLst>
                                          <p:attrName>style.visibility</p:attrName>
                                        </p:attrNameLst>
                                      </p:cBhvr>
                                      <p:to>
                                        <p:strVal val="visible"/>
                                      </p:to>
                                    </p:set>
                                    <p:animEffect transition="in" filter="strips(downLeft)">
                                      <p:cBhvr>
                                        <p:cTn id="44" dur="500"/>
                                        <p:tgtEl>
                                          <p:spTgt spid="13315">
                                            <p:txEl>
                                              <p:pRg st="6" end="6"/>
                                            </p:txEl>
                                          </p:spTgt>
                                        </p:tgtEl>
                                      </p:cBhvr>
                                    </p:animEffect>
                                  </p:childTnLst>
                                </p:cTn>
                              </p:par>
                              <p:par>
                                <p:cTn id="45" presetID="18" presetClass="entr" presetSubtype="12" fill="hold" grpId="0" nodeType="withEffect">
                                  <p:stCondLst>
                                    <p:cond delay="0"/>
                                  </p:stCondLst>
                                  <p:childTnLst>
                                    <p:set>
                                      <p:cBhvr>
                                        <p:cTn id="46" dur="1" fill="hold">
                                          <p:stCondLst>
                                            <p:cond delay="0"/>
                                          </p:stCondLst>
                                        </p:cTn>
                                        <p:tgtEl>
                                          <p:spTgt spid="13315">
                                            <p:txEl>
                                              <p:pRg st="7" end="7"/>
                                            </p:txEl>
                                          </p:spTgt>
                                        </p:tgtEl>
                                        <p:attrNameLst>
                                          <p:attrName>style.visibility</p:attrName>
                                        </p:attrNameLst>
                                      </p:cBhvr>
                                      <p:to>
                                        <p:strVal val="visible"/>
                                      </p:to>
                                    </p:set>
                                    <p:animEffect transition="in" filter="strips(downLeft)">
                                      <p:cBhvr>
                                        <p:cTn id="47" dur="500"/>
                                        <p:tgtEl>
                                          <p:spTgt spid="13315">
                                            <p:txEl>
                                              <p:pRg st="7" end="7"/>
                                            </p:txEl>
                                          </p:spTgt>
                                        </p:tgtEl>
                                      </p:cBhvr>
                                    </p:animEffect>
                                  </p:childTnLst>
                                </p:cTn>
                              </p:par>
                              <p:par>
                                <p:cTn id="48" presetID="18" presetClass="entr" presetSubtype="12" fill="hold" grpId="0" nodeType="withEffect">
                                  <p:stCondLst>
                                    <p:cond delay="0"/>
                                  </p:stCondLst>
                                  <p:childTnLst>
                                    <p:set>
                                      <p:cBhvr>
                                        <p:cTn id="49" dur="1" fill="hold">
                                          <p:stCondLst>
                                            <p:cond delay="0"/>
                                          </p:stCondLst>
                                        </p:cTn>
                                        <p:tgtEl>
                                          <p:spTgt spid="13315">
                                            <p:txEl>
                                              <p:pRg st="8" end="8"/>
                                            </p:txEl>
                                          </p:spTgt>
                                        </p:tgtEl>
                                        <p:attrNameLst>
                                          <p:attrName>style.visibility</p:attrName>
                                        </p:attrNameLst>
                                      </p:cBhvr>
                                      <p:to>
                                        <p:strVal val="visible"/>
                                      </p:to>
                                    </p:set>
                                    <p:animEffect transition="in" filter="strips(downLeft)">
                                      <p:cBhvr>
                                        <p:cTn id="50" dur="500"/>
                                        <p:tgtEl>
                                          <p:spTgt spid="13315">
                                            <p:txEl>
                                              <p:pRg st="8" end="8"/>
                                            </p:txEl>
                                          </p:spTgt>
                                        </p:tgtEl>
                                      </p:cBhvr>
                                    </p:animEffect>
                                  </p:childTnLst>
                                </p:cTn>
                              </p:par>
                              <p:par>
                                <p:cTn id="51" presetID="18" presetClass="entr" presetSubtype="12" fill="hold" grpId="0" nodeType="withEffect">
                                  <p:stCondLst>
                                    <p:cond delay="0"/>
                                  </p:stCondLst>
                                  <p:childTnLst>
                                    <p:set>
                                      <p:cBhvr>
                                        <p:cTn id="52" dur="1" fill="hold">
                                          <p:stCondLst>
                                            <p:cond delay="0"/>
                                          </p:stCondLst>
                                        </p:cTn>
                                        <p:tgtEl>
                                          <p:spTgt spid="13315">
                                            <p:txEl>
                                              <p:pRg st="9" end="9"/>
                                            </p:txEl>
                                          </p:spTgt>
                                        </p:tgtEl>
                                        <p:attrNameLst>
                                          <p:attrName>style.visibility</p:attrName>
                                        </p:attrNameLst>
                                      </p:cBhvr>
                                      <p:to>
                                        <p:strVal val="visible"/>
                                      </p:to>
                                    </p:set>
                                    <p:animEffect transition="in" filter="strips(downLeft)">
                                      <p:cBhvr>
                                        <p:cTn id="53" dur="500"/>
                                        <p:tgtEl>
                                          <p:spTgt spid="13315">
                                            <p:txEl>
                                              <p:pRg st="9" end="9"/>
                                            </p:txEl>
                                          </p:spTgt>
                                        </p:tgtEl>
                                      </p:cBhvr>
                                    </p:animEffect>
                                  </p:childTnLst>
                                </p:cTn>
                              </p:par>
                              <p:par>
                                <p:cTn id="54" presetID="18" presetClass="entr" presetSubtype="12" fill="hold" grpId="0" nodeType="withEffect">
                                  <p:stCondLst>
                                    <p:cond delay="0"/>
                                  </p:stCondLst>
                                  <p:childTnLst>
                                    <p:set>
                                      <p:cBhvr>
                                        <p:cTn id="55" dur="1" fill="hold">
                                          <p:stCondLst>
                                            <p:cond delay="0"/>
                                          </p:stCondLst>
                                        </p:cTn>
                                        <p:tgtEl>
                                          <p:spTgt spid="13315">
                                            <p:txEl>
                                              <p:pRg st="10" end="10"/>
                                            </p:txEl>
                                          </p:spTgt>
                                        </p:tgtEl>
                                        <p:attrNameLst>
                                          <p:attrName>style.visibility</p:attrName>
                                        </p:attrNameLst>
                                      </p:cBhvr>
                                      <p:to>
                                        <p:strVal val="visible"/>
                                      </p:to>
                                    </p:set>
                                    <p:animEffect transition="in" filter="strips(downLeft)">
                                      <p:cBhvr>
                                        <p:cTn id="56" dur="500"/>
                                        <p:tgtEl>
                                          <p:spTgt spid="13315">
                                            <p:txEl>
                                              <p:pRg st="10" end="10"/>
                                            </p:txEl>
                                          </p:spTgt>
                                        </p:tgtEl>
                                      </p:cBhvr>
                                    </p:animEffect>
                                  </p:childTnLst>
                                </p:cTn>
                              </p:par>
                              <p:par>
                                <p:cTn id="57" presetID="18" presetClass="entr" presetSubtype="12" fill="hold" grpId="0" nodeType="withEffect">
                                  <p:stCondLst>
                                    <p:cond delay="0"/>
                                  </p:stCondLst>
                                  <p:childTnLst>
                                    <p:set>
                                      <p:cBhvr>
                                        <p:cTn id="58" dur="1" fill="hold">
                                          <p:stCondLst>
                                            <p:cond delay="0"/>
                                          </p:stCondLst>
                                        </p:cTn>
                                        <p:tgtEl>
                                          <p:spTgt spid="13315">
                                            <p:txEl>
                                              <p:pRg st="11" end="11"/>
                                            </p:txEl>
                                          </p:spTgt>
                                        </p:tgtEl>
                                        <p:attrNameLst>
                                          <p:attrName>style.visibility</p:attrName>
                                        </p:attrNameLst>
                                      </p:cBhvr>
                                      <p:to>
                                        <p:strVal val="visible"/>
                                      </p:to>
                                    </p:set>
                                    <p:animEffect transition="in" filter="strips(downLeft)">
                                      <p:cBhvr>
                                        <p:cTn id="59" dur="500"/>
                                        <p:tgtEl>
                                          <p:spTgt spid="13315">
                                            <p:txEl>
                                              <p:pRg st="11" end="11"/>
                                            </p:txEl>
                                          </p:spTgt>
                                        </p:tgtEl>
                                      </p:cBhvr>
                                    </p:animEffect>
                                  </p:childTnLst>
                                </p:cTn>
                              </p:par>
                              <p:par>
                                <p:cTn id="60" presetID="18" presetClass="entr" presetSubtype="12" fill="hold" grpId="0" nodeType="withEffect">
                                  <p:stCondLst>
                                    <p:cond delay="0"/>
                                  </p:stCondLst>
                                  <p:childTnLst>
                                    <p:set>
                                      <p:cBhvr>
                                        <p:cTn id="61" dur="1" fill="hold">
                                          <p:stCondLst>
                                            <p:cond delay="0"/>
                                          </p:stCondLst>
                                        </p:cTn>
                                        <p:tgtEl>
                                          <p:spTgt spid="13315">
                                            <p:txEl>
                                              <p:pRg st="12" end="12"/>
                                            </p:txEl>
                                          </p:spTgt>
                                        </p:tgtEl>
                                        <p:attrNameLst>
                                          <p:attrName>style.visibility</p:attrName>
                                        </p:attrNameLst>
                                      </p:cBhvr>
                                      <p:to>
                                        <p:strVal val="visible"/>
                                      </p:to>
                                    </p:set>
                                    <p:animEffect transition="in" filter="strips(downLeft)">
                                      <p:cBhvr>
                                        <p:cTn id="62" dur="500"/>
                                        <p:tgtEl>
                                          <p:spTgt spid="13315">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12" fill="hold" grpId="0" nodeType="clickEffect">
                                  <p:stCondLst>
                                    <p:cond delay="0"/>
                                  </p:stCondLst>
                                  <p:childTnLst>
                                    <p:set>
                                      <p:cBhvr>
                                        <p:cTn id="66" dur="1" fill="hold">
                                          <p:stCondLst>
                                            <p:cond delay="0"/>
                                          </p:stCondLst>
                                        </p:cTn>
                                        <p:tgtEl>
                                          <p:spTgt spid="13315">
                                            <p:txEl>
                                              <p:pRg st="13" end="13"/>
                                            </p:txEl>
                                          </p:spTgt>
                                        </p:tgtEl>
                                        <p:attrNameLst>
                                          <p:attrName>style.visibility</p:attrName>
                                        </p:attrNameLst>
                                      </p:cBhvr>
                                      <p:to>
                                        <p:strVal val="visible"/>
                                      </p:to>
                                    </p:set>
                                    <p:animEffect transition="in" filter="strips(downLeft)">
                                      <p:cBhvr>
                                        <p:cTn id="67" dur="500"/>
                                        <p:tgtEl>
                                          <p:spTgt spid="13315">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12" fill="hold" grpId="0" nodeType="clickEffect">
                                  <p:stCondLst>
                                    <p:cond delay="0"/>
                                  </p:stCondLst>
                                  <p:childTnLst>
                                    <p:set>
                                      <p:cBhvr>
                                        <p:cTn id="71" dur="1" fill="hold">
                                          <p:stCondLst>
                                            <p:cond delay="0"/>
                                          </p:stCondLst>
                                        </p:cTn>
                                        <p:tgtEl>
                                          <p:spTgt spid="13315">
                                            <p:txEl>
                                              <p:pRg st="14" end="14"/>
                                            </p:txEl>
                                          </p:spTgt>
                                        </p:tgtEl>
                                        <p:attrNameLst>
                                          <p:attrName>style.visibility</p:attrName>
                                        </p:attrNameLst>
                                      </p:cBhvr>
                                      <p:to>
                                        <p:strVal val="visible"/>
                                      </p:to>
                                    </p:set>
                                    <p:animEffect transition="in" filter="strips(downLeft)">
                                      <p:cBhvr>
                                        <p:cTn id="72" dur="500"/>
                                        <p:tgtEl>
                                          <p:spTgt spid="13315">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12" fill="hold" grpId="0" nodeType="clickEffect">
                                  <p:stCondLst>
                                    <p:cond delay="0"/>
                                  </p:stCondLst>
                                  <p:childTnLst>
                                    <p:set>
                                      <p:cBhvr>
                                        <p:cTn id="76" dur="1" fill="hold">
                                          <p:stCondLst>
                                            <p:cond delay="0"/>
                                          </p:stCondLst>
                                        </p:cTn>
                                        <p:tgtEl>
                                          <p:spTgt spid="13315">
                                            <p:txEl>
                                              <p:pRg st="15" end="15"/>
                                            </p:txEl>
                                          </p:spTgt>
                                        </p:tgtEl>
                                        <p:attrNameLst>
                                          <p:attrName>style.visibility</p:attrName>
                                        </p:attrNameLst>
                                      </p:cBhvr>
                                      <p:to>
                                        <p:strVal val="visible"/>
                                      </p:to>
                                    </p:set>
                                    <p:animEffect transition="in" filter="strips(downLeft)">
                                      <p:cBhvr>
                                        <p:cTn id="77" dur="500"/>
                                        <p:tgtEl>
                                          <p:spTgt spid="13315">
                                            <p:txEl>
                                              <p:pRg st="15" end="1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12" fill="hold" grpId="0" nodeType="clickEffect">
                                  <p:stCondLst>
                                    <p:cond delay="0"/>
                                  </p:stCondLst>
                                  <p:childTnLst>
                                    <p:set>
                                      <p:cBhvr>
                                        <p:cTn id="81" dur="1" fill="hold">
                                          <p:stCondLst>
                                            <p:cond delay="0"/>
                                          </p:stCondLst>
                                        </p:cTn>
                                        <p:tgtEl>
                                          <p:spTgt spid="13315">
                                            <p:txEl>
                                              <p:pRg st="16" end="16"/>
                                            </p:txEl>
                                          </p:spTgt>
                                        </p:tgtEl>
                                        <p:attrNameLst>
                                          <p:attrName>style.visibility</p:attrName>
                                        </p:attrNameLst>
                                      </p:cBhvr>
                                      <p:to>
                                        <p:strVal val="visible"/>
                                      </p:to>
                                    </p:set>
                                    <p:animEffect transition="in" filter="strips(downLeft)">
                                      <p:cBhvr>
                                        <p:cTn id="82" dur="500"/>
                                        <p:tgtEl>
                                          <p:spTgt spid="13315">
                                            <p:txEl>
                                              <p:pRg st="16" end="16"/>
                                            </p:txEl>
                                          </p:spTgt>
                                        </p:tgtEl>
                                      </p:cBhvr>
                                    </p:animEffect>
                                  </p:childTnLst>
                                </p:cTn>
                              </p:par>
                              <p:par>
                                <p:cTn id="83" presetID="18" presetClass="entr" presetSubtype="12" fill="hold" grpId="0" nodeType="withEffect">
                                  <p:stCondLst>
                                    <p:cond delay="0"/>
                                  </p:stCondLst>
                                  <p:childTnLst>
                                    <p:set>
                                      <p:cBhvr>
                                        <p:cTn id="84" dur="1" fill="hold">
                                          <p:stCondLst>
                                            <p:cond delay="0"/>
                                          </p:stCondLst>
                                        </p:cTn>
                                        <p:tgtEl>
                                          <p:spTgt spid="13315">
                                            <p:txEl>
                                              <p:pRg st="17" end="17"/>
                                            </p:txEl>
                                          </p:spTgt>
                                        </p:tgtEl>
                                        <p:attrNameLst>
                                          <p:attrName>style.visibility</p:attrName>
                                        </p:attrNameLst>
                                      </p:cBhvr>
                                      <p:to>
                                        <p:strVal val="visible"/>
                                      </p:to>
                                    </p:set>
                                    <p:animEffect transition="in" filter="strips(downLeft)">
                                      <p:cBhvr>
                                        <p:cTn id="85" dur="500"/>
                                        <p:tgtEl>
                                          <p:spTgt spid="13315">
                                            <p:txEl>
                                              <p:pRg st="17" end="17"/>
                                            </p:txEl>
                                          </p:spTgt>
                                        </p:tgtEl>
                                      </p:cBhvr>
                                    </p:animEffect>
                                  </p:childTnLst>
                                </p:cTn>
                              </p:par>
                              <p:par>
                                <p:cTn id="86" presetID="18" presetClass="entr" presetSubtype="12" fill="hold" grpId="0" nodeType="withEffect">
                                  <p:stCondLst>
                                    <p:cond delay="0"/>
                                  </p:stCondLst>
                                  <p:childTnLst>
                                    <p:set>
                                      <p:cBhvr>
                                        <p:cTn id="87" dur="1" fill="hold">
                                          <p:stCondLst>
                                            <p:cond delay="0"/>
                                          </p:stCondLst>
                                        </p:cTn>
                                        <p:tgtEl>
                                          <p:spTgt spid="13315">
                                            <p:txEl>
                                              <p:pRg st="18" end="18"/>
                                            </p:txEl>
                                          </p:spTgt>
                                        </p:tgtEl>
                                        <p:attrNameLst>
                                          <p:attrName>style.visibility</p:attrName>
                                        </p:attrNameLst>
                                      </p:cBhvr>
                                      <p:to>
                                        <p:strVal val="visible"/>
                                      </p:to>
                                    </p:set>
                                    <p:animEffect transition="in" filter="strips(downLeft)">
                                      <p:cBhvr>
                                        <p:cTn id="88" dur="500"/>
                                        <p:tgtEl>
                                          <p:spTgt spid="13315">
                                            <p:txEl>
                                              <p:pRg st="18" end="18"/>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18" presetClass="entr" presetSubtype="12" fill="hold" grpId="0" nodeType="clickEffect">
                                  <p:stCondLst>
                                    <p:cond delay="0"/>
                                  </p:stCondLst>
                                  <p:childTnLst>
                                    <p:set>
                                      <p:cBhvr>
                                        <p:cTn id="92" dur="1" fill="hold">
                                          <p:stCondLst>
                                            <p:cond delay="0"/>
                                          </p:stCondLst>
                                        </p:cTn>
                                        <p:tgtEl>
                                          <p:spTgt spid="13315">
                                            <p:txEl>
                                              <p:pRg st="19" end="19"/>
                                            </p:txEl>
                                          </p:spTgt>
                                        </p:tgtEl>
                                        <p:attrNameLst>
                                          <p:attrName>style.visibility</p:attrName>
                                        </p:attrNameLst>
                                      </p:cBhvr>
                                      <p:to>
                                        <p:strVal val="visible"/>
                                      </p:to>
                                    </p:set>
                                    <p:animEffect transition="in" filter="strips(downLeft)">
                                      <p:cBhvr>
                                        <p:cTn id="93" dur="500"/>
                                        <p:tgtEl>
                                          <p:spTgt spid="13315">
                                            <p:txEl>
                                              <p:pRg st="19" end="19"/>
                                            </p:txEl>
                                          </p:spTgt>
                                        </p:tgtEl>
                                      </p:cBhvr>
                                    </p:animEffect>
                                  </p:childTnLst>
                                </p:cTn>
                              </p:par>
                              <p:par>
                                <p:cTn id="94" presetID="18" presetClass="entr" presetSubtype="12" fill="hold" grpId="0" nodeType="withEffect">
                                  <p:stCondLst>
                                    <p:cond delay="0"/>
                                  </p:stCondLst>
                                  <p:childTnLst>
                                    <p:set>
                                      <p:cBhvr>
                                        <p:cTn id="95" dur="1" fill="hold">
                                          <p:stCondLst>
                                            <p:cond delay="0"/>
                                          </p:stCondLst>
                                        </p:cTn>
                                        <p:tgtEl>
                                          <p:spTgt spid="13315">
                                            <p:txEl>
                                              <p:pRg st="20" end="20"/>
                                            </p:txEl>
                                          </p:spTgt>
                                        </p:tgtEl>
                                        <p:attrNameLst>
                                          <p:attrName>style.visibility</p:attrName>
                                        </p:attrNameLst>
                                      </p:cBhvr>
                                      <p:to>
                                        <p:strVal val="visible"/>
                                      </p:to>
                                    </p:set>
                                    <p:animEffect transition="in" filter="strips(downLeft)">
                                      <p:cBhvr>
                                        <p:cTn id="96" dur="500"/>
                                        <p:tgtEl>
                                          <p:spTgt spid="13315">
                                            <p:txEl>
                                              <p:pRg st="20" end="20"/>
                                            </p:txEl>
                                          </p:spTgt>
                                        </p:tgtEl>
                                      </p:cBhvr>
                                    </p:animEffect>
                                  </p:childTnLst>
                                </p:cTn>
                              </p:par>
                              <p:par>
                                <p:cTn id="97" presetID="18" presetClass="entr" presetSubtype="12" fill="hold" grpId="0" nodeType="withEffect">
                                  <p:stCondLst>
                                    <p:cond delay="0"/>
                                  </p:stCondLst>
                                  <p:childTnLst>
                                    <p:set>
                                      <p:cBhvr>
                                        <p:cTn id="98" dur="1" fill="hold">
                                          <p:stCondLst>
                                            <p:cond delay="0"/>
                                          </p:stCondLst>
                                        </p:cTn>
                                        <p:tgtEl>
                                          <p:spTgt spid="13315">
                                            <p:txEl>
                                              <p:pRg st="21" end="21"/>
                                            </p:txEl>
                                          </p:spTgt>
                                        </p:tgtEl>
                                        <p:attrNameLst>
                                          <p:attrName>style.visibility</p:attrName>
                                        </p:attrNameLst>
                                      </p:cBhvr>
                                      <p:to>
                                        <p:strVal val="visible"/>
                                      </p:to>
                                    </p:set>
                                    <p:animEffect transition="in" filter="strips(downLeft)">
                                      <p:cBhvr>
                                        <p:cTn id="99" dur="500"/>
                                        <p:tgtEl>
                                          <p:spTgt spid="13315">
                                            <p:txEl>
                                              <p:pRg st="21" end="21"/>
                                            </p:txEl>
                                          </p:spTgt>
                                        </p:tgtEl>
                                      </p:cBhvr>
                                    </p:animEffect>
                                  </p:childTnLst>
                                </p:cTn>
                              </p:par>
                              <p:par>
                                <p:cTn id="100" presetID="18" presetClass="entr" presetSubtype="12" fill="hold" grpId="0" nodeType="withEffect">
                                  <p:stCondLst>
                                    <p:cond delay="0"/>
                                  </p:stCondLst>
                                  <p:childTnLst>
                                    <p:set>
                                      <p:cBhvr>
                                        <p:cTn id="101" dur="1" fill="hold">
                                          <p:stCondLst>
                                            <p:cond delay="0"/>
                                          </p:stCondLst>
                                        </p:cTn>
                                        <p:tgtEl>
                                          <p:spTgt spid="13315">
                                            <p:txEl>
                                              <p:pRg st="22" end="22"/>
                                            </p:txEl>
                                          </p:spTgt>
                                        </p:tgtEl>
                                        <p:attrNameLst>
                                          <p:attrName>style.visibility</p:attrName>
                                        </p:attrNameLst>
                                      </p:cBhvr>
                                      <p:to>
                                        <p:strVal val="visible"/>
                                      </p:to>
                                    </p:set>
                                    <p:animEffect transition="in" filter="strips(downLeft)">
                                      <p:cBhvr>
                                        <p:cTn id="102" dur="500"/>
                                        <p:tgtEl>
                                          <p:spTgt spid="13315">
                                            <p:txEl>
                                              <p:pRg st="22" end="22"/>
                                            </p:txEl>
                                          </p:spTgt>
                                        </p:tgtEl>
                                      </p:cBhvr>
                                    </p:animEffect>
                                  </p:childTnLst>
                                </p:cTn>
                              </p:par>
                              <p:par>
                                <p:cTn id="103" presetID="18" presetClass="entr" presetSubtype="12" fill="hold" grpId="0" nodeType="withEffect">
                                  <p:stCondLst>
                                    <p:cond delay="0"/>
                                  </p:stCondLst>
                                  <p:childTnLst>
                                    <p:set>
                                      <p:cBhvr>
                                        <p:cTn id="104" dur="1" fill="hold">
                                          <p:stCondLst>
                                            <p:cond delay="0"/>
                                          </p:stCondLst>
                                        </p:cTn>
                                        <p:tgtEl>
                                          <p:spTgt spid="13315">
                                            <p:txEl>
                                              <p:pRg st="23" end="23"/>
                                            </p:txEl>
                                          </p:spTgt>
                                        </p:tgtEl>
                                        <p:attrNameLst>
                                          <p:attrName>style.visibility</p:attrName>
                                        </p:attrNameLst>
                                      </p:cBhvr>
                                      <p:to>
                                        <p:strVal val="visible"/>
                                      </p:to>
                                    </p:set>
                                    <p:animEffect transition="in" filter="strips(downLeft)">
                                      <p:cBhvr>
                                        <p:cTn id="105" dur="500"/>
                                        <p:tgtEl>
                                          <p:spTgt spid="13315">
                                            <p:txEl>
                                              <p:pRg st="23" end="2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609600"/>
          </a:xfrm>
        </p:spPr>
        <p:txBody>
          <a:bodyPr/>
          <a:lstStyle/>
          <a:p>
            <a:r>
              <a:rPr lang="en-US" sz="3200" dirty="0"/>
              <a:t>Fixed Assets Overview</a:t>
            </a:r>
          </a:p>
        </p:txBody>
      </p:sp>
      <p:sp>
        <p:nvSpPr>
          <p:cNvPr id="62467" name="Rectangle 3"/>
          <p:cNvSpPr>
            <a:spLocks noGrp="1" noChangeArrowheads="1"/>
          </p:cNvSpPr>
          <p:nvPr>
            <p:ph idx="1"/>
          </p:nvPr>
        </p:nvSpPr>
        <p:spPr>
          <a:xfrm>
            <a:off x="685800" y="1219200"/>
            <a:ext cx="7772400" cy="5029200"/>
          </a:xfrm>
          <a:noFill/>
        </p:spPr>
        <p:txBody>
          <a:bodyPr>
            <a:normAutofit/>
          </a:bodyPr>
          <a:lstStyle/>
          <a:p>
            <a:pPr eaLnBrk="1" hangingPunct="1">
              <a:lnSpc>
                <a:spcPct val="90000"/>
              </a:lnSpc>
              <a:buNone/>
            </a:pPr>
            <a:endParaRPr lang="en-US" sz="1600" b="1" dirty="0">
              <a:solidFill>
                <a:srgbClr val="C00000"/>
              </a:solidFill>
              <a:cs typeface="Times New Roman" pitchFamily="18" charset="0"/>
            </a:endParaRPr>
          </a:p>
          <a:p>
            <a:pPr eaLnBrk="1" hangingPunct="1">
              <a:lnSpc>
                <a:spcPct val="90000"/>
              </a:lnSpc>
              <a:buNone/>
            </a:pPr>
            <a:r>
              <a:rPr lang="en-US" sz="1600" b="1" dirty="0">
                <a:cs typeface="Times New Roman" pitchFamily="18" charset="0"/>
              </a:rPr>
              <a:t>Fixed Asset Definition:</a:t>
            </a:r>
          </a:p>
          <a:p>
            <a:pPr eaLnBrk="1" hangingPunct="1">
              <a:lnSpc>
                <a:spcPct val="90000"/>
              </a:lnSpc>
              <a:buNone/>
            </a:pPr>
            <a:r>
              <a:rPr lang="en-US" sz="1600" b="1" dirty="0">
                <a:solidFill>
                  <a:srgbClr val="C00000"/>
                </a:solidFill>
                <a:cs typeface="Times New Roman" pitchFamily="18" charset="0"/>
              </a:rPr>
              <a:t>	</a:t>
            </a:r>
            <a:r>
              <a:rPr lang="en-US" sz="1400" b="1" dirty="0">
                <a:cs typeface="Times New Roman" pitchFamily="18" charset="0"/>
              </a:rPr>
              <a:t> 	</a:t>
            </a:r>
            <a:r>
              <a:rPr lang="en-US" sz="1400" dirty="0">
                <a:cs typeface="Times New Roman" pitchFamily="18" charset="0"/>
              </a:rPr>
              <a:t>All items purchased by the State of CT following the guidelines of the State Capitalization 	Policy set forth by the OSC. </a:t>
            </a:r>
          </a:p>
          <a:p>
            <a:pPr lvl="1" eaLnBrk="1" hangingPunct="1">
              <a:lnSpc>
                <a:spcPct val="90000"/>
              </a:lnSpc>
              <a:buNone/>
            </a:pPr>
            <a:endParaRPr lang="en-US" sz="1400" dirty="0">
              <a:cs typeface="Times New Roman" pitchFamily="18" charset="0"/>
            </a:endParaRPr>
          </a:p>
          <a:p>
            <a:pPr eaLnBrk="1" hangingPunct="1">
              <a:lnSpc>
                <a:spcPct val="90000"/>
              </a:lnSpc>
              <a:buNone/>
            </a:pPr>
            <a:r>
              <a:rPr lang="en-US" sz="1600" b="1" dirty="0">
                <a:cs typeface="Times New Roman" pitchFamily="18" charset="0"/>
              </a:rPr>
              <a:t>Fixed Asset Categories:</a:t>
            </a:r>
          </a:p>
          <a:p>
            <a:pPr marL="1200150" lvl="2" indent="-342900" eaLnBrk="1" hangingPunct="1">
              <a:lnSpc>
                <a:spcPct val="90000"/>
              </a:lnSpc>
              <a:buNone/>
            </a:pPr>
            <a:r>
              <a:rPr lang="en-US" sz="800" dirty="0">
                <a:cs typeface="Times New Roman" pitchFamily="18" charset="0"/>
              </a:rPr>
              <a:t>	</a:t>
            </a:r>
          </a:p>
          <a:p>
            <a:pPr lvl="1" eaLnBrk="1" hangingPunct="1">
              <a:lnSpc>
                <a:spcPct val="90000"/>
              </a:lnSpc>
              <a:buFont typeface="Wingdings" pitchFamily="2" charset="2"/>
              <a:buChar char="Ø"/>
            </a:pPr>
            <a:r>
              <a:rPr lang="en-US" sz="1400" b="1" u="sng" dirty="0">
                <a:solidFill>
                  <a:srgbClr val="C00000"/>
                </a:solidFill>
                <a:cs typeface="Times New Roman" pitchFamily="18" charset="0"/>
              </a:rPr>
              <a:t>Capital Equipment:</a:t>
            </a:r>
            <a:r>
              <a:rPr lang="en-US" sz="1400" dirty="0">
                <a:solidFill>
                  <a:srgbClr val="C00000"/>
                </a:solidFill>
                <a:cs typeface="Times New Roman" pitchFamily="18" charset="0"/>
              </a:rPr>
              <a:t> </a:t>
            </a:r>
          </a:p>
          <a:p>
            <a:pPr lvl="1" eaLnBrk="1" hangingPunct="1">
              <a:lnSpc>
                <a:spcPct val="90000"/>
              </a:lnSpc>
              <a:buNone/>
            </a:pPr>
            <a:r>
              <a:rPr lang="en-US" sz="1400" dirty="0">
                <a:cs typeface="Times New Roman" pitchFamily="18" charset="0"/>
              </a:rPr>
              <a:t>	All personal property items with a useful life of five years or more and a value or cost of $5,000 or more must be capitalized. Included are all types of data processing equipment, office machinery, furniture and other machinery and equipment necessary to the particular use of the building or property that are purchased outright or through an installment purchase plan.</a:t>
            </a:r>
          </a:p>
          <a:p>
            <a:pPr marL="457200" lvl="1" indent="0" eaLnBrk="1" hangingPunct="1">
              <a:lnSpc>
                <a:spcPct val="90000"/>
              </a:lnSpc>
              <a:buNone/>
            </a:pPr>
            <a:endParaRPr lang="en-US" sz="1400" dirty="0">
              <a:cs typeface="Times New Roman" pitchFamily="18" charset="0"/>
            </a:endParaRPr>
          </a:p>
          <a:p>
            <a:pPr lvl="1" eaLnBrk="1" hangingPunct="1">
              <a:lnSpc>
                <a:spcPct val="90000"/>
              </a:lnSpc>
              <a:buFont typeface="Wingdings" pitchFamily="2" charset="2"/>
              <a:buChar char="Ø"/>
            </a:pPr>
            <a:r>
              <a:rPr lang="en-US" sz="1400" b="1" u="sng" dirty="0">
                <a:solidFill>
                  <a:srgbClr val="C00000"/>
                </a:solidFill>
                <a:cs typeface="Times New Roman" pitchFamily="18" charset="0"/>
              </a:rPr>
              <a:t>Controllable Equipment</a:t>
            </a:r>
            <a:r>
              <a:rPr lang="en-US" sz="1400" b="1" dirty="0">
                <a:solidFill>
                  <a:srgbClr val="C00000"/>
                </a:solidFill>
                <a:cs typeface="Times New Roman" pitchFamily="18" charset="0"/>
              </a:rPr>
              <a:t>:</a:t>
            </a:r>
            <a:r>
              <a:rPr lang="en-US" sz="1400" dirty="0">
                <a:solidFill>
                  <a:srgbClr val="C00000"/>
                </a:solidFill>
                <a:cs typeface="Times New Roman" pitchFamily="18" charset="0"/>
              </a:rPr>
              <a:t> </a:t>
            </a:r>
          </a:p>
          <a:p>
            <a:pPr lvl="1" eaLnBrk="1" hangingPunct="1">
              <a:lnSpc>
                <a:spcPct val="90000"/>
              </a:lnSpc>
              <a:buNone/>
            </a:pPr>
            <a:r>
              <a:rPr lang="en-US" sz="1400" dirty="0">
                <a:cs typeface="Times New Roman" pitchFamily="18" charset="0"/>
              </a:rPr>
              <a:t>	Property with a unit value less than $5,000, an expected useful life of one or more years and/or, at the discretion of DDS requires identity and control. DDS has identified the following items as controllable: audio/visual equipment over $500 (for use by Staff Development </a:t>
            </a:r>
            <a:r>
              <a:rPr lang="en-US" sz="1400" i="1" dirty="0">
                <a:cs typeface="Times New Roman" pitchFamily="18" charset="0"/>
              </a:rPr>
              <a:t>only</a:t>
            </a:r>
            <a:r>
              <a:rPr lang="en-US" sz="1400" dirty="0">
                <a:cs typeface="Times New Roman" pitchFamily="18" charset="0"/>
              </a:rPr>
              <a:t> -</a:t>
            </a:r>
            <a:r>
              <a:rPr lang="en-US" sz="1400" i="1" dirty="0">
                <a:cs typeface="Times New Roman" pitchFamily="18" charset="0"/>
              </a:rPr>
              <a:t> </a:t>
            </a:r>
            <a:r>
              <a:rPr lang="en-US" sz="1400" dirty="0">
                <a:cs typeface="Times New Roman" pitchFamily="18" charset="0"/>
              </a:rPr>
              <a:t>DVDs, TVs, and other A/V equipment in residential units are not deemed controllable); maintenance equipment over $500; EDP (computer equipment) over $500; and medical/laboratory equipment over $500. These assets must be identified and controlled because of their sensitive, portable and theft-prone nature. They must be tagged and maintained on the fixed asset database in the same manner as capital equipment. </a:t>
            </a:r>
            <a:endParaRPr lang="en-US" sz="1400" dirty="0"/>
          </a:p>
          <a:p>
            <a:pPr eaLnBrk="1" hangingPunct="1">
              <a:lnSpc>
                <a:spcPct val="90000"/>
              </a:lnSpc>
              <a:buFont typeface="Wingdings" pitchFamily="2" charset="2"/>
              <a:buNone/>
            </a:pPr>
            <a:endParaRPr lang="en-US" sz="1600" b="1" dirty="0">
              <a:cs typeface="Times New Roman" pitchFamily="18" charset="0"/>
            </a:endParaRPr>
          </a:p>
          <a:p>
            <a:pPr eaLnBrk="1" hangingPunct="1">
              <a:lnSpc>
                <a:spcPct val="90000"/>
              </a:lnSpc>
              <a:buFont typeface="Wingdings" pitchFamily="2" charset="2"/>
              <a:buNone/>
            </a:pPr>
            <a:endParaRPr lang="en-US" sz="1600" dirty="0">
              <a:cs typeface="Times New Roman" pitchFamily="18" charset="0"/>
            </a:endParaRPr>
          </a:p>
          <a:p>
            <a:pPr eaLnBrk="1" hangingPunct="1">
              <a:lnSpc>
                <a:spcPct val="90000"/>
              </a:lnSpc>
              <a:buFont typeface="Wingdings" pitchFamily="2" charset="2"/>
              <a:buNone/>
            </a:pPr>
            <a:endParaRPr lang="en-US" sz="1600" b="1" dirty="0">
              <a:cs typeface="Times New Roman" pitchFamily="18" charset="0"/>
            </a:endParaRPr>
          </a:p>
          <a:p>
            <a:pPr eaLnBrk="1" hangingPunct="1">
              <a:lnSpc>
                <a:spcPct val="90000"/>
              </a:lnSpc>
              <a:buFont typeface="Wingdings" pitchFamily="2" charset="2"/>
              <a:buNone/>
            </a:pPr>
            <a:endParaRPr lang="en-US" sz="1600" b="1" dirty="0">
              <a:cs typeface="Times New Roman" pitchFamily="18" charset="0"/>
            </a:endParaRPr>
          </a:p>
          <a:p>
            <a:pPr eaLnBrk="1" hangingPunct="1">
              <a:lnSpc>
                <a:spcPct val="90000"/>
              </a:lnSpc>
              <a:buFont typeface="Wingdings" pitchFamily="2" charset="2"/>
              <a:buNone/>
            </a:pPr>
            <a:endParaRPr lang="en-US" sz="1600" b="1" dirty="0">
              <a:cs typeface="Times New Roman" pitchFamily="18" charset="0"/>
            </a:endParaRPr>
          </a:p>
          <a:p>
            <a:pPr eaLnBrk="1" hangingPunct="1">
              <a:lnSpc>
                <a:spcPct val="90000"/>
              </a:lnSpc>
              <a:buFont typeface="Wingdings" pitchFamily="2" charset="2"/>
              <a:buNone/>
            </a:pPr>
            <a:endParaRPr lang="en-US" sz="1600" b="1" dirty="0">
              <a:cs typeface="Times New Roman" pitchFamily="18" charset="0"/>
            </a:endParaRPr>
          </a:p>
          <a:p>
            <a:pPr eaLnBrk="1" hangingPunct="1">
              <a:lnSpc>
                <a:spcPct val="90000"/>
              </a:lnSpc>
              <a:buFont typeface="Wingdings" pitchFamily="2" charset="2"/>
              <a:buNone/>
            </a:pPr>
            <a:endParaRPr lang="en-US" sz="1600" b="1" dirty="0">
              <a:cs typeface="Times New Roman" pitchFamily="18" charset="0"/>
            </a:endParaRPr>
          </a:p>
          <a:p>
            <a:pPr eaLnBrk="1" hangingPunct="1">
              <a:lnSpc>
                <a:spcPct val="90000"/>
              </a:lnSpc>
              <a:buFont typeface="Wingdings" pitchFamily="2" charset="2"/>
              <a:buNone/>
            </a:pPr>
            <a:endParaRPr lang="en-US" sz="1600" b="1" dirty="0">
              <a:cs typeface="Times New Roman" pitchFamily="18" charset="0"/>
            </a:endParaRPr>
          </a:p>
          <a:p>
            <a:pPr eaLnBrk="1" hangingPunct="1">
              <a:lnSpc>
                <a:spcPct val="90000"/>
              </a:lnSpc>
              <a:buFont typeface="Wingdings" pitchFamily="2" charset="2"/>
              <a:buNone/>
            </a:pPr>
            <a:endParaRPr lang="en-US" sz="1600" b="1" dirty="0">
              <a:cs typeface="Times New Roman" pitchFamily="18" charset="0"/>
            </a:endParaRPr>
          </a:p>
          <a:p>
            <a:pPr eaLnBrk="1" hangingPunct="1">
              <a:lnSpc>
                <a:spcPct val="90000"/>
              </a:lnSpc>
              <a:buFont typeface="Wingdings" pitchFamily="2" charset="2"/>
              <a:buNone/>
            </a:pPr>
            <a:endParaRPr lang="en-US" sz="1600" b="1" dirty="0">
              <a:cs typeface="Times New Roman" pitchFamily="18" charset="0"/>
            </a:endParaRPr>
          </a:p>
        </p:txBody>
      </p: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Receiving New Assets</a:t>
            </a:r>
            <a:br>
              <a:rPr lang="en-US" dirty="0"/>
            </a:br>
            <a:r>
              <a:rPr lang="en-US" sz="2000" dirty="0"/>
              <a:t>What is my role?</a:t>
            </a:r>
          </a:p>
        </p:txBody>
      </p:sp>
      <p:sp>
        <p:nvSpPr>
          <p:cNvPr id="3" name="Content Placeholder 2"/>
          <p:cNvSpPr>
            <a:spLocks noGrp="1"/>
          </p:cNvSpPr>
          <p:nvPr>
            <p:ph idx="1"/>
          </p:nvPr>
        </p:nvSpPr>
        <p:spPr>
          <a:xfrm>
            <a:off x="685800" y="2438400"/>
            <a:ext cx="7772400" cy="4114800"/>
          </a:xfrm>
          <a:noFill/>
        </p:spPr>
        <p:txBody>
          <a:bodyPr/>
          <a:lstStyle/>
          <a:p>
            <a:pPr marL="457200" indent="-457200">
              <a:spcBef>
                <a:spcPct val="0"/>
              </a:spcBef>
              <a:buFont typeface="+mj-lt"/>
              <a:buAutoNum type="alphaUcPeriod"/>
            </a:pPr>
            <a:r>
              <a:rPr lang="en-US" sz="1800" b="1" dirty="0"/>
              <a:t>Receiving - packing slip</a:t>
            </a:r>
          </a:p>
          <a:p>
            <a:pPr marL="457200" indent="-457200">
              <a:spcBef>
                <a:spcPct val="0"/>
              </a:spcBef>
              <a:buNone/>
            </a:pPr>
            <a:endParaRPr lang="en-US" sz="1600" dirty="0"/>
          </a:p>
          <a:p>
            <a:pPr marL="857250" lvl="1" indent="-457200" algn="just">
              <a:spcBef>
                <a:spcPct val="0"/>
              </a:spcBef>
              <a:spcAft>
                <a:spcPts val="600"/>
              </a:spcAft>
              <a:buFont typeface="Times New Roman" pitchFamily="18" charset="0"/>
              <a:buChar char="–"/>
            </a:pPr>
            <a:r>
              <a:rPr lang="en-US" sz="1400" dirty="0"/>
              <a:t>When the order is delivered, check to see if all items ordered are listed on the </a:t>
            </a:r>
            <a:r>
              <a:rPr lang="en-US" sz="1400" i="1" dirty="0"/>
              <a:t>packing slip</a:t>
            </a:r>
            <a:r>
              <a:rPr lang="en-US" sz="1400" dirty="0"/>
              <a:t>. </a:t>
            </a:r>
          </a:p>
          <a:p>
            <a:pPr marL="857250" lvl="1" indent="-457200" algn="just">
              <a:spcBef>
                <a:spcPct val="0"/>
              </a:spcBef>
              <a:spcAft>
                <a:spcPts val="600"/>
              </a:spcAft>
              <a:buFont typeface="Times New Roman" pitchFamily="18" charset="0"/>
              <a:buChar char="–"/>
            </a:pPr>
            <a:r>
              <a:rPr lang="en-US" sz="1400" dirty="0"/>
              <a:t>Make note of any discrepancies (i.e. returned, missing, backordered items). </a:t>
            </a:r>
          </a:p>
          <a:p>
            <a:pPr marL="857250" lvl="1" indent="-457200" algn="just">
              <a:spcBef>
                <a:spcPct val="0"/>
              </a:spcBef>
              <a:spcAft>
                <a:spcPts val="600"/>
              </a:spcAft>
              <a:buFont typeface="Times New Roman" pitchFamily="18" charset="0"/>
              <a:buChar char="–"/>
            </a:pPr>
            <a:r>
              <a:rPr lang="en-US" sz="1400" dirty="0"/>
              <a:t>Mark “received” on the </a:t>
            </a:r>
            <a:r>
              <a:rPr lang="en-US" sz="1400" i="1" dirty="0"/>
              <a:t>packing slip </a:t>
            </a:r>
          </a:p>
          <a:p>
            <a:pPr marL="857250" lvl="1" indent="-457200" algn="just">
              <a:spcBef>
                <a:spcPct val="0"/>
              </a:spcBef>
              <a:spcAft>
                <a:spcPts val="600"/>
              </a:spcAft>
              <a:buFont typeface="Times New Roman" pitchFamily="18" charset="0"/>
              <a:buChar char="–"/>
            </a:pPr>
            <a:r>
              <a:rPr lang="en-US" sz="1400" dirty="0"/>
              <a:t>Make sure to sign and date (with receipt date of goods or services) </a:t>
            </a:r>
          </a:p>
          <a:p>
            <a:pPr marL="857250" lvl="1" indent="-457200" algn="just">
              <a:spcBef>
                <a:spcPct val="0"/>
              </a:spcBef>
              <a:spcAft>
                <a:spcPts val="600"/>
              </a:spcAft>
              <a:buFont typeface="Times New Roman" pitchFamily="18" charset="0"/>
              <a:buChar char="–"/>
            </a:pPr>
            <a:r>
              <a:rPr lang="en-US" sz="1400" dirty="0"/>
              <a:t>Send the </a:t>
            </a:r>
            <a:r>
              <a:rPr lang="en-US" sz="1400" u="sng" dirty="0"/>
              <a:t>original</a:t>
            </a:r>
            <a:r>
              <a:rPr lang="en-US" sz="1400" dirty="0"/>
              <a:t> </a:t>
            </a:r>
            <a:r>
              <a:rPr lang="en-US" sz="1400" i="1" dirty="0"/>
              <a:t>packing slip </a:t>
            </a:r>
            <a:r>
              <a:rPr lang="en-US" sz="1400" dirty="0"/>
              <a:t>to the Business Office A/P unit and/or send via email/Fax or interoffice to: </a:t>
            </a:r>
          </a:p>
          <a:p>
            <a:pPr marL="0" marR="0" indent="0">
              <a:spcBef>
                <a:spcPts val="0"/>
              </a:spcBef>
              <a:spcAft>
                <a:spcPts val="0"/>
              </a:spcAft>
              <a:buNone/>
            </a:pPr>
            <a:r>
              <a:rPr lang="en-US" sz="1400" dirty="0"/>
              <a:t>	</a:t>
            </a:r>
            <a:r>
              <a:rPr lang="en-US" sz="1200" b="1" dirty="0">
                <a:solidFill>
                  <a:srgbClr val="000000"/>
                </a:solidFill>
                <a:effectLst/>
                <a:latin typeface="+mj-lt"/>
                <a:ea typeface="Calibri" panose="020F0502020204030204" pitchFamily="34" charset="0"/>
                <a:cs typeface="Calibri" panose="020F0502020204030204" pitchFamily="34" charset="0"/>
              </a:rPr>
              <a:t>460 Capitol Ave, Hartford, CT 06106</a:t>
            </a:r>
          </a:p>
          <a:p>
            <a:pPr marL="0" marR="0">
              <a:spcBef>
                <a:spcPts val="0"/>
              </a:spcBef>
              <a:spcAft>
                <a:spcPts val="0"/>
              </a:spcAft>
            </a:pPr>
            <a:endParaRPr lang="en-US" sz="1400" dirty="0"/>
          </a:p>
          <a:p>
            <a:pPr marL="857250" lvl="1" indent="-457200" algn="just">
              <a:spcBef>
                <a:spcPct val="0"/>
              </a:spcBef>
              <a:spcAft>
                <a:spcPts val="600"/>
              </a:spcAft>
              <a:buFont typeface="Times New Roman" pitchFamily="18" charset="0"/>
              <a:buChar char="–"/>
            </a:pPr>
            <a:r>
              <a:rPr lang="en-US" sz="1400" dirty="0"/>
              <a:t>If you do not get a packing slip, a copy of the purchase order can be used in place of the packing slip. The Purchase Order will be treated the same as a packing slip (checked, signed and dated – with discrepancies, etc. noted). </a:t>
            </a:r>
          </a:p>
          <a:p>
            <a:pPr marL="857250" lvl="1" indent="-457200" algn="just">
              <a:spcBef>
                <a:spcPct val="0"/>
              </a:spcBef>
              <a:spcAft>
                <a:spcPts val="600"/>
              </a:spcAft>
              <a:buFont typeface="Times New Roman" pitchFamily="18" charset="0"/>
              <a:buChar char="–"/>
            </a:pPr>
            <a:r>
              <a:rPr lang="en-US" sz="1400" dirty="0"/>
              <a:t>Please submit packing slip within 1-2 days of receipt of goods or services.</a:t>
            </a:r>
          </a:p>
          <a:p>
            <a:pPr lvl="1">
              <a:buNone/>
            </a:pPr>
            <a:endParaRPr lang="en-US" dirty="0"/>
          </a:p>
        </p:txBody>
      </p:sp>
      <p:pic>
        <p:nvPicPr>
          <p:cNvPr id="2053" name="Picture 5" descr="C:\Documents and Settings\LiistroS\Local Settings\Temp\Content.IE5\R5CXHI0G\MC900090015[1].wmf"/>
          <p:cNvPicPr>
            <a:picLocks noChangeAspect="1" noChangeArrowheads="1"/>
          </p:cNvPicPr>
          <p:nvPr/>
        </p:nvPicPr>
        <p:blipFill>
          <a:blip r:embed="rId2" cstate="print"/>
          <a:stretch>
            <a:fillRect/>
          </a:stretch>
        </p:blipFill>
        <p:spPr bwMode="auto">
          <a:xfrm>
            <a:off x="5867400" y="1447800"/>
            <a:ext cx="1814256" cy="1295400"/>
          </a:xfrm>
          <a:prstGeom prst="rect">
            <a:avLst/>
          </a:prstGeom>
          <a:noFill/>
          <a:ln>
            <a:noFill/>
          </a:ln>
        </p:spPr>
      </p:pic>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772400" cy="1143000"/>
          </a:xfrm>
        </p:spPr>
        <p:txBody>
          <a:bodyPr/>
          <a:lstStyle/>
          <a:p>
            <a:r>
              <a:rPr lang="en-US" dirty="0"/>
              <a:t>Tagging New Assets</a:t>
            </a:r>
          </a:p>
        </p:txBody>
      </p:sp>
      <p:sp>
        <p:nvSpPr>
          <p:cNvPr id="3" name="Content Placeholder 2"/>
          <p:cNvSpPr>
            <a:spLocks noGrp="1"/>
          </p:cNvSpPr>
          <p:nvPr>
            <p:ph idx="1"/>
          </p:nvPr>
        </p:nvSpPr>
        <p:spPr>
          <a:xfrm>
            <a:off x="533400" y="1753495"/>
            <a:ext cx="7772400" cy="4419600"/>
          </a:xfrm>
          <a:solidFill>
            <a:schemeClr val="bg1"/>
          </a:solidFill>
          <a:ln cmpd="dbl"/>
        </p:spPr>
        <p:txBody>
          <a:bodyPr>
            <a:normAutofit/>
          </a:bodyPr>
          <a:lstStyle/>
          <a:p>
            <a:pPr marL="514350" indent="-514350">
              <a:buFont typeface="+mj-lt"/>
              <a:buAutoNum type="alphaUcPeriod" startAt="2"/>
            </a:pPr>
            <a:r>
              <a:rPr lang="en-US" sz="1800" b="1" dirty="0"/>
              <a:t>Tagging New Assets – </a:t>
            </a:r>
            <a:r>
              <a:rPr lang="en-US" sz="1400" u="sng" dirty="0"/>
              <a:t>Once asset is paid by A/P, </a:t>
            </a:r>
            <a:r>
              <a:rPr lang="en-US" sz="1400" b="1" i="1" u="sng" dirty="0"/>
              <a:t>new tags </a:t>
            </a:r>
            <a:r>
              <a:rPr lang="en-US" sz="1400" u="sng" dirty="0"/>
              <a:t>will be sent to the Location Manager</a:t>
            </a:r>
            <a:r>
              <a:rPr lang="en-US" sz="1400" dirty="0"/>
              <a:t>. </a:t>
            </a:r>
          </a:p>
          <a:p>
            <a:pPr marL="514350" indent="-514350">
              <a:buNone/>
            </a:pPr>
            <a:endParaRPr lang="en-US" sz="1400" dirty="0"/>
          </a:p>
          <a:p>
            <a:pPr marL="914400" lvl="1" indent="-514350">
              <a:buFont typeface="Wingdings" pitchFamily="2" charset="2"/>
              <a:buChar char="Ø"/>
            </a:pPr>
            <a:r>
              <a:rPr lang="en-US" sz="1400" dirty="0"/>
              <a:t>An </a:t>
            </a:r>
            <a:r>
              <a:rPr lang="en-US" sz="1400" b="1" dirty="0"/>
              <a:t>Additions Form </a:t>
            </a:r>
            <a:r>
              <a:rPr lang="en-US" sz="1400" dirty="0"/>
              <a:t>will accompany the new tags. The form is prefilled from Asset Management with tag information for each item received. </a:t>
            </a:r>
          </a:p>
          <a:p>
            <a:pPr marL="914400" lvl="1" indent="-514350">
              <a:buFont typeface="Wingdings" pitchFamily="2" charset="2"/>
              <a:buChar char="Ø"/>
            </a:pPr>
            <a:r>
              <a:rPr lang="en-US" sz="1400" dirty="0"/>
              <a:t>Please be sure to </a:t>
            </a:r>
            <a:r>
              <a:rPr lang="en-US" sz="1400" b="1" u="sng" dirty="0"/>
              <a:t>fill in serial #, model, manufacturer, location of tag on asset, sign and date.</a:t>
            </a:r>
            <a:r>
              <a:rPr lang="en-US" sz="1400" b="1" dirty="0"/>
              <a:t> </a:t>
            </a:r>
          </a:p>
          <a:p>
            <a:pPr marL="914400" lvl="1" indent="-514350" algn="ctr">
              <a:buNone/>
            </a:pPr>
            <a:r>
              <a:rPr lang="en-US" sz="1400" i="1" dirty="0"/>
              <a:t>*Accuracy is very important for Asset identification in Core-CT.*</a:t>
            </a:r>
          </a:p>
          <a:p>
            <a:pPr marL="914400" lvl="1" indent="-514350">
              <a:buFont typeface="Wingdings" pitchFamily="2" charset="2"/>
              <a:buChar char="Ø"/>
            </a:pPr>
            <a:r>
              <a:rPr lang="en-US" sz="1400" dirty="0"/>
              <a:t>When multiple tags are sent for assets, </a:t>
            </a:r>
            <a:r>
              <a:rPr lang="en-US" sz="1400" b="1" dirty="0"/>
              <a:t>it is extremely important tags assigned to the assets are placed specifically as noted on Additions Form. </a:t>
            </a:r>
            <a:r>
              <a:rPr lang="en-US" sz="1400" dirty="0"/>
              <a:t>Failure to do so will result in audit write-ups and cause confusion during inventory.</a:t>
            </a:r>
            <a:endParaRPr lang="en-US" sz="1400" b="1" dirty="0"/>
          </a:p>
          <a:p>
            <a:pPr marL="914400" lvl="1" indent="-514350">
              <a:buFont typeface="Wingdings" pitchFamily="2" charset="2"/>
              <a:buChar char="Ø"/>
            </a:pPr>
            <a:r>
              <a:rPr lang="en-US" sz="1400" dirty="0"/>
              <a:t>All </a:t>
            </a:r>
            <a:r>
              <a:rPr lang="en-US" sz="1400" b="1" dirty="0"/>
              <a:t>original forms </a:t>
            </a:r>
            <a:r>
              <a:rPr lang="en-US" sz="1400" dirty="0"/>
              <a:t>are to be </a:t>
            </a:r>
            <a:r>
              <a:rPr lang="en-US" sz="1400" b="1" u="sng" dirty="0">
                <a:solidFill>
                  <a:srgbClr val="FF0000"/>
                </a:solidFill>
              </a:rPr>
              <a:t>email or sent back to Central Office within a 5 day period</a:t>
            </a:r>
          </a:p>
          <a:p>
            <a:pPr marL="914400" lvl="1" indent="-514350">
              <a:buFont typeface="Wingdings" pitchFamily="2" charset="2"/>
              <a:buChar char="Ø"/>
            </a:pPr>
            <a:r>
              <a:rPr lang="en-US" sz="1400" dirty="0"/>
              <a:t>In the event a tag has fallen off, please contact the BO for replacement.</a:t>
            </a:r>
          </a:p>
          <a:p>
            <a:pPr marL="914400" lvl="1" indent="-514350">
              <a:buNone/>
            </a:pPr>
            <a:endParaRPr lang="en-US" sz="1400" dirty="0"/>
          </a:p>
          <a:p>
            <a:pPr marL="400050" lvl="1" indent="0">
              <a:buNone/>
            </a:pPr>
            <a:endParaRPr lang="en-US" sz="1400" dirty="0"/>
          </a:p>
          <a:p>
            <a:pPr marL="914400" lvl="1" indent="-514350">
              <a:buFont typeface="Wingdings" pitchFamily="2" charset="2"/>
              <a:buChar char="Ø"/>
            </a:pPr>
            <a:endParaRPr lang="en-US" sz="1600" dirty="0"/>
          </a:p>
          <a:p>
            <a:pPr marL="514350" indent="-514350">
              <a:buFont typeface="+mj-lt"/>
              <a:buAutoNum type="alphaUcPeriod" startAt="2"/>
            </a:pPr>
            <a:endParaRPr lang="en-US" sz="1600" dirty="0"/>
          </a:p>
        </p:txBody>
      </p:sp>
      <p:pic>
        <p:nvPicPr>
          <p:cNvPr id="1034" name="Picture 10" descr="C:\Documents and Settings\LiistroS\Local Settings\Temp\Content.IE5\R5CXHI0G\MP900316506[1].jpg"/>
          <p:cNvPicPr>
            <a:picLocks noChangeAspect="1" noChangeArrowheads="1"/>
          </p:cNvPicPr>
          <p:nvPr/>
        </p:nvPicPr>
        <p:blipFill>
          <a:blip r:embed="rId2" cstate="print"/>
          <a:srcRect/>
          <a:stretch>
            <a:fillRect/>
          </a:stretch>
        </p:blipFill>
        <p:spPr bwMode="auto">
          <a:xfrm>
            <a:off x="7315200" y="533400"/>
            <a:ext cx="1448946" cy="963549"/>
          </a:xfrm>
          <a:prstGeom prst="rect">
            <a:avLst/>
          </a:prstGeom>
          <a:noFill/>
        </p:spPr>
      </p:pic>
      <p:cxnSp>
        <p:nvCxnSpPr>
          <p:cNvPr id="8" name="Straight Arrow Connector 7"/>
          <p:cNvCxnSpPr/>
          <p:nvPr/>
        </p:nvCxnSpPr>
        <p:spPr bwMode="auto">
          <a:xfrm flipH="1" flipV="1">
            <a:off x="7658673" y="4648200"/>
            <a:ext cx="762000" cy="304800"/>
          </a:xfrm>
          <a:prstGeom prst="straightConnector1">
            <a:avLst/>
          </a:prstGeom>
          <a:noFill/>
          <a:ln w="34925" cap="flat" cmpd="sng" algn="ctr">
            <a:solidFill>
              <a:srgbClr val="C00000"/>
            </a:solidFill>
            <a:prstDash val="solid"/>
            <a:round/>
            <a:headEnd type="none" w="med" len="med"/>
            <a:tailEnd type="arrow"/>
          </a:ln>
          <a:effectLst/>
        </p:spPr>
      </p:cxnSp>
      <p:pic>
        <p:nvPicPr>
          <p:cNvPr id="2050" name="Picture 2" descr="C:\Documents and Settings\LiistroS\Local Settings\Temp\Content.IE5\XHVZFTOJ\MC900013282[1].wmf"/>
          <p:cNvPicPr>
            <a:picLocks noChangeAspect="1" noChangeArrowheads="1"/>
          </p:cNvPicPr>
          <p:nvPr/>
        </p:nvPicPr>
        <p:blipFill>
          <a:blip r:embed="rId3" cstate="print"/>
          <a:srcRect/>
          <a:stretch>
            <a:fillRect/>
          </a:stretch>
        </p:blipFill>
        <p:spPr bwMode="auto">
          <a:xfrm>
            <a:off x="457200" y="228600"/>
            <a:ext cx="897941" cy="1289304"/>
          </a:xfrm>
          <a:prstGeom prst="rect">
            <a:avLst/>
          </a:prstGeom>
          <a:noFill/>
        </p:spPr>
      </p:pic>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normAutofit fontScale="90000"/>
          </a:bodyPr>
          <a:lstStyle/>
          <a:p>
            <a:r>
              <a:rPr lang="en-US" sz="3200" dirty="0">
                <a:cs typeface="Times New Roman" pitchFamily="18" charset="0"/>
              </a:rPr>
              <a:t>Inventory Audits </a:t>
            </a:r>
            <a:r>
              <a:rPr lang="en-US" sz="2400" b="1" dirty="0">
                <a:cs typeface="Times New Roman" pitchFamily="18" charset="0"/>
              </a:rPr>
              <a:t>- </a:t>
            </a:r>
            <a:r>
              <a:rPr lang="en-US" sz="2400" dirty="0">
                <a:cs typeface="Times New Roman" pitchFamily="18" charset="0"/>
              </a:rPr>
              <a:t>What is my role?</a:t>
            </a:r>
            <a:br>
              <a:rPr lang="en-US" sz="2400" dirty="0">
                <a:cs typeface="Times New Roman" pitchFamily="18" charset="0"/>
              </a:rPr>
            </a:br>
            <a:endParaRPr lang="en-US" sz="2400" dirty="0"/>
          </a:p>
        </p:txBody>
      </p:sp>
      <p:sp>
        <p:nvSpPr>
          <p:cNvPr id="3" name="Content Placeholder 2"/>
          <p:cNvSpPr>
            <a:spLocks noGrp="1"/>
          </p:cNvSpPr>
          <p:nvPr>
            <p:ph idx="1"/>
          </p:nvPr>
        </p:nvSpPr>
        <p:spPr>
          <a:xfrm>
            <a:off x="457200" y="914400"/>
            <a:ext cx="8229600" cy="5486400"/>
          </a:xfrm>
        </p:spPr>
        <p:txBody>
          <a:bodyPr>
            <a:normAutofit fontScale="85000" lnSpcReduction="20000"/>
          </a:bodyPr>
          <a:lstStyle/>
          <a:p>
            <a:pPr marL="660400" indent="-660400" eaLnBrk="1" hangingPunct="1">
              <a:buNone/>
            </a:pPr>
            <a:r>
              <a:rPr lang="en-US" sz="1900" b="1" dirty="0">
                <a:cs typeface="Times New Roman" pitchFamily="18" charset="0"/>
              </a:rPr>
              <a:t>Inventory Audits </a:t>
            </a:r>
            <a:r>
              <a:rPr lang="en-US" sz="1800" b="1" i="1" dirty="0">
                <a:cs typeface="Times New Roman" pitchFamily="18" charset="0"/>
              </a:rPr>
              <a:t>– </a:t>
            </a:r>
          </a:p>
          <a:p>
            <a:pPr marL="660400" indent="-660400" eaLnBrk="1" hangingPunct="1">
              <a:buNone/>
            </a:pPr>
            <a:r>
              <a:rPr lang="en-US" sz="1600" b="1" i="1" dirty="0">
                <a:cs typeface="Times New Roman" pitchFamily="18" charset="0"/>
              </a:rPr>
              <a:t>	</a:t>
            </a:r>
            <a:r>
              <a:rPr lang="en-US" sz="1600" dirty="0">
                <a:cs typeface="Times New Roman" pitchFamily="18" charset="0"/>
              </a:rPr>
              <a:t>Asset Management will schedule the state mandated Inventory Audit in order to complete the annual reporting as required by OSC (Office of State Comptroller). </a:t>
            </a:r>
          </a:p>
          <a:p>
            <a:pPr marL="660400" indent="-660400" eaLnBrk="1" hangingPunct="1">
              <a:buNone/>
            </a:pPr>
            <a:r>
              <a:rPr lang="en-US" sz="1600" dirty="0">
                <a:cs typeface="Times New Roman" pitchFamily="18" charset="0"/>
              </a:rPr>
              <a:t>	</a:t>
            </a:r>
          </a:p>
          <a:p>
            <a:pPr marL="660400" indent="-660400" eaLnBrk="1" hangingPunct="1">
              <a:buNone/>
            </a:pPr>
            <a:r>
              <a:rPr lang="en-US" sz="1600" dirty="0">
                <a:cs typeface="Times New Roman" pitchFamily="18" charset="0"/>
              </a:rPr>
              <a:t>	Throughout the year it is very important to maintain communication with Asset Management staff and report any changes made to the assets using proper forms. To ensure a flawless inventory, occasional Semi-Annual Inventories will be performed for locations with a large volume of assets .</a:t>
            </a:r>
          </a:p>
          <a:p>
            <a:pPr marL="660400" indent="-660400" eaLnBrk="1" hangingPunct="1">
              <a:buNone/>
            </a:pPr>
            <a:endParaRPr lang="en-US" sz="1600" dirty="0">
              <a:cs typeface="Times New Roman" pitchFamily="18" charset="0"/>
            </a:endParaRPr>
          </a:p>
          <a:p>
            <a:pPr marL="660400" indent="-660400" eaLnBrk="1" hangingPunct="1">
              <a:lnSpc>
                <a:spcPct val="120000"/>
              </a:lnSpc>
              <a:spcAft>
                <a:spcPts val="200"/>
              </a:spcAft>
              <a:buNone/>
            </a:pPr>
            <a:r>
              <a:rPr lang="en-US" sz="1600" dirty="0">
                <a:cs typeface="Times New Roman" pitchFamily="18" charset="0"/>
              </a:rPr>
              <a:t>	</a:t>
            </a:r>
            <a:r>
              <a:rPr lang="en-US" sz="1600" b="1" u="sng" dirty="0">
                <a:cs typeface="Times New Roman" pitchFamily="18" charset="0"/>
              </a:rPr>
              <a:t>Types of Audits</a:t>
            </a:r>
            <a:r>
              <a:rPr lang="en-US" sz="1600" dirty="0">
                <a:cs typeface="Times New Roman" pitchFamily="18" charset="0"/>
              </a:rPr>
              <a:t>:</a:t>
            </a:r>
          </a:p>
          <a:p>
            <a:pPr marL="1060450" lvl="1" indent="-274320" eaLnBrk="1" hangingPunct="1">
              <a:lnSpc>
                <a:spcPct val="120000"/>
              </a:lnSpc>
              <a:spcAft>
                <a:spcPts val="0"/>
              </a:spcAft>
              <a:buFont typeface="Wingdings" pitchFamily="2" charset="2"/>
              <a:buChar char="§"/>
            </a:pPr>
            <a:r>
              <a:rPr lang="en-US" sz="1500" b="1" dirty="0">
                <a:cs typeface="Times New Roman" pitchFamily="18" charset="0"/>
              </a:rPr>
              <a:t>Semi-Annual Inventory – </a:t>
            </a:r>
            <a:r>
              <a:rPr lang="en-US" sz="1500" dirty="0">
                <a:cs typeface="Times New Roman" pitchFamily="18" charset="0"/>
              </a:rPr>
              <a:t>Preparation for the Annual Inv. starting Mid-December</a:t>
            </a:r>
          </a:p>
          <a:p>
            <a:pPr marL="1060450" lvl="1" indent="-274320" eaLnBrk="1" hangingPunct="1">
              <a:lnSpc>
                <a:spcPct val="120000"/>
              </a:lnSpc>
              <a:spcAft>
                <a:spcPts val="0"/>
              </a:spcAft>
              <a:buFont typeface="Wingdings" pitchFamily="2" charset="2"/>
              <a:buChar char="§"/>
            </a:pPr>
            <a:r>
              <a:rPr lang="en-US" sz="1500" b="1" dirty="0">
                <a:cs typeface="Times New Roman" pitchFamily="18" charset="0"/>
              </a:rPr>
              <a:t>Annual Inventory </a:t>
            </a:r>
            <a:r>
              <a:rPr lang="en-US" sz="1500" dirty="0">
                <a:cs typeface="Times New Roman" pitchFamily="18" charset="0"/>
              </a:rPr>
              <a:t>– Year End Inventory set forth by the Asset Management starting Mid-April</a:t>
            </a:r>
          </a:p>
          <a:p>
            <a:pPr marL="1060450" lvl="1" indent="-274320" eaLnBrk="1" hangingPunct="1">
              <a:buFont typeface="Wingdings" pitchFamily="2" charset="2"/>
              <a:buChar char="§"/>
            </a:pPr>
            <a:r>
              <a:rPr lang="en-US" sz="1500" b="1" dirty="0">
                <a:cs typeface="Times New Roman" pitchFamily="18" charset="0"/>
              </a:rPr>
              <a:t>Quarterly Spectrum Audits </a:t>
            </a:r>
            <a:r>
              <a:rPr lang="en-US" sz="1500" dirty="0">
                <a:cs typeface="Times New Roman" pitchFamily="18" charset="0"/>
              </a:rPr>
              <a:t>– Completed by CO Audit Staff to ensure compliance with DDS and OSC 		           guidelines.	</a:t>
            </a:r>
          </a:p>
          <a:p>
            <a:pPr marL="1060450" lvl="1" indent="-274320" eaLnBrk="1" hangingPunct="1">
              <a:buFont typeface="Wingdings" pitchFamily="2" charset="2"/>
              <a:buChar char="§"/>
            </a:pPr>
            <a:r>
              <a:rPr lang="en-US" sz="1500" b="1" dirty="0">
                <a:cs typeface="Times New Roman" pitchFamily="18" charset="0"/>
              </a:rPr>
              <a:t>Auditors of Public Accounting (APA) Annual Audits </a:t>
            </a:r>
            <a:r>
              <a:rPr lang="en-US" sz="1500" dirty="0">
                <a:cs typeface="Times New Roman" pitchFamily="18" charset="0"/>
              </a:rPr>
              <a:t>– Yearly audits by APA Audit Staff</a:t>
            </a:r>
          </a:p>
          <a:p>
            <a:pPr marL="1060450" lvl="1" indent="-274320" eaLnBrk="1" hangingPunct="1">
              <a:buFont typeface="Wingdings" pitchFamily="2" charset="2"/>
              <a:buChar char="§"/>
            </a:pPr>
            <a:endParaRPr lang="en-US" sz="1500" dirty="0">
              <a:cs typeface="Times New Roman" pitchFamily="18" charset="0"/>
            </a:endParaRPr>
          </a:p>
          <a:p>
            <a:pPr marL="660400" indent="-660400" eaLnBrk="1" hangingPunct="1">
              <a:buNone/>
            </a:pPr>
            <a:r>
              <a:rPr lang="en-US" sz="1600" b="1" u="sng" dirty="0">
                <a:cs typeface="Times New Roman" pitchFamily="18" charset="0"/>
              </a:rPr>
              <a:t>Location Manager / Responsible Person</a:t>
            </a:r>
          </a:p>
          <a:p>
            <a:pPr marL="660400" indent="-660400" eaLnBrk="1" hangingPunct="1">
              <a:buNone/>
            </a:pPr>
            <a:r>
              <a:rPr lang="en-US" sz="2000" dirty="0">
                <a:cs typeface="Times New Roman" pitchFamily="18" charset="0"/>
              </a:rPr>
              <a:t>	</a:t>
            </a:r>
            <a:r>
              <a:rPr lang="en-US" sz="1600" dirty="0">
                <a:cs typeface="Times New Roman" pitchFamily="18" charset="0"/>
              </a:rPr>
              <a:t>Ensure assets are in correct locations and identifiable</a:t>
            </a:r>
          </a:p>
          <a:p>
            <a:pPr marL="660400" indent="-660400" eaLnBrk="1" hangingPunct="1">
              <a:buNone/>
            </a:pPr>
            <a:r>
              <a:rPr lang="en-US" sz="1600" dirty="0">
                <a:cs typeface="Times New Roman" pitchFamily="18" charset="0"/>
              </a:rPr>
              <a:t>	Ensure all assets have a visible asset tag or written asset # for ID</a:t>
            </a:r>
          </a:p>
          <a:p>
            <a:pPr marL="660400" indent="-660400" eaLnBrk="1" hangingPunct="1">
              <a:buNone/>
            </a:pPr>
            <a:r>
              <a:rPr lang="en-US" sz="1600" dirty="0">
                <a:cs typeface="Times New Roman" pitchFamily="18" charset="0"/>
              </a:rPr>
              <a:t>	Ensure all required paperwork is utilized throughout the year for accurate record keeping for Core-CT</a:t>
            </a:r>
          </a:p>
          <a:p>
            <a:pPr marL="660400" indent="-660400" eaLnBrk="1" hangingPunct="1">
              <a:buNone/>
            </a:pPr>
            <a:r>
              <a:rPr lang="en-US" sz="1600" dirty="0">
                <a:cs typeface="Times New Roman" pitchFamily="18" charset="0"/>
              </a:rPr>
              <a:t>	Ensure that assets selected by auditors can be located and identified</a:t>
            </a:r>
          </a:p>
          <a:p>
            <a:pPr marL="660400" indent="-660400" eaLnBrk="1" hangingPunct="1">
              <a:buNone/>
            </a:pPr>
            <a:endParaRPr lang="en-US" sz="2000" dirty="0">
              <a:cs typeface="Times New Roman" pitchFamily="18" charset="0"/>
            </a:endParaRPr>
          </a:p>
          <a:p>
            <a:pPr marL="660400" indent="-660400" eaLnBrk="1" hangingPunct="1">
              <a:buNone/>
            </a:pPr>
            <a:r>
              <a:rPr lang="en-US" sz="1600" b="1" u="sng" dirty="0">
                <a:cs typeface="Times New Roman" pitchFamily="18" charset="0"/>
              </a:rPr>
              <a:t>Fixed Asset Responsibilities </a:t>
            </a:r>
            <a:endParaRPr lang="en-US" sz="1600" u="sng" dirty="0">
              <a:cs typeface="Times New Roman" pitchFamily="18" charset="0"/>
            </a:endParaRPr>
          </a:p>
          <a:p>
            <a:pPr marL="660400" indent="-660400" eaLnBrk="1" hangingPunct="1">
              <a:buNone/>
            </a:pPr>
            <a:r>
              <a:rPr lang="en-US" sz="2000" dirty="0">
                <a:cs typeface="Times New Roman" pitchFamily="18" charset="0"/>
              </a:rPr>
              <a:t>	</a:t>
            </a:r>
            <a:r>
              <a:rPr lang="en-US" sz="1600" dirty="0">
                <a:cs typeface="Times New Roman" pitchFamily="18" charset="0"/>
              </a:rPr>
              <a:t>Ensure accurate reporting</a:t>
            </a:r>
          </a:p>
          <a:p>
            <a:pPr marL="660400" indent="-660400" eaLnBrk="1" hangingPunct="1">
              <a:buNone/>
            </a:pPr>
            <a:r>
              <a:rPr lang="en-US" sz="1600" dirty="0">
                <a:cs typeface="Times New Roman" pitchFamily="18" charset="0"/>
              </a:rPr>
              <a:t>	Ensure locations have proper safe-guards over assets</a:t>
            </a:r>
          </a:p>
          <a:p>
            <a:pPr marL="660400" indent="-660400" eaLnBrk="1" hangingPunct="1">
              <a:buNone/>
            </a:pPr>
            <a:r>
              <a:rPr lang="en-US" sz="1600" dirty="0">
                <a:cs typeface="Times New Roman" pitchFamily="18" charset="0"/>
              </a:rPr>
              <a:t>	Meet State accountability requirements.</a:t>
            </a:r>
          </a:p>
          <a:p>
            <a:pPr marL="660400" indent="-660400" eaLnBrk="1" hangingPunct="1">
              <a:buFontTx/>
              <a:buNone/>
            </a:pPr>
            <a:endParaRPr lang="en-US" sz="1800" dirty="0">
              <a:cs typeface="Times New Roman" pitchFamily="18" charset="0"/>
            </a:endParaRPr>
          </a:p>
          <a:p>
            <a:endParaRPr lang="en-US" dirty="0"/>
          </a:p>
        </p:txBody>
      </p:sp>
      <p:cxnSp>
        <p:nvCxnSpPr>
          <p:cNvPr id="4" name="Straight Arrow Connector 3"/>
          <p:cNvCxnSpPr/>
          <p:nvPr/>
        </p:nvCxnSpPr>
        <p:spPr bwMode="auto">
          <a:xfrm>
            <a:off x="609600" y="3505200"/>
            <a:ext cx="304800" cy="457200"/>
          </a:xfrm>
          <a:prstGeom prst="straightConnector1">
            <a:avLst/>
          </a:prstGeom>
          <a:noFill/>
          <a:ln w="34925" cap="flat" cmpd="sng" algn="ctr">
            <a:solidFill>
              <a:srgbClr val="C00000"/>
            </a:solidFill>
            <a:prstDash val="solid"/>
            <a:round/>
            <a:headEnd type="none" w="med" len="med"/>
            <a:tailEnd type="arrow"/>
          </a:ln>
          <a:effectLst/>
        </p:spPr>
      </p:cxnSp>
      <p:sp>
        <p:nvSpPr>
          <p:cNvPr id="7" name="TextBox 6"/>
          <p:cNvSpPr txBox="1"/>
          <p:nvPr/>
        </p:nvSpPr>
        <p:spPr>
          <a:xfrm rot="20470958">
            <a:off x="24115" y="3193795"/>
            <a:ext cx="955005" cy="307777"/>
          </a:xfrm>
          <a:prstGeom prst="rect">
            <a:avLst/>
          </a:prstGeom>
          <a:noFill/>
        </p:spPr>
        <p:txBody>
          <a:bodyPr wrap="none" rtlCol="0">
            <a:spAutoFit/>
          </a:bodyPr>
          <a:lstStyle/>
          <a:p>
            <a:r>
              <a:rPr lang="en-US" dirty="0">
                <a:solidFill>
                  <a:srgbClr val="C00000"/>
                </a:solidFill>
              </a:rPr>
              <a:t>Your Role</a:t>
            </a:r>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a:t>Surplus/Disposals</a:t>
            </a:r>
          </a:p>
        </p:txBody>
      </p:sp>
      <p:sp>
        <p:nvSpPr>
          <p:cNvPr id="3" name="Content Placeholder 2"/>
          <p:cNvSpPr>
            <a:spLocks noGrp="1"/>
          </p:cNvSpPr>
          <p:nvPr>
            <p:ph idx="1"/>
          </p:nvPr>
        </p:nvSpPr>
        <p:spPr>
          <a:xfrm>
            <a:off x="685800" y="1626098"/>
            <a:ext cx="7772400" cy="4724400"/>
          </a:xfrm>
        </p:spPr>
        <p:txBody>
          <a:bodyPr>
            <a:normAutofit lnSpcReduction="10000"/>
          </a:bodyPr>
          <a:lstStyle/>
          <a:p>
            <a:pPr marL="495300" indent="-495300">
              <a:spcBef>
                <a:spcPct val="50000"/>
              </a:spcBef>
              <a:buNone/>
            </a:pPr>
            <a:r>
              <a:rPr lang="en-US" sz="1600" b="1" u="sng" dirty="0"/>
              <a:t>Surplus/Disposal</a:t>
            </a:r>
            <a:r>
              <a:rPr lang="en-US" sz="1200" dirty="0"/>
              <a:t> - </a:t>
            </a:r>
            <a:r>
              <a:rPr lang="en-US" sz="1400" dirty="0"/>
              <a:t>  Removing property owned by the State that an agency no longer needs to support its operations. This includes property in various conditions ranging from excellent to scrap, tagged or not tagged bought by state funding </a:t>
            </a:r>
            <a:r>
              <a:rPr lang="en-US" sz="1400" u="sng" dirty="0"/>
              <a:t>ONLY</a:t>
            </a:r>
            <a:r>
              <a:rPr lang="en-US" sz="1400" dirty="0"/>
              <a:t>.</a:t>
            </a:r>
          </a:p>
          <a:p>
            <a:pPr marL="952500" lvl="1" indent="-495300">
              <a:spcBef>
                <a:spcPct val="50000"/>
              </a:spcBef>
              <a:buFont typeface="Wingdings" pitchFamily="2" charset="2"/>
              <a:buChar char="Ø"/>
            </a:pPr>
            <a:r>
              <a:rPr lang="en-US" sz="1400" dirty="0"/>
              <a:t>The process for disposing of an asset:</a:t>
            </a:r>
          </a:p>
          <a:p>
            <a:pPr marL="1352550" lvl="2" indent="-495300">
              <a:spcBef>
                <a:spcPct val="50000"/>
              </a:spcBef>
              <a:buFont typeface="Wingdings" pitchFamily="2" charset="2"/>
              <a:buChar char="§"/>
            </a:pPr>
            <a:r>
              <a:rPr lang="en-US" sz="1300" dirty="0"/>
              <a:t>The Location Manager is to send a completed Surplus/Disposal form to the regional Mailbox.  </a:t>
            </a:r>
          </a:p>
          <a:p>
            <a:pPr marL="1352550" lvl="2" indent="-495300">
              <a:spcBef>
                <a:spcPct val="50000"/>
              </a:spcBef>
              <a:buNone/>
            </a:pPr>
            <a:r>
              <a:rPr lang="en-US" sz="1300" dirty="0"/>
              <a:t>	Please </a:t>
            </a:r>
            <a:r>
              <a:rPr lang="en-US" sz="1300" u="sng" dirty="0"/>
              <a:t>Do Not</a:t>
            </a:r>
            <a:r>
              <a:rPr lang="en-US" sz="1300" dirty="0"/>
              <a:t> Send via interoffice mail, the form will not be processed.</a:t>
            </a:r>
          </a:p>
          <a:p>
            <a:pPr marL="1352550" lvl="2" indent="-495300">
              <a:spcBef>
                <a:spcPct val="50000"/>
              </a:spcBef>
              <a:buFont typeface="Times New Roman" pitchFamily="18" charset="0"/>
              <a:buChar char="►"/>
            </a:pPr>
            <a:r>
              <a:rPr lang="en-US" sz="1300" b="1" dirty="0">
                <a:solidFill>
                  <a:srgbClr val="C00000"/>
                </a:solidFill>
              </a:rPr>
              <a:t>A picture must be attached </a:t>
            </a:r>
            <a:r>
              <a:rPr lang="en-US" sz="1300" b="1" i="1" dirty="0">
                <a:solidFill>
                  <a:srgbClr val="C00000"/>
                </a:solidFill>
              </a:rPr>
              <a:t>for each asset disposal/surplus, </a:t>
            </a:r>
            <a:r>
              <a:rPr lang="en-US" sz="1300" b="1" u="sng" dirty="0">
                <a:solidFill>
                  <a:srgbClr val="C00000"/>
                </a:solidFill>
              </a:rPr>
              <a:t>per DAS policy</a:t>
            </a:r>
            <a:r>
              <a:rPr lang="en-US" sz="1300" dirty="0"/>
              <a:t>. </a:t>
            </a:r>
          </a:p>
          <a:p>
            <a:pPr marL="1352550" lvl="2" indent="-495300">
              <a:spcBef>
                <a:spcPct val="50000"/>
              </a:spcBef>
              <a:buFont typeface="Wingdings" pitchFamily="2" charset="2"/>
              <a:buChar char="§"/>
            </a:pPr>
            <a:r>
              <a:rPr lang="en-US" sz="1300" dirty="0"/>
              <a:t>Asset Management will notify the Property Distribution Center (PDC), for disposal, or post the Surplus item on the </a:t>
            </a:r>
            <a:r>
              <a:rPr lang="en-US" sz="1300" b="1" i="1" u="sng" dirty="0"/>
              <a:t>Surplus Property Auction Website.</a:t>
            </a:r>
          </a:p>
          <a:p>
            <a:pPr marL="1352550" lvl="2" indent="-495300">
              <a:spcBef>
                <a:spcPct val="50000"/>
              </a:spcBef>
              <a:buNone/>
            </a:pPr>
            <a:r>
              <a:rPr lang="en-US" sz="1300" b="1" i="1" dirty="0"/>
              <a:t>	</a:t>
            </a:r>
            <a:r>
              <a:rPr lang="en-US" sz="1300" b="1" i="1" u="sng" dirty="0"/>
              <a:t>All items must be kept until you have been given approval by Asset Management!</a:t>
            </a:r>
          </a:p>
          <a:p>
            <a:pPr marL="1352550" lvl="2" indent="-495300">
              <a:spcBef>
                <a:spcPct val="50000"/>
              </a:spcBef>
              <a:buFont typeface="Wingdings" pitchFamily="2" charset="2"/>
              <a:buChar char="§"/>
            </a:pPr>
            <a:r>
              <a:rPr lang="en-US" sz="1300" dirty="0"/>
              <a:t>If the asset has a condition other than scrap, the location manager will hold the asset until the  asset has gone through the 2-week auction period on the Surplus Property Auction Website. </a:t>
            </a:r>
          </a:p>
          <a:p>
            <a:pPr marL="1352550" lvl="2" indent="-495300">
              <a:spcBef>
                <a:spcPct val="50000"/>
              </a:spcBef>
              <a:buFont typeface="Wingdings" pitchFamily="2" charset="2"/>
              <a:buChar char="§"/>
            </a:pPr>
            <a:r>
              <a:rPr lang="en-US" sz="1300" dirty="0"/>
              <a:t>Asset Management will notify the Location Manager or requestor with authorization to remove the asset once received from DAS. </a:t>
            </a:r>
          </a:p>
          <a:p>
            <a:pPr marL="1352550" lvl="2" indent="-495300">
              <a:spcBef>
                <a:spcPct val="50000"/>
              </a:spcBef>
              <a:buFont typeface="Wingdings" pitchFamily="2" charset="2"/>
              <a:buChar char="§"/>
            </a:pPr>
            <a:r>
              <a:rPr lang="en-US" sz="1300" dirty="0"/>
              <a:t>The Location Manager will ensure that the asset is properly disposed.</a:t>
            </a:r>
          </a:p>
          <a:p>
            <a:pPr marL="1352550" lvl="2" indent="-495300">
              <a:spcBef>
                <a:spcPct val="50000"/>
              </a:spcBef>
              <a:buFont typeface="Wingdings" pitchFamily="2" charset="2"/>
              <a:buChar char="§"/>
            </a:pPr>
            <a:r>
              <a:rPr lang="en-US" sz="1300" dirty="0"/>
              <a:t>An e-Maintenance workorder can be submitted if needed for disposal or transfer once approved by DAS/DDS.</a:t>
            </a:r>
          </a:p>
          <a:p>
            <a:endParaRPr lang="en-US" sz="1400" dirty="0"/>
          </a:p>
        </p:txBody>
      </p:sp>
      <p:pic>
        <p:nvPicPr>
          <p:cNvPr id="1028" name="Picture 4" descr="C:\Documents and Settings\LiistroS\Local Settings\Temp\Content.IE5\3971GAN3\MC900030334[1].wmf"/>
          <p:cNvPicPr>
            <a:picLocks noChangeAspect="1" noChangeArrowheads="1"/>
          </p:cNvPicPr>
          <p:nvPr/>
        </p:nvPicPr>
        <p:blipFill>
          <a:blip r:embed="rId2" cstate="print"/>
          <a:srcRect/>
          <a:stretch>
            <a:fillRect/>
          </a:stretch>
        </p:blipFill>
        <p:spPr bwMode="auto">
          <a:xfrm>
            <a:off x="7162800" y="228600"/>
            <a:ext cx="1300678" cy="1143000"/>
          </a:xfrm>
          <a:prstGeom prst="rect">
            <a:avLst/>
          </a:prstGeom>
          <a:noFill/>
        </p:spPr>
      </p:pic>
      <p:pic>
        <p:nvPicPr>
          <p:cNvPr id="7" name="Picture 7" descr="C:\Documents and Settings\LiistroS\Local Settings\Temp\Content.IE5\JD59RVIP\MC900439883[1].wmf"/>
          <p:cNvPicPr>
            <a:picLocks noChangeAspect="1" noChangeArrowheads="1"/>
          </p:cNvPicPr>
          <p:nvPr/>
        </p:nvPicPr>
        <p:blipFill>
          <a:blip r:embed="rId3" cstate="print"/>
          <a:srcRect/>
          <a:stretch>
            <a:fillRect/>
          </a:stretch>
        </p:blipFill>
        <p:spPr bwMode="auto">
          <a:xfrm rot="21309684">
            <a:off x="289904" y="312268"/>
            <a:ext cx="1278384" cy="1143000"/>
          </a:xfrm>
          <a:prstGeom prst="rect">
            <a:avLst/>
          </a:prstGeom>
          <a:noFill/>
        </p:spPr>
      </p:pic>
      <p:sp>
        <p:nvSpPr>
          <p:cNvPr id="8" name="TextBox 7"/>
          <p:cNvSpPr txBox="1"/>
          <p:nvPr/>
        </p:nvSpPr>
        <p:spPr>
          <a:xfrm rot="20648840">
            <a:off x="531674" y="3332739"/>
            <a:ext cx="1041776" cy="523220"/>
          </a:xfrm>
          <a:prstGeom prst="rect">
            <a:avLst/>
          </a:prstGeom>
          <a:noFill/>
        </p:spPr>
        <p:txBody>
          <a:bodyPr wrap="square" rtlCol="0">
            <a:spAutoFit/>
          </a:bodyPr>
          <a:lstStyle/>
          <a:p>
            <a:r>
              <a:rPr lang="en-US" sz="2800" u="sng" dirty="0">
                <a:solidFill>
                  <a:srgbClr val="C00000"/>
                </a:solidFill>
              </a:rPr>
              <a:t>NEW</a:t>
            </a:r>
            <a:endParaRPr lang="en-US" sz="2800" u="sng" dirty="0"/>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3257" name="Picture 9" descr="N:\Microsoft Office\Clipart\standard\stddir3\HH01132_.wmf"/>
          <p:cNvPicPr>
            <a:picLocks noChangeAspect="1" noChangeArrowheads="1"/>
          </p:cNvPicPr>
          <p:nvPr/>
        </p:nvPicPr>
        <p:blipFill>
          <a:blip r:embed="rId2" cstate="print"/>
          <a:srcRect/>
          <a:stretch>
            <a:fillRect/>
          </a:stretch>
        </p:blipFill>
        <p:spPr bwMode="auto">
          <a:xfrm>
            <a:off x="6313488" y="328613"/>
            <a:ext cx="2220912" cy="1500187"/>
          </a:xfrm>
          <a:prstGeom prst="rect">
            <a:avLst/>
          </a:prstGeom>
          <a:noFill/>
          <a:ln w="9525">
            <a:noFill/>
            <a:miter lim="800000"/>
            <a:headEnd/>
            <a:tailEnd/>
          </a:ln>
        </p:spPr>
      </p:pic>
      <p:sp>
        <p:nvSpPr>
          <p:cNvPr id="53251" name="Rectangle 3"/>
          <p:cNvSpPr>
            <a:spLocks noGrp="1" noChangeArrowheads="1"/>
          </p:cNvSpPr>
          <p:nvPr>
            <p:ph idx="1"/>
          </p:nvPr>
        </p:nvSpPr>
        <p:spPr>
          <a:xfrm>
            <a:off x="304800" y="381000"/>
            <a:ext cx="8534400" cy="4953000"/>
          </a:xfrm>
        </p:spPr>
        <p:txBody>
          <a:bodyPr/>
          <a:lstStyle/>
          <a:p>
            <a:pPr eaLnBrk="1" hangingPunct="1">
              <a:buFont typeface="Wingdings" pitchFamily="2" charset="2"/>
              <a:buChar char="Ø"/>
            </a:pPr>
            <a:r>
              <a:rPr lang="en-US" sz="1600" b="1" u="sng" dirty="0">
                <a:cs typeface="Times New Roman" pitchFamily="18" charset="0"/>
              </a:rPr>
              <a:t>Information Technology (IT) Roles and Responsibilities</a:t>
            </a:r>
            <a:r>
              <a:rPr lang="en-US" sz="1600" dirty="0">
                <a:cs typeface="Times New Roman" pitchFamily="18" charset="0"/>
              </a:rPr>
              <a:t>:  </a:t>
            </a:r>
          </a:p>
          <a:p>
            <a:pPr lvl="1" eaLnBrk="1" hangingPunct="1">
              <a:buFontTx/>
              <a:buChar char="o"/>
            </a:pPr>
            <a:endParaRPr lang="en-US" sz="1400" dirty="0">
              <a:cs typeface="Times New Roman" pitchFamily="18" charset="0"/>
            </a:endParaRPr>
          </a:p>
          <a:p>
            <a:pPr lvl="1" eaLnBrk="1" hangingPunct="1">
              <a:buFontTx/>
              <a:buChar char="o"/>
            </a:pPr>
            <a:endParaRPr lang="en-US" sz="1400" dirty="0">
              <a:cs typeface="Times New Roman" pitchFamily="18" charset="0"/>
            </a:endParaRPr>
          </a:p>
          <a:p>
            <a:pPr lvl="1" eaLnBrk="1" hangingPunct="1">
              <a:buFontTx/>
              <a:buChar char="o"/>
            </a:pPr>
            <a:r>
              <a:rPr lang="en-US" sz="1400" dirty="0">
                <a:cs typeface="Times New Roman" pitchFamily="18" charset="0"/>
              </a:rPr>
              <a:t>The IT Manager has the responsibility to inform Asset Management</a:t>
            </a:r>
          </a:p>
          <a:p>
            <a:pPr lvl="1" eaLnBrk="1" hangingPunct="1">
              <a:buFontTx/>
              <a:buNone/>
            </a:pPr>
            <a:r>
              <a:rPr lang="en-US" sz="1400" dirty="0">
                <a:cs typeface="Times New Roman" pitchFamily="18" charset="0"/>
              </a:rPr>
              <a:t>	of any new IT equipment to be added to regions’ fixed asset schedule </a:t>
            </a:r>
          </a:p>
          <a:p>
            <a:pPr lvl="1" eaLnBrk="1" hangingPunct="1">
              <a:buFontTx/>
              <a:buNone/>
            </a:pPr>
            <a:r>
              <a:rPr lang="en-US" sz="1400" dirty="0">
                <a:cs typeface="Times New Roman" pitchFamily="18" charset="0"/>
              </a:rPr>
              <a:t>	via an Add Form submitted to the Business Office with all the required </a:t>
            </a:r>
          </a:p>
          <a:p>
            <a:pPr lvl="1" eaLnBrk="1" hangingPunct="1">
              <a:buFontTx/>
              <a:buNone/>
            </a:pPr>
            <a:r>
              <a:rPr lang="en-US" sz="1400" dirty="0">
                <a:cs typeface="Times New Roman" pitchFamily="18" charset="0"/>
              </a:rPr>
              <a:t>	identifying information (i.e.. purchase order, serial number, model, etc.). </a:t>
            </a:r>
          </a:p>
          <a:p>
            <a:pPr lvl="1" eaLnBrk="1" hangingPunct="1">
              <a:buFontTx/>
              <a:buNone/>
            </a:pPr>
            <a:endParaRPr lang="en-US" sz="1400" dirty="0">
              <a:cs typeface="Times New Roman" pitchFamily="18" charset="0"/>
            </a:endParaRPr>
          </a:p>
          <a:p>
            <a:pPr lvl="1">
              <a:buFontTx/>
              <a:buChar char="o"/>
            </a:pPr>
            <a:r>
              <a:rPr lang="en-US" sz="1400" dirty="0">
                <a:cs typeface="Times New Roman" pitchFamily="18" charset="0"/>
              </a:rPr>
              <a:t>The IT Manager has the responsibility of informing Asset Management when IT equipment is moved and will require a change in the asset inventory schedule. The information required is the location that it is moved out of, the location moved into, and tag number, by submitting a Transfer Form.  </a:t>
            </a:r>
          </a:p>
          <a:p>
            <a:pPr lvl="1" eaLnBrk="1" hangingPunct="1">
              <a:buFontTx/>
              <a:buNone/>
            </a:pPr>
            <a:endParaRPr lang="en-US" sz="1400" dirty="0">
              <a:cs typeface="Times New Roman" pitchFamily="18" charset="0"/>
            </a:endParaRPr>
          </a:p>
          <a:p>
            <a:pPr lvl="1" eaLnBrk="1" hangingPunct="1">
              <a:buFontTx/>
              <a:buChar char="o"/>
            </a:pPr>
            <a:r>
              <a:rPr lang="en-US" sz="1400" dirty="0">
                <a:cs typeface="Times New Roman" pitchFamily="18" charset="0"/>
              </a:rPr>
              <a:t>IT equipment should never be moved by regional staff. Changes, Transfers and Disposals are only handled by IT staff.</a:t>
            </a:r>
            <a:endParaRPr lang="en-US" sz="1400" dirty="0"/>
          </a:p>
          <a:p>
            <a:pPr eaLnBrk="1" hangingPunct="1">
              <a:buFontTx/>
              <a:buNone/>
            </a:pPr>
            <a:endParaRPr lang="en-US" sz="1400" dirty="0"/>
          </a:p>
        </p:txBody>
      </p:sp>
      <p:pic>
        <p:nvPicPr>
          <p:cNvPr id="53254" name="Picture 6" descr="N:\Microsoft Office\Clipart\standard\stddir1\BD07017_.WMF"/>
          <p:cNvPicPr>
            <a:picLocks noChangeAspect="1" noChangeArrowheads="1"/>
          </p:cNvPicPr>
          <p:nvPr/>
        </p:nvPicPr>
        <p:blipFill>
          <a:blip r:embed="rId3" cstate="print"/>
          <a:srcRect/>
          <a:stretch>
            <a:fillRect/>
          </a:stretch>
        </p:blipFill>
        <p:spPr bwMode="auto">
          <a:xfrm>
            <a:off x="3546475" y="4114800"/>
            <a:ext cx="2051050" cy="2133600"/>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3251">
                                            <p:txEl>
                                              <p:pRg st="3" end="3"/>
                                            </p:txEl>
                                          </p:spTgt>
                                        </p:tgtEl>
                                        <p:attrNameLst>
                                          <p:attrName>style.visibility</p:attrName>
                                        </p:attrNameLst>
                                      </p:cBhvr>
                                      <p:to>
                                        <p:strVal val="visible"/>
                                      </p:to>
                                    </p:set>
                                    <p:anim calcmode="lin" valueType="num">
                                      <p:cBhvr additive="base">
                                        <p:cTn id="11" dur="500" fill="hold"/>
                                        <p:tgtEl>
                                          <p:spTgt spid="53251">
                                            <p:txEl>
                                              <p:pRg st="3" end="3"/>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3251">
                                            <p:txEl>
                                              <p:pRg st="3" end="3"/>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3251">
                                            <p:txEl>
                                              <p:pRg st="4" end="4"/>
                                            </p:txEl>
                                          </p:spTgt>
                                        </p:tgtEl>
                                        <p:attrNameLst>
                                          <p:attrName>style.visibility</p:attrName>
                                        </p:attrNameLst>
                                      </p:cBhvr>
                                      <p:to>
                                        <p:strVal val="visible"/>
                                      </p:to>
                                    </p:set>
                                    <p:anim calcmode="lin" valueType="num">
                                      <p:cBhvr additive="base">
                                        <p:cTn id="15" dur="500" fill="hold"/>
                                        <p:tgtEl>
                                          <p:spTgt spid="53251">
                                            <p:txEl>
                                              <p:pRg st="4" end="4"/>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3251">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53251">
                                            <p:txEl>
                                              <p:pRg st="5" end="5"/>
                                            </p:txEl>
                                          </p:spTgt>
                                        </p:tgtEl>
                                        <p:attrNameLst>
                                          <p:attrName>style.visibility</p:attrName>
                                        </p:attrNameLst>
                                      </p:cBhvr>
                                      <p:to>
                                        <p:strVal val="visible"/>
                                      </p:to>
                                    </p:set>
                                    <p:anim calcmode="lin" valueType="num">
                                      <p:cBhvr additive="base">
                                        <p:cTn id="19" dur="500" fill="hold"/>
                                        <p:tgtEl>
                                          <p:spTgt spid="53251">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3251">
                                            <p:txEl>
                                              <p:pRg st="5" end="5"/>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53251">
                                            <p:txEl>
                                              <p:pRg st="6" end="6"/>
                                            </p:txEl>
                                          </p:spTgt>
                                        </p:tgtEl>
                                        <p:attrNameLst>
                                          <p:attrName>style.visibility</p:attrName>
                                        </p:attrNameLst>
                                      </p:cBhvr>
                                      <p:to>
                                        <p:strVal val="visible"/>
                                      </p:to>
                                    </p:set>
                                    <p:anim calcmode="lin" valueType="num">
                                      <p:cBhvr additive="base">
                                        <p:cTn id="23" dur="500" fill="hold"/>
                                        <p:tgtEl>
                                          <p:spTgt spid="53251">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3251">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53251">
                                            <p:txEl>
                                              <p:pRg st="8" end="8"/>
                                            </p:txEl>
                                          </p:spTgt>
                                        </p:tgtEl>
                                        <p:attrNameLst>
                                          <p:attrName>style.visibility</p:attrName>
                                        </p:attrNameLst>
                                      </p:cBhvr>
                                      <p:to>
                                        <p:strVal val="visible"/>
                                      </p:to>
                                    </p:set>
                                    <p:anim calcmode="lin" valueType="num">
                                      <p:cBhvr additive="base">
                                        <p:cTn id="27" dur="500" fill="hold"/>
                                        <p:tgtEl>
                                          <p:spTgt spid="53251">
                                            <p:txEl>
                                              <p:pRg st="8" end="8"/>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3251">
                                            <p:txEl>
                                              <p:pRg st="8" end="8"/>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53251">
                                            <p:txEl>
                                              <p:pRg st="10" end="10"/>
                                            </p:txEl>
                                          </p:spTgt>
                                        </p:tgtEl>
                                        <p:attrNameLst>
                                          <p:attrName>style.visibility</p:attrName>
                                        </p:attrNameLst>
                                      </p:cBhvr>
                                      <p:to>
                                        <p:strVal val="visible"/>
                                      </p:to>
                                    </p:set>
                                    <p:anim calcmode="lin" valueType="num">
                                      <p:cBhvr additive="base">
                                        <p:cTn id="31" dur="500" fill="hold"/>
                                        <p:tgtEl>
                                          <p:spTgt spid="53251">
                                            <p:txEl>
                                              <p:pRg st="10" end="10"/>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3251">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6" fill="hold" nodeType="clickEffect">
                                  <p:stCondLst>
                                    <p:cond delay="0"/>
                                  </p:stCondLst>
                                  <p:childTnLst>
                                    <p:set>
                                      <p:cBhvr>
                                        <p:cTn id="36" dur="1" fill="hold">
                                          <p:stCondLst>
                                            <p:cond delay="0"/>
                                          </p:stCondLst>
                                        </p:cTn>
                                        <p:tgtEl>
                                          <p:spTgt spid="53257"/>
                                        </p:tgtEl>
                                        <p:attrNameLst>
                                          <p:attrName>style.visibility</p:attrName>
                                        </p:attrNameLst>
                                      </p:cBhvr>
                                      <p:to>
                                        <p:strVal val="visible"/>
                                      </p:to>
                                    </p:set>
                                    <p:animEffect transition="in" filter="barn(inHorizontal)">
                                      <p:cBhvr>
                                        <p:cTn id="37" dur="500"/>
                                        <p:tgtEl>
                                          <p:spTgt spid="53257"/>
                                        </p:tgtEl>
                                      </p:cBhvr>
                                    </p:animEffect>
                                  </p:childTnLst>
                                </p:cTn>
                              </p:par>
                            </p:childTnLst>
                          </p:cTn>
                        </p:par>
                      </p:childTnLst>
                    </p:cTn>
                  </p:par>
                  <p:par>
                    <p:cTn id="38" fill="hold">
                      <p:stCondLst>
                        <p:cond delay="indefinite"/>
                      </p:stCondLst>
                      <p:childTnLst>
                        <p:par>
                          <p:cTn id="39" fill="hold">
                            <p:stCondLst>
                              <p:cond delay="0"/>
                            </p:stCondLst>
                            <p:childTnLst>
                              <p:par>
                                <p:cTn id="40" presetID="17" presetClass="entr" presetSubtype="10" fill="hold" nodeType="clickEffect">
                                  <p:stCondLst>
                                    <p:cond delay="0"/>
                                  </p:stCondLst>
                                  <p:childTnLst>
                                    <p:set>
                                      <p:cBhvr>
                                        <p:cTn id="41" dur="1" fill="hold">
                                          <p:stCondLst>
                                            <p:cond delay="0"/>
                                          </p:stCondLst>
                                        </p:cTn>
                                        <p:tgtEl>
                                          <p:spTgt spid="53254"/>
                                        </p:tgtEl>
                                        <p:attrNameLst>
                                          <p:attrName>style.visibility</p:attrName>
                                        </p:attrNameLst>
                                      </p:cBhvr>
                                      <p:to>
                                        <p:strVal val="visible"/>
                                      </p:to>
                                    </p:set>
                                    <p:anim calcmode="lin" valueType="num">
                                      <p:cBhvr>
                                        <p:cTn id="42" dur="500" fill="hold"/>
                                        <p:tgtEl>
                                          <p:spTgt spid="53254"/>
                                        </p:tgtEl>
                                        <p:attrNameLst>
                                          <p:attrName>ppt_w</p:attrName>
                                        </p:attrNameLst>
                                      </p:cBhvr>
                                      <p:tavLst>
                                        <p:tav tm="0">
                                          <p:val>
                                            <p:fltVal val="0"/>
                                          </p:val>
                                        </p:tav>
                                        <p:tav tm="100000">
                                          <p:val>
                                            <p:strVal val="#ppt_w"/>
                                          </p:val>
                                        </p:tav>
                                      </p:tavLst>
                                    </p:anim>
                                    <p:anim calcmode="lin" valueType="num">
                                      <p:cBhvr>
                                        <p:cTn id="43" dur="500" fill="hold"/>
                                        <p:tgtEl>
                                          <p:spTgt spid="5325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9" name="Rectangle 1027"/>
          <p:cNvSpPr>
            <a:spLocks noGrp="1" noChangeArrowheads="1"/>
          </p:cNvSpPr>
          <p:nvPr>
            <p:ph idx="1"/>
          </p:nvPr>
        </p:nvSpPr>
        <p:spPr>
          <a:xfrm>
            <a:off x="457200" y="304800"/>
            <a:ext cx="8077200" cy="6096000"/>
          </a:xfrm>
        </p:spPr>
        <p:txBody>
          <a:bodyPr>
            <a:normAutofit/>
          </a:bodyPr>
          <a:lstStyle/>
          <a:p>
            <a:pPr marL="660400" indent="-660400" eaLnBrk="1" hangingPunct="1">
              <a:buFont typeface="Wingdings" pitchFamily="2" charset="2"/>
              <a:buChar char="Ø"/>
            </a:pPr>
            <a:r>
              <a:rPr lang="en-US" sz="1600" b="1" dirty="0">
                <a:cs typeface="Times New Roman" pitchFamily="18" charset="0"/>
              </a:rPr>
              <a:t>Quarterly Spectrum Audits by Central Office</a:t>
            </a:r>
          </a:p>
          <a:p>
            <a:pPr marL="660400" indent="-660400" eaLnBrk="1" hangingPunct="1">
              <a:spcBef>
                <a:spcPct val="50000"/>
              </a:spcBef>
            </a:pPr>
            <a:r>
              <a:rPr lang="en-US" sz="1400" dirty="0">
                <a:cs typeface="Times New Roman" pitchFamily="18" charset="0"/>
              </a:rPr>
              <a:t>Completed by Central Office Audit Staff to ensure compliance with DDS and OSC policy and procedures</a:t>
            </a:r>
          </a:p>
          <a:p>
            <a:pPr marL="1035050" lvl="1" indent="-577850" eaLnBrk="1" hangingPunct="1">
              <a:spcBef>
                <a:spcPct val="50000"/>
              </a:spcBef>
              <a:buFontTx/>
              <a:buChar char="•"/>
            </a:pPr>
            <a:r>
              <a:rPr lang="en-US" sz="1400" b="1" i="1" u="sng" dirty="0">
                <a:cs typeface="Arial" charset="0"/>
              </a:rPr>
              <a:t>Location Managers /Designee Responsibilities</a:t>
            </a:r>
          </a:p>
          <a:p>
            <a:pPr marL="1035050" lvl="1" indent="-577850" eaLnBrk="1" hangingPunct="1">
              <a:spcBef>
                <a:spcPct val="50000"/>
              </a:spcBef>
              <a:buFontTx/>
              <a:buAutoNum type="romanLcPeriod"/>
            </a:pPr>
            <a:r>
              <a:rPr lang="en-US" sz="1400" dirty="0">
                <a:cs typeface="Arial" charset="0"/>
              </a:rPr>
              <a:t>their availability if their location is selected for audit</a:t>
            </a:r>
          </a:p>
          <a:p>
            <a:pPr marL="1035050" lvl="1" indent="-577850" eaLnBrk="1" hangingPunct="1">
              <a:spcBef>
                <a:spcPct val="50000"/>
              </a:spcBef>
              <a:buFontTx/>
              <a:buAutoNum type="romanLcPeriod"/>
            </a:pPr>
            <a:r>
              <a:rPr lang="en-US" sz="1400" dirty="0">
                <a:cs typeface="Arial" charset="0"/>
              </a:rPr>
              <a:t>the ability to locate all the assets in their location(s) upon request</a:t>
            </a:r>
            <a:endParaRPr lang="en-US" sz="1400" dirty="0">
              <a:cs typeface="Times New Roman" pitchFamily="18" charset="0"/>
            </a:endParaRPr>
          </a:p>
          <a:p>
            <a:pPr marL="1035050" lvl="1" indent="-577850" eaLnBrk="1" hangingPunct="1">
              <a:spcBef>
                <a:spcPct val="50000"/>
              </a:spcBef>
              <a:buFontTx/>
              <a:buAutoNum type="romanLcPeriod"/>
            </a:pPr>
            <a:r>
              <a:rPr lang="en-US" sz="1400" dirty="0">
                <a:cs typeface="Arial" charset="0"/>
              </a:rPr>
              <a:t>that all assets have a visible asset tag or written asset number for identification</a:t>
            </a:r>
            <a:endParaRPr lang="en-US" sz="1400" b="1" dirty="0">
              <a:cs typeface="Times New Roman" pitchFamily="18" charset="0"/>
            </a:endParaRPr>
          </a:p>
          <a:p>
            <a:pPr marL="660400" indent="-660400" eaLnBrk="1" hangingPunct="1">
              <a:buFont typeface="Wingdings" pitchFamily="2" charset="2"/>
              <a:buChar char="Ø"/>
            </a:pPr>
            <a:endParaRPr lang="en-US" sz="800" b="1" dirty="0">
              <a:cs typeface="Times New Roman" pitchFamily="18" charset="0"/>
            </a:endParaRPr>
          </a:p>
          <a:p>
            <a:pPr marL="660400" indent="-660400" eaLnBrk="1" hangingPunct="1">
              <a:buFont typeface="Wingdings" pitchFamily="2" charset="2"/>
              <a:buChar char="Ø"/>
            </a:pPr>
            <a:r>
              <a:rPr lang="en-US" sz="1600" b="1" dirty="0">
                <a:cs typeface="Times New Roman" pitchFamily="18" charset="0"/>
              </a:rPr>
              <a:t>Auditors Of Public Accounting (APA) Annual Audits</a:t>
            </a:r>
          </a:p>
          <a:p>
            <a:pPr marL="660400" indent="-660400" eaLnBrk="1" hangingPunct="1">
              <a:spcBef>
                <a:spcPct val="50000"/>
              </a:spcBef>
            </a:pPr>
            <a:r>
              <a:rPr lang="en-US" sz="1400" dirty="0">
                <a:cs typeface="Times New Roman" pitchFamily="18" charset="0"/>
              </a:rPr>
              <a:t>Completed annually by APA Audit Staff to ensure compliance with OSC policy and procedures</a:t>
            </a:r>
          </a:p>
          <a:p>
            <a:pPr marL="1035050" lvl="1" indent="-577850" eaLnBrk="1" hangingPunct="1">
              <a:spcBef>
                <a:spcPct val="50000"/>
              </a:spcBef>
              <a:buFontTx/>
              <a:buChar char="•"/>
            </a:pPr>
            <a:r>
              <a:rPr lang="en-US" sz="1400" b="1" i="1" u="sng" dirty="0">
                <a:cs typeface="Arial" charset="0"/>
              </a:rPr>
              <a:t>Location Managers /Designee Responsibilities</a:t>
            </a:r>
          </a:p>
          <a:p>
            <a:pPr marL="1035050" lvl="1" indent="-577850" eaLnBrk="1" hangingPunct="1">
              <a:spcBef>
                <a:spcPct val="50000"/>
              </a:spcBef>
              <a:buFontTx/>
              <a:buAutoNum type="romanLcPeriod"/>
            </a:pPr>
            <a:r>
              <a:rPr lang="en-US" sz="1400" dirty="0">
                <a:cs typeface="Arial" charset="0"/>
              </a:rPr>
              <a:t>their availability if their location is selected for audit</a:t>
            </a:r>
          </a:p>
          <a:p>
            <a:pPr marL="1035050" lvl="1" indent="-577850" eaLnBrk="1" hangingPunct="1">
              <a:spcBef>
                <a:spcPct val="50000"/>
              </a:spcBef>
              <a:buFontTx/>
              <a:buAutoNum type="romanLcPeriod"/>
            </a:pPr>
            <a:r>
              <a:rPr lang="en-US" sz="1400" dirty="0">
                <a:cs typeface="Arial" charset="0"/>
              </a:rPr>
              <a:t>the ability to locate all the assets in their location(s) upon request</a:t>
            </a:r>
            <a:endParaRPr lang="en-US" sz="1400" dirty="0">
              <a:cs typeface="Times New Roman" pitchFamily="18" charset="0"/>
            </a:endParaRPr>
          </a:p>
          <a:p>
            <a:pPr marL="1035050" lvl="1" indent="-577850" eaLnBrk="1" hangingPunct="1">
              <a:spcBef>
                <a:spcPct val="50000"/>
              </a:spcBef>
              <a:buFontTx/>
              <a:buAutoNum type="romanLcPeriod"/>
            </a:pPr>
            <a:r>
              <a:rPr lang="en-US" sz="1400" dirty="0">
                <a:cs typeface="Arial" charset="0"/>
              </a:rPr>
              <a:t>that all assets have a visible asset tag or written asset number for identification</a:t>
            </a:r>
          </a:p>
          <a:p>
            <a:pPr marL="1035050" lvl="1" indent="-577850" eaLnBrk="1" hangingPunct="1">
              <a:spcBef>
                <a:spcPct val="50000"/>
              </a:spcBef>
              <a:buFontTx/>
              <a:buChar char="•"/>
            </a:pPr>
            <a:r>
              <a:rPr lang="en-US" sz="1400" b="1" i="1" u="sng" dirty="0">
                <a:cs typeface="Times New Roman" pitchFamily="18" charset="0"/>
              </a:rPr>
              <a:t>Asset Management</a:t>
            </a:r>
          </a:p>
          <a:p>
            <a:pPr marL="1035050" lvl="1" indent="-577850" eaLnBrk="1" hangingPunct="1">
              <a:spcBef>
                <a:spcPct val="50000"/>
              </a:spcBef>
              <a:buFontTx/>
              <a:buAutoNum type="romanLcPeriod"/>
            </a:pPr>
            <a:r>
              <a:rPr lang="en-US" sz="1400" dirty="0">
                <a:cs typeface="Times New Roman" pitchFamily="18" charset="0"/>
              </a:rPr>
              <a:t>fixed asset inventory schedule is complete and accurate</a:t>
            </a:r>
          </a:p>
          <a:p>
            <a:pPr marL="1035050" lvl="1" indent="-577850" eaLnBrk="1" hangingPunct="1">
              <a:spcBef>
                <a:spcPct val="50000"/>
              </a:spcBef>
              <a:buFontTx/>
              <a:buAutoNum type="romanLcPeriod"/>
            </a:pPr>
            <a:r>
              <a:rPr lang="en-US" sz="1400" dirty="0">
                <a:cs typeface="Times New Roman" pitchFamily="18" charset="0"/>
              </a:rPr>
              <a:t>all assets on the fixed asset schedule can be located and identified upon request</a:t>
            </a:r>
          </a:p>
          <a:p>
            <a:pPr marL="1035050" lvl="1" indent="-577850" eaLnBrk="1" hangingPunct="1">
              <a:spcBef>
                <a:spcPct val="50000"/>
              </a:spcBef>
              <a:buFontTx/>
              <a:buAutoNum type="romanLcPeriod"/>
            </a:pPr>
            <a:r>
              <a:rPr lang="en-US" sz="1400" dirty="0">
                <a:cs typeface="Times New Roman" pitchFamily="18" charset="0"/>
              </a:rPr>
              <a:t>Report CO-59 (Asset Management/Inventory Report/GAAP Reporting Form) is complete, filed timely with OSC, and reports all Capital assets with supporting documentation. </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checkerboard(across)">
                                      <p:cBhvr>
                                        <p:cTn id="7" dur="500"/>
                                        <p:tgtEl>
                                          <p:spTgt spid="604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0419">
                                            <p:txEl>
                                              <p:pRg st="1" end="1"/>
                                            </p:txEl>
                                          </p:spTgt>
                                        </p:tgtEl>
                                        <p:attrNameLst>
                                          <p:attrName>style.visibility</p:attrName>
                                        </p:attrNameLst>
                                      </p:cBhvr>
                                      <p:to>
                                        <p:strVal val="visible"/>
                                      </p:to>
                                    </p:set>
                                    <p:animEffect transition="in" filter="checkerboard(across)">
                                      <p:cBhvr>
                                        <p:cTn id="12" dur="500"/>
                                        <p:tgtEl>
                                          <p:spTgt spid="604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0419">
                                            <p:txEl>
                                              <p:pRg st="2" end="2"/>
                                            </p:txEl>
                                          </p:spTgt>
                                        </p:tgtEl>
                                        <p:attrNameLst>
                                          <p:attrName>style.visibility</p:attrName>
                                        </p:attrNameLst>
                                      </p:cBhvr>
                                      <p:to>
                                        <p:strVal val="visible"/>
                                      </p:to>
                                    </p:set>
                                    <p:animEffect transition="in" filter="checkerboard(across)">
                                      <p:cBhvr>
                                        <p:cTn id="17" dur="500"/>
                                        <p:tgtEl>
                                          <p:spTgt spid="604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0419">
                                            <p:txEl>
                                              <p:pRg st="3" end="3"/>
                                            </p:txEl>
                                          </p:spTgt>
                                        </p:tgtEl>
                                        <p:attrNameLst>
                                          <p:attrName>style.visibility</p:attrName>
                                        </p:attrNameLst>
                                      </p:cBhvr>
                                      <p:to>
                                        <p:strVal val="visible"/>
                                      </p:to>
                                    </p:set>
                                    <p:animEffect transition="in" filter="checkerboard(across)">
                                      <p:cBhvr>
                                        <p:cTn id="22" dur="500"/>
                                        <p:tgtEl>
                                          <p:spTgt spid="604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0419">
                                            <p:txEl>
                                              <p:pRg st="4" end="4"/>
                                            </p:txEl>
                                          </p:spTgt>
                                        </p:tgtEl>
                                        <p:attrNameLst>
                                          <p:attrName>style.visibility</p:attrName>
                                        </p:attrNameLst>
                                      </p:cBhvr>
                                      <p:to>
                                        <p:strVal val="visible"/>
                                      </p:to>
                                    </p:set>
                                    <p:animEffect transition="in" filter="checkerboard(across)">
                                      <p:cBhvr>
                                        <p:cTn id="27" dur="500"/>
                                        <p:tgtEl>
                                          <p:spTgt spid="604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0419">
                                            <p:txEl>
                                              <p:pRg st="5" end="5"/>
                                            </p:txEl>
                                          </p:spTgt>
                                        </p:tgtEl>
                                        <p:attrNameLst>
                                          <p:attrName>style.visibility</p:attrName>
                                        </p:attrNameLst>
                                      </p:cBhvr>
                                      <p:to>
                                        <p:strVal val="visible"/>
                                      </p:to>
                                    </p:set>
                                    <p:animEffect transition="in" filter="checkerboard(across)">
                                      <p:cBhvr>
                                        <p:cTn id="32" dur="500"/>
                                        <p:tgtEl>
                                          <p:spTgt spid="604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60419">
                                            <p:txEl>
                                              <p:pRg st="7" end="7"/>
                                            </p:txEl>
                                          </p:spTgt>
                                        </p:tgtEl>
                                        <p:attrNameLst>
                                          <p:attrName>style.visibility</p:attrName>
                                        </p:attrNameLst>
                                      </p:cBhvr>
                                      <p:to>
                                        <p:strVal val="visible"/>
                                      </p:to>
                                    </p:set>
                                    <p:animEffect transition="in" filter="checkerboard(across)">
                                      <p:cBhvr>
                                        <p:cTn id="37" dur="500"/>
                                        <p:tgtEl>
                                          <p:spTgt spid="6041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60419">
                                            <p:txEl>
                                              <p:pRg st="8" end="8"/>
                                            </p:txEl>
                                          </p:spTgt>
                                        </p:tgtEl>
                                        <p:attrNameLst>
                                          <p:attrName>style.visibility</p:attrName>
                                        </p:attrNameLst>
                                      </p:cBhvr>
                                      <p:to>
                                        <p:strVal val="visible"/>
                                      </p:to>
                                    </p:set>
                                    <p:animEffect transition="in" filter="checkerboard(across)">
                                      <p:cBhvr>
                                        <p:cTn id="42" dur="500"/>
                                        <p:tgtEl>
                                          <p:spTgt spid="6041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60419">
                                            <p:txEl>
                                              <p:pRg st="9" end="9"/>
                                            </p:txEl>
                                          </p:spTgt>
                                        </p:tgtEl>
                                        <p:attrNameLst>
                                          <p:attrName>style.visibility</p:attrName>
                                        </p:attrNameLst>
                                      </p:cBhvr>
                                      <p:to>
                                        <p:strVal val="visible"/>
                                      </p:to>
                                    </p:set>
                                    <p:animEffect transition="in" filter="checkerboard(across)">
                                      <p:cBhvr>
                                        <p:cTn id="47" dur="500"/>
                                        <p:tgtEl>
                                          <p:spTgt spid="60419">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60419">
                                            <p:txEl>
                                              <p:pRg st="10" end="10"/>
                                            </p:txEl>
                                          </p:spTgt>
                                        </p:tgtEl>
                                        <p:attrNameLst>
                                          <p:attrName>style.visibility</p:attrName>
                                        </p:attrNameLst>
                                      </p:cBhvr>
                                      <p:to>
                                        <p:strVal val="visible"/>
                                      </p:to>
                                    </p:set>
                                    <p:animEffect transition="in" filter="checkerboard(across)">
                                      <p:cBhvr>
                                        <p:cTn id="52" dur="500"/>
                                        <p:tgtEl>
                                          <p:spTgt spid="60419">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60419">
                                            <p:txEl>
                                              <p:pRg st="11" end="11"/>
                                            </p:txEl>
                                          </p:spTgt>
                                        </p:tgtEl>
                                        <p:attrNameLst>
                                          <p:attrName>style.visibility</p:attrName>
                                        </p:attrNameLst>
                                      </p:cBhvr>
                                      <p:to>
                                        <p:strVal val="visible"/>
                                      </p:to>
                                    </p:set>
                                    <p:animEffect transition="in" filter="checkerboard(across)">
                                      <p:cBhvr>
                                        <p:cTn id="57" dur="500"/>
                                        <p:tgtEl>
                                          <p:spTgt spid="60419">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60419">
                                            <p:txEl>
                                              <p:pRg st="12" end="12"/>
                                            </p:txEl>
                                          </p:spTgt>
                                        </p:tgtEl>
                                        <p:attrNameLst>
                                          <p:attrName>style.visibility</p:attrName>
                                        </p:attrNameLst>
                                      </p:cBhvr>
                                      <p:to>
                                        <p:strVal val="visible"/>
                                      </p:to>
                                    </p:set>
                                    <p:animEffect transition="in" filter="checkerboard(across)">
                                      <p:cBhvr>
                                        <p:cTn id="62" dur="500"/>
                                        <p:tgtEl>
                                          <p:spTgt spid="60419">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60419">
                                            <p:txEl>
                                              <p:pRg st="13" end="13"/>
                                            </p:txEl>
                                          </p:spTgt>
                                        </p:tgtEl>
                                        <p:attrNameLst>
                                          <p:attrName>style.visibility</p:attrName>
                                        </p:attrNameLst>
                                      </p:cBhvr>
                                      <p:to>
                                        <p:strVal val="visible"/>
                                      </p:to>
                                    </p:set>
                                    <p:animEffect transition="in" filter="checkerboard(across)">
                                      <p:cBhvr>
                                        <p:cTn id="67" dur="500"/>
                                        <p:tgtEl>
                                          <p:spTgt spid="60419">
                                            <p:txEl>
                                              <p:pRg st="13" end="1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 presetClass="entr" presetSubtype="10" fill="hold" grpId="0" nodeType="clickEffect">
                                  <p:stCondLst>
                                    <p:cond delay="0"/>
                                  </p:stCondLst>
                                  <p:childTnLst>
                                    <p:set>
                                      <p:cBhvr>
                                        <p:cTn id="71" dur="1" fill="hold">
                                          <p:stCondLst>
                                            <p:cond delay="0"/>
                                          </p:stCondLst>
                                        </p:cTn>
                                        <p:tgtEl>
                                          <p:spTgt spid="60419">
                                            <p:txEl>
                                              <p:pRg st="14" end="14"/>
                                            </p:txEl>
                                          </p:spTgt>
                                        </p:tgtEl>
                                        <p:attrNameLst>
                                          <p:attrName>style.visibility</p:attrName>
                                        </p:attrNameLst>
                                      </p:cBhvr>
                                      <p:to>
                                        <p:strVal val="visible"/>
                                      </p:to>
                                    </p:set>
                                    <p:animEffect transition="in" filter="checkerboard(across)">
                                      <p:cBhvr>
                                        <p:cTn id="72" dur="500"/>
                                        <p:tgtEl>
                                          <p:spTgt spid="60419">
                                            <p:txEl>
                                              <p:pRg st="14" end="1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60419">
                                            <p:txEl>
                                              <p:pRg st="15" end="15"/>
                                            </p:txEl>
                                          </p:spTgt>
                                        </p:tgtEl>
                                        <p:attrNameLst>
                                          <p:attrName>style.visibility</p:attrName>
                                        </p:attrNameLst>
                                      </p:cBhvr>
                                      <p:to>
                                        <p:strVal val="visible"/>
                                      </p:to>
                                    </p:set>
                                    <p:animEffect transition="in" filter="checkerboard(across)">
                                      <p:cBhvr>
                                        <p:cTn id="77" dur="500"/>
                                        <p:tgtEl>
                                          <p:spTgt spid="60419">
                                            <p:txEl>
                                              <p:pRg st="15" end="1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5" presetClass="entr" presetSubtype="10" fill="hold" grpId="0" nodeType="clickEffect">
                                  <p:stCondLst>
                                    <p:cond delay="0"/>
                                  </p:stCondLst>
                                  <p:childTnLst>
                                    <p:set>
                                      <p:cBhvr>
                                        <p:cTn id="81" dur="1" fill="hold">
                                          <p:stCondLst>
                                            <p:cond delay="0"/>
                                          </p:stCondLst>
                                        </p:cTn>
                                        <p:tgtEl>
                                          <p:spTgt spid="60419">
                                            <p:txEl>
                                              <p:pRg st="16" end="16"/>
                                            </p:txEl>
                                          </p:spTgt>
                                        </p:tgtEl>
                                        <p:attrNameLst>
                                          <p:attrName>style.visibility</p:attrName>
                                        </p:attrNameLst>
                                      </p:cBhvr>
                                      <p:to>
                                        <p:strVal val="visible"/>
                                      </p:to>
                                    </p:set>
                                    <p:animEffect transition="in" filter="checkerboard(across)">
                                      <p:cBhvr>
                                        <p:cTn id="82" dur="500"/>
                                        <p:tgtEl>
                                          <p:spTgt spid="60419">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bldLvl="2"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673E79E0C3E640A3EA83010EA564F7" ma:contentTypeVersion="13" ma:contentTypeDescription="Create a new document." ma:contentTypeScope="" ma:versionID="96fa1a3f3ef664a167789fe0feaaa776">
  <xsd:schema xmlns:xsd="http://www.w3.org/2001/XMLSchema" xmlns:xs="http://www.w3.org/2001/XMLSchema" xmlns:p="http://schemas.microsoft.com/office/2006/metadata/properties" xmlns:ns2="5aa524db-7994-4ced-a2c9-48a98e90847e" xmlns:ns3="8a992f34-6748-40d0-a1a6-bff449e3bc95" targetNamespace="http://schemas.microsoft.com/office/2006/metadata/properties" ma:root="true" ma:fieldsID="f6e1339ee675c8ae1c471059d8d4f8f8" ns2:_="" ns3:_="">
    <xsd:import namespace="5aa524db-7994-4ced-a2c9-48a98e90847e"/>
    <xsd:import namespace="8a992f34-6748-40d0-a1a6-bff449e3bc9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Description0"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a524db-7994-4ced-a2c9-48a98e9084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Description0" ma:index="12" nillable="true" ma:displayName="Description" ma:internalName="Description0">
      <xsd:simpleType>
        <xsd:restriction base="dms:Note">
          <xsd:maxLength value="255"/>
        </xsd:restrictio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69be3ee5-5d72-4a78-bfe6-04ec158992b3"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992f34-6748-40d0-a1a6-bff449e3bc95"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f75d7816-9169-48cb-b9df-4d21a66dca2d}" ma:internalName="TaxCatchAll" ma:showField="CatchAllData" ma:web="8a992f34-6748-40d0-a1a6-bff449e3bc9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FB36CF-182E-4CCA-B616-14FC9972B5D7}"/>
</file>

<file path=customXml/itemProps2.xml><?xml version="1.0" encoding="utf-8"?>
<ds:datastoreItem xmlns:ds="http://schemas.openxmlformats.org/officeDocument/2006/customXml" ds:itemID="{D2410C49-EB57-43F6-A640-FF076D175A88}"/>
</file>

<file path=docProps/app.xml><?xml version="1.0" encoding="utf-8"?>
<Properties xmlns="http://schemas.openxmlformats.org/officeDocument/2006/extended-properties" xmlns:vt="http://schemas.openxmlformats.org/officeDocument/2006/docPropsVTypes">
  <TotalTime>7</TotalTime>
  <Words>2170</Words>
  <Application>Microsoft Office PowerPoint</Application>
  <PresentationFormat>On-screen Show (4:3)</PresentationFormat>
  <Paragraphs>171</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Wingdings</vt:lpstr>
      <vt:lpstr>Office Theme</vt:lpstr>
      <vt:lpstr>PowerPoint Presentation</vt:lpstr>
      <vt:lpstr>FIXED ASSET MANAGEMENT</vt:lpstr>
      <vt:lpstr>Fixed Assets Overview</vt:lpstr>
      <vt:lpstr>Receiving New Assets What is my role?</vt:lpstr>
      <vt:lpstr>Tagging New Assets</vt:lpstr>
      <vt:lpstr>Inventory Audits - What is my role? </vt:lpstr>
      <vt:lpstr>Surplus/Disposals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Casillas-Luna, Araceli</dc:creator>
  <cp:lastModifiedBy>Jerard, Nicholas</cp:lastModifiedBy>
  <cp:revision>3</cp:revision>
  <dcterms:created xsi:type="dcterms:W3CDTF">2023-03-07T18:01:57Z</dcterms:created>
  <dcterms:modified xsi:type="dcterms:W3CDTF">2023-08-14T13:11:59Z</dcterms:modified>
</cp:coreProperties>
</file>