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70" r:id="rId5"/>
    <p:sldId id="271" r:id="rId6"/>
    <p:sldId id="272" r:id="rId7"/>
    <p:sldId id="27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67" d="100"/>
          <a:sy n="67" d="100"/>
        </p:scale>
        <p:origin x="45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385387890"/>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202905451"/>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479445657"/>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949138452"/>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591524520"/>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6/21/2023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203092039"/>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6/21/2023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733172339"/>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6/21/2023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210312558"/>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146388984"/>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171841454"/>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718958274"/>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61000">
              <a:srgbClr val="0070C0"/>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6/21/2023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dirty="0"/>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E06D0BCB-E4BA-F41D-D925-092851026F0B}"/>
              </a:ext>
            </a:extLst>
          </p:cNvPr>
          <p:cNvSpPr>
            <a:spLocks noGrp="1"/>
          </p:cNvSpPr>
          <p:nvPr>
            <p:ph type="ctrTitle"/>
          </p:nvPr>
        </p:nvSpPr>
        <p:spPr>
          <a:xfrm>
            <a:off x="1314824" y="735106"/>
            <a:ext cx="10053763" cy="2928470"/>
          </a:xfrm>
        </p:spPr>
        <p:txBody>
          <a:bodyPr anchor="b">
            <a:normAutofit/>
          </a:bodyPr>
          <a:lstStyle/>
          <a:p>
            <a:pPr algn="l"/>
            <a:r>
              <a:rPr lang="en-US" sz="4800" b="1" dirty="0">
                <a:solidFill>
                  <a:srgbClr val="FFFFFF"/>
                </a:solidFill>
                <a:latin typeface="Aharoni" panose="02010803020104030203" pitchFamily="2" charset="-79"/>
                <a:cs typeface="Aharoni" panose="02010803020104030203" pitchFamily="2" charset="-79"/>
              </a:rPr>
              <a:t>Department of Developmental Services </a:t>
            </a:r>
            <a:br>
              <a:rPr lang="en-US" sz="4800" b="1" dirty="0">
                <a:solidFill>
                  <a:srgbClr val="FFFFFF"/>
                </a:solidFill>
                <a:latin typeface="Aharoni" panose="02010803020104030203" pitchFamily="2" charset="-79"/>
                <a:cs typeface="Aharoni" panose="02010803020104030203" pitchFamily="2" charset="-79"/>
              </a:rPr>
            </a:br>
            <a:br>
              <a:rPr lang="en-US" sz="4800" b="1" dirty="0">
                <a:solidFill>
                  <a:srgbClr val="FFFFFF"/>
                </a:solidFill>
                <a:latin typeface="Aharoni" panose="02010803020104030203" pitchFamily="2" charset="-79"/>
                <a:cs typeface="Aharoni" panose="02010803020104030203" pitchFamily="2" charset="-79"/>
              </a:rPr>
            </a:br>
            <a:r>
              <a:rPr lang="en-US" sz="4800" b="1" dirty="0">
                <a:solidFill>
                  <a:srgbClr val="FFFFFF"/>
                </a:solidFill>
                <a:latin typeface="Aharoni" panose="02010803020104030203" pitchFamily="2" charset="-79"/>
                <a:cs typeface="Aharoni" panose="02010803020104030203" pitchFamily="2" charset="-79"/>
              </a:rPr>
              <a:t>Individual &amp; Family Supports</a:t>
            </a:r>
          </a:p>
        </p:txBody>
      </p:sp>
      <p:sp>
        <p:nvSpPr>
          <p:cNvPr id="3" name="Subtitle 2">
            <a:extLst>
              <a:ext uri="{FF2B5EF4-FFF2-40B4-BE49-F238E27FC236}">
                <a16:creationId xmlns:a16="http://schemas.microsoft.com/office/drawing/2014/main" id="{BA140337-965D-E446-D5A6-D68A4CD33F07}"/>
              </a:ext>
            </a:extLst>
          </p:cNvPr>
          <p:cNvSpPr>
            <a:spLocks noGrp="1"/>
          </p:cNvSpPr>
          <p:nvPr>
            <p:ph type="subTitle" idx="1"/>
          </p:nvPr>
        </p:nvSpPr>
        <p:spPr>
          <a:xfrm>
            <a:off x="1350682" y="4870824"/>
            <a:ext cx="10005951" cy="1458258"/>
          </a:xfrm>
        </p:spPr>
        <p:txBody>
          <a:bodyPr vert="horz" lIns="91440" tIns="45720" rIns="91440" bIns="45720" rtlCol="0" anchor="ctr">
            <a:normAutofit/>
          </a:bodyPr>
          <a:lstStyle/>
          <a:p>
            <a:pPr algn="l"/>
            <a:r>
              <a:rPr lang="en-US" sz="8000" dirty="0">
                <a:latin typeface="Aharoni" panose="02010803020104030203" pitchFamily="2" charset="-79"/>
                <a:cs typeface="Aharoni" panose="02010803020104030203" pitchFamily="2" charset="-79"/>
              </a:rPr>
              <a:t>Helplines </a:t>
            </a:r>
          </a:p>
        </p:txBody>
      </p:sp>
    </p:spTree>
    <p:extLst>
      <p:ext uri="{BB962C8B-B14F-4D97-AF65-F5344CB8AC3E}">
        <p14:creationId xmlns:p14="http://schemas.microsoft.com/office/powerpoint/2010/main" val="117579056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2A08BE48-21F1-9690-0B20-E7DEECBE44D0}"/>
              </a:ext>
            </a:extLst>
          </p:cNvPr>
          <p:cNvPicPr>
            <a:picLocks noChangeAspect="1"/>
          </p:cNvPicPr>
          <p:nvPr/>
        </p:nvPicPr>
        <p:blipFill>
          <a:blip r:embed="rId2"/>
          <a:stretch>
            <a:fillRect/>
          </a:stretch>
        </p:blipFill>
        <p:spPr>
          <a:xfrm>
            <a:off x="1982782" y="457200"/>
            <a:ext cx="8226435" cy="5943600"/>
          </a:xfrm>
          <a:prstGeom prst="rect">
            <a:avLst/>
          </a:prstGeom>
        </p:spPr>
      </p:pic>
    </p:spTree>
    <p:extLst>
      <p:ext uri="{BB962C8B-B14F-4D97-AF65-F5344CB8AC3E}">
        <p14:creationId xmlns:p14="http://schemas.microsoft.com/office/powerpoint/2010/main" val="3597539079"/>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486" y="341255"/>
            <a:ext cx="7743825" cy="548640"/>
          </a:xfrm>
          <a:solidFill>
            <a:srgbClr val="FFFF00"/>
          </a:solidFill>
        </p:spPr>
        <p:txBody>
          <a:bodyPr>
            <a:normAutofit fontScale="90000"/>
          </a:bodyPr>
          <a:lstStyle/>
          <a:p>
            <a:pPr algn="ctr"/>
            <a:r>
              <a:rPr lang="en-US" dirty="0">
                <a:latin typeface="Aharoni" panose="02010803020104030203" pitchFamily="2" charset="-79"/>
                <a:cs typeface="Aharoni" panose="02010803020104030203" pitchFamily="2" charset="-79"/>
              </a:rPr>
              <a:t>What are the         Helplines?       </a:t>
            </a:r>
          </a:p>
        </p:txBody>
      </p:sp>
      <p:sp>
        <p:nvSpPr>
          <p:cNvPr id="3" name="Content Placeholder 2"/>
          <p:cNvSpPr>
            <a:spLocks noGrp="1"/>
          </p:cNvSpPr>
          <p:nvPr>
            <p:ph idx="1"/>
          </p:nvPr>
        </p:nvSpPr>
        <p:spPr>
          <a:xfrm>
            <a:off x="800100" y="959006"/>
            <a:ext cx="10334625" cy="6092282"/>
          </a:xfrm>
        </p:spPr>
        <p:txBody>
          <a:bodyPr vert="horz" lIns="0" tIns="0" rIns="0" bIns="0" rtlCol="0">
            <a:normAutofit/>
          </a:bodyPr>
          <a:lstStyle/>
          <a:p>
            <a:pPr marL="0" lvl="1" indent="0">
              <a:buNone/>
            </a:pPr>
            <a:r>
              <a:rPr lang="en-US" sz="1400" b="1" dirty="0">
                <a:latin typeface="Aharoni" panose="02010803020104030203" pitchFamily="2" charset="-79"/>
                <a:cs typeface="Aharoni" panose="02010803020104030203" pitchFamily="2" charset="-79"/>
              </a:rPr>
              <a:t>DDS is divided into three Regions across the State – North, South and West.</a:t>
            </a:r>
          </a:p>
          <a:p>
            <a:pPr marL="0" lvl="1" indent="0">
              <a:buNone/>
            </a:pPr>
            <a:endParaRPr lang="en-US" sz="500" dirty="0">
              <a:latin typeface="Aharoni" panose="02010803020104030203" pitchFamily="2" charset="-79"/>
              <a:cs typeface="Aharoni" panose="02010803020104030203" pitchFamily="2" charset="-79"/>
            </a:endParaRPr>
          </a:p>
          <a:p>
            <a:pPr marL="0" lvl="1" indent="0">
              <a:buNone/>
            </a:pPr>
            <a:r>
              <a:rPr lang="en-US" sz="1300" dirty="0">
                <a:latin typeface="Aharoni" panose="02010803020104030203" pitchFamily="2" charset="-79"/>
                <a:cs typeface="Aharoni" panose="02010803020104030203" pitchFamily="2" charset="-79"/>
              </a:rPr>
              <a:t>In 2009, the State of CT DDS established a Helpline in each of its three Regions. The Helplines are for people who are already eligible for services through DDS who are in the Individual &amp; Family Support Division.  Individuals are assigned to the Helplines if they are not enrolled in Husky C,  which is an adult Medicaid program for the disabled.  Typically, individuals are eligible to apply for Husky C when they turn 18 years of age. After enrolled in Husky C, if individuals are not able to be enrolled in a DDS Waiver as they are not receiving a DDS funded service, they may remain on the Helpline depending upon the availability of an assigned Case Manager.</a:t>
            </a:r>
          </a:p>
          <a:p>
            <a:pPr marL="0" lvl="1" indent="0">
              <a:buNone/>
            </a:pPr>
            <a:r>
              <a:rPr lang="en-US" sz="1300" dirty="0">
                <a:latin typeface="Aharoni" panose="02010803020104030203" pitchFamily="2" charset="-79"/>
                <a:cs typeface="Aharoni" panose="02010803020104030203" pitchFamily="2" charset="-79"/>
              </a:rPr>
              <a:t>.</a:t>
            </a:r>
          </a:p>
          <a:p>
            <a:pPr marL="0" lvl="1" indent="0">
              <a:buNone/>
            </a:pPr>
            <a:endParaRPr lang="en-US" sz="1300" dirty="0">
              <a:latin typeface="Aharoni" panose="02010803020104030203" pitchFamily="2" charset="-79"/>
              <a:cs typeface="Aharoni" panose="02010803020104030203" pitchFamily="2" charset="-79"/>
            </a:endParaRPr>
          </a:p>
          <a:p>
            <a:pPr marL="0" lvl="1" indent="0">
              <a:buNone/>
            </a:pPr>
            <a:endParaRPr lang="en-US" dirty="0">
              <a:latin typeface="Aharoni" panose="02010803020104030203" pitchFamily="2" charset="-79"/>
              <a:cs typeface="Aharoni" panose="02010803020104030203" pitchFamily="2" charset="-79"/>
            </a:endParaRPr>
          </a:p>
          <a:p>
            <a:pPr lvl="1"/>
            <a:endParaRPr lang="en-US" dirty="0">
              <a:latin typeface="Arial" panose="020B0604020202020204" pitchFamily="34" charset="0"/>
              <a:cs typeface="Arial" panose="020B0604020202020204" pitchFamily="34" charset="0"/>
            </a:endParaRPr>
          </a:p>
          <a:p>
            <a:pPr marL="457200" lvl="1" indent="0">
              <a:buNone/>
            </a:pPr>
            <a:endParaRPr lang="en-US" dirty="0">
              <a:latin typeface="Arial" panose="020B0604020202020204" pitchFamily="34" charset="0"/>
              <a:cs typeface="Arial" panose="020B0604020202020204" pitchFamily="34" charset="0"/>
            </a:endParaRPr>
          </a:p>
        </p:txBody>
      </p:sp>
      <p:sp>
        <p:nvSpPr>
          <p:cNvPr id="4" name="phone3"/>
          <p:cNvSpPr>
            <a:spLocks noEditPoints="1" noChangeArrowheads="1"/>
          </p:cNvSpPr>
          <p:nvPr/>
        </p:nvSpPr>
        <p:spPr bwMode="auto">
          <a:xfrm>
            <a:off x="9260696" y="272143"/>
            <a:ext cx="1052744" cy="990600"/>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200 w 21600"/>
              <a:gd name="T17" fmla="*/ 23516 h 21600"/>
              <a:gd name="T18" fmla="*/ 21400 w 21600"/>
              <a:gd name="T19" fmla="*/ 4048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692" y="21600"/>
                </a:moveTo>
                <a:lnTo>
                  <a:pt x="21600" y="21600"/>
                </a:lnTo>
                <a:lnTo>
                  <a:pt x="21600" y="10684"/>
                </a:lnTo>
                <a:lnTo>
                  <a:pt x="21600" y="0"/>
                </a:lnTo>
                <a:lnTo>
                  <a:pt x="10190" y="0"/>
                </a:lnTo>
                <a:lnTo>
                  <a:pt x="0" y="0"/>
                </a:lnTo>
                <a:lnTo>
                  <a:pt x="0" y="10916"/>
                </a:lnTo>
                <a:lnTo>
                  <a:pt x="0" y="21600"/>
                </a:lnTo>
                <a:lnTo>
                  <a:pt x="10692" y="21600"/>
                </a:lnTo>
                <a:close/>
              </a:path>
              <a:path w="21600" h="21600" extrusionOk="0">
                <a:moveTo>
                  <a:pt x="3552" y="13565"/>
                </a:moveTo>
                <a:lnTo>
                  <a:pt x="3552" y="14206"/>
                </a:lnTo>
                <a:lnTo>
                  <a:pt x="3409" y="14584"/>
                </a:lnTo>
                <a:lnTo>
                  <a:pt x="3050" y="15021"/>
                </a:lnTo>
                <a:lnTo>
                  <a:pt x="2619" y="15429"/>
                </a:lnTo>
                <a:lnTo>
                  <a:pt x="2296" y="15836"/>
                </a:lnTo>
                <a:lnTo>
                  <a:pt x="2045" y="16244"/>
                </a:lnTo>
                <a:lnTo>
                  <a:pt x="1902" y="16564"/>
                </a:lnTo>
                <a:lnTo>
                  <a:pt x="1794" y="17001"/>
                </a:lnTo>
                <a:lnTo>
                  <a:pt x="1830" y="17466"/>
                </a:lnTo>
                <a:lnTo>
                  <a:pt x="2009" y="17932"/>
                </a:lnTo>
                <a:lnTo>
                  <a:pt x="2260" y="18311"/>
                </a:lnTo>
                <a:lnTo>
                  <a:pt x="2548" y="18718"/>
                </a:lnTo>
                <a:lnTo>
                  <a:pt x="3050" y="19126"/>
                </a:lnTo>
                <a:lnTo>
                  <a:pt x="3552" y="19533"/>
                </a:lnTo>
                <a:lnTo>
                  <a:pt x="4342" y="19737"/>
                </a:lnTo>
                <a:lnTo>
                  <a:pt x="5095" y="19737"/>
                </a:lnTo>
                <a:lnTo>
                  <a:pt x="5849" y="19737"/>
                </a:lnTo>
                <a:lnTo>
                  <a:pt x="6351" y="19533"/>
                </a:lnTo>
                <a:lnTo>
                  <a:pt x="7140" y="19126"/>
                </a:lnTo>
                <a:lnTo>
                  <a:pt x="7535" y="18747"/>
                </a:lnTo>
                <a:lnTo>
                  <a:pt x="7894" y="18311"/>
                </a:lnTo>
                <a:lnTo>
                  <a:pt x="8145" y="17903"/>
                </a:lnTo>
                <a:lnTo>
                  <a:pt x="8324" y="17408"/>
                </a:lnTo>
                <a:lnTo>
                  <a:pt x="8324" y="16942"/>
                </a:lnTo>
                <a:lnTo>
                  <a:pt x="8252" y="16593"/>
                </a:lnTo>
                <a:lnTo>
                  <a:pt x="8145" y="16244"/>
                </a:lnTo>
                <a:lnTo>
                  <a:pt x="7894" y="15836"/>
                </a:lnTo>
                <a:lnTo>
                  <a:pt x="7571" y="15429"/>
                </a:lnTo>
                <a:lnTo>
                  <a:pt x="7140" y="15021"/>
                </a:lnTo>
                <a:lnTo>
                  <a:pt x="6853" y="14613"/>
                </a:lnTo>
                <a:lnTo>
                  <a:pt x="6602" y="14206"/>
                </a:lnTo>
                <a:lnTo>
                  <a:pt x="6602" y="13565"/>
                </a:lnTo>
                <a:lnTo>
                  <a:pt x="6602" y="8035"/>
                </a:lnTo>
                <a:lnTo>
                  <a:pt x="6602" y="7598"/>
                </a:lnTo>
                <a:lnTo>
                  <a:pt x="6853" y="6987"/>
                </a:lnTo>
                <a:lnTo>
                  <a:pt x="7212" y="6579"/>
                </a:lnTo>
                <a:lnTo>
                  <a:pt x="7643" y="6171"/>
                </a:lnTo>
                <a:lnTo>
                  <a:pt x="7894" y="5764"/>
                </a:lnTo>
                <a:lnTo>
                  <a:pt x="8037" y="5531"/>
                </a:lnTo>
                <a:lnTo>
                  <a:pt x="8252" y="5153"/>
                </a:lnTo>
                <a:lnTo>
                  <a:pt x="8360" y="4599"/>
                </a:lnTo>
                <a:lnTo>
                  <a:pt x="8288" y="4134"/>
                </a:lnTo>
                <a:lnTo>
                  <a:pt x="8145" y="3697"/>
                </a:lnTo>
                <a:lnTo>
                  <a:pt x="7894" y="3289"/>
                </a:lnTo>
                <a:lnTo>
                  <a:pt x="7499" y="2853"/>
                </a:lnTo>
                <a:lnTo>
                  <a:pt x="7033" y="2533"/>
                </a:lnTo>
                <a:lnTo>
                  <a:pt x="6387" y="2242"/>
                </a:lnTo>
                <a:lnTo>
                  <a:pt x="5849" y="2067"/>
                </a:lnTo>
                <a:lnTo>
                  <a:pt x="5095" y="1950"/>
                </a:lnTo>
                <a:lnTo>
                  <a:pt x="4234" y="2038"/>
                </a:lnTo>
                <a:lnTo>
                  <a:pt x="3552" y="2271"/>
                </a:lnTo>
                <a:lnTo>
                  <a:pt x="3050" y="2504"/>
                </a:lnTo>
                <a:lnTo>
                  <a:pt x="2548" y="2882"/>
                </a:lnTo>
                <a:lnTo>
                  <a:pt x="2225" y="3231"/>
                </a:lnTo>
                <a:lnTo>
                  <a:pt x="1973" y="3697"/>
                </a:lnTo>
                <a:lnTo>
                  <a:pt x="1794" y="4308"/>
                </a:lnTo>
                <a:lnTo>
                  <a:pt x="1794" y="4745"/>
                </a:lnTo>
                <a:lnTo>
                  <a:pt x="1866" y="5123"/>
                </a:lnTo>
                <a:lnTo>
                  <a:pt x="2045" y="5560"/>
                </a:lnTo>
                <a:lnTo>
                  <a:pt x="2296" y="5851"/>
                </a:lnTo>
                <a:lnTo>
                  <a:pt x="2548" y="6171"/>
                </a:lnTo>
                <a:lnTo>
                  <a:pt x="3014" y="6608"/>
                </a:lnTo>
                <a:lnTo>
                  <a:pt x="3301" y="6987"/>
                </a:lnTo>
                <a:lnTo>
                  <a:pt x="3552" y="7598"/>
                </a:lnTo>
                <a:lnTo>
                  <a:pt x="3552" y="8035"/>
                </a:lnTo>
                <a:lnTo>
                  <a:pt x="3552" y="13565"/>
                </a:lnTo>
                <a:close/>
              </a:path>
              <a:path w="21600" h="21600" extrusionOk="0">
                <a:moveTo>
                  <a:pt x="10154" y="1863"/>
                </a:moveTo>
                <a:lnTo>
                  <a:pt x="19088" y="1863"/>
                </a:lnTo>
                <a:lnTo>
                  <a:pt x="19088" y="8238"/>
                </a:lnTo>
                <a:lnTo>
                  <a:pt x="10154" y="8238"/>
                </a:lnTo>
                <a:lnTo>
                  <a:pt x="10154" y="1863"/>
                </a:lnTo>
                <a:moveTo>
                  <a:pt x="10441" y="10101"/>
                </a:moveTo>
                <a:lnTo>
                  <a:pt x="10441" y="9461"/>
                </a:lnTo>
                <a:lnTo>
                  <a:pt x="18837" y="9461"/>
                </a:lnTo>
                <a:lnTo>
                  <a:pt x="18837" y="10101"/>
                </a:lnTo>
                <a:lnTo>
                  <a:pt x="10441" y="10101"/>
                </a:lnTo>
                <a:moveTo>
                  <a:pt x="11374" y="11004"/>
                </a:moveTo>
                <a:lnTo>
                  <a:pt x="12630" y="11004"/>
                </a:lnTo>
                <a:lnTo>
                  <a:pt x="12630" y="12226"/>
                </a:lnTo>
                <a:lnTo>
                  <a:pt x="11374" y="12226"/>
                </a:lnTo>
                <a:lnTo>
                  <a:pt x="11374" y="11004"/>
                </a:lnTo>
                <a:moveTo>
                  <a:pt x="13993" y="11004"/>
                </a:moveTo>
                <a:lnTo>
                  <a:pt x="15249" y="11004"/>
                </a:lnTo>
                <a:lnTo>
                  <a:pt x="15249" y="12226"/>
                </a:lnTo>
                <a:lnTo>
                  <a:pt x="13993" y="12226"/>
                </a:lnTo>
                <a:lnTo>
                  <a:pt x="13993" y="11004"/>
                </a:lnTo>
                <a:moveTo>
                  <a:pt x="16649" y="11004"/>
                </a:moveTo>
                <a:lnTo>
                  <a:pt x="17904" y="11004"/>
                </a:lnTo>
                <a:lnTo>
                  <a:pt x="17904" y="12226"/>
                </a:lnTo>
                <a:lnTo>
                  <a:pt x="16649" y="12226"/>
                </a:lnTo>
                <a:lnTo>
                  <a:pt x="16649" y="11004"/>
                </a:lnTo>
                <a:moveTo>
                  <a:pt x="11374" y="12954"/>
                </a:moveTo>
                <a:lnTo>
                  <a:pt x="12630" y="12954"/>
                </a:lnTo>
                <a:lnTo>
                  <a:pt x="12630" y="14177"/>
                </a:lnTo>
                <a:lnTo>
                  <a:pt x="11374" y="14177"/>
                </a:lnTo>
                <a:lnTo>
                  <a:pt x="11374" y="12954"/>
                </a:lnTo>
                <a:moveTo>
                  <a:pt x="13993" y="12954"/>
                </a:moveTo>
                <a:lnTo>
                  <a:pt x="15249" y="12954"/>
                </a:lnTo>
                <a:lnTo>
                  <a:pt x="15249" y="14177"/>
                </a:lnTo>
                <a:lnTo>
                  <a:pt x="13993" y="14177"/>
                </a:lnTo>
                <a:lnTo>
                  <a:pt x="13993" y="12954"/>
                </a:lnTo>
                <a:moveTo>
                  <a:pt x="16649" y="12954"/>
                </a:moveTo>
                <a:lnTo>
                  <a:pt x="17904" y="12954"/>
                </a:lnTo>
                <a:lnTo>
                  <a:pt x="17904" y="14177"/>
                </a:lnTo>
                <a:lnTo>
                  <a:pt x="16649" y="14177"/>
                </a:lnTo>
                <a:lnTo>
                  <a:pt x="16649" y="12954"/>
                </a:lnTo>
                <a:moveTo>
                  <a:pt x="11374" y="14905"/>
                </a:moveTo>
                <a:lnTo>
                  <a:pt x="12630" y="14905"/>
                </a:lnTo>
                <a:lnTo>
                  <a:pt x="12630" y="16127"/>
                </a:lnTo>
                <a:lnTo>
                  <a:pt x="11374" y="16127"/>
                </a:lnTo>
                <a:lnTo>
                  <a:pt x="11374" y="14905"/>
                </a:lnTo>
                <a:moveTo>
                  <a:pt x="13993" y="14905"/>
                </a:moveTo>
                <a:lnTo>
                  <a:pt x="15249" y="14905"/>
                </a:lnTo>
                <a:lnTo>
                  <a:pt x="15249" y="16127"/>
                </a:lnTo>
                <a:lnTo>
                  <a:pt x="13993" y="16127"/>
                </a:lnTo>
                <a:lnTo>
                  <a:pt x="13993" y="14905"/>
                </a:lnTo>
                <a:moveTo>
                  <a:pt x="16649" y="14905"/>
                </a:moveTo>
                <a:lnTo>
                  <a:pt x="17904" y="14905"/>
                </a:lnTo>
                <a:lnTo>
                  <a:pt x="17904" y="16127"/>
                </a:lnTo>
                <a:lnTo>
                  <a:pt x="16649" y="16127"/>
                </a:lnTo>
                <a:lnTo>
                  <a:pt x="16649" y="14905"/>
                </a:lnTo>
                <a:moveTo>
                  <a:pt x="11374" y="16855"/>
                </a:moveTo>
                <a:lnTo>
                  <a:pt x="12630" y="16855"/>
                </a:lnTo>
                <a:lnTo>
                  <a:pt x="12630" y="18078"/>
                </a:lnTo>
                <a:lnTo>
                  <a:pt x="11374" y="18078"/>
                </a:lnTo>
                <a:lnTo>
                  <a:pt x="11374" y="16855"/>
                </a:lnTo>
                <a:moveTo>
                  <a:pt x="13993" y="16855"/>
                </a:moveTo>
                <a:lnTo>
                  <a:pt x="15249" y="16855"/>
                </a:lnTo>
                <a:lnTo>
                  <a:pt x="15249" y="18078"/>
                </a:lnTo>
                <a:lnTo>
                  <a:pt x="13993" y="18078"/>
                </a:lnTo>
                <a:lnTo>
                  <a:pt x="13993" y="16855"/>
                </a:lnTo>
                <a:moveTo>
                  <a:pt x="16649" y="16855"/>
                </a:moveTo>
                <a:lnTo>
                  <a:pt x="17904" y="16855"/>
                </a:lnTo>
                <a:lnTo>
                  <a:pt x="17904" y="18078"/>
                </a:lnTo>
                <a:lnTo>
                  <a:pt x="16649" y="18078"/>
                </a:lnTo>
                <a:lnTo>
                  <a:pt x="16649" y="16855"/>
                </a:lnTo>
              </a:path>
            </a:pathLst>
          </a:custGeom>
          <a:solidFill>
            <a:srgbClr val="F67B00"/>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8237" y="2514600"/>
            <a:ext cx="5665240" cy="4093006"/>
          </a:xfrm>
          <a:prstGeom prst="rect">
            <a:avLst/>
          </a:prstGeom>
        </p:spPr>
      </p:pic>
      <p:sp>
        <p:nvSpPr>
          <p:cNvPr id="6" name="TextBox 5"/>
          <p:cNvSpPr txBox="1"/>
          <p:nvPr/>
        </p:nvSpPr>
        <p:spPr>
          <a:xfrm>
            <a:off x="7717197" y="3124200"/>
            <a:ext cx="2667000" cy="2677656"/>
          </a:xfrm>
          <a:prstGeom prst="rect">
            <a:avLst/>
          </a:prstGeom>
          <a:solidFill>
            <a:srgbClr val="92D050"/>
          </a:solidFill>
          <a:ln w="38100">
            <a:solidFill>
              <a:srgbClr val="FF9933"/>
            </a:solidFill>
          </a:ln>
        </p:spPr>
        <p:txBody>
          <a:bodyPr wrap="square" rtlCol="0">
            <a:spAutoFit/>
          </a:bodyPr>
          <a:lstStyle/>
          <a:p>
            <a:r>
              <a:rPr lang="en-US" sz="1200" b="1" u="sng" dirty="0"/>
              <a:t>DDS NORTH REGION</a:t>
            </a:r>
            <a:endParaRPr lang="en-US" sz="1200" dirty="0"/>
          </a:p>
          <a:p>
            <a:r>
              <a:rPr lang="en-US" sz="1200" b="1" dirty="0"/>
              <a:t>Location:  East Hartford Office</a:t>
            </a:r>
            <a:endParaRPr lang="en-US" sz="1200" dirty="0"/>
          </a:p>
          <a:p>
            <a:r>
              <a:rPr lang="en-US" sz="1200" b="1" dirty="0"/>
              <a:t>1-877-437-4577</a:t>
            </a:r>
            <a:endParaRPr lang="en-US" sz="1200" dirty="0"/>
          </a:p>
          <a:p>
            <a:r>
              <a:rPr lang="en-US" sz="1200" b="1" dirty="0"/>
              <a:t>Email:  DDS.NR.ifshelpline@ct.gov</a:t>
            </a:r>
            <a:endParaRPr lang="en-US" sz="1200" dirty="0"/>
          </a:p>
          <a:p>
            <a:r>
              <a:rPr lang="en-US" sz="1200" dirty="0"/>
              <a:t> </a:t>
            </a:r>
          </a:p>
          <a:p>
            <a:r>
              <a:rPr lang="en-US" sz="1200" b="1" u="sng" dirty="0"/>
              <a:t>DDS SOUTH REGION</a:t>
            </a:r>
            <a:r>
              <a:rPr lang="en-US" sz="1200" dirty="0"/>
              <a:t> </a:t>
            </a:r>
          </a:p>
          <a:p>
            <a:r>
              <a:rPr lang="en-US" sz="1200" b="1" dirty="0"/>
              <a:t>Location: New Haven Office</a:t>
            </a:r>
            <a:endParaRPr lang="en-US" sz="1200" dirty="0"/>
          </a:p>
          <a:p>
            <a:r>
              <a:rPr lang="en-US" sz="1200" b="1" dirty="0"/>
              <a:t>1-877-437-4567</a:t>
            </a:r>
            <a:endParaRPr lang="en-US" sz="1200" dirty="0"/>
          </a:p>
          <a:p>
            <a:r>
              <a:rPr lang="en-US" sz="1200" b="1" dirty="0"/>
              <a:t>Email:  DDS.SR.ifshelpline@ct.gov</a:t>
            </a:r>
            <a:endParaRPr lang="en-US" sz="1200" dirty="0"/>
          </a:p>
          <a:p>
            <a:r>
              <a:rPr lang="en-US" sz="1200" dirty="0"/>
              <a:t> </a:t>
            </a:r>
          </a:p>
          <a:p>
            <a:r>
              <a:rPr lang="en-US" sz="1200" b="1" u="sng" dirty="0"/>
              <a:t>DDS WEST REGION</a:t>
            </a:r>
            <a:endParaRPr lang="en-US" sz="1200" dirty="0"/>
          </a:p>
          <a:p>
            <a:r>
              <a:rPr lang="en-US" sz="1200" dirty="0"/>
              <a:t> </a:t>
            </a:r>
            <a:r>
              <a:rPr lang="en-US" sz="1200" b="1" dirty="0"/>
              <a:t>Location: Cheshire Office</a:t>
            </a:r>
            <a:endParaRPr lang="en-US" sz="1200" dirty="0"/>
          </a:p>
          <a:p>
            <a:r>
              <a:rPr lang="en-US" sz="1200" b="1" dirty="0"/>
              <a:t>1-877-491-2720</a:t>
            </a:r>
            <a:endParaRPr lang="en-US" sz="1200" dirty="0"/>
          </a:p>
          <a:p>
            <a:r>
              <a:rPr lang="en-US" sz="1200" b="1" dirty="0"/>
              <a:t>Email:  DDS.WR.ifshelpline@ct.gov</a:t>
            </a:r>
          </a:p>
        </p:txBody>
      </p:sp>
      <p:pic>
        <p:nvPicPr>
          <p:cNvPr id="7" name="Picture 2" descr="DDS-Logo-for-wor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62525" y="406223"/>
            <a:ext cx="971550" cy="4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0412888"/>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9A7C6-10E2-67C2-53B3-69E014AF6C25}"/>
              </a:ext>
            </a:extLst>
          </p:cNvPr>
          <p:cNvSpPr>
            <a:spLocks noGrp="1"/>
          </p:cNvSpPr>
          <p:nvPr>
            <p:ph type="title"/>
          </p:nvPr>
        </p:nvSpPr>
        <p:spPr/>
        <p:txBody>
          <a:bodyPr/>
          <a:lstStyle/>
          <a:p>
            <a:pPr algn="ctr"/>
            <a:r>
              <a:rPr lang="en-US" b="1" dirty="0">
                <a:latin typeface="Aharoni" panose="02010803020104030203" pitchFamily="2" charset="-79"/>
                <a:cs typeface="Aharoni" panose="02010803020104030203" pitchFamily="2" charset="-79"/>
              </a:rPr>
              <a:t>Eligibility Transfer to Region</a:t>
            </a:r>
          </a:p>
        </p:txBody>
      </p:sp>
      <p:sp>
        <p:nvSpPr>
          <p:cNvPr id="3" name="Content Placeholder 2">
            <a:extLst>
              <a:ext uri="{FF2B5EF4-FFF2-40B4-BE49-F238E27FC236}">
                <a16:creationId xmlns:a16="http://schemas.microsoft.com/office/drawing/2014/main" id="{1643AC4B-7A79-B31D-8CB5-214C65A52424}"/>
              </a:ext>
            </a:extLst>
          </p:cNvPr>
          <p:cNvSpPr>
            <a:spLocks noGrp="1"/>
          </p:cNvSpPr>
          <p:nvPr>
            <p:ph idx="1"/>
          </p:nvPr>
        </p:nvSpPr>
        <p:spPr/>
        <p:txBody>
          <a:bodyPr/>
          <a:lstStyle/>
          <a:p>
            <a:r>
              <a:rPr lang="en-US" dirty="0">
                <a:latin typeface="Aharoni" panose="02010803020104030203" pitchFamily="2" charset="-79"/>
                <a:cs typeface="Aharoni" panose="02010803020104030203" pitchFamily="2" charset="-79"/>
              </a:rPr>
              <a:t>After an individual is made eligible the file is sent to the appropriate regional office. </a:t>
            </a:r>
          </a:p>
          <a:p>
            <a:r>
              <a:rPr lang="en-US" dirty="0">
                <a:latin typeface="Aharoni" panose="02010803020104030203" pitchFamily="2" charset="-79"/>
                <a:cs typeface="Aharoni" panose="02010803020104030203" pitchFamily="2" charset="-79"/>
              </a:rPr>
              <a:t>Upon receipt of the file, the regional Helpline mails a welcoming packet that provides additional information on services and supports available with DDS. </a:t>
            </a:r>
          </a:p>
          <a:p>
            <a:r>
              <a:rPr lang="en-US" dirty="0">
                <a:latin typeface="Aharoni" panose="02010803020104030203" pitchFamily="2" charset="-79"/>
                <a:cs typeface="Aharoni" panose="02010803020104030203" pitchFamily="2" charset="-79"/>
              </a:rPr>
              <a:t>Families are welcome to call the Helplines with questions and/or to apply for services and supports </a:t>
            </a:r>
          </a:p>
          <a:p>
            <a:endParaRPr lang="en-US" dirty="0">
              <a:latin typeface="Aharoni" panose="02010803020104030203" pitchFamily="2" charset="-79"/>
              <a:cs typeface="Aharoni" panose="02010803020104030203" pitchFamily="2" charset="-79"/>
            </a:endParaRPr>
          </a:p>
          <a:p>
            <a:pPr marL="0" indent="0">
              <a:buNone/>
            </a:pPr>
            <a:endParaRPr lang="en-US" dirty="0"/>
          </a:p>
        </p:txBody>
      </p:sp>
    </p:spTree>
    <p:extLst>
      <p:ext uri="{BB962C8B-B14F-4D97-AF65-F5344CB8AC3E}">
        <p14:creationId xmlns:p14="http://schemas.microsoft.com/office/powerpoint/2010/main" val="1154440283"/>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3CF90-40B3-8569-8D4B-CB94716DAB41}"/>
              </a:ext>
            </a:extLst>
          </p:cNvPr>
          <p:cNvSpPr>
            <a:spLocks noGrp="1"/>
          </p:cNvSpPr>
          <p:nvPr>
            <p:ph type="title"/>
          </p:nvPr>
        </p:nvSpPr>
        <p:spPr/>
        <p:txBody>
          <a:bodyPr/>
          <a:lstStyle/>
          <a:p>
            <a:pPr algn="ctr"/>
            <a:r>
              <a:rPr lang="en-US" b="1" dirty="0">
                <a:latin typeface="Aharoni" panose="02010803020104030203" pitchFamily="2" charset="-79"/>
                <a:cs typeface="Aharoni" panose="02010803020104030203" pitchFamily="2" charset="-79"/>
              </a:rPr>
              <a:t>Helpline Team </a:t>
            </a:r>
          </a:p>
        </p:txBody>
      </p:sp>
      <p:sp>
        <p:nvSpPr>
          <p:cNvPr id="3" name="Content Placeholder 2">
            <a:extLst>
              <a:ext uri="{FF2B5EF4-FFF2-40B4-BE49-F238E27FC236}">
                <a16:creationId xmlns:a16="http://schemas.microsoft.com/office/drawing/2014/main" id="{00875C01-8AE6-EA7C-CA73-676FAC9DC7EF}"/>
              </a:ext>
            </a:extLst>
          </p:cNvPr>
          <p:cNvSpPr>
            <a:spLocks noGrp="1"/>
          </p:cNvSpPr>
          <p:nvPr>
            <p:ph idx="1"/>
          </p:nvPr>
        </p:nvSpPr>
        <p:spPr/>
        <p:txBody>
          <a:bodyPr>
            <a:normAutofit fontScale="92500" lnSpcReduction="20000"/>
          </a:bodyPr>
          <a:lstStyle/>
          <a:p>
            <a:r>
              <a:rPr lang="en-US" dirty="0">
                <a:latin typeface="Aharoni" panose="02010803020104030203" pitchFamily="2" charset="-79"/>
                <a:cs typeface="Aharoni" panose="02010803020104030203" pitchFamily="2" charset="-79"/>
              </a:rPr>
              <a:t>Currently, the Helpline consist of a Director three Helpline Case Managers</a:t>
            </a:r>
          </a:p>
          <a:p>
            <a:r>
              <a:rPr lang="en-US" dirty="0">
                <a:latin typeface="Aharoni" panose="02010803020104030203" pitchFamily="2" charset="-79"/>
                <a:cs typeface="Aharoni" panose="02010803020104030203" pitchFamily="2" charset="-79"/>
              </a:rPr>
              <a:t>Helplines provide case manager services to individuals and families when the individual does not have HUSKY C. </a:t>
            </a:r>
          </a:p>
          <a:p>
            <a:r>
              <a:rPr lang="en-US" dirty="0">
                <a:latin typeface="Aharoni" panose="02010803020104030203" pitchFamily="2" charset="-79"/>
                <a:cs typeface="Aharoni" panose="02010803020104030203" pitchFamily="2" charset="-79"/>
              </a:rPr>
              <a:t>Helpline Case Managers complete initial guardianship assessments with families and assist families with applying for services offered by DDS. These services include family, camp grants and SDE grants, Respite Center stays Family Support Worker supports, transition advising for individuals and consultative services with members of the Resource Team.  </a:t>
            </a:r>
          </a:p>
          <a:p>
            <a:r>
              <a:rPr lang="en-US" dirty="0">
                <a:latin typeface="Aharoni" panose="02010803020104030203" pitchFamily="2" charset="-79"/>
                <a:cs typeface="Aharoni" panose="02010803020104030203" pitchFamily="2" charset="-79"/>
              </a:rPr>
              <a:t>The Resource Team may include, occupational and speech consultation, nursing, psychological/clinical, and behavioral supports.</a:t>
            </a:r>
          </a:p>
        </p:txBody>
      </p:sp>
    </p:spTree>
    <p:extLst>
      <p:ext uri="{BB962C8B-B14F-4D97-AF65-F5344CB8AC3E}">
        <p14:creationId xmlns:p14="http://schemas.microsoft.com/office/powerpoint/2010/main" val="98392359"/>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3A51F-EE0B-B467-4E41-138FC8AFA4FC}"/>
              </a:ext>
            </a:extLst>
          </p:cNvPr>
          <p:cNvSpPr>
            <a:spLocks noGrp="1"/>
          </p:cNvSpPr>
          <p:nvPr>
            <p:ph type="title"/>
          </p:nvPr>
        </p:nvSpPr>
        <p:spPr>
          <a:xfrm>
            <a:off x="838200" y="403225"/>
            <a:ext cx="10515600" cy="1325563"/>
          </a:xfrm>
        </p:spPr>
        <p:txBody>
          <a:bodyPr/>
          <a:lstStyle/>
          <a:p>
            <a:pPr algn="ctr"/>
            <a:r>
              <a:rPr lang="en-US" b="1" dirty="0">
                <a:latin typeface="Aharoni" panose="02010803020104030203" pitchFamily="2" charset="-79"/>
                <a:cs typeface="Aharoni" panose="02010803020104030203" pitchFamily="2" charset="-79"/>
              </a:rPr>
              <a:t>Helpline Team </a:t>
            </a:r>
          </a:p>
        </p:txBody>
      </p:sp>
      <p:sp>
        <p:nvSpPr>
          <p:cNvPr id="3" name="Content Placeholder 2">
            <a:extLst>
              <a:ext uri="{FF2B5EF4-FFF2-40B4-BE49-F238E27FC236}">
                <a16:creationId xmlns:a16="http://schemas.microsoft.com/office/drawing/2014/main" id="{F5A55B02-0D47-C26A-AF5E-3A9A3D89B9BF}"/>
              </a:ext>
            </a:extLst>
          </p:cNvPr>
          <p:cNvSpPr>
            <a:spLocks noGrp="1"/>
          </p:cNvSpPr>
          <p:nvPr>
            <p:ph idx="1"/>
          </p:nvPr>
        </p:nvSpPr>
        <p:spPr/>
        <p:txBody>
          <a:bodyPr>
            <a:normAutofit fontScale="85000" lnSpcReduction="20000"/>
          </a:bodyPr>
          <a:lstStyle/>
          <a:p>
            <a:r>
              <a:rPr lang="en-US" dirty="0"/>
              <a:t> </a:t>
            </a:r>
            <a:r>
              <a:rPr lang="en-US" dirty="0">
                <a:latin typeface="Aharoni" panose="02010803020104030203" pitchFamily="2" charset="-79"/>
                <a:cs typeface="Aharoni" panose="02010803020104030203" pitchFamily="2" charset="-79"/>
              </a:rPr>
              <a:t>Referrals – Within DDS and recommendations to other providers. </a:t>
            </a:r>
          </a:p>
          <a:p>
            <a:r>
              <a:rPr lang="en-US" dirty="0">
                <a:latin typeface="Aharoni" panose="02010803020104030203" pitchFamily="2" charset="-79"/>
                <a:cs typeface="Aharoni" panose="02010803020104030203" pitchFamily="2" charset="-79"/>
              </a:rPr>
              <a:t>Respond, triage and follow through with emergency situations.</a:t>
            </a:r>
          </a:p>
          <a:p>
            <a:r>
              <a:rPr lang="en-US" dirty="0">
                <a:latin typeface="Aharoni" panose="02010803020104030203" pitchFamily="2" charset="-79"/>
                <a:cs typeface="Aharoni" panose="02010803020104030203" pitchFamily="2" charset="-79"/>
              </a:rPr>
              <a:t>Work collaboratively with public and private providers.  </a:t>
            </a:r>
          </a:p>
          <a:p>
            <a:r>
              <a:rPr lang="en-US" dirty="0">
                <a:latin typeface="Aharoni" panose="02010803020104030203" pitchFamily="2" charset="-79"/>
                <a:cs typeface="Aharoni" panose="02010803020104030203" pitchFamily="2" charset="-79"/>
              </a:rPr>
              <a:t>Re-determination – What happens when an individual is made eligible prior to the age of eight?</a:t>
            </a:r>
          </a:p>
          <a:p>
            <a:r>
              <a:rPr lang="en-US" dirty="0">
                <a:latin typeface="Aharoni" panose="02010803020104030203" pitchFamily="2" charset="-79"/>
                <a:cs typeface="Aharoni" panose="02010803020104030203" pitchFamily="2" charset="-79"/>
              </a:rPr>
              <a:t>Seventeen-Year-Olds –Next steps when an individual is approaching 18 years-old </a:t>
            </a:r>
          </a:p>
          <a:p>
            <a:r>
              <a:rPr lang="en-US" dirty="0">
                <a:latin typeface="Aharoni" panose="02010803020104030203" pitchFamily="2" charset="-79"/>
                <a:cs typeface="Aharoni" panose="02010803020104030203" pitchFamily="2" charset="-79"/>
              </a:rPr>
              <a:t>Initial guardianship assessments – What is the process? </a:t>
            </a:r>
          </a:p>
          <a:p>
            <a:r>
              <a:rPr lang="en-US" dirty="0">
                <a:latin typeface="Aharoni" panose="02010803020104030203" pitchFamily="2" charset="-79"/>
                <a:cs typeface="Aharoni" panose="02010803020104030203" pitchFamily="2" charset="-79"/>
              </a:rPr>
              <a:t>Assist individuals with applying for HUSKY C </a:t>
            </a:r>
          </a:p>
          <a:p>
            <a:r>
              <a:rPr lang="en-US" dirty="0">
                <a:latin typeface="Aharoni" panose="02010803020104030203" pitchFamily="2" charset="-79"/>
                <a:cs typeface="Aharoni" panose="02010803020104030203" pitchFamily="2" charset="-79"/>
              </a:rPr>
              <a:t>Three - year guardianship assessments – What is the process? </a:t>
            </a:r>
          </a:p>
          <a:p>
            <a:r>
              <a:rPr lang="en-US" dirty="0">
                <a:latin typeface="Aharoni" panose="02010803020104030203" pitchFamily="2" charset="-79"/>
                <a:cs typeface="Aharoni" panose="02010803020104030203" pitchFamily="2" charset="-79"/>
              </a:rPr>
              <a:t>Duration with the Helpline – When is an individual transferred to a traditional Case Manager? </a:t>
            </a:r>
          </a:p>
        </p:txBody>
      </p:sp>
    </p:spTree>
    <p:extLst>
      <p:ext uri="{BB962C8B-B14F-4D97-AF65-F5344CB8AC3E}">
        <p14:creationId xmlns:p14="http://schemas.microsoft.com/office/powerpoint/2010/main" val="3526245788"/>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E5D30-E4BE-2B18-D64D-845769E2DA5C}"/>
              </a:ext>
            </a:extLst>
          </p:cNvPr>
          <p:cNvSpPr>
            <a:spLocks noGrp="1"/>
          </p:cNvSpPr>
          <p:nvPr>
            <p:ph type="title"/>
          </p:nvPr>
        </p:nvSpPr>
        <p:spPr>
          <a:xfrm>
            <a:off x="838200" y="2432050"/>
            <a:ext cx="10515600" cy="1325563"/>
          </a:xfrm>
        </p:spPr>
        <p:txBody>
          <a:bodyPr>
            <a:noAutofit/>
          </a:bodyPr>
          <a:lstStyle/>
          <a:p>
            <a:pPr algn="ctr"/>
            <a:r>
              <a:rPr lang="en-US" sz="10000" b="1" dirty="0">
                <a:latin typeface="Aharoni" panose="02010803020104030203" pitchFamily="2" charset="-79"/>
                <a:cs typeface="Aharoni" panose="02010803020104030203" pitchFamily="2" charset="-79"/>
              </a:rPr>
              <a:t>Questions?</a:t>
            </a:r>
          </a:p>
        </p:txBody>
      </p:sp>
    </p:spTree>
    <p:extLst>
      <p:ext uri="{BB962C8B-B14F-4D97-AF65-F5344CB8AC3E}">
        <p14:creationId xmlns:p14="http://schemas.microsoft.com/office/powerpoint/2010/main" val="2644126436"/>
      </p:ext>
    </p:extLst>
  </p:cSld>
  <p:clrMapOvr>
    <a:masterClrMapping/>
  </p:clrMapOvr>
  <p:transition spd="slow">
    <p:wipe/>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673E79E0C3E640A3EA83010EA564F7" ma:contentTypeVersion="12" ma:contentTypeDescription="Create a new document." ma:contentTypeScope="" ma:versionID="efce251a4746054bbe027ae231bc47a5">
  <xsd:schema xmlns:xsd="http://www.w3.org/2001/XMLSchema" xmlns:xs="http://www.w3.org/2001/XMLSchema" xmlns:p="http://schemas.microsoft.com/office/2006/metadata/properties" xmlns:ns2="5aa524db-7994-4ced-a2c9-48a98e90847e" xmlns:ns3="8a992f34-6748-40d0-a1a6-bff449e3bc95" targetNamespace="http://schemas.microsoft.com/office/2006/metadata/properties" ma:root="true" ma:fieldsID="bb25d42501bc21e45c0a4215ac396311" ns2:_="" ns3:_="">
    <xsd:import namespace="5aa524db-7994-4ced-a2c9-48a98e90847e"/>
    <xsd:import namespace="8a992f34-6748-40d0-a1a6-bff449e3bc9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Description0"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a524db-7994-4ced-a2c9-48a98e9084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Description0" ma:index="12" nillable="true" ma:displayName="Description" ma:internalName="Description0">
      <xsd:simpleType>
        <xsd:restriction base="dms:Note">
          <xsd:maxLength value="255"/>
        </xsd:restrictio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69be3ee5-5d72-4a78-bfe6-04ec158992b3"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a992f34-6748-40d0-a1a6-bff449e3bc95"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f75d7816-9169-48cb-b9df-4d21a66dca2d}" ma:internalName="TaxCatchAll" ma:showField="CatchAllData" ma:web="8a992f34-6748-40d0-a1a6-bff449e3bc9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0B695EB-B80C-477E-88D5-6F7C2AFF7A50}"/>
</file>

<file path=customXml/itemProps2.xml><?xml version="1.0" encoding="utf-8"?>
<ds:datastoreItem xmlns:ds="http://schemas.openxmlformats.org/officeDocument/2006/customXml" ds:itemID="{70DF8CE3-34A9-4512-BF4B-BB734A6A43BF}"/>
</file>

<file path=docProps/app.xml><?xml version="1.0" encoding="utf-8"?>
<Properties xmlns="http://schemas.openxmlformats.org/officeDocument/2006/extended-properties" xmlns:vt="http://schemas.openxmlformats.org/officeDocument/2006/docPropsVTypes">
  <Template/>
  <TotalTime>584</TotalTime>
  <Words>496</Words>
  <Application>Microsoft Office PowerPoint</Application>
  <PresentationFormat>Widescreen</PresentationFormat>
  <Paragraphs>43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Aharoni</vt:lpstr>
      <vt:lpstr>Arial</vt:lpstr>
      <vt:lpstr>Calibri</vt:lpstr>
      <vt:lpstr>Calibri Light</vt:lpstr>
      <vt:lpstr>office theme</vt:lpstr>
      <vt:lpstr>Department of Developmental Services   Individual &amp; Family Supports</vt:lpstr>
      <vt:lpstr>PowerPoint Presentation</vt:lpstr>
      <vt:lpstr>What are the         Helplines?       </vt:lpstr>
      <vt:lpstr>Eligibility Transfer to Region</vt:lpstr>
      <vt:lpstr>Helpline Team </vt:lpstr>
      <vt:lpstr>Helpline Team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McNair, Tonya</cp:lastModifiedBy>
  <cp:revision>32</cp:revision>
  <dcterms:created xsi:type="dcterms:W3CDTF">2013-07-15T20:26:40Z</dcterms:created>
  <dcterms:modified xsi:type="dcterms:W3CDTF">2023-06-22T02:40:17Z</dcterms:modified>
</cp:coreProperties>
</file>