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1823" r:id="rId5"/>
    <p:sldId id="1846" r:id="rId6"/>
    <p:sldId id="1849" r:id="rId7"/>
    <p:sldId id="1847" r:id="rId8"/>
    <p:sldId id="1850" r:id="rId9"/>
    <p:sldId id="1851" r:id="rId10"/>
    <p:sldId id="1852" r:id="rId11"/>
    <p:sldId id="1855" r:id="rId12"/>
    <p:sldId id="1856" r:id="rId13"/>
    <p:sldId id="1853" r:id="rId14"/>
    <p:sldId id="185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523F1A-D0FA-A45B-10DC-1F692C8FC60E}" name="Rogers, Trever" initials="RT" userId="S::trever.rogers@ct.gov::13351697-1831-4ed7-b326-e2ad610c5b59" providerId="AD"/>
  <p188:author id="{779E163E-DBA8-DCE3-B358-EA26859CE776}" name="Gray, Lauren" initials="GL" userId="S::lauren.gray@ct.gov::9640abb0-eb3f-4b83-bd99-944a63a84fb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gers, Trever" initials="RT" lastIdx="1" clrIdx="0">
    <p:extLst>
      <p:ext uri="{19B8F6BF-5375-455C-9EA6-DF929625EA0E}">
        <p15:presenceInfo xmlns:p15="http://schemas.microsoft.com/office/powerpoint/2012/main" userId="S::Trever.Rogers@ct.gov::13351697-1831-4ed7-b326-e2ad610c5b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3C3A"/>
    <a:srgbClr val="ED8C01"/>
    <a:srgbClr val="009DEA"/>
    <a:srgbClr val="22326E"/>
    <a:srgbClr val="3A88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B88882-EDF3-41B3-9157-680D6DEDDA29}" v="1" dt="2023-09-18T19:00:25.8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830" autoAdjust="0"/>
  </p:normalViewPr>
  <p:slideViewPr>
    <p:cSldViewPr snapToGrid="0">
      <p:cViewPr varScale="1">
        <p:scale>
          <a:sx n="57" d="100"/>
          <a:sy n="57" d="100"/>
        </p:scale>
        <p:origin x="27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582607-DA08-4B21-97EE-2EAAC78B0248}" type="datetimeFigureOut">
              <a:rPr lang="en-US" smtClean="0"/>
              <a:t>9/22/2023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3EB520-C799-4BD4-9883-9EC24DE5A893}" type="slidenum">
              <a:rPr lang="en-US" smtClean="0"/>
              <a:t>‹#›</a:t>
            </a:fld>
            <a:endParaRPr lang="en-US"/>
          </a:p>
        </p:txBody>
      </p:sp>
    </p:spTree>
    <p:extLst>
      <p:ext uri="{BB962C8B-B14F-4D97-AF65-F5344CB8AC3E}">
        <p14:creationId xmlns:p14="http://schemas.microsoft.com/office/powerpoint/2010/main" val="1358321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(mention previous presenter) </a:t>
            </a:r>
            <a:br>
              <a:rPr lang="en-US" dirty="0"/>
            </a:br>
            <a:r>
              <a:rPr lang="en-US" dirty="0"/>
              <a:t>My name is Mallory Valdez, I am a CMS and today I will be talking to you about IHS. </a:t>
            </a:r>
          </a:p>
        </p:txBody>
      </p:sp>
      <p:sp>
        <p:nvSpPr>
          <p:cNvPr id="4" name="Slide Number Placeholder 3"/>
          <p:cNvSpPr>
            <a:spLocks noGrp="1"/>
          </p:cNvSpPr>
          <p:nvPr>
            <p:ph type="sldNum" sz="quarter" idx="5"/>
          </p:nvPr>
        </p:nvSpPr>
        <p:spPr/>
        <p:txBody>
          <a:bodyPr/>
          <a:lstStyle/>
          <a:p>
            <a:fld id="{B83EB520-C799-4BD4-9883-9EC24DE5A893}" type="slidenum">
              <a:rPr lang="en-US" smtClean="0"/>
              <a:t>1</a:t>
            </a:fld>
            <a:endParaRPr lang="en-US"/>
          </a:p>
        </p:txBody>
      </p:sp>
    </p:spTree>
    <p:extLst>
      <p:ext uri="{BB962C8B-B14F-4D97-AF65-F5344CB8AC3E}">
        <p14:creationId xmlns:p14="http://schemas.microsoft.com/office/powerpoint/2010/main" val="2123863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audience, introduce </a:t>
            </a:r>
            <a:r>
              <a:rPr lang="en-US"/>
              <a:t>next presenter. </a:t>
            </a:r>
          </a:p>
        </p:txBody>
      </p:sp>
      <p:sp>
        <p:nvSpPr>
          <p:cNvPr id="4" name="Slide Number Placeholder 3"/>
          <p:cNvSpPr>
            <a:spLocks noGrp="1"/>
          </p:cNvSpPr>
          <p:nvPr>
            <p:ph type="sldNum" sz="quarter" idx="5"/>
          </p:nvPr>
        </p:nvSpPr>
        <p:spPr/>
        <p:txBody>
          <a:bodyPr/>
          <a:lstStyle/>
          <a:p>
            <a:fld id="{B83EB520-C799-4BD4-9883-9EC24DE5A893}" type="slidenum">
              <a:rPr lang="en-US" smtClean="0"/>
              <a:t>11</a:t>
            </a:fld>
            <a:endParaRPr lang="en-US"/>
          </a:p>
        </p:txBody>
      </p:sp>
    </p:spTree>
    <p:extLst>
      <p:ext uri="{BB962C8B-B14F-4D97-AF65-F5344CB8AC3E}">
        <p14:creationId xmlns:p14="http://schemas.microsoft.com/office/powerpoint/2010/main" val="2234756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individuated home supports? In home Supports, also know as IHS can be delivered by a qualified vendor with DDS or through self directed supports. IHS can also be used in Clustered Living Setting and through the use of AT. </a:t>
            </a:r>
            <a:br>
              <a:rPr lang="en-US" dirty="0"/>
            </a:br>
            <a:r>
              <a:rPr lang="en-US" dirty="0"/>
              <a:t>We will go over all the different support option a little further into the presentation. </a:t>
            </a:r>
          </a:p>
        </p:txBody>
      </p:sp>
      <p:sp>
        <p:nvSpPr>
          <p:cNvPr id="4" name="Slide Number Placeholder 3"/>
          <p:cNvSpPr>
            <a:spLocks noGrp="1"/>
          </p:cNvSpPr>
          <p:nvPr>
            <p:ph type="sldNum" sz="quarter" idx="5"/>
          </p:nvPr>
        </p:nvSpPr>
        <p:spPr/>
        <p:txBody>
          <a:bodyPr/>
          <a:lstStyle/>
          <a:p>
            <a:fld id="{B83EB520-C799-4BD4-9883-9EC24DE5A893}" type="slidenum">
              <a:rPr lang="en-US" smtClean="0"/>
              <a:t>2</a:t>
            </a:fld>
            <a:endParaRPr lang="en-US"/>
          </a:p>
        </p:txBody>
      </p:sp>
    </p:spTree>
    <p:extLst>
      <p:ext uri="{BB962C8B-B14F-4D97-AF65-F5344CB8AC3E}">
        <p14:creationId xmlns:p14="http://schemas.microsoft.com/office/powerpoint/2010/main" val="2266895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IHS does not provide 24 hours support, the support hours are intermittent, and person centered. As each person is different and has different needs the hours of support for each person will vary. The hours are determined from a tool that we use, called a Level of Need (LON). </a:t>
            </a:r>
            <a:br>
              <a:rPr lang="en-US" dirty="0"/>
            </a:br>
            <a:r>
              <a:rPr lang="en-US" dirty="0"/>
              <a:t>Where can IHS be provided? </a:t>
            </a:r>
            <a:br>
              <a:rPr lang="en-US" dirty="0"/>
            </a:br>
            <a:r>
              <a:rPr lang="en-US" dirty="0"/>
              <a:t>Again as this is a person centered approach, the location of where the support is provided will vary. Some examples of where support has been provided is in a family home, an individuals own home, or within the community such as the library, a career fair or grocery store. </a:t>
            </a:r>
            <a:br>
              <a:rPr lang="en-US" dirty="0"/>
            </a:br>
            <a:r>
              <a:rPr lang="en-US" dirty="0"/>
              <a:t>What is the purpose of IHS? </a:t>
            </a:r>
            <a:br>
              <a:rPr lang="en-US" dirty="0"/>
            </a:br>
            <a:r>
              <a:rPr lang="en-US" dirty="0"/>
              <a:t>IHS are used to improve skills and develop new skills, reach personal/identified goals, gain/increase independence, and enhance community involvement and integration. </a:t>
            </a:r>
            <a:br>
              <a:rPr lang="en-US" dirty="0"/>
            </a:br>
            <a:r>
              <a:rPr lang="en-US" dirty="0"/>
              <a:t>Some example include, budgeting and money management, optimizing health, wellness and safety, increase skills for employment and develop and expand on relationships that are meaningful and important to the individual. </a:t>
            </a:r>
          </a:p>
        </p:txBody>
      </p:sp>
      <p:sp>
        <p:nvSpPr>
          <p:cNvPr id="4" name="Slide Number Placeholder 3"/>
          <p:cNvSpPr>
            <a:spLocks noGrp="1"/>
          </p:cNvSpPr>
          <p:nvPr>
            <p:ph type="sldNum" sz="quarter" idx="5"/>
          </p:nvPr>
        </p:nvSpPr>
        <p:spPr/>
        <p:txBody>
          <a:bodyPr/>
          <a:lstStyle/>
          <a:p>
            <a:fld id="{B83EB520-C799-4BD4-9883-9EC24DE5A893}" type="slidenum">
              <a:rPr lang="en-US" smtClean="0"/>
              <a:t>3</a:t>
            </a:fld>
            <a:endParaRPr lang="en-US"/>
          </a:p>
        </p:txBody>
      </p:sp>
    </p:spTree>
    <p:extLst>
      <p:ext uri="{BB962C8B-B14F-4D97-AF65-F5344CB8AC3E}">
        <p14:creationId xmlns:p14="http://schemas.microsoft.com/office/powerpoint/2010/main" val="2515488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kinds of supports are provided by an agency that has already been identified as a qualified vendor with DDS. </a:t>
            </a:r>
            <a:br>
              <a:rPr lang="en-US" dirty="0"/>
            </a:br>
            <a:r>
              <a:rPr lang="en-US" dirty="0"/>
              <a:t>Agency staff who are supporting the individual are considered part of the team. They will participate in the IP annual as they are the staff who support and assist the individual with progressing towards or achieving identified goals. </a:t>
            </a:r>
          </a:p>
        </p:txBody>
      </p:sp>
      <p:sp>
        <p:nvSpPr>
          <p:cNvPr id="4" name="Slide Number Placeholder 3"/>
          <p:cNvSpPr>
            <a:spLocks noGrp="1"/>
          </p:cNvSpPr>
          <p:nvPr>
            <p:ph type="sldNum" sz="quarter" idx="5"/>
          </p:nvPr>
        </p:nvSpPr>
        <p:spPr/>
        <p:txBody>
          <a:bodyPr/>
          <a:lstStyle/>
          <a:p>
            <a:fld id="{B83EB520-C799-4BD4-9883-9EC24DE5A893}" type="slidenum">
              <a:rPr lang="en-US" smtClean="0"/>
              <a:t>4</a:t>
            </a:fld>
            <a:endParaRPr lang="en-US"/>
          </a:p>
        </p:txBody>
      </p:sp>
    </p:spTree>
    <p:extLst>
      <p:ext uri="{BB962C8B-B14F-4D97-AF65-F5344CB8AC3E}">
        <p14:creationId xmlns:p14="http://schemas.microsoft.com/office/powerpoint/2010/main" val="1629838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individual can be their own Employer of Record (EOR) or they can have someone be the Employer. The EOR is responsible for advertising the position, interviewing, hiring and managing of their DSP. </a:t>
            </a:r>
            <a:br>
              <a:rPr lang="en-US" dirty="0"/>
            </a:br>
            <a:r>
              <a:rPr lang="en-US" dirty="0"/>
              <a:t>One may ask, where would I seek staffing supports if I don’t have anyone in mind? </a:t>
            </a:r>
            <a:br>
              <a:rPr lang="en-US" dirty="0"/>
            </a:br>
            <a:r>
              <a:rPr lang="en-US" dirty="0"/>
              <a:t>We offer a year free subscription to a site called Rewarding Work for individuals and families who decide to self direct. </a:t>
            </a:r>
            <a:br>
              <a:rPr lang="en-US" dirty="0"/>
            </a:br>
            <a:r>
              <a:rPr lang="en-US" dirty="0"/>
              <a:t>Explain site </a:t>
            </a:r>
            <a:br>
              <a:rPr lang="en-US" dirty="0"/>
            </a:br>
            <a:r>
              <a:rPr lang="en-US" dirty="0"/>
              <a:t>Other ways people have recruited staff are through advertisements at local colleges, libraries, religious affiliations. </a:t>
            </a:r>
            <a:br>
              <a:rPr lang="en-US" dirty="0"/>
            </a:br>
            <a:r>
              <a:rPr lang="en-US" dirty="0"/>
              <a:t>Discuss that there is support that can be provided to the EOR – Individual Goods and Service Supervisor. (INDGSS)</a:t>
            </a:r>
          </a:p>
        </p:txBody>
      </p:sp>
      <p:sp>
        <p:nvSpPr>
          <p:cNvPr id="4" name="Slide Number Placeholder 3"/>
          <p:cNvSpPr>
            <a:spLocks noGrp="1"/>
          </p:cNvSpPr>
          <p:nvPr>
            <p:ph type="sldNum" sz="quarter" idx="5"/>
          </p:nvPr>
        </p:nvSpPr>
        <p:spPr/>
        <p:txBody>
          <a:bodyPr/>
          <a:lstStyle/>
          <a:p>
            <a:fld id="{B83EB520-C799-4BD4-9883-9EC24DE5A893}" type="slidenum">
              <a:rPr lang="en-US" smtClean="0"/>
              <a:t>5</a:t>
            </a:fld>
            <a:endParaRPr lang="en-US"/>
          </a:p>
        </p:txBody>
      </p:sp>
    </p:spTree>
    <p:extLst>
      <p:ext uri="{BB962C8B-B14F-4D97-AF65-F5344CB8AC3E}">
        <p14:creationId xmlns:p14="http://schemas.microsoft.com/office/powerpoint/2010/main" val="313470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3EB520-C799-4BD4-9883-9EC24DE5A893}" type="slidenum">
              <a:rPr lang="en-US" smtClean="0"/>
              <a:t>6</a:t>
            </a:fld>
            <a:endParaRPr lang="en-US"/>
          </a:p>
        </p:txBody>
      </p:sp>
    </p:spTree>
    <p:extLst>
      <p:ext uri="{BB962C8B-B14F-4D97-AF65-F5344CB8AC3E}">
        <p14:creationId xmlns:p14="http://schemas.microsoft.com/office/powerpoint/2010/main" val="2821681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3EB520-C799-4BD4-9883-9EC24DE5A893}" type="slidenum">
              <a:rPr lang="en-US" smtClean="0"/>
              <a:t>7</a:t>
            </a:fld>
            <a:endParaRPr lang="en-US"/>
          </a:p>
        </p:txBody>
      </p:sp>
    </p:spTree>
    <p:extLst>
      <p:ext uri="{BB962C8B-B14F-4D97-AF65-F5344CB8AC3E}">
        <p14:creationId xmlns:p14="http://schemas.microsoft.com/office/powerpoint/2010/main" val="4081929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individual who receives supports and services from DDS. </a:t>
            </a:r>
            <a:br>
              <a:rPr lang="en-US" dirty="0"/>
            </a:br>
            <a:r>
              <a:rPr lang="en-US" dirty="0"/>
              <a:t>She has successfully and happily been living in one of our Cluster Housing settings for several months and has already gained independence in many areas. </a:t>
            </a:r>
          </a:p>
        </p:txBody>
      </p:sp>
      <p:sp>
        <p:nvSpPr>
          <p:cNvPr id="4" name="Slide Number Placeholder 3"/>
          <p:cNvSpPr>
            <a:spLocks noGrp="1"/>
          </p:cNvSpPr>
          <p:nvPr>
            <p:ph type="sldNum" sz="quarter" idx="5"/>
          </p:nvPr>
        </p:nvSpPr>
        <p:spPr/>
        <p:txBody>
          <a:bodyPr/>
          <a:lstStyle/>
          <a:p>
            <a:fld id="{B83EB520-C799-4BD4-9883-9EC24DE5A893}" type="slidenum">
              <a:rPr lang="en-US" smtClean="0"/>
              <a:t>9</a:t>
            </a:fld>
            <a:endParaRPr lang="en-US"/>
          </a:p>
        </p:txBody>
      </p:sp>
    </p:spTree>
    <p:extLst>
      <p:ext uri="{BB962C8B-B14F-4D97-AF65-F5344CB8AC3E}">
        <p14:creationId xmlns:p14="http://schemas.microsoft.com/office/powerpoint/2010/main" val="1852366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example of a remote support – Kiana is very independent in many areas of her life but she is still working on a few things (I mean, aren’t we all </a:t>
            </a:r>
            <a:r>
              <a:rPr lang="en-US" dirty="0">
                <a:sym typeface="Wingdings" panose="05000000000000000000" pitchFamily="2" charset="2"/>
              </a:rPr>
              <a:t>). One thing Kiana is working on is optimizing her cooking skills. Jane and her staff schedule times where the remote support will be provided. Jane and her staff will face time and her staff will guide Jane through following directions for the recipe, </a:t>
            </a:r>
            <a:r>
              <a:rPr lang="en-US" dirty="0" err="1">
                <a:sym typeface="Wingdings" panose="05000000000000000000" pitchFamily="2" charset="2"/>
              </a:rPr>
              <a:t>assit</a:t>
            </a:r>
            <a:r>
              <a:rPr lang="en-US" dirty="0">
                <a:sym typeface="Wingdings" panose="05000000000000000000" pitchFamily="2" charset="2"/>
              </a:rPr>
              <a:t>/prompt with the stove settings and ensure that Jane successfully makes the desired meal of her choice. </a:t>
            </a:r>
            <a:endParaRPr lang="en-US" dirty="0"/>
          </a:p>
        </p:txBody>
      </p:sp>
      <p:sp>
        <p:nvSpPr>
          <p:cNvPr id="4" name="Slide Number Placeholder 3"/>
          <p:cNvSpPr>
            <a:spLocks noGrp="1"/>
          </p:cNvSpPr>
          <p:nvPr>
            <p:ph type="sldNum" sz="quarter" idx="5"/>
          </p:nvPr>
        </p:nvSpPr>
        <p:spPr/>
        <p:txBody>
          <a:bodyPr/>
          <a:lstStyle/>
          <a:p>
            <a:fld id="{B83EB520-C799-4BD4-9883-9EC24DE5A893}" type="slidenum">
              <a:rPr lang="en-US" smtClean="0"/>
              <a:t>10</a:t>
            </a:fld>
            <a:endParaRPr lang="en-US"/>
          </a:p>
        </p:txBody>
      </p:sp>
    </p:spTree>
    <p:extLst>
      <p:ext uri="{BB962C8B-B14F-4D97-AF65-F5344CB8AC3E}">
        <p14:creationId xmlns:p14="http://schemas.microsoft.com/office/powerpoint/2010/main" val="799476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3C5FE59-8849-4193-A9A9-48F90BEC92A8}"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4189E0-48CE-4EBE-84A7-CF6B051C94D0}" type="slidenum">
              <a:rPr lang="en-US" smtClean="0"/>
              <a:t>‹#›</a:t>
            </a:fld>
            <a:endParaRPr lang="en-US"/>
          </a:p>
        </p:txBody>
      </p:sp>
    </p:spTree>
    <p:extLst>
      <p:ext uri="{BB962C8B-B14F-4D97-AF65-F5344CB8AC3E}">
        <p14:creationId xmlns:p14="http://schemas.microsoft.com/office/powerpoint/2010/main" val="4147718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C5FE59-8849-4193-A9A9-48F90BEC92A8}"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4189E0-48CE-4EBE-84A7-CF6B051C94D0}" type="slidenum">
              <a:rPr lang="en-US" smtClean="0"/>
              <a:t>‹#›</a:t>
            </a:fld>
            <a:endParaRPr lang="en-US"/>
          </a:p>
        </p:txBody>
      </p:sp>
    </p:spTree>
    <p:extLst>
      <p:ext uri="{BB962C8B-B14F-4D97-AF65-F5344CB8AC3E}">
        <p14:creationId xmlns:p14="http://schemas.microsoft.com/office/powerpoint/2010/main" val="3420697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C5FE59-8849-4193-A9A9-48F90BEC92A8}"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4189E0-48CE-4EBE-84A7-CF6B051C94D0}" type="slidenum">
              <a:rPr lang="en-US" smtClean="0"/>
              <a:t>‹#›</a:t>
            </a:fld>
            <a:endParaRPr lang="en-US"/>
          </a:p>
        </p:txBody>
      </p:sp>
    </p:spTree>
    <p:extLst>
      <p:ext uri="{BB962C8B-B14F-4D97-AF65-F5344CB8AC3E}">
        <p14:creationId xmlns:p14="http://schemas.microsoft.com/office/powerpoint/2010/main" val="3216610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C5FE59-8849-4193-A9A9-48F90BEC92A8}"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4189E0-48CE-4EBE-84A7-CF6B051C94D0}" type="slidenum">
              <a:rPr lang="en-US" smtClean="0"/>
              <a:t>‹#›</a:t>
            </a:fld>
            <a:endParaRPr lang="en-US"/>
          </a:p>
        </p:txBody>
      </p:sp>
    </p:spTree>
    <p:extLst>
      <p:ext uri="{BB962C8B-B14F-4D97-AF65-F5344CB8AC3E}">
        <p14:creationId xmlns:p14="http://schemas.microsoft.com/office/powerpoint/2010/main" val="1841354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C5FE59-8849-4193-A9A9-48F90BEC92A8}"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4189E0-48CE-4EBE-84A7-CF6B051C94D0}" type="slidenum">
              <a:rPr lang="en-US" smtClean="0"/>
              <a:t>‹#›</a:t>
            </a:fld>
            <a:endParaRPr lang="en-US"/>
          </a:p>
        </p:txBody>
      </p:sp>
    </p:spTree>
    <p:extLst>
      <p:ext uri="{BB962C8B-B14F-4D97-AF65-F5344CB8AC3E}">
        <p14:creationId xmlns:p14="http://schemas.microsoft.com/office/powerpoint/2010/main" val="3361282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C5FE59-8849-4193-A9A9-48F90BEC92A8}" type="datetimeFigureOut">
              <a:rPr lang="en-US" smtClean="0"/>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4189E0-48CE-4EBE-84A7-CF6B051C94D0}" type="slidenum">
              <a:rPr lang="en-US" smtClean="0"/>
              <a:t>‹#›</a:t>
            </a:fld>
            <a:endParaRPr lang="en-US"/>
          </a:p>
        </p:txBody>
      </p:sp>
    </p:spTree>
    <p:extLst>
      <p:ext uri="{BB962C8B-B14F-4D97-AF65-F5344CB8AC3E}">
        <p14:creationId xmlns:p14="http://schemas.microsoft.com/office/powerpoint/2010/main" val="4190540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C5FE59-8849-4193-A9A9-48F90BEC92A8}" type="datetimeFigureOut">
              <a:rPr lang="en-US" smtClean="0"/>
              <a:t>9/22/2023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4189E0-48CE-4EBE-84A7-CF6B051C94D0}" type="slidenum">
              <a:rPr lang="en-US" smtClean="0"/>
              <a:t>‹#›</a:t>
            </a:fld>
            <a:endParaRPr lang="en-US"/>
          </a:p>
        </p:txBody>
      </p:sp>
    </p:spTree>
    <p:extLst>
      <p:ext uri="{BB962C8B-B14F-4D97-AF65-F5344CB8AC3E}">
        <p14:creationId xmlns:p14="http://schemas.microsoft.com/office/powerpoint/2010/main" val="2114679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C5FE59-8849-4193-A9A9-48F90BEC92A8}" type="datetimeFigureOut">
              <a:rPr lang="en-US" smtClean="0"/>
              <a:t>9/22/2023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4189E0-48CE-4EBE-84A7-CF6B051C94D0}" type="slidenum">
              <a:rPr lang="en-US" smtClean="0"/>
              <a:t>‹#›</a:t>
            </a:fld>
            <a:endParaRPr lang="en-US"/>
          </a:p>
        </p:txBody>
      </p:sp>
    </p:spTree>
    <p:extLst>
      <p:ext uri="{BB962C8B-B14F-4D97-AF65-F5344CB8AC3E}">
        <p14:creationId xmlns:p14="http://schemas.microsoft.com/office/powerpoint/2010/main" val="937300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C5FE59-8849-4193-A9A9-48F90BEC92A8}" type="datetimeFigureOut">
              <a:rPr lang="en-US" smtClean="0"/>
              <a:t>9/22/2023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4189E0-48CE-4EBE-84A7-CF6B051C94D0}" type="slidenum">
              <a:rPr lang="en-US" smtClean="0"/>
              <a:t>‹#›</a:t>
            </a:fld>
            <a:endParaRPr lang="en-US"/>
          </a:p>
        </p:txBody>
      </p:sp>
    </p:spTree>
    <p:extLst>
      <p:ext uri="{BB962C8B-B14F-4D97-AF65-F5344CB8AC3E}">
        <p14:creationId xmlns:p14="http://schemas.microsoft.com/office/powerpoint/2010/main" val="1253268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C5FE59-8849-4193-A9A9-48F90BEC92A8}" type="datetimeFigureOut">
              <a:rPr lang="en-US" smtClean="0"/>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4189E0-48CE-4EBE-84A7-CF6B051C94D0}" type="slidenum">
              <a:rPr lang="en-US" smtClean="0"/>
              <a:t>‹#›</a:t>
            </a:fld>
            <a:endParaRPr lang="en-US"/>
          </a:p>
        </p:txBody>
      </p:sp>
    </p:spTree>
    <p:extLst>
      <p:ext uri="{BB962C8B-B14F-4D97-AF65-F5344CB8AC3E}">
        <p14:creationId xmlns:p14="http://schemas.microsoft.com/office/powerpoint/2010/main" val="279960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C5FE59-8849-4193-A9A9-48F90BEC92A8}" type="datetimeFigureOut">
              <a:rPr lang="en-US" smtClean="0"/>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4189E0-48CE-4EBE-84A7-CF6B051C94D0}" type="slidenum">
              <a:rPr lang="en-US" smtClean="0"/>
              <a:t>‹#›</a:t>
            </a:fld>
            <a:endParaRPr lang="en-US"/>
          </a:p>
        </p:txBody>
      </p:sp>
    </p:spTree>
    <p:extLst>
      <p:ext uri="{BB962C8B-B14F-4D97-AF65-F5344CB8AC3E}">
        <p14:creationId xmlns:p14="http://schemas.microsoft.com/office/powerpoint/2010/main" val="286548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C5FE59-8849-4193-A9A9-48F90BEC92A8}" type="datetimeFigureOut">
              <a:rPr lang="en-US" smtClean="0"/>
              <a:t>9/22/2023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4189E0-48CE-4EBE-84A7-CF6B051C94D0}" type="slidenum">
              <a:rPr lang="en-US" smtClean="0"/>
              <a:t>‹#›</a:t>
            </a:fld>
            <a:endParaRPr lang="en-US"/>
          </a:p>
        </p:txBody>
      </p:sp>
    </p:spTree>
    <p:extLst>
      <p:ext uri="{BB962C8B-B14F-4D97-AF65-F5344CB8AC3E}">
        <p14:creationId xmlns:p14="http://schemas.microsoft.com/office/powerpoint/2010/main" val="21674776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TEfT27FFgYU"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ctgovexec-my.sharepoint.com/:w:/g/personal/mallory_valdez_ct_gov/EQiIIfk8-HdImJEKYUmwxnoBC0WVe71NYZbwCAzmbc5kCQ?email=Mallory.Valdez%40ct.gov&amp;e=UuVy8Y"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cid:99076d8f-e397-4463-a557-0e1ce9acb778@namprd09.prod.outlook.com" TargetMode="External"/><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cid:f98dc3a6-d6ee-4992-befd-3be268f42b29@namprd09.prod.outlook.com" TargetMode="External"/><Relationship Id="rId5" Type="http://schemas.openxmlformats.org/officeDocument/2006/relationships/image" Target="../media/image6.jpeg"/><Relationship Id="rId4" Type="http://schemas.openxmlformats.org/officeDocument/2006/relationships/image" Target="cid:361d9371-a0e9-4d3c-b994-469b6daa4443@namprd09.prod.outlook.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FDF73-4575-4530-B1C6-B1B8E9DB9538}"/>
              </a:ext>
            </a:extLst>
          </p:cNvPr>
          <p:cNvSpPr>
            <a:spLocks noGrp="1"/>
          </p:cNvSpPr>
          <p:nvPr>
            <p:ph type="ctrTitle"/>
          </p:nvPr>
        </p:nvSpPr>
        <p:spPr>
          <a:xfrm>
            <a:off x="1524000" y="257908"/>
            <a:ext cx="9144000" cy="2387600"/>
          </a:xfrm>
        </p:spPr>
        <p:txBody>
          <a:bodyPr/>
          <a:lstStyle/>
          <a:p>
            <a:r>
              <a:rPr lang="en-US">
                <a:solidFill>
                  <a:srgbClr val="22326E"/>
                </a:solidFill>
                <a:latin typeface="Aharoni"/>
                <a:cs typeface="Aharoni"/>
              </a:rPr>
              <a:t>Individualized Home Supports</a:t>
            </a:r>
            <a:endParaRPr lang="en-US"/>
          </a:p>
        </p:txBody>
      </p:sp>
      <p:sp>
        <p:nvSpPr>
          <p:cNvPr id="3" name="Subtitle 2">
            <a:extLst>
              <a:ext uri="{FF2B5EF4-FFF2-40B4-BE49-F238E27FC236}">
                <a16:creationId xmlns:a16="http://schemas.microsoft.com/office/drawing/2014/main" id="{FE7B878E-9B24-4D64-A12D-8E67C0B2DD9A}"/>
              </a:ext>
            </a:extLst>
          </p:cNvPr>
          <p:cNvSpPr>
            <a:spLocks noGrp="1"/>
          </p:cNvSpPr>
          <p:nvPr>
            <p:ph type="subTitle" idx="1"/>
          </p:nvPr>
        </p:nvSpPr>
        <p:spPr>
          <a:xfrm>
            <a:off x="1688387" y="2921810"/>
            <a:ext cx="9144000" cy="2757731"/>
          </a:xfrm>
        </p:spPr>
        <p:txBody>
          <a:bodyPr vert="horz" lIns="91440" tIns="45720" rIns="91440" bIns="45720" rtlCol="0" anchor="t">
            <a:normAutofit/>
          </a:bodyPr>
          <a:lstStyle/>
          <a:p>
            <a:r>
              <a:rPr lang="en-US" sz="3400" dirty="0">
                <a:solidFill>
                  <a:srgbClr val="E03C39"/>
                </a:solidFill>
                <a:latin typeface="Aharoni"/>
                <a:cs typeface="Aharoni"/>
              </a:rPr>
              <a:t>Mallory Valdez</a:t>
            </a:r>
            <a:r>
              <a:rPr lang="en-US" sz="3400" dirty="0">
                <a:solidFill>
                  <a:srgbClr val="E03C3A"/>
                </a:solidFill>
                <a:latin typeface="Aharoni"/>
                <a:cs typeface="Aharoni"/>
              </a:rPr>
              <a:t>, </a:t>
            </a:r>
            <a:r>
              <a:rPr lang="en-US" sz="3400" dirty="0">
                <a:solidFill>
                  <a:srgbClr val="E03C3A"/>
                </a:solidFill>
                <a:latin typeface="Aharoni"/>
                <a:ea typeface="+mn-lt"/>
                <a:cs typeface="+mn-lt"/>
              </a:rPr>
              <a:t>Case Manager Supervisor</a:t>
            </a:r>
            <a:endParaRPr lang="en-US" dirty="0">
              <a:solidFill>
                <a:srgbClr val="E03C3A"/>
              </a:solidFill>
              <a:latin typeface="Aharoni"/>
              <a:ea typeface="+mn-lt"/>
              <a:cs typeface="+mn-lt"/>
            </a:endParaRPr>
          </a:p>
        </p:txBody>
      </p:sp>
    </p:spTree>
    <p:extLst>
      <p:ext uri="{BB962C8B-B14F-4D97-AF65-F5344CB8AC3E}">
        <p14:creationId xmlns:p14="http://schemas.microsoft.com/office/powerpoint/2010/main" val="1032797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F45E2-2737-52F5-48A7-893ED121A600}"/>
              </a:ext>
            </a:extLst>
          </p:cNvPr>
          <p:cNvSpPr>
            <a:spLocks noGrp="1"/>
          </p:cNvSpPr>
          <p:nvPr>
            <p:ph type="title"/>
          </p:nvPr>
        </p:nvSpPr>
        <p:spPr/>
        <p:txBody>
          <a:bodyPr/>
          <a:lstStyle/>
          <a:p>
            <a:r>
              <a:rPr lang="en-US" dirty="0">
                <a:solidFill>
                  <a:srgbClr val="009DEA"/>
                </a:solidFill>
                <a:latin typeface="Aharoni"/>
                <a:cs typeface="Aharoni"/>
              </a:rPr>
              <a:t>I.H.S. and Assistive Technology</a:t>
            </a:r>
            <a:endParaRPr lang="en-US" dirty="0"/>
          </a:p>
        </p:txBody>
      </p:sp>
      <p:sp>
        <p:nvSpPr>
          <p:cNvPr id="3" name="Content Placeholder 2">
            <a:extLst>
              <a:ext uri="{FF2B5EF4-FFF2-40B4-BE49-F238E27FC236}">
                <a16:creationId xmlns:a16="http://schemas.microsoft.com/office/drawing/2014/main" id="{7AF5106D-DE52-8AD9-7103-0ABE0EC5FC9D}"/>
              </a:ext>
            </a:extLst>
          </p:cNvPr>
          <p:cNvSpPr>
            <a:spLocks noGrp="1"/>
          </p:cNvSpPr>
          <p:nvPr>
            <p:ph idx="1"/>
          </p:nvPr>
        </p:nvSpPr>
        <p:spPr>
          <a:xfrm>
            <a:off x="838200" y="1825625"/>
            <a:ext cx="11130233" cy="4351338"/>
          </a:xfrm>
        </p:spPr>
        <p:txBody>
          <a:bodyPr vert="horz" lIns="91440" tIns="45720" rIns="91440" bIns="45720" rtlCol="0" anchor="t">
            <a:noAutofit/>
          </a:bodyPr>
          <a:lstStyle/>
          <a:p>
            <a:r>
              <a:rPr lang="en-US" sz="2400">
                <a:latin typeface="Aharoni"/>
                <a:ea typeface="+mn-lt"/>
                <a:cs typeface="+mn-lt"/>
              </a:rPr>
              <a:t>Assistive technology (AT) is any item, piece of equipment, software program, or product system that is used to increase, maintain, or improve independence within the individual’s home and/or community. </a:t>
            </a:r>
            <a:endParaRPr lang="en-US" sz="2400">
              <a:latin typeface="Aharoni"/>
              <a:cs typeface="Aharoni"/>
            </a:endParaRPr>
          </a:p>
          <a:p>
            <a:r>
              <a:rPr lang="en-US" sz="2400">
                <a:latin typeface="Aharoni"/>
                <a:ea typeface="+mn-lt"/>
                <a:cs typeface="+mn-lt"/>
              </a:rPr>
              <a:t>Enhances communication, promotes inclusion and increases an individual’s overall independence.</a:t>
            </a:r>
            <a:endParaRPr lang="en-US" sz="2400">
              <a:latin typeface="Aharoni"/>
              <a:cs typeface="Aharoni"/>
            </a:endParaRPr>
          </a:p>
          <a:p>
            <a:r>
              <a:rPr lang="en-US" sz="2400">
                <a:latin typeface="Aharoni"/>
                <a:ea typeface="+mn-lt"/>
                <a:cs typeface="+mn-lt"/>
              </a:rPr>
              <a:t>AT is person-centered and an assessment should be conducted to determine recommendations.</a:t>
            </a:r>
            <a:endParaRPr lang="en-US" sz="2400">
              <a:latin typeface="Aharoni"/>
              <a:cs typeface="Aharoni"/>
            </a:endParaRPr>
          </a:p>
          <a:p>
            <a:r>
              <a:rPr lang="en-US" sz="2400">
                <a:latin typeface="Aharoni"/>
                <a:ea typeface="+mn-lt"/>
                <a:cs typeface="+mn-lt"/>
              </a:rPr>
              <a:t>AT can help individuals feel more secure, confident and can replace the need for in person support during a particular period of time/activity.</a:t>
            </a:r>
            <a:endParaRPr lang="en-US" sz="2400">
              <a:latin typeface="Aharoni"/>
              <a:cs typeface="Aharoni"/>
            </a:endParaRPr>
          </a:p>
          <a:p>
            <a:endParaRPr lang="en-US" sz="2400" b="1" i="1">
              <a:latin typeface="Aharoni"/>
              <a:cs typeface="Aharoni"/>
            </a:endParaRPr>
          </a:p>
        </p:txBody>
      </p:sp>
    </p:spTree>
    <p:extLst>
      <p:ext uri="{BB962C8B-B14F-4D97-AF65-F5344CB8AC3E}">
        <p14:creationId xmlns:p14="http://schemas.microsoft.com/office/powerpoint/2010/main" val="2446013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A8CD5B-B473-6236-22F2-D792F4B7A4AA}"/>
              </a:ext>
            </a:extLst>
          </p:cNvPr>
          <p:cNvSpPr txBox="1"/>
          <p:nvPr/>
        </p:nvSpPr>
        <p:spPr>
          <a:xfrm>
            <a:off x="760288" y="636999"/>
            <a:ext cx="10798139" cy="3231654"/>
          </a:xfrm>
          <a:prstGeom prst="rect">
            <a:avLst/>
          </a:prstGeom>
          <a:noFill/>
        </p:spPr>
        <p:txBody>
          <a:bodyPr wrap="square">
            <a:spAutoFit/>
          </a:bodyPr>
          <a:lstStyle/>
          <a:p>
            <a:r>
              <a:rPr lang="en-US" sz="4400" dirty="0">
                <a:solidFill>
                  <a:srgbClr val="009DEA"/>
                </a:solidFill>
                <a:latin typeface="Aharoni"/>
                <a:cs typeface="Aharoni"/>
              </a:rPr>
              <a:t>I.H.S. and Assistive Technology</a:t>
            </a:r>
          </a:p>
          <a:p>
            <a:endParaRPr lang="en-US" sz="4400" dirty="0">
              <a:solidFill>
                <a:srgbClr val="009DEA"/>
              </a:solidFill>
              <a:latin typeface="Aharoni"/>
              <a:cs typeface="Aharoni"/>
            </a:endParaRPr>
          </a:p>
          <a:p>
            <a:r>
              <a:rPr lang="en-US" sz="2400" dirty="0">
                <a:hlinkClick r:id="rId3"/>
              </a:rPr>
              <a:t>Remote Support Animation – YouTube</a:t>
            </a:r>
            <a:endParaRPr lang="en-US" sz="2400" dirty="0"/>
          </a:p>
          <a:p>
            <a:endParaRPr lang="en-US" sz="2400" dirty="0">
              <a:solidFill>
                <a:srgbClr val="009DEA"/>
              </a:solidFill>
              <a:latin typeface="Aharoni"/>
              <a:cs typeface="Aharoni"/>
            </a:endParaRPr>
          </a:p>
          <a:p>
            <a:endParaRPr lang="en-US" sz="2400" dirty="0">
              <a:solidFill>
                <a:srgbClr val="009DEA"/>
              </a:solidFill>
              <a:latin typeface="Aharoni"/>
              <a:cs typeface="Aharoni"/>
            </a:endParaRPr>
          </a:p>
          <a:p>
            <a:endParaRPr lang="en-US" sz="4400" dirty="0"/>
          </a:p>
        </p:txBody>
      </p:sp>
      <p:pic>
        <p:nvPicPr>
          <p:cNvPr id="4" name="Picture 3" descr="Guide For People With Disabilities: Programs For Low-Cost Internet, Mobile  Plans, And Digital Literacy - InMyArea.com">
            <a:extLst>
              <a:ext uri="{FF2B5EF4-FFF2-40B4-BE49-F238E27FC236}">
                <a16:creationId xmlns:a16="http://schemas.microsoft.com/office/drawing/2014/main" id="{00A255AD-E51D-E69C-AA43-690252C73658}"/>
              </a:ext>
            </a:extLst>
          </p:cNvPr>
          <p:cNvPicPr>
            <a:picLocks noChangeAspect="1"/>
          </p:cNvPicPr>
          <p:nvPr/>
        </p:nvPicPr>
        <p:blipFill rotWithShape="1">
          <a:blip r:embed="rId4">
            <a:extLst>
              <a:ext uri="{28A0092B-C50C-407E-A947-70E740481C1C}">
                <a14:useLocalDpi xmlns:a14="http://schemas.microsoft.com/office/drawing/2010/main" val="0"/>
              </a:ext>
            </a:extLst>
          </a:blip>
          <a:srcRect l="11325" t="6311" r="35790" b="5130"/>
          <a:stretch/>
        </p:blipFill>
        <p:spPr bwMode="auto">
          <a:xfrm>
            <a:off x="6506967" y="1701642"/>
            <a:ext cx="3602258" cy="316570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a:ext uri="{53640926-AAD7-44D8-BBD7-CCE9431645EC}">
              <a14:shadowObscured xmlns:a14="http://schemas.microsoft.com/office/drawing/2010/main"/>
            </a:ext>
          </a:extLst>
        </p:spPr>
      </p:pic>
      <p:pic>
        <p:nvPicPr>
          <p:cNvPr id="5" name="Picture 4" descr="Has Remote Work Enabled Disability Inclusion in the Workplace? - Spiceworks">
            <a:extLst>
              <a:ext uri="{FF2B5EF4-FFF2-40B4-BE49-F238E27FC236}">
                <a16:creationId xmlns:a16="http://schemas.microsoft.com/office/drawing/2014/main" id="{3BEC2BE9-080C-4394-F9EB-6E0025B8725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37689" y="3102794"/>
            <a:ext cx="4308297" cy="207850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157095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F45E2-2737-52F5-48A7-893ED121A600}"/>
              </a:ext>
            </a:extLst>
          </p:cNvPr>
          <p:cNvSpPr>
            <a:spLocks noGrp="1"/>
          </p:cNvSpPr>
          <p:nvPr>
            <p:ph type="title"/>
          </p:nvPr>
        </p:nvSpPr>
        <p:spPr/>
        <p:txBody>
          <a:bodyPr/>
          <a:lstStyle/>
          <a:p>
            <a:r>
              <a:rPr lang="en-US">
                <a:solidFill>
                  <a:srgbClr val="009DEA"/>
                </a:solidFill>
                <a:latin typeface="Aharoni"/>
                <a:cs typeface="Aharoni"/>
              </a:rPr>
              <a:t>What is Individualized Home Support?</a:t>
            </a:r>
            <a:endParaRPr lang="en-US"/>
          </a:p>
        </p:txBody>
      </p:sp>
      <p:sp>
        <p:nvSpPr>
          <p:cNvPr id="3" name="Content Placeholder 2">
            <a:extLst>
              <a:ext uri="{FF2B5EF4-FFF2-40B4-BE49-F238E27FC236}">
                <a16:creationId xmlns:a16="http://schemas.microsoft.com/office/drawing/2014/main" id="{7AF5106D-DE52-8AD9-7103-0ABE0EC5FC9D}"/>
              </a:ext>
            </a:extLst>
          </p:cNvPr>
          <p:cNvSpPr>
            <a:spLocks noGrp="1"/>
          </p:cNvSpPr>
          <p:nvPr>
            <p:ph idx="1"/>
          </p:nvPr>
        </p:nvSpPr>
        <p:spPr>
          <a:xfrm>
            <a:off x="838200" y="1825625"/>
            <a:ext cx="9151492" cy="4351338"/>
          </a:xfrm>
        </p:spPr>
        <p:txBody>
          <a:bodyPr vert="horz" lIns="91440" tIns="45720" rIns="91440" bIns="45720" rtlCol="0" anchor="t">
            <a:noAutofit/>
          </a:bodyPr>
          <a:lstStyle/>
          <a:p>
            <a:r>
              <a:rPr lang="en-US" sz="2400" b="1">
                <a:latin typeface="Aharoni"/>
                <a:ea typeface="+mn-lt"/>
                <a:cs typeface="+mn-lt"/>
              </a:rPr>
              <a:t>I.H.S. Delivery/Support Options: </a:t>
            </a:r>
            <a:endParaRPr lang="en-US" sz="2400">
              <a:latin typeface="Aharoni"/>
              <a:cs typeface="Aharoni"/>
            </a:endParaRPr>
          </a:p>
          <a:p>
            <a:pPr lvl="1"/>
            <a:r>
              <a:rPr lang="en-US" b="1">
                <a:latin typeface="Aharoni"/>
                <a:ea typeface="+mn-lt"/>
                <a:cs typeface="+mn-lt"/>
              </a:rPr>
              <a:t>Using a DDS Qualified Provider </a:t>
            </a:r>
            <a:endParaRPr lang="en-US">
              <a:latin typeface="Aharoni"/>
              <a:cs typeface="Aharoni"/>
            </a:endParaRPr>
          </a:p>
          <a:p>
            <a:pPr lvl="1"/>
            <a:r>
              <a:rPr lang="en-US" b="1">
                <a:latin typeface="Aharoni"/>
                <a:ea typeface="+mn-lt"/>
                <a:cs typeface="+mn-lt"/>
              </a:rPr>
              <a:t>Using the model of Self Direction </a:t>
            </a:r>
            <a:endParaRPr lang="en-US">
              <a:latin typeface="Aharoni"/>
              <a:cs typeface="Aharoni"/>
            </a:endParaRPr>
          </a:p>
          <a:p>
            <a:pPr marL="0" indent="0">
              <a:buNone/>
            </a:pPr>
            <a:endParaRPr lang="en-US" sz="2400">
              <a:latin typeface="Aharoni"/>
              <a:cs typeface="Aharoni"/>
            </a:endParaRPr>
          </a:p>
          <a:p>
            <a:r>
              <a:rPr lang="en-US" sz="2400" b="1">
                <a:latin typeface="Aharoni"/>
                <a:ea typeface="+mn-lt"/>
                <a:cs typeface="+mn-lt"/>
              </a:rPr>
              <a:t>I.H.S. Customized Options of Support:</a:t>
            </a:r>
            <a:endParaRPr lang="en-US" sz="2400" u="sng">
              <a:latin typeface="Aharoni"/>
              <a:cs typeface="Aharoni"/>
            </a:endParaRPr>
          </a:p>
          <a:p>
            <a:pPr lvl="1"/>
            <a:r>
              <a:rPr lang="en-US" b="1">
                <a:latin typeface="Aharoni"/>
                <a:ea typeface="+mn-lt"/>
                <a:cs typeface="+mn-lt"/>
              </a:rPr>
              <a:t>Within a Clustered Support setting </a:t>
            </a:r>
            <a:endParaRPr lang="en-US">
              <a:latin typeface="Aharoni"/>
              <a:ea typeface="+mn-lt"/>
              <a:cs typeface="+mn-lt"/>
            </a:endParaRPr>
          </a:p>
          <a:p>
            <a:pPr lvl="1"/>
            <a:r>
              <a:rPr lang="en-US" sz="2400" b="1">
                <a:latin typeface="Aharoni"/>
                <a:ea typeface="+mn-lt"/>
                <a:cs typeface="+mn-lt"/>
              </a:rPr>
              <a:t>Use of Assistive Technology </a:t>
            </a:r>
            <a:endParaRPr lang="en-US">
              <a:latin typeface="Aharoni"/>
              <a:cs typeface="Aharoni"/>
            </a:endParaRPr>
          </a:p>
          <a:p>
            <a:pPr marL="0" indent="0">
              <a:buNone/>
            </a:pPr>
            <a:endParaRPr lang="en-US" sz="2400">
              <a:latin typeface="Aharoni"/>
              <a:cs typeface="Aharoni"/>
            </a:endParaRPr>
          </a:p>
          <a:p>
            <a:endParaRPr lang="en-US" sz="2400">
              <a:latin typeface="Aharoni"/>
              <a:cs typeface="Aharoni"/>
            </a:endParaRPr>
          </a:p>
        </p:txBody>
      </p:sp>
      <p:pic>
        <p:nvPicPr>
          <p:cNvPr id="4" name="Picture 4" descr="A picture containing person, indoor&#10;&#10;Description automatically generated">
            <a:extLst>
              <a:ext uri="{FF2B5EF4-FFF2-40B4-BE49-F238E27FC236}">
                <a16:creationId xmlns:a16="http://schemas.microsoft.com/office/drawing/2014/main" id="{1DE5CE60-6CC2-72B3-FE5F-4B0D8F2D86DC}"/>
              </a:ext>
            </a:extLst>
          </p:cNvPr>
          <p:cNvPicPr>
            <a:picLocks noChangeAspect="1"/>
          </p:cNvPicPr>
          <p:nvPr/>
        </p:nvPicPr>
        <p:blipFill>
          <a:blip r:embed="rId3"/>
          <a:stretch>
            <a:fillRect/>
          </a:stretch>
        </p:blipFill>
        <p:spPr>
          <a:xfrm>
            <a:off x="7160918" y="2090552"/>
            <a:ext cx="3476977" cy="2319414"/>
          </a:xfrm>
          <a:prstGeom prst="rect">
            <a:avLst/>
          </a:prstGeom>
        </p:spPr>
      </p:pic>
    </p:spTree>
    <p:extLst>
      <p:ext uri="{BB962C8B-B14F-4D97-AF65-F5344CB8AC3E}">
        <p14:creationId xmlns:p14="http://schemas.microsoft.com/office/powerpoint/2010/main" val="720307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F45E2-2737-52F5-48A7-893ED121A600}"/>
              </a:ext>
            </a:extLst>
          </p:cNvPr>
          <p:cNvSpPr>
            <a:spLocks noGrp="1"/>
          </p:cNvSpPr>
          <p:nvPr>
            <p:ph type="title"/>
          </p:nvPr>
        </p:nvSpPr>
        <p:spPr/>
        <p:txBody>
          <a:bodyPr/>
          <a:lstStyle/>
          <a:p>
            <a:r>
              <a:rPr lang="en-US">
                <a:solidFill>
                  <a:srgbClr val="009DEA"/>
                </a:solidFill>
                <a:latin typeface="Aharoni"/>
                <a:cs typeface="Aharoni"/>
              </a:rPr>
              <a:t>What is Individualized Home Support?</a:t>
            </a:r>
            <a:endParaRPr lang="en-US"/>
          </a:p>
        </p:txBody>
      </p:sp>
      <p:sp>
        <p:nvSpPr>
          <p:cNvPr id="3" name="Content Placeholder 2">
            <a:extLst>
              <a:ext uri="{FF2B5EF4-FFF2-40B4-BE49-F238E27FC236}">
                <a16:creationId xmlns:a16="http://schemas.microsoft.com/office/drawing/2014/main" id="{7AF5106D-DE52-8AD9-7103-0ABE0EC5FC9D}"/>
              </a:ext>
            </a:extLst>
          </p:cNvPr>
          <p:cNvSpPr>
            <a:spLocks noGrp="1"/>
          </p:cNvSpPr>
          <p:nvPr>
            <p:ph idx="1"/>
          </p:nvPr>
        </p:nvSpPr>
        <p:spPr>
          <a:xfrm>
            <a:off x="838200" y="1524588"/>
            <a:ext cx="10289788" cy="4351338"/>
          </a:xfrm>
        </p:spPr>
        <p:txBody>
          <a:bodyPr vert="horz" lIns="91440" tIns="45720" rIns="91440" bIns="45720" rtlCol="0" anchor="t">
            <a:noAutofit/>
          </a:bodyPr>
          <a:lstStyle/>
          <a:p>
            <a:r>
              <a:rPr lang="en-US" sz="2000">
                <a:latin typeface="Aharoni"/>
                <a:ea typeface="+mn-lt"/>
                <a:cs typeface="+mn-lt"/>
              </a:rPr>
              <a:t>Staffing is intermittent and support is based on the needs of the individual using the Level of Need tool to determine the number of support hours each week.</a:t>
            </a:r>
          </a:p>
          <a:p>
            <a:r>
              <a:rPr lang="en-US" sz="2000">
                <a:latin typeface="Aharoni"/>
                <a:ea typeface="+mn-lt"/>
                <a:cs typeface="+mn-lt"/>
              </a:rPr>
              <a:t>This supportive service may be delivered in a family home, an individual’s own home and within their community. </a:t>
            </a:r>
            <a:endParaRPr lang="en-US" sz="2000">
              <a:latin typeface="Aharoni"/>
              <a:cs typeface="Aharoni"/>
            </a:endParaRPr>
          </a:p>
          <a:p>
            <a:r>
              <a:rPr lang="en-US" sz="2000">
                <a:latin typeface="Aharoni"/>
                <a:ea typeface="+mn-lt"/>
                <a:cs typeface="+mn-lt"/>
              </a:rPr>
              <a:t>This supportive service provides assistance with the acquisition, improvement and/or retention of skills and provides necessary support to achieve personal outcomes that enhance an individual’s ability to live in their community as specified in the Individual Plan.</a:t>
            </a:r>
          </a:p>
          <a:p>
            <a:r>
              <a:rPr lang="en-US" sz="2000" i="1">
                <a:solidFill>
                  <a:srgbClr val="E03C3A"/>
                </a:solidFill>
                <a:latin typeface="Aharoni"/>
                <a:ea typeface="+mn-lt"/>
                <a:cs typeface="+mn-lt"/>
              </a:rPr>
              <a:t>Examples may include:</a:t>
            </a:r>
            <a:r>
              <a:rPr lang="en-US" sz="2000" i="1">
                <a:latin typeface="Aharoni"/>
                <a:ea typeface="+mn-lt"/>
                <a:cs typeface="+mn-lt"/>
              </a:rPr>
              <a:t> budgeting/money management, have a greater role with managing medical needs and exploring ways to expand their circle of friends. </a:t>
            </a:r>
            <a:endParaRPr lang="en-US" sz="2000">
              <a:latin typeface="Aharoni"/>
              <a:ea typeface="+mn-lt"/>
              <a:cs typeface="Aharoni"/>
            </a:endParaRPr>
          </a:p>
          <a:p>
            <a:endParaRPr lang="en-US" sz="2000">
              <a:latin typeface="Aharoni"/>
              <a:ea typeface="+mn-lt"/>
              <a:cs typeface="Aharoni"/>
            </a:endParaRPr>
          </a:p>
          <a:p>
            <a:r>
              <a:rPr lang="en-US" sz="2000" b="1" i="1">
                <a:latin typeface="Aharoni"/>
                <a:ea typeface="+mn-lt"/>
                <a:cs typeface="+mn-lt"/>
              </a:rPr>
              <a:t>This is not a 24 hour support service.</a:t>
            </a:r>
            <a:endParaRPr lang="en-US" sz="2000">
              <a:latin typeface="Aharoni"/>
              <a:cs typeface="Aharoni"/>
            </a:endParaRPr>
          </a:p>
          <a:p>
            <a:endParaRPr lang="en-US" sz="2000" b="1">
              <a:latin typeface="Aharoni"/>
              <a:cs typeface="Aharoni"/>
            </a:endParaRPr>
          </a:p>
        </p:txBody>
      </p:sp>
    </p:spTree>
    <p:extLst>
      <p:ext uri="{BB962C8B-B14F-4D97-AF65-F5344CB8AC3E}">
        <p14:creationId xmlns:p14="http://schemas.microsoft.com/office/powerpoint/2010/main" val="3789909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F45E2-2737-52F5-48A7-893ED121A600}"/>
              </a:ext>
            </a:extLst>
          </p:cNvPr>
          <p:cNvSpPr>
            <a:spLocks noGrp="1"/>
          </p:cNvSpPr>
          <p:nvPr>
            <p:ph type="title"/>
          </p:nvPr>
        </p:nvSpPr>
        <p:spPr/>
        <p:txBody>
          <a:bodyPr/>
          <a:lstStyle/>
          <a:p>
            <a:r>
              <a:rPr lang="en-US">
                <a:solidFill>
                  <a:srgbClr val="009DEA"/>
                </a:solidFill>
                <a:latin typeface="Aharoni"/>
                <a:cs typeface="Aharoni"/>
              </a:rPr>
              <a:t>I.H.S. Delivery and Support Options</a:t>
            </a:r>
            <a:endParaRPr lang="en-US"/>
          </a:p>
        </p:txBody>
      </p:sp>
      <p:sp>
        <p:nvSpPr>
          <p:cNvPr id="3" name="Content Placeholder 2">
            <a:extLst>
              <a:ext uri="{FF2B5EF4-FFF2-40B4-BE49-F238E27FC236}">
                <a16:creationId xmlns:a16="http://schemas.microsoft.com/office/drawing/2014/main" id="{7AF5106D-DE52-8AD9-7103-0ABE0EC5FC9D}"/>
              </a:ext>
            </a:extLst>
          </p:cNvPr>
          <p:cNvSpPr>
            <a:spLocks noGrp="1"/>
          </p:cNvSpPr>
          <p:nvPr>
            <p:ph idx="1"/>
          </p:nvPr>
        </p:nvSpPr>
        <p:spPr>
          <a:xfrm>
            <a:off x="838200" y="1825625"/>
            <a:ext cx="9151492" cy="4351338"/>
          </a:xfrm>
        </p:spPr>
        <p:txBody>
          <a:bodyPr vert="horz" lIns="91440" tIns="45720" rIns="91440" bIns="45720" rtlCol="0" anchor="t">
            <a:noAutofit/>
          </a:bodyPr>
          <a:lstStyle/>
          <a:p>
            <a:pPr marL="0" indent="0">
              <a:buNone/>
            </a:pPr>
            <a:r>
              <a:rPr lang="en-US" sz="2400" b="1" i="1">
                <a:solidFill>
                  <a:srgbClr val="E03C3A"/>
                </a:solidFill>
                <a:latin typeface="Aharoni"/>
                <a:ea typeface="+mn-lt"/>
                <a:cs typeface="+mn-lt"/>
              </a:rPr>
              <a:t>1)</a:t>
            </a:r>
            <a:r>
              <a:rPr lang="en-US" sz="2400">
                <a:solidFill>
                  <a:srgbClr val="E03C3A"/>
                </a:solidFill>
                <a:latin typeface="Aharoni"/>
                <a:ea typeface="+mn-lt"/>
                <a:cs typeface="+mn-lt"/>
              </a:rPr>
              <a:t> </a:t>
            </a:r>
            <a:r>
              <a:rPr lang="en-US" sz="2400" b="1" i="1">
                <a:solidFill>
                  <a:srgbClr val="E03C3A"/>
                </a:solidFill>
                <a:latin typeface="Aharoni"/>
                <a:ea typeface="+mn-lt"/>
                <a:cs typeface="+mn-lt"/>
              </a:rPr>
              <a:t>Individuals and Families can choose to use a DDS Qualified Provider (Agency) who offers I.H.S support.  </a:t>
            </a:r>
            <a:endParaRPr lang="en-US" sz="2400">
              <a:solidFill>
                <a:srgbClr val="E03C3A"/>
              </a:solidFill>
              <a:latin typeface="Aharoni"/>
              <a:cs typeface="Aharoni"/>
            </a:endParaRPr>
          </a:p>
          <a:p>
            <a:r>
              <a:rPr lang="en-US" sz="2400">
                <a:latin typeface="Aharoni"/>
                <a:ea typeface="+mn-lt"/>
                <a:cs typeface="+mn-lt"/>
              </a:rPr>
              <a:t>The DDS Qualified Provider would hire the staff person (Direct Support Professional) and work to “match” the staff person’s interests, skill set and personality to the individual seeking the support. </a:t>
            </a:r>
            <a:endParaRPr lang="en-US">
              <a:latin typeface="Aharoni"/>
              <a:cs typeface="Aharoni"/>
            </a:endParaRPr>
          </a:p>
          <a:p>
            <a:r>
              <a:rPr lang="en-US" sz="2400">
                <a:latin typeface="Aharoni"/>
                <a:ea typeface="+mn-lt"/>
                <a:cs typeface="+mn-lt"/>
              </a:rPr>
              <a:t>Participation in the development of the Individual Plan and implementation of desired personal outcomes. </a:t>
            </a:r>
            <a:endParaRPr lang="en-US">
              <a:latin typeface="Aharoni"/>
              <a:ea typeface="+mn-lt"/>
              <a:cs typeface="+mn-lt"/>
            </a:endParaRPr>
          </a:p>
          <a:p>
            <a:endParaRPr lang="en-US" sz="2400">
              <a:latin typeface="Aharoni"/>
              <a:cs typeface="Aharoni"/>
            </a:endParaRPr>
          </a:p>
        </p:txBody>
      </p:sp>
    </p:spTree>
    <p:extLst>
      <p:ext uri="{BB962C8B-B14F-4D97-AF65-F5344CB8AC3E}">
        <p14:creationId xmlns:p14="http://schemas.microsoft.com/office/powerpoint/2010/main" val="2853230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F45E2-2737-52F5-48A7-893ED121A600}"/>
              </a:ext>
            </a:extLst>
          </p:cNvPr>
          <p:cNvSpPr>
            <a:spLocks noGrp="1"/>
          </p:cNvSpPr>
          <p:nvPr>
            <p:ph type="title"/>
          </p:nvPr>
        </p:nvSpPr>
        <p:spPr/>
        <p:txBody>
          <a:bodyPr/>
          <a:lstStyle/>
          <a:p>
            <a:r>
              <a:rPr lang="en-US">
                <a:solidFill>
                  <a:srgbClr val="009DEA"/>
                </a:solidFill>
                <a:latin typeface="Aharoni"/>
                <a:cs typeface="Aharoni"/>
              </a:rPr>
              <a:t>I.H.S. Delivery and Support Options</a:t>
            </a:r>
            <a:endParaRPr lang="en-US"/>
          </a:p>
        </p:txBody>
      </p:sp>
      <p:sp>
        <p:nvSpPr>
          <p:cNvPr id="3" name="Content Placeholder 2">
            <a:extLst>
              <a:ext uri="{FF2B5EF4-FFF2-40B4-BE49-F238E27FC236}">
                <a16:creationId xmlns:a16="http://schemas.microsoft.com/office/drawing/2014/main" id="{7AF5106D-DE52-8AD9-7103-0ABE0EC5FC9D}"/>
              </a:ext>
            </a:extLst>
          </p:cNvPr>
          <p:cNvSpPr>
            <a:spLocks noGrp="1"/>
          </p:cNvSpPr>
          <p:nvPr>
            <p:ph idx="1"/>
          </p:nvPr>
        </p:nvSpPr>
        <p:spPr>
          <a:xfrm>
            <a:off x="420329" y="1628980"/>
            <a:ext cx="11339169" cy="4351338"/>
          </a:xfrm>
        </p:spPr>
        <p:txBody>
          <a:bodyPr vert="horz" lIns="91440" tIns="45720" rIns="91440" bIns="45720" rtlCol="0" anchor="t">
            <a:noAutofit/>
          </a:bodyPr>
          <a:lstStyle/>
          <a:p>
            <a:pPr>
              <a:buNone/>
            </a:pPr>
            <a:r>
              <a:rPr lang="en-US" sz="2400" b="1" i="1">
                <a:solidFill>
                  <a:srgbClr val="E03C3A"/>
                </a:solidFill>
                <a:latin typeface="Aharoni"/>
                <a:ea typeface="+mn-lt"/>
                <a:cs typeface="+mn-lt"/>
              </a:rPr>
              <a:t>2) Individuals and Families can choose to use the model of Self Direction</a:t>
            </a:r>
            <a:endParaRPr lang="en-US">
              <a:solidFill>
                <a:srgbClr val="E03C3A"/>
              </a:solidFill>
              <a:latin typeface="Aharoni"/>
              <a:cs typeface="Aharoni"/>
            </a:endParaRPr>
          </a:p>
          <a:p>
            <a:pPr>
              <a:buNone/>
            </a:pPr>
            <a:r>
              <a:rPr lang="en-US" sz="2400">
                <a:latin typeface="Aharoni"/>
                <a:ea typeface="+mn-lt"/>
                <a:cs typeface="+mn-lt"/>
              </a:rPr>
              <a:t>•</a:t>
            </a:r>
            <a:r>
              <a:rPr lang="en-US" sz="2400" i="1">
                <a:latin typeface="Aharoni"/>
                <a:ea typeface="+mn-lt"/>
                <a:cs typeface="+mn-lt"/>
              </a:rPr>
              <a:t>Self-Direction means:</a:t>
            </a:r>
            <a:endParaRPr lang="en-US">
              <a:latin typeface="Aharoni"/>
              <a:cs typeface="Aharoni"/>
            </a:endParaRPr>
          </a:p>
          <a:p>
            <a:pPr>
              <a:buNone/>
            </a:pPr>
            <a:r>
              <a:rPr lang="en-US" sz="2400">
                <a:latin typeface="Aharoni"/>
                <a:ea typeface="+mn-lt"/>
                <a:cs typeface="+mn-lt"/>
              </a:rPr>
              <a:t>•You have the Choice to hire your own staff – a Direct Support Professional.  </a:t>
            </a:r>
            <a:endParaRPr lang="en-US">
              <a:latin typeface="Aharoni"/>
              <a:ea typeface="+mn-lt"/>
              <a:cs typeface="Aharoni"/>
            </a:endParaRPr>
          </a:p>
          <a:p>
            <a:pPr>
              <a:buNone/>
            </a:pPr>
            <a:r>
              <a:rPr lang="en-US" sz="2400">
                <a:latin typeface="Aharoni"/>
                <a:ea typeface="+mn-lt"/>
                <a:cs typeface="+mn-lt"/>
              </a:rPr>
              <a:t>•You take control and authority for managing your own supports within your life </a:t>
            </a:r>
            <a:endParaRPr lang="en-US">
              <a:latin typeface="Aharoni"/>
              <a:cs typeface="Aharoni"/>
            </a:endParaRPr>
          </a:p>
          <a:p>
            <a:pPr>
              <a:buNone/>
            </a:pPr>
            <a:r>
              <a:rPr lang="en-US" sz="2400">
                <a:latin typeface="Aharoni"/>
                <a:ea typeface="+mn-lt"/>
                <a:cs typeface="+mn-lt"/>
              </a:rPr>
              <a:t>•You become the “Boss” or Employer of your Direct Support Professional</a:t>
            </a:r>
            <a:endParaRPr lang="en-US">
              <a:latin typeface="Aharoni"/>
              <a:cs typeface="Aharoni"/>
            </a:endParaRPr>
          </a:p>
          <a:p>
            <a:pPr>
              <a:buNone/>
            </a:pPr>
            <a:r>
              <a:rPr lang="en-US" sz="2400">
                <a:latin typeface="Aharoni"/>
                <a:ea typeface="+mn-lt"/>
                <a:cs typeface="+mn-lt"/>
              </a:rPr>
              <a:t>•You develop the supports you need to live the life you want</a:t>
            </a:r>
            <a:endParaRPr lang="en-US">
              <a:latin typeface="Aharoni"/>
              <a:cs typeface="Aharoni"/>
            </a:endParaRPr>
          </a:p>
          <a:p>
            <a:pPr>
              <a:buNone/>
            </a:pPr>
            <a:r>
              <a:rPr lang="en-US" sz="2400">
                <a:latin typeface="Aharoni"/>
                <a:ea typeface="+mn-lt"/>
                <a:cs typeface="+mn-lt"/>
              </a:rPr>
              <a:t>•You take responsibility for exploring all your available resources to support the plan you have for your life</a:t>
            </a:r>
            <a:endParaRPr lang="en-US">
              <a:latin typeface="Aharoni"/>
              <a:cs typeface="Aharoni"/>
            </a:endParaRPr>
          </a:p>
          <a:p>
            <a:pPr marL="0" indent="0">
              <a:buNone/>
            </a:pPr>
            <a:endParaRPr lang="en-US" sz="2400" b="1" i="1">
              <a:latin typeface="Aharoni"/>
              <a:cs typeface="Aharoni"/>
            </a:endParaRPr>
          </a:p>
        </p:txBody>
      </p:sp>
    </p:spTree>
    <p:extLst>
      <p:ext uri="{BB962C8B-B14F-4D97-AF65-F5344CB8AC3E}">
        <p14:creationId xmlns:p14="http://schemas.microsoft.com/office/powerpoint/2010/main" val="348834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F45E2-2737-52F5-48A7-893ED121A600}"/>
              </a:ext>
            </a:extLst>
          </p:cNvPr>
          <p:cNvSpPr>
            <a:spLocks noGrp="1"/>
          </p:cNvSpPr>
          <p:nvPr>
            <p:ph type="title"/>
          </p:nvPr>
        </p:nvSpPr>
        <p:spPr/>
        <p:txBody>
          <a:bodyPr/>
          <a:lstStyle/>
          <a:p>
            <a:r>
              <a:rPr lang="en-US">
                <a:solidFill>
                  <a:srgbClr val="009DEA"/>
                </a:solidFill>
                <a:latin typeface="Aharoni"/>
                <a:cs typeface="Aharoni"/>
              </a:rPr>
              <a:t>I.H.S. Within Clustered Supports</a:t>
            </a:r>
          </a:p>
        </p:txBody>
      </p:sp>
      <p:sp>
        <p:nvSpPr>
          <p:cNvPr id="3" name="Content Placeholder 2">
            <a:extLst>
              <a:ext uri="{FF2B5EF4-FFF2-40B4-BE49-F238E27FC236}">
                <a16:creationId xmlns:a16="http://schemas.microsoft.com/office/drawing/2014/main" id="{7AF5106D-DE52-8AD9-7103-0ABE0EC5FC9D}"/>
              </a:ext>
            </a:extLst>
          </p:cNvPr>
          <p:cNvSpPr>
            <a:spLocks noGrp="1"/>
          </p:cNvSpPr>
          <p:nvPr>
            <p:ph idx="1"/>
          </p:nvPr>
        </p:nvSpPr>
        <p:spPr>
          <a:xfrm>
            <a:off x="420329" y="1469206"/>
            <a:ext cx="11339169" cy="4351338"/>
          </a:xfrm>
        </p:spPr>
        <p:txBody>
          <a:bodyPr vert="horz" lIns="91440" tIns="45720" rIns="91440" bIns="45720" rtlCol="0" anchor="t">
            <a:noAutofit/>
          </a:bodyPr>
          <a:lstStyle/>
          <a:p>
            <a:pPr>
              <a:buNone/>
            </a:pPr>
            <a:r>
              <a:rPr lang="en-US" sz="2200">
                <a:latin typeface="Aharoni"/>
                <a:ea typeface="+mn-lt"/>
                <a:cs typeface="+mn-lt"/>
              </a:rPr>
              <a:t>• Opportunities for individuals who require overnight and awake staff access, due to health and safety needs, to live independently in their own home, promoting independence and community social interaction. </a:t>
            </a:r>
            <a:endParaRPr lang="en-US" sz="2200">
              <a:latin typeface="Aharoni"/>
              <a:cs typeface="Aharoni"/>
            </a:endParaRPr>
          </a:p>
          <a:p>
            <a:pPr>
              <a:buNone/>
            </a:pPr>
            <a:r>
              <a:rPr lang="en-US" sz="2200">
                <a:latin typeface="Aharoni"/>
                <a:ea typeface="+mn-lt"/>
                <a:cs typeface="+mn-lt"/>
              </a:rPr>
              <a:t>• Offered specifically through a DDS Qualified Provider </a:t>
            </a:r>
            <a:endParaRPr lang="en-US" sz="2200">
              <a:latin typeface="Aharoni"/>
              <a:ea typeface="+mn-lt"/>
              <a:cs typeface="Aharoni"/>
            </a:endParaRPr>
          </a:p>
          <a:p>
            <a:pPr>
              <a:buNone/>
            </a:pPr>
            <a:r>
              <a:rPr lang="en-US" sz="2200">
                <a:latin typeface="Aharoni"/>
                <a:ea typeface="+mn-lt"/>
                <a:cs typeface="+mn-lt"/>
              </a:rPr>
              <a:t>• Individuals receiving clustered supports live in their own homes and the clustered setting consists of more than one (1) separate dwelling within one half (1/2) mile from the overnight, awake staff</a:t>
            </a:r>
            <a:endParaRPr lang="en-US" sz="2200">
              <a:latin typeface="Aharoni"/>
              <a:cs typeface="Aharoni"/>
            </a:endParaRPr>
          </a:p>
          <a:p>
            <a:pPr>
              <a:buNone/>
            </a:pPr>
            <a:r>
              <a:rPr lang="en-US" sz="2200">
                <a:latin typeface="Aharoni"/>
                <a:ea typeface="+mn-lt"/>
                <a:cs typeface="+mn-lt"/>
              </a:rPr>
              <a:t>• The DDS Qualified Provider can be funded to provide in person support to more than 1 person at the same time (2:1 or 3:1 ratio) for the purpose of shared community and/or social activities to foster companionship, relationship building and to engage in preferred community/social activities.  </a:t>
            </a:r>
            <a:endParaRPr lang="en-US" sz="2200">
              <a:latin typeface="Aharoni"/>
              <a:cs typeface="Aharoni"/>
            </a:endParaRPr>
          </a:p>
          <a:p>
            <a:pPr>
              <a:buNone/>
            </a:pPr>
            <a:endParaRPr lang="en-US" sz="2200" b="1" i="1">
              <a:latin typeface="Aharoni"/>
              <a:cs typeface="Aharoni"/>
            </a:endParaRPr>
          </a:p>
        </p:txBody>
      </p:sp>
    </p:spTree>
    <p:extLst>
      <p:ext uri="{BB962C8B-B14F-4D97-AF65-F5344CB8AC3E}">
        <p14:creationId xmlns:p14="http://schemas.microsoft.com/office/powerpoint/2010/main" val="473282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F45E2-2737-52F5-48A7-893ED121A600}"/>
              </a:ext>
            </a:extLst>
          </p:cNvPr>
          <p:cNvSpPr>
            <a:spLocks noGrp="1"/>
          </p:cNvSpPr>
          <p:nvPr>
            <p:ph type="title"/>
          </p:nvPr>
        </p:nvSpPr>
        <p:spPr/>
        <p:txBody>
          <a:bodyPr/>
          <a:lstStyle/>
          <a:p>
            <a:r>
              <a:rPr lang="en-US" dirty="0">
                <a:solidFill>
                  <a:srgbClr val="009DEA"/>
                </a:solidFill>
                <a:latin typeface="Aharoni"/>
                <a:cs typeface="Aharoni"/>
              </a:rPr>
              <a:t>I.H.S. Within Clustered Supports</a:t>
            </a:r>
          </a:p>
        </p:txBody>
      </p:sp>
      <p:sp>
        <p:nvSpPr>
          <p:cNvPr id="3" name="Content Placeholder 2">
            <a:extLst>
              <a:ext uri="{FF2B5EF4-FFF2-40B4-BE49-F238E27FC236}">
                <a16:creationId xmlns:a16="http://schemas.microsoft.com/office/drawing/2014/main" id="{7AF5106D-DE52-8AD9-7103-0ABE0EC5FC9D}"/>
              </a:ext>
            </a:extLst>
          </p:cNvPr>
          <p:cNvSpPr>
            <a:spLocks noGrp="1"/>
          </p:cNvSpPr>
          <p:nvPr>
            <p:ph idx="1"/>
          </p:nvPr>
        </p:nvSpPr>
        <p:spPr>
          <a:xfrm>
            <a:off x="838200" y="1469206"/>
            <a:ext cx="11339169" cy="4351338"/>
          </a:xfrm>
        </p:spPr>
        <p:txBody>
          <a:bodyPr vert="horz" lIns="91440" tIns="45720" rIns="91440" bIns="45720" rtlCol="0" anchor="t">
            <a:noAutofit/>
          </a:bodyPr>
          <a:lstStyle/>
          <a:p>
            <a:pPr>
              <a:buNone/>
            </a:pPr>
            <a:r>
              <a:rPr lang="en-US">
                <a:latin typeface="Aharoni"/>
                <a:ea typeface="+mn-lt"/>
                <a:cs typeface="+mn-lt"/>
              </a:rPr>
              <a:t>Examples may include: </a:t>
            </a:r>
            <a:endParaRPr lang="en-US"/>
          </a:p>
          <a:p>
            <a:r>
              <a:rPr lang="en-US">
                <a:latin typeface="Aharoni"/>
                <a:ea typeface="+mn-lt"/>
                <a:cs typeface="+mn-lt"/>
              </a:rPr>
              <a:t>Provide direct support during overnight hours (11:00 pm – 7:00 am) to ensure health and safety. </a:t>
            </a:r>
            <a:endParaRPr lang="en-US">
              <a:latin typeface="Trebuchet MS" panose="020B0603020202020204"/>
              <a:ea typeface="+mn-lt"/>
              <a:cs typeface="+mn-lt"/>
            </a:endParaRPr>
          </a:p>
          <a:p>
            <a:r>
              <a:rPr lang="en-US">
                <a:latin typeface="Aharoni"/>
                <a:ea typeface="+mn-lt"/>
                <a:cs typeface="+mn-lt"/>
              </a:rPr>
              <a:t>Engage in shared activities such as grocery shopping </a:t>
            </a:r>
            <a:endParaRPr lang="en-US">
              <a:latin typeface="Trebuchet MS" panose="020B0603020202020204"/>
              <a:ea typeface="+mn-lt"/>
              <a:cs typeface="+mn-lt"/>
            </a:endParaRPr>
          </a:p>
          <a:p>
            <a:r>
              <a:rPr lang="en-US">
                <a:latin typeface="Aharoni"/>
                <a:ea typeface="+mn-lt"/>
                <a:cs typeface="+mn-lt"/>
              </a:rPr>
              <a:t>Engage in shared and preferred recreational activities. </a:t>
            </a:r>
            <a:endParaRPr lang="en-US"/>
          </a:p>
          <a:p>
            <a:pPr>
              <a:buNone/>
            </a:pPr>
            <a:endParaRPr lang="en-US">
              <a:latin typeface="Aharoni"/>
              <a:cs typeface="Aharoni"/>
            </a:endParaRPr>
          </a:p>
        </p:txBody>
      </p:sp>
      <p:pic>
        <p:nvPicPr>
          <p:cNvPr id="4" name="Picture 4">
            <a:extLst>
              <a:ext uri="{FF2B5EF4-FFF2-40B4-BE49-F238E27FC236}">
                <a16:creationId xmlns:a16="http://schemas.microsoft.com/office/drawing/2014/main" id="{0A63FCE8-EA20-2C79-4DEA-1DA4D54C554B}"/>
              </a:ext>
            </a:extLst>
          </p:cNvPr>
          <p:cNvPicPr>
            <a:picLocks noChangeAspect="1"/>
          </p:cNvPicPr>
          <p:nvPr/>
        </p:nvPicPr>
        <p:blipFill>
          <a:blip r:embed="rId3"/>
          <a:stretch>
            <a:fillRect/>
          </a:stretch>
        </p:blipFill>
        <p:spPr>
          <a:xfrm>
            <a:off x="975851" y="3920574"/>
            <a:ext cx="4439264" cy="1622401"/>
          </a:xfrm>
          <a:prstGeom prst="rect">
            <a:avLst/>
          </a:prstGeom>
        </p:spPr>
      </p:pic>
    </p:spTree>
    <p:extLst>
      <p:ext uri="{BB962C8B-B14F-4D97-AF65-F5344CB8AC3E}">
        <p14:creationId xmlns:p14="http://schemas.microsoft.com/office/powerpoint/2010/main" val="1213924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EFA73-1578-091E-E1BB-F9CAC7EF8228}"/>
              </a:ext>
            </a:extLst>
          </p:cNvPr>
          <p:cNvSpPr>
            <a:spLocks noGrp="1"/>
          </p:cNvSpPr>
          <p:nvPr>
            <p:ph type="title"/>
          </p:nvPr>
        </p:nvSpPr>
        <p:spPr/>
        <p:txBody>
          <a:bodyPr/>
          <a:lstStyle/>
          <a:p>
            <a:r>
              <a:rPr lang="en-US">
                <a:solidFill>
                  <a:srgbClr val="009DEA"/>
                </a:solidFill>
                <a:latin typeface="Aharoni"/>
                <a:cs typeface="Aharoni"/>
              </a:rPr>
              <a:t>I.H.S. Within Clustered Supports</a:t>
            </a:r>
            <a:endParaRPr lang="en-US" dirty="0"/>
          </a:p>
        </p:txBody>
      </p:sp>
      <p:sp>
        <p:nvSpPr>
          <p:cNvPr id="3" name="Content Placeholder 2">
            <a:extLst>
              <a:ext uri="{FF2B5EF4-FFF2-40B4-BE49-F238E27FC236}">
                <a16:creationId xmlns:a16="http://schemas.microsoft.com/office/drawing/2014/main" id="{1020E1B5-8C6B-4E09-9B6A-20094DFA1CEC}"/>
              </a:ext>
            </a:extLst>
          </p:cNvPr>
          <p:cNvSpPr>
            <a:spLocks noGrp="1"/>
          </p:cNvSpPr>
          <p:nvPr>
            <p:ph idx="1"/>
          </p:nvPr>
        </p:nvSpPr>
        <p:spPr>
          <a:xfrm>
            <a:off x="113016" y="1825625"/>
            <a:ext cx="11240784" cy="4351338"/>
          </a:xfrm>
        </p:spPr>
        <p:txBody>
          <a:bodyPr/>
          <a:lstStyle/>
          <a:p>
            <a:pPr marL="0" indent="0">
              <a:buNone/>
            </a:pPr>
            <a:endParaRPr lang="en-US" dirty="0">
              <a:hlinkClick r:id="rId2"/>
            </a:endParaRPr>
          </a:p>
          <a:p>
            <a:pPr marL="0" indent="0">
              <a:buNone/>
            </a:pPr>
            <a:endParaRPr lang="en-US" dirty="0">
              <a:hlinkClick r:id="rId2"/>
            </a:endParaRPr>
          </a:p>
          <a:p>
            <a:pPr marL="0" indent="0">
              <a:buNone/>
            </a:pPr>
            <a:endParaRPr lang="en-US" dirty="0">
              <a:hlinkClick r:id="rId2"/>
            </a:endParaRPr>
          </a:p>
          <a:p>
            <a:pPr marL="0" indent="0">
              <a:buNone/>
            </a:pPr>
            <a:r>
              <a:rPr lang="en-US" dirty="0">
                <a:hlinkClick r:id="rId2"/>
              </a:rPr>
              <a:t>Orange Cluster Brochure.docx</a:t>
            </a:r>
            <a:endParaRPr lang="en-US" dirty="0"/>
          </a:p>
        </p:txBody>
      </p:sp>
      <p:pic>
        <p:nvPicPr>
          <p:cNvPr id="6" name="Picture 5">
            <a:extLst>
              <a:ext uri="{FF2B5EF4-FFF2-40B4-BE49-F238E27FC236}">
                <a16:creationId xmlns:a16="http://schemas.microsoft.com/office/drawing/2014/main" id="{2CE31187-E4C6-5A26-A3AD-DE524CE0048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56270" y="1831803"/>
            <a:ext cx="4138937" cy="381898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14052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68AF5-B3C6-4E07-C6D4-6F64913FC82D}"/>
              </a:ext>
            </a:extLst>
          </p:cNvPr>
          <p:cNvSpPr>
            <a:spLocks noGrp="1"/>
          </p:cNvSpPr>
          <p:nvPr>
            <p:ph type="title"/>
          </p:nvPr>
        </p:nvSpPr>
        <p:spPr/>
        <p:txBody>
          <a:bodyPr/>
          <a:lstStyle/>
          <a:p>
            <a:r>
              <a:rPr lang="en-US" dirty="0">
                <a:solidFill>
                  <a:srgbClr val="009DEA"/>
                </a:solidFill>
                <a:latin typeface="Aharoni"/>
                <a:cs typeface="Aharoni"/>
              </a:rPr>
              <a:t>I.H.S. Within Clustered Supports</a:t>
            </a:r>
            <a:endParaRPr lang="en-US" dirty="0"/>
          </a:p>
        </p:txBody>
      </p:sp>
      <p:pic>
        <p:nvPicPr>
          <p:cNvPr id="4" name="Content Placeholder 3" descr="A person walking on a wooden bridge&#10;&#10;Description automatically generated with low confidence">
            <a:extLst>
              <a:ext uri="{FF2B5EF4-FFF2-40B4-BE49-F238E27FC236}">
                <a16:creationId xmlns:a16="http://schemas.microsoft.com/office/drawing/2014/main" id="{9D442F9E-C279-93C4-6953-9C753815485B}"/>
              </a:ext>
            </a:extLst>
          </p:cNvPr>
          <p:cNvPicPr>
            <a:picLocks noGrp="1" noChangeAspect="1"/>
          </p:cNvPicPr>
          <p:nvPr>
            <p:ph idx="1"/>
          </p:nvPr>
        </p:nvPicPr>
        <p:blipFill rotWithShape="1">
          <a:blip r:embed="rId3" r:link="rId4">
            <a:extLst>
              <a:ext uri="{28A0092B-C50C-407E-A947-70E740481C1C}">
                <a14:useLocalDpi xmlns:a14="http://schemas.microsoft.com/office/drawing/2010/main" val="0"/>
              </a:ext>
            </a:extLst>
          </a:blip>
          <a:srcRect l="11241" t="11409" r="6041" b="7606"/>
          <a:stretch/>
        </p:blipFill>
        <p:spPr bwMode="auto">
          <a:xfrm>
            <a:off x="3775268" y="2098765"/>
            <a:ext cx="5720576" cy="39986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53640926-AAD7-44D8-BBD7-CCE9431645EC}">
              <a14:shadowObscured xmlns:a14="http://schemas.microsoft.com/office/drawing/2010/main"/>
            </a:ext>
          </a:extLst>
        </p:spPr>
      </p:pic>
      <p:pic>
        <p:nvPicPr>
          <p:cNvPr id="5" name="Picture 4" descr="A person sitting on a couch in a living room&#10;&#10;Description automatically generated with medium confidence">
            <a:extLst>
              <a:ext uri="{FF2B5EF4-FFF2-40B4-BE49-F238E27FC236}">
                <a16:creationId xmlns:a16="http://schemas.microsoft.com/office/drawing/2014/main" id="{814D8BE6-7340-3EB1-B698-826E28B01A94}"/>
              </a:ext>
            </a:extLst>
          </p:cNvPr>
          <p:cNvPicPr>
            <a:picLocks noChangeAspect="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190791" y="1516760"/>
            <a:ext cx="3360234" cy="36743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descr="A person standing next to a washing machine&#10;&#10;Description automatically generated with medium confidence">
            <a:extLst>
              <a:ext uri="{FF2B5EF4-FFF2-40B4-BE49-F238E27FC236}">
                <a16:creationId xmlns:a16="http://schemas.microsoft.com/office/drawing/2014/main" id="{B1466A4C-49D4-A676-A68C-6CC9485A67C3}"/>
              </a:ext>
            </a:extLst>
          </p:cNvPr>
          <p:cNvPicPr>
            <a:picLocks noChangeAspect="1"/>
          </p:cNvPicPr>
          <p:nvPr/>
        </p:nvPicPr>
        <p:blipFill rotWithShape="1">
          <a:blip r:embed="rId7" r:link="rId8">
            <a:extLst>
              <a:ext uri="{28A0092B-C50C-407E-A947-70E740481C1C}">
                <a14:useLocalDpi xmlns:a14="http://schemas.microsoft.com/office/drawing/2010/main" val="0"/>
              </a:ext>
            </a:extLst>
          </a:blip>
          <a:srcRect t="15438" r="23502"/>
          <a:stretch/>
        </p:blipFill>
        <p:spPr bwMode="auto">
          <a:xfrm>
            <a:off x="9624083" y="765778"/>
            <a:ext cx="2309580" cy="42513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1277326773"/>
      </p:ext>
    </p:extLst>
  </p:cSld>
  <p:clrMapOvr>
    <a:masterClrMapping/>
  </p:clrMapOvr>
</p:sld>
</file>

<file path=ppt/theme/theme1.xml><?xml version="1.0" encoding="utf-8"?>
<a:theme xmlns:a="http://schemas.openxmlformats.org/drawingml/2006/main" name="DDS Standard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aramond-Trebuchet MS">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S Standard Theme" id="{8B72E5BA-A423-4459-A4F4-D323F38ED799}" vid="{8D18785D-4FBE-4259-B6CD-64571C9CFF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673E79E0C3E640A3EA83010EA564F7" ma:contentTypeVersion="13" ma:contentTypeDescription="Create a new document." ma:contentTypeScope="" ma:versionID="96fa1a3f3ef664a167789fe0feaaa776">
  <xsd:schema xmlns:xsd="http://www.w3.org/2001/XMLSchema" xmlns:xs="http://www.w3.org/2001/XMLSchema" xmlns:p="http://schemas.microsoft.com/office/2006/metadata/properties" xmlns:ns2="5aa524db-7994-4ced-a2c9-48a98e90847e" xmlns:ns3="8a992f34-6748-40d0-a1a6-bff449e3bc95" targetNamespace="http://schemas.microsoft.com/office/2006/metadata/properties" ma:root="true" ma:fieldsID="f6e1339ee675c8ae1c471059d8d4f8f8" ns2:_="" ns3:_="">
    <xsd:import namespace="5aa524db-7994-4ced-a2c9-48a98e90847e"/>
    <xsd:import namespace="8a992f34-6748-40d0-a1a6-bff449e3bc9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Description0"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a524db-7994-4ced-a2c9-48a98e9084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Description0" ma:index="12" nillable="true" ma:displayName="Description" ma:internalName="Description0">
      <xsd:simpleType>
        <xsd:restriction base="dms:Note">
          <xsd:maxLength value="255"/>
        </xsd:restrictio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69be3ee5-5d72-4a78-bfe6-04ec158992b3"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992f34-6748-40d0-a1a6-bff449e3bc95"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f75d7816-9169-48cb-b9df-4d21a66dca2d}" ma:internalName="TaxCatchAll" ma:showField="CatchAllData" ma:web="8a992f34-6748-40d0-a1a6-bff449e3bc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a992f34-6748-40d0-a1a6-bff449e3bc95" xsi:nil="true"/>
    <lcf76f155ced4ddcb4097134ff3c332f xmlns="5aa524db-7994-4ced-a2c9-48a98e90847e">
      <Terms xmlns="http://schemas.microsoft.com/office/infopath/2007/PartnerControls"/>
    </lcf76f155ced4ddcb4097134ff3c332f>
    <Description0 xmlns="5aa524db-7994-4ced-a2c9-48a98e90847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A88708-D161-4752-93CA-C0EA0E49CE1A}"/>
</file>

<file path=customXml/itemProps2.xml><?xml version="1.0" encoding="utf-8"?>
<ds:datastoreItem xmlns:ds="http://schemas.openxmlformats.org/officeDocument/2006/customXml" ds:itemID="{91D4D839-6069-4EDF-BEB0-1188D84A1CA5}">
  <ds:schemaRefs>
    <ds:schemaRef ds:uri="23c68f8d-1dc6-4078-bdbe-19869a196756"/>
    <ds:schemaRef ds:uri="ca8f0d5c-ad2f-4232-968a-997eb4df633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82EA189-1B64-4686-A476-6EACB73960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DDS Standard Theme</Template>
  <TotalTime>98</TotalTime>
  <Words>1338</Words>
  <Application>Microsoft Office PowerPoint</Application>
  <PresentationFormat>Widescreen</PresentationFormat>
  <Paragraphs>72</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Aharoni</vt:lpstr>
      <vt:lpstr>Arial</vt:lpstr>
      <vt:lpstr>Calibri</vt:lpstr>
      <vt:lpstr>Garamond</vt:lpstr>
      <vt:lpstr>Trebuchet MS</vt:lpstr>
      <vt:lpstr>DDS Standard Theme</vt:lpstr>
      <vt:lpstr>Individualized Home Supports</vt:lpstr>
      <vt:lpstr>What is Individualized Home Support?</vt:lpstr>
      <vt:lpstr>What is Individualized Home Support?</vt:lpstr>
      <vt:lpstr>I.H.S. Delivery and Support Options</vt:lpstr>
      <vt:lpstr>I.H.S. Delivery and Support Options</vt:lpstr>
      <vt:lpstr>I.H.S. Within Clustered Supports</vt:lpstr>
      <vt:lpstr>I.H.S. Within Clustered Supports</vt:lpstr>
      <vt:lpstr>I.H.S. Within Clustered Supports</vt:lpstr>
      <vt:lpstr>I.H.S. Within Clustered Supports</vt:lpstr>
      <vt:lpstr>I.H.S. and Assistive Technology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Manke, Jacob</dc:creator>
  <cp:lastModifiedBy>Valdez, Mallory</cp:lastModifiedBy>
  <cp:revision>4</cp:revision>
  <dcterms:created xsi:type="dcterms:W3CDTF">2023-01-20T18:16:49Z</dcterms:created>
  <dcterms:modified xsi:type="dcterms:W3CDTF">2023-09-22T15:02:53Z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0x0101006F1E04A718CED24EA4331D12F1F30CA6</vt:lpwstr>
  </property>
  <property fmtid="{D5CDD505-2E9C-101B-9397-08002B2CF9AE}" pid="3" name="MediaServiceImageTags">
    <vt:lpwstr/>
  </property>
</Properties>
</file>