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57"/>
  </p:notesMasterIdLst>
  <p:handoutMasterIdLst>
    <p:handoutMasterId r:id="rId58"/>
  </p:handoutMasterIdLst>
  <p:sldIdLst>
    <p:sldId id="256" r:id="rId2"/>
    <p:sldId id="257" r:id="rId3"/>
    <p:sldId id="314" r:id="rId4"/>
    <p:sldId id="315" r:id="rId5"/>
    <p:sldId id="317" r:id="rId6"/>
    <p:sldId id="258" r:id="rId7"/>
    <p:sldId id="259" r:id="rId8"/>
    <p:sldId id="260" r:id="rId9"/>
    <p:sldId id="261" r:id="rId10"/>
    <p:sldId id="262" r:id="rId11"/>
    <p:sldId id="263" r:id="rId12"/>
    <p:sldId id="264" r:id="rId13"/>
    <p:sldId id="265" r:id="rId14"/>
    <p:sldId id="290" r:id="rId15"/>
    <p:sldId id="292" r:id="rId16"/>
    <p:sldId id="275" r:id="rId17"/>
    <p:sldId id="320" r:id="rId18"/>
    <p:sldId id="321" r:id="rId19"/>
    <p:sldId id="276" r:id="rId20"/>
    <p:sldId id="277" r:id="rId21"/>
    <p:sldId id="278" r:id="rId22"/>
    <p:sldId id="279" r:id="rId23"/>
    <p:sldId id="280" r:id="rId24"/>
    <p:sldId id="281" r:id="rId25"/>
    <p:sldId id="282" r:id="rId26"/>
    <p:sldId id="285" r:id="rId27"/>
    <p:sldId id="284" r:id="rId28"/>
    <p:sldId id="286" r:id="rId29"/>
    <p:sldId id="287" r:id="rId30"/>
    <p:sldId id="272" r:id="rId31"/>
    <p:sldId id="293" r:id="rId32"/>
    <p:sldId id="294" r:id="rId33"/>
    <p:sldId id="295" r:id="rId34"/>
    <p:sldId id="296" r:id="rId35"/>
    <p:sldId id="312" r:id="rId36"/>
    <p:sldId id="313" r:id="rId37"/>
    <p:sldId id="318" r:id="rId38"/>
    <p:sldId id="288" r:id="rId39"/>
    <p:sldId id="274" r:id="rId40"/>
    <p:sldId id="297" r:id="rId41"/>
    <p:sldId id="273" r:id="rId42"/>
    <p:sldId id="299"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FFFFCC"/>
    <a:srgbClr val="CC0000"/>
    <a:srgbClr val="000066"/>
    <a:srgbClr val="FF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90945" autoAdjust="0"/>
  </p:normalViewPr>
  <p:slideViewPr>
    <p:cSldViewPr>
      <p:cViewPr varScale="1">
        <p:scale>
          <a:sx n="101" d="100"/>
          <a:sy n="101" d="100"/>
        </p:scale>
        <p:origin x="-684" y="-102"/>
      </p:cViewPr>
      <p:guideLst>
        <p:guide orient="horz" pos="2160"/>
        <p:guide pos="2880"/>
      </p:guideLst>
    </p:cSldViewPr>
  </p:slideViewPr>
  <p:outlineViewPr>
    <p:cViewPr>
      <p:scale>
        <a:sx n="33" d="100"/>
        <a:sy n="33" d="100"/>
      </p:scale>
      <p:origin x="0" y="508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23555" name="Rectangle 3"/>
          <p:cNvSpPr>
            <a:spLocks noGrp="1" noChangeArrowheads="1"/>
          </p:cNvSpPr>
          <p:nvPr>
            <p:ph type="dt" sz="quarter"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23556" name="Rectangle 4"/>
          <p:cNvSpPr>
            <a:spLocks noGrp="1" noChangeArrowheads="1"/>
          </p:cNvSpPr>
          <p:nvPr>
            <p:ph type="ftr" sz="quarter" idx="2"/>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r>
              <a:rPr lang="en-US"/>
              <a:t>Rate Sytem Overview</a:t>
            </a:r>
          </a:p>
        </p:txBody>
      </p:sp>
      <p:sp>
        <p:nvSpPr>
          <p:cNvPr id="23557" name="Rectangle 5"/>
          <p:cNvSpPr>
            <a:spLocks noGrp="1" noChangeArrowheads="1"/>
          </p:cNvSpPr>
          <p:nvPr>
            <p:ph type="sldNum" sz="quarter" idx="3"/>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83034494-96A6-4126-9E3A-9A559B4F13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6200" y="0"/>
            <a:ext cx="2971800" cy="4651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416425"/>
            <a:ext cx="5029200" cy="41830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6200" y="8831263"/>
            <a:ext cx="2971800" cy="46513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D2F9CAD6-3309-4C85-A9CF-6254654071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68612" name="Slide Number Placeholder 3"/>
          <p:cNvSpPr>
            <a:spLocks noGrp="1"/>
          </p:cNvSpPr>
          <p:nvPr>
            <p:ph type="sldNum" sz="quarter" idx="5"/>
          </p:nvPr>
        </p:nvSpPr>
        <p:spPr>
          <a:noFill/>
        </p:spPr>
        <p:txBody>
          <a:bodyPr/>
          <a:lstStyle/>
          <a:p>
            <a:fld id="{7EB453F6-A6A4-4F4D-8665-F4B02362E43A}" type="slidenum">
              <a:rPr lang="en-US" smtClean="0"/>
              <a:pPr/>
              <a:t>33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5BF2F310-1C0F-4A14-A8E4-DB15F5AD9E86}" type="datetime1">
              <a:rPr lang="en-US"/>
              <a:pPr>
                <a:defRPr/>
              </a:pPr>
              <a:t>11/15/2011</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50A6979-E3CD-4FEC-84CC-FFF622E8065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0166D9-78B7-4CBE-A750-1DAB5E9B3A44}" type="datetime1">
              <a:rPr lang="en-US"/>
              <a:pPr>
                <a:defRPr/>
              </a:pPr>
              <a:t>11/15/2011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05BB38-1290-478F-89FD-4B64AABC532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C7139E0-3D69-4D37-BC95-C0935FA662B1}"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D3FF535B-E219-45B4-B3BD-90A0361A2ED6}" type="datetime1">
              <a:rPr lang="en-US"/>
              <a:pPr>
                <a:defRPr/>
              </a:pPr>
              <a:t>11/15/2011</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B6CB86-D636-43AF-A777-18A0052CB888}" type="datetime1">
              <a:rPr lang="en-US"/>
              <a:pPr>
                <a:defRPr/>
              </a:pPr>
              <a:t>11/15/2011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142A20-2A98-4835-8668-D44146AB412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97EC05A2-2188-419B-ACE3-8B94DA8B9314}" type="datetime1">
              <a:rPr lang="en-US"/>
              <a:pPr>
                <a:defRPr/>
              </a:pPr>
              <a:t>11/15/2011</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CBD1675-AD37-49A2-8842-90B515DEB15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363879B-8C3E-41C3-99E2-B73BE9C6EB5C}" type="datetime1">
              <a:rPr lang="en-US"/>
              <a:pPr>
                <a:defRPr/>
              </a:pPr>
              <a:t>11/15/2011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7BFA229-C65E-4C1B-A19E-F3DAB58A6F2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5553559B-14A4-4B1F-946C-BE585356DE0B}" type="datetime1">
              <a:rPr lang="en-US"/>
              <a:pPr>
                <a:defRPr/>
              </a:pPr>
              <a:t>11/15/2011</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F7F50BF7-057E-4D2A-A832-24C4EF60EEB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B103F21-E979-4C95-A23F-0F9B87C4232D}" type="datetime1">
              <a:rPr lang="en-US"/>
              <a:pPr>
                <a:defRPr/>
              </a:pPr>
              <a:t>11/15/2011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17C8753-A918-4D81-8B0F-AEED97D47E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fld id="{7406A973-9A1B-4318-9E38-DF458377711F}" type="datetime1">
              <a:rPr lang="en-US"/>
              <a:pPr>
                <a:defRPr/>
              </a:pPr>
              <a:t>11/15/2011</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B63B724-252E-4AD2-8C89-BFAA4A4836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F2F28C4-9B84-4DA4-A994-2BD1D6E02F14}"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1521000C-C513-4422-9398-E64810D2C2AA}" type="datetime1">
              <a:rPr lang="en-US"/>
              <a:pPr>
                <a:defRPr/>
              </a:pPr>
              <a:t>11/15/2011</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50F165F-EFFB-4F4C-AA48-9ACEA32853E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EE2AE12-0BB5-46A9-9940-E9CFDF76B785}" type="datetime1">
              <a:rPr lang="en-US"/>
              <a:pPr>
                <a:defRPr/>
              </a:pPr>
              <a:t>11/15/2011</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fld id="{728CDEA6-BE66-4D3C-91A0-DECE1EF71BA4}" type="datetime1">
              <a:rPr lang="en-US"/>
              <a:pPr>
                <a:defRPr/>
              </a:pPr>
              <a:t>11/15/2011</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FEDDF9A-943A-4DFE-967C-C84BB0CA155F}"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subTitle" idx="1"/>
          </p:nvPr>
        </p:nvSpPr>
        <p:spPr>
          <a:xfrm>
            <a:off x="1295400" y="2895600"/>
            <a:ext cx="6400800" cy="1752600"/>
          </a:xfrm>
        </p:spPr>
        <p:txBody>
          <a:bodyPr>
            <a:normAutofit/>
          </a:bodyPr>
          <a:lstStyle/>
          <a:p>
            <a:pPr eaLnBrk="1" fontAlgn="auto" hangingPunct="1">
              <a:spcAft>
                <a:spcPts val="0"/>
              </a:spcAft>
              <a:buFont typeface="Wingdings 2"/>
              <a:buNone/>
              <a:defRPr/>
            </a:pPr>
            <a:r>
              <a:rPr lang="en-US" dirty="0" smtClean="0">
                <a:solidFill>
                  <a:srgbClr val="002060"/>
                </a:solidFill>
              </a:rPr>
              <a:t>Department of Developmental Services</a:t>
            </a:r>
          </a:p>
          <a:p>
            <a:pPr eaLnBrk="1" fontAlgn="auto" hangingPunct="1">
              <a:spcAft>
                <a:spcPts val="0"/>
              </a:spcAft>
              <a:buFont typeface="Wingdings 2"/>
              <a:buNone/>
              <a:defRPr/>
            </a:pPr>
            <a:endParaRPr lang="en-US" dirty="0" smtClean="0">
              <a:solidFill>
                <a:srgbClr val="002060"/>
              </a:solidFill>
            </a:endParaRPr>
          </a:p>
          <a:p>
            <a:pPr eaLnBrk="1" fontAlgn="auto" hangingPunct="1">
              <a:spcAft>
                <a:spcPts val="0"/>
              </a:spcAft>
              <a:buFont typeface="Wingdings 2"/>
              <a:buNone/>
              <a:defRPr/>
            </a:pPr>
            <a:r>
              <a:rPr lang="en-US" dirty="0" smtClean="0">
                <a:solidFill>
                  <a:srgbClr val="002060"/>
                </a:solidFill>
              </a:rPr>
              <a:t>November 15, 2011</a:t>
            </a:r>
          </a:p>
        </p:txBody>
      </p:sp>
      <p:sp>
        <p:nvSpPr>
          <p:cNvPr id="13315" name="Rectangle 9"/>
          <p:cNvSpPr>
            <a:spLocks noGrp="1" noChangeArrowheads="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r>
              <a:rPr lang="en-US" smtClean="0"/>
              <a:t>/11</a:t>
            </a:r>
          </a:p>
        </p:txBody>
      </p:sp>
      <p:sp>
        <p:nvSpPr>
          <p:cNvPr id="3075" name="Rectangle 11"/>
          <p:cNvSpPr>
            <a:spLocks noGrp="1" noChangeArrowheads="1"/>
          </p:cNvSpPr>
          <p:nvPr>
            <p:ph type="sldNum" sz="quarter" idx="12"/>
          </p:nvPr>
        </p:nvSpPr>
        <p:spPr/>
        <p:txBody>
          <a:bodyPr/>
          <a:lstStyle/>
          <a:p>
            <a:pPr>
              <a:defRPr/>
            </a:pPr>
            <a:fld id="{E7558166-E38D-46D0-9466-CA9B2627350E}" type="slidenum">
              <a:rPr lang="en-US"/>
              <a:pPr>
                <a:defRPr/>
              </a:pPr>
              <a:t>1</a:t>
            </a:fld>
            <a:endParaRPr lang="en-US"/>
          </a:p>
        </p:txBody>
      </p:sp>
      <p:sp>
        <p:nvSpPr>
          <p:cNvPr id="13317" name="Rectangle 7"/>
          <p:cNvSpPr>
            <a:spLocks noGrp="1" noChangeArrowheads="1"/>
          </p:cNvSpPr>
          <p:nvPr>
            <p:ph type="ctrTitle"/>
          </p:nvPr>
        </p:nvSpPr>
        <p:spPr/>
        <p:txBody>
          <a:bodyPr/>
          <a:lstStyle/>
          <a:p>
            <a:pPr eaLnBrk="1" hangingPunct="1"/>
            <a:r>
              <a:rPr lang="en-US" smtClean="0">
                <a:solidFill>
                  <a:srgbClr val="002060"/>
                </a:solidFill>
              </a:rPr>
              <a:t>Transition to Level of Need Based Rates</a:t>
            </a: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9" name="Rectangle 9"/>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rgbClr val="002060"/>
                </a:solidFill>
              </a:rPr>
              <a:t>Provider Input into the Standard Rate Process</a:t>
            </a:r>
          </a:p>
        </p:txBody>
      </p:sp>
      <p:sp>
        <p:nvSpPr>
          <p:cNvPr id="22531"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9219" name="Slide Number Placeholder 5"/>
          <p:cNvSpPr>
            <a:spLocks noGrp="1"/>
          </p:cNvSpPr>
          <p:nvPr>
            <p:ph type="sldNum" sz="quarter" idx="12"/>
          </p:nvPr>
        </p:nvSpPr>
        <p:spPr/>
        <p:txBody>
          <a:bodyPr/>
          <a:lstStyle/>
          <a:p>
            <a:pPr>
              <a:defRPr/>
            </a:pPr>
            <a:fld id="{44AAEB17-5A01-452D-82B6-FFD43540F688}" type="slidenum">
              <a:rPr lang="en-US"/>
              <a:pPr>
                <a:defRPr/>
              </a:pPr>
              <a:t>10</a:t>
            </a:fld>
            <a:endParaRPr lang="en-US"/>
          </a:p>
        </p:txBody>
      </p:sp>
      <p:sp>
        <p:nvSpPr>
          <p:cNvPr id="10250" name="Rectangle 10"/>
          <p:cNvSpPr>
            <a:spLocks noGrp="1" noChangeArrowheads="1"/>
          </p:cNvSpPr>
          <p:nvPr>
            <p:ph sz="quarter" idx="1"/>
          </p:nvPr>
        </p:nvSpPr>
        <p:spPr>
          <a:xfrm>
            <a:off x="301625" y="1527175"/>
            <a:ext cx="8504238" cy="4572000"/>
          </a:xfrm>
        </p:spPr>
        <p:txBody>
          <a:bodyPr/>
          <a:lstStyle/>
          <a:p>
            <a:pPr eaLnBrk="1" hangingPunct="1"/>
            <a:r>
              <a:rPr lang="en-US" smtClean="0"/>
              <a:t>Provider Council began discussing the new waivers and the effect on providers since 2004</a:t>
            </a:r>
          </a:p>
          <a:p>
            <a:pPr eaLnBrk="1" hangingPunct="1"/>
            <a:r>
              <a:rPr lang="en-US" smtClean="0"/>
              <a:t>Waiver Work Group- A subgroup of the Provider Council was formed on April 1, 2005 to review the rate methodology for the IFS Waiver and begin discussing the CLA rates</a:t>
            </a:r>
          </a:p>
          <a:p>
            <a:pPr eaLnBrk="1" hangingPunct="1">
              <a:buFont typeface="Wingdings" pitchFamily="2" charset="2"/>
              <a:buNone/>
            </a:pPr>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9"/>
                                        </p:tgtEl>
                                        <p:attrNameLst>
                                          <p:attrName>style.visibility</p:attrName>
                                        </p:attrNameLst>
                                      </p:cBhvr>
                                      <p:to>
                                        <p:strVal val="visible"/>
                                      </p:to>
                                    </p:set>
                                    <p:animEffect transition="in" filter="blinds(horizontal)">
                                      <p:cBhvr>
                                        <p:cTn id="7" dur="500"/>
                                        <p:tgtEl>
                                          <p:spTgt spid="102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0">
                                            <p:txEl>
                                              <p:pRg st="0" end="0"/>
                                            </p:txEl>
                                          </p:spTgt>
                                        </p:tgtEl>
                                        <p:attrNameLst>
                                          <p:attrName>style.visibility</p:attrName>
                                        </p:attrNameLst>
                                      </p:cBhvr>
                                      <p:to>
                                        <p:strVal val="visible"/>
                                      </p:to>
                                    </p:set>
                                    <p:animEffect transition="in" filter="blinds(horizontal)">
                                      <p:cBhvr>
                                        <p:cTn id="12" dur="500"/>
                                        <p:tgtEl>
                                          <p:spTgt spid="102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50">
                                            <p:txEl>
                                              <p:pRg st="1" end="1"/>
                                            </p:txEl>
                                          </p:spTgt>
                                        </p:tgtEl>
                                        <p:attrNameLst>
                                          <p:attrName>style.visibility</p:attrName>
                                        </p:attrNameLst>
                                      </p:cBhvr>
                                      <p:to>
                                        <p:strVal val="visible"/>
                                      </p:to>
                                    </p:set>
                                    <p:animEffect transition="in" filter="blinds(horizontal)">
                                      <p:cBhvr>
                                        <p:cTn id="17" dur="500"/>
                                        <p:tgtEl>
                                          <p:spTgt spid="10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utoUpdateAnimBg="0"/>
      <p:bldP spid="1025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p:txBody>
          <a:bodyPr/>
          <a:lstStyle/>
          <a:p>
            <a:pPr eaLnBrk="1" hangingPunct="1"/>
            <a:r>
              <a:rPr lang="en-US" smtClean="0">
                <a:solidFill>
                  <a:srgbClr val="002060"/>
                </a:solidFill>
              </a:rPr>
              <a:t>Standard Rates Where We Were</a:t>
            </a:r>
          </a:p>
        </p:txBody>
      </p:sp>
      <p:sp>
        <p:nvSpPr>
          <p:cNvPr id="23555" name="Date Placeholder 3"/>
          <p:cNvSpPr>
            <a:spLocks noGrp="1"/>
          </p:cNvSpPr>
          <p:nvPr>
            <p:ph type="dt" sz="quarter" idx="10"/>
          </p:nvPr>
        </p:nvSpPr>
        <p:spPr bwMode="auto">
          <a:xfrm>
            <a:off x="5791200" y="6405563"/>
            <a:ext cx="2971800" cy="365125"/>
          </a:xfrm>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0243" name="Slide Number Placeholder 5"/>
          <p:cNvSpPr>
            <a:spLocks noGrp="1"/>
          </p:cNvSpPr>
          <p:nvPr>
            <p:ph type="sldNum" sz="quarter" idx="12"/>
          </p:nvPr>
        </p:nvSpPr>
        <p:spPr/>
        <p:txBody>
          <a:bodyPr/>
          <a:lstStyle/>
          <a:p>
            <a:pPr>
              <a:defRPr/>
            </a:pPr>
            <a:fld id="{E940111E-A701-43BE-A87B-8CF0C0A04261}" type="slidenum">
              <a:rPr lang="en-US"/>
              <a:pPr>
                <a:defRPr/>
              </a:pPr>
              <a:t>11</a:t>
            </a:fld>
            <a:endParaRPr lang="en-US"/>
          </a:p>
        </p:txBody>
      </p:sp>
      <p:sp>
        <p:nvSpPr>
          <p:cNvPr id="11274" name="Rectangle 10"/>
          <p:cNvSpPr>
            <a:spLocks noGrp="1" noChangeArrowheads="1"/>
          </p:cNvSpPr>
          <p:nvPr>
            <p:ph sz="quarter" idx="1"/>
          </p:nvPr>
        </p:nvSpPr>
        <p:spPr>
          <a:xfrm>
            <a:off x="301625" y="1527175"/>
            <a:ext cx="8504238" cy="4572000"/>
          </a:xfrm>
        </p:spPr>
        <p:txBody>
          <a:bodyPr/>
          <a:lstStyle/>
          <a:p>
            <a:pPr eaLnBrk="1" hangingPunct="1">
              <a:lnSpc>
                <a:spcPct val="90000"/>
              </a:lnSpc>
            </a:pPr>
            <a:r>
              <a:rPr lang="en-US" smtClean="0"/>
              <a:t>The Initial Standard Rates were effective in April 2005 </a:t>
            </a:r>
          </a:p>
          <a:p>
            <a:pPr eaLnBrk="1" hangingPunct="1">
              <a:lnSpc>
                <a:spcPct val="90000"/>
              </a:lnSpc>
            </a:pPr>
            <a:r>
              <a:rPr lang="en-US" smtClean="0"/>
              <a:t>The rate methodology was based around the direct care salary with adjustments for supervision, benefits, indirect expense and administrative and general costs  </a:t>
            </a:r>
          </a:p>
          <a:p>
            <a:pPr eaLnBrk="1" hangingPunct="1">
              <a:lnSpc>
                <a:spcPct val="90000"/>
              </a:lnSpc>
            </a:pPr>
            <a:r>
              <a:rPr lang="en-US" smtClean="0"/>
              <a:t>The initial rate methodology used one hourly rate for each service</a:t>
            </a:r>
          </a:p>
          <a:p>
            <a:pPr eaLnBrk="1" hangingPunct="1">
              <a:lnSpc>
                <a:spcPct val="90000"/>
              </a:lnSpc>
            </a:pPr>
            <a:r>
              <a:rPr lang="en-US" smtClean="0"/>
              <a:t>Providers billed for each hour of service</a:t>
            </a:r>
          </a:p>
          <a:p>
            <a:pPr eaLnBrk="1" hangingPunct="1">
              <a:lnSpc>
                <a:spcPct val="90000"/>
              </a:lnSpc>
            </a:pPr>
            <a:endParaRPr lang="en-US" smtClean="0"/>
          </a:p>
          <a:p>
            <a:pPr eaLnBrk="1" hangingPunct="1">
              <a:lnSpc>
                <a:spcPct val="90000"/>
              </a:lnSpc>
              <a:buFont typeface="Wingdings" pitchFamily="2" charset="2"/>
              <a:buNone/>
            </a:pPr>
            <a:endParaRPr lang="en-US" smtClean="0"/>
          </a:p>
          <a:p>
            <a:pPr lvl="1" eaLnBrk="1" hangingPunct="1">
              <a:lnSpc>
                <a:spcPct val="90000"/>
              </a:lnSpc>
              <a:buFontTx/>
              <a:buNone/>
            </a:pPr>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linds(horizontal)">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4">
                                            <p:txEl>
                                              <p:pRg st="0" end="0"/>
                                            </p:txEl>
                                          </p:spTgt>
                                        </p:tgtEl>
                                        <p:attrNameLst>
                                          <p:attrName>style.visibility</p:attrName>
                                        </p:attrNameLst>
                                      </p:cBhvr>
                                      <p:to>
                                        <p:strVal val="visible"/>
                                      </p:to>
                                    </p:set>
                                    <p:animEffect transition="in" filter="blinds(horizontal)">
                                      <p:cBhvr>
                                        <p:cTn id="12" dur="500"/>
                                        <p:tgtEl>
                                          <p:spTgt spid="112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4">
                                            <p:txEl>
                                              <p:pRg st="1" end="1"/>
                                            </p:txEl>
                                          </p:spTgt>
                                        </p:tgtEl>
                                        <p:attrNameLst>
                                          <p:attrName>style.visibility</p:attrName>
                                        </p:attrNameLst>
                                      </p:cBhvr>
                                      <p:to>
                                        <p:strVal val="visible"/>
                                      </p:to>
                                    </p:set>
                                    <p:animEffect transition="in" filter="blinds(horizontal)">
                                      <p:cBhvr>
                                        <p:cTn id="17" dur="500"/>
                                        <p:tgtEl>
                                          <p:spTgt spid="112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4">
                                            <p:txEl>
                                              <p:pRg st="2" end="2"/>
                                            </p:txEl>
                                          </p:spTgt>
                                        </p:tgtEl>
                                        <p:attrNameLst>
                                          <p:attrName>style.visibility</p:attrName>
                                        </p:attrNameLst>
                                      </p:cBhvr>
                                      <p:to>
                                        <p:strVal val="visible"/>
                                      </p:to>
                                    </p:set>
                                    <p:animEffect transition="in" filter="blinds(horizontal)">
                                      <p:cBhvr>
                                        <p:cTn id="22" dur="500"/>
                                        <p:tgtEl>
                                          <p:spTgt spid="112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74">
                                            <p:txEl>
                                              <p:pRg st="3" end="3"/>
                                            </p:txEl>
                                          </p:spTgt>
                                        </p:tgtEl>
                                        <p:attrNameLst>
                                          <p:attrName>style.visibility</p:attrName>
                                        </p:attrNameLst>
                                      </p:cBhvr>
                                      <p:to>
                                        <p:strVal val="visible"/>
                                      </p:to>
                                    </p:set>
                                    <p:animEffect transition="in" filter="blinds(horizontal)">
                                      <p:cBhvr>
                                        <p:cTn id="27" dur="500"/>
                                        <p:tgtEl>
                                          <p:spTgt spid="112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utoUpdateAnimBg="0"/>
      <p:bldP spid="1127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Grp="1" noChangeArrowheads="1"/>
          </p:cNvSpPr>
          <p:nvPr>
            <p:ph type="title"/>
          </p:nvPr>
        </p:nvSpPr>
        <p:spPr>
          <a:xfrm>
            <a:off x="457200" y="304800"/>
            <a:ext cx="8382000" cy="685800"/>
          </a:xfrm>
        </p:spPr>
        <p:txBody>
          <a:bodyPr/>
          <a:lstStyle/>
          <a:p>
            <a:pPr eaLnBrk="1" hangingPunct="1"/>
            <a:r>
              <a:rPr lang="en-US" sz="3600" smtClean="0">
                <a:solidFill>
                  <a:srgbClr val="002060"/>
                </a:solidFill>
              </a:rPr>
              <a:t>Standard Rates Where We Were</a:t>
            </a:r>
          </a:p>
        </p:txBody>
      </p:sp>
      <p:sp>
        <p:nvSpPr>
          <p:cNvPr id="24579"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1267" name="Slide Number Placeholder 5"/>
          <p:cNvSpPr>
            <a:spLocks noGrp="1"/>
          </p:cNvSpPr>
          <p:nvPr>
            <p:ph type="sldNum" sz="quarter" idx="12"/>
          </p:nvPr>
        </p:nvSpPr>
        <p:spPr/>
        <p:txBody>
          <a:bodyPr/>
          <a:lstStyle/>
          <a:p>
            <a:pPr>
              <a:defRPr/>
            </a:pPr>
            <a:fld id="{D4C01543-F9E1-47A1-887F-0302479738F1}" type="slidenum">
              <a:rPr lang="en-US"/>
              <a:pPr>
                <a:defRPr/>
              </a:pPr>
              <a:t>12</a:t>
            </a:fld>
            <a:endParaRPr lang="en-US"/>
          </a:p>
        </p:txBody>
      </p:sp>
      <p:sp>
        <p:nvSpPr>
          <p:cNvPr id="12296" name="Rectangle 8"/>
          <p:cNvSpPr>
            <a:spLocks noGrp="1" noChangeArrowheads="1"/>
          </p:cNvSpPr>
          <p:nvPr>
            <p:ph sz="quarter" idx="1"/>
          </p:nvPr>
        </p:nvSpPr>
        <p:spPr>
          <a:xfrm>
            <a:off x="152400" y="1524000"/>
            <a:ext cx="8839200" cy="5029200"/>
          </a:xfrm>
        </p:spPr>
        <p:txBody>
          <a:bodyPr>
            <a:normAutofit fontScale="62500" lnSpcReduction="20000"/>
          </a:bodyPr>
          <a:lstStyle/>
          <a:p>
            <a:pPr marL="274320" indent="-274320" eaLnBrk="1" fontAlgn="auto" hangingPunct="1">
              <a:lnSpc>
                <a:spcPct val="90000"/>
              </a:lnSpc>
              <a:spcAft>
                <a:spcPts val="0"/>
              </a:spcAft>
              <a:buFont typeface="Wingdings 2"/>
              <a:buChar char=""/>
              <a:defRPr/>
            </a:pPr>
            <a:r>
              <a:rPr lang="en-US" sz="4000" dirty="0" smtClean="0"/>
              <a:t>From the recommendation of the Waiver Work group, the initial rates were recalculated to account for higher supervision  and a lower utilization rate effective on July 1, 2005 </a:t>
            </a:r>
          </a:p>
          <a:p>
            <a:pPr marL="274320" indent="-274320" eaLnBrk="1" fontAlgn="auto" hangingPunct="1">
              <a:lnSpc>
                <a:spcPct val="90000"/>
              </a:lnSpc>
              <a:spcAft>
                <a:spcPts val="0"/>
              </a:spcAft>
              <a:buFont typeface="Wingdings 2"/>
              <a:buNone/>
              <a:defRPr/>
            </a:pPr>
            <a:endParaRPr lang="en-US" sz="4000" dirty="0" smtClean="0"/>
          </a:p>
          <a:p>
            <a:pPr marL="274320" indent="-274320" eaLnBrk="1" fontAlgn="auto" hangingPunct="1">
              <a:lnSpc>
                <a:spcPct val="90000"/>
              </a:lnSpc>
              <a:spcAft>
                <a:spcPts val="0"/>
              </a:spcAft>
              <a:buFont typeface="Wingdings 2"/>
              <a:buChar char=""/>
              <a:defRPr/>
            </a:pPr>
            <a:r>
              <a:rPr lang="en-US" sz="4000" dirty="0" smtClean="0"/>
              <a:t>Additional changes were made to the original approach:</a:t>
            </a:r>
          </a:p>
          <a:p>
            <a:pPr marL="274320" indent="-274320" eaLnBrk="1" fontAlgn="auto" hangingPunct="1">
              <a:lnSpc>
                <a:spcPct val="90000"/>
              </a:lnSpc>
              <a:spcAft>
                <a:spcPts val="0"/>
              </a:spcAft>
              <a:buFont typeface="Wingdings 2"/>
              <a:buNone/>
              <a:defRPr/>
            </a:pPr>
            <a:endParaRPr lang="en-US" sz="2900" dirty="0" smtClean="0"/>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Staffing Modifier was added</a:t>
            </a:r>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Transportation was changed from one way to a round trip</a:t>
            </a:r>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Added a Handicapped accessible transportation rate</a:t>
            </a:r>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 Summer camp was added as a service that can utilize respite rates based on LON</a:t>
            </a:r>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Added a mechanism to fund an additional staff for transportation needs</a:t>
            </a:r>
          </a:p>
          <a:p>
            <a:pPr marL="822960" lvl="2" eaLnBrk="1" fontAlgn="auto" hangingPunct="1">
              <a:lnSpc>
                <a:spcPct val="90000"/>
              </a:lnSpc>
              <a:spcAft>
                <a:spcPts val="0"/>
              </a:spcAft>
              <a:buClr>
                <a:srgbClr val="000000"/>
              </a:buClr>
              <a:buFont typeface="Courier New" pitchFamily="49" charset="0"/>
              <a:buChar char="o"/>
              <a:defRPr/>
            </a:pPr>
            <a:r>
              <a:rPr lang="en-US" sz="3100" dirty="0" smtClean="0">
                <a:latin typeface="Arial" pitchFamily="34" charset="0"/>
                <a:cs typeface="Arial" pitchFamily="34" charset="0"/>
              </a:rPr>
              <a:t>Added a 2 person rate for Out of Home Respite</a:t>
            </a:r>
          </a:p>
          <a:p>
            <a:pPr marL="274320" indent="-274320" eaLnBrk="1" fontAlgn="auto" hangingPunct="1">
              <a:lnSpc>
                <a:spcPct val="90000"/>
              </a:lnSpc>
              <a:spcAft>
                <a:spcPts val="0"/>
              </a:spcAft>
              <a:buClr>
                <a:srgbClr val="000000"/>
              </a:buClr>
              <a:buFont typeface="Wingdings" pitchFamily="2" charset="2"/>
              <a:buChar char="Ø"/>
              <a:defRPr/>
            </a:pPr>
            <a:endParaRPr lang="en-US" sz="1800" dirty="0" smtClean="0">
              <a:solidFill>
                <a:schemeClr val="accent2"/>
              </a:solidFill>
              <a:cs typeface="Arial" charset="0"/>
            </a:endParaRPr>
          </a:p>
          <a:p>
            <a:pPr marL="274320" indent="-274320" eaLnBrk="1" fontAlgn="auto" hangingPunct="1">
              <a:lnSpc>
                <a:spcPct val="90000"/>
              </a:lnSpc>
              <a:spcAft>
                <a:spcPts val="0"/>
              </a:spcAft>
              <a:buClr>
                <a:srgbClr val="000000"/>
              </a:buClr>
              <a:buFont typeface="Wingdings" pitchFamily="2" charset="2"/>
              <a:buChar char="Ø"/>
              <a:defRPr/>
            </a:pPr>
            <a:endParaRPr lang="en-US" sz="2800" dirty="0" smtClean="0">
              <a:solidFill>
                <a:schemeClr val="accent2"/>
              </a:solidFill>
            </a:endParaRPr>
          </a:p>
          <a:p>
            <a:pPr marL="274320" indent="-274320" eaLnBrk="1" fontAlgn="auto" hangingPunct="1">
              <a:lnSpc>
                <a:spcPct val="90000"/>
              </a:lnSpc>
              <a:spcAft>
                <a:spcPts val="0"/>
              </a:spcAft>
              <a:buFont typeface="Wingdings" pitchFamily="2" charset="2"/>
              <a:buNone/>
              <a:defRPr/>
            </a:pPr>
            <a:r>
              <a:rPr lang="en-US" sz="2800" dirty="0" smtClean="0"/>
              <a:t>	</a:t>
            </a:r>
          </a:p>
          <a:p>
            <a:pPr marL="274320" indent="-274320" eaLnBrk="1" fontAlgn="auto" hangingPunct="1">
              <a:lnSpc>
                <a:spcPct val="90000"/>
              </a:lnSpc>
              <a:spcAft>
                <a:spcPts val="0"/>
              </a:spcAft>
              <a:buFont typeface="Wingdings" pitchFamily="2" charset="2"/>
              <a:buNone/>
              <a:defRPr/>
            </a:pPr>
            <a:endParaRPr lang="en-US" sz="28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linds(horizontal)">
                                      <p:cBhvr>
                                        <p:cTn id="7" dur="500"/>
                                        <p:tgtEl>
                                          <p:spTgt spid="122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6">
                                            <p:txEl>
                                              <p:pRg st="0" end="0"/>
                                            </p:txEl>
                                          </p:spTgt>
                                        </p:tgtEl>
                                        <p:attrNameLst>
                                          <p:attrName>style.visibility</p:attrName>
                                        </p:attrNameLst>
                                      </p:cBhvr>
                                      <p:to>
                                        <p:strVal val="visible"/>
                                      </p:to>
                                    </p:set>
                                    <p:animEffect transition="in" filter="blinds(horizontal)">
                                      <p:cBhvr>
                                        <p:cTn id="12" dur="500"/>
                                        <p:tgtEl>
                                          <p:spTgt spid="122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6">
                                            <p:txEl>
                                              <p:pRg st="2" end="2"/>
                                            </p:txEl>
                                          </p:spTgt>
                                        </p:tgtEl>
                                        <p:attrNameLst>
                                          <p:attrName>style.visibility</p:attrName>
                                        </p:attrNameLst>
                                      </p:cBhvr>
                                      <p:to>
                                        <p:strVal val="visible"/>
                                      </p:to>
                                    </p:set>
                                    <p:animEffect transition="in" filter="blinds(horizontal)">
                                      <p:cBhvr>
                                        <p:cTn id="17" dur="500"/>
                                        <p:tgtEl>
                                          <p:spTgt spid="1229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296">
                                            <p:txEl>
                                              <p:pRg st="4" end="4"/>
                                            </p:txEl>
                                          </p:spTgt>
                                        </p:tgtEl>
                                        <p:attrNameLst>
                                          <p:attrName>style.visibility</p:attrName>
                                        </p:attrNameLst>
                                      </p:cBhvr>
                                      <p:to>
                                        <p:strVal val="visible"/>
                                      </p:to>
                                    </p:set>
                                    <p:animEffect transition="in" filter="blinds(horizontal)">
                                      <p:cBhvr>
                                        <p:cTn id="20" dur="500"/>
                                        <p:tgtEl>
                                          <p:spTgt spid="12296">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296">
                                            <p:txEl>
                                              <p:pRg st="5" end="5"/>
                                            </p:txEl>
                                          </p:spTgt>
                                        </p:tgtEl>
                                        <p:attrNameLst>
                                          <p:attrName>style.visibility</p:attrName>
                                        </p:attrNameLst>
                                      </p:cBhvr>
                                      <p:to>
                                        <p:strVal val="visible"/>
                                      </p:to>
                                    </p:set>
                                    <p:animEffect transition="in" filter="blinds(horizontal)">
                                      <p:cBhvr>
                                        <p:cTn id="23" dur="500"/>
                                        <p:tgtEl>
                                          <p:spTgt spid="12296">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296">
                                            <p:txEl>
                                              <p:pRg st="6" end="6"/>
                                            </p:txEl>
                                          </p:spTgt>
                                        </p:tgtEl>
                                        <p:attrNameLst>
                                          <p:attrName>style.visibility</p:attrName>
                                        </p:attrNameLst>
                                      </p:cBhvr>
                                      <p:to>
                                        <p:strVal val="visible"/>
                                      </p:to>
                                    </p:set>
                                    <p:animEffect transition="in" filter="blinds(horizontal)">
                                      <p:cBhvr>
                                        <p:cTn id="26" dur="500"/>
                                        <p:tgtEl>
                                          <p:spTgt spid="12296">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296">
                                            <p:txEl>
                                              <p:pRg st="7" end="7"/>
                                            </p:txEl>
                                          </p:spTgt>
                                        </p:tgtEl>
                                        <p:attrNameLst>
                                          <p:attrName>style.visibility</p:attrName>
                                        </p:attrNameLst>
                                      </p:cBhvr>
                                      <p:to>
                                        <p:strVal val="visible"/>
                                      </p:to>
                                    </p:set>
                                    <p:animEffect transition="in" filter="blinds(horizontal)">
                                      <p:cBhvr>
                                        <p:cTn id="29" dur="500"/>
                                        <p:tgtEl>
                                          <p:spTgt spid="12296">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296">
                                            <p:txEl>
                                              <p:pRg st="8" end="8"/>
                                            </p:txEl>
                                          </p:spTgt>
                                        </p:tgtEl>
                                        <p:attrNameLst>
                                          <p:attrName>style.visibility</p:attrName>
                                        </p:attrNameLst>
                                      </p:cBhvr>
                                      <p:to>
                                        <p:strVal val="visible"/>
                                      </p:to>
                                    </p:set>
                                    <p:animEffect transition="in" filter="blinds(horizontal)">
                                      <p:cBhvr>
                                        <p:cTn id="32" dur="500"/>
                                        <p:tgtEl>
                                          <p:spTgt spid="12296">
                                            <p:txEl>
                                              <p:pRg st="8" end="8"/>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296">
                                            <p:txEl>
                                              <p:pRg st="9" end="9"/>
                                            </p:txEl>
                                          </p:spTgt>
                                        </p:tgtEl>
                                        <p:attrNameLst>
                                          <p:attrName>style.visibility</p:attrName>
                                        </p:attrNameLst>
                                      </p:cBhvr>
                                      <p:to>
                                        <p:strVal val="visible"/>
                                      </p:to>
                                    </p:set>
                                    <p:animEffect transition="in" filter="blinds(horizontal)">
                                      <p:cBhvr>
                                        <p:cTn id="35" dur="500"/>
                                        <p:tgtEl>
                                          <p:spTgt spid="12296">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296">
                                            <p:txEl>
                                              <p:pRg st="12" end="12"/>
                                            </p:txEl>
                                          </p:spTgt>
                                        </p:tgtEl>
                                        <p:attrNameLst>
                                          <p:attrName>style.visibility</p:attrName>
                                        </p:attrNameLst>
                                      </p:cBhvr>
                                      <p:to>
                                        <p:strVal val="visible"/>
                                      </p:to>
                                    </p:set>
                                    <p:animEffect transition="in" filter="blinds(horizontal)">
                                      <p:cBhvr>
                                        <p:cTn id="40" dur="500"/>
                                        <p:tgtEl>
                                          <p:spTgt spid="1229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29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p:txBody>
          <a:bodyPr/>
          <a:lstStyle/>
          <a:p>
            <a:pPr eaLnBrk="1" hangingPunct="1"/>
            <a:r>
              <a:rPr lang="en-US" sz="3600" smtClean="0">
                <a:solidFill>
                  <a:srgbClr val="002060"/>
                </a:solidFill>
              </a:rPr>
              <a:t>Standard Rates Where We Were</a:t>
            </a:r>
          </a:p>
        </p:txBody>
      </p:sp>
      <p:sp>
        <p:nvSpPr>
          <p:cNvPr id="25603"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2291" name="Slide Number Placeholder 5"/>
          <p:cNvSpPr>
            <a:spLocks noGrp="1"/>
          </p:cNvSpPr>
          <p:nvPr>
            <p:ph type="sldNum" sz="quarter" idx="12"/>
          </p:nvPr>
        </p:nvSpPr>
        <p:spPr/>
        <p:txBody>
          <a:bodyPr/>
          <a:lstStyle/>
          <a:p>
            <a:pPr>
              <a:defRPr/>
            </a:pPr>
            <a:fld id="{E1EA84D7-19B0-4223-8D62-9E288A1A9189}" type="slidenum">
              <a:rPr lang="en-US"/>
              <a:pPr>
                <a:defRPr/>
              </a:pPr>
              <a:t>13</a:t>
            </a:fld>
            <a:endParaRPr lang="en-US"/>
          </a:p>
        </p:txBody>
      </p:sp>
      <p:sp>
        <p:nvSpPr>
          <p:cNvPr id="13320" name="Rectangle 8"/>
          <p:cNvSpPr>
            <a:spLocks noGrp="1" noChangeArrowheads="1"/>
          </p:cNvSpPr>
          <p:nvPr>
            <p:ph sz="quarter" idx="1"/>
          </p:nvPr>
        </p:nvSpPr>
        <p:spPr>
          <a:xfrm>
            <a:off x="533400" y="1219200"/>
            <a:ext cx="7772400" cy="4724400"/>
          </a:xfrm>
        </p:spPr>
        <p:txBody>
          <a:bodyPr>
            <a:normAutofit/>
          </a:bodyPr>
          <a:lstStyle/>
          <a:p>
            <a:pPr marL="274320" indent="-274320" eaLnBrk="1" fontAlgn="auto" hangingPunct="1">
              <a:spcAft>
                <a:spcPts val="0"/>
              </a:spcAft>
              <a:buFont typeface="Wingdings" pitchFamily="2" charset="2"/>
              <a:buNone/>
              <a:defRPr/>
            </a:pPr>
            <a:endParaRPr lang="en-US" sz="2800" dirty="0" smtClean="0">
              <a:solidFill>
                <a:srgbClr val="000000"/>
              </a:solidFill>
              <a:effectLst>
                <a:outerShdw blurRad="38100" dist="38100" dir="2700000" algn="tl">
                  <a:srgbClr val="FFFFFF"/>
                </a:outerShdw>
              </a:effectLst>
              <a:cs typeface="Arial" charset="0"/>
            </a:endParaRPr>
          </a:p>
          <a:p>
            <a:pPr marL="274320" indent="-274320" eaLnBrk="1" fontAlgn="auto" hangingPunct="1">
              <a:spcAft>
                <a:spcPts val="0"/>
              </a:spcAft>
              <a:buFont typeface="Wingdings 2"/>
              <a:buChar char=""/>
              <a:defRPr/>
            </a:pPr>
            <a:r>
              <a:rPr lang="en-US" sz="2800" dirty="0" smtClean="0">
                <a:latin typeface="Symbol" pitchFamily="18" charset="2"/>
                <a:cs typeface="Arial" charset="0"/>
              </a:rPr>
              <a:t>A </a:t>
            </a:r>
            <a:r>
              <a:rPr lang="en-US" sz="2800" dirty="0" smtClean="0">
                <a:cs typeface="Arial" charset="0"/>
              </a:rPr>
              <a:t>revised rate methodology was developed in 2007 to utilize the Level Of Need to determine staffing levels</a:t>
            </a:r>
            <a:endParaRPr lang="en-US" sz="2800" dirty="0" smtClean="0">
              <a:latin typeface="Symbol" pitchFamily="18" charset="2"/>
              <a:cs typeface="Arial" charset="0"/>
            </a:endParaRPr>
          </a:p>
          <a:p>
            <a:pPr marL="274320" indent="-274320" eaLnBrk="1" fontAlgn="auto" hangingPunct="1">
              <a:spcAft>
                <a:spcPts val="0"/>
              </a:spcAft>
              <a:buFont typeface="Wingdings 2"/>
              <a:buChar char=""/>
              <a:defRPr/>
            </a:pPr>
            <a:r>
              <a:rPr lang="en-US" sz="2800" dirty="0" smtClean="0">
                <a:cs typeface="Arial" charset="0"/>
              </a:rPr>
              <a:t>DDS asked providers to complete a rate analysis on the new rates</a:t>
            </a:r>
          </a:p>
          <a:p>
            <a:pPr marL="274320" indent="-274320" eaLnBrk="1" fontAlgn="auto" hangingPunct="1">
              <a:spcAft>
                <a:spcPts val="0"/>
              </a:spcAft>
              <a:buFont typeface="Wingdings 2"/>
              <a:buChar char=""/>
              <a:defRPr/>
            </a:pPr>
            <a:r>
              <a:rPr lang="en-US" sz="2800" dirty="0" smtClean="0">
                <a:cs typeface="Arial" charset="0"/>
              </a:rPr>
              <a:t>The lesson learned from the rate analysis was the need for multiple rates to reduce the size of the gap in funding between  each rate</a:t>
            </a:r>
            <a:endParaRPr lang="en-US" sz="2800" dirty="0" smtClean="0">
              <a:cs typeface="Times New Roman" charset="0"/>
            </a:endParaRPr>
          </a:p>
          <a:p>
            <a:pPr marL="274320" indent="-274320" eaLnBrk="1" fontAlgn="auto" hangingPunct="1">
              <a:spcAft>
                <a:spcPts val="0"/>
              </a:spcAft>
              <a:buFont typeface="Wingdings 2"/>
              <a:buChar char=""/>
              <a:defRPr/>
            </a:pPr>
            <a:endParaRPr lang="en-US" sz="28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blinds(horizontal)">
                                      <p:cBhvr>
                                        <p:cTn id="7" dur="500"/>
                                        <p:tgtEl>
                                          <p:spTgt spid="133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0">
                                            <p:txEl>
                                              <p:pRg st="1" end="1"/>
                                            </p:txEl>
                                          </p:spTgt>
                                        </p:tgtEl>
                                        <p:attrNameLst>
                                          <p:attrName>style.visibility</p:attrName>
                                        </p:attrNameLst>
                                      </p:cBhvr>
                                      <p:to>
                                        <p:strVal val="visible"/>
                                      </p:to>
                                    </p:set>
                                    <p:animEffect transition="in" filter="blinds(horizontal)">
                                      <p:cBhvr>
                                        <p:cTn id="12" dur="500"/>
                                        <p:tgtEl>
                                          <p:spTgt spid="133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20">
                                            <p:txEl>
                                              <p:pRg st="2" end="2"/>
                                            </p:txEl>
                                          </p:spTgt>
                                        </p:tgtEl>
                                        <p:attrNameLst>
                                          <p:attrName>style.visibility</p:attrName>
                                        </p:attrNameLst>
                                      </p:cBhvr>
                                      <p:to>
                                        <p:strVal val="visible"/>
                                      </p:to>
                                    </p:set>
                                    <p:animEffect transition="in" filter="blinds(horizontal)">
                                      <p:cBhvr>
                                        <p:cTn id="17" dur="500"/>
                                        <p:tgtEl>
                                          <p:spTgt spid="133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20">
                                            <p:txEl>
                                              <p:pRg st="3" end="3"/>
                                            </p:txEl>
                                          </p:spTgt>
                                        </p:tgtEl>
                                        <p:attrNameLst>
                                          <p:attrName>style.visibility</p:attrName>
                                        </p:attrNameLst>
                                      </p:cBhvr>
                                      <p:to>
                                        <p:strVal val="visible"/>
                                      </p:to>
                                    </p:set>
                                    <p:animEffect transition="in" filter="blinds(horizontal)">
                                      <p:cBhvr>
                                        <p:cTn id="22" dur="500"/>
                                        <p:tgtEl>
                                          <p:spTgt spid="133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utoUpdateAnimBg="0"/>
      <p:bldP spid="1332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200" smtClean="0">
                <a:solidFill>
                  <a:srgbClr val="002060"/>
                </a:solidFill>
              </a:rPr>
              <a:t>Standard Rates Where We Are</a:t>
            </a:r>
            <a:endParaRPr lang="en-US" smtClean="0">
              <a:solidFill>
                <a:srgbClr val="7B9899"/>
              </a:solidFill>
            </a:endParaRPr>
          </a:p>
        </p:txBody>
      </p:sp>
      <p:sp>
        <p:nvSpPr>
          <p:cNvPr id="2662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4717ED55-3543-4CB9-8C84-E7D60EA1A201}" type="slidenum">
              <a:rPr lang="en-US"/>
              <a:pPr>
                <a:defRPr/>
              </a:pPr>
              <a:t>14</a:t>
            </a:fld>
            <a:endParaRPr lang="en-US"/>
          </a:p>
        </p:txBody>
      </p:sp>
      <p:sp>
        <p:nvSpPr>
          <p:cNvPr id="26629" name="Content Placeholder 4"/>
          <p:cNvSpPr>
            <a:spLocks noGrp="1"/>
          </p:cNvSpPr>
          <p:nvPr>
            <p:ph sz="quarter" idx="1"/>
          </p:nvPr>
        </p:nvSpPr>
        <p:spPr>
          <a:xfrm>
            <a:off x="301625" y="1527175"/>
            <a:ext cx="8504238" cy="4572000"/>
          </a:xfrm>
        </p:spPr>
        <p:txBody>
          <a:bodyPr/>
          <a:lstStyle/>
          <a:p>
            <a:pPr eaLnBrk="1" hangingPunct="1"/>
            <a:r>
              <a:rPr lang="en-US" smtClean="0"/>
              <a:t>DDS used the lessons from the rate analysis to develop uniformed rates based on an individual’s level of need. </a:t>
            </a:r>
          </a:p>
          <a:p>
            <a:pPr eaLnBrk="1" hangingPunct="1"/>
            <a:r>
              <a:rPr lang="en-US" smtClean="0"/>
              <a:t>The uniformed rate is based on the hours of support provided by the direct care staff. Each additional staffing support translates into another step on the rate continuum. The funding allocation for an individual matches the level of need with the appropriate step on the rate continuum.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solidFill>
                  <a:srgbClr val="000000"/>
                </a:solidFill>
              </a:rPr>
              <a:t>Level Of Need Tool</a:t>
            </a:r>
          </a:p>
        </p:txBody>
      </p:sp>
      <p:sp>
        <p:nvSpPr>
          <p:cNvPr id="27651" name="Content Placeholder 2"/>
          <p:cNvSpPr>
            <a:spLocks noGrp="1"/>
          </p:cNvSpPr>
          <p:nvPr>
            <p:ph idx="1"/>
          </p:nvPr>
        </p:nvSpPr>
        <p:spPr>
          <a:xfrm>
            <a:off x="301625" y="1527175"/>
            <a:ext cx="8504238" cy="4572000"/>
          </a:xfrm>
        </p:spPr>
        <p:txBody>
          <a:bodyPr/>
          <a:lstStyle/>
          <a:p>
            <a:pPr eaLnBrk="1" hangingPunct="1"/>
            <a:r>
              <a:rPr lang="en-US" sz="2400" smtClean="0"/>
              <a:t>Determines the individual’s need for supports in an equitable and consistent manner for the purposes of allocating DDS resources</a:t>
            </a:r>
          </a:p>
          <a:p>
            <a:pPr eaLnBrk="1" hangingPunct="1"/>
            <a:r>
              <a:rPr lang="en-US" sz="2400" smtClean="0"/>
              <a:t>Identifies potential risks that could affect the health and safety of the individual, and support the development of a comprehensive Individual Plan to address potential risks</a:t>
            </a:r>
          </a:p>
          <a:p>
            <a:pPr eaLnBrk="1" hangingPunct="1"/>
            <a:r>
              <a:rPr lang="en-US" sz="2400" smtClean="0"/>
              <a:t>Identify areas of support that may need to be addressed to assist the individual in actualizing personal preferences and goals</a:t>
            </a:r>
          </a:p>
        </p:txBody>
      </p:sp>
      <p:sp>
        <p:nvSpPr>
          <p:cNvPr id="27652"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20485" name="Slide Number Placeholder 4"/>
          <p:cNvSpPr>
            <a:spLocks noGrp="1"/>
          </p:cNvSpPr>
          <p:nvPr>
            <p:ph type="sldNum" sz="quarter" idx="12"/>
          </p:nvPr>
        </p:nvSpPr>
        <p:spPr/>
        <p:txBody>
          <a:bodyPr/>
          <a:lstStyle/>
          <a:p>
            <a:pPr>
              <a:defRPr/>
            </a:pPr>
            <a:fld id="{A3E19328-34C7-44C8-851F-AD8E509185BA}"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Proposed Implementation Plan for July 2009</a:t>
            </a:r>
          </a:p>
        </p:txBody>
      </p:sp>
      <p:sp>
        <p:nvSpPr>
          <p:cNvPr id="3" name="Content Placeholder 2"/>
          <p:cNvSpPr>
            <a:spLocks noGrp="1"/>
          </p:cNvSpPr>
          <p:nvPr>
            <p:ph idx="1"/>
          </p:nvPr>
        </p:nvSpPr>
        <p:spPr>
          <a:xfrm>
            <a:off x="301625" y="1527175"/>
            <a:ext cx="8504238" cy="4572000"/>
          </a:xfrm>
        </p:spPr>
        <p:txBody>
          <a:bodyPr>
            <a:normAutofit fontScale="92500"/>
          </a:bodyPr>
          <a:lstStyle/>
          <a:p>
            <a:pPr marL="274320" indent="-274320" eaLnBrk="1" fontAlgn="auto" hangingPunct="1">
              <a:spcAft>
                <a:spcPts val="0"/>
              </a:spcAft>
              <a:buFont typeface="Wingdings 2"/>
              <a:buNone/>
              <a:defRPr/>
            </a:pPr>
            <a:r>
              <a:rPr lang="en-US" dirty="0" smtClean="0"/>
              <a:t>   In July of 2009, DDS planned to begin the transition to LON based rates. This was delayed until a  Legislative Rate Study Commission could be convened and made a final report.</a:t>
            </a:r>
          </a:p>
          <a:p>
            <a:pPr marL="274320" indent="-274320" algn="ctr" eaLnBrk="1" fontAlgn="auto" hangingPunct="1">
              <a:spcAft>
                <a:spcPts val="0"/>
              </a:spcAft>
              <a:buFont typeface="Wingdings 2"/>
              <a:buNone/>
              <a:defRPr/>
            </a:pPr>
            <a:endParaRPr lang="en-US" dirty="0" smtClean="0"/>
          </a:p>
          <a:p>
            <a:pPr marL="274320" indent="-274320" algn="ctr" eaLnBrk="1" fontAlgn="auto" hangingPunct="1">
              <a:spcAft>
                <a:spcPts val="0"/>
              </a:spcAft>
              <a:buFont typeface="Wingdings 2"/>
              <a:buNone/>
              <a:defRPr/>
            </a:pPr>
            <a:r>
              <a:rPr lang="en-US" b="1" dirty="0" smtClean="0"/>
              <a:t>Components of the original Transition Plan</a:t>
            </a:r>
          </a:p>
          <a:p>
            <a:pPr marL="274320" indent="-274320" eaLnBrk="1" fontAlgn="auto" hangingPunct="1">
              <a:spcAft>
                <a:spcPts val="0"/>
              </a:spcAft>
              <a:buFont typeface="Wingdings 2"/>
              <a:buChar char=""/>
              <a:defRPr/>
            </a:pPr>
            <a:r>
              <a:rPr lang="en-US" dirty="0" smtClean="0"/>
              <a:t>Use Level of need to Determine funding</a:t>
            </a:r>
          </a:p>
          <a:p>
            <a:pPr marL="274320" indent="-274320" eaLnBrk="1" fontAlgn="auto" hangingPunct="1">
              <a:spcAft>
                <a:spcPts val="0"/>
              </a:spcAft>
              <a:buFont typeface="Wingdings 2"/>
              <a:buChar char=""/>
              <a:defRPr/>
            </a:pPr>
            <a:r>
              <a:rPr lang="en-US" dirty="0" smtClean="0"/>
              <a:t>Transition of system over 5 years</a:t>
            </a:r>
          </a:p>
          <a:p>
            <a:pPr marL="274320" indent="-274320" eaLnBrk="1" fontAlgn="auto" hangingPunct="1">
              <a:spcAft>
                <a:spcPts val="0"/>
              </a:spcAft>
              <a:buFont typeface="Wingdings 2"/>
              <a:buChar char=""/>
              <a:defRPr/>
            </a:pPr>
            <a:r>
              <a:rPr lang="en-US" dirty="0" smtClean="0"/>
              <a:t>Utilization based payments</a:t>
            </a:r>
          </a:p>
          <a:p>
            <a:pPr marL="274320" indent="-274320" eaLnBrk="1" fontAlgn="auto" hangingPunct="1">
              <a:spcAft>
                <a:spcPts val="0"/>
              </a:spcAft>
              <a:buFont typeface="Wingdings 2"/>
              <a:buChar char=""/>
              <a:defRPr/>
            </a:pPr>
            <a:r>
              <a:rPr lang="en-US" dirty="0" smtClean="0"/>
              <a:t>Safeguards for lower rate providers during the transition</a:t>
            </a:r>
          </a:p>
          <a:p>
            <a:pPr marL="274320" indent="-274320" eaLnBrk="1" fontAlgn="auto" hangingPunct="1">
              <a:spcAft>
                <a:spcPts val="0"/>
              </a:spcAft>
              <a:buFont typeface="Wingdings 2"/>
              <a:buChar char=""/>
              <a:defRPr/>
            </a:pPr>
            <a:endParaRPr lang="en-US" dirty="0"/>
          </a:p>
        </p:txBody>
      </p:sp>
      <p:sp>
        <p:nvSpPr>
          <p:cNvPr id="28676"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9461" name="Slide Number Placeholder 4"/>
          <p:cNvSpPr>
            <a:spLocks noGrp="1"/>
          </p:cNvSpPr>
          <p:nvPr>
            <p:ph type="sldNum" sz="quarter" idx="12"/>
          </p:nvPr>
        </p:nvSpPr>
        <p:spPr/>
        <p:txBody>
          <a:bodyPr/>
          <a:lstStyle/>
          <a:p>
            <a:pPr>
              <a:defRPr/>
            </a:pPr>
            <a:fld id="{CEDD65D7-EA00-4639-B1BB-9E0E186D0FB7}"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039" t="22998" r="51575" b="21150"/>
          <a:stretch>
            <a:fillRect/>
          </a:stretch>
        </p:blipFill>
        <p:spPr bwMode="auto">
          <a:xfrm>
            <a:off x="1295400" y="685800"/>
            <a:ext cx="4648200" cy="5181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l="9039" t="32855" r="44472" b="12115"/>
          <a:stretch>
            <a:fillRect/>
          </a:stretch>
        </p:blipFill>
        <p:spPr bwMode="auto">
          <a:xfrm>
            <a:off x="1676400" y="609600"/>
            <a:ext cx="5486400" cy="5105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072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E02152E4-A1E2-4FC0-8DFC-ACF8D0CCF608}" type="slidenum">
              <a:rPr lang="en-US"/>
              <a:pPr>
                <a:defRPr/>
              </a:pPr>
              <a:t>19</a:t>
            </a:fld>
            <a:endParaRPr lang="en-US"/>
          </a:p>
        </p:txBody>
      </p:sp>
      <p:sp>
        <p:nvSpPr>
          <p:cNvPr id="30725" name="Content Placeholder 4"/>
          <p:cNvSpPr>
            <a:spLocks noGrp="1"/>
          </p:cNvSpPr>
          <p:nvPr>
            <p:ph sz="quarter" idx="1"/>
          </p:nvPr>
        </p:nvSpPr>
        <p:spPr>
          <a:xfrm>
            <a:off x="301625" y="1527175"/>
            <a:ext cx="8504238" cy="4572000"/>
          </a:xfrm>
        </p:spPr>
        <p:txBody>
          <a:bodyPr/>
          <a:lstStyle/>
          <a:p>
            <a:pPr eaLnBrk="1" hangingPunct="1"/>
            <a:r>
              <a:rPr lang="en-US" smtClean="0"/>
              <a:t>The July 2009 Plan was delayed.</a:t>
            </a:r>
          </a:p>
          <a:p>
            <a:pPr eaLnBrk="1" hangingPunct="1"/>
            <a:r>
              <a:rPr lang="en-US" smtClean="0"/>
              <a:t>A Legislative Rate Study committee was convened.</a:t>
            </a:r>
          </a:p>
          <a:p>
            <a:pPr eaLnBrk="1" hangingPunct="1"/>
            <a:r>
              <a:rPr lang="en-US" smtClean="0"/>
              <a:t>The committee was charged with studying the impact of the proposed shift to attendance-based, fee for service reimbursement for DDS funded programs.</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p:txBody>
          <a:bodyPr/>
          <a:lstStyle/>
          <a:p>
            <a:pPr eaLnBrk="1" hangingPunct="1"/>
            <a:r>
              <a:rPr lang="en-US" smtClean="0">
                <a:solidFill>
                  <a:srgbClr val="002060"/>
                </a:solidFill>
              </a:rPr>
              <a:t>Presentation</a:t>
            </a:r>
          </a:p>
        </p:txBody>
      </p:sp>
      <p:sp>
        <p:nvSpPr>
          <p:cNvPr id="14339"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p:txBody>
      </p:sp>
      <p:sp>
        <p:nvSpPr>
          <p:cNvPr id="4099" name="Slide Number Placeholder 5"/>
          <p:cNvSpPr>
            <a:spLocks noGrp="1"/>
          </p:cNvSpPr>
          <p:nvPr>
            <p:ph type="sldNum" sz="quarter" idx="12"/>
          </p:nvPr>
        </p:nvSpPr>
        <p:spPr/>
        <p:txBody>
          <a:bodyPr/>
          <a:lstStyle/>
          <a:p>
            <a:pPr>
              <a:defRPr/>
            </a:pPr>
            <a:fld id="{300A763A-006C-4C4F-BF7A-F1230F412CD7}" type="slidenum">
              <a:rPr lang="en-US"/>
              <a:pPr>
                <a:defRPr/>
              </a:pPr>
              <a:t>2</a:t>
            </a:fld>
            <a:endParaRPr lang="en-US"/>
          </a:p>
        </p:txBody>
      </p:sp>
      <p:sp>
        <p:nvSpPr>
          <p:cNvPr id="5128" name="Rectangle 8"/>
          <p:cNvSpPr>
            <a:spLocks noGrp="1" noChangeArrowheads="1"/>
          </p:cNvSpPr>
          <p:nvPr>
            <p:ph sz="quarter" idx="1"/>
          </p:nvPr>
        </p:nvSpPr>
        <p:spPr>
          <a:xfrm>
            <a:off x="685800" y="1447800"/>
            <a:ext cx="7772400" cy="4800600"/>
          </a:xfrm>
        </p:spPr>
        <p:txBody>
          <a:bodyPr>
            <a:normAutofit lnSpcReduction="10000"/>
          </a:bodyPr>
          <a:lstStyle/>
          <a:p>
            <a:pPr marL="274320" indent="-274320" eaLnBrk="1" fontAlgn="auto" hangingPunct="1">
              <a:spcAft>
                <a:spcPts val="0"/>
              </a:spcAft>
              <a:buFont typeface="Wingdings 2"/>
              <a:buChar char=""/>
              <a:defRPr/>
            </a:pPr>
            <a:r>
              <a:rPr lang="en-US" sz="2400" dirty="0" smtClean="0"/>
              <a:t>Welcoming Remarks  </a:t>
            </a:r>
          </a:p>
          <a:p>
            <a:pPr marL="274320" indent="-274320" eaLnBrk="1" fontAlgn="auto" hangingPunct="1">
              <a:spcAft>
                <a:spcPts val="0"/>
              </a:spcAft>
              <a:buFont typeface="Wingdings 2"/>
              <a:buChar char=""/>
              <a:defRPr/>
            </a:pPr>
            <a:r>
              <a:rPr lang="en-US" sz="2400" dirty="0" smtClean="0"/>
              <a:t>Brief history of why we are converting to Level of Need Based Rates</a:t>
            </a:r>
          </a:p>
          <a:p>
            <a:pPr marL="274320" indent="-274320" eaLnBrk="1" fontAlgn="auto" hangingPunct="1">
              <a:spcAft>
                <a:spcPts val="0"/>
              </a:spcAft>
              <a:buFont typeface="Wingdings 2"/>
              <a:buChar char=""/>
              <a:defRPr/>
            </a:pPr>
            <a:r>
              <a:rPr lang="en-US" sz="2400" dirty="0" smtClean="0"/>
              <a:t>Brief history of the Standard Uniformed Rates</a:t>
            </a:r>
          </a:p>
          <a:p>
            <a:pPr marL="274320" indent="-274320" eaLnBrk="1" fontAlgn="auto" hangingPunct="1">
              <a:spcAft>
                <a:spcPts val="0"/>
              </a:spcAft>
              <a:buFont typeface="Wingdings 2"/>
              <a:buChar char=""/>
              <a:defRPr/>
            </a:pPr>
            <a:r>
              <a:rPr lang="en-US" sz="2400" dirty="0" smtClean="0"/>
              <a:t>Level of Need Rates </a:t>
            </a:r>
          </a:p>
          <a:p>
            <a:pPr marL="274320" indent="-274320" eaLnBrk="1" fontAlgn="auto" hangingPunct="1">
              <a:spcAft>
                <a:spcPts val="0"/>
              </a:spcAft>
              <a:buFont typeface="Wingdings 2"/>
              <a:buChar char=""/>
              <a:defRPr/>
            </a:pPr>
            <a:r>
              <a:rPr lang="en-US" sz="2400" dirty="0" smtClean="0"/>
              <a:t>Legislative Rate Study</a:t>
            </a:r>
          </a:p>
          <a:p>
            <a:pPr marL="274320" indent="-274320" eaLnBrk="1" fontAlgn="auto" hangingPunct="1">
              <a:spcAft>
                <a:spcPts val="0"/>
              </a:spcAft>
              <a:buFont typeface="Wingdings 2"/>
              <a:buChar char=""/>
              <a:defRPr/>
            </a:pPr>
            <a:r>
              <a:rPr lang="en-US" sz="2400" dirty="0" smtClean="0"/>
              <a:t>Transition to LON Rate Process</a:t>
            </a:r>
          </a:p>
          <a:p>
            <a:pPr marL="274320" indent="-274320" eaLnBrk="1" fontAlgn="auto" hangingPunct="1">
              <a:spcAft>
                <a:spcPts val="0"/>
              </a:spcAft>
              <a:buFont typeface="Wingdings 2"/>
              <a:buChar char=""/>
              <a:defRPr/>
            </a:pPr>
            <a:r>
              <a:rPr lang="en-US" sz="2400" dirty="0" smtClean="0"/>
              <a:t>Transition Plan</a:t>
            </a:r>
          </a:p>
          <a:p>
            <a:pPr marL="274320" indent="-274320" eaLnBrk="1" fontAlgn="auto" hangingPunct="1">
              <a:spcAft>
                <a:spcPts val="0"/>
              </a:spcAft>
              <a:buFont typeface="Wingdings 2"/>
              <a:buChar char=""/>
              <a:defRPr/>
            </a:pPr>
            <a:r>
              <a:rPr lang="en-US" sz="2400" dirty="0" smtClean="0"/>
              <a:t>Review of the format of the documents provided to the agencies</a:t>
            </a:r>
          </a:p>
          <a:p>
            <a:pPr marL="274320" indent="-274320" eaLnBrk="1" fontAlgn="auto" hangingPunct="1">
              <a:spcAft>
                <a:spcPts val="0"/>
              </a:spcAft>
              <a:buFont typeface="Wingdings 2"/>
              <a:buChar char=""/>
              <a:defRPr/>
            </a:pPr>
            <a:r>
              <a:rPr lang="en-US" sz="2400" dirty="0" smtClean="0"/>
              <a:t>Questions</a:t>
            </a:r>
          </a:p>
          <a:p>
            <a:pPr marL="274320" indent="-274320" eaLnBrk="1" fontAlgn="auto" hangingPunct="1">
              <a:spcAft>
                <a:spcPts val="0"/>
              </a:spcAft>
              <a:buFont typeface="Wingdings 2"/>
              <a:buChar char=""/>
              <a:defRPr/>
            </a:pPr>
            <a:r>
              <a:rPr lang="en-US" sz="2400" dirty="0" smtClean="0"/>
              <a:t>Breakout Session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8">
                                            <p:txEl>
                                              <p:pRg st="0" end="0"/>
                                            </p:txEl>
                                          </p:spTgt>
                                        </p:tgtEl>
                                        <p:attrNameLst>
                                          <p:attrName>style.visibility</p:attrName>
                                        </p:attrNameLst>
                                      </p:cBhvr>
                                      <p:to>
                                        <p:strVal val="visible"/>
                                      </p:to>
                                    </p:set>
                                    <p:animEffect transition="in" filter="blinds(horizontal)">
                                      <p:cBhvr>
                                        <p:cTn id="12" dur="500"/>
                                        <p:tgtEl>
                                          <p:spTgt spid="51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8">
                                            <p:txEl>
                                              <p:pRg st="1" end="1"/>
                                            </p:txEl>
                                          </p:spTgt>
                                        </p:tgtEl>
                                        <p:attrNameLst>
                                          <p:attrName>style.visibility</p:attrName>
                                        </p:attrNameLst>
                                      </p:cBhvr>
                                      <p:to>
                                        <p:strVal val="visible"/>
                                      </p:to>
                                    </p:set>
                                    <p:animEffect transition="in" filter="blinds(horizontal)">
                                      <p:cBhvr>
                                        <p:cTn id="17" dur="500"/>
                                        <p:tgtEl>
                                          <p:spTgt spid="51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8">
                                            <p:txEl>
                                              <p:pRg st="2" end="2"/>
                                            </p:txEl>
                                          </p:spTgt>
                                        </p:tgtEl>
                                        <p:attrNameLst>
                                          <p:attrName>style.visibility</p:attrName>
                                        </p:attrNameLst>
                                      </p:cBhvr>
                                      <p:to>
                                        <p:strVal val="visible"/>
                                      </p:to>
                                    </p:set>
                                    <p:animEffect transition="in" filter="blinds(horizontal)">
                                      <p:cBhvr>
                                        <p:cTn id="22" dur="500"/>
                                        <p:tgtEl>
                                          <p:spTgt spid="51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8">
                                            <p:txEl>
                                              <p:pRg st="3" end="3"/>
                                            </p:txEl>
                                          </p:spTgt>
                                        </p:tgtEl>
                                        <p:attrNameLst>
                                          <p:attrName>style.visibility</p:attrName>
                                        </p:attrNameLst>
                                      </p:cBhvr>
                                      <p:to>
                                        <p:strVal val="visible"/>
                                      </p:to>
                                    </p:set>
                                    <p:animEffect transition="in" filter="blinds(horizontal)">
                                      <p:cBhvr>
                                        <p:cTn id="27" dur="500"/>
                                        <p:tgtEl>
                                          <p:spTgt spid="51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8">
                                            <p:txEl>
                                              <p:pRg st="4" end="4"/>
                                            </p:txEl>
                                          </p:spTgt>
                                        </p:tgtEl>
                                        <p:attrNameLst>
                                          <p:attrName>style.visibility</p:attrName>
                                        </p:attrNameLst>
                                      </p:cBhvr>
                                      <p:to>
                                        <p:strVal val="visible"/>
                                      </p:to>
                                    </p:set>
                                    <p:animEffect transition="in" filter="blinds(horizontal)">
                                      <p:cBhvr>
                                        <p:cTn id="32" dur="500"/>
                                        <p:tgtEl>
                                          <p:spTgt spid="512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8">
                                            <p:txEl>
                                              <p:pRg st="5" end="5"/>
                                            </p:txEl>
                                          </p:spTgt>
                                        </p:tgtEl>
                                        <p:attrNameLst>
                                          <p:attrName>style.visibility</p:attrName>
                                        </p:attrNameLst>
                                      </p:cBhvr>
                                      <p:to>
                                        <p:strVal val="visible"/>
                                      </p:to>
                                    </p:set>
                                    <p:animEffect transition="in" filter="blinds(horizontal)">
                                      <p:cBhvr>
                                        <p:cTn id="37" dur="500"/>
                                        <p:tgtEl>
                                          <p:spTgt spid="512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8">
                                            <p:txEl>
                                              <p:pRg st="6" end="6"/>
                                            </p:txEl>
                                          </p:spTgt>
                                        </p:tgtEl>
                                        <p:attrNameLst>
                                          <p:attrName>style.visibility</p:attrName>
                                        </p:attrNameLst>
                                      </p:cBhvr>
                                      <p:to>
                                        <p:strVal val="visible"/>
                                      </p:to>
                                    </p:set>
                                    <p:animEffect transition="in" filter="blinds(horizontal)">
                                      <p:cBhvr>
                                        <p:cTn id="42" dur="500"/>
                                        <p:tgtEl>
                                          <p:spTgt spid="512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8">
                                            <p:txEl>
                                              <p:pRg st="7" end="7"/>
                                            </p:txEl>
                                          </p:spTgt>
                                        </p:tgtEl>
                                        <p:attrNameLst>
                                          <p:attrName>style.visibility</p:attrName>
                                        </p:attrNameLst>
                                      </p:cBhvr>
                                      <p:to>
                                        <p:strVal val="visible"/>
                                      </p:to>
                                    </p:set>
                                    <p:animEffect transition="in" filter="blinds(horizontal)">
                                      <p:cBhvr>
                                        <p:cTn id="47" dur="500"/>
                                        <p:tgtEl>
                                          <p:spTgt spid="512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28">
                                            <p:txEl>
                                              <p:pRg st="8" end="8"/>
                                            </p:txEl>
                                          </p:spTgt>
                                        </p:tgtEl>
                                        <p:attrNameLst>
                                          <p:attrName>style.visibility</p:attrName>
                                        </p:attrNameLst>
                                      </p:cBhvr>
                                      <p:to>
                                        <p:strVal val="visible"/>
                                      </p:to>
                                    </p:set>
                                    <p:animEffect transition="in" filter="blinds(horizontal)">
                                      <p:cBhvr>
                                        <p:cTn id="52" dur="500"/>
                                        <p:tgtEl>
                                          <p:spTgt spid="512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128">
                                            <p:txEl>
                                              <p:pRg st="9" end="9"/>
                                            </p:txEl>
                                          </p:spTgt>
                                        </p:tgtEl>
                                        <p:attrNameLst>
                                          <p:attrName>style.visibility</p:attrName>
                                        </p:attrNameLst>
                                      </p:cBhvr>
                                      <p:to>
                                        <p:strVal val="visible"/>
                                      </p:to>
                                    </p:set>
                                    <p:animEffect transition="in" filter="blinds(horizontal)">
                                      <p:cBhvr>
                                        <p:cTn id="57" dur="500"/>
                                        <p:tgtEl>
                                          <p:spTgt spid="51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P spid="512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174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FD8AE106-D441-45F8-84BD-415856AD70F3}" type="slidenum">
              <a:rPr lang="en-US"/>
              <a:pPr>
                <a:defRPr/>
              </a:pPr>
              <a:t>20</a:t>
            </a:fld>
            <a:endParaRPr lang="en-US"/>
          </a:p>
        </p:txBody>
      </p:sp>
      <p:sp>
        <p:nvSpPr>
          <p:cNvPr id="31749"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eaLnBrk="1" hangingPunct="1">
              <a:buFont typeface="Wingdings 2" pitchFamily="18" charset="2"/>
              <a:buNone/>
            </a:pPr>
            <a:endParaRPr lang="en-US" b="1" smtClean="0">
              <a:latin typeface="Arial" charset="0"/>
              <a:cs typeface="Arial" charset="0"/>
            </a:endParaRPr>
          </a:p>
          <a:p>
            <a:pPr eaLnBrk="1" hangingPunct="1"/>
            <a:r>
              <a:rPr lang="en-US" b="1" smtClean="0">
                <a:latin typeface="Arial" charset="0"/>
                <a:cs typeface="Arial" charset="0"/>
              </a:rPr>
              <a:t>The existing DDS payment system is incompatible with the federal Centers for Medicaid and Medicare (CMS) requirements for the Home and Community Based Waiver Services. </a:t>
            </a:r>
          </a:p>
          <a:p>
            <a:pPr eaLnBrk="1" hangingPunct="1">
              <a:buFont typeface="Wingdings 2" pitchFamily="18" charset="2"/>
              <a:buNone/>
            </a:pPr>
            <a:endParaRPr lang="en-US" b="1" smtClean="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277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A6EAE8D1-C367-4611-BD6C-4CD32C1122D3}" type="slidenum">
              <a:rPr lang="en-US"/>
              <a:pPr>
                <a:defRPr/>
              </a:pPr>
              <a:t>21</a:t>
            </a:fld>
            <a:endParaRPr lang="en-US"/>
          </a:p>
        </p:txBody>
      </p:sp>
      <p:sp>
        <p:nvSpPr>
          <p:cNvPr id="32773"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lvl="1" eaLnBrk="1" hangingPunct="1">
              <a:buFont typeface="Wingdings" pitchFamily="2" charset="2"/>
              <a:buNone/>
            </a:pPr>
            <a:r>
              <a:rPr lang="en-US" b="1" smtClean="0">
                <a:solidFill>
                  <a:schemeClr val="tx1"/>
                </a:solidFill>
                <a:latin typeface="Arial" charset="0"/>
                <a:cs typeface="Arial" charset="0"/>
              </a:rPr>
              <a:t>Waiver regulations</a:t>
            </a:r>
            <a:r>
              <a:rPr lang="en-US" smtClean="0">
                <a:solidFill>
                  <a:schemeClr val="tx1"/>
                </a:solidFill>
                <a:latin typeface="Arial" charset="0"/>
                <a:cs typeface="Arial" charset="0"/>
              </a:rPr>
              <a:t> require that states have: </a:t>
            </a:r>
          </a:p>
          <a:p>
            <a:pPr lvl="1" eaLnBrk="1" hangingPunct="1">
              <a:buClr>
                <a:schemeClr val="tx1"/>
              </a:buClr>
              <a:buFont typeface="Wingdings" pitchFamily="2" charset="2"/>
              <a:buNone/>
            </a:pPr>
            <a:r>
              <a:rPr lang="en-US" smtClean="0">
                <a:solidFill>
                  <a:schemeClr val="tx1"/>
                </a:solidFill>
                <a:latin typeface="Arial" charset="0"/>
                <a:cs typeface="Arial" charset="0"/>
              </a:rPr>
              <a:t>	a) uniform rate setting methodology for service models; </a:t>
            </a:r>
          </a:p>
          <a:p>
            <a:pPr lvl="1" eaLnBrk="1" hangingPunct="1">
              <a:buClr>
                <a:schemeClr val="tx1"/>
              </a:buClr>
              <a:buFont typeface="Wingdings" pitchFamily="2" charset="2"/>
              <a:buNone/>
            </a:pPr>
            <a:r>
              <a:rPr lang="en-US" smtClean="0">
                <a:solidFill>
                  <a:schemeClr val="tx1"/>
                </a:solidFill>
                <a:latin typeface="Arial" charset="0"/>
                <a:cs typeface="Arial" charset="0"/>
              </a:rPr>
              <a:t>	b)that states pay only for services actually delivered; </a:t>
            </a:r>
          </a:p>
          <a:p>
            <a:pPr lvl="1" eaLnBrk="1" hangingPunct="1">
              <a:buClr>
                <a:schemeClr val="tx1"/>
              </a:buClr>
              <a:buFont typeface="Wingdings" pitchFamily="2" charset="2"/>
              <a:buNone/>
            </a:pPr>
            <a:r>
              <a:rPr lang="en-US" smtClean="0">
                <a:solidFill>
                  <a:schemeClr val="tx1"/>
                </a:solidFill>
                <a:latin typeface="Arial" charset="0"/>
                <a:cs typeface="Arial" charset="0"/>
              </a:rPr>
              <a:t>	c) that states afford service recipients freedom of choice between service providers in order for the state to qualify for federal reimbursement.</a:t>
            </a:r>
          </a:p>
          <a:p>
            <a:pPr eaLnBrk="1" hangingPunct="1"/>
            <a:r>
              <a:rPr lang="en-US" sz="2400" smtClean="0">
                <a:latin typeface="Arial" charset="0"/>
                <a:cs typeface="Arial" charset="0"/>
              </a:rPr>
              <a:t>Connecticut’s existing payment system does not meet any of these three criteria and places the state at risk of federal recoupment of funds and/or loss of future reimbursement.</a:t>
            </a:r>
          </a:p>
          <a:p>
            <a:pPr eaLnBrk="1" hangingPunct="1">
              <a:buFont typeface="Wingdings 2" pitchFamily="18" charset="2"/>
              <a:buNone/>
            </a:pPr>
            <a:endParaRPr lang="en-US" b="1" smtClean="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3795"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142F8D08-63E3-4967-88A7-E5832711D987}" type="slidenum">
              <a:rPr lang="en-US"/>
              <a:pPr>
                <a:defRPr/>
              </a:pPr>
              <a:t>22</a:t>
            </a:fld>
            <a:endParaRPr lang="en-US"/>
          </a:p>
        </p:txBody>
      </p:sp>
      <p:sp>
        <p:nvSpPr>
          <p:cNvPr id="33797"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eaLnBrk="1" hangingPunct="1">
              <a:buFont typeface="Wingdings 2" pitchFamily="18" charset="2"/>
              <a:buNone/>
            </a:pPr>
            <a:endParaRPr lang="en-US" b="1" smtClean="0">
              <a:latin typeface="Arial" charset="0"/>
              <a:cs typeface="Arial" charset="0"/>
            </a:endParaRPr>
          </a:p>
          <a:p>
            <a:pPr eaLnBrk="1" hangingPunct="1"/>
            <a:r>
              <a:rPr lang="en-US" sz="2800" b="1" smtClean="0"/>
              <a:t>Level of Need (LON) screening tool that is currently in use, if used correctly, is a valid tool to measure individual level of need.</a:t>
            </a:r>
            <a:endParaRPr lang="en-US" sz="2800" b="1"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4819"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3DDFCC8C-2222-4309-B9CD-E6275416FFFF}" type="slidenum">
              <a:rPr lang="en-US"/>
              <a:pPr>
                <a:defRPr/>
              </a:pPr>
              <a:t>23</a:t>
            </a:fld>
            <a:endParaRPr lang="en-US"/>
          </a:p>
        </p:txBody>
      </p:sp>
      <p:sp>
        <p:nvSpPr>
          <p:cNvPr id="34821"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eaLnBrk="1" hangingPunct="1">
              <a:buFont typeface="Wingdings 2" pitchFamily="18" charset="2"/>
              <a:buNone/>
            </a:pPr>
            <a:endParaRPr lang="en-US" b="1" smtClean="0">
              <a:latin typeface="Arial" charset="0"/>
              <a:cs typeface="Arial" charset="0"/>
            </a:endParaRPr>
          </a:p>
          <a:p>
            <a:pPr eaLnBrk="1" hangingPunct="1"/>
            <a:r>
              <a:rPr lang="en-US" sz="2800" b="1" smtClean="0"/>
              <a:t>DDS funding history has resulted in a wide disparity and inequity in rates for the same services.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584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32529FC7-B944-4FFA-B7E4-A22D09E924FA}" type="slidenum">
              <a:rPr lang="en-US"/>
              <a:pPr>
                <a:defRPr/>
              </a:pPr>
              <a:t>24</a:t>
            </a:fld>
            <a:endParaRPr lang="en-US"/>
          </a:p>
        </p:txBody>
      </p:sp>
      <p:sp>
        <p:nvSpPr>
          <p:cNvPr id="35845"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eaLnBrk="1" hangingPunct="1">
              <a:buFont typeface="Wingdings 2" pitchFamily="18" charset="2"/>
              <a:buNone/>
            </a:pPr>
            <a:endParaRPr lang="en-US" b="1" smtClean="0">
              <a:latin typeface="Arial" charset="0"/>
              <a:cs typeface="Arial" charset="0"/>
            </a:endParaRPr>
          </a:p>
          <a:p>
            <a:pPr eaLnBrk="1" hangingPunct="1"/>
            <a:r>
              <a:rPr lang="en-US" sz="2800" b="1" smtClean="0"/>
              <a:t>The waiver requires that states have a utilization (attendance) based funding system.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686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299A95FC-3EEB-41A4-A479-451C822C7A99}" type="slidenum">
              <a:rPr lang="en-US"/>
              <a:pPr>
                <a:defRPr/>
              </a:pPr>
              <a:t>25</a:t>
            </a:fld>
            <a:endParaRPr lang="en-US"/>
          </a:p>
        </p:txBody>
      </p:sp>
      <p:sp>
        <p:nvSpPr>
          <p:cNvPr id="36869"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Findings of the Committee:</a:t>
            </a:r>
          </a:p>
          <a:p>
            <a:pPr eaLnBrk="1" hangingPunct="1">
              <a:buFont typeface="Wingdings 2" pitchFamily="18" charset="2"/>
              <a:buNone/>
            </a:pPr>
            <a:endParaRPr lang="en-US" b="1" smtClean="0">
              <a:latin typeface="Arial" charset="0"/>
              <a:cs typeface="Arial" charset="0"/>
            </a:endParaRPr>
          </a:p>
          <a:p>
            <a:pPr eaLnBrk="1" hangingPunct="1"/>
            <a:r>
              <a:rPr lang="en-US" sz="2800" b="1" smtClean="0"/>
              <a:t>DDS does not have Information Technology systems currently in place to effectively manage the documentation and system requirements to meet waiver assurances.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789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0BC63A49-688B-4E61-8C4B-868629EA34CD}" type="slidenum">
              <a:rPr lang="en-US"/>
              <a:pPr>
                <a:defRPr/>
              </a:pPr>
              <a:t>26</a:t>
            </a:fld>
            <a:endParaRPr lang="en-US"/>
          </a:p>
        </p:txBody>
      </p:sp>
      <p:sp>
        <p:nvSpPr>
          <p:cNvPr id="37893"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Recommendations of the Committee:</a:t>
            </a:r>
          </a:p>
          <a:p>
            <a:pPr eaLnBrk="1" hangingPunct="1"/>
            <a:r>
              <a:rPr lang="en-US" sz="2800" smtClean="0"/>
              <a:t>Adopt uniform rates through a five year transition plan beginning on July 1, 2011 with DDS funded day services and continuing with DDS funded residential services the following year.</a:t>
            </a:r>
          </a:p>
          <a:p>
            <a:pPr eaLnBrk="1" hangingPunct="1"/>
            <a:r>
              <a:rPr lang="en-US" sz="2800" smtClean="0"/>
              <a:t> Convene a waiver workgroup with members with subject matter expertise to focus on the key variables identified in the rate study report.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8915"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395CA4B7-C7B8-4DBF-BD72-34B2F16D403A}" type="slidenum">
              <a:rPr lang="en-US"/>
              <a:pPr>
                <a:defRPr/>
              </a:pPr>
              <a:t>27</a:t>
            </a:fld>
            <a:endParaRPr lang="en-US"/>
          </a:p>
        </p:txBody>
      </p:sp>
      <p:sp>
        <p:nvSpPr>
          <p:cNvPr id="38917"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Recommendations of the Committee:</a:t>
            </a:r>
          </a:p>
          <a:p>
            <a:pPr eaLnBrk="1" hangingPunct="1"/>
            <a:r>
              <a:rPr lang="en-US" sz="2800" smtClean="0"/>
              <a:t>Include provisions in the transition plan to increase funding to established rates for providers below those rates.</a:t>
            </a:r>
          </a:p>
          <a:p>
            <a:pPr eaLnBrk="1" hangingPunct="1"/>
            <a:r>
              <a:rPr lang="en-US" sz="2800" smtClean="0"/>
              <a:t>Ensure waiver rates are tied to and based on a measurable inflation index.</a:t>
            </a:r>
          </a:p>
          <a:p>
            <a:pPr eaLnBrk="1" hangingPunct="1"/>
            <a:r>
              <a:rPr lang="en-US" sz="2800" smtClean="0"/>
              <a:t>Ensure that the implementation of future appropriations takes into account the funding disparities and, wherever possible, mitigates them.</a:t>
            </a:r>
          </a:p>
          <a:p>
            <a:pPr eaLnBrk="1" hangingPunct="1">
              <a:buFont typeface="Wingdings 2" pitchFamily="18" charset="2"/>
              <a:buNone/>
            </a:pPr>
            <a:endParaRPr lang="en-US" sz="2800" b="1"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39939"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C2DF5875-B065-4607-80C8-A44DF2A4E584}" type="slidenum">
              <a:rPr lang="en-US"/>
              <a:pPr>
                <a:defRPr/>
              </a:pPr>
              <a:t>28</a:t>
            </a:fld>
            <a:endParaRPr lang="en-US"/>
          </a:p>
        </p:txBody>
      </p:sp>
      <p:sp>
        <p:nvSpPr>
          <p:cNvPr id="39941"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Recommendations of the Committee:</a:t>
            </a:r>
          </a:p>
          <a:p>
            <a:pPr eaLnBrk="1" hangingPunct="1"/>
            <a:r>
              <a:rPr lang="en-US" sz="2800" smtClean="0"/>
              <a:t>Invest in the IT infrastructure to create a viable, state of the art management information system that would provide comprehensive data management for the public and private sector.</a:t>
            </a:r>
          </a:p>
          <a:p>
            <a:pPr eaLnBrk="1" hangingPunct="1"/>
            <a:r>
              <a:rPr lang="en-US" sz="2800" smtClean="0"/>
              <a:t>Convene a public and private workgroup to explore ways to effectively manage data over the next 3-5 years to meet requirements and to maximize federal reimbursement.</a:t>
            </a:r>
            <a:endParaRPr lang="en-US" sz="2800" b="1" smtClean="0"/>
          </a:p>
          <a:p>
            <a:pPr eaLnBrk="1" hangingPunct="1">
              <a:buFont typeface="Wingdings 2" pitchFamily="18" charset="2"/>
              <a:buNone/>
            </a:pPr>
            <a:endParaRPr lang="en-US" sz="2800" smtClean="0"/>
          </a:p>
          <a:p>
            <a:pPr eaLnBrk="1" hangingPunct="1"/>
            <a:endParaRPr lang="en-US" sz="2800" b="1"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solidFill>
                  <a:schemeClr val="tx1"/>
                </a:solidFill>
              </a:rPr>
              <a:t>Legislative Rate Study</a:t>
            </a:r>
          </a:p>
        </p:txBody>
      </p:sp>
      <p:sp>
        <p:nvSpPr>
          <p:cNvPr id="4096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BE19DBF8-2777-431B-9557-C06784370FD1}" type="slidenum">
              <a:rPr lang="en-US"/>
              <a:pPr>
                <a:defRPr/>
              </a:pPr>
              <a:t>29</a:t>
            </a:fld>
            <a:endParaRPr lang="en-US"/>
          </a:p>
        </p:txBody>
      </p:sp>
      <p:sp>
        <p:nvSpPr>
          <p:cNvPr id="40965" name="Content Placeholder 4"/>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b="1" smtClean="0">
                <a:latin typeface="Arial" charset="0"/>
                <a:cs typeface="Arial" charset="0"/>
              </a:rPr>
              <a:t>Recommendations of the Committee:</a:t>
            </a:r>
          </a:p>
          <a:p>
            <a:pPr eaLnBrk="1" hangingPunct="1"/>
            <a:r>
              <a:rPr lang="en-US" sz="2800" smtClean="0"/>
              <a:t>Ensure funding appropriations recognize the existing rate disparity. Reallocate funds realized from the naturally occurring reduction in state services to the private sector to increase rates and mitigate the impact on community providers.</a:t>
            </a:r>
          </a:p>
          <a:p>
            <a:pPr eaLnBrk="1" hangingPunct="1"/>
            <a:endParaRPr lang="en-US" sz="28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solidFill>
                  <a:srgbClr val="7B9899"/>
                </a:solidFill>
              </a:rPr>
              <a:t>Welcome</a:t>
            </a:r>
          </a:p>
        </p:txBody>
      </p:sp>
      <p:sp>
        <p:nvSpPr>
          <p:cNvPr id="1536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13F9C2B-068F-48C4-9401-8FF941ED2D0A}" type="datetime1">
              <a:rPr lang="en-US" smtClean="0"/>
              <a:pPr/>
              <a:t>11/15/2011</a:t>
            </a:fld>
            <a:endParaRPr lang="en-US" smtClean="0"/>
          </a:p>
        </p:txBody>
      </p:sp>
      <p:sp>
        <p:nvSpPr>
          <p:cNvPr id="4" name="Slide Number Placeholder 3"/>
          <p:cNvSpPr>
            <a:spLocks noGrp="1"/>
          </p:cNvSpPr>
          <p:nvPr>
            <p:ph type="sldNum" sz="quarter" idx="12"/>
          </p:nvPr>
        </p:nvSpPr>
        <p:spPr/>
        <p:txBody>
          <a:bodyPr/>
          <a:lstStyle/>
          <a:p>
            <a:pPr>
              <a:defRPr/>
            </a:pPr>
            <a:fld id="{3E7661B9-7492-4412-92C6-EE81619DDC39}" type="slidenum">
              <a:rPr lang="en-US"/>
              <a:pPr>
                <a:defRPr/>
              </a:pPr>
              <a:t>3</a:t>
            </a:fld>
            <a:endParaRPr lang="en-US"/>
          </a:p>
        </p:txBody>
      </p:sp>
      <p:sp>
        <p:nvSpPr>
          <p:cNvPr id="15365" name="Content Placeholder 4"/>
          <p:cNvSpPr>
            <a:spLocks noGrp="1"/>
          </p:cNvSpPr>
          <p:nvPr>
            <p:ph sz="quarter" idx="1"/>
          </p:nvPr>
        </p:nvSpPr>
        <p:spPr>
          <a:xfrm>
            <a:off x="301625" y="1527175"/>
            <a:ext cx="8504238" cy="4572000"/>
          </a:xfrm>
        </p:spPr>
        <p:txBody>
          <a:bodyPr/>
          <a:lstStyle/>
          <a:p>
            <a:pPr eaLnBrk="1" hangingPunct="1"/>
            <a:r>
              <a:rPr lang="en-US" dirty="0" smtClean="0"/>
              <a:t>Thanks to Oak Hill for hosting this event at NEAT Marketplace</a:t>
            </a:r>
          </a:p>
          <a:p>
            <a:pPr eaLnBrk="1" hangingPunct="1"/>
            <a:r>
              <a:rPr lang="en-US" dirty="0" smtClean="0"/>
              <a:t>Thank you for attending</a:t>
            </a:r>
          </a:p>
          <a:p>
            <a:pPr eaLnBrk="1" hangingPunct="1"/>
            <a:endParaRPr lang="en-US" dirty="0" smtClean="0"/>
          </a:p>
          <a:p>
            <a:pPr eaLnBrk="1" hangingPunct="1"/>
            <a:r>
              <a:rPr lang="en-US" dirty="0" smtClean="0"/>
              <a:t>Thanks to the many people who have contributed to this initiative</a:t>
            </a:r>
          </a:p>
          <a:p>
            <a:pPr lvl="3" eaLnBrk="1" hangingPunct="1"/>
            <a:r>
              <a:rPr lang="en-US" dirty="0" smtClean="0">
                <a:solidFill>
                  <a:schemeClr val="tx1"/>
                </a:solidFill>
              </a:rPr>
              <a:t>Provider </a:t>
            </a:r>
            <a:r>
              <a:rPr lang="en-US" dirty="0" smtClean="0">
                <a:solidFill>
                  <a:schemeClr val="tx1"/>
                </a:solidFill>
              </a:rPr>
              <a:t>Representatives</a:t>
            </a:r>
          </a:p>
          <a:p>
            <a:pPr lvl="3" eaLnBrk="1" hangingPunct="1"/>
            <a:r>
              <a:rPr lang="en-US" dirty="0" smtClean="0">
                <a:solidFill>
                  <a:schemeClr val="tx1"/>
                </a:solidFill>
              </a:rPr>
              <a:t>DDS Staff</a:t>
            </a:r>
          </a:p>
          <a:p>
            <a:pPr lvl="3" eaLnBrk="1" hangingPunct="1"/>
            <a:r>
              <a:rPr lang="en-US" dirty="0" smtClean="0">
                <a:solidFill>
                  <a:schemeClr val="tx1"/>
                </a:solidFill>
              </a:rPr>
              <a:t>OPM</a:t>
            </a:r>
          </a:p>
          <a:p>
            <a:pPr lvl="3" eaLnBrk="1" hangingPunct="1"/>
            <a:r>
              <a:rPr lang="en-US" dirty="0" smtClean="0">
                <a:solidFill>
                  <a:schemeClr val="tx1"/>
                </a:solidFill>
              </a:rPr>
              <a:t>Legislators</a:t>
            </a:r>
            <a:endParaRPr lang="en-US" dirty="0" smtClean="0">
              <a:solidFill>
                <a:schemeClr val="tx1"/>
              </a:solidFill>
            </a:endParaRP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3600" smtClean="0">
                <a:solidFill>
                  <a:schemeClr val="tx1"/>
                </a:solidFill>
              </a:rPr>
              <a:t>Transition to LON Rate Process</a:t>
            </a:r>
          </a:p>
        </p:txBody>
      </p:sp>
      <p:sp>
        <p:nvSpPr>
          <p:cNvPr id="41987"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3317" name="Slide Number Placeholder 4"/>
          <p:cNvSpPr>
            <a:spLocks noGrp="1"/>
          </p:cNvSpPr>
          <p:nvPr>
            <p:ph type="sldNum" sz="quarter" idx="12"/>
          </p:nvPr>
        </p:nvSpPr>
        <p:spPr/>
        <p:txBody>
          <a:bodyPr/>
          <a:lstStyle/>
          <a:p>
            <a:pPr>
              <a:defRPr/>
            </a:pPr>
            <a:fld id="{A0F802D4-9582-4DE9-9F33-DC1062F95A0F}" type="slidenum">
              <a:rPr lang="en-US"/>
              <a:pPr>
                <a:defRPr/>
              </a:pPr>
              <a:t>30</a:t>
            </a:fld>
            <a:endParaRPr lang="en-US"/>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eaLnBrk="1" fontAlgn="auto" hangingPunct="1">
              <a:spcAft>
                <a:spcPts val="0"/>
              </a:spcAft>
              <a:buFont typeface="Wingdings 2"/>
              <a:buNone/>
              <a:defRPr/>
            </a:pPr>
            <a:r>
              <a:rPr lang="en-US" dirty="0" smtClean="0"/>
              <a:t>In Response to the Legislative Rate Study Findings, Commissioner Terry Macy:</a:t>
            </a:r>
          </a:p>
          <a:p>
            <a:pPr marL="548640" lvl="1" indent="-274320" eaLnBrk="1" fontAlgn="auto" hangingPunct="1">
              <a:spcAft>
                <a:spcPts val="0"/>
              </a:spcAft>
              <a:buClrTx/>
              <a:buFont typeface="Courier New" pitchFamily="49" charset="0"/>
              <a:buChar char="o"/>
              <a:defRPr/>
            </a:pPr>
            <a:r>
              <a:rPr lang="en-US" dirty="0" smtClean="0">
                <a:solidFill>
                  <a:schemeClr val="tx1"/>
                </a:solidFill>
              </a:rPr>
              <a:t>Delayed the start of the transition process for Day Services to begin January, 2012.</a:t>
            </a:r>
          </a:p>
          <a:p>
            <a:pPr marL="548640" lvl="1" indent="-274320" eaLnBrk="1" fontAlgn="auto" hangingPunct="1">
              <a:spcAft>
                <a:spcPts val="0"/>
              </a:spcAft>
              <a:buClrTx/>
              <a:buFont typeface="Courier New" pitchFamily="49" charset="0"/>
              <a:buChar char="o"/>
              <a:defRPr/>
            </a:pPr>
            <a:r>
              <a:rPr lang="en-US" dirty="0" smtClean="0">
                <a:solidFill>
                  <a:schemeClr val="tx1"/>
                </a:solidFill>
              </a:rPr>
              <a:t>Delayed the start of the transition process for Residential Services to begin January, 2013.</a:t>
            </a:r>
          </a:p>
          <a:p>
            <a:pPr marL="548640" lvl="1" indent="-274320" eaLnBrk="1" fontAlgn="auto" hangingPunct="1">
              <a:spcAft>
                <a:spcPts val="0"/>
              </a:spcAft>
              <a:buClrTx/>
              <a:buFont typeface="Courier New" pitchFamily="49" charset="0"/>
              <a:buChar char="o"/>
              <a:defRPr/>
            </a:pPr>
            <a:r>
              <a:rPr lang="en-US" dirty="0" smtClean="0">
                <a:solidFill>
                  <a:schemeClr val="tx1"/>
                </a:solidFill>
              </a:rPr>
              <a:t>Extended the transition from 5 to 7.5 years to provide more time for   providers to adjust to the new system.  </a:t>
            </a:r>
          </a:p>
          <a:p>
            <a:pPr marL="548640" lvl="1" indent="-274320" eaLnBrk="1" fontAlgn="auto" hangingPunct="1">
              <a:spcAft>
                <a:spcPts val="0"/>
              </a:spcAft>
              <a:buClrTx/>
              <a:buFont typeface="Courier New" pitchFamily="49" charset="0"/>
              <a:buChar char="o"/>
              <a:defRPr/>
            </a:pPr>
            <a:r>
              <a:rPr lang="en-US" dirty="0" smtClean="0">
                <a:solidFill>
                  <a:schemeClr val="tx1"/>
                </a:solidFill>
              </a:rPr>
              <a:t>Established a Transition to Day Rates committee consisting of provider representatives and DDS staff to formulate a Transition plan.  </a:t>
            </a:r>
          </a:p>
          <a:p>
            <a:pPr marL="548640" lvl="1" indent="-274320" eaLnBrk="1" fontAlgn="auto" hangingPunct="1">
              <a:spcAft>
                <a:spcPts val="0"/>
              </a:spcAft>
              <a:buClrTx/>
              <a:buFont typeface="Courier New" pitchFamily="49" charset="0"/>
              <a:buChar char="o"/>
              <a:defRPr/>
            </a:pPr>
            <a:r>
              <a:rPr lang="en-US" dirty="0" smtClean="0">
                <a:solidFill>
                  <a:schemeClr val="tx1"/>
                </a:solidFill>
              </a:rPr>
              <a:t>Invited Deb Heinrich, Nonprofit Liaison to the Governor, to participate in the meetings.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200" smtClean="0">
                <a:solidFill>
                  <a:schemeClr val="tx1"/>
                </a:solidFill>
              </a:rPr>
              <a:t>Transition to LON Rate Process</a:t>
            </a:r>
            <a:endParaRPr lang="en-US" smtClean="0">
              <a:solidFill>
                <a:srgbClr val="7B9899"/>
              </a:solidFill>
            </a:endParaRPr>
          </a:p>
        </p:txBody>
      </p:sp>
      <p:sp>
        <p:nvSpPr>
          <p:cNvPr id="4301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E5EAF8A3-6E2D-4EAC-85A1-C21F16FF9260}" type="slidenum">
              <a:rPr lang="en-US"/>
              <a:pPr>
                <a:defRPr/>
              </a:pPr>
              <a:t>31</a:t>
            </a:fld>
            <a:endParaRPr lang="en-US"/>
          </a:p>
        </p:txBody>
      </p:sp>
      <p:sp>
        <p:nvSpPr>
          <p:cNvPr id="43013" name="Content Placeholder 4"/>
          <p:cNvSpPr>
            <a:spLocks noGrp="1"/>
          </p:cNvSpPr>
          <p:nvPr>
            <p:ph sz="quarter" idx="1"/>
          </p:nvPr>
        </p:nvSpPr>
        <p:spPr>
          <a:xfrm>
            <a:off x="301625" y="1527175"/>
            <a:ext cx="8504238" cy="4572000"/>
          </a:xfrm>
        </p:spPr>
        <p:txBody>
          <a:bodyPr/>
          <a:lstStyle/>
          <a:p>
            <a:pPr eaLnBrk="1" hangingPunct="1"/>
            <a:r>
              <a:rPr lang="en-US" smtClean="0"/>
              <a:t>A Transition to LON Based rates for Day Services Committee was established.</a:t>
            </a:r>
          </a:p>
          <a:p>
            <a:pPr eaLnBrk="1" hangingPunct="1"/>
            <a:r>
              <a:rPr lang="en-US" smtClean="0"/>
              <a:t>The committee formed two subcommittees:</a:t>
            </a:r>
          </a:p>
          <a:p>
            <a:pPr lvl="2" eaLnBrk="1" hangingPunct="1">
              <a:buClr>
                <a:schemeClr val="tx1"/>
              </a:buClr>
              <a:buFont typeface="Wingdings" pitchFamily="2" charset="2"/>
              <a:buChar char="§"/>
            </a:pPr>
            <a:r>
              <a:rPr lang="en-US" b="1" smtClean="0"/>
              <a:t>Transition and Implementation- </a:t>
            </a:r>
            <a:r>
              <a:rPr lang="en-US" i="1" smtClean="0"/>
              <a:t>develop transition options, review and develop policies, procedures and processes in the application of transitioning to LON based rates, review and develop policies, procedures and processes for on-going rate reviews, hardship, etc. </a:t>
            </a:r>
            <a:endParaRPr lang="en-US" smtClean="0"/>
          </a:p>
          <a:p>
            <a:pPr lvl="2" eaLnBrk="1" hangingPunct="1">
              <a:buClr>
                <a:schemeClr val="tx1"/>
              </a:buClr>
              <a:buFont typeface="Wingdings" pitchFamily="2" charset="2"/>
              <a:buChar char="§"/>
            </a:pPr>
            <a:r>
              <a:rPr lang="en-US" b="1" smtClean="0"/>
              <a:t>Sustainability: </a:t>
            </a:r>
            <a:r>
              <a:rPr lang="en-US" i="1" smtClean="0"/>
              <a:t>determine a sustainable wage and benefit for DDS providers and the impact of indexing to ensure sustainability over the long term. </a:t>
            </a:r>
            <a:endParaRPr lang="en-US" sz="2600" smtClean="0"/>
          </a:p>
          <a:p>
            <a:pPr eaLnBrk="1" hangingPunct="1">
              <a:buFont typeface="Wingdings 2" pitchFamily="18" charset="2"/>
              <a:buNone/>
            </a:pPr>
            <a:endParaRPr lang="en-US" sz="4000" smtClean="0"/>
          </a:p>
          <a:p>
            <a:pPr lvl="2" eaLnBrk="1" hangingPunct="1"/>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3600" smtClean="0">
                <a:solidFill>
                  <a:schemeClr val="tx1"/>
                </a:solidFill>
              </a:rPr>
              <a:t>Transition to LON Rate Process</a:t>
            </a:r>
            <a:endParaRPr lang="en-US" smtClean="0">
              <a:solidFill>
                <a:srgbClr val="7B9899"/>
              </a:solidFill>
            </a:endParaRPr>
          </a:p>
        </p:txBody>
      </p:sp>
      <p:sp>
        <p:nvSpPr>
          <p:cNvPr id="44035"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8C07FC7D-BBCE-406D-A474-52512C4E27CE}" type="slidenum">
              <a:rPr lang="en-US"/>
              <a:pPr>
                <a:defRPr/>
              </a:pPr>
              <a:t>32</a:t>
            </a:fld>
            <a:endParaRPr lang="en-US"/>
          </a:p>
        </p:txBody>
      </p:sp>
      <p:sp>
        <p:nvSpPr>
          <p:cNvPr id="44037" name="Content Placeholder 4"/>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sz="2000" b="1" smtClean="0"/>
              <a:t>Preliminary Findings:</a:t>
            </a:r>
          </a:p>
          <a:p>
            <a:pPr lvl="2" eaLnBrk="1" hangingPunct="1">
              <a:buClr>
                <a:schemeClr val="accent1"/>
              </a:buClr>
              <a:buFont typeface="Arial" charset="0"/>
              <a:buChar char="•"/>
            </a:pPr>
            <a:r>
              <a:rPr lang="en-US" smtClean="0"/>
              <a:t>Since CT is unique in regards to the large variance of historical funding among providers, there is little data on how other states have addressed this issue.</a:t>
            </a:r>
          </a:p>
          <a:p>
            <a:pPr lvl="2" eaLnBrk="1" hangingPunct="1">
              <a:buClr>
                <a:schemeClr val="accent1"/>
              </a:buClr>
              <a:buFont typeface="Arial" charset="0"/>
              <a:buChar char="•"/>
            </a:pPr>
            <a:r>
              <a:rPr lang="en-US" smtClean="0"/>
              <a:t>Determined that more than half of all authorizations were within 8% of the LON based rates. </a:t>
            </a:r>
          </a:p>
          <a:p>
            <a:pPr lvl="2" eaLnBrk="1" hangingPunct="1">
              <a:buClr>
                <a:schemeClr val="accent1"/>
              </a:buClr>
              <a:buFont typeface="Arial" charset="0"/>
              <a:buChar char="•"/>
            </a:pPr>
            <a:r>
              <a:rPr lang="en-US" smtClean="0"/>
              <a:t>The difference between the Legacy rates and the LON rates is very fluid. As a person leaves or enters a program, the transition effect on the provider will change.</a:t>
            </a:r>
          </a:p>
          <a:p>
            <a:pPr lvl="2" eaLnBrk="1" hangingPunct="1">
              <a:buClr>
                <a:schemeClr val="accent1"/>
              </a:buClr>
              <a:buFont typeface="Arial" charset="0"/>
              <a:buChar char="•"/>
            </a:pPr>
            <a:r>
              <a:rPr lang="en-US" smtClean="0"/>
              <a:t>An analysis of a select number of providers determined that each organization is unique and a provider should develop a transition plan based on their specific circumstance.</a:t>
            </a:r>
            <a:endParaRPr lang="en-US" i="1"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200" smtClean="0">
                <a:solidFill>
                  <a:schemeClr val="tx1"/>
                </a:solidFill>
              </a:rPr>
              <a:t>Transition to LON Rate Process</a:t>
            </a:r>
            <a:endParaRPr lang="en-US" smtClean="0">
              <a:solidFill>
                <a:srgbClr val="7B9899"/>
              </a:solidFill>
            </a:endParaRPr>
          </a:p>
        </p:txBody>
      </p:sp>
      <p:sp>
        <p:nvSpPr>
          <p:cNvPr id="45059"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B71721AC-3DBE-4E17-9F29-4BCADE3F3068}" type="slidenum">
              <a:rPr lang="en-US"/>
              <a:pPr>
                <a:defRPr/>
              </a:pPr>
              <a:t>33</a:t>
            </a:fld>
            <a:endParaRPr lang="en-US"/>
          </a:p>
        </p:txBody>
      </p:sp>
      <p:sp>
        <p:nvSpPr>
          <p:cNvPr id="5" name="Content Placeholder 4"/>
          <p:cNvSpPr>
            <a:spLocks noGrp="1"/>
          </p:cNvSpPr>
          <p:nvPr>
            <p:ph sz="quarter" idx="1"/>
          </p:nvPr>
        </p:nvSpPr>
        <p:spPr>
          <a:xfrm>
            <a:off x="301625" y="1527175"/>
            <a:ext cx="8504238" cy="4572000"/>
          </a:xfrm>
        </p:spPr>
        <p:txBody>
          <a:bodyPr>
            <a:normAutofit fontScale="92500" lnSpcReduction="10000"/>
          </a:bodyPr>
          <a:lstStyle/>
          <a:p>
            <a:pPr marL="274320" indent="-274320" algn="ctr" eaLnBrk="1" fontAlgn="auto" hangingPunct="1">
              <a:spcAft>
                <a:spcPts val="0"/>
              </a:spcAft>
              <a:buFont typeface="Wingdings 2"/>
              <a:buNone/>
              <a:defRPr/>
            </a:pPr>
            <a:r>
              <a:rPr lang="en-US" sz="2800" b="1" dirty="0" smtClean="0"/>
              <a:t>Preliminary Recommendations:</a:t>
            </a:r>
          </a:p>
          <a:p>
            <a:pPr marL="274320" indent="-274320" eaLnBrk="1" fontAlgn="auto" hangingPunct="1">
              <a:spcAft>
                <a:spcPts val="0"/>
              </a:spcAft>
              <a:buFont typeface="Wingdings 2"/>
              <a:buNone/>
              <a:defRPr/>
            </a:pPr>
            <a:r>
              <a:rPr lang="en-US" dirty="0" smtClean="0"/>
              <a:t>To Meet Commissioner Macy’s timeline, the committee has recommended:</a:t>
            </a:r>
          </a:p>
          <a:p>
            <a:pPr marL="822960" lvl="2" eaLnBrk="1" fontAlgn="auto" hangingPunct="1">
              <a:spcAft>
                <a:spcPts val="0"/>
              </a:spcAft>
              <a:buClr>
                <a:srgbClr val="C00000"/>
              </a:buClr>
              <a:buFont typeface="Wingdings" pitchFamily="2" charset="2"/>
              <a:buChar char="§"/>
              <a:defRPr/>
            </a:pPr>
            <a:r>
              <a:rPr lang="en-US" dirty="0" smtClean="0"/>
              <a:t>The transition will begin on 1/1/2012. </a:t>
            </a:r>
          </a:p>
          <a:p>
            <a:pPr marL="822960" lvl="2" eaLnBrk="1" fontAlgn="auto" hangingPunct="1">
              <a:spcAft>
                <a:spcPts val="0"/>
              </a:spcAft>
              <a:buClr>
                <a:srgbClr val="C00000"/>
              </a:buClr>
              <a:buFont typeface="Wingdings" pitchFamily="2" charset="2"/>
              <a:buChar char="§"/>
              <a:defRPr/>
            </a:pPr>
            <a:r>
              <a:rPr lang="en-US" dirty="0" smtClean="0"/>
              <a:t>The transition will begin with those providers greater than or less than 8% of the rates in order to allow DDS to work first with the agencies who are most affected.</a:t>
            </a:r>
          </a:p>
          <a:p>
            <a:pPr marL="822960" lvl="2" eaLnBrk="1" fontAlgn="auto" hangingPunct="1">
              <a:spcAft>
                <a:spcPts val="0"/>
              </a:spcAft>
              <a:buClr>
                <a:srgbClr val="C00000"/>
              </a:buClr>
              <a:buFont typeface="Wingdings" pitchFamily="2" charset="2"/>
              <a:buChar char="§"/>
              <a:defRPr/>
            </a:pPr>
            <a:r>
              <a:rPr lang="en-US" dirty="0" smtClean="0"/>
              <a:t>The initial adjustment to the legacy funding will be .25%. </a:t>
            </a:r>
          </a:p>
          <a:p>
            <a:pPr marL="822960" lvl="2" eaLnBrk="1" fontAlgn="auto" hangingPunct="1">
              <a:spcAft>
                <a:spcPts val="0"/>
              </a:spcAft>
              <a:buClr>
                <a:srgbClr val="C00000"/>
              </a:buClr>
              <a:buFont typeface="Wingdings" pitchFamily="2" charset="2"/>
              <a:buChar char="§"/>
              <a:defRPr/>
            </a:pPr>
            <a:r>
              <a:rPr lang="en-US" dirty="0" smtClean="0"/>
              <a:t>Beginning on July 1, 2012, the legacy funding will be adjusted by an equal percentage on a yearly basis. The cumulative adjustments will continue until such time that the provider has transitioned to the LON based rates but no later than 6/30/2019.</a:t>
            </a:r>
          </a:p>
          <a:p>
            <a:pPr marL="822960" lvl="2" eaLnBrk="1" fontAlgn="auto" hangingPunct="1">
              <a:spcAft>
                <a:spcPts val="0"/>
              </a:spcAft>
              <a:buClr>
                <a:srgbClr val="C00000"/>
              </a:buClr>
              <a:buFont typeface="Wingdings" pitchFamily="2" charset="2"/>
              <a:buChar char="§"/>
              <a:defRPr/>
            </a:pPr>
            <a:r>
              <a:rPr lang="en-US" dirty="0" smtClean="0"/>
              <a:t>The transition will begin on 7/1/2013 for providers within 8% of the rates.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3200" smtClean="0">
                <a:solidFill>
                  <a:schemeClr val="tx1"/>
                </a:solidFill>
              </a:rPr>
              <a:t>Transition to LON Rate Process</a:t>
            </a:r>
            <a:endParaRPr lang="en-US" smtClean="0">
              <a:solidFill>
                <a:srgbClr val="7B9899"/>
              </a:solidFill>
            </a:endParaRPr>
          </a:p>
        </p:txBody>
      </p:sp>
      <p:sp>
        <p:nvSpPr>
          <p:cNvPr id="4608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E4698DAB-7E35-42C0-94C0-6818BF8E366E}" type="slidenum">
              <a:rPr lang="en-US"/>
              <a:pPr>
                <a:defRPr/>
              </a:pPr>
              <a:t>34</a:t>
            </a:fld>
            <a:endParaRPr lang="en-US"/>
          </a:p>
        </p:txBody>
      </p:sp>
      <p:sp>
        <p:nvSpPr>
          <p:cNvPr id="5" name="Content Placeholder 4"/>
          <p:cNvSpPr>
            <a:spLocks noGrp="1"/>
          </p:cNvSpPr>
          <p:nvPr>
            <p:ph sz="quarter" idx="1"/>
          </p:nvPr>
        </p:nvSpPr>
        <p:spPr>
          <a:xfrm>
            <a:off x="301625" y="1527175"/>
            <a:ext cx="8504238" cy="4572000"/>
          </a:xfrm>
        </p:spPr>
        <p:txBody>
          <a:bodyPr>
            <a:normAutofit lnSpcReduction="10000"/>
          </a:bodyPr>
          <a:lstStyle/>
          <a:p>
            <a:pPr marL="274320" indent="-274320" algn="ctr" eaLnBrk="1" fontAlgn="auto" hangingPunct="1">
              <a:spcAft>
                <a:spcPts val="0"/>
              </a:spcAft>
              <a:buFont typeface="Wingdings 2"/>
              <a:buNone/>
              <a:defRPr/>
            </a:pPr>
            <a:r>
              <a:rPr lang="en-US" sz="2800" b="1" dirty="0" smtClean="0"/>
              <a:t>Preliminary Recommendations:</a:t>
            </a:r>
          </a:p>
          <a:p>
            <a:pPr marL="822960" lvl="2" eaLnBrk="1" fontAlgn="auto" hangingPunct="1">
              <a:spcAft>
                <a:spcPts val="0"/>
              </a:spcAft>
              <a:buClr>
                <a:srgbClr val="C00000"/>
              </a:buClr>
              <a:buFont typeface="Wingdings" pitchFamily="2" charset="2"/>
              <a:buChar char="§"/>
              <a:defRPr/>
            </a:pPr>
            <a:r>
              <a:rPr lang="en-US" dirty="0" smtClean="0"/>
              <a:t>All providers must meet individually with the region to develop a Transition Plan.</a:t>
            </a:r>
          </a:p>
          <a:p>
            <a:pPr marL="822960" lvl="2" eaLnBrk="1" fontAlgn="auto" hangingPunct="1">
              <a:spcAft>
                <a:spcPts val="0"/>
              </a:spcAft>
              <a:buClr>
                <a:srgbClr val="C00000"/>
              </a:buClr>
              <a:buFont typeface="Wingdings" pitchFamily="2" charset="2"/>
              <a:buChar char="§"/>
              <a:defRPr/>
            </a:pPr>
            <a:r>
              <a:rPr lang="en-US" dirty="0" smtClean="0"/>
              <a:t>A Budget Plan must be completed by a provider with a total adjustment that is equal to or greater than 10% of the total annualized authorized amount or $ 50,000 whichever is less.</a:t>
            </a:r>
          </a:p>
          <a:p>
            <a:pPr marL="822960" lvl="2" eaLnBrk="1" fontAlgn="auto" hangingPunct="1">
              <a:spcAft>
                <a:spcPts val="0"/>
              </a:spcAft>
              <a:buClr>
                <a:srgbClr val="C00000"/>
              </a:buClr>
              <a:buFont typeface="Wingdings" pitchFamily="2" charset="2"/>
              <a:buChar char="§"/>
              <a:defRPr/>
            </a:pPr>
            <a:r>
              <a:rPr lang="en-US" dirty="0" smtClean="0"/>
              <a:t>Providers will develop a Budget Plan that will identify how the agency will address the increase or decrease in funding. </a:t>
            </a:r>
          </a:p>
          <a:p>
            <a:pPr marL="822960" lvl="2" eaLnBrk="1" fontAlgn="auto" hangingPunct="1">
              <a:spcAft>
                <a:spcPts val="0"/>
              </a:spcAft>
              <a:buClr>
                <a:srgbClr val="C00000"/>
              </a:buClr>
              <a:buFont typeface="Wingdings" pitchFamily="2" charset="2"/>
              <a:buChar char="§"/>
              <a:defRPr/>
            </a:pPr>
            <a:r>
              <a:rPr lang="en-US" dirty="0" smtClean="0"/>
              <a:t>DDS will rebase the difference between the Legacy rates and the LON rates on a yearly basis. If the provider experiences a series of participant moves that significantly alters the funding of a program, DDS will consider rebasing the transition amount.</a:t>
            </a:r>
          </a:p>
          <a:p>
            <a:pPr marL="822960" lvl="2" eaLnBrk="1" fontAlgn="auto" hangingPunct="1">
              <a:spcAft>
                <a:spcPts val="0"/>
              </a:spcAft>
              <a:buClr>
                <a:srgbClr val="C00000"/>
              </a:buClr>
              <a:buFont typeface="Wingdings" pitchFamily="2" charset="2"/>
              <a:buChar char="§"/>
              <a:defRPr/>
            </a:pPr>
            <a:r>
              <a:rPr lang="en-US" dirty="0" smtClean="0"/>
              <a:t>The Transition Plan will be reviewed and revised at the annual fiscal meeting held in the Spring.</a:t>
            </a:r>
          </a:p>
          <a:p>
            <a:pPr marL="822960" lvl="2" eaLnBrk="1" fontAlgn="auto" hangingPunct="1">
              <a:spcAft>
                <a:spcPts val="0"/>
              </a:spcAft>
              <a:buClr>
                <a:srgbClr val="C00000"/>
              </a:buClr>
              <a:buFont typeface="Wingdings" pitchFamily="2" charset="2"/>
              <a:buChar cha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z="3600" smtClean="0">
                <a:solidFill>
                  <a:schemeClr val="tx1"/>
                </a:solidFill>
              </a:rPr>
              <a:t>Transition to LON Rate Process</a:t>
            </a:r>
            <a:endParaRPr lang="en-US" smtClean="0">
              <a:solidFill>
                <a:srgbClr val="7B9899"/>
              </a:solidFill>
            </a:endParaRPr>
          </a:p>
        </p:txBody>
      </p:sp>
      <p:sp>
        <p:nvSpPr>
          <p:cNvPr id="4710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07C4B20C-2A3C-43D3-922B-762D9F794376}" type="slidenum">
              <a:rPr lang="en-US"/>
              <a:pPr>
                <a:defRPr/>
              </a:pPr>
              <a:t>35</a:t>
            </a:fld>
            <a:endParaRPr lang="en-US"/>
          </a:p>
        </p:txBody>
      </p:sp>
      <p:sp>
        <p:nvSpPr>
          <p:cNvPr id="5" name="Content Placeholder 4"/>
          <p:cNvSpPr>
            <a:spLocks noGrp="1"/>
          </p:cNvSpPr>
          <p:nvPr>
            <p:ph sz="quarter" idx="1"/>
          </p:nvPr>
        </p:nvSpPr>
        <p:spPr>
          <a:xfrm>
            <a:off x="301625" y="1527175"/>
            <a:ext cx="8504238" cy="4572000"/>
          </a:xfrm>
        </p:spPr>
        <p:txBody>
          <a:bodyPr>
            <a:normAutofit fontScale="85000" lnSpcReduction="10000"/>
          </a:bodyPr>
          <a:lstStyle/>
          <a:p>
            <a:pPr marL="274320" indent="-274320" algn="ctr" eaLnBrk="1" fontAlgn="auto" hangingPunct="1">
              <a:spcAft>
                <a:spcPts val="0"/>
              </a:spcAft>
              <a:buFont typeface="Wingdings 2"/>
              <a:buNone/>
              <a:defRPr/>
            </a:pPr>
            <a:r>
              <a:rPr lang="en-US" b="1" dirty="0" smtClean="0"/>
              <a:t>Findings of the latest update to the transition effect on all providers</a:t>
            </a:r>
          </a:p>
          <a:p>
            <a:pPr marL="822960" lvl="2" eaLnBrk="1" fontAlgn="auto" hangingPunct="1">
              <a:spcAft>
                <a:spcPts val="0"/>
              </a:spcAft>
              <a:buClr>
                <a:schemeClr val="accent3"/>
              </a:buClr>
              <a:buFont typeface="Wingdings 2"/>
              <a:buChar char=""/>
              <a:defRPr/>
            </a:pPr>
            <a:r>
              <a:rPr lang="en-US" sz="2400" dirty="0" smtClean="0"/>
              <a:t>Based on data pulled from July 2011</a:t>
            </a:r>
          </a:p>
          <a:p>
            <a:pPr marL="822960" lvl="2" eaLnBrk="1" fontAlgn="auto" hangingPunct="1">
              <a:spcAft>
                <a:spcPts val="0"/>
              </a:spcAft>
              <a:buClr>
                <a:schemeClr val="accent3"/>
              </a:buClr>
              <a:buFont typeface="Wingdings 2"/>
              <a:buChar char=""/>
              <a:defRPr/>
            </a:pPr>
            <a:r>
              <a:rPr lang="en-US" sz="2400" dirty="0" smtClean="0"/>
              <a:t>The change in the transition effect for small providers can vary greatly on the basis of a change in status of one individual </a:t>
            </a:r>
          </a:p>
          <a:p>
            <a:pPr marL="822960" lvl="2" eaLnBrk="1" fontAlgn="auto" hangingPunct="1">
              <a:spcAft>
                <a:spcPts val="0"/>
              </a:spcAft>
              <a:buClr>
                <a:schemeClr val="accent3"/>
              </a:buClr>
              <a:buFont typeface="Wingdings 2"/>
              <a:buChar char=""/>
              <a:defRPr/>
            </a:pPr>
            <a:r>
              <a:rPr lang="en-US" sz="2400" dirty="0" smtClean="0"/>
              <a:t>Providers with annual authorizations of $ 250,000 or less will not start the transition until July 1, 2013</a:t>
            </a:r>
          </a:p>
          <a:p>
            <a:pPr marL="822960" lvl="2" eaLnBrk="1" fontAlgn="auto" hangingPunct="1">
              <a:spcAft>
                <a:spcPts val="0"/>
              </a:spcAft>
              <a:buClr>
                <a:schemeClr val="accent3"/>
              </a:buClr>
              <a:buFont typeface="Wingdings 2"/>
              <a:buChar char=""/>
              <a:defRPr/>
            </a:pPr>
            <a:r>
              <a:rPr lang="en-US" sz="2400" dirty="0" smtClean="0"/>
              <a:t>Participants in the SEI program will be excluded from the transition period set to begin on January 1, 2012. </a:t>
            </a:r>
          </a:p>
          <a:p>
            <a:pPr marL="822960" lvl="2" eaLnBrk="1" fontAlgn="auto" hangingPunct="1">
              <a:spcAft>
                <a:spcPts val="0"/>
              </a:spcAft>
              <a:buClr>
                <a:schemeClr val="accent3"/>
              </a:buClr>
              <a:buFont typeface="Wingdings 2"/>
              <a:buChar char=""/>
              <a:defRPr/>
            </a:pPr>
            <a:r>
              <a:rPr lang="en-US" sz="2400" dirty="0" smtClean="0"/>
              <a:t>Since DDS will be issuing new SEI rates on January 1, 2012, we felt that this delay would give individual teams and agencies time to adjust to the new system.</a:t>
            </a:r>
          </a:p>
          <a:p>
            <a:pPr marL="822960" lvl="2" eaLnBrk="1" fontAlgn="auto" hangingPunct="1">
              <a:spcAft>
                <a:spcPts val="0"/>
              </a:spcAft>
              <a:buClr>
                <a:schemeClr val="accent3"/>
              </a:buClr>
              <a:buFont typeface="Wingdings 2"/>
              <a:buChar char=""/>
              <a:defRPr/>
            </a:pPr>
            <a:r>
              <a:rPr lang="en-US" sz="2400" dirty="0" smtClean="0"/>
              <a:t>URR data is not up to date ( working on a more on-time system)</a:t>
            </a:r>
          </a:p>
          <a:p>
            <a:pPr marL="822960" lvl="2" eaLnBrk="1" fontAlgn="auto" hangingPunct="1">
              <a:spcAft>
                <a:spcPts val="0"/>
              </a:spcAft>
              <a:buClr>
                <a:schemeClr val="accent3"/>
              </a:buClr>
              <a:buFont typeface="Wingdings 2"/>
              <a:buChar char=""/>
              <a:defRPr/>
            </a:pPr>
            <a:endParaRPr lang="en-US" sz="2400" dirty="0" smtClean="0"/>
          </a:p>
          <a:p>
            <a:pPr marL="822960" lvl="2" eaLnBrk="1" fontAlgn="auto" hangingPunct="1">
              <a:spcAft>
                <a:spcPts val="0"/>
              </a:spcAft>
              <a:buClr>
                <a:schemeClr val="accent3"/>
              </a:buClr>
              <a:buFont typeface="Wingdings 2"/>
              <a:buChar char=""/>
              <a:defRPr/>
            </a:pPr>
            <a:endParaRPr lang="en-US" sz="2400" dirty="0" smtClean="0"/>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z="3200" smtClean="0">
                <a:solidFill>
                  <a:schemeClr val="tx1"/>
                </a:solidFill>
              </a:rPr>
              <a:t>Transition to LON Rate Process</a:t>
            </a:r>
            <a:endParaRPr lang="en-US" smtClean="0">
              <a:solidFill>
                <a:srgbClr val="7B9899"/>
              </a:solidFill>
            </a:endParaRPr>
          </a:p>
        </p:txBody>
      </p:sp>
      <p:sp>
        <p:nvSpPr>
          <p:cNvPr id="4813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p:txBody>
      </p:sp>
      <p:sp>
        <p:nvSpPr>
          <p:cNvPr id="4" name="Slide Number Placeholder 3"/>
          <p:cNvSpPr>
            <a:spLocks noGrp="1"/>
          </p:cNvSpPr>
          <p:nvPr>
            <p:ph type="sldNum" sz="quarter" idx="12"/>
          </p:nvPr>
        </p:nvSpPr>
        <p:spPr/>
        <p:txBody>
          <a:bodyPr/>
          <a:lstStyle/>
          <a:p>
            <a:pPr>
              <a:defRPr/>
            </a:pPr>
            <a:fld id="{6BB636D9-ACBA-49F2-9F9F-E98F00D51CBC}" type="slidenum">
              <a:rPr lang="en-US"/>
              <a:pPr>
                <a:defRPr/>
              </a:pPr>
              <a:t>36</a:t>
            </a:fld>
            <a:endParaRPr lang="en-US"/>
          </a:p>
        </p:txBody>
      </p:sp>
      <p:sp>
        <p:nvSpPr>
          <p:cNvPr id="5" name="Content Placeholder 4"/>
          <p:cNvSpPr>
            <a:spLocks noGrp="1"/>
          </p:cNvSpPr>
          <p:nvPr>
            <p:ph sz="quarter" idx="1"/>
          </p:nvPr>
        </p:nvSpPr>
        <p:spPr>
          <a:xfrm>
            <a:off x="301625" y="1527175"/>
            <a:ext cx="8504238" cy="4572000"/>
          </a:xfrm>
        </p:spPr>
        <p:txBody>
          <a:bodyPr>
            <a:normAutofit fontScale="92500"/>
          </a:bodyPr>
          <a:lstStyle/>
          <a:p>
            <a:pPr marL="822960" lvl="2" algn="ctr" eaLnBrk="1" fontAlgn="auto" hangingPunct="1">
              <a:spcAft>
                <a:spcPts val="0"/>
              </a:spcAft>
              <a:buClr>
                <a:schemeClr val="accent3"/>
              </a:buClr>
              <a:buFont typeface="Wingdings 2"/>
              <a:buNone/>
              <a:defRPr/>
            </a:pPr>
            <a:r>
              <a:rPr lang="en-US" sz="2400" b="1" dirty="0" smtClean="0"/>
              <a:t>Findings of the latest update to the transition effect on all providers</a:t>
            </a:r>
          </a:p>
          <a:p>
            <a:pPr marL="822960" lvl="2" eaLnBrk="1" fontAlgn="auto" hangingPunct="1">
              <a:spcAft>
                <a:spcPts val="0"/>
              </a:spcAft>
              <a:buClr>
                <a:schemeClr val="accent3"/>
              </a:buClr>
              <a:buFont typeface="Wingdings 2"/>
              <a:buChar char=""/>
              <a:defRPr/>
            </a:pPr>
            <a:r>
              <a:rPr lang="en-US" sz="2400" dirty="0" smtClean="0"/>
              <a:t>Individual Budget database is limited in its reporting capacity. </a:t>
            </a:r>
          </a:p>
          <a:p>
            <a:pPr marL="822960" lvl="2" eaLnBrk="1" fontAlgn="auto" hangingPunct="1">
              <a:spcAft>
                <a:spcPts val="0"/>
              </a:spcAft>
              <a:buClr>
                <a:schemeClr val="accent3"/>
              </a:buClr>
              <a:buFont typeface="Wingdings 2"/>
              <a:buChar char=""/>
              <a:defRPr/>
            </a:pPr>
            <a:r>
              <a:rPr lang="en-US" sz="2400" dirty="0" smtClean="0"/>
              <a:t>Individual Budget spreadsheet does not include individuals with both a self hire and vendor component. </a:t>
            </a:r>
          </a:p>
          <a:p>
            <a:pPr marL="822960" lvl="2" eaLnBrk="1" fontAlgn="auto" hangingPunct="1">
              <a:spcAft>
                <a:spcPts val="0"/>
              </a:spcAft>
              <a:buClr>
                <a:schemeClr val="accent3"/>
              </a:buClr>
              <a:buFont typeface="Wingdings 2"/>
              <a:buChar char=""/>
              <a:defRPr/>
            </a:pPr>
            <a:r>
              <a:rPr lang="en-US" sz="2400" dirty="0" smtClean="0"/>
              <a:t>When we do issue the LON based rate analysis for this group, individual teams will need to decide what will be the best way to allocate the total authorization.</a:t>
            </a:r>
          </a:p>
          <a:p>
            <a:pPr marL="822960" lvl="2" eaLnBrk="1" fontAlgn="auto" hangingPunct="1">
              <a:spcAft>
                <a:spcPts val="0"/>
              </a:spcAft>
              <a:buClr>
                <a:schemeClr val="accent3"/>
              </a:buClr>
              <a:buFont typeface="Wingdings 2"/>
              <a:buChar char=""/>
              <a:defRPr/>
            </a:pPr>
            <a:r>
              <a:rPr lang="en-US" sz="2400" dirty="0" smtClean="0"/>
              <a:t>Individual Budgets were based on the total authorizations of the participant in the agency and not by service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 Based Rates for FY 2012</a:t>
            </a:r>
            <a:endParaRPr lang="en-US" dirty="0"/>
          </a:p>
        </p:txBody>
      </p:sp>
      <p:sp>
        <p:nvSpPr>
          <p:cNvPr id="4" name="Date Placeholder 3"/>
          <p:cNvSpPr>
            <a:spLocks noGrp="1"/>
          </p:cNvSpPr>
          <p:nvPr>
            <p:ph type="dt" sz="half" idx="10"/>
          </p:nvPr>
        </p:nvSpPr>
        <p:spPr/>
        <p:txBody>
          <a:bodyPr/>
          <a:lstStyle/>
          <a:p>
            <a:pPr>
              <a:defRPr/>
            </a:pPr>
            <a:fld id="{B8B6CB86-D636-43AF-A777-18A0052CB888}" type="datetime1">
              <a:rPr lang="en-US" smtClean="0"/>
              <a:pPr>
                <a:defRPr/>
              </a:pPr>
              <a:t>11/15/2011</a:t>
            </a:fld>
            <a:endParaRPr lang="en-US"/>
          </a:p>
        </p:txBody>
      </p:sp>
      <p:sp>
        <p:nvSpPr>
          <p:cNvPr id="5" name="Slide Number Placeholder 4"/>
          <p:cNvSpPr>
            <a:spLocks noGrp="1"/>
          </p:cNvSpPr>
          <p:nvPr>
            <p:ph type="sldNum" sz="quarter" idx="12"/>
          </p:nvPr>
        </p:nvSpPr>
        <p:spPr/>
        <p:txBody>
          <a:bodyPr/>
          <a:lstStyle/>
          <a:p>
            <a:pPr>
              <a:defRPr/>
            </a:pPr>
            <a:fld id="{F5142A20-2A98-4835-8668-D44146AB4128}" type="slidenum">
              <a:rPr lang="en-US" smtClean="0"/>
              <a:pPr>
                <a:defRPr/>
              </a:pPr>
              <a:t>37</a:t>
            </a:fld>
            <a:endParaRPr lang="en-US"/>
          </a:p>
        </p:txBody>
      </p:sp>
      <p:pic>
        <p:nvPicPr>
          <p:cNvPr id="81922" name="Picture 2"/>
          <p:cNvPicPr>
            <a:picLocks noGrp="1" noChangeAspect="1" noChangeArrowheads="1"/>
          </p:cNvPicPr>
          <p:nvPr>
            <p:ph sz="quarter" idx="1"/>
          </p:nvPr>
        </p:nvPicPr>
        <p:blipFill>
          <a:blip r:embed="rId2" cstate="print"/>
          <a:srcRect l="26549" t="38264" r="22201" b="31736"/>
          <a:stretch>
            <a:fillRect/>
          </a:stretch>
        </p:blipFill>
        <p:spPr bwMode="auto">
          <a:xfrm>
            <a:off x="200464" y="1524000"/>
            <a:ext cx="8714936" cy="4800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solidFill>
                  <a:srgbClr val="002060"/>
                </a:solidFill>
              </a:rPr>
              <a:t>The Transition Plan</a:t>
            </a:r>
          </a:p>
        </p:txBody>
      </p:sp>
      <p:sp>
        <p:nvSpPr>
          <p:cNvPr id="49155"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3317" name="Slide Number Placeholder 4"/>
          <p:cNvSpPr>
            <a:spLocks noGrp="1"/>
          </p:cNvSpPr>
          <p:nvPr>
            <p:ph type="sldNum" sz="quarter" idx="12"/>
          </p:nvPr>
        </p:nvSpPr>
        <p:spPr/>
        <p:txBody>
          <a:bodyPr/>
          <a:lstStyle/>
          <a:p>
            <a:pPr>
              <a:defRPr/>
            </a:pPr>
            <a:fld id="{E1999C3F-4901-45FC-B265-4A9293E92C05}" type="slidenum">
              <a:rPr lang="en-US"/>
              <a:pPr>
                <a:defRPr/>
              </a:pPr>
              <a:t>38</a:t>
            </a:fld>
            <a:endParaRPr lang="en-US"/>
          </a:p>
        </p:txBody>
      </p:sp>
      <p:sp>
        <p:nvSpPr>
          <p:cNvPr id="49157" name="Content Placeholder 2"/>
          <p:cNvSpPr>
            <a:spLocks noGrp="1"/>
          </p:cNvSpPr>
          <p:nvPr>
            <p:ph sz="quarter" idx="1"/>
          </p:nvPr>
        </p:nvSpPr>
        <p:spPr>
          <a:xfrm>
            <a:off x="301625" y="1527175"/>
            <a:ext cx="8504238" cy="4572000"/>
          </a:xfrm>
        </p:spPr>
        <p:txBody>
          <a:bodyPr/>
          <a:lstStyle/>
          <a:p>
            <a:pPr lvl="2" eaLnBrk="1" hangingPunct="1">
              <a:buFontTx/>
              <a:buNone/>
            </a:pPr>
            <a:r>
              <a:rPr lang="en-US" sz="3200" smtClean="0"/>
              <a:t>The Transition Plan:</a:t>
            </a:r>
          </a:p>
          <a:p>
            <a:pPr lvl="2" eaLnBrk="1" hangingPunct="1">
              <a:buClr>
                <a:srgbClr val="C00000"/>
              </a:buClr>
              <a:buFont typeface="Arial" charset="0"/>
              <a:buChar char="•"/>
            </a:pPr>
            <a:r>
              <a:rPr lang="en-US" sz="2400" smtClean="0"/>
              <a:t>Reviews the Rate Transition Goals and Applicable Regulations</a:t>
            </a:r>
          </a:p>
          <a:p>
            <a:pPr lvl="2" eaLnBrk="1" hangingPunct="1">
              <a:buClr>
                <a:srgbClr val="C00000"/>
              </a:buClr>
              <a:buFont typeface="Arial" charset="0"/>
              <a:buChar char="•"/>
            </a:pPr>
            <a:r>
              <a:rPr lang="en-US" sz="2400" smtClean="0"/>
              <a:t>Identifies current Day Services </a:t>
            </a:r>
          </a:p>
          <a:p>
            <a:pPr lvl="2" eaLnBrk="1" hangingPunct="1">
              <a:buClr>
                <a:srgbClr val="C00000"/>
              </a:buClr>
              <a:buFont typeface="Arial" charset="0"/>
              <a:buChar char="•"/>
            </a:pPr>
            <a:r>
              <a:rPr lang="en-US" sz="2400" smtClean="0"/>
              <a:t>Identifies the waiver definitions for Day Services </a:t>
            </a:r>
          </a:p>
          <a:p>
            <a:pPr lvl="2" eaLnBrk="1" hangingPunct="1">
              <a:buClr>
                <a:srgbClr val="C00000"/>
              </a:buClr>
              <a:buFont typeface="Arial" charset="0"/>
              <a:buChar char="•"/>
            </a:pPr>
            <a:r>
              <a:rPr lang="en-US" sz="2400" smtClean="0"/>
              <a:t>Identifies Provider responsibilities</a:t>
            </a:r>
          </a:p>
          <a:p>
            <a:pPr lvl="2" eaLnBrk="1" hangingPunct="1">
              <a:buClr>
                <a:srgbClr val="C00000"/>
              </a:buClr>
              <a:buFont typeface="Arial" charset="0"/>
              <a:buChar char="•"/>
            </a:pPr>
            <a:r>
              <a:rPr lang="en-US" sz="2400" smtClean="0"/>
              <a:t>Identifies DDS responsibilities</a:t>
            </a:r>
          </a:p>
          <a:p>
            <a:pPr lvl="2" eaLnBrk="1" hangingPunct="1">
              <a:buClr>
                <a:srgbClr val="C00000"/>
              </a:buClr>
              <a:buFont typeface="Arial" charset="0"/>
              <a:buChar char="•"/>
            </a:pPr>
            <a:r>
              <a:rPr lang="en-US" sz="2400" smtClean="0"/>
              <a:t>Identifies projected Provider Increase/decrease in funding</a:t>
            </a:r>
          </a:p>
          <a:p>
            <a:pPr lvl="2" eaLnBrk="1" hangingPunct="1">
              <a:buClr>
                <a:srgbClr val="C00000"/>
              </a:buClr>
              <a:buFont typeface="Arial" charset="0"/>
              <a:buChar char="•"/>
            </a:pPr>
            <a:r>
              <a:rPr lang="en-US" sz="2400" smtClean="0"/>
              <a:t>Agency Plan to implement funding change</a:t>
            </a:r>
          </a:p>
          <a:p>
            <a:pPr lvl="2" eaLnBrk="1" hangingPunct="1">
              <a:buClr>
                <a:srgbClr val="C00000"/>
              </a:buClr>
              <a:buFont typeface="Arial" charset="0"/>
              <a:buChar char="•"/>
            </a:pPr>
            <a:endParaRPr lang="en-US" sz="2400" smtClean="0"/>
          </a:p>
          <a:p>
            <a:pPr lvl="2" eaLnBrk="1" hangingPunct="1">
              <a:buClr>
                <a:srgbClr val="C00000"/>
              </a:buClr>
              <a:buFont typeface="Arial" charset="0"/>
              <a:buChar char="•"/>
            </a:pPr>
            <a:endParaRPr lang="en-US" sz="2400" smtClean="0"/>
          </a:p>
          <a:p>
            <a:pPr lvl="2" eaLnBrk="1" hangingPunct="1">
              <a:buClr>
                <a:srgbClr val="C00000"/>
              </a:buClr>
              <a:buFont typeface="Arial" charset="0"/>
              <a:buChar char="•"/>
            </a:pPr>
            <a:endParaRPr lang="en-US" sz="2400" smtClean="0"/>
          </a:p>
          <a:p>
            <a:pPr lvl="2" eaLnBrk="1" hangingPunct="1">
              <a:buClr>
                <a:srgbClr val="C00000"/>
              </a:buClr>
              <a:buFont typeface="Arial" charset="0"/>
              <a:buChar char="•"/>
            </a:pPr>
            <a:endParaRPr lang="en-US"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solidFill>
                  <a:srgbClr val="002060"/>
                </a:solidFill>
              </a:rPr>
              <a:t>The Transition Plan</a:t>
            </a:r>
          </a:p>
        </p:txBody>
      </p:sp>
      <p:sp>
        <p:nvSpPr>
          <p:cNvPr id="50179"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4341" name="Slide Number Placeholder 4"/>
          <p:cNvSpPr>
            <a:spLocks noGrp="1"/>
          </p:cNvSpPr>
          <p:nvPr>
            <p:ph type="sldNum" sz="quarter" idx="12"/>
          </p:nvPr>
        </p:nvSpPr>
        <p:spPr/>
        <p:txBody>
          <a:bodyPr/>
          <a:lstStyle/>
          <a:p>
            <a:pPr>
              <a:defRPr/>
            </a:pPr>
            <a:fld id="{3DD442CA-A151-4D5B-BDCD-A024F3715F40}" type="slidenum">
              <a:rPr lang="en-US"/>
              <a:pPr>
                <a:defRPr/>
              </a:pPr>
              <a:t>39</a:t>
            </a:fld>
            <a:endParaRPr lang="en-US"/>
          </a:p>
        </p:txBody>
      </p:sp>
      <p:sp>
        <p:nvSpPr>
          <p:cNvPr id="3" name="Content Placeholder 2"/>
          <p:cNvSpPr>
            <a:spLocks noGrp="1"/>
          </p:cNvSpPr>
          <p:nvPr>
            <p:ph sz="quarter" idx="1"/>
          </p:nvPr>
        </p:nvSpPr>
        <p:spPr>
          <a:xfrm>
            <a:off x="762000" y="1676400"/>
            <a:ext cx="7772400" cy="4454525"/>
          </a:xfrm>
        </p:spPr>
        <p:txBody>
          <a:bodyPr>
            <a:normAutofit fontScale="92500" lnSpcReduction="20000"/>
          </a:bodyPr>
          <a:lstStyle/>
          <a:p>
            <a:pPr marL="274320" indent="-274320" eaLnBrk="1" fontAlgn="auto" hangingPunct="1">
              <a:spcAft>
                <a:spcPts val="0"/>
              </a:spcAft>
              <a:buFont typeface="Wingdings 2"/>
              <a:buNone/>
              <a:defRPr/>
            </a:pPr>
            <a:r>
              <a:rPr lang="en-US" sz="3900" dirty="0" smtClean="0"/>
              <a:t>The Transition Plan is a two step process:</a:t>
            </a:r>
          </a:p>
          <a:p>
            <a:pPr marL="822960" lvl="2" eaLnBrk="1" fontAlgn="auto" hangingPunct="1">
              <a:spcAft>
                <a:spcPts val="0"/>
              </a:spcAft>
              <a:buClr>
                <a:schemeClr val="accent3"/>
              </a:buClr>
              <a:buFontTx/>
              <a:buNone/>
              <a:defRPr/>
            </a:pPr>
            <a:r>
              <a:rPr lang="en-US" sz="3200" dirty="0" smtClean="0"/>
              <a:t>Step One: The provider and the region(s) will meet to review the transition effect on the provider and agency specific   information.</a:t>
            </a:r>
          </a:p>
          <a:p>
            <a:pPr marL="822960" lvl="2" eaLnBrk="1" fontAlgn="auto" hangingPunct="1">
              <a:spcAft>
                <a:spcPts val="0"/>
              </a:spcAft>
              <a:buClr>
                <a:schemeClr val="accent3"/>
              </a:buClr>
              <a:buFontTx/>
              <a:buNone/>
              <a:defRPr/>
            </a:pPr>
            <a:r>
              <a:rPr lang="en-US" sz="3200" dirty="0" smtClean="0"/>
              <a:t>Step Two: The Provider and the region(s) will meet at a later date to review the plan and adjust the transition amount based on the findings of agency specific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Documents and Settings\drexlerj\Local Settings\Temp\Content.IE5\FT3WRD2S\MC900189587[1].jpg"/>
          <p:cNvPicPr>
            <a:picLocks noChangeAspect="1" noChangeArrowheads="1"/>
          </p:cNvPicPr>
          <p:nvPr/>
        </p:nvPicPr>
        <p:blipFill>
          <a:blip r:embed="rId2" cstate="print"/>
          <a:srcRect/>
          <a:stretch>
            <a:fillRect/>
          </a:stretch>
        </p:blipFill>
        <p:spPr bwMode="auto">
          <a:xfrm>
            <a:off x="838200" y="2514600"/>
            <a:ext cx="3657600" cy="2870200"/>
          </a:xfrm>
          <a:prstGeom prst="rect">
            <a:avLst/>
          </a:prstGeom>
          <a:noFill/>
          <a:ln w="9525">
            <a:noFill/>
            <a:miter lim="800000"/>
            <a:headEnd/>
            <a:tailEnd/>
          </a:ln>
        </p:spPr>
      </p:pic>
      <p:sp>
        <p:nvSpPr>
          <p:cNvPr id="16387" name="Title 1"/>
          <p:cNvSpPr>
            <a:spLocks noGrp="1"/>
          </p:cNvSpPr>
          <p:nvPr>
            <p:ph type="title"/>
          </p:nvPr>
        </p:nvSpPr>
        <p:spPr/>
        <p:txBody>
          <a:bodyPr/>
          <a:lstStyle/>
          <a:p>
            <a:pPr eaLnBrk="1" hangingPunct="1"/>
            <a:r>
              <a:rPr lang="en-US" smtClean="0">
                <a:solidFill>
                  <a:srgbClr val="7B9899"/>
                </a:solidFill>
              </a:rPr>
              <a:t>Connecticut The Land of Steady Habits</a:t>
            </a:r>
          </a:p>
        </p:txBody>
      </p:sp>
      <p:sp>
        <p:nvSpPr>
          <p:cNvPr id="16388"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079C9028-8CD5-4DFF-85A9-0683EEF6FB62}" type="datetime1">
              <a:rPr lang="en-US" smtClean="0"/>
              <a:pPr/>
              <a:t>11/15/2011</a:t>
            </a:fld>
            <a:endParaRPr lang="en-US" smtClean="0"/>
          </a:p>
        </p:txBody>
      </p:sp>
      <p:sp>
        <p:nvSpPr>
          <p:cNvPr id="4" name="Slide Number Placeholder 3"/>
          <p:cNvSpPr>
            <a:spLocks noGrp="1"/>
          </p:cNvSpPr>
          <p:nvPr>
            <p:ph type="sldNum" sz="quarter" idx="12"/>
          </p:nvPr>
        </p:nvSpPr>
        <p:spPr/>
        <p:txBody>
          <a:bodyPr/>
          <a:lstStyle/>
          <a:p>
            <a:pPr>
              <a:defRPr/>
            </a:pPr>
            <a:fld id="{0128ACE7-DB75-4CDD-B9CA-EE7FCB69B49C}" type="slidenum">
              <a:rPr lang="en-US"/>
              <a:pPr>
                <a:defRPr/>
              </a:pPr>
              <a:t>4</a:t>
            </a:fld>
            <a:endParaRPr lang="en-US"/>
          </a:p>
        </p:txBody>
      </p:sp>
      <p:sp>
        <p:nvSpPr>
          <p:cNvPr id="16390" name="Content Placeholder 4"/>
          <p:cNvSpPr>
            <a:spLocks noGrp="1"/>
          </p:cNvSpPr>
          <p:nvPr>
            <p:ph sz="quarter" idx="1"/>
          </p:nvPr>
        </p:nvSpPr>
        <p:spPr>
          <a:xfrm>
            <a:off x="609600" y="1527175"/>
            <a:ext cx="8305800" cy="4035425"/>
          </a:xfrm>
        </p:spPr>
        <p:txBody>
          <a:bodyPr/>
          <a:lstStyle/>
          <a:p>
            <a:pPr eaLnBrk="1" hangingPunct="1"/>
            <a:r>
              <a:rPr lang="en-US" smtClean="0"/>
              <a:t>6 ½ Year process to reach this point</a:t>
            </a:r>
          </a:p>
          <a:p>
            <a:pPr eaLnBrk="1" hangingPunct="1"/>
            <a:r>
              <a:rPr lang="en-US" smtClean="0"/>
              <a:t>7 ½ Year process to complete the transition.</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Evolution not Revolution</a:t>
            </a:r>
          </a:p>
          <a:p>
            <a:pPr eaLnBrk="1" hangingPunct="1"/>
            <a:endParaRPr lang="en-US" smtClean="0"/>
          </a:p>
          <a:p>
            <a:pPr eaLnBrk="1" hangingPunct="1"/>
            <a:endParaRPr lang="en-US" smtClean="0"/>
          </a:p>
        </p:txBody>
      </p:sp>
      <p:pic>
        <p:nvPicPr>
          <p:cNvPr id="16391" name="Picture 11" descr="C:\Documents and Settings\drexlerj\Local Settings\Temp\Content.IE5\4EVFI3ZC\MC900132645[1].wmf"/>
          <p:cNvPicPr>
            <a:picLocks noChangeAspect="1" noChangeArrowheads="1"/>
          </p:cNvPicPr>
          <p:nvPr/>
        </p:nvPicPr>
        <p:blipFill>
          <a:blip r:embed="rId3" cstate="print"/>
          <a:srcRect/>
          <a:stretch>
            <a:fillRect/>
          </a:stretch>
        </p:blipFill>
        <p:spPr bwMode="auto">
          <a:xfrm>
            <a:off x="5049838" y="3505200"/>
            <a:ext cx="3686175" cy="2362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solidFill>
                  <a:srgbClr val="002060"/>
                </a:solidFill>
              </a:rPr>
              <a:t>The Transition Plan</a:t>
            </a:r>
          </a:p>
        </p:txBody>
      </p:sp>
      <p:sp>
        <p:nvSpPr>
          <p:cNvPr id="51203"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3317" name="Slide Number Placeholder 4"/>
          <p:cNvSpPr>
            <a:spLocks noGrp="1"/>
          </p:cNvSpPr>
          <p:nvPr>
            <p:ph type="sldNum" sz="quarter" idx="12"/>
          </p:nvPr>
        </p:nvSpPr>
        <p:spPr/>
        <p:txBody>
          <a:bodyPr/>
          <a:lstStyle/>
          <a:p>
            <a:pPr>
              <a:defRPr/>
            </a:pPr>
            <a:fld id="{5556A629-25DE-4ACF-8587-3A8C000F8F4D}" type="slidenum">
              <a:rPr lang="en-US"/>
              <a:pPr>
                <a:defRPr/>
              </a:pPr>
              <a:t>40</a:t>
            </a:fld>
            <a:endParaRPr lang="en-US"/>
          </a:p>
        </p:txBody>
      </p:sp>
      <p:sp>
        <p:nvSpPr>
          <p:cNvPr id="3" name="Content Placeholder 2"/>
          <p:cNvSpPr>
            <a:spLocks noGrp="1"/>
          </p:cNvSpPr>
          <p:nvPr>
            <p:ph sz="quarter" idx="1"/>
          </p:nvPr>
        </p:nvSpPr>
        <p:spPr>
          <a:xfrm>
            <a:off x="301625" y="1527175"/>
            <a:ext cx="8504238" cy="4572000"/>
          </a:xfrm>
        </p:spPr>
        <p:txBody>
          <a:bodyPr>
            <a:normAutofit fontScale="85000" lnSpcReduction="10000"/>
          </a:bodyPr>
          <a:lstStyle/>
          <a:p>
            <a:pPr marL="274320" indent="-274320" eaLnBrk="1" fontAlgn="auto" hangingPunct="1">
              <a:spcAft>
                <a:spcPts val="0"/>
              </a:spcAft>
              <a:buFont typeface="Wingdings 2"/>
              <a:buNone/>
              <a:defRPr/>
            </a:pPr>
            <a:r>
              <a:rPr lang="en-US" sz="2800" dirty="0" smtClean="0"/>
              <a:t>Agency specific issues to be discussed at transition meeting:</a:t>
            </a:r>
            <a:endParaRPr lang="en-US" sz="2000" b="1" dirty="0" smtClean="0"/>
          </a:p>
          <a:p>
            <a:pPr marL="274320" indent="-274320" eaLnBrk="1" fontAlgn="auto" hangingPunct="1">
              <a:spcAft>
                <a:spcPts val="0"/>
              </a:spcAft>
              <a:buFont typeface="Wingdings 2"/>
              <a:buNone/>
              <a:defRPr/>
            </a:pPr>
            <a:endParaRPr lang="en-US" sz="2800" dirty="0" smtClean="0"/>
          </a:p>
          <a:p>
            <a:pPr marL="822960" lvl="2" eaLnBrk="1" fontAlgn="auto" hangingPunct="1">
              <a:spcAft>
                <a:spcPts val="0"/>
              </a:spcAft>
              <a:buClr>
                <a:srgbClr val="C00000"/>
              </a:buClr>
              <a:buFont typeface="Arial" pitchFamily="34" charset="0"/>
              <a:buChar char="•"/>
              <a:defRPr/>
            </a:pPr>
            <a:r>
              <a:rPr lang="en-US" sz="2600" dirty="0" smtClean="0"/>
              <a:t>Accurate and current LON score.</a:t>
            </a:r>
          </a:p>
          <a:p>
            <a:pPr marL="822960" lvl="2" eaLnBrk="1" fontAlgn="auto" hangingPunct="1">
              <a:spcAft>
                <a:spcPts val="0"/>
              </a:spcAft>
              <a:buClr>
                <a:srgbClr val="C00000"/>
              </a:buClr>
              <a:buFont typeface="Arial" pitchFamily="34" charset="0"/>
              <a:buChar char="•"/>
              <a:defRPr/>
            </a:pPr>
            <a:r>
              <a:rPr lang="en-US" sz="2800" dirty="0" smtClean="0"/>
              <a:t>Service participant utilization.</a:t>
            </a:r>
          </a:p>
          <a:p>
            <a:pPr marL="822960" lvl="2" eaLnBrk="1" fontAlgn="auto" hangingPunct="1">
              <a:spcAft>
                <a:spcPts val="0"/>
              </a:spcAft>
              <a:buClr>
                <a:srgbClr val="C00000"/>
              </a:buClr>
              <a:buFont typeface="Arial" pitchFamily="34" charset="0"/>
              <a:buChar char="•"/>
              <a:defRPr/>
            </a:pPr>
            <a:r>
              <a:rPr lang="en-US" sz="2800" dirty="0" smtClean="0"/>
              <a:t>Salary, Wage and Benefit analysis.</a:t>
            </a:r>
          </a:p>
          <a:p>
            <a:pPr marL="822960" lvl="2" eaLnBrk="1" fontAlgn="auto" hangingPunct="1">
              <a:spcAft>
                <a:spcPts val="0"/>
              </a:spcAft>
              <a:buClr>
                <a:srgbClr val="C00000"/>
              </a:buClr>
              <a:buFont typeface="Arial" pitchFamily="34" charset="0"/>
              <a:buChar char="•"/>
              <a:defRPr/>
            </a:pPr>
            <a:r>
              <a:rPr lang="en-US" sz="2800" dirty="0" smtClean="0"/>
              <a:t>Staffing Ratios appropriate for quality services.</a:t>
            </a:r>
          </a:p>
          <a:p>
            <a:pPr marL="822960" lvl="2" eaLnBrk="1" fontAlgn="auto" hangingPunct="1">
              <a:spcAft>
                <a:spcPts val="0"/>
              </a:spcAft>
              <a:buClr>
                <a:srgbClr val="C00000"/>
              </a:buClr>
              <a:buFont typeface="Arial" pitchFamily="34" charset="0"/>
              <a:buChar char="•"/>
              <a:defRPr/>
            </a:pPr>
            <a:r>
              <a:rPr lang="en-US" sz="2800" dirty="0" smtClean="0"/>
              <a:t>Current Utilization Resource Review (URR) approvals.</a:t>
            </a:r>
          </a:p>
          <a:p>
            <a:pPr marL="822960" lvl="2" eaLnBrk="1" fontAlgn="auto" hangingPunct="1">
              <a:spcAft>
                <a:spcPts val="0"/>
              </a:spcAft>
              <a:buClr>
                <a:srgbClr val="C00000"/>
              </a:buClr>
              <a:buFont typeface="Arial" pitchFamily="34" charset="0"/>
              <a:buChar char="•"/>
              <a:defRPr/>
            </a:pPr>
            <a:r>
              <a:rPr lang="en-US" sz="2800" dirty="0" smtClean="0"/>
              <a:t>Administrative &amp;General (A &amp; G) analysis.</a:t>
            </a:r>
          </a:p>
          <a:p>
            <a:pPr marL="822960" lvl="2" eaLnBrk="1" fontAlgn="auto" hangingPunct="1">
              <a:spcAft>
                <a:spcPts val="0"/>
              </a:spcAft>
              <a:buClr>
                <a:srgbClr val="C00000"/>
              </a:buClr>
              <a:buFont typeface="Arial" pitchFamily="34" charset="0"/>
              <a:buChar char="•"/>
              <a:defRPr/>
            </a:pPr>
            <a:r>
              <a:rPr lang="en-US" sz="2800" dirty="0" smtClean="0"/>
              <a:t>Adjusting Service participants to LON based resource allocations within existing agency funding.</a:t>
            </a:r>
          </a:p>
          <a:p>
            <a:pPr marL="822960" lvl="2" eaLnBrk="1" fontAlgn="auto" hangingPunct="1">
              <a:spcAft>
                <a:spcPts val="0"/>
              </a:spcAft>
              <a:buClr>
                <a:srgbClr val="C00000"/>
              </a:buClr>
              <a:buFont typeface="Arial" pitchFamily="34" charset="0"/>
              <a:buChar char="•"/>
              <a:defRPr/>
            </a:pPr>
            <a:endParaRPr lang="en-US" sz="2400" dirty="0" smtClean="0"/>
          </a:p>
          <a:p>
            <a:pPr marL="822960" lvl="2" eaLnBrk="1" fontAlgn="auto" hangingPunct="1">
              <a:spcAft>
                <a:spcPts val="0"/>
              </a:spcAft>
              <a:buClr>
                <a:srgbClr val="C00000"/>
              </a:buClr>
              <a:buFont typeface="Arial" pitchFamily="34" charset="0"/>
              <a:buChar char="•"/>
              <a:defRPr/>
            </a:pPr>
            <a:endParaRPr lang="en-US" sz="2400" dirty="0" smtClean="0"/>
          </a:p>
          <a:p>
            <a:pPr marL="822960" lvl="2" eaLnBrk="1" fontAlgn="auto" hangingPunct="1">
              <a:spcAft>
                <a:spcPts val="0"/>
              </a:spcAft>
              <a:buClr>
                <a:srgbClr val="C00000"/>
              </a:buClr>
              <a:buFont typeface="Arial" pitchFamily="34" charset="0"/>
              <a:buChar char="•"/>
              <a:defRPr/>
            </a:pPr>
            <a:endParaRPr lang="en-US" sz="2400" dirty="0" smtClean="0"/>
          </a:p>
          <a:p>
            <a:pPr marL="822960" lvl="2" eaLnBrk="1" fontAlgn="auto" hangingPunct="1">
              <a:spcAft>
                <a:spcPts val="0"/>
              </a:spcAft>
              <a:buClr>
                <a:srgbClr val="C00000"/>
              </a:buClr>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solidFill>
                  <a:srgbClr val="002060"/>
                </a:solidFill>
              </a:rPr>
              <a:t>The Transition Plan</a:t>
            </a:r>
          </a:p>
        </p:txBody>
      </p:sp>
      <p:sp>
        <p:nvSpPr>
          <p:cNvPr id="52227"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15365" name="Slide Number Placeholder 4"/>
          <p:cNvSpPr>
            <a:spLocks noGrp="1"/>
          </p:cNvSpPr>
          <p:nvPr>
            <p:ph type="sldNum" sz="quarter" idx="12"/>
          </p:nvPr>
        </p:nvSpPr>
        <p:spPr/>
        <p:txBody>
          <a:bodyPr/>
          <a:lstStyle/>
          <a:p>
            <a:pPr>
              <a:defRPr/>
            </a:pPr>
            <a:fld id="{623F2E27-D7E3-4124-9522-8E24C49125DF}" type="slidenum">
              <a:rPr lang="en-US"/>
              <a:pPr>
                <a:defRPr/>
              </a:pPr>
              <a:t>41</a:t>
            </a:fld>
            <a:endParaRPr lang="en-US"/>
          </a:p>
        </p:txBody>
      </p:sp>
      <p:sp>
        <p:nvSpPr>
          <p:cNvPr id="52229"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smtClean="0"/>
              <a:t>Budget Plan</a:t>
            </a:r>
          </a:p>
          <a:p>
            <a:pPr lvl="1" eaLnBrk="1" hangingPunct="1">
              <a:buClr>
                <a:srgbClr val="C00000"/>
              </a:buClr>
              <a:buFont typeface="Wingdings" pitchFamily="2" charset="2"/>
              <a:buChar char="§"/>
            </a:pPr>
            <a:r>
              <a:rPr lang="en-US" smtClean="0"/>
              <a:t> </a:t>
            </a:r>
            <a:r>
              <a:rPr lang="en-US" sz="2400" smtClean="0">
                <a:solidFill>
                  <a:schemeClr val="tx1"/>
                </a:solidFill>
              </a:rPr>
              <a:t>Budget Plan will be a road map as to the implementation of the funding change</a:t>
            </a:r>
          </a:p>
          <a:p>
            <a:pPr lvl="1" eaLnBrk="1" hangingPunct="1">
              <a:buClr>
                <a:srgbClr val="C00000"/>
              </a:buClr>
              <a:buFont typeface="Wingdings" pitchFamily="2" charset="2"/>
              <a:buChar char="§"/>
            </a:pPr>
            <a:r>
              <a:rPr lang="en-US" sz="2400" smtClean="0">
                <a:solidFill>
                  <a:schemeClr val="tx1"/>
                </a:solidFill>
              </a:rPr>
              <a:t>Must be flexible and adaptable to meet the constant change in the make up of the participants in a program</a:t>
            </a:r>
          </a:p>
          <a:p>
            <a:pPr lvl="1" eaLnBrk="1" hangingPunct="1">
              <a:buClr>
                <a:srgbClr val="C00000"/>
              </a:buClr>
              <a:buFont typeface="Wingdings" pitchFamily="2" charset="2"/>
              <a:buChar char="§"/>
            </a:pPr>
            <a:r>
              <a:rPr lang="en-US" sz="2400" smtClean="0">
                <a:solidFill>
                  <a:schemeClr val="tx1"/>
                </a:solidFill>
              </a:rPr>
              <a:t>Narrative format</a:t>
            </a:r>
          </a:p>
          <a:p>
            <a:pPr lvl="1" eaLnBrk="1" hangingPunct="1">
              <a:buClr>
                <a:srgbClr val="C00000"/>
              </a:buClr>
              <a:buFont typeface="Wingdings" pitchFamily="2" charset="2"/>
              <a:buChar char="§"/>
            </a:pPr>
            <a:r>
              <a:rPr lang="en-US" sz="2400" smtClean="0">
                <a:solidFill>
                  <a:schemeClr val="tx1"/>
                </a:solidFill>
              </a:rPr>
              <a:t>Provider generated</a:t>
            </a:r>
          </a:p>
          <a:p>
            <a:pPr lvl="1" eaLnBrk="1" hangingPunct="1">
              <a:buClr>
                <a:srgbClr val="C00000"/>
              </a:buClr>
              <a:buFont typeface="Wingdings" pitchFamily="2" charset="2"/>
              <a:buChar char="§"/>
            </a:pPr>
            <a:r>
              <a:rPr lang="en-US" sz="2400" smtClean="0">
                <a:solidFill>
                  <a:schemeClr val="tx1"/>
                </a:solidFill>
              </a:rPr>
              <a:t>DDS must approve of the plan to ensure the health and safety of the participants and the integrity of the programs</a:t>
            </a:r>
          </a:p>
          <a:p>
            <a:pPr lvl="1" eaLnBrk="1" hangingPunct="1">
              <a:buFont typeface="Wingdings" pitchFamily="2" charset="2"/>
              <a:buNone/>
            </a:pPr>
            <a:endParaRPr lang="en-US" sz="2400" smtClean="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solidFill>
                  <a:srgbClr val="002060"/>
                </a:solidFill>
              </a:rPr>
              <a:t>The Transition Plan</a:t>
            </a:r>
            <a:endParaRPr lang="en-US" smtClean="0">
              <a:solidFill>
                <a:srgbClr val="7B9899"/>
              </a:solidFill>
            </a:endParaRPr>
          </a:p>
        </p:txBody>
      </p:sp>
      <p:sp>
        <p:nvSpPr>
          <p:cNvPr id="5325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25500915-5CC3-439C-AE0C-6B7193A9BEC2}" type="slidenum">
              <a:rPr lang="en-US"/>
              <a:pPr>
                <a:defRPr/>
              </a:pPr>
              <a:t>42</a:t>
            </a:fld>
            <a:endParaRPr lang="en-US"/>
          </a:p>
        </p:txBody>
      </p:sp>
      <p:sp>
        <p:nvSpPr>
          <p:cNvPr id="53253" name="Content Placeholder 4"/>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smtClean="0"/>
              <a:t>Budget Plan</a:t>
            </a:r>
          </a:p>
          <a:p>
            <a:pPr lvl="1" eaLnBrk="1" hangingPunct="1">
              <a:buFont typeface="Wingdings" pitchFamily="2" charset="2"/>
              <a:buNone/>
            </a:pPr>
            <a:r>
              <a:rPr lang="en-US" sz="2400" smtClean="0">
                <a:solidFill>
                  <a:schemeClr val="tx1"/>
                </a:solidFill>
              </a:rPr>
              <a:t>Identifies areas in which the Provider may make changes:</a:t>
            </a:r>
          </a:p>
          <a:p>
            <a:pPr lvl="3" eaLnBrk="1" hangingPunct="1">
              <a:buClr>
                <a:srgbClr val="C00000"/>
              </a:buClr>
              <a:buFont typeface="Wingdings" pitchFamily="2" charset="2"/>
              <a:buChar char="§"/>
            </a:pPr>
            <a:r>
              <a:rPr lang="en-US" sz="2400" smtClean="0">
                <a:solidFill>
                  <a:schemeClr val="tx1"/>
                </a:solidFill>
              </a:rPr>
              <a:t>Administrative &amp; General</a:t>
            </a:r>
          </a:p>
          <a:p>
            <a:pPr lvl="3" eaLnBrk="1" hangingPunct="1">
              <a:buClr>
                <a:srgbClr val="C00000"/>
              </a:buClr>
              <a:buFont typeface="Wingdings" pitchFamily="2" charset="2"/>
              <a:buChar char="§"/>
            </a:pPr>
            <a:r>
              <a:rPr lang="en-US" sz="2400" smtClean="0">
                <a:solidFill>
                  <a:schemeClr val="tx1"/>
                </a:solidFill>
              </a:rPr>
              <a:t>Organizational and Programmatic </a:t>
            </a:r>
          </a:p>
          <a:p>
            <a:pPr lvl="3" eaLnBrk="1" hangingPunct="1">
              <a:buClr>
                <a:srgbClr val="C00000"/>
              </a:buClr>
              <a:buFont typeface="Wingdings" pitchFamily="2" charset="2"/>
              <a:buChar char="§"/>
            </a:pPr>
            <a:r>
              <a:rPr lang="en-US" sz="2400" smtClean="0">
                <a:solidFill>
                  <a:schemeClr val="tx1"/>
                </a:solidFill>
              </a:rPr>
              <a:t>Staff wages and benefits</a:t>
            </a:r>
          </a:p>
          <a:p>
            <a:pPr lvl="3" eaLnBrk="1" hangingPunct="1">
              <a:buClr>
                <a:srgbClr val="C00000"/>
              </a:buClr>
              <a:buFont typeface="Wingdings" pitchFamily="2" charset="2"/>
              <a:buChar char="§"/>
            </a:pPr>
            <a:r>
              <a:rPr lang="en-US" sz="2400" smtClean="0">
                <a:solidFill>
                  <a:schemeClr val="tx1"/>
                </a:solidFill>
              </a:rPr>
              <a:t>Increase Utilization</a:t>
            </a:r>
          </a:p>
          <a:p>
            <a:pPr lvl="3" eaLnBrk="1" hangingPunct="1">
              <a:buClr>
                <a:srgbClr val="C00000"/>
              </a:buClr>
              <a:buFont typeface="Wingdings" pitchFamily="2" charset="2"/>
              <a:buChar char="§"/>
            </a:pPr>
            <a:r>
              <a:rPr lang="en-US" sz="2400" smtClean="0">
                <a:solidFill>
                  <a:schemeClr val="tx1"/>
                </a:solidFill>
              </a:rPr>
              <a:t>Increase/Decrease Number of Consumers</a:t>
            </a:r>
          </a:p>
          <a:p>
            <a:pPr lvl="3" eaLnBrk="1" hangingPunct="1">
              <a:buClr>
                <a:srgbClr val="C00000"/>
              </a:buClr>
              <a:buFont typeface="Wingdings" pitchFamily="2" charset="2"/>
              <a:buChar char="§"/>
            </a:pPr>
            <a:r>
              <a:rPr lang="en-US" sz="2400" smtClean="0">
                <a:solidFill>
                  <a:schemeClr val="tx1"/>
                </a:solidFill>
              </a:rPr>
              <a:t>Other </a:t>
            </a:r>
          </a:p>
          <a:p>
            <a:pPr lvl="3" eaLnBrk="1" hangingPunct="1">
              <a:buClr>
                <a:srgbClr val="C00000"/>
              </a:buClr>
              <a:buFont typeface="Wingdings" pitchFamily="2" charset="2"/>
              <a:buNone/>
            </a:pPr>
            <a:endParaRPr lang="en-US" sz="2400" smtClean="0"/>
          </a:p>
          <a:p>
            <a:pPr lvl="3" eaLnBrk="1" hangingPunct="1">
              <a:buClr>
                <a:srgbClr val="C00000"/>
              </a:buClr>
              <a:buFont typeface="Wingdings" pitchFamily="2" charset="2"/>
              <a:buChar char="§"/>
            </a:pPr>
            <a:endParaRPr lang="en-US" smtClean="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2B735E79-E9EC-4F9A-B80C-F86C16F7CA78}" type="datetime1">
              <a:rPr lang="en-US" smtClean="0"/>
              <a:pPr/>
              <a:t>11/15/2011</a:t>
            </a:fld>
            <a:endParaRPr lang="en-US" smtClean="0"/>
          </a:p>
        </p:txBody>
      </p:sp>
      <p:sp>
        <p:nvSpPr>
          <p:cNvPr id="4" name="Slide Number Placeholder 3"/>
          <p:cNvSpPr>
            <a:spLocks noGrp="1"/>
          </p:cNvSpPr>
          <p:nvPr>
            <p:ph type="sldNum" sz="quarter" idx="12"/>
          </p:nvPr>
        </p:nvSpPr>
        <p:spPr/>
        <p:txBody>
          <a:bodyPr/>
          <a:lstStyle/>
          <a:p>
            <a:pPr>
              <a:defRPr/>
            </a:pPr>
            <a:fld id="{57D73A5C-6CB3-409C-BA83-2705190A9F8D}" type="slidenum">
              <a:rPr lang="en-US"/>
              <a:pPr>
                <a:defRPr/>
              </a:pPr>
              <a:t>43</a:t>
            </a:fld>
            <a:endParaRPr lang="en-US"/>
          </a:p>
        </p:txBody>
      </p:sp>
      <p:pic>
        <p:nvPicPr>
          <p:cNvPr id="54276" name="Picture 2"/>
          <p:cNvPicPr>
            <a:picLocks noGrp="1" noChangeAspect="1" noChangeArrowheads="1"/>
          </p:cNvPicPr>
          <p:nvPr>
            <p:ph sz="quarter" idx="1"/>
          </p:nvPr>
        </p:nvPicPr>
        <p:blipFill>
          <a:blip r:embed="rId2" cstate="print"/>
          <a:srcRect l="19049" t="16597" r="18451" b="6737"/>
          <a:stretch>
            <a:fillRect/>
          </a:stretch>
        </p:blipFill>
        <p:spPr>
          <a:xfrm>
            <a:off x="0" y="152400"/>
            <a:ext cx="9144000" cy="67056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BA194A42-BF5A-459A-AE8E-CF163F875030}" type="datetime1">
              <a:rPr lang="en-US" smtClean="0"/>
              <a:pPr/>
              <a:t>11/15/2011</a:t>
            </a:fld>
            <a:endParaRPr lang="en-US" smtClean="0"/>
          </a:p>
        </p:txBody>
      </p:sp>
      <p:pic>
        <p:nvPicPr>
          <p:cNvPr id="55299" name="Picture 2"/>
          <p:cNvPicPr>
            <a:picLocks noGrp="1" noChangeAspect="1" noChangeArrowheads="1"/>
          </p:cNvPicPr>
          <p:nvPr>
            <p:ph sz="quarter" idx="1"/>
          </p:nvPr>
        </p:nvPicPr>
        <p:blipFill>
          <a:blip r:embed="rId2" cstate="print"/>
          <a:srcRect l="19049" t="18263" r="18451" b="5069"/>
          <a:stretch>
            <a:fillRect/>
          </a:stretch>
        </p:blipFill>
        <p:spPr>
          <a:xfrm>
            <a:off x="152400" y="152400"/>
            <a:ext cx="8839200" cy="6553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DF4BF967-0B95-43A5-BD34-9606180BB3EA}" type="datetime1">
              <a:rPr lang="en-US" smtClean="0"/>
              <a:pPr/>
              <a:t>11/15/2011</a:t>
            </a:fld>
            <a:endParaRPr lang="en-US" smtClean="0"/>
          </a:p>
        </p:txBody>
      </p:sp>
      <p:pic>
        <p:nvPicPr>
          <p:cNvPr id="56323" name="Picture 2"/>
          <p:cNvPicPr>
            <a:picLocks noGrp="1" noChangeAspect="1" noChangeArrowheads="1"/>
          </p:cNvPicPr>
          <p:nvPr>
            <p:ph sz="quarter" idx="1"/>
          </p:nvPr>
        </p:nvPicPr>
        <p:blipFill>
          <a:blip r:embed="rId2" cstate="print"/>
          <a:srcRect l="19049" t="23256" r="18451" b="5814"/>
          <a:stretch>
            <a:fillRect/>
          </a:stretch>
        </p:blipFill>
        <p:spPr>
          <a:xfrm>
            <a:off x="152400" y="152400"/>
            <a:ext cx="8839200" cy="65532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solidFill>
                  <a:srgbClr val="000000"/>
                </a:solidFill>
              </a:rPr>
              <a:t>Provider Documents</a:t>
            </a:r>
          </a:p>
        </p:txBody>
      </p:sp>
      <p:sp>
        <p:nvSpPr>
          <p:cNvPr id="5734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07E6D24B-996F-4EB9-9B56-B51B7C27C94F}" type="slidenum">
              <a:rPr lang="en-US"/>
              <a:pPr>
                <a:defRPr/>
              </a:pPr>
              <a:t>46</a:t>
            </a:fld>
            <a:endParaRPr lang="en-US"/>
          </a:p>
        </p:txBody>
      </p:sp>
      <p:sp>
        <p:nvSpPr>
          <p:cNvPr id="57349" name="Content Placeholder 4"/>
          <p:cNvSpPr>
            <a:spLocks noGrp="1"/>
          </p:cNvSpPr>
          <p:nvPr>
            <p:ph sz="quarter" idx="1"/>
          </p:nvPr>
        </p:nvSpPr>
        <p:spPr>
          <a:xfrm>
            <a:off x="301625" y="1527175"/>
            <a:ext cx="8504238" cy="4572000"/>
          </a:xfrm>
        </p:spPr>
        <p:txBody>
          <a:bodyPr/>
          <a:lstStyle/>
          <a:p>
            <a:pPr eaLnBrk="1" hangingPunct="1"/>
            <a:r>
              <a:rPr lang="en-US" smtClean="0"/>
              <a:t>Transition Plan</a:t>
            </a:r>
          </a:p>
          <a:p>
            <a:pPr eaLnBrk="1" hangingPunct="1"/>
            <a:r>
              <a:rPr lang="en-US" smtClean="0"/>
              <a:t>Budget Plan</a:t>
            </a:r>
          </a:p>
          <a:p>
            <a:pPr eaLnBrk="1" hangingPunct="1"/>
            <a:r>
              <a:rPr lang="en-US" smtClean="0"/>
              <a:t>Participant List ( CSA without SEI, SEI, and Individual Budgets)</a:t>
            </a:r>
          </a:p>
          <a:p>
            <a:pPr eaLnBrk="1" hangingPunct="1"/>
            <a:r>
              <a:rPr lang="en-US" smtClean="0"/>
              <a:t>Transition effect on all providers</a:t>
            </a:r>
          </a:p>
          <a:p>
            <a:pPr eaLnBrk="1" hangingPunct="1"/>
            <a:r>
              <a:rPr lang="en-US" smtClean="0"/>
              <a:t>Agency Letter</a:t>
            </a:r>
          </a:p>
          <a:p>
            <a:pPr eaLnBrk="1" hangingPunct="1"/>
            <a:endParaRPr lang="en-US" smtClean="0"/>
          </a:p>
          <a:p>
            <a:pPr eaLnBrk="1" hangingPunct="1"/>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solidFill>
                  <a:srgbClr val="000000"/>
                </a:solidFill>
              </a:rPr>
              <a:t>Transition Effect on All Providers</a:t>
            </a:r>
          </a:p>
        </p:txBody>
      </p:sp>
      <p:sp>
        <p:nvSpPr>
          <p:cNvPr id="5837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p:txBody>
      </p:sp>
      <p:sp>
        <p:nvSpPr>
          <p:cNvPr id="4" name="Slide Number Placeholder 3"/>
          <p:cNvSpPr>
            <a:spLocks noGrp="1"/>
          </p:cNvSpPr>
          <p:nvPr>
            <p:ph type="sldNum" sz="quarter" idx="12"/>
          </p:nvPr>
        </p:nvSpPr>
        <p:spPr/>
        <p:txBody>
          <a:bodyPr/>
          <a:lstStyle/>
          <a:p>
            <a:pPr>
              <a:defRPr/>
            </a:pPr>
            <a:fld id="{70D9A3C5-20A6-4D3A-953E-A5E0048C655B}" type="slidenum">
              <a:rPr lang="en-US"/>
              <a:pPr>
                <a:defRPr/>
              </a:pPr>
              <a:t>47</a:t>
            </a:fld>
            <a:endParaRPr lang="en-US"/>
          </a:p>
        </p:txBody>
      </p:sp>
      <p:pic>
        <p:nvPicPr>
          <p:cNvPr id="58373" name="Picture 2"/>
          <p:cNvPicPr>
            <a:picLocks noGrp="1" noChangeAspect="1" noChangeArrowheads="1"/>
          </p:cNvPicPr>
          <p:nvPr>
            <p:ph sz="quarter" idx="1"/>
          </p:nvPr>
        </p:nvPicPr>
        <p:blipFill>
          <a:blip r:embed="rId2" cstate="print"/>
          <a:srcRect l="1549" t="21597" r="35951" b="45070"/>
          <a:stretch>
            <a:fillRect/>
          </a:stretch>
        </p:blipFill>
        <p:spPr>
          <a:xfrm>
            <a:off x="152400" y="1447800"/>
            <a:ext cx="8839200" cy="50292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solidFill>
                  <a:srgbClr val="000000"/>
                </a:solidFill>
              </a:rPr>
              <a:t>CSA Participant List without SEI</a:t>
            </a:r>
          </a:p>
        </p:txBody>
      </p:sp>
      <p:sp>
        <p:nvSpPr>
          <p:cNvPr id="59395"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a:p>
            <a:endParaRPr lang="en-US" smtClean="0"/>
          </a:p>
        </p:txBody>
      </p:sp>
      <p:sp>
        <p:nvSpPr>
          <p:cNvPr id="4" name="Slide Number Placeholder 3"/>
          <p:cNvSpPr>
            <a:spLocks noGrp="1"/>
          </p:cNvSpPr>
          <p:nvPr>
            <p:ph type="sldNum" sz="quarter" idx="12"/>
          </p:nvPr>
        </p:nvSpPr>
        <p:spPr/>
        <p:txBody>
          <a:bodyPr/>
          <a:lstStyle/>
          <a:p>
            <a:pPr>
              <a:defRPr/>
            </a:pPr>
            <a:fld id="{A7A2224C-61D1-4E05-ACEF-6AFF29AC0695}" type="slidenum">
              <a:rPr lang="en-US"/>
              <a:pPr>
                <a:defRPr/>
              </a:pPr>
              <a:t>48</a:t>
            </a:fld>
            <a:endParaRPr lang="en-US"/>
          </a:p>
        </p:txBody>
      </p:sp>
      <p:pic>
        <p:nvPicPr>
          <p:cNvPr id="59397" name="Picture 2"/>
          <p:cNvPicPr>
            <a:picLocks noGrp="1" noChangeAspect="1" noChangeArrowheads="1"/>
          </p:cNvPicPr>
          <p:nvPr>
            <p:ph sz="quarter" idx="1"/>
          </p:nvPr>
        </p:nvPicPr>
        <p:blipFill>
          <a:blip r:embed="rId2" cstate="print"/>
          <a:srcRect l="1549" t="21906" r="39323" b="58403"/>
          <a:stretch>
            <a:fillRect/>
          </a:stretch>
        </p:blipFill>
        <p:spPr>
          <a:xfrm>
            <a:off x="152400" y="1600200"/>
            <a:ext cx="8763000" cy="48006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solidFill>
                  <a:srgbClr val="000000"/>
                </a:solidFill>
              </a:rPr>
              <a:t>CSA Participant List without SEI</a:t>
            </a:r>
            <a:endParaRPr lang="en-US" smtClean="0">
              <a:solidFill>
                <a:srgbClr val="7B9899"/>
              </a:solidFill>
            </a:endParaRPr>
          </a:p>
        </p:txBody>
      </p:sp>
      <p:sp>
        <p:nvSpPr>
          <p:cNvPr id="60419"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a:p>
            <a:endParaRPr lang="en-US" smtClean="0"/>
          </a:p>
        </p:txBody>
      </p:sp>
      <p:sp>
        <p:nvSpPr>
          <p:cNvPr id="4" name="Slide Number Placeholder 3"/>
          <p:cNvSpPr>
            <a:spLocks noGrp="1"/>
          </p:cNvSpPr>
          <p:nvPr>
            <p:ph type="sldNum" sz="quarter" idx="12"/>
          </p:nvPr>
        </p:nvSpPr>
        <p:spPr/>
        <p:txBody>
          <a:bodyPr/>
          <a:lstStyle/>
          <a:p>
            <a:pPr>
              <a:defRPr/>
            </a:pPr>
            <a:fld id="{A7FA5EC4-5E21-4B86-8C51-F7DB80F31827}" type="slidenum">
              <a:rPr lang="en-US"/>
              <a:pPr>
                <a:defRPr/>
              </a:pPr>
              <a:t>49</a:t>
            </a:fld>
            <a:endParaRPr lang="en-US"/>
          </a:p>
        </p:txBody>
      </p:sp>
      <p:pic>
        <p:nvPicPr>
          <p:cNvPr id="60421" name="Picture 2"/>
          <p:cNvPicPr>
            <a:picLocks noGrp="1" noChangeAspect="1" noChangeArrowheads="1"/>
          </p:cNvPicPr>
          <p:nvPr>
            <p:ph sz="quarter" idx="1"/>
          </p:nvPr>
        </p:nvPicPr>
        <p:blipFill>
          <a:blip r:embed="rId2" cstate="print"/>
          <a:srcRect l="1549" t="21597" r="35951" b="58403"/>
          <a:stretch>
            <a:fillRect/>
          </a:stretch>
        </p:blipFill>
        <p:spPr>
          <a:xfrm>
            <a:off x="152400" y="1371600"/>
            <a:ext cx="8839200" cy="50292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7B9899"/>
                </a:solidFill>
              </a:rPr>
              <a:t>Challenge to Change</a:t>
            </a:r>
          </a:p>
        </p:txBody>
      </p:sp>
      <p:sp>
        <p:nvSpPr>
          <p:cNvPr id="1741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fld id="{93C0F8D4-DAD8-468B-B36D-CF2C6F274E99}" type="datetime1">
              <a:rPr lang="en-US" smtClean="0"/>
              <a:pPr/>
              <a:t>11/15/2011</a:t>
            </a:fld>
            <a:endParaRPr lang="en-US" smtClean="0"/>
          </a:p>
        </p:txBody>
      </p:sp>
      <p:sp>
        <p:nvSpPr>
          <p:cNvPr id="4" name="Slide Number Placeholder 3"/>
          <p:cNvSpPr>
            <a:spLocks noGrp="1"/>
          </p:cNvSpPr>
          <p:nvPr>
            <p:ph type="sldNum" sz="quarter" idx="12"/>
          </p:nvPr>
        </p:nvSpPr>
        <p:spPr/>
        <p:txBody>
          <a:bodyPr/>
          <a:lstStyle/>
          <a:p>
            <a:pPr>
              <a:defRPr/>
            </a:pPr>
            <a:fld id="{55FAC980-DBF3-4270-A6C5-FAB88519CC3A}" type="slidenum">
              <a:rPr lang="en-US"/>
              <a:pPr>
                <a:defRPr/>
              </a:pPr>
              <a:t>5</a:t>
            </a:fld>
            <a:endParaRPr lang="en-US"/>
          </a:p>
        </p:txBody>
      </p:sp>
      <p:sp>
        <p:nvSpPr>
          <p:cNvPr id="17413" name="Content Placeholder 4"/>
          <p:cNvSpPr>
            <a:spLocks noGrp="1"/>
          </p:cNvSpPr>
          <p:nvPr>
            <p:ph sz="quarter" idx="1"/>
          </p:nvPr>
        </p:nvSpPr>
        <p:spPr>
          <a:xfrm>
            <a:off x="301625" y="1527175"/>
            <a:ext cx="8504238" cy="4572000"/>
          </a:xfrm>
        </p:spPr>
        <p:txBody>
          <a:bodyPr/>
          <a:lstStyle/>
          <a:p>
            <a:pPr eaLnBrk="1" hangingPunct="1"/>
            <a:r>
              <a:rPr lang="en-US" smtClean="0"/>
              <a:t>For Some</a:t>
            </a:r>
          </a:p>
          <a:p>
            <a:pPr lvl="1" eaLnBrk="1" hangingPunct="1"/>
            <a:r>
              <a:rPr lang="en-US" smtClean="0"/>
              <a:t>Maintain Quality while moving towards rates</a:t>
            </a:r>
          </a:p>
          <a:p>
            <a:pPr lvl="1" eaLnBrk="1" hangingPunct="1"/>
            <a:endParaRPr lang="en-US" smtClean="0"/>
          </a:p>
          <a:p>
            <a:pPr eaLnBrk="1" hangingPunct="1"/>
            <a:r>
              <a:rPr lang="en-US" smtClean="0"/>
              <a:t>For Others</a:t>
            </a:r>
          </a:p>
          <a:p>
            <a:pPr lvl="1" eaLnBrk="1" hangingPunct="1"/>
            <a:r>
              <a:rPr lang="en-US" smtClean="0"/>
              <a:t>Invest in staff and clinical while moving towards the rates</a:t>
            </a:r>
          </a:p>
          <a:p>
            <a:pPr lvl="1" eaLnBrk="1" hangingPunct="1"/>
            <a:endParaRPr lang="en-US" smtClean="0"/>
          </a:p>
          <a:p>
            <a:pPr eaLnBrk="1" hangingPunct="1"/>
            <a:r>
              <a:rPr lang="en-US" smtClean="0"/>
              <a:t>The path will be different based on the specific circumstances</a:t>
            </a:r>
          </a:p>
          <a:p>
            <a:pPr lvl="1" eaLnBrk="1" hangingPunct="1"/>
            <a:endParaRPr lang="en-US" smtClean="0"/>
          </a:p>
          <a:p>
            <a:pPr eaLnBrk="1" hangingPunct="1"/>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solidFill>
                  <a:srgbClr val="000000"/>
                </a:solidFill>
              </a:rPr>
              <a:t>CSA Participant List without SEI</a:t>
            </a:r>
            <a:endParaRPr lang="en-US" smtClean="0">
              <a:solidFill>
                <a:srgbClr val="7B9899"/>
              </a:solidFill>
            </a:endParaRPr>
          </a:p>
        </p:txBody>
      </p:sp>
      <p:sp>
        <p:nvSpPr>
          <p:cNvPr id="6144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p:txBody>
      </p:sp>
      <p:sp>
        <p:nvSpPr>
          <p:cNvPr id="4" name="Slide Number Placeholder 3"/>
          <p:cNvSpPr>
            <a:spLocks noGrp="1"/>
          </p:cNvSpPr>
          <p:nvPr>
            <p:ph type="sldNum" sz="quarter" idx="12"/>
          </p:nvPr>
        </p:nvSpPr>
        <p:spPr/>
        <p:txBody>
          <a:bodyPr/>
          <a:lstStyle/>
          <a:p>
            <a:pPr>
              <a:defRPr/>
            </a:pPr>
            <a:fld id="{512E4CDC-5C19-4FCF-BB8A-01DF0962D3DB}" type="slidenum">
              <a:rPr lang="en-US"/>
              <a:pPr>
                <a:defRPr/>
              </a:pPr>
              <a:t>50</a:t>
            </a:fld>
            <a:endParaRPr lang="en-US"/>
          </a:p>
        </p:txBody>
      </p:sp>
      <p:pic>
        <p:nvPicPr>
          <p:cNvPr id="61445" name="Picture 2"/>
          <p:cNvPicPr>
            <a:picLocks noGrp="1" noChangeAspect="1" noChangeArrowheads="1"/>
          </p:cNvPicPr>
          <p:nvPr>
            <p:ph sz="quarter" idx="1"/>
          </p:nvPr>
        </p:nvPicPr>
        <p:blipFill>
          <a:blip r:embed="rId2" cstate="print"/>
          <a:srcRect l="1549" t="21597" r="27200" b="58403"/>
          <a:stretch>
            <a:fillRect/>
          </a:stretch>
        </p:blipFill>
        <p:spPr>
          <a:xfrm>
            <a:off x="152400" y="1371600"/>
            <a:ext cx="8839200" cy="50292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solidFill>
                  <a:srgbClr val="000000"/>
                </a:solidFill>
              </a:rPr>
              <a:t>VSA Participant List for Individual Budgets</a:t>
            </a:r>
          </a:p>
        </p:txBody>
      </p:sp>
      <p:sp>
        <p:nvSpPr>
          <p:cNvPr id="62467"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a:p>
            <a:endParaRPr lang="en-US" smtClean="0"/>
          </a:p>
        </p:txBody>
      </p:sp>
      <p:sp>
        <p:nvSpPr>
          <p:cNvPr id="4" name="Slide Number Placeholder 3"/>
          <p:cNvSpPr>
            <a:spLocks noGrp="1"/>
          </p:cNvSpPr>
          <p:nvPr>
            <p:ph type="sldNum" sz="quarter" idx="12"/>
          </p:nvPr>
        </p:nvSpPr>
        <p:spPr/>
        <p:txBody>
          <a:bodyPr/>
          <a:lstStyle/>
          <a:p>
            <a:pPr>
              <a:defRPr/>
            </a:pPr>
            <a:fld id="{FB444944-F26B-409B-8111-274FE8A51CC7}" type="slidenum">
              <a:rPr lang="en-US"/>
              <a:pPr>
                <a:defRPr/>
              </a:pPr>
              <a:t>51</a:t>
            </a:fld>
            <a:endParaRPr lang="en-US"/>
          </a:p>
        </p:txBody>
      </p:sp>
      <p:pic>
        <p:nvPicPr>
          <p:cNvPr id="62469" name="Picture 2"/>
          <p:cNvPicPr>
            <a:picLocks noGrp="1" noChangeAspect="1" noChangeArrowheads="1"/>
          </p:cNvPicPr>
          <p:nvPr>
            <p:ph sz="quarter" idx="1"/>
          </p:nvPr>
        </p:nvPicPr>
        <p:blipFill>
          <a:blip r:embed="rId2" cstate="print"/>
          <a:srcRect l="1549" t="21597" r="41914" b="49211"/>
          <a:stretch>
            <a:fillRect/>
          </a:stretch>
        </p:blipFill>
        <p:spPr>
          <a:xfrm>
            <a:off x="152400" y="1295400"/>
            <a:ext cx="8839200" cy="51054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solidFill>
                  <a:srgbClr val="000000"/>
                </a:solidFill>
              </a:rPr>
              <a:t>VSA Participant List for Individual Budgets</a:t>
            </a:r>
            <a:endParaRPr lang="en-US" smtClean="0">
              <a:solidFill>
                <a:srgbClr val="7B9899"/>
              </a:solidFill>
            </a:endParaRPr>
          </a:p>
        </p:txBody>
      </p:sp>
      <p:sp>
        <p:nvSpPr>
          <p:cNvPr id="63491"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p:txBody>
      </p:sp>
      <p:sp>
        <p:nvSpPr>
          <p:cNvPr id="4" name="Slide Number Placeholder 3"/>
          <p:cNvSpPr>
            <a:spLocks noGrp="1"/>
          </p:cNvSpPr>
          <p:nvPr>
            <p:ph type="sldNum" sz="quarter" idx="12"/>
          </p:nvPr>
        </p:nvSpPr>
        <p:spPr/>
        <p:txBody>
          <a:bodyPr/>
          <a:lstStyle/>
          <a:p>
            <a:pPr>
              <a:defRPr/>
            </a:pPr>
            <a:fld id="{F88A06B7-DAE4-4D11-8BA3-20799429FA64}" type="slidenum">
              <a:rPr lang="en-US"/>
              <a:pPr>
                <a:defRPr/>
              </a:pPr>
              <a:t>52</a:t>
            </a:fld>
            <a:endParaRPr lang="en-US"/>
          </a:p>
        </p:txBody>
      </p:sp>
      <p:pic>
        <p:nvPicPr>
          <p:cNvPr id="63493" name="Picture 2"/>
          <p:cNvPicPr>
            <a:picLocks noGrp="1" noChangeAspect="1" noChangeArrowheads="1"/>
          </p:cNvPicPr>
          <p:nvPr>
            <p:ph sz="quarter" idx="1"/>
          </p:nvPr>
        </p:nvPicPr>
        <p:blipFill>
          <a:blip r:embed="rId2" cstate="print"/>
          <a:srcRect l="1549" t="23264" r="34702" b="48402"/>
          <a:stretch>
            <a:fillRect/>
          </a:stretch>
        </p:blipFill>
        <p:spPr>
          <a:xfrm>
            <a:off x="152400" y="1371600"/>
            <a:ext cx="8839200" cy="5029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solidFill>
                  <a:srgbClr val="000000"/>
                </a:solidFill>
              </a:rPr>
              <a:t>Participant Letter</a:t>
            </a:r>
          </a:p>
        </p:txBody>
      </p:sp>
      <p:sp>
        <p:nvSpPr>
          <p:cNvPr id="64515"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11/15/2011</a:t>
            </a:r>
          </a:p>
        </p:txBody>
      </p:sp>
      <p:sp>
        <p:nvSpPr>
          <p:cNvPr id="4" name="Slide Number Placeholder 3"/>
          <p:cNvSpPr>
            <a:spLocks noGrp="1"/>
          </p:cNvSpPr>
          <p:nvPr>
            <p:ph type="sldNum" sz="quarter" idx="12"/>
          </p:nvPr>
        </p:nvSpPr>
        <p:spPr/>
        <p:txBody>
          <a:bodyPr/>
          <a:lstStyle/>
          <a:p>
            <a:pPr>
              <a:defRPr/>
            </a:pPr>
            <a:fld id="{8ACAF8A5-574F-40A9-95F9-017D8F1067D0}" type="slidenum">
              <a:rPr lang="en-US"/>
              <a:pPr>
                <a:defRPr/>
              </a:pPr>
              <a:t>53</a:t>
            </a:fld>
            <a:endParaRPr lang="en-US"/>
          </a:p>
        </p:txBody>
      </p:sp>
      <p:pic>
        <p:nvPicPr>
          <p:cNvPr id="64517" name="Picture 2"/>
          <p:cNvPicPr>
            <a:picLocks noGrp="1" noChangeAspect="1" noChangeArrowheads="1"/>
          </p:cNvPicPr>
          <p:nvPr>
            <p:ph sz="quarter" idx="1"/>
          </p:nvPr>
        </p:nvPicPr>
        <p:blipFill>
          <a:blip r:embed="rId2" cstate="print"/>
          <a:srcRect l="1549" t="21597" r="28452" b="6737"/>
          <a:stretch>
            <a:fillRect/>
          </a:stretch>
        </p:blipFill>
        <p:spPr>
          <a:xfrm>
            <a:off x="152400" y="1447800"/>
            <a:ext cx="8763000" cy="5029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solidFill>
                  <a:srgbClr val="000000"/>
                </a:solidFill>
              </a:rPr>
              <a:t>Questions</a:t>
            </a:r>
          </a:p>
        </p:txBody>
      </p:sp>
      <p:sp>
        <p:nvSpPr>
          <p:cNvPr id="65539"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p:txBody>
      </p:sp>
      <p:sp>
        <p:nvSpPr>
          <p:cNvPr id="4" name="Slide Number Placeholder 3"/>
          <p:cNvSpPr>
            <a:spLocks noGrp="1"/>
          </p:cNvSpPr>
          <p:nvPr>
            <p:ph type="sldNum" sz="quarter" idx="12"/>
          </p:nvPr>
        </p:nvSpPr>
        <p:spPr/>
        <p:txBody>
          <a:bodyPr/>
          <a:lstStyle/>
          <a:p>
            <a:pPr>
              <a:defRPr/>
            </a:pPr>
            <a:fld id="{D8E32FEB-C32E-4C56-A361-50D012CAD8E5}" type="slidenum">
              <a:rPr lang="en-US"/>
              <a:pPr>
                <a:defRPr/>
              </a:pPr>
              <a:t>54</a:t>
            </a:fld>
            <a:endParaRPr lang="en-US"/>
          </a:p>
        </p:txBody>
      </p:sp>
      <p:pic>
        <p:nvPicPr>
          <p:cNvPr id="65541" name="Picture 2" descr="C:\Documents and Settings\masonp\Local Settings\Temp\Content.IE5\00Z7GGH0\MC900441523[1].wmf"/>
          <p:cNvPicPr>
            <a:picLocks noGrp="1" noChangeAspect="1" noChangeArrowheads="1"/>
          </p:cNvPicPr>
          <p:nvPr>
            <p:ph sz="quarter" idx="1"/>
          </p:nvPr>
        </p:nvPicPr>
        <p:blipFill>
          <a:blip r:embed="rId2" cstate="print"/>
          <a:srcRect/>
          <a:stretch>
            <a:fillRect/>
          </a:stretch>
        </p:blipFill>
        <p:spPr>
          <a:xfrm>
            <a:off x="1600200" y="1905000"/>
            <a:ext cx="5715000" cy="40386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solidFill>
                  <a:srgbClr val="000000"/>
                </a:solidFill>
              </a:rPr>
              <a:t>Breakout Sessions</a:t>
            </a:r>
          </a:p>
        </p:txBody>
      </p:sp>
      <p:sp>
        <p:nvSpPr>
          <p:cNvPr id="66563" name="Date Placeholder 2"/>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4" name="Slide Number Placeholder 3"/>
          <p:cNvSpPr>
            <a:spLocks noGrp="1"/>
          </p:cNvSpPr>
          <p:nvPr>
            <p:ph type="sldNum" sz="quarter" idx="12"/>
          </p:nvPr>
        </p:nvSpPr>
        <p:spPr/>
        <p:txBody>
          <a:bodyPr/>
          <a:lstStyle/>
          <a:p>
            <a:pPr>
              <a:defRPr/>
            </a:pPr>
            <a:fld id="{A1DE8E16-32FA-45C7-A5DA-6E13312690CD}" type="slidenum">
              <a:rPr lang="en-US"/>
              <a:pPr>
                <a:defRPr/>
              </a:pPr>
              <a:t>55</a:t>
            </a:fld>
            <a:endParaRPr lang="en-US"/>
          </a:p>
        </p:txBody>
      </p:sp>
      <p:sp>
        <p:nvSpPr>
          <p:cNvPr id="66565" name="Content Placeholder 4"/>
          <p:cNvSpPr>
            <a:spLocks noGrp="1"/>
          </p:cNvSpPr>
          <p:nvPr>
            <p:ph sz="quarter" idx="1"/>
          </p:nvPr>
        </p:nvSpPr>
        <p:spPr>
          <a:xfrm>
            <a:off x="301625" y="1527175"/>
            <a:ext cx="8504238" cy="4572000"/>
          </a:xfrm>
        </p:spPr>
        <p:txBody>
          <a:bodyPr/>
          <a:lstStyle/>
          <a:p>
            <a:pPr eaLnBrk="1" hangingPunct="1"/>
            <a:r>
              <a:rPr lang="en-US" smtClean="0"/>
              <a:t>10 Minute Break</a:t>
            </a:r>
          </a:p>
          <a:p>
            <a:pPr eaLnBrk="1" hangingPunct="1"/>
            <a:endParaRPr lang="en-US" smtClean="0"/>
          </a:p>
          <a:p>
            <a:pPr eaLnBrk="1" hangingPunct="1"/>
            <a:r>
              <a:rPr lang="en-US" smtClean="0"/>
              <a:t>Regional Breakouts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1" name="Rectangle 7"/>
          <p:cNvSpPr>
            <a:spLocks noGrp="1" noChangeArrowheads="1"/>
          </p:cNvSpPr>
          <p:nvPr>
            <p:ph type="title"/>
          </p:nvPr>
        </p:nvSpPr>
        <p:spPr/>
        <p:txBody>
          <a:bodyPr/>
          <a:lstStyle/>
          <a:p>
            <a:pPr eaLnBrk="1" hangingPunct="1"/>
            <a:r>
              <a:rPr lang="en-US" smtClean="0">
                <a:solidFill>
                  <a:srgbClr val="002060"/>
                </a:solidFill>
              </a:rPr>
              <a:t>Brief History</a:t>
            </a:r>
          </a:p>
        </p:txBody>
      </p:sp>
      <p:sp>
        <p:nvSpPr>
          <p:cNvPr id="5123" name="Slide Number Placeholder 5"/>
          <p:cNvSpPr>
            <a:spLocks noGrp="1"/>
          </p:cNvSpPr>
          <p:nvPr>
            <p:ph type="sldNum" sz="quarter" idx="12"/>
          </p:nvPr>
        </p:nvSpPr>
        <p:spPr/>
        <p:txBody>
          <a:bodyPr/>
          <a:lstStyle/>
          <a:p>
            <a:pPr>
              <a:defRPr/>
            </a:pPr>
            <a:fld id="{E40E48E6-D7F6-4E9A-B5AE-DD0E33C03846}" type="slidenum">
              <a:rPr lang="en-US"/>
              <a:pPr>
                <a:defRPr/>
              </a:pPr>
              <a:t>6</a:t>
            </a:fld>
            <a:endParaRPr lang="en-US"/>
          </a:p>
        </p:txBody>
      </p:sp>
      <p:sp>
        <p:nvSpPr>
          <p:cNvPr id="6152" name="Rectangle 8"/>
          <p:cNvSpPr>
            <a:spLocks noGrp="1" noChangeArrowheads="1"/>
          </p:cNvSpPr>
          <p:nvPr>
            <p:ph sz="quarter" idx="1"/>
          </p:nvPr>
        </p:nvSpPr>
        <p:spPr>
          <a:xfrm>
            <a:off x="301625" y="1527175"/>
            <a:ext cx="8504238" cy="4572000"/>
          </a:xfrm>
        </p:spPr>
        <p:txBody>
          <a:bodyPr/>
          <a:lstStyle/>
          <a:p>
            <a:pPr eaLnBrk="1" hangingPunct="1"/>
            <a:r>
              <a:rPr lang="en-US" smtClean="0"/>
              <a:t>DDS has used a waiver to help finance community living arrangements and day services since 1986</a:t>
            </a:r>
          </a:p>
          <a:p>
            <a:pPr eaLnBrk="1" hangingPunct="1"/>
            <a:r>
              <a:rPr lang="en-US" smtClean="0"/>
              <a:t>Over time, millions of dollars of service were being delivered without taking advantage of federal reimbursement offered under the waiver</a:t>
            </a:r>
          </a:p>
          <a:p>
            <a:pPr eaLnBrk="1" hangingPunct="1"/>
            <a:r>
              <a:rPr lang="en-US" smtClean="0"/>
              <a:t>As DDS moved to maximize federal reimbursement, there were forces in the works to reshape the way CT contracted with providers.</a:t>
            </a:r>
          </a:p>
        </p:txBody>
      </p:sp>
      <p:sp>
        <p:nvSpPr>
          <p:cNvPr id="18437" name="Date Placeholder 3"/>
          <p:cNvSpPr txBox="1">
            <a:spLocks/>
          </p:cNvSpPr>
          <p:nvPr/>
        </p:nvSpPr>
        <p:spPr bwMode="auto">
          <a:xfrm>
            <a:off x="5943600" y="6324600"/>
            <a:ext cx="3044825" cy="365125"/>
          </a:xfrm>
          <a:prstGeom prst="rect">
            <a:avLst/>
          </a:prstGeom>
          <a:noFill/>
          <a:ln w="9525">
            <a:noFill/>
            <a:miter lim="800000"/>
            <a:headEnd/>
            <a:tailEnd/>
          </a:ln>
        </p:spPr>
        <p:txBody>
          <a:bodyPr/>
          <a:lstStyle/>
          <a:p>
            <a:pPr algn="r"/>
            <a:r>
              <a:rPr lang="en-US" sz="1400"/>
              <a:t>11/15/11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2">
                                            <p:txEl>
                                              <p:pRg st="0" end="0"/>
                                            </p:txEl>
                                          </p:spTgt>
                                        </p:tgtEl>
                                        <p:attrNameLst>
                                          <p:attrName>style.visibility</p:attrName>
                                        </p:attrNameLst>
                                      </p:cBhvr>
                                      <p:to>
                                        <p:strVal val="visible"/>
                                      </p:to>
                                    </p:set>
                                    <p:animEffect transition="in" filter="blinds(horizontal)">
                                      <p:cBhvr>
                                        <p:cTn id="12" dur="500"/>
                                        <p:tgtEl>
                                          <p:spTgt spid="61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2">
                                            <p:txEl>
                                              <p:pRg st="1" end="1"/>
                                            </p:txEl>
                                          </p:spTgt>
                                        </p:tgtEl>
                                        <p:attrNameLst>
                                          <p:attrName>style.visibility</p:attrName>
                                        </p:attrNameLst>
                                      </p:cBhvr>
                                      <p:to>
                                        <p:strVal val="visible"/>
                                      </p:to>
                                    </p:set>
                                    <p:animEffect transition="in" filter="blinds(horizontal)">
                                      <p:cBhvr>
                                        <p:cTn id="17" dur="500"/>
                                        <p:tgtEl>
                                          <p:spTgt spid="61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52">
                                            <p:txEl>
                                              <p:pRg st="2" end="2"/>
                                            </p:txEl>
                                          </p:spTgt>
                                        </p:tgtEl>
                                        <p:attrNameLst>
                                          <p:attrName>style.visibility</p:attrName>
                                        </p:attrNameLst>
                                      </p:cBhvr>
                                      <p:to>
                                        <p:strVal val="visible"/>
                                      </p:to>
                                    </p:set>
                                    <p:animEffect transition="in" filter="blinds(horizontal)">
                                      <p:cBhvr>
                                        <p:cTn id="22" dur="500"/>
                                        <p:tgtEl>
                                          <p:spTgt spid="61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utoUpdateAnimBg="0"/>
      <p:bldP spid="615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pPr eaLnBrk="1" hangingPunct="1"/>
            <a:r>
              <a:rPr lang="en-US" smtClean="0">
                <a:solidFill>
                  <a:srgbClr val="002060"/>
                </a:solidFill>
              </a:rPr>
              <a:t>Brief History</a:t>
            </a:r>
          </a:p>
        </p:txBody>
      </p:sp>
      <p:sp>
        <p:nvSpPr>
          <p:cNvPr id="19459"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p:txBody>
      </p:sp>
      <p:sp>
        <p:nvSpPr>
          <p:cNvPr id="6147" name="Slide Number Placeholder 5"/>
          <p:cNvSpPr>
            <a:spLocks noGrp="1"/>
          </p:cNvSpPr>
          <p:nvPr>
            <p:ph type="sldNum" sz="quarter" idx="12"/>
          </p:nvPr>
        </p:nvSpPr>
        <p:spPr/>
        <p:txBody>
          <a:bodyPr/>
          <a:lstStyle/>
          <a:p>
            <a:pPr>
              <a:defRPr/>
            </a:pPr>
            <a:fld id="{2B3837CD-7C1C-415A-8A40-E65670641DFB}" type="slidenum">
              <a:rPr lang="en-US"/>
              <a:pPr>
                <a:defRPr/>
              </a:pPr>
              <a:t>7</a:t>
            </a:fld>
            <a:endParaRPr lang="en-US"/>
          </a:p>
        </p:txBody>
      </p:sp>
      <p:sp>
        <p:nvSpPr>
          <p:cNvPr id="7176" name="Rectangle 8"/>
          <p:cNvSpPr>
            <a:spLocks noGrp="1" noChangeArrowheads="1"/>
          </p:cNvSpPr>
          <p:nvPr>
            <p:ph sz="quarter" idx="1"/>
          </p:nvPr>
        </p:nvSpPr>
        <p:spPr>
          <a:xfrm>
            <a:off x="685800" y="1600200"/>
            <a:ext cx="7772400" cy="4648200"/>
          </a:xfrm>
        </p:spPr>
        <p:txBody>
          <a:bodyPr/>
          <a:lstStyle/>
          <a:p>
            <a:pPr eaLnBrk="1" hangingPunct="1"/>
            <a:r>
              <a:rPr lang="en-US" smtClean="0"/>
              <a:t>A number of DDS events converged that influenced the discussion to move to a new way to allocate funding:</a:t>
            </a:r>
          </a:p>
          <a:p>
            <a:pPr lvl="2" eaLnBrk="1" hangingPunct="1">
              <a:buClrTx/>
              <a:buFont typeface="Courier New" pitchFamily="49" charset="0"/>
              <a:buChar char="o"/>
            </a:pPr>
            <a:r>
              <a:rPr lang="en-US" sz="2400" smtClean="0"/>
              <a:t>2000 Waiting List Focus Team Report</a:t>
            </a:r>
          </a:p>
          <a:p>
            <a:pPr lvl="2" eaLnBrk="1" hangingPunct="1">
              <a:buClrTx/>
              <a:buFont typeface="Courier New" pitchFamily="49" charset="0"/>
              <a:buChar char="o"/>
            </a:pPr>
            <a:r>
              <a:rPr lang="en-US" sz="2400" smtClean="0"/>
              <a:t>Self determination took hold in CT</a:t>
            </a:r>
          </a:p>
          <a:p>
            <a:pPr lvl="2" eaLnBrk="1" hangingPunct="1">
              <a:buClrTx/>
              <a:buFont typeface="Courier New" pitchFamily="49" charset="0"/>
              <a:buChar char="o"/>
            </a:pPr>
            <a:r>
              <a:rPr lang="en-US" sz="2400" smtClean="0"/>
              <a:t>ARC/CT Waiting List Lawsuit settlement in 2005</a:t>
            </a:r>
          </a:p>
          <a:p>
            <a:pPr lvl="2" eaLnBrk="1" hangingPunct="1">
              <a:buClrTx/>
              <a:buFont typeface="Courier New" pitchFamily="49" charset="0"/>
              <a:buChar char="o"/>
            </a:pPr>
            <a:r>
              <a:rPr lang="en-US" sz="2400" smtClean="0"/>
              <a:t>Governor and Legislature Waiting List Initiative began in 2005</a:t>
            </a:r>
          </a:p>
          <a:p>
            <a:pPr lvl="2" eaLnBrk="1" hangingPunct="1">
              <a:buClrTx/>
              <a:buFont typeface="Courier New" pitchFamily="49" charset="0"/>
              <a:buChar char="o"/>
            </a:pPr>
            <a:r>
              <a:rPr lang="en-US" sz="2400" smtClean="0"/>
              <a:t>New Center for Medicaid Services guidelines published in 2005</a:t>
            </a:r>
          </a:p>
          <a:p>
            <a:pPr lvl="1" eaLnBrk="1" hangingPunct="1"/>
            <a:endParaRPr lang="en-US" smtClean="0"/>
          </a:p>
          <a:p>
            <a:pPr lvl="1" eaLnBrk="1" hangingPunct="1"/>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6">
                                            <p:txEl>
                                              <p:pRg st="0" end="0"/>
                                            </p:txEl>
                                          </p:spTgt>
                                        </p:tgtEl>
                                        <p:attrNameLst>
                                          <p:attrName>style.visibility</p:attrName>
                                        </p:attrNameLst>
                                      </p:cBhvr>
                                      <p:to>
                                        <p:strVal val="visible"/>
                                      </p:to>
                                    </p:set>
                                    <p:animEffect transition="in" filter="blinds(horizontal)">
                                      <p:cBhvr>
                                        <p:cTn id="12" dur="500"/>
                                        <p:tgtEl>
                                          <p:spTgt spid="7176">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blinds(horizontal)">
                                      <p:cBhvr>
                                        <p:cTn id="15" dur="500"/>
                                        <p:tgtEl>
                                          <p:spTgt spid="7176">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176">
                                            <p:txEl>
                                              <p:pRg st="2" end="2"/>
                                            </p:txEl>
                                          </p:spTgt>
                                        </p:tgtEl>
                                        <p:attrNameLst>
                                          <p:attrName>style.visibility</p:attrName>
                                        </p:attrNameLst>
                                      </p:cBhvr>
                                      <p:to>
                                        <p:strVal val="visible"/>
                                      </p:to>
                                    </p:set>
                                    <p:animEffect transition="in" filter="blinds(horizontal)">
                                      <p:cBhvr>
                                        <p:cTn id="18" dur="500"/>
                                        <p:tgtEl>
                                          <p:spTgt spid="7176">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176">
                                            <p:txEl>
                                              <p:pRg st="3" end="3"/>
                                            </p:txEl>
                                          </p:spTgt>
                                        </p:tgtEl>
                                        <p:attrNameLst>
                                          <p:attrName>style.visibility</p:attrName>
                                        </p:attrNameLst>
                                      </p:cBhvr>
                                      <p:to>
                                        <p:strVal val="visible"/>
                                      </p:to>
                                    </p:set>
                                    <p:animEffect transition="in" filter="blinds(horizontal)">
                                      <p:cBhvr>
                                        <p:cTn id="21" dur="500"/>
                                        <p:tgtEl>
                                          <p:spTgt spid="7176">
                                            <p:txEl>
                                              <p:pRg st="3" end="3"/>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76">
                                            <p:txEl>
                                              <p:pRg st="4" end="4"/>
                                            </p:txEl>
                                          </p:spTgt>
                                        </p:tgtEl>
                                        <p:attrNameLst>
                                          <p:attrName>style.visibility</p:attrName>
                                        </p:attrNameLst>
                                      </p:cBhvr>
                                      <p:to>
                                        <p:strVal val="visible"/>
                                      </p:to>
                                    </p:set>
                                    <p:animEffect transition="in" filter="blinds(horizontal)">
                                      <p:cBhvr>
                                        <p:cTn id="24" dur="500"/>
                                        <p:tgtEl>
                                          <p:spTgt spid="7176">
                                            <p:txEl>
                                              <p:pRg st="4" end="4"/>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176">
                                            <p:txEl>
                                              <p:pRg st="5" end="5"/>
                                            </p:txEl>
                                          </p:spTgt>
                                        </p:tgtEl>
                                        <p:attrNameLst>
                                          <p:attrName>style.visibility</p:attrName>
                                        </p:attrNameLst>
                                      </p:cBhvr>
                                      <p:to>
                                        <p:strVal val="visible"/>
                                      </p:to>
                                    </p:set>
                                    <p:animEffect transition="in" filter="blinds(horizontal)">
                                      <p:cBhvr>
                                        <p:cTn id="27" dur="500"/>
                                        <p:tgtEl>
                                          <p:spTgt spid="7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P spid="717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a:lstStyle/>
          <a:p>
            <a:pPr eaLnBrk="1" hangingPunct="1"/>
            <a:r>
              <a:rPr lang="en-US" smtClean="0">
                <a:solidFill>
                  <a:srgbClr val="002060"/>
                </a:solidFill>
              </a:rPr>
              <a:t>Brief History</a:t>
            </a:r>
          </a:p>
        </p:txBody>
      </p:sp>
      <p:sp>
        <p:nvSpPr>
          <p:cNvPr id="20483"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7171" name="Slide Number Placeholder 5"/>
          <p:cNvSpPr>
            <a:spLocks noGrp="1"/>
          </p:cNvSpPr>
          <p:nvPr>
            <p:ph type="sldNum" sz="quarter" idx="12"/>
          </p:nvPr>
        </p:nvSpPr>
        <p:spPr/>
        <p:txBody>
          <a:bodyPr/>
          <a:lstStyle/>
          <a:p>
            <a:pPr>
              <a:defRPr/>
            </a:pPr>
            <a:fld id="{3D55BF1F-0FBC-4921-99B4-FA46F80A0CAA}" type="slidenum">
              <a:rPr lang="en-US"/>
              <a:pPr>
                <a:defRPr/>
              </a:pPr>
              <a:t>8</a:t>
            </a:fld>
            <a:endParaRPr lang="en-US"/>
          </a:p>
        </p:txBody>
      </p:sp>
      <p:sp>
        <p:nvSpPr>
          <p:cNvPr id="8200" name="Rectangle 8"/>
          <p:cNvSpPr>
            <a:spLocks noGrp="1" noChangeArrowheads="1"/>
          </p:cNvSpPr>
          <p:nvPr>
            <p:ph sz="quarter" idx="1"/>
          </p:nvPr>
        </p:nvSpPr>
        <p:spPr>
          <a:xfrm>
            <a:off x="301625" y="1527175"/>
            <a:ext cx="8504238" cy="4572000"/>
          </a:xfrm>
        </p:spPr>
        <p:txBody>
          <a:bodyPr/>
          <a:lstStyle/>
          <a:p>
            <a:pPr eaLnBrk="1" hangingPunct="1">
              <a:lnSpc>
                <a:spcPct val="90000"/>
              </a:lnSpc>
            </a:pPr>
            <a:r>
              <a:rPr lang="en-US" smtClean="0"/>
              <a:t>DDS was approved for the Individual and Family Support (IFS) Waiver and the Comprehensive Waiver in 2005</a:t>
            </a:r>
          </a:p>
          <a:p>
            <a:pPr eaLnBrk="1" hangingPunct="1">
              <a:lnSpc>
                <a:spcPct val="90000"/>
              </a:lnSpc>
            </a:pPr>
            <a:r>
              <a:rPr lang="en-US" smtClean="0"/>
              <a:t>All individuals enrolled in the original DDS waiver were enrolled into either the Comprehensive or IFS Waiver on October 5, 2005</a:t>
            </a:r>
          </a:p>
          <a:p>
            <a:pPr eaLnBrk="1" hangingPunct="1">
              <a:lnSpc>
                <a:spcPct val="90000"/>
              </a:lnSpc>
            </a:pPr>
            <a:r>
              <a:rPr lang="en-US" smtClean="0"/>
              <a:t>DDS established a system to qualify providers to provide supports to individuals </a:t>
            </a:r>
          </a:p>
          <a:p>
            <a:pPr eaLnBrk="1" hangingPunct="1">
              <a:lnSpc>
                <a:spcPct val="90000"/>
              </a:lnSpc>
            </a:pPr>
            <a:r>
              <a:rPr lang="en-US" smtClean="0"/>
              <a:t>Standard Rates were developed for the new waivers</a:t>
            </a:r>
          </a:p>
          <a:p>
            <a:pPr eaLnBrk="1" hangingPunct="1">
              <a:lnSpc>
                <a:spcPct val="90000"/>
              </a:lnSpc>
            </a:pPr>
            <a:endParaRPr lang="en-US" smtClean="0"/>
          </a:p>
          <a:p>
            <a:pPr eaLnBrk="1" hangingPunct="1">
              <a:lnSpc>
                <a:spcPct val="90000"/>
              </a:lnSpc>
              <a:buFont typeface="Wingdings" pitchFamily="2" charset="2"/>
              <a:buNone/>
            </a:pPr>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blinds(horizontal)">
                                      <p:cBhvr>
                                        <p:cTn id="7" dur="5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0">
                                            <p:txEl>
                                              <p:pRg st="0" end="0"/>
                                            </p:txEl>
                                          </p:spTgt>
                                        </p:tgtEl>
                                        <p:attrNameLst>
                                          <p:attrName>style.visibility</p:attrName>
                                        </p:attrNameLst>
                                      </p:cBhvr>
                                      <p:to>
                                        <p:strVal val="visible"/>
                                      </p:to>
                                    </p:set>
                                    <p:animEffect transition="in" filter="blinds(horizontal)">
                                      <p:cBhvr>
                                        <p:cTn id="12" dur="500"/>
                                        <p:tgtEl>
                                          <p:spTgt spid="82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00">
                                            <p:txEl>
                                              <p:pRg st="1" end="1"/>
                                            </p:txEl>
                                          </p:spTgt>
                                        </p:tgtEl>
                                        <p:attrNameLst>
                                          <p:attrName>style.visibility</p:attrName>
                                        </p:attrNameLst>
                                      </p:cBhvr>
                                      <p:to>
                                        <p:strVal val="visible"/>
                                      </p:to>
                                    </p:set>
                                    <p:animEffect transition="in" filter="blinds(horizontal)">
                                      <p:cBhvr>
                                        <p:cTn id="17" dur="500"/>
                                        <p:tgtEl>
                                          <p:spTgt spid="82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00">
                                            <p:txEl>
                                              <p:pRg st="2" end="2"/>
                                            </p:txEl>
                                          </p:spTgt>
                                        </p:tgtEl>
                                        <p:attrNameLst>
                                          <p:attrName>style.visibility</p:attrName>
                                        </p:attrNameLst>
                                      </p:cBhvr>
                                      <p:to>
                                        <p:strVal val="visible"/>
                                      </p:to>
                                    </p:set>
                                    <p:animEffect transition="in" filter="blinds(horizontal)">
                                      <p:cBhvr>
                                        <p:cTn id="22" dur="500"/>
                                        <p:tgtEl>
                                          <p:spTgt spid="82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00">
                                            <p:txEl>
                                              <p:pRg st="3" end="3"/>
                                            </p:txEl>
                                          </p:spTgt>
                                        </p:tgtEl>
                                        <p:attrNameLst>
                                          <p:attrName>style.visibility</p:attrName>
                                        </p:attrNameLst>
                                      </p:cBhvr>
                                      <p:to>
                                        <p:strVal val="visible"/>
                                      </p:to>
                                    </p:set>
                                    <p:animEffect transition="in" filter="blinds(horizontal)">
                                      <p:cBhvr>
                                        <p:cTn id="27" dur="500"/>
                                        <p:tgtEl>
                                          <p:spTgt spid="82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P spid="820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5" name="Rectangle 9"/>
          <p:cNvSpPr>
            <a:spLocks noGrp="1" noChangeArrowheads="1"/>
          </p:cNvSpPr>
          <p:nvPr>
            <p:ph type="title"/>
          </p:nvPr>
        </p:nvSpPr>
        <p:spPr/>
        <p:txBody>
          <a:bodyPr/>
          <a:lstStyle/>
          <a:p>
            <a:pPr eaLnBrk="1" hangingPunct="1"/>
            <a:r>
              <a:rPr lang="en-US" sz="2400" smtClean="0">
                <a:solidFill>
                  <a:srgbClr val="002060"/>
                </a:solidFill>
                <a:cs typeface="Times New Roman" pitchFamily="18" charset="0"/>
              </a:rPr>
              <a:t>FACTORS THAT LED CT TO MOVE TO A STANDARD RATE BASED SYSTEM</a:t>
            </a:r>
          </a:p>
        </p:txBody>
      </p:sp>
      <p:sp>
        <p:nvSpPr>
          <p:cNvPr id="21507"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smtClean="0"/>
              <a:t>11/15/11</a:t>
            </a:r>
          </a:p>
          <a:p>
            <a:endParaRPr lang="en-US" smtClean="0"/>
          </a:p>
        </p:txBody>
      </p:sp>
      <p:sp>
        <p:nvSpPr>
          <p:cNvPr id="8195" name="Slide Number Placeholder 5"/>
          <p:cNvSpPr>
            <a:spLocks noGrp="1"/>
          </p:cNvSpPr>
          <p:nvPr>
            <p:ph type="sldNum" sz="quarter" idx="12"/>
          </p:nvPr>
        </p:nvSpPr>
        <p:spPr/>
        <p:txBody>
          <a:bodyPr/>
          <a:lstStyle/>
          <a:p>
            <a:pPr>
              <a:defRPr/>
            </a:pPr>
            <a:fld id="{83452DE2-EB63-43C8-81EC-12C7307AE1D9}" type="slidenum">
              <a:rPr lang="en-US"/>
              <a:pPr>
                <a:defRPr/>
              </a:pPr>
              <a:t>9</a:t>
            </a:fld>
            <a:endParaRPr lang="en-US"/>
          </a:p>
        </p:txBody>
      </p:sp>
      <p:sp>
        <p:nvSpPr>
          <p:cNvPr id="9226" name="Rectangle 10"/>
          <p:cNvSpPr>
            <a:spLocks noGrp="1" noChangeArrowheads="1"/>
          </p:cNvSpPr>
          <p:nvPr>
            <p:ph sz="quarter" idx="1"/>
          </p:nvPr>
        </p:nvSpPr>
        <p:spPr>
          <a:xfrm>
            <a:off x="301625" y="1527175"/>
            <a:ext cx="8504238" cy="4572000"/>
          </a:xfrm>
        </p:spPr>
        <p:txBody>
          <a:bodyPr/>
          <a:lstStyle/>
          <a:p>
            <a:pPr eaLnBrk="1" hangingPunct="1"/>
            <a:r>
              <a:rPr lang="en-US" sz="2800" smtClean="0">
                <a:cs typeface="Times New Roman" pitchFamily="18" charset="0"/>
              </a:rPr>
              <a:t>Individual’s portability through the system was hindered by variable funding.</a:t>
            </a:r>
          </a:p>
          <a:p>
            <a:pPr eaLnBrk="1" hangingPunct="1"/>
            <a:r>
              <a:rPr lang="en-US" sz="2800" smtClean="0">
                <a:cs typeface="Times New Roman" pitchFamily="18" charset="0"/>
              </a:rPr>
              <a:t>Choice was more difficult</a:t>
            </a:r>
          </a:p>
          <a:p>
            <a:pPr eaLnBrk="1" hangingPunct="1"/>
            <a:r>
              <a:rPr lang="en-US" sz="2800" smtClean="0">
                <a:cs typeface="Times New Roman" pitchFamily="18" charset="0"/>
              </a:rPr>
              <a:t>Portability to a more expensive program cost DDS additional money</a:t>
            </a:r>
          </a:p>
          <a:p>
            <a:pPr eaLnBrk="1" hangingPunct="1"/>
            <a:r>
              <a:rPr lang="en-US" sz="2800" smtClean="0">
                <a:cs typeface="Times New Roman" pitchFamily="18" charset="0"/>
              </a:rPr>
              <a:t>Built-in incentive not to provide services</a:t>
            </a:r>
          </a:p>
          <a:p>
            <a:pPr eaLnBrk="1" hangingPunct="1"/>
            <a:r>
              <a:rPr lang="en-US" sz="2800" smtClean="0">
                <a:cs typeface="Times New Roman" pitchFamily="18" charset="0"/>
              </a:rPr>
              <a:t>Wage disparity among providers</a:t>
            </a:r>
          </a:p>
          <a:p>
            <a:pPr eaLnBrk="1" hangingPunct="1"/>
            <a:r>
              <a:rPr lang="en-US" sz="2800" smtClean="0">
                <a:cs typeface="Times New Roman" pitchFamily="18" charset="0"/>
              </a:rPr>
              <a:t>Turnover</a:t>
            </a:r>
          </a:p>
          <a:p>
            <a:pPr eaLnBrk="1" hangingPunct="1"/>
            <a:r>
              <a:rPr lang="en-US" sz="2800" smtClean="0">
                <a:cs typeface="Times New Roman" pitchFamily="18" charset="0"/>
              </a:rPr>
              <a:t>Impact on Quality of Care</a:t>
            </a:r>
          </a:p>
          <a:p>
            <a:pPr eaLnBrk="1" hangingPunct="1"/>
            <a:endParaRPr lang="en-US"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linds(horizontal)">
                                      <p:cBhvr>
                                        <p:cTn id="7" dur="500"/>
                                        <p:tgtEl>
                                          <p:spTgt spid="92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blinds(horizontal)">
                                      <p:cBhvr>
                                        <p:cTn id="12" dur="500"/>
                                        <p:tgtEl>
                                          <p:spTgt spid="92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6">
                                            <p:txEl>
                                              <p:pRg st="1" end="1"/>
                                            </p:txEl>
                                          </p:spTgt>
                                        </p:tgtEl>
                                        <p:attrNameLst>
                                          <p:attrName>style.visibility</p:attrName>
                                        </p:attrNameLst>
                                      </p:cBhvr>
                                      <p:to>
                                        <p:strVal val="visible"/>
                                      </p:to>
                                    </p:set>
                                    <p:animEffect transition="in" filter="blinds(horizontal)">
                                      <p:cBhvr>
                                        <p:cTn id="17" dur="500"/>
                                        <p:tgtEl>
                                          <p:spTgt spid="92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6">
                                            <p:txEl>
                                              <p:pRg st="2" end="2"/>
                                            </p:txEl>
                                          </p:spTgt>
                                        </p:tgtEl>
                                        <p:attrNameLst>
                                          <p:attrName>style.visibility</p:attrName>
                                        </p:attrNameLst>
                                      </p:cBhvr>
                                      <p:to>
                                        <p:strVal val="visible"/>
                                      </p:to>
                                    </p:set>
                                    <p:animEffect transition="in" filter="blinds(horizontal)">
                                      <p:cBhvr>
                                        <p:cTn id="22" dur="500"/>
                                        <p:tgtEl>
                                          <p:spTgt spid="92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6">
                                            <p:txEl>
                                              <p:pRg st="3" end="3"/>
                                            </p:txEl>
                                          </p:spTgt>
                                        </p:tgtEl>
                                        <p:attrNameLst>
                                          <p:attrName>style.visibility</p:attrName>
                                        </p:attrNameLst>
                                      </p:cBhvr>
                                      <p:to>
                                        <p:strVal val="visible"/>
                                      </p:to>
                                    </p:set>
                                    <p:animEffect transition="in" filter="blinds(horizontal)">
                                      <p:cBhvr>
                                        <p:cTn id="27" dur="500"/>
                                        <p:tgtEl>
                                          <p:spTgt spid="92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6">
                                            <p:txEl>
                                              <p:pRg st="4" end="4"/>
                                            </p:txEl>
                                          </p:spTgt>
                                        </p:tgtEl>
                                        <p:attrNameLst>
                                          <p:attrName>style.visibility</p:attrName>
                                        </p:attrNameLst>
                                      </p:cBhvr>
                                      <p:to>
                                        <p:strVal val="visible"/>
                                      </p:to>
                                    </p:set>
                                    <p:animEffect transition="in" filter="blinds(horizontal)">
                                      <p:cBhvr>
                                        <p:cTn id="32" dur="500"/>
                                        <p:tgtEl>
                                          <p:spTgt spid="92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26">
                                            <p:txEl>
                                              <p:pRg st="5" end="5"/>
                                            </p:txEl>
                                          </p:spTgt>
                                        </p:tgtEl>
                                        <p:attrNameLst>
                                          <p:attrName>style.visibility</p:attrName>
                                        </p:attrNameLst>
                                      </p:cBhvr>
                                      <p:to>
                                        <p:strVal val="visible"/>
                                      </p:to>
                                    </p:set>
                                    <p:animEffect transition="in" filter="blinds(horizontal)">
                                      <p:cBhvr>
                                        <p:cTn id="37" dur="500"/>
                                        <p:tgtEl>
                                          <p:spTgt spid="922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26">
                                            <p:txEl>
                                              <p:pRg st="6" end="6"/>
                                            </p:txEl>
                                          </p:spTgt>
                                        </p:tgtEl>
                                        <p:attrNameLst>
                                          <p:attrName>style.visibility</p:attrName>
                                        </p:attrNameLst>
                                      </p:cBhvr>
                                      <p:to>
                                        <p:strVal val="visible"/>
                                      </p:to>
                                    </p:set>
                                    <p:animEffect transition="in" filter="blinds(horizontal)">
                                      <p:cBhvr>
                                        <p:cTn id="42" dur="500"/>
                                        <p:tgtEl>
                                          <p:spTgt spid="92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utoUpdateAnimBg="0"/>
      <p:bldP spid="9226"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1417</TotalTime>
  <Words>2546</Words>
  <Application>Microsoft Office PowerPoint</Application>
  <PresentationFormat>On-screen Show (4:3)</PresentationFormat>
  <Paragraphs>376</Paragraphs>
  <Slides>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Times New Roman</vt:lpstr>
      <vt:lpstr>Arial</vt:lpstr>
      <vt:lpstr>Georgia</vt:lpstr>
      <vt:lpstr>Wingdings 2</vt:lpstr>
      <vt:lpstr>Wingdings</vt:lpstr>
      <vt:lpstr>Courier New</vt:lpstr>
      <vt:lpstr>Symbol</vt:lpstr>
      <vt:lpstr>Civic</vt:lpstr>
      <vt:lpstr>Transition to Level of Need Based Rates</vt:lpstr>
      <vt:lpstr>Presentation</vt:lpstr>
      <vt:lpstr>Welcome</vt:lpstr>
      <vt:lpstr>Connecticut The Land of Steady Habits</vt:lpstr>
      <vt:lpstr>Challenge to Change</vt:lpstr>
      <vt:lpstr>Brief History</vt:lpstr>
      <vt:lpstr>Brief History</vt:lpstr>
      <vt:lpstr>Brief History</vt:lpstr>
      <vt:lpstr>FACTORS THAT LED CT TO MOVE TO A STANDARD RATE BASED SYSTEM</vt:lpstr>
      <vt:lpstr>Provider Input into the Standard Rate Process</vt:lpstr>
      <vt:lpstr>Standard Rates Where We Were</vt:lpstr>
      <vt:lpstr>Standard Rates Where We Were</vt:lpstr>
      <vt:lpstr>Standard Rates Where We Were</vt:lpstr>
      <vt:lpstr>Standard Rates Where We Are</vt:lpstr>
      <vt:lpstr>Level Of Need Tool</vt:lpstr>
      <vt:lpstr>Proposed Implementation Plan for July 2009</vt:lpstr>
      <vt:lpstr>Slide 17</vt:lpstr>
      <vt:lpstr>Slide 18</vt:lpstr>
      <vt:lpstr>Legislative Rate Study</vt:lpstr>
      <vt:lpstr>Legislative Rate Study</vt:lpstr>
      <vt:lpstr>Legislative Rate Study</vt:lpstr>
      <vt:lpstr>Legislative Rate Study</vt:lpstr>
      <vt:lpstr>Legislative Rate Study</vt:lpstr>
      <vt:lpstr>Legislative Rate Study</vt:lpstr>
      <vt:lpstr>Legislative Rate Study</vt:lpstr>
      <vt:lpstr>Legislative Rate Study</vt:lpstr>
      <vt:lpstr>Legislative Rate Study</vt:lpstr>
      <vt:lpstr>Legislative Rate Study</vt:lpstr>
      <vt:lpstr>Legislative Rate Study</vt:lpstr>
      <vt:lpstr>Transition to LON Rate Process</vt:lpstr>
      <vt:lpstr>Transition to LON Rate Process</vt:lpstr>
      <vt:lpstr>Transition to LON Rate Process</vt:lpstr>
      <vt:lpstr>Transition to LON Rate Process</vt:lpstr>
      <vt:lpstr>Transition to LON Rate Process</vt:lpstr>
      <vt:lpstr>Transition to LON Rate Process</vt:lpstr>
      <vt:lpstr>Transition to LON Rate Process</vt:lpstr>
      <vt:lpstr>LON Based Rates for FY 2012</vt:lpstr>
      <vt:lpstr>The Transition Plan</vt:lpstr>
      <vt:lpstr>The Transition Plan</vt:lpstr>
      <vt:lpstr>The Transition Plan</vt:lpstr>
      <vt:lpstr>The Transition Plan</vt:lpstr>
      <vt:lpstr>The Transition Plan</vt:lpstr>
      <vt:lpstr>Slide 43</vt:lpstr>
      <vt:lpstr>Slide 44</vt:lpstr>
      <vt:lpstr>Slide 45</vt:lpstr>
      <vt:lpstr>Provider Documents</vt:lpstr>
      <vt:lpstr>Transition Effect on All Providers</vt:lpstr>
      <vt:lpstr>CSA Participant List without SEI</vt:lpstr>
      <vt:lpstr>CSA Participant List without SEI</vt:lpstr>
      <vt:lpstr>CSA Participant List without SEI</vt:lpstr>
      <vt:lpstr>VSA Participant List for Individual Budgets</vt:lpstr>
      <vt:lpstr>VSA Participant List for Individual Budgets</vt:lpstr>
      <vt:lpstr>Participant Letter</vt:lpstr>
      <vt:lpstr>Questions</vt:lpstr>
      <vt:lpstr>Breakout Sessions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DDSimage</cp:lastModifiedBy>
  <cp:revision>122</cp:revision>
  <cp:lastPrinted>1601-01-01T00:00:00Z</cp:lastPrinted>
  <dcterms:created xsi:type="dcterms:W3CDTF">1601-01-01T00:00:00Z</dcterms:created>
  <dcterms:modified xsi:type="dcterms:W3CDTF">2011-11-15T17:08:19Z</dcterms:modified>
</cp:coreProperties>
</file>