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rawing2.xml" ContentType="application/vnd.ms-office.drawingml.diagramDrawing+xml"/>
  <Override PartName="/ppt/diagrams/layout3.xml" ContentType="application/vnd.openxmlformats-officedocument.drawingml.diagramLayout+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3.xml" ContentType="application/vnd.openxmlformats-officedocument.drawingml.diagramStyle+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5" r:id="rId1"/>
  </p:sldMasterIdLst>
  <p:sldIdLst>
    <p:sldId id="256" r:id="rId2"/>
    <p:sldId id="258" r:id="rId3"/>
    <p:sldId id="257" r:id="rId4"/>
    <p:sldId id="259" r:id="rId5"/>
    <p:sldId id="261" r:id="rId6"/>
    <p:sldId id="262" r:id="rId7"/>
    <p:sldId id="263" r:id="rId8"/>
    <p:sldId id="265" r:id="rId9"/>
    <p:sldId id="264" r:id="rId10"/>
    <p:sldId id="266" r:id="rId11"/>
    <p:sldId id="267" r:id="rId12"/>
    <p:sldId id="268" r:id="rId13"/>
    <p:sldId id="269" r:id="rId14"/>
    <p:sldId id="272" r:id="rId15"/>
    <p:sldId id="276" r:id="rId16"/>
    <p:sldId id="277" r:id="rId17"/>
    <p:sldId id="270" r:id="rId18"/>
    <p:sldId id="273" r:id="rId19"/>
    <p:sldId id="274" r:id="rId20"/>
    <p:sldId id="275"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7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31"/>
    <p:restoredTop sz="94672"/>
  </p:normalViewPr>
  <p:slideViewPr>
    <p:cSldViewPr snapToGrid="0">
      <p:cViewPr varScale="1">
        <p:scale>
          <a:sx n="63" d="100"/>
          <a:sy n="63" d="100"/>
        </p:scale>
        <p:origin x="78" y="10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DCD8E-DE09-485B-9846-EFAB76017A69}"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E32441-5122-4F02-B458-EC82A64C4ED8}">
      <dgm:prSet/>
      <dgm:spPr/>
      <dgm:t>
        <a:bodyPr/>
        <a:lstStyle/>
        <a:p>
          <a:pPr>
            <a:lnSpc>
              <a:spcPct val="100000"/>
            </a:lnSpc>
            <a:defRPr b="1"/>
          </a:pPr>
          <a:r>
            <a:rPr lang="en-US" dirty="0"/>
            <a:t>Our Experiences</a:t>
          </a:r>
        </a:p>
      </dgm:t>
    </dgm:pt>
    <dgm:pt modelId="{7E017AB6-3C86-4D4B-BA77-38729972FA9A}" type="parTrans" cxnId="{EA977134-F132-4340-A824-26BE4E9DB32A}">
      <dgm:prSet/>
      <dgm:spPr/>
      <dgm:t>
        <a:bodyPr/>
        <a:lstStyle/>
        <a:p>
          <a:endParaRPr lang="en-US"/>
        </a:p>
      </dgm:t>
    </dgm:pt>
    <dgm:pt modelId="{7AECD8E1-39B3-41EB-BE09-F2338E7B4831}" type="sibTrans" cxnId="{EA977134-F132-4340-A824-26BE4E9DB32A}">
      <dgm:prSet/>
      <dgm:spPr/>
      <dgm:t>
        <a:bodyPr/>
        <a:lstStyle/>
        <a:p>
          <a:endParaRPr lang="en-US"/>
        </a:p>
      </dgm:t>
    </dgm:pt>
    <dgm:pt modelId="{87EEE70A-215F-4BAE-93FC-3AF44B08F60A}">
      <dgm:prSet/>
      <dgm:spPr/>
      <dgm:t>
        <a:bodyPr/>
        <a:lstStyle/>
        <a:p>
          <a:pPr>
            <a:lnSpc>
              <a:spcPct val="100000"/>
            </a:lnSpc>
          </a:pPr>
          <a:r>
            <a:rPr lang="en-US" dirty="0"/>
            <a:t>Public Schools</a:t>
          </a:r>
        </a:p>
      </dgm:t>
    </dgm:pt>
    <dgm:pt modelId="{AC226A32-D290-4406-9289-88A88591AFBD}" type="parTrans" cxnId="{5B647DE2-DA64-4F7A-8BE7-8D627989942A}">
      <dgm:prSet/>
      <dgm:spPr/>
      <dgm:t>
        <a:bodyPr/>
        <a:lstStyle/>
        <a:p>
          <a:endParaRPr lang="en-US"/>
        </a:p>
      </dgm:t>
    </dgm:pt>
    <dgm:pt modelId="{AF75578E-D1F5-4E83-A8FB-C936AB330495}" type="sibTrans" cxnId="{5B647DE2-DA64-4F7A-8BE7-8D627989942A}">
      <dgm:prSet/>
      <dgm:spPr/>
      <dgm:t>
        <a:bodyPr/>
        <a:lstStyle/>
        <a:p>
          <a:endParaRPr lang="en-US"/>
        </a:p>
      </dgm:t>
    </dgm:pt>
    <dgm:pt modelId="{5951C6EB-A13D-4476-BCAA-ADEBC59FCDA4}">
      <dgm:prSet/>
      <dgm:spPr/>
      <dgm:t>
        <a:bodyPr/>
        <a:lstStyle/>
        <a:p>
          <a:pPr>
            <a:lnSpc>
              <a:spcPct val="100000"/>
            </a:lnSpc>
          </a:pPr>
          <a:r>
            <a:rPr lang="en-US" dirty="0"/>
            <a:t>Private center-based programs and RESCs</a:t>
          </a:r>
        </a:p>
      </dgm:t>
    </dgm:pt>
    <dgm:pt modelId="{3076D95F-9B90-4D3E-BBEA-ADAEE2CD3CF3}" type="parTrans" cxnId="{E9CB5778-3C6A-43DC-B3F1-559BB17C4BFD}">
      <dgm:prSet/>
      <dgm:spPr/>
      <dgm:t>
        <a:bodyPr/>
        <a:lstStyle/>
        <a:p>
          <a:endParaRPr lang="en-US"/>
        </a:p>
      </dgm:t>
    </dgm:pt>
    <dgm:pt modelId="{61E980FB-CBC5-4069-8303-E62468E1BC9D}" type="sibTrans" cxnId="{E9CB5778-3C6A-43DC-B3F1-559BB17C4BFD}">
      <dgm:prSet/>
      <dgm:spPr/>
      <dgm:t>
        <a:bodyPr/>
        <a:lstStyle/>
        <a:p>
          <a:endParaRPr lang="en-US"/>
        </a:p>
      </dgm:t>
    </dgm:pt>
    <dgm:pt modelId="{8866336C-C438-4AB5-8EBD-CC73D39C6AC3}">
      <dgm:prSet/>
      <dgm:spPr/>
      <dgm:t>
        <a:bodyPr/>
        <a:lstStyle/>
        <a:p>
          <a:pPr>
            <a:lnSpc>
              <a:spcPct val="100000"/>
            </a:lnSpc>
          </a:pPr>
          <a:r>
            <a:rPr lang="en-US" dirty="0"/>
            <a:t>Home based programs</a:t>
          </a:r>
        </a:p>
      </dgm:t>
    </dgm:pt>
    <dgm:pt modelId="{696C8572-4680-4B38-BB90-93C44ED1E281}" type="parTrans" cxnId="{D6450A80-58DB-41C0-ADC5-4CB1CAE2B944}">
      <dgm:prSet/>
      <dgm:spPr/>
      <dgm:t>
        <a:bodyPr/>
        <a:lstStyle/>
        <a:p>
          <a:endParaRPr lang="en-US"/>
        </a:p>
      </dgm:t>
    </dgm:pt>
    <dgm:pt modelId="{B1912B2B-7CA2-4CF4-854C-373537F79126}" type="sibTrans" cxnId="{D6450A80-58DB-41C0-ADC5-4CB1CAE2B944}">
      <dgm:prSet/>
      <dgm:spPr/>
      <dgm:t>
        <a:bodyPr/>
        <a:lstStyle/>
        <a:p>
          <a:endParaRPr lang="en-US"/>
        </a:p>
      </dgm:t>
    </dgm:pt>
    <dgm:pt modelId="{CB720F84-CD10-4D95-B5C0-97F92D8C966D}">
      <dgm:prSet/>
      <dgm:spPr/>
      <dgm:t>
        <a:bodyPr/>
        <a:lstStyle/>
        <a:p>
          <a:pPr>
            <a:lnSpc>
              <a:spcPct val="100000"/>
            </a:lnSpc>
            <a:defRPr b="1"/>
          </a:pPr>
          <a:r>
            <a:rPr lang="en-US" dirty="0"/>
            <a:t>Discussions:</a:t>
          </a:r>
        </a:p>
      </dgm:t>
    </dgm:pt>
    <dgm:pt modelId="{8FBA0CB0-0B93-4885-8A5E-36CC8E8C215B}" type="parTrans" cxnId="{E16933BE-1F6A-4AFB-8899-51699C8E974F}">
      <dgm:prSet/>
      <dgm:spPr/>
      <dgm:t>
        <a:bodyPr/>
        <a:lstStyle/>
        <a:p>
          <a:endParaRPr lang="en-US"/>
        </a:p>
      </dgm:t>
    </dgm:pt>
    <dgm:pt modelId="{9C2C322B-C7A8-4CE3-9373-1E7C4F0DDC71}" type="sibTrans" cxnId="{E16933BE-1F6A-4AFB-8899-51699C8E974F}">
      <dgm:prSet/>
      <dgm:spPr/>
      <dgm:t>
        <a:bodyPr/>
        <a:lstStyle/>
        <a:p>
          <a:endParaRPr lang="en-US"/>
        </a:p>
      </dgm:t>
    </dgm:pt>
    <dgm:pt modelId="{24273801-5C5C-4C3B-B730-08E87D9552D4}">
      <dgm:prSet/>
      <dgm:spPr/>
      <dgm:t>
        <a:bodyPr/>
        <a:lstStyle/>
        <a:p>
          <a:pPr>
            <a:lnSpc>
              <a:spcPct val="100000"/>
            </a:lnSpc>
          </a:pPr>
          <a:r>
            <a:rPr lang="en-US" dirty="0"/>
            <a:t>Dr. Lloyd, Dr. Duzant and Dr. Recinos</a:t>
          </a:r>
        </a:p>
      </dgm:t>
    </dgm:pt>
    <dgm:pt modelId="{88CEFBF9-1353-41E8-911C-A37FA6F7067A}" type="parTrans" cxnId="{CA3D8DE8-72D9-475C-B350-C9FDE4F19E13}">
      <dgm:prSet/>
      <dgm:spPr/>
      <dgm:t>
        <a:bodyPr/>
        <a:lstStyle/>
        <a:p>
          <a:endParaRPr lang="en-US"/>
        </a:p>
      </dgm:t>
    </dgm:pt>
    <dgm:pt modelId="{0A7A0740-EF52-41B5-971C-4BCF89A425A5}" type="sibTrans" cxnId="{CA3D8DE8-72D9-475C-B350-C9FDE4F19E13}">
      <dgm:prSet/>
      <dgm:spPr/>
      <dgm:t>
        <a:bodyPr/>
        <a:lstStyle/>
        <a:p>
          <a:endParaRPr lang="en-US"/>
        </a:p>
      </dgm:t>
    </dgm:pt>
    <dgm:pt modelId="{F36FC1AA-47D1-495C-9543-4EDCAEC7D2E4}">
      <dgm:prSet/>
      <dgm:spPr/>
      <dgm:t>
        <a:bodyPr/>
        <a:lstStyle/>
        <a:p>
          <a:pPr>
            <a:lnSpc>
              <a:spcPct val="100000"/>
            </a:lnSpc>
          </a:pPr>
          <a:r>
            <a:rPr lang="en-US" dirty="0"/>
            <a:t>Educational Advocates</a:t>
          </a:r>
        </a:p>
      </dgm:t>
    </dgm:pt>
    <dgm:pt modelId="{871E3E10-E175-4D16-9B73-168C01F08D40}" type="parTrans" cxnId="{644E3ECE-0553-42E4-B968-633C2C29C407}">
      <dgm:prSet/>
      <dgm:spPr/>
      <dgm:t>
        <a:bodyPr/>
        <a:lstStyle/>
        <a:p>
          <a:endParaRPr lang="en-US"/>
        </a:p>
      </dgm:t>
    </dgm:pt>
    <dgm:pt modelId="{19D228DC-5984-4DC5-AC27-55AECCA48A83}" type="sibTrans" cxnId="{644E3ECE-0553-42E4-B968-633C2C29C407}">
      <dgm:prSet/>
      <dgm:spPr/>
      <dgm:t>
        <a:bodyPr/>
        <a:lstStyle/>
        <a:p>
          <a:endParaRPr lang="en-US"/>
        </a:p>
      </dgm:t>
    </dgm:pt>
    <dgm:pt modelId="{F7BE5511-BDA0-478D-B2F7-2192476D17DC}">
      <dgm:prSet/>
      <dgm:spPr/>
      <dgm:t>
        <a:bodyPr/>
        <a:lstStyle/>
        <a:p>
          <a:pPr>
            <a:lnSpc>
              <a:spcPct val="100000"/>
            </a:lnSpc>
          </a:pPr>
          <a:r>
            <a:rPr lang="en-US" dirty="0"/>
            <a:t>Residential Providers</a:t>
          </a:r>
        </a:p>
      </dgm:t>
    </dgm:pt>
    <dgm:pt modelId="{744852ED-9737-4059-B4A6-4C2C1589A0AC}" type="parTrans" cxnId="{C77147F7-43E4-4413-9358-A1DC11A82D40}">
      <dgm:prSet/>
      <dgm:spPr/>
      <dgm:t>
        <a:bodyPr/>
        <a:lstStyle/>
        <a:p>
          <a:endParaRPr lang="en-US"/>
        </a:p>
      </dgm:t>
    </dgm:pt>
    <dgm:pt modelId="{D1F4DC4C-E30D-47B6-8C66-1ECA3AB968DA}" type="sibTrans" cxnId="{C77147F7-43E4-4413-9358-A1DC11A82D40}">
      <dgm:prSet/>
      <dgm:spPr/>
      <dgm:t>
        <a:bodyPr/>
        <a:lstStyle/>
        <a:p>
          <a:endParaRPr lang="en-US"/>
        </a:p>
      </dgm:t>
    </dgm:pt>
    <dgm:pt modelId="{4EA78A1E-1F9A-432D-9980-A1D86486C9CA}">
      <dgm:prSet/>
      <dgm:spPr/>
      <dgm:t>
        <a:bodyPr/>
        <a:lstStyle/>
        <a:p>
          <a:pPr>
            <a:lnSpc>
              <a:spcPct val="100000"/>
            </a:lnSpc>
          </a:pPr>
          <a:r>
            <a:rPr lang="en-US" dirty="0"/>
            <a:t>Day program Service Providers</a:t>
          </a:r>
        </a:p>
      </dgm:t>
    </dgm:pt>
    <dgm:pt modelId="{27CB66E0-6CC4-4912-98D2-382A511B79FF}" type="parTrans" cxnId="{A3E0F9D0-F3D6-47AD-8400-AE1F5C52C373}">
      <dgm:prSet/>
      <dgm:spPr/>
      <dgm:t>
        <a:bodyPr/>
        <a:lstStyle/>
        <a:p>
          <a:endParaRPr lang="en-US"/>
        </a:p>
      </dgm:t>
    </dgm:pt>
    <dgm:pt modelId="{C7DC6BD7-2D10-441E-A8B8-2F912FD04253}" type="sibTrans" cxnId="{A3E0F9D0-F3D6-47AD-8400-AE1F5C52C373}">
      <dgm:prSet/>
      <dgm:spPr/>
      <dgm:t>
        <a:bodyPr/>
        <a:lstStyle/>
        <a:p>
          <a:endParaRPr lang="en-US"/>
        </a:p>
      </dgm:t>
    </dgm:pt>
    <dgm:pt modelId="{FF754C53-DAF6-4018-B6ED-503C7D6553C0}">
      <dgm:prSet/>
      <dgm:spPr/>
      <dgm:t>
        <a:bodyPr/>
        <a:lstStyle/>
        <a:p>
          <a:pPr>
            <a:lnSpc>
              <a:spcPct val="100000"/>
            </a:lnSpc>
          </a:pPr>
          <a:r>
            <a:rPr lang="en-US" dirty="0"/>
            <a:t>Families</a:t>
          </a:r>
        </a:p>
      </dgm:t>
    </dgm:pt>
    <dgm:pt modelId="{868D5716-1A67-4369-A16F-6FE62BCC416C}" type="parTrans" cxnId="{BF2100EC-ED1D-468B-B5D6-F243FC5AB7C1}">
      <dgm:prSet/>
      <dgm:spPr/>
      <dgm:t>
        <a:bodyPr/>
        <a:lstStyle/>
        <a:p>
          <a:endParaRPr lang="en-US"/>
        </a:p>
      </dgm:t>
    </dgm:pt>
    <dgm:pt modelId="{2FD2FBE9-8F8F-49AF-9668-39E76471731E}" type="sibTrans" cxnId="{BF2100EC-ED1D-468B-B5D6-F243FC5AB7C1}">
      <dgm:prSet/>
      <dgm:spPr/>
      <dgm:t>
        <a:bodyPr/>
        <a:lstStyle/>
        <a:p>
          <a:endParaRPr lang="en-US"/>
        </a:p>
      </dgm:t>
    </dgm:pt>
    <dgm:pt modelId="{6DF28777-D3E1-4ECA-B879-D8859D74B11B}" type="pres">
      <dgm:prSet presAssocID="{994DCD8E-DE09-485B-9846-EFAB76017A69}" presName="root" presStyleCnt="0">
        <dgm:presLayoutVars>
          <dgm:dir/>
          <dgm:resizeHandles val="exact"/>
        </dgm:presLayoutVars>
      </dgm:prSet>
      <dgm:spPr/>
    </dgm:pt>
    <dgm:pt modelId="{E087B76A-00FD-4078-8971-91F6CF6AE4EB}" type="pres">
      <dgm:prSet presAssocID="{90E32441-5122-4F02-B458-EC82A64C4ED8}" presName="compNode" presStyleCnt="0"/>
      <dgm:spPr/>
    </dgm:pt>
    <dgm:pt modelId="{768C9CA2-F477-45FC-B31A-9D5765178167}" type="pres">
      <dgm:prSet presAssocID="{90E32441-5122-4F02-B458-EC82A64C4E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8B9CFDAB-F7BF-4DA9-8A61-27A52AA89E54}" type="pres">
      <dgm:prSet presAssocID="{90E32441-5122-4F02-B458-EC82A64C4ED8}" presName="iconSpace" presStyleCnt="0"/>
      <dgm:spPr/>
    </dgm:pt>
    <dgm:pt modelId="{CBB6CF54-1945-4AC5-BF83-C48FB00A32CA}" type="pres">
      <dgm:prSet presAssocID="{90E32441-5122-4F02-B458-EC82A64C4ED8}" presName="parTx" presStyleLbl="revTx" presStyleIdx="0" presStyleCnt="4">
        <dgm:presLayoutVars>
          <dgm:chMax val="0"/>
          <dgm:chPref val="0"/>
        </dgm:presLayoutVars>
      </dgm:prSet>
      <dgm:spPr/>
    </dgm:pt>
    <dgm:pt modelId="{08405960-201F-487E-AF02-2F8ABA8B1BB9}" type="pres">
      <dgm:prSet presAssocID="{90E32441-5122-4F02-B458-EC82A64C4ED8}" presName="txSpace" presStyleCnt="0"/>
      <dgm:spPr/>
    </dgm:pt>
    <dgm:pt modelId="{0D678FD9-5FC5-49A4-BED3-730150006063}" type="pres">
      <dgm:prSet presAssocID="{90E32441-5122-4F02-B458-EC82A64C4ED8}" presName="desTx" presStyleLbl="revTx" presStyleIdx="1" presStyleCnt="4">
        <dgm:presLayoutVars/>
      </dgm:prSet>
      <dgm:spPr/>
    </dgm:pt>
    <dgm:pt modelId="{4EC3D1ED-D60E-4EE8-A976-BB3000DD9AA6}" type="pres">
      <dgm:prSet presAssocID="{7AECD8E1-39B3-41EB-BE09-F2338E7B4831}" presName="sibTrans" presStyleCnt="0"/>
      <dgm:spPr/>
    </dgm:pt>
    <dgm:pt modelId="{A2C982D2-2376-4352-8B11-0E5ABD29D8B2}" type="pres">
      <dgm:prSet presAssocID="{CB720F84-CD10-4D95-B5C0-97F92D8C966D}" presName="compNode" presStyleCnt="0"/>
      <dgm:spPr/>
    </dgm:pt>
    <dgm:pt modelId="{03767CD2-9681-4DB3-86CA-97A1AFC13724}" type="pres">
      <dgm:prSet presAssocID="{CB720F84-CD10-4D95-B5C0-97F92D8C966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651CC2B2-6393-42BE-BB3A-0BEBA2DEC570}" type="pres">
      <dgm:prSet presAssocID="{CB720F84-CD10-4D95-B5C0-97F92D8C966D}" presName="iconSpace" presStyleCnt="0"/>
      <dgm:spPr/>
    </dgm:pt>
    <dgm:pt modelId="{4B0F750F-3223-4128-B63E-59D44B99529F}" type="pres">
      <dgm:prSet presAssocID="{CB720F84-CD10-4D95-B5C0-97F92D8C966D}" presName="parTx" presStyleLbl="revTx" presStyleIdx="2" presStyleCnt="4">
        <dgm:presLayoutVars>
          <dgm:chMax val="0"/>
          <dgm:chPref val="0"/>
        </dgm:presLayoutVars>
      </dgm:prSet>
      <dgm:spPr/>
    </dgm:pt>
    <dgm:pt modelId="{ECD6A82E-A919-4DD2-AF88-6920A9C9843A}" type="pres">
      <dgm:prSet presAssocID="{CB720F84-CD10-4D95-B5C0-97F92D8C966D}" presName="txSpace" presStyleCnt="0"/>
      <dgm:spPr/>
    </dgm:pt>
    <dgm:pt modelId="{24B48F37-CC88-46E9-8545-788E3A753FD7}" type="pres">
      <dgm:prSet presAssocID="{CB720F84-CD10-4D95-B5C0-97F92D8C966D}" presName="desTx" presStyleLbl="revTx" presStyleIdx="3" presStyleCnt="4">
        <dgm:presLayoutVars/>
      </dgm:prSet>
      <dgm:spPr/>
    </dgm:pt>
  </dgm:ptLst>
  <dgm:cxnLst>
    <dgm:cxn modelId="{AFFD2F1B-0282-7F49-AFFB-74F795E2DB67}" type="presOf" srcId="{F7BE5511-BDA0-478D-B2F7-2192476D17DC}" destId="{24B48F37-CC88-46E9-8545-788E3A753FD7}" srcOrd="0" destOrd="2" presId="urn:microsoft.com/office/officeart/2018/2/layout/IconLabelDescriptionList"/>
    <dgm:cxn modelId="{F68B4D21-AB4A-224C-B996-10A2F91D8C15}" type="presOf" srcId="{CB720F84-CD10-4D95-B5C0-97F92D8C966D}" destId="{4B0F750F-3223-4128-B63E-59D44B99529F}" srcOrd="0" destOrd="0" presId="urn:microsoft.com/office/officeart/2018/2/layout/IconLabelDescriptionList"/>
    <dgm:cxn modelId="{982B2731-C8C2-CB4E-A41E-B10BF78F2CB7}" type="presOf" srcId="{F36FC1AA-47D1-495C-9543-4EDCAEC7D2E4}" destId="{24B48F37-CC88-46E9-8545-788E3A753FD7}" srcOrd="0" destOrd="1" presId="urn:microsoft.com/office/officeart/2018/2/layout/IconLabelDescriptionList"/>
    <dgm:cxn modelId="{297F9B32-8729-C941-B5D9-73CD25F9DF87}" type="presOf" srcId="{5951C6EB-A13D-4476-BCAA-ADEBC59FCDA4}" destId="{0D678FD9-5FC5-49A4-BED3-730150006063}" srcOrd="0" destOrd="1" presId="urn:microsoft.com/office/officeart/2018/2/layout/IconLabelDescriptionList"/>
    <dgm:cxn modelId="{EA977134-F132-4340-A824-26BE4E9DB32A}" srcId="{994DCD8E-DE09-485B-9846-EFAB76017A69}" destId="{90E32441-5122-4F02-B458-EC82A64C4ED8}" srcOrd="0" destOrd="0" parTransId="{7E017AB6-3C86-4D4B-BA77-38729972FA9A}" sibTransId="{7AECD8E1-39B3-41EB-BE09-F2338E7B4831}"/>
    <dgm:cxn modelId="{E9CB5778-3C6A-43DC-B3F1-559BB17C4BFD}" srcId="{90E32441-5122-4F02-B458-EC82A64C4ED8}" destId="{5951C6EB-A13D-4476-BCAA-ADEBC59FCDA4}" srcOrd="1" destOrd="0" parTransId="{3076D95F-9B90-4D3E-BBEA-ADAEE2CD3CF3}" sibTransId="{61E980FB-CBC5-4069-8303-E62468E1BC9D}"/>
    <dgm:cxn modelId="{EB52D77A-4B36-AF4C-AB2F-5C694389BBF0}" type="presOf" srcId="{24273801-5C5C-4C3B-B730-08E87D9552D4}" destId="{24B48F37-CC88-46E9-8545-788E3A753FD7}" srcOrd="0" destOrd="0" presId="urn:microsoft.com/office/officeart/2018/2/layout/IconLabelDescriptionList"/>
    <dgm:cxn modelId="{D6450A80-58DB-41C0-ADC5-4CB1CAE2B944}" srcId="{90E32441-5122-4F02-B458-EC82A64C4ED8}" destId="{8866336C-C438-4AB5-8EBD-CC73D39C6AC3}" srcOrd="2" destOrd="0" parTransId="{696C8572-4680-4B38-BB90-93C44ED1E281}" sibTransId="{B1912B2B-7CA2-4CF4-854C-373537F79126}"/>
    <dgm:cxn modelId="{56B39F90-E87D-BD44-9646-A3E8BE2CD451}" type="presOf" srcId="{4EA78A1E-1F9A-432D-9980-A1D86486C9CA}" destId="{24B48F37-CC88-46E9-8545-788E3A753FD7}" srcOrd="0" destOrd="3" presId="urn:microsoft.com/office/officeart/2018/2/layout/IconLabelDescriptionList"/>
    <dgm:cxn modelId="{BED04197-E7DB-9640-81F2-D7041B71DFC9}" type="presOf" srcId="{90E32441-5122-4F02-B458-EC82A64C4ED8}" destId="{CBB6CF54-1945-4AC5-BF83-C48FB00A32CA}" srcOrd="0" destOrd="0" presId="urn:microsoft.com/office/officeart/2018/2/layout/IconLabelDescriptionList"/>
    <dgm:cxn modelId="{CD0EF0B8-1375-524B-AA65-54D3DBB8DDFC}" type="presOf" srcId="{FF754C53-DAF6-4018-B6ED-503C7D6553C0}" destId="{24B48F37-CC88-46E9-8545-788E3A753FD7}" srcOrd="0" destOrd="4" presId="urn:microsoft.com/office/officeart/2018/2/layout/IconLabelDescriptionList"/>
    <dgm:cxn modelId="{E16933BE-1F6A-4AFB-8899-51699C8E974F}" srcId="{994DCD8E-DE09-485B-9846-EFAB76017A69}" destId="{CB720F84-CD10-4D95-B5C0-97F92D8C966D}" srcOrd="1" destOrd="0" parTransId="{8FBA0CB0-0B93-4885-8A5E-36CC8E8C215B}" sibTransId="{9C2C322B-C7A8-4CE3-9373-1E7C4F0DDC71}"/>
    <dgm:cxn modelId="{03F133CD-3E8B-B046-8892-9DA7181C55A2}" type="presOf" srcId="{87EEE70A-215F-4BAE-93FC-3AF44B08F60A}" destId="{0D678FD9-5FC5-49A4-BED3-730150006063}" srcOrd="0" destOrd="0" presId="urn:microsoft.com/office/officeart/2018/2/layout/IconLabelDescriptionList"/>
    <dgm:cxn modelId="{644E3ECE-0553-42E4-B968-633C2C29C407}" srcId="{CB720F84-CD10-4D95-B5C0-97F92D8C966D}" destId="{F36FC1AA-47D1-495C-9543-4EDCAEC7D2E4}" srcOrd="1" destOrd="0" parTransId="{871E3E10-E175-4D16-9B73-168C01F08D40}" sibTransId="{19D228DC-5984-4DC5-AC27-55AECCA48A83}"/>
    <dgm:cxn modelId="{A3E0F9D0-F3D6-47AD-8400-AE1F5C52C373}" srcId="{CB720F84-CD10-4D95-B5C0-97F92D8C966D}" destId="{4EA78A1E-1F9A-432D-9980-A1D86486C9CA}" srcOrd="3" destOrd="0" parTransId="{27CB66E0-6CC4-4912-98D2-382A511B79FF}" sibTransId="{C7DC6BD7-2D10-441E-A8B8-2F912FD04253}"/>
    <dgm:cxn modelId="{6D63A8E0-CA91-1641-BD00-A9A8DD9ECDAC}" type="presOf" srcId="{994DCD8E-DE09-485B-9846-EFAB76017A69}" destId="{6DF28777-D3E1-4ECA-B879-D8859D74B11B}" srcOrd="0" destOrd="0" presId="urn:microsoft.com/office/officeart/2018/2/layout/IconLabelDescriptionList"/>
    <dgm:cxn modelId="{5B647DE2-DA64-4F7A-8BE7-8D627989942A}" srcId="{90E32441-5122-4F02-B458-EC82A64C4ED8}" destId="{87EEE70A-215F-4BAE-93FC-3AF44B08F60A}" srcOrd="0" destOrd="0" parTransId="{AC226A32-D290-4406-9289-88A88591AFBD}" sibTransId="{AF75578E-D1F5-4E83-A8FB-C936AB330495}"/>
    <dgm:cxn modelId="{CA3D8DE8-72D9-475C-B350-C9FDE4F19E13}" srcId="{CB720F84-CD10-4D95-B5C0-97F92D8C966D}" destId="{24273801-5C5C-4C3B-B730-08E87D9552D4}" srcOrd="0" destOrd="0" parTransId="{88CEFBF9-1353-41E8-911C-A37FA6F7067A}" sibTransId="{0A7A0740-EF52-41B5-971C-4BCF89A425A5}"/>
    <dgm:cxn modelId="{BF2100EC-ED1D-468B-B5D6-F243FC5AB7C1}" srcId="{CB720F84-CD10-4D95-B5C0-97F92D8C966D}" destId="{FF754C53-DAF6-4018-B6ED-503C7D6553C0}" srcOrd="4" destOrd="0" parTransId="{868D5716-1A67-4369-A16F-6FE62BCC416C}" sibTransId="{2FD2FBE9-8F8F-49AF-9668-39E76471731E}"/>
    <dgm:cxn modelId="{C77147F7-43E4-4413-9358-A1DC11A82D40}" srcId="{CB720F84-CD10-4D95-B5C0-97F92D8C966D}" destId="{F7BE5511-BDA0-478D-B2F7-2192476D17DC}" srcOrd="2" destOrd="0" parTransId="{744852ED-9737-4059-B4A6-4C2C1589A0AC}" sibTransId="{D1F4DC4C-E30D-47B6-8C66-1ECA3AB968DA}"/>
    <dgm:cxn modelId="{B8656CF7-19C7-8248-A13F-A1092A8C14F5}" type="presOf" srcId="{8866336C-C438-4AB5-8EBD-CC73D39C6AC3}" destId="{0D678FD9-5FC5-49A4-BED3-730150006063}" srcOrd="0" destOrd="2" presId="urn:microsoft.com/office/officeart/2018/2/layout/IconLabelDescriptionList"/>
    <dgm:cxn modelId="{0823C1B1-07E3-2B4E-A8E7-FF0DB9A047E0}" type="presParOf" srcId="{6DF28777-D3E1-4ECA-B879-D8859D74B11B}" destId="{E087B76A-00FD-4078-8971-91F6CF6AE4EB}" srcOrd="0" destOrd="0" presId="urn:microsoft.com/office/officeart/2018/2/layout/IconLabelDescriptionList"/>
    <dgm:cxn modelId="{30433E7F-07A7-934D-8D62-5710E90245F6}" type="presParOf" srcId="{E087B76A-00FD-4078-8971-91F6CF6AE4EB}" destId="{768C9CA2-F477-45FC-B31A-9D5765178167}" srcOrd="0" destOrd="0" presId="urn:microsoft.com/office/officeart/2018/2/layout/IconLabelDescriptionList"/>
    <dgm:cxn modelId="{B9B6A4A4-20CF-EF43-8BEB-F6E5407C8E2F}" type="presParOf" srcId="{E087B76A-00FD-4078-8971-91F6CF6AE4EB}" destId="{8B9CFDAB-F7BF-4DA9-8A61-27A52AA89E54}" srcOrd="1" destOrd="0" presId="urn:microsoft.com/office/officeart/2018/2/layout/IconLabelDescriptionList"/>
    <dgm:cxn modelId="{66A8751D-8ED3-724F-AAE2-0A6EB26EFDA2}" type="presParOf" srcId="{E087B76A-00FD-4078-8971-91F6CF6AE4EB}" destId="{CBB6CF54-1945-4AC5-BF83-C48FB00A32CA}" srcOrd="2" destOrd="0" presId="urn:microsoft.com/office/officeart/2018/2/layout/IconLabelDescriptionList"/>
    <dgm:cxn modelId="{8EEF419A-B1AE-464A-8020-5918B9CC21D9}" type="presParOf" srcId="{E087B76A-00FD-4078-8971-91F6CF6AE4EB}" destId="{08405960-201F-487E-AF02-2F8ABA8B1BB9}" srcOrd="3" destOrd="0" presId="urn:microsoft.com/office/officeart/2018/2/layout/IconLabelDescriptionList"/>
    <dgm:cxn modelId="{C394807C-6772-9446-8DCB-2F79C5D827B4}" type="presParOf" srcId="{E087B76A-00FD-4078-8971-91F6CF6AE4EB}" destId="{0D678FD9-5FC5-49A4-BED3-730150006063}" srcOrd="4" destOrd="0" presId="urn:microsoft.com/office/officeart/2018/2/layout/IconLabelDescriptionList"/>
    <dgm:cxn modelId="{2B3C594E-979B-A14F-B6DC-E0D4877B1374}" type="presParOf" srcId="{6DF28777-D3E1-4ECA-B879-D8859D74B11B}" destId="{4EC3D1ED-D60E-4EE8-A976-BB3000DD9AA6}" srcOrd="1" destOrd="0" presId="urn:microsoft.com/office/officeart/2018/2/layout/IconLabelDescriptionList"/>
    <dgm:cxn modelId="{A6BD4D9C-1AEA-814A-981F-1A3FC43E4A70}" type="presParOf" srcId="{6DF28777-D3E1-4ECA-B879-D8859D74B11B}" destId="{A2C982D2-2376-4352-8B11-0E5ABD29D8B2}" srcOrd="2" destOrd="0" presId="urn:microsoft.com/office/officeart/2018/2/layout/IconLabelDescriptionList"/>
    <dgm:cxn modelId="{E554DAC6-72BE-4447-8850-DE3D5C4D7522}" type="presParOf" srcId="{A2C982D2-2376-4352-8B11-0E5ABD29D8B2}" destId="{03767CD2-9681-4DB3-86CA-97A1AFC13724}" srcOrd="0" destOrd="0" presId="urn:microsoft.com/office/officeart/2018/2/layout/IconLabelDescriptionList"/>
    <dgm:cxn modelId="{474DA18F-C1C8-CB4A-9C12-2F9FC30D3349}" type="presParOf" srcId="{A2C982D2-2376-4352-8B11-0E5ABD29D8B2}" destId="{651CC2B2-6393-42BE-BB3A-0BEBA2DEC570}" srcOrd="1" destOrd="0" presId="urn:microsoft.com/office/officeart/2018/2/layout/IconLabelDescriptionList"/>
    <dgm:cxn modelId="{73FAB8A9-80E3-D34B-B159-2F8FB8A26A43}" type="presParOf" srcId="{A2C982D2-2376-4352-8B11-0E5ABD29D8B2}" destId="{4B0F750F-3223-4128-B63E-59D44B99529F}" srcOrd="2" destOrd="0" presId="urn:microsoft.com/office/officeart/2018/2/layout/IconLabelDescriptionList"/>
    <dgm:cxn modelId="{9C66A199-CDFF-4E41-B130-05C1ADD1F7EE}" type="presParOf" srcId="{A2C982D2-2376-4352-8B11-0E5ABD29D8B2}" destId="{ECD6A82E-A919-4DD2-AF88-6920A9C9843A}" srcOrd="3" destOrd="0" presId="urn:microsoft.com/office/officeart/2018/2/layout/IconLabelDescriptionList"/>
    <dgm:cxn modelId="{D4431EF5-48CC-584E-B6FE-EAE95AAA92C0}" type="presParOf" srcId="{A2C982D2-2376-4352-8B11-0E5ABD29D8B2}" destId="{24B48F37-CC88-46E9-8545-788E3A753FD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35AA90-17E7-4164-B5A4-E7CFF5A32718}" type="doc">
      <dgm:prSet loTypeId="urn:microsoft.com/office/officeart/2016/7/layout/BasicLinearProcessNumbered" loCatId="process" qsTypeId="urn:microsoft.com/office/officeart/2005/8/quickstyle/simple1" qsCatId="simple" csTypeId="urn:microsoft.com/office/officeart/2005/8/colors/colorful5" csCatId="colorful" phldr="1"/>
      <dgm:spPr/>
      <dgm:t>
        <a:bodyPr/>
        <a:lstStyle/>
        <a:p>
          <a:endParaRPr lang="en-US"/>
        </a:p>
      </dgm:t>
    </dgm:pt>
    <dgm:pt modelId="{F46260C5-7433-4D5D-B247-5B9400F916AE}">
      <dgm:prSet/>
      <dgm:spPr/>
      <dgm:t>
        <a:bodyPr/>
        <a:lstStyle/>
        <a:p>
          <a:r>
            <a:rPr lang="en-US" dirty="0"/>
            <a:t>Identify some barriers to  effective transitions for individuals with autism, intellectual disabilities and  developmental </a:t>
          </a:r>
          <a:r>
            <a:rPr lang="en-US" dirty="0" err="1"/>
            <a:t>disabiliities</a:t>
          </a:r>
          <a:endParaRPr lang="en-US" dirty="0"/>
        </a:p>
      </dgm:t>
    </dgm:pt>
    <dgm:pt modelId="{135DF80B-7BCC-4803-92EA-C06DA672E4FF}" type="parTrans" cxnId="{E923F59E-1A93-42E8-B8E0-A2424424D868}">
      <dgm:prSet/>
      <dgm:spPr/>
      <dgm:t>
        <a:bodyPr/>
        <a:lstStyle/>
        <a:p>
          <a:endParaRPr lang="en-US"/>
        </a:p>
      </dgm:t>
    </dgm:pt>
    <dgm:pt modelId="{E4ACB6C3-921D-4E4F-BE9A-280D7F026613}" type="sibTrans" cxnId="{E923F59E-1A93-42E8-B8E0-A2424424D868}">
      <dgm:prSet phldrT="1" phldr="0"/>
      <dgm:spPr/>
      <dgm:t>
        <a:bodyPr/>
        <a:lstStyle/>
        <a:p>
          <a:r>
            <a:rPr lang="en-US"/>
            <a:t>1</a:t>
          </a:r>
          <a:endParaRPr lang="en-US" dirty="0"/>
        </a:p>
      </dgm:t>
    </dgm:pt>
    <dgm:pt modelId="{471C49F7-1D49-46E8-9AB5-849A278AEAE0}">
      <dgm:prSet/>
      <dgm:spPr/>
      <dgm:t>
        <a:bodyPr/>
        <a:lstStyle/>
        <a:p>
          <a:r>
            <a:rPr lang="en-US" dirty="0"/>
            <a:t>Discuss Implications</a:t>
          </a:r>
        </a:p>
      </dgm:t>
    </dgm:pt>
    <dgm:pt modelId="{1FFD7434-1E17-4C09-863F-CA165296203F}" type="parTrans" cxnId="{C8E2FB43-199F-4385-A917-1CF2730C6E18}">
      <dgm:prSet/>
      <dgm:spPr/>
      <dgm:t>
        <a:bodyPr/>
        <a:lstStyle/>
        <a:p>
          <a:endParaRPr lang="en-US"/>
        </a:p>
      </dgm:t>
    </dgm:pt>
    <dgm:pt modelId="{E2F8D648-72DC-445A-867C-D455A2026AD9}" type="sibTrans" cxnId="{C8E2FB43-199F-4385-A917-1CF2730C6E18}">
      <dgm:prSet phldrT="2" phldr="0"/>
      <dgm:spPr/>
      <dgm:t>
        <a:bodyPr/>
        <a:lstStyle/>
        <a:p>
          <a:r>
            <a:rPr lang="en-US"/>
            <a:t>2</a:t>
          </a:r>
          <a:endParaRPr lang="en-US" dirty="0"/>
        </a:p>
      </dgm:t>
    </dgm:pt>
    <dgm:pt modelId="{770649FB-73A0-49E0-AF03-9440C6A96D81}">
      <dgm:prSet/>
      <dgm:spPr/>
      <dgm:t>
        <a:bodyPr/>
        <a:lstStyle/>
        <a:p>
          <a:r>
            <a:rPr lang="en-US" dirty="0"/>
            <a:t>Families </a:t>
          </a:r>
        </a:p>
      </dgm:t>
    </dgm:pt>
    <dgm:pt modelId="{95E1464F-B351-4DE0-8B96-E2B236FFCCAF}" type="parTrans" cxnId="{755162AF-77B2-47E4-9328-EAF3F63A32EB}">
      <dgm:prSet/>
      <dgm:spPr/>
      <dgm:t>
        <a:bodyPr/>
        <a:lstStyle/>
        <a:p>
          <a:endParaRPr lang="en-US"/>
        </a:p>
      </dgm:t>
    </dgm:pt>
    <dgm:pt modelId="{2F2B952C-DC09-45AB-91B3-81C8E49C22A6}" type="sibTrans" cxnId="{755162AF-77B2-47E4-9328-EAF3F63A32EB}">
      <dgm:prSet/>
      <dgm:spPr/>
      <dgm:t>
        <a:bodyPr/>
        <a:lstStyle/>
        <a:p>
          <a:endParaRPr lang="en-US"/>
        </a:p>
      </dgm:t>
    </dgm:pt>
    <dgm:pt modelId="{ECBA39B8-6940-4E67-A0BC-2A0F292A06CB}">
      <dgm:prSet/>
      <dgm:spPr/>
      <dgm:t>
        <a:bodyPr/>
        <a:lstStyle/>
        <a:p>
          <a:r>
            <a:rPr lang="en-US" dirty="0"/>
            <a:t>Schools</a:t>
          </a:r>
        </a:p>
      </dgm:t>
    </dgm:pt>
    <dgm:pt modelId="{9FD2A9F0-428C-4789-869C-22E6320D8585}" type="parTrans" cxnId="{B537C2B9-556C-4D56-B043-DD7C39A922E1}">
      <dgm:prSet/>
      <dgm:spPr/>
      <dgm:t>
        <a:bodyPr/>
        <a:lstStyle/>
        <a:p>
          <a:endParaRPr lang="en-US"/>
        </a:p>
      </dgm:t>
    </dgm:pt>
    <dgm:pt modelId="{CD2EBECF-90DA-45C7-A818-52F2FD92D0AF}" type="sibTrans" cxnId="{B537C2B9-556C-4D56-B043-DD7C39A922E1}">
      <dgm:prSet/>
      <dgm:spPr/>
      <dgm:t>
        <a:bodyPr/>
        <a:lstStyle/>
        <a:p>
          <a:endParaRPr lang="en-US"/>
        </a:p>
      </dgm:t>
    </dgm:pt>
    <dgm:pt modelId="{7C740748-7275-468D-B768-604F47AEBBD0}">
      <dgm:prSet/>
      <dgm:spPr/>
      <dgm:t>
        <a:bodyPr/>
        <a:lstStyle/>
        <a:p>
          <a:r>
            <a:rPr lang="en-US" dirty="0"/>
            <a:t>Day program </a:t>
          </a:r>
        </a:p>
      </dgm:t>
    </dgm:pt>
    <dgm:pt modelId="{8144372F-0123-4E03-B93C-30650E1F0E2C}" type="parTrans" cxnId="{3697D1D0-5D2F-4293-A142-0E4236CEC008}">
      <dgm:prSet/>
      <dgm:spPr/>
      <dgm:t>
        <a:bodyPr/>
        <a:lstStyle/>
        <a:p>
          <a:endParaRPr lang="en-US"/>
        </a:p>
      </dgm:t>
    </dgm:pt>
    <dgm:pt modelId="{5F65E67C-5BCA-4902-9B09-2E23786F5320}" type="sibTrans" cxnId="{3697D1D0-5D2F-4293-A142-0E4236CEC008}">
      <dgm:prSet/>
      <dgm:spPr/>
      <dgm:t>
        <a:bodyPr/>
        <a:lstStyle/>
        <a:p>
          <a:endParaRPr lang="en-US"/>
        </a:p>
      </dgm:t>
    </dgm:pt>
    <dgm:pt modelId="{4EEFEA7E-179C-4911-ACAA-7BC2B93D8FE0}">
      <dgm:prSet/>
      <dgm:spPr/>
      <dgm:t>
        <a:bodyPr/>
        <a:lstStyle/>
        <a:p>
          <a:r>
            <a:rPr lang="en-US" dirty="0"/>
            <a:t>Residential programs </a:t>
          </a:r>
        </a:p>
      </dgm:t>
    </dgm:pt>
    <dgm:pt modelId="{EC403B34-A15B-427B-A021-5DF2779BE825}" type="parTrans" cxnId="{10D83EE0-B71F-4479-89C3-4B2FF24E7350}">
      <dgm:prSet/>
      <dgm:spPr/>
      <dgm:t>
        <a:bodyPr/>
        <a:lstStyle/>
        <a:p>
          <a:endParaRPr lang="en-US"/>
        </a:p>
      </dgm:t>
    </dgm:pt>
    <dgm:pt modelId="{591DA640-C8D0-40D1-93E0-547C208FA4FD}" type="sibTrans" cxnId="{10D83EE0-B71F-4479-89C3-4B2FF24E7350}">
      <dgm:prSet/>
      <dgm:spPr/>
      <dgm:t>
        <a:bodyPr/>
        <a:lstStyle/>
        <a:p>
          <a:endParaRPr lang="en-US"/>
        </a:p>
      </dgm:t>
    </dgm:pt>
    <dgm:pt modelId="{F73AFA7D-8CC9-40D2-8C4C-9F2FD2F6D837}">
      <dgm:prSet/>
      <dgm:spPr/>
      <dgm:t>
        <a:bodyPr/>
        <a:lstStyle/>
        <a:p>
          <a:r>
            <a:rPr lang="en-US" dirty="0"/>
            <a:t>Short Term Goals</a:t>
          </a:r>
        </a:p>
      </dgm:t>
    </dgm:pt>
    <dgm:pt modelId="{B65CF8F1-E9C2-49B7-A324-6546D5A5BE2B}" type="parTrans" cxnId="{89F2558B-4A8B-47E9-BEDE-C48B9B82CB25}">
      <dgm:prSet/>
      <dgm:spPr/>
      <dgm:t>
        <a:bodyPr/>
        <a:lstStyle/>
        <a:p>
          <a:endParaRPr lang="en-US"/>
        </a:p>
      </dgm:t>
    </dgm:pt>
    <dgm:pt modelId="{B7A742AD-4391-4B2B-8061-9717400AD41D}" type="sibTrans" cxnId="{89F2558B-4A8B-47E9-BEDE-C48B9B82CB25}">
      <dgm:prSet phldrT="3" phldr="0"/>
      <dgm:spPr/>
      <dgm:t>
        <a:bodyPr/>
        <a:lstStyle/>
        <a:p>
          <a:r>
            <a:rPr lang="en-US"/>
            <a:t>3</a:t>
          </a:r>
          <a:endParaRPr lang="en-US" dirty="0"/>
        </a:p>
      </dgm:t>
    </dgm:pt>
    <dgm:pt modelId="{05250829-DF35-4E64-94DD-B1AF8A52C060}">
      <dgm:prSet/>
      <dgm:spPr/>
      <dgm:t>
        <a:bodyPr/>
        <a:lstStyle/>
        <a:p>
          <a:r>
            <a:rPr lang="en-US" dirty="0"/>
            <a:t>Long Term Goals</a:t>
          </a:r>
        </a:p>
      </dgm:t>
    </dgm:pt>
    <dgm:pt modelId="{C6834B16-F5FC-4F81-B048-5FDA26E7F792}" type="parTrans" cxnId="{EE99D89B-9813-4615-92A8-D937F48A390B}">
      <dgm:prSet/>
      <dgm:spPr/>
      <dgm:t>
        <a:bodyPr/>
        <a:lstStyle/>
        <a:p>
          <a:endParaRPr lang="en-US"/>
        </a:p>
      </dgm:t>
    </dgm:pt>
    <dgm:pt modelId="{36F5380E-6F00-4BE8-AD58-CF1D85BCC8AD}" type="sibTrans" cxnId="{EE99D89B-9813-4615-92A8-D937F48A390B}">
      <dgm:prSet phldrT="4" phldr="0"/>
      <dgm:spPr/>
      <dgm:t>
        <a:bodyPr/>
        <a:lstStyle/>
        <a:p>
          <a:r>
            <a:rPr lang="en-US"/>
            <a:t>4</a:t>
          </a:r>
          <a:endParaRPr lang="en-US" dirty="0"/>
        </a:p>
      </dgm:t>
    </dgm:pt>
    <dgm:pt modelId="{9E0F7878-77E0-BC41-A1F9-5C9A8695FD57}">
      <dgm:prSet/>
      <dgm:spPr/>
      <dgm:t>
        <a:bodyPr/>
        <a:lstStyle/>
        <a:p>
          <a:r>
            <a:rPr lang="en-US" dirty="0"/>
            <a:t>Preparation for life after school</a:t>
          </a:r>
        </a:p>
      </dgm:t>
    </dgm:pt>
    <dgm:pt modelId="{0662BB98-504D-454E-9D2F-3E236C791303}" type="parTrans" cxnId="{7A1D74AE-9112-574A-8BDD-229811F417B3}">
      <dgm:prSet/>
      <dgm:spPr/>
      <dgm:t>
        <a:bodyPr/>
        <a:lstStyle/>
        <a:p>
          <a:endParaRPr lang="en-US"/>
        </a:p>
      </dgm:t>
    </dgm:pt>
    <dgm:pt modelId="{7CAB4889-AA3B-9C4B-95C8-84FAEEACA434}" type="sibTrans" cxnId="{7A1D74AE-9112-574A-8BDD-229811F417B3}">
      <dgm:prSet/>
      <dgm:spPr/>
      <dgm:t>
        <a:bodyPr/>
        <a:lstStyle/>
        <a:p>
          <a:endParaRPr lang="en-US"/>
        </a:p>
      </dgm:t>
    </dgm:pt>
    <dgm:pt modelId="{03FCFFEC-413F-0148-B8C6-B13CA0450EC8}" type="pres">
      <dgm:prSet presAssocID="{3A35AA90-17E7-4164-B5A4-E7CFF5A32718}" presName="Name0" presStyleCnt="0">
        <dgm:presLayoutVars>
          <dgm:animLvl val="lvl"/>
          <dgm:resizeHandles val="exact"/>
        </dgm:presLayoutVars>
      </dgm:prSet>
      <dgm:spPr/>
    </dgm:pt>
    <dgm:pt modelId="{07C9727D-5728-0344-B170-71CA5C51D0C1}" type="pres">
      <dgm:prSet presAssocID="{F46260C5-7433-4D5D-B247-5B9400F916AE}" presName="compositeNode" presStyleCnt="0">
        <dgm:presLayoutVars>
          <dgm:bulletEnabled val="1"/>
        </dgm:presLayoutVars>
      </dgm:prSet>
      <dgm:spPr/>
    </dgm:pt>
    <dgm:pt modelId="{1A079540-3382-9043-969F-5817779F263D}" type="pres">
      <dgm:prSet presAssocID="{F46260C5-7433-4D5D-B247-5B9400F916AE}" presName="bgRect" presStyleLbl="bgAccFollowNode1" presStyleIdx="0" presStyleCnt="4"/>
      <dgm:spPr/>
    </dgm:pt>
    <dgm:pt modelId="{8AA40D61-AB95-7743-BDFC-AA3C4F13DA4F}" type="pres">
      <dgm:prSet presAssocID="{E4ACB6C3-921D-4E4F-BE9A-280D7F026613}" presName="sibTransNodeCircle" presStyleLbl="alignNode1" presStyleIdx="0" presStyleCnt="8">
        <dgm:presLayoutVars>
          <dgm:chMax val="0"/>
          <dgm:bulletEnabled/>
        </dgm:presLayoutVars>
      </dgm:prSet>
      <dgm:spPr/>
    </dgm:pt>
    <dgm:pt modelId="{5B08513C-E589-1A41-B283-2982DFEC008C}" type="pres">
      <dgm:prSet presAssocID="{F46260C5-7433-4D5D-B247-5B9400F916AE}" presName="bottomLine" presStyleLbl="alignNode1" presStyleIdx="1" presStyleCnt="8">
        <dgm:presLayoutVars/>
      </dgm:prSet>
      <dgm:spPr/>
    </dgm:pt>
    <dgm:pt modelId="{D1FA5473-4125-5C4B-B5E5-415438E576A1}" type="pres">
      <dgm:prSet presAssocID="{F46260C5-7433-4D5D-B247-5B9400F916AE}" presName="nodeText" presStyleLbl="bgAccFollowNode1" presStyleIdx="0" presStyleCnt="4">
        <dgm:presLayoutVars>
          <dgm:bulletEnabled val="1"/>
        </dgm:presLayoutVars>
      </dgm:prSet>
      <dgm:spPr/>
    </dgm:pt>
    <dgm:pt modelId="{D2FEE757-BFD4-374B-B4FC-C81E4EA2AEA8}" type="pres">
      <dgm:prSet presAssocID="{E4ACB6C3-921D-4E4F-BE9A-280D7F026613}" presName="sibTrans" presStyleCnt="0"/>
      <dgm:spPr/>
    </dgm:pt>
    <dgm:pt modelId="{0426525A-5682-D44E-A5DA-4EE9702D0054}" type="pres">
      <dgm:prSet presAssocID="{471C49F7-1D49-46E8-9AB5-849A278AEAE0}" presName="compositeNode" presStyleCnt="0">
        <dgm:presLayoutVars>
          <dgm:bulletEnabled val="1"/>
        </dgm:presLayoutVars>
      </dgm:prSet>
      <dgm:spPr/>
    </dgm:pt>
    <dgm:pt modelId="{E85B481F-D228-6C40-8A4F-0B8F5B9A7A7A}" type="pres">
      <dgm:prSet presAssocID="{471C49F7-1D49-46E8-9AB5-849A278AEAE0}" presName="bgRect" presStyleLbl="bgAccFollowNode1" presStyleIdx="1" presStyleCnt="4"/>
      <dgm:spPr/>
    </dgm:pt>
    <dgm:pt modelId="{424E1628-8F26-7C41-9446-34AE64E702CC}" type="pres">
      <dgm:prSet presAssocID="{E2F8D648-72DC-445A-867C-D455A2026AD9}" presName="sibTransNodeCircle" presStyleLbl="alignNode1" presStyleIdx="2" presStyleCnt="8">
        <dgm:presLayoutVars>
          <dgm:chMax val="0"/>
          <dgm:bulletEnabled/>
        </dgm:presLayoutVars>
      </dgm:prSet>
      <dgm:spPr/>
    </dgm:pt>
    <dgm:pt modelId="{80969861-E1D9-3444-B111-BEB2D5788CD0}" type="pres">
      <dgm:prSet presAssocID="{471C49F7-1D49-46E8-9AB5-849A278AEAE0}" presName="bottomLine" presStyleLbl="alignNode1" presStyleIdx="3" presStyleCnt="8">
        <dgm:presLayoutVars/>
      </dgm:prSet>
      <dgm:spPr/>
    </dgm:pt>
    <dgm:pt modelId="{4BA9CEAE-4C50-384C-BD5F-C112DC4901FF}" type="pres">
      <dgm:prSet presAssocID="{471C49F7-1D49-46E8-9AB5-849A278AEAE0}" presName="nodeText" presStyleLbl="bgAccFollowNode1" presStyleIdx="1" presStyleCnt="4">
        <dgm:presLayoutVars>
          <dgm:bulletEnabled val="1"/>
        </dgm:presLayoutVars>
      </dgm:prSet>
      <dgm:spPr/>
    </dgm:pt>
    <dgm:pt modelId="{7E897954-D58D-E242-9612-4C5D2E3C8FB6}" type="pres">
      <dgm:prSet presAssocID="{E2F8D648-72DC-445A-867C-D455A2026AD9}" presName="sibTrans" presStyleCnt="0"/>
      <dgm:spPr/>
    </dgm:pt>
    <dgm:pt modelId="{EF560BA1-FA79-4C49-B7C5-7049C43A962A}" type="pres">
      <dgm:prSet presAssocID="{F73AFA7D-8CC9-40D2-8C4C-9F2FD2F6D837}" presName="compositeNode" presStyleCnt="0">
        <dgm:presLayoutVars>
          <dgm:bulletEnabled val="1"/>
        </dgm:presLayoutVars>
      </dgm:prSet>
      <dgm:spPr/>
    </dgm:pt>
    <dgm:pt modelId="{FEFAC186-0A26-054C-94C4-7C4421A752CC}" type="pres">
      <dgm:prSet presAssocID="{F73AFA7D-8CC9-40D2-8C4C-9F2FD2F6D837}" presName="bgRect" presStyleLbl="bgAccFollowNode1" presStyleIdx="2" presStyleCnt="4"/>
      <dgm:spPr/>
    </dgm:pt>
    <dgm:pt modelId="{EAF04273-EC4B-8B42-B0B0-D69F80E13A74}" type="pres">
      <dgm:prSet presAssocID="{B7A742AD-4391-4B2B-8061-9717400AD41D}" presName="sibTransNodeCircle" presStyleLbl="alignNode1" presStyleIdx="4" presStyleCnt="8">
        <dgm:presLayoutVars>
          <dgm:chMax val="0"/>
          <dgm:bulletEnabled/>
        </dgm:presLayoutVars>
      </dgm:prSet>
      <dgm:spPr/>
    </dgm:pt>
    <dgm:pt modelId="{7741BBD2-32C6-5E40-9DD0-B2815FE00022}" type="pres">
      <dgm:prSet presAssocID="{F73AFA7D-8CC9-40D2-8C4C-9F2FD2F6D837}" presName="bottomLine" presStyleLbl="alignNode1" presStyleIdx="5" presStyleCnt="8">
        <dgm:presLayoutVars/>
      </dgm:prSet>
      <dgm:spPr/>
    </dgm:pt>
    <dgm:pt modelId="{65B1929F-76A9-D841-A27F-D8A95AB442C8}" type="pres">
      <dgm:prSet presAssocID="{F73AFA7D-8CC9-40D2-8C4C-9F2FD2F6D837}" presName="nodeText" presStyleLbl="bgAccFollowNode1" presStyleIdx="2" presStyleCnt="4">
        <dgm:presLayoutVars>
          <dgm:bulletEnabled val="1"/>
        </dgm:presLayoutVars>
      </dgm:prSet>
      <dgm:spPr/>
    </dgm:pt>
    <dgm:pt modelId="{4028C77C-BD2C-D84A-98EC-5F048541AFDA}" type="pres">
      <dgm:prSet presAssocID="{B7A742AD-4391-4B2B-8061-9717400AD41D}" presName="sibTrans" presStyleCnt="0"/>
      <dgm:spPr/>
    </dgm:pt>
    <dgm:pt modelId="{2D753CE0-61E0-2E46-9B1C-94AA5AFE7577}" type="pres">
      <dgm:prSet presAssocID="{05250829-DF35-4E64-94DD-B1AF8A52C060}" presName="compositeNode" presStyleCnt="0">
        <dgm:presLayoutVars>
          <dgm:bulletEnabled val="1"/>
        </dgm:presLayoutVars>
      </dgm:prSet>
      <dgm:spPr/>
    </dgm:pt>
    <dgm:pt modelId="{E6ADCC09-3BAE-3D42-B3CF-D2A03C38643E}" type="pres">
      <dgm:prSet presAssocID="{05250829-DF35-4E64-94DD-B1AF8A52C060}" presName="bgRect" presStyleLbl="bgAccFollowNode1" presStyleIdx="3" presStyleCnt="4"/>
      <dgm:spPr/>
    </dgm:pt>
    <dgm:pt modelId="{59A87741-B6C5-CB4A-B4B9-CBDF8DC94C1D}" type="pres">
      <dgm:prSet presAssocID="{36F5380E-6F00-4BE8-AD58-CF1D85BCC8AD}" presName="sibTransNodeCircle" presStyleLbl="alignNode1" presStyleIdx="6" presStyleCnt="8">
        <dgm:presLayoutVars>
          <dgm:chMax val="0"/>
          <dgm:bulletEnabled/>
        </dgm:presLayoutVars>
      </dgm:prSet>
      <dgm:spPr/>
    </dgm:pt>
    <dgm:pt modelId="{693CD364-AB7E-B345-919F-33D523D48A5D}" type="pres">
      <dgm:prSet presAssocID="{05250829-DF35-4E64-94DD-B1AF8A52C060}" presName="bottomLine" presStyleLbl="alignNode1" presStyleIdx="7" presStyleCnt="8">
        <dgm:presLayoutVars/>
      </dgm:prSet>
      <dgm:spPr/>
    </dgm:pt>
    <dgm:pt modelId="{4DE9F43A-5B25-AB47-A3B9-39C9032C4E88}" type="pres">
      <dgm:prSet presAssocID="{05250829-DF35-4E64-94DD-B1AF8A52C060}" presName="nodeText" presStyleLbl="bgAccFollowNode1" presStyleIdx="3" presStyleCnt="4">
        <dgm:presLayoutVars>
          <dgm:bulletEnabled val="1"/>
        </dgm:presLayoutVars>
      </dgm:prSet>
      <dgm:spPr/>
    </dgm:pt>
  </dgm:ptLst>
  <dgm:cxnLst>
    <dgm:cxn modelId="{6AE6F500-7F77-E942-95B5-181CFCD7D550}" type="presOf" srcId="{05250829-DF35-4E64-94DD-B1AF8A52C060}" destId="{E6ADCC09-3BAE-3D42-B3CF-D2A03C38643E}" srcOrd="0" destOrd="0" presId="urn:microsoft.com/office/officeart/2016/7/layout/BasicLinearProcessNumbered"/>
    <dgm:cxn modelId="{D1E43B09-5029-BD45-9A25-77E6E653FA62}" type="presOf" srcId="{B7A742AD-4391-4B2B-8061-9717400AD41D}" destId="{EAF04273-EC4B-8B42-B0B0-D69F80E13A74}" srcOrd="0" destOrd="0" presId="urn:microsoft.com/office/officeart/2016/7/layout/BasicLinearProcessNumbered"/>
    <dgm:cxn modelId="{C1603D17-9738-524C-9FAE-8F8C90FFD533}" type="presOf" srcId="{E4ACB6C3-921D-4E4F-BE9A-280D7F026613}" destId="{8AA40D61-AB95-7743-BDFC-AA3C4F13DA4F}" srcOrd="0" destOrd="0" presId="urn:microsoft.com/office/officeart/2016/7/layout/BasicLinearProcessNumbered"/>
    <dgm:cxn modelId="{E2860E21-8B39-F648-BEB0-ED37FD0CB27E}" type="presOf" srcId="{471C49F7-1D49-46E8-9AB5-849A278AEAE0}" destId="{E85B481F-D228-6C40-8A4F-0B8F5B9A7A7A}" srcOrd="0" destOrd="0" presId="urn:microsoft.com/office/officeart/2016/7/layout/BasicLinearProcessNumbered"/>
    <dgm:cxn modelId="{42C11A24-D5CE-6E49-8F22-A59BA4B26980}" type="presOf" srcId="{05250829-DF35-4E64-94DD-B1AF8A52C060}" destId="{4DE9F43A-5B25-AB47-A3B9-39C9032C4E88}" srcOrd="1" destOrd="0" presId="urn:microsoft.com/office/officeart/2016/7/layout/BasicLinearProcessNumbered"/>
    <dgm:cxn modelId="{0BCD3029-C832-234B-B261-8945B559D263}" type="presOf" srcId="{7C740748-7275-468D-B768-604F47AEBBD0}" destId="{4BA9CEAE-4C50-384C-BD5F-C112DC4901FF}" srcOrd="0" destOrd="4" presId="urn:microsoft.com/office/officeart/2016/7/layout/BasicLinearProcessNumbered"/>
    <dgm:cxn modelId="{3471272E-8974-5E4C-B338-F14F5397A5DE}" type="presOf" srcId="{F46260C5-7433-4D5D-B247-5B9400F916AE}" destId="{D1FA5473-4125-5C4B-B5E5-415438E576A1}" srcOrd="1" destOrd="0" presId="urn:microsoft.com/office/officeart/2016/7/layout/BasicLinearProcessNumbered"/>
    <dgm:cxn modelId="{F2B3FA30-EC90-354C-8D91-25A93E6D536D}" type="presOf" srcId="{F46260C5-7433-4D5D-B247-5B9400F916AE}" destId="{1A079540-3382-9043-969F-5817779F263D}" srcOrd="0" destOrd="0" presId="urn:microsoft.com/office/officeart/2016/7/layout/BasicLinearProcessNumbered"/>
    <dgm:cxn modelId="{C8E2FB43-199F-4385-A917-1CF2730C6E18}" srcId="{3A35AA90-17E7-4164-B5A4-E7CFF5A32718}" destId="{471C49F7-1D49-46E8-9AB5-849A278AEAE0}" srcOrd="1" destOrd="0" parTransId="{1FFD7434-1E17-4C09-863F-CA165296203F}" sibTransId="{E2F8D648-72DC-445A-867C-D455A2026AD9}"/>
    <dgm:cxn modelId="{B8CC3F4C-8063-844B-86BB-F7F43CBB1105}" type="presOf" srcId="{F73AFA7D-8CC9-40D2-8C4C-9F2FD2F6D837}" destId="{FEFAC186-0A26-054C-94C4-7C4421A752CC}" srcOrd="0" destOrd="0" presId="urn:microsoft.com/office/officeart/2016/7/layout/BasicLinearProcessNumbered"/>
    <dgm:cxn modelId="{75B68D77-C849-8C46-BA9E-0D7D064895E8}" type="presOf" srcId="{770649FB-73A0-49E0-AF03-9440C6A96D81}" destId="{4BA9CEAE-4C50-384C-BD5F-C112DC4901FF}" srcOrd="0" destOrd="1" presId="urn:microsoft.com/office/officeart/2016/7/layout/BasicLinearProcessNumbered"/>
    <dgm:cxn modelId="{494BC881-00AD-5E45-BC48-820A655EE4C4}" type="presOf" srcId="{9E0F7878-77E0-BC41-A1F9-5C9A8695FD57}" destId="{4BA9CEAE-4C50-384C-BD5F-C112DC4901FF}" srcOrd="0" destOrd="3" presId="urn:microsoft.com/office/officeart/2016/7/layout/BasicLinearProcessNumbered"/>
    <dgm:cxn modelId="{FBD50C83-D6DE-BC49-91B6-8AB1C2DFFAFF}" type="presOf" srcId="{3A35AA90-17E7-4164-B5A4-E7CFF5A32718}" destId="{03FCFFEC-413F-0148-B8C6-B13CA0450EC8}" srcOrd="0" destOrd="0" presId="urn:microsoft.com/office/officeart/2016/7/layout/BasicLinearProcessNumbered"/>
    <dgm:cxn modelId="{89F2558B-4A8B-47E9-BEDE-C48B9B82CB25}" srcId="{3A35AA90-17E7-4164-B5A4-E7CFF5A32718}" destId="{F73AFA7D-8CC9-40D2-8C4C-9F2FD2F6D837}" srcOrd="2" destOrd="0" parTransId="{B65CF8F1-E9C2-49B7-A324-6546D5A5BE2B}" sibTransId="{B7A742AD-4391-4B2B-8061-9717400AD41D}"/>
    <dgm:cxn modelId="{29455997-DE13-DF42-993A-8E397A88D4A1}" type="presOf" srcId="{36F5380E-6F00-4BE8-AD58-CF1D85BCC8AD}" destId="{59A87741-B6C5-CB4A-B4B9-CBDF8DC94C1D}" srcOrd="0" destOrd="0" presId="urn:microsoft.com/office/officeart/2016/7/layout/BasicLinearProcessNumbered"/>
    <dgm:cxn modelId="{1EDF4F99-E8C3-3A46-B1F4-E9E6744024DA}" type="presOf" srcId="{F73AFA7D-8CC9-40D2-8C4C-9F2FD2F6D837}" destId="{65B1929F-76A9-D841-A27F-D8A95AB442C8}" srcOrd="1" destOrd="0" presId="urn:microsoft.com/office/officeart/2016/7/layout/BasicLinearProcessNumbered"/>
    <dgm:cxn modelId="{EE99D89B-9813-4615-92A8-D937F48A390B}" srcId="{3A35AA90-17E7-4164-B5A4-E7CFF5A32718}" destId="{05250829-DF35-4E64-94DD-B1AF8A52C060}" srcOrd="3" destOrd="0" parTransId="{C6834B16-F5FC-4F81-B048-5FDA26E7F792}" sibTransId="{36F5380E-6F00-4BE8-AD58-CF1D85BCC8AD}"/>
    <dgm:cxn modelId="{E923F59E-1A93-42E8-B8E0-A2424424D868}" srcId="{3A35AA90-17E7-4164-B5A4-E7CFF5A32718}" destId="{F46260C5-7433-4D5D-B247-5B9400F916AE}" srcOrd="0" destOrd="0" parTransId="{135DF80B-7BCC-4803-92EA-C06DA672E4FF}" sibTransId="{E4ACB6C3-921D-4E4F-BE9A-280D7F026613}"/>
    <dgm:cxn modelId="{74AD50A0-BD35-B74F-9552-4434B12AB86A}" type="presOf" srcId="{471C49F7-1D49-46E8-9AB5-849A278AEAE0}" destId="{4BA9CEAE-4C50-384C-BD5F-C112DC4901FF}" srcOrd="1" destOrd="0" presId="urn:microsoft.com/office/officeart/2016/7/layout/BasicLinearProcessNumbered"/>
    <dgm:cxn modelId="{28B43BA4-B7AA-3E46-BD0B-C393171C9D85}" type="presOf" srcId="{4EEFEA7E-179C-4911-ACAA-7BC2B93D8FE0}" destId="{4BA9CEAE-4C50-384C-BD5F-C112DC4901FF}" srcOrd="0" destOrd="5" presId="urn:microsoft.com/office/officeart/2016/7/layout/BasicLinearProcessNumbered"/>
    <dgm:cxn modelId="{7A1D74AE-9112-574A-8BDD-229811F417B3}" srcId="{471C49F7-1D49-46E8-9AB5-849A278AEAE0}" destId="{9E0F7878-77E0-BC41-A1F9-5C9A8695FD57}" srcOrd="2" destOrd="0" parTransId="{0662BB98-504D-454E-9D2F-3E236C791303}" sibTransId="{7CAB4889-AA3B-9C4B-95C8-84FAEEACA434}"/>
    <dgm:cxn modelId="{755162AF-77B2-47E4-9328-EAF3F63A32EB}" srcId="{471C49F7-1D49-46E8-9AB5-849A278AEAE0}" destId="{770649FB-73A0-49E0-AF03-9440C6A96D81}" srcOrd="0" destOrd="0" parTransId="{95E1464F-B351-4DE0-8B96-E2B236FFCCAF}" sibTransId="{2F2B952C-DC09-45AB-91B3-81C8E49C22A6}"/>
    <dgm:cxn modelId="{B537C2B9-556C-4D56-B043-DD7C39A922E1}" srcId="{471C49F7-1D49-46E8-9AB5-849A278AEAE0}" destId="{ECBA39B8-6940-4E67-A0BC-2A0F292A06CB}" srcOrd="1" destOrd="0" parTransId="{9FD2A9F0-428C-4789-869C-22E6320D8585}" sibTransId="{CD2EBECF-90DA-45C7-A818-52F2FD92D0AF}"/>
    <dgm:cxn modelId="{3697D1D0-5D2F-4293-A142-0E4236CEC008}" srcId="{471C49F7-1D49-46E8-9AB5-849A278AEAE0}" destId="{7C740748-7275-468D-B768-604F47AEBBD0}" srcOrd="3" destOrd="0" parTransId="{8144372F-0123-4E03-B93C-30650E1F0E2C}" sibTransId="{5F65E67C-5BCA-4902-9B09-2E23786F5320}"/>
    <dgm:cxn modelId="{DD94BCDB-A61A-B249-BD2A-15C8DFA80E9C}" type="presOf" srcId="{ECBA39B8-6940-4E67-A0BC-2A0F292A06CB}" destId="{4BA9CEAE-4C50-384C-BD5F-C112DC4901FF}" srcOrd="0" destOrd="2" presId="urn:microsoft.com/office/officeart/2016/7/layout/BasicLinearProcessNumbered"/>
    <dgm:cxn modelId="{10D83EE0-B71F-4479-89C3-4B2FF24E7350}" srcId="{471C49F7-1D49-46E8-9AB5-849A278AEAE0}" destId="{4EEFEA7E-179C-4911-ACAA-7BC2B93D8FE0}" srcOrd="4" destOrd="0" parTransId="{EC403B34-A15B-427B-A021-5DF2779BE825}" sibTransId="{591DA640-C8D0-40D1-93E0-547C208FA4FD}"/>
    <dgm:cxn modelId="{C15C6DF8-7EB6-0543-BE89-B3BDAC3731E7}" type="presOf" srcId="{E2F8D648-72DC-445A-867C-D455A2026AD9}" destId="{424E1628-8F26-7C41-9446-34AE64E702CC}" srcOrd="0" destOrd="0" presId="urn:microsoft.com/office/officeart/2016/7/layout/BasicLinearProcessNumbered"/>
    <dgm:cxn modelId="{02DF326D-A4AF-D74B-9012-925EF3703E0E}" type="presParOf" srcId="{03FCFFEC-413F-0148-B8C6-B13CA0450EC8}" destId="{07C9727D-5728-0344-B170-71CA5C51D0C1}" srcOrd="0" destOrd="0" presId="urn:microsoft.com/office/officeart/2016/7/layout/BasicLinearProcessNumbered"/>
    <dgm:cxn modelId="{CFBCD147-DBA0-194E-AA41-F1D593225A37}" type="presParOf" srcId="{07C9727D-5728-0344-B170-71CA5C51D0C1}" destId="{1A079540-3382-9043-969F-5817779F263D}" srcOrd="0" destOrd="0" presId="urn:microsoft.com/office/officeart/2016/7/layout/BasicLinearProcessNumbered"/>
    <dgm:cxn modelId="{4C2A3249-1AAF-E24A-8194-9D39E7403B17}" type="presParOf" srcId="{07C9727D-5728-0344-B170-71CA5C51D0C1}" destId="{8AA40D61-AB95-7743-BDFC-AA3C4F13DA4F}" srcOrd="1" destOrd="0" presId="urn:microsoft.com/office/officeart/2016/7/layout/BasicLinearProcessNumbered"/>
    <dgm:cxn modelId="{F739FD48-28CC-8A40-8142-8FFCCC36B10A}" type="presParOf" srcId="{07C9727D-5728-0344-B170-71CA5C51D0C1}" destId="{5B08513C-E589-1A41-B283-2982DFEC008C}" srcOrd="2" destOrd="0" presId="urn:microsoft.com/office/officeart/2016/7/layout/BasicLinearProcessNumbered"/>
    <dgm:cxn modelId="{85858A13-F883-7C44-BCAB-E9483A0FAC88}" type="presParOf" srcId="{07C9727D-5728-0344-B170-71CA5C51D0C1}" destId="{D1FA5473-4125-5C4B-B5E5-415438E576A1}" srcOrd="3" destOrd="0" presId="urn:microsoft.com/office/officeart/2016/7/layout/BasicLinearProcessNumbered"/>
    <dgm:cxn modelId="{09A2BED6-0D77-3B47-9FEF-43C29FD94DC8}" type="presParOf" srcId="{03FCFFEC-413F-0148-B8C6-B13CA0450EC8}" destId="{D2FEE757-BFD4-374B-B4FC-C81E4EA2AEA8}" srcOrd="1" destOrd="0" presId="urn:microsoft.com/office/officeart/2016/7/layout/BasicLinearProcessNumbered"/>
    <dgm:cxn modelId="{7F553553-10EA-1D4F-849F-2B97BCFFF4A5}" type="presParOf" srcId="{03FCFFEC-413F-0148-B8C6-B13CA0450EC8}" destId="{0426525A-5682-D44E-A5DA-4EE9702D0054}" srcOrd="2" destOrd="0" presId="urn:microsoft.com/office/officeart/2016/7/layout/BasicLinearProcessNumbered"/>
    <dgm:cxn modelId="{1C6A267D-C815-2B4C-8A0D-BCE84A6A8DA5}" type="presParOf" srcId="{0426525A-5682-D44E-A5DA-4EE9702D0054}" destId="{E85B481F-D228-6C40-8A4F-0B8F5B9A7A7A}" srcOrd="0" destOrd="0" presId="urn:microsoft.com/office/officeart/2016/7/layout/BasicLinearProcessNumbered"/>
    <dgm:cxn modelId="{F099ED1F-0C21-0241-AB34-0B67CEDE00CD}" type="presParOf" srcId="{0426525A-5682-D44E-A5DA-4EE9702D0054}" destId="{424E1628-8F26-7C41-9446-34AE64E702CC}" srcOrd="1" destOrd="0" presId="urn:microsoft.com/office/officeart/2016/7/layout/BasicLinearProcessNumbered"/>
    <dgm:cxn modelId="{D214B1B3-4E0A-7B49-997C-A8B3E2E7F141}" type="presParOf" srcId="{0426525A-5682-D44E-A5DA-4EE9702D0054}" destId="{80969861-E1D9-3444-B111-BEB2D5788CD0}" srcOrd="2" destOrd="0" presId="urn:microsoft.com/office/officeart/2016/7/layout/BasicLinearProcessNumbered"/>
    <dgm:cxn modelId="{873760C3-5503-B348-8C9A-3A6F73F065BA}" type="presParOf" srcId="{0426525A-5682-D44E-A5DA-4EE9702D0054}" destId="{4BA9CEAE-4C50-384C-BD5F-C112DC4901FF}" srcOrd="3" destOrd="0" presId="urn:microsoft.com/office/officeart/2016/7/layout/BasicLinearProcessNumbered"/>
    <dgm:cxn modelId="{150B7597-BFFE-A246-A2EE-A6FA20E2A1E4}" type="presParOf" srcId="{03FCFFEC-413F-0148-B8C6-B13CA0450EC8}" destId="{7E897954-D58D-E242-9612-4C5D2E3C8FB6}" srcOrd="3" destOrd="0" presId="urn:microsoft.com/office/officeart/2016/7/layout/BasicLinearProcessNumbered"/>
    <dgm:cxn modelId="{57F5D343-7BF8-6349-8196-35CBC8861C45}" type="presParOf" srcId="{03FCFFEC-413F-0148-B8C6-B13CA0450EC8}" destId="{EF560BA1-FA79-4C49-B7C5-7049C43A962A}" srcOrd="4" destOrd="0" presId="urn:microsoft.com/office/officeart/2016/7/layout/BasicLinearProcessNumbered"/>
    <dgm:cxn modelId="{AE61477F-8F01-5844-894B-2820BB98BBB3}" type="presParOf" srcId="{EF560BA1-FA79-4C49-B7C5-7049C43A962A}" destId="{FEFAC186-0A26-054C-94C4-7C4421A752CC}" srcOrd="0" destOrd="0" presId="urn:microsoft.com/office/officeart/2016/7/layout/BasicLinearProcessNumbered"/>
    <dgm:cxn modelId="{AE6FDDED-1F8E-1B48-A0D3-5E76F4ADB967}" type="presParOf" srcId="{EF560BA1-FA79-4C49-B7C5-7049C43A962A}" destId="{EAF04273-EC4B-8B42-B0B0-D69F80E13A74}" srcOrd="1" destOrd="0" presId="urn:microsoft.com/office/officeart/2016/7/layout/BasicLinearProcessNumbered"/>
    <dgm:cxn modelId="{73A59E96-1346-7147-82C0-ED7AFEA8B251}" type="presParOf" srcId="{EF560BA1-FA79-4C49-B7C5-7049C43A962A}" destId="{7741BBD2-32C6-5E40-9DD0-B2815FE00022}" srcOrd="2" destOrd="0" presId="urn:microsoft.com/office/officeart/2016/7/layout/BasicLinearProcessNumbered"/>
    <dgm:cxn modelId="{E063D2C9-4E7E-D946-9A6C-ACDABFCFD01B}" type="presParOf" srcId="{EF560BA1-FA79-4C49-B7C5-7049C43A962A}" destId="{65B1929F-76A9-D841-A27F-D8A95AB442C8}" srcOrd="3" destOrd="0" presId="urn:microsoft.com/office/officeart/2016/7/layout/BasicLinearProcessNumbered"/>
    <dgm:cxn modelId="{CD379A1E-51E5-B74D-A856-3C718D854047}" type="presParOf" srcId="{03FCFFEC-413F-0148-B8C6-B13CA0450EC8}" destId="{4028C77C-BD2C-D84A-98EC-5F048541AFDA}" srcOrd="5" destOrd="0" presId="urn:microsoft.com/office/officeart/2016/7/layout/BasicLinearProcessNumbered"/>
    <dgm:cxn modelId="{39476DD0-A72C-A84A-AEF9-21DFEBDA0989}" type="presParOf" srcId="{03FCFFEC-413F-0148-B8C6-B13CA0450EC8}" destId="{2D753CE0-61E0-2E46-9B1C-94AA5AFE7577}" srcOrd="6" destOrd="0" presId="urn:microsoft.com/office/officeart/2016/7/layout/BasicLinearProcessNumbered"/>
    <dgm:cxn modelId="{7F0043B1-A869-E743-B3C3-7552E6F13328}" type="presParOf" srcId="{2D753CE0-61E0-2E46-9B1C-94AA5AFE7577}" destId="{E6ADCC09-3BAE-3D42-B3CF-D2A03C38643E}" srcOrd="0" destOrd="0" presId="urn:microsoft.com/office/officeart/2016/7/layout/BasicLinearProcessNumbered"/>
    <dgm:cxn modelId="{7F30681E-AC31-804A-B8CD-7F8D5675BE0D}" type="presParOf" srcId="{2D753CE0-61E0-2E46-9B1C-94AA5AFE7577}" destId="{59A87741-B6C5-CB4A-B4B9-CBDF8DC94C1D}" srcOrd="1" destOrd="0" presId="urn:microsoft.com/office/officeart/2016/7/layout/BasicLinearProcessNumbered"/>
    <dgm:cxn modelId="{DA07B03F-1E4B-4342-BB80-E74712F8E61C}" type="presParOf" srcId="{2D753CE0-61E0-2E46-9B1C-94AA5AFE7577}" destId="{693CD364-AB7E-B345-919F-33D523D48A5D}" srcOrd="2" destOrd="0" presId="urn:microsoft.com/office/officeart/2016/7/layout/BasicLinearProcessNumbered"/>
    <dgm:cxn modelId="{8E7D5FF7-D264-154B-9F1C-A4AF65503996}" type="presParOf" srcId="{2D753CE0-61E0-2E46-9B1C-94AA5AFE7577}" destId="{4DE9F43A-5B25-AB47-A3B9-39C9032C4E8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3A764C-6194-45D7-AC11-9C594DC95642}"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420253E-0F62-4F78-90FA-03C6C5FC58FD}">
      <dgm:prSet/>
      <dgm:spPr/>
      <dgm:t>
        <a:bodyPr/>
        <a:lstStyle/>
        <a:p>
          <a:r>
            <a:rPr lang="en-US" dirty="0"/>
            <a:t>Shattuck, et al, (2012) conducted a comprehensive literature review regarding original research on services and interventions aimed at supporting success in work, education, independence, and social participation among adults aged 18 and older with an ASD published between 2000 and 2010.</a:t>
          </a:r>
        </a:p>
      </dgm:t>
    </dgm:pt>
    <dgm:pt modelId="{6308265C-D93B-4C28-B862-17B2AC0A183D}" type="parTrans" cxnId="{169431A0-2358-4114-A434-B6989B1E9F7A}">
      <dgm:prSet/>
      <dgm:spPr/>
      <dgm:t>
        <a:bodyPr/>
        <a:lstStyle/>
        <a:p>
          <a:endParaRPr lang="en-US"/>
        </a:p>
      </dgm:t>
    </dgm:pt>
    <dgm:pt modelId="{518D2D71-DB39-45F4-A2AA-94219F479303}" type="sibTrans" cxnId="{169431A0-2358-4114-A434-B6989B1E9F7A}">
      <dgm:prSet/>
      <dgm:spPr/>
      <dgm:t>
        <a:bodyPr/>
        <a:lstStyle/>
        <a:p>
          <a:endParaRPr lang="en-US"/>
        </a:p>
      </dgm:t>
    </dgm:pt>
    <dgm:pt modelId="{56415E46-3011-4038-B178-D0EC6B577E28}">
      <dgm:prSet/>
      <dgm:spPr/>
      <dgm:t>
        <a:bodyPr/>
        <a:lstStyle/>
        <a:p>
          <a:r>
            <a:rPr lang="en-US" b="1" dirty="0"/>
            <a:t>Shattuck  concluded that the evidence base about services for adults with an ASD is underdeveloped and can be considered a field of inquiry that is relatively unformed.</a:t>
          </a:r>
          <a:endParaRPr lang="en-US" dirty="0"/>
        </a:p>
      </dgm:t>
    </dgm:pt>
    <dgm:pt modelId="{F5F3F1F9-66EB-4252-A4B3-E3E2904A2DF7}" type="parTrans" cxnId="{65E15BD2-80BB-411C-A457-38B66F89BE46}">
      <dgm:prSet/>
      <dgm:spPr/>
      <dgm:t>
        <a:bodyPr/>
        <a:lstStyle/>
        <a:p>
          <a:endParaRPr lang="en-US"/>
        </a:p>
      </dgm:t>
    </dgm:pt>
    <dgm:pt modelId="{45FE1EF9-7ABF-4994-9D89-CC6E3FC81AD4}" type="sibTrans" cxnId="{65E15BD2-80BB-411C-A457-38B66F89BE46}">
      <dgm:prSet/>
      <dgm:spPr/>
      <dgm:t>
        <a:bodyPr/>
        <a:lstStyle/>
        <a:p>
          <a:endParaRPr lang="en-US"/>
        </a:p>
      </dgm:t>
    </dgm:pt>
    <dgm:pt modelId="{E58650A8-6738-41C8-BEE4-5CEC2A88C64A}">
      <dgm:prSet/>
      <dgm:spPr/>
      <dgm:t>
        <a:bodyPr/>
        <a:lstStyle/>
        <a:p>
          <a:r>
            <a:rPr lang="en-US" dirty="0"/>
            <a:t>Shattuck, P., et al, (2012). Services for adults with autism spectrum disorders. Canadian Journal of Psychiatry, 57, 284-291.</a:t>
          </a:r>
        </a:p>
      </dgm:t>
    </dgm:pt>
    <dgm:pt modelId="{86122C46-3D2A-489F-8BB1-8C34C4914B46}" type="parTrans" cxnId="{14741263-3290-4ADF-A971-C9FAF1012E7A}">
      <dgm:prSet/>
      <dgm:spPr/>
      <dgm:t>
        <a:bodyPr/>
        <a:lstStyle/>
        <a:p>
          <a:endParaRPr lang="en-US"/>
        </a:p>
      </dgm:t>
    </dgm:pt>
    <dgm:pt modelId="{11E32DD6-6933-45C4-A77A-E844D68C29F3}" type="sibTrans" cxnId="{14741263-3290-4ADF-A971-C9FAF1012E7A}">
      <dgm:prSet/>
      <dgm:spPr/>
      <dgm:t>
        <a:bodyPr/>
        <a:lstStyle/>
        <a:p>
          <a:endParaRPr lang="en-US"/>
        </a:p>
      </dgm:t>
    </dgm:pt>
    <dgm:pt modelId="{D8C544A3-94EF-D849-9496-C2CB144FAFAB}" type="pres">
      <dgm:prSet presAssocID="{EC3A764C-6194-45D7-AC11-9C594DC95642}" presName="vert0" presStyleCnt="0">
        <dgm:presLayoutVars>
          <dgm:dir/>
          <dgm:animOne val="branch"/>
          <dgm:animLvl val="lvl"/>
        </dgm:presLayoutVars>
      </dgm:prSet>
      <dgm:spPr/>
    </dgm:pt>
    <dgm:pt modelId="{9193EC7C-D3D4-134F-B435-9D4EC5B7EA41}" type="pres">
      <dgm:prSet presAssocID="{9420253E-0F62-4F78-90FA-03C6C5FC58FD}" presName="thickLine" presStyleLbl="alignNode1" presStyleIdx="0" presStyleCnt="3"/>
      <dgm:spPr/>
    </dgm:pt>
    <dgm:pt modelId="{0A9D2D83-F2AA-C440-B784-B50D23BC7FA2}" type="pres">
      <dgm:prSet presAssocID="{9420253E-0F62-4F78-90FA-03C6C5FC58FD}" presName="horz1" presStyleCnt="0"/>
      <dgm:spPr/>
    </dgm:pt>
    <dgm:pt modelId="{CF95E1D5-4771-2448-BC11-4D3E181663C9}" type="pres">
      <dgm:prSet presAssocID="{9420253E-0F62-4F78-90FA-03C6C5FC58FD}" presName="tx1" presStyleLbl="revTx" presStyleIdx="0" presStyleCnt="3"/>
      <dgm:spPr/>
    </dgm:pt>
    <dgm:pt modelId="{3F34C5EF-1CE5-9245-B078-6FE7FD080127}" type="pres">
      <dgm:prSet presAssocID="{9420253E-0F62-4F78-90FA-03C6C5FC58FD}" presName="vert1" presStyleCnt="0"/>
      <dgm:spPr/>
    </dgm:pt>
    <dgm:pt modelId="{FF4BEAF9-4D7F-2745-A196-80AF9774FED0}" type="pres">
      <dgm:prSet presAssocID="{56415E46-3011-4038-B178-D0EC6B577E28}" presName="thickLine" presStyleLbl="alignNode1" presStyleIdx="1" presStyleCnt="3"/>
      <dgm:spPr/>
    </dgm:pt>
    <dgm:pt modelId="{0F05777C-74C4-7343-8048-640BBA348573}" type="pres">
      <dgm:prSet presAssocID="{56415E46-3011-4038-B178-D0EC6B577E28}" presName="horz1" presStyleCnt="0"/>
      <dgm:spPr/>
    </dgm:pt>
    <dgm:pt modelId="{9D43E80B-B0C3-D64C-B3F5-B7C2641DAD63}" type="pres">
      <dgm:prSet presAssocID="{56415E46-3011-4038-B178-D0EC6B577E28}" presName="tx1" presStyleLbl="revTx" presStyleIdx="1" presStyleCnt="3"/>
      <dgm:spPr/>
    </dgm:pt>
    <dgm:pt modelId="{7392144D-2D6E-184A-BBE5-66A87EC35FED}" type="pres">
      <dgm:prSet presAssocID="{56415E46-3011-4038-B178-D0EC6B577E28}" presName="vert1" presStyleCnt="0"/>
      <dgm:spPr/>
    </dgm:pt>
    <dgm:pt modelId="{CF24EEA2-9050-404E-B267-A6FA2C092F73}" type="pres">
      <dgm:prSet presAssocID="{E58650A8-6738-41C8-BEE4-5CEC2A88C64A}" presName="thickLine" presStyleLbl="alignNode1" presStyleIdx="2" presStyleCnt="3"/>
      <dgm:spPr/>
    </dgm:pt>
    <dgm:pt modelId="{428540C1-6FCF-7041-BDDE-843387AA19B4}" type="pres">
      <dgm:prSet presAssocID="{E58650A8-6738-41C8-BEE4-5CEC2A88C64A}" presName="horz1" presStyleCnt="0"/>
      <dgm:spPr/>
    </dgm:pt>
    <dgm:pt modelId="{D6C0CA15-8A67-864F-AA32-5FE5B0693E07}" type="pres">
      <dgm:prSet presAssocID="{E58650A8-6738-41C8-BEE4-5CEC2A88C64A}" presName="tx1" presStyleLbl="revTx" presStyleIdx="2" presStyleCnt="3"/>
      <dgm:spPr/>
    </dgm:pt>
    <dgm:pt modelId="{5DAFCB2B-F8C4-494A-95CD-1A5EC4B2BE74}" type="pres">
      <dgm:prSet presAssocID="{E58650A8-6738-41C8-BEE4-5CEC2A88C64A}" presName="vert1" presStyleCnt="0"/>
      <dgm:spPr/>
    </dgm:pt>
  </dgm:ptLst>
  <dgm:cxnLst>
    <dgm:cxn modelId="{14741263-3290-4ADF-A971-C9FAF1012E7A}" srcId="{EC3A764C-6194-45D7-AC11-9C594DC95642}" destId="{E58650A8-6738-41C8-BEE4-5CEC2A88C64A}" srcOrd="2" destOrd="0" parTransId="{86122C46-3D2A-489F-8BB1-8C34C4914B46}" sibTransId="{11E32DD6-6933-45C4-A77A-E844D68C29F3}"/>
    <dgm:cxn modelId="{A9C3BD4E-A420-4844-9703-B3B0554EA05A}" type="presOf" srcId="{56415E46-3011-4038-B178-D0EC6B577E28}" destId="{9D43E80B-B0C3-D64C-B3F5-B7C2641DAD63}" srcOrd="0" destOrd="0" presId="urn:microsoft.com/office/officeart/2008/layout/LinedList"/>
    <dgm:cxn modelId="{F2A83D84-B0E7-6A43-9F14-A0B1C82B46ED}" type="presOf" srcId="{EC3A764C-6194-45D7-AC11-9C594DC95642}" destId="{D8C544A3-94EF-D849-9496-C2CB144FAFAB}" srcOrd="0" destOrd="0" presId="urn:microsoft.com/office/officeart/2008/layout/LinedList"/>
    <dgm:cxn modelId="{169431A0-2358-4114-A434-B6989B1E9F7A}" srcId="{EC3A764C-6194-45D7-AC11-9C594DC95642}" destId="{9420253E-0F62-4F78-90FA-03C6C5FC58FD}" srcOrd="0" destOrd="0" parTransId="{6308265C-D93B-4C28-B862-17B2AC0A183D}" sibTransId="{518D2D71-DB39-45F4-A2AA-94219F479303}"/>
    <dgm:cxn modelId="{65E15BD2-80BB-411C-A457-38B66F89BE46}" srcId="{EC3A764C-6194-45D7-AC11-9C594DC95642}" destId="{56415E46-3011-4038-B178-D0EC6B577E28}" srcOrd="1" destOrd="0" parTransId="{F5F3F1F9-66EB-4252-A4B3-E3E2904A2DF7}" sibTransId="{45FE1EF9-7ABF-4994-9D89-CC6E3FC81AD4}"/>
    <dgm:cxn modelId="{1AFC8FE1-54DE-1E4D-8228-2001F26B6716}" type="presOf" srcId="{E58650A8-6738-41C8-BEE4-5CEC2A88C64A}" destId="{D6C0CA15-8A67-864F-AA32-5FE5B0693E07}" srcOrd="0" destOrd="0" presId="urn:microsoft.com/office/officeart/2008/layout/LinedList"/>
    <dgm:cxn modelId="{FD1089FD-D7F0-D541-B188-F4B7CE09A49D}" type="presOf" srcId="{9420253E-0F62-4F78-90FA-03C6C5FC58FD}" destId="{CF95E1D5-4771-2448-BC11-4D3E181663C9}" srcOrd="0" destOrd="0" presId="urn:microsoft.com/office/officeart/2008/layout/LinedList"/>
    <dgm:cxn modelId="{D0E6B19A-FB32-2D47-A0CC-20528D6416F6}" type="presParOf" srcId="{D8C544A3-94EF-D849-9496-C2CB144FAFAB}" destId="{9193EC7C-D3D4-134F-B435-9D4EC5B7EA41}" srcOrd="0" destOrd="0" presId="urn:microsoft.com/office/officeart/2008/layout/LinedList"/>
    <dgm:cxn modelId="{5B13A129-624F-C445-AB09-379D23DED85B}" type="presParOf" srcId="{D8C544A3-94EF-D849-9496-C2CB144FAFAB}" destId="{0A9D2D83-F2AA-C440-B784-B50D23BC7FA2}" srcOrd="1" destOrd="0" presId="urn:microsoft.com/office/officeart/2008/layout/LinedList"/>
    <dgm:cxn modelId="{0FBB2EE2-B3B9-DE4B-B04F-1089F0627995}" type="presParOf" srcId="{0A9D2D83-F2AA-C440-B784-B50D23BC7FA2}" destId="{CF95E1D5-4771-2448-BC11-4D3E181663C9}" srcOrd="0" destOrd="0" presId="urn:microsoft.com/office/officeart/2008/layout/LinedList"/>
    <dgm:cxn modelId="{96E0521C-81BB-2C47-BC94-976469EE2102}" type="presParOf" srcId="{0A9D2D83-F2AA-C440-B784-B50D23BC7FA2}" destId="{3F34C5EF-1CE5-9245-B078-6FE7FD080127}" srcOrd="1" destOrd="0" presId="urn:microsoft.com/office/officeart/2008/layout/LinedList"/>
    <dgm:cxn modelId="{B304D9BD-0ECB-1F4A-9302-C4308966E8A6}" type="presParOf" srcId="{D8C544A3-94EF-D849-9496-C2CB144FAFAB}" destId="{FF4BEAF9-4D7F-2745-A196-80AF9774FED0}" srcOrd="2" destOrd="0" presId="urn:microsoft.com/office/officeart/2008/layout/LinedList"/>
    <dgm:cxn modelId="{88DDD17E-6B9A-2D48-8D90-AABF178AD579}" type="presParOf" srcId="{D8C544A3-94EF-D849-9496-C2CB144FAFAB}" destId="{0F05777C-74C4-7343-8048-640BBA348573}" srcOrd="3" destOrd="0" presId="urn:microsoft.com/office/officeart/2008/layout/LinedList"/>
    <dgm:cxn modelId="{0BD2B602-3E56-0842-8702-6AA962E7A22C}" type="presParOf" srcId="{0F05777C-74C4-7343-8048-640BBA348573}" destId="{9D43E80B-B0C3-D64C-B3F5-B7C2641DAD63}" srcOrd="0" destOrd="0" presId="urn:microsoft.com/office/officeart/2008/layout/LinedList"/>
    <dgm:cxn modelId="{72353622-0AA9-5440-B159-CA22287292EC}" type="presParOf" srcId="{0F05777C-74C4-7343-8048-640BBA348573}" destId="{7392144D-2D6E-184A-BBE5-66A87EC35FED}" srcOrd="1" destOrd="0" presId="urn:microsoft.com/office/officeart/2008/layout/LinedList"/>
    <dgm:cxn modelId="{E44D8A0F-9E75-B949-B563-6B8BDAA65B0C}" type="presParOf" srcId="{D8C544A3-94EF-D849-9496-C2CB144FAFAB}" destId="{CF24EEA2-9050-404E-B267-A6FA2C092F73}" srcOrd="4" destOrd="0" presId="urn:microsoft.com/office/officeart/2008/layout/LinedList"/>
    <dgm:cxn modelId="{DB2BCC48-05A2-DA46-B1F4-28BE74331643}" type="presParOf" srcId="{D8C544A3-94EF-D849-9496-C2CB144FAFAB}" destId="{428540C1-6FCF-7041-BDDE-843387AA19B4}" srcOrd="5" destOrd="0" presId="urn:microsoft.com/office/officeart/2008/layout/LinedList"/>
    <dgm:cxn modelId="{43D7B9E3-238E-2A44-9F38-FBA0A7E893D3}" type="presParOf" srcId="{428540C1-6FCF-7041-BDDE-843387AA19B4}" destId="{D6C0CA15-8A67-864F-AA32-5FE5B0693E07}" srcOrd="0" destOrd="0" presId="urn:microsoft.com/office/officeart/2008/layout/LinedList"/>
    <dgm:cxn modelId="{65F76BEC-A293-2746-B351-FEAF12622BC4}" type="presParOf" srcId="{428540C1-6FCF-7041-BDDE-843387AA19B4}" destId="{5DAFCB2B-F8C4-494A-95CD-1A5EC4B2BE7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C9CA2-F477-45FC-B31A-9D5765178167}">
      <dsp:nvSpPr>
        <dsp:cNvPr id="0" name=""/>
        <dsp:cNvSpPr/>
      </dsp:nvSpPr>
      <dsp:spPr>
        <a:xfrm>
          <a:off x="441971" y="0"/>
          <a:ext cx="1509048" cy="140405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B6CF54-1945-4AC5-BF83-C48FB00A32CA}">
      <dsp:nvSpPr>
        <dsp:cNvPr id="0" name=""/>
        <dsp:cNvSpPr/>
      </dsp:nvSpPr>
      <dsp:spPr>
        <a:xfrm>
          <a:off x="441971" y="1528274"/>
          <a:ext cx="4311566" cy="60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Our Experiences</a:t>
          </a:r>
        </a:p>
      </dsp:txBody>
      <dsp:txXfrm>
        <a:off x="441971" y="1528274"/>
        <a:ext cx="4311566" cy="601739"/>
      </dsp:txXfrm>
    </dsp:sp>
    <dsp:sp modelId="{0D678FD9-5FC5-49A4-BED3-730150006063}">
      <dsp:nvSpPr>
        <dsp:cNvPr id="0" name=""/>
        <dsp:cNvSpPr/>
      </dsp:nvSpPr>
      <dsp:spPr>
        <a:xfrm>
          <a:off x="441971" y="2187788"/>
          <a:ext cx="4311566" cy="91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Public Schools</a:t>
          </a:r>
        </a:p>
        <a:p>
          <a:pPr marL="0" lvl="0" indent="0" algn="l" defTabSz="755650">
            <a:lnSpc>
              <a:spcPct val="100000"/>
            </a:lnSpc>
            <a:spcBef>
              <a:spcPct val="0"/>
            </a:spcBef>
            <a:spcAft>
              <a:spcPct val="35000"/>
            </a:spcAft>
            <a:buNone/>
          </a:pPr>
          <a:r>
            <a:rPr lang="en-US" sz="1700" kern="1200" dirty="0"/>
            <a:t>Private center-based programs and RESCs</a:t>
          </a:r>
        </a:p>
        <a:p>
          <a:pPr marL="0" lvl="0" indent="0" algn="l" defTabSz="755650">
            <a:lnSpc>
              <a:spcPct val="100000"/>
            </a:lnSpc>
            <a:spcBef>
              <a:spcPct val="0"/>
            </a:spcBef>
            <a:spcAft>
              <a:spcPct val="35000"/>
            </a:spcAft>
            <a:buNone/>
          </a:pPr>
          <a:r>
            <a:rPr lang="en-US" sz="1700" kern="1200" dirty="0"/>
            <a:t>Home based programs</a:t>
          </a:r>
        </a:p>
      </dsp:txBody>
      <dsp:txXfrm>
        <a:off x="441971" y="2187788"/>
        <a:ext cx="4311566" cy="919959"/>
      </dsp:txXfrm>
    </dsp:sp>
    <dsp:sp modelId="{03767CD2-9681-4DB3-86CA-97A1AFC13724}">
      <dsp:nvSpPr>
        <dsp:cNvPr id="0" name=""/>
        <dsp:cNvSpPr/>
      </dsp:nvSpPr>
      <dsp:spPr>
        <a:xfrm>
          <a:off x="5508062" y="0"/>
          <a:ext cx="1509048" cy="140405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B0F750F-3223-4128-B63E-59D44B99529F}">
      <dsp:nvSpPr>
        <dsp:cNvPr id="0" name=""/>
        <dsp:cNvSpPr/>
      </dsp:nvSpPr>
      <dsp:spPr>
        <a:xfrm>
          <a:off x="5508062" y="1528274"/>
          <a:ext cx="4311566" cy="6017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dirty="0"/>
            <a:t>Discussions:</a:t>
          </a:r>
        </a:p>
      </dsp:txBody>
      <dsp:txXfrm>
        <a:off x="5508062" y="1528274"/>
        <a:ext cx="4311566" cy="601739"/>
      </dsp:txXfrm>
    </dsp:sp>
    <dsp:sp modelId="{24B48F37-CC88-46E9-8545-788E3A753FD7}">
      <dsp:nvSpPr>
        <dsp:cNvPr id="0" name=""/>
        <dsp:cNvSpPr/>
      </dsp:nvSpPr>
      <dsp:spPr>
        <a:xfrm>
          <a:off x="5508062" y="2187788"/>
          <a:ext cx="4311566" cy="91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Dr. Lloyd, Dr. Duzant and Dr. Recinos</a:t>
          </a:r>
        </a:p>
        <a:p>
          <a:pPr marL="0" lvl="0" indent="0" algn="l" defTabSz="755650">
            <a:lnSpc>
              <a:spcPct val="100000"/>
            </a:lnSpc>
            <a:spcBef>
              <a:spcPct val="0"/>
            </a:spcBef>
            <a:spcAft>
              <a:spcPct val="35000"/>
            </a:spcAft>
            <a:buNone/>
          </a:pPr>
          <a:r>
            <a:rPr lang="en-US" sz="1700" kern="1200" dirty="0"/>
            <a:t>Educational Advocates</a:t>
          </a:r>
        </a:p>
        <a:p>
          <a:pPr marL="0" lvl="0" indent="0" algn="l" defTabSz="755650">
            <a:lnSpc>
              <a:spcPct val="100000"/>
            </a:lnSpc>
            <a:spcBef>
              <a:spcPct val="0"/>
            </a:spcBef>
            <a:spcAft>
              <a:spcPct val="35000"/>
            </a:spcAft>
            <a:buNone/>
          </a:pPr>
          <a:r>
            <a:rPr lang="en-US" sz="1700" kern="1200" dirty="0"/>
            <a:t>Residential Providers</a:t>
          </a:r>
        </a:p>
        <a:p>
          <a:pPr marL="0" lvl="0" indent="0" algn="l" defTabSz="755650">
            <a:lnSpc>
              <a:spcPct val="100000"/>
            </a:lnSpc>
            <a:spcBef>
              <a:spcPct val="0"/>
            </a:spcBef>
            <a:spcAft>
              <a:spcPct val="35000"/>
            </a:spcAft>
            <a:buNone/>
          </a:pPr>
          <a:r>
            <a:rPr lang="en-US" sz="1700" kern="1200" dirty="0"/>
            <a:t>Day program Service Providers</a:t>
          </a:r>
        </a:p>
        <a:p>
          <a:pPr marL="0" lvl="0" indent="0" algn="l" defTabSz="755650">
            <a:lnSpc>
              <a:spcPct val="100000"/>
            </a:lnSpc>
            <a:spcBef>
              <a:spcPct val="0"/>
            </a:spcBef>
            <a:spcAft>
              <a:spcPct val="35000"/>
            </a:spcAft>
            <a:buNone/>
          </a:pPr>
          <a:r>
            <a:rPr lang="en-US" sz="1700" kern="1200" dirty="0"/>
            <a:t>Families</a:t>
          </a:r>
        </a:p>
      </dsp:txBody>
      <dsp:txXfrm>
        <a:off x="5508062" y="2187788"/>
        <a:ext cx="4311566" cy="919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079540-3382-9043-969F-5817779F263D}">
      <dsp:nvSpPr>
        <dsp:cNvPr id="0" name=""/>
        <dsp:cNvSpPr/>
      </dsp:nvSpPr>
      <dsp:spPr>
        <a:xfrm>
          <a:off x="3006" y="0"/>
          <a:ext cx="2385020" cy="3107748"/>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45" tIns="330200" rIns="185945" bIns="330200" numCol="1" spcCol="1270" anchor="t" anchorCtr="0">
          <a:noAutofit/>
        </a:bodyPr>
        <a:lstStyle/>
        <a:p>
          <a:pPr marL="0" lvl="0" indent="0" algn="l" defTabSz="622300">
            <a:lnSpc>
              <a:spcPct val="90000"/>
            </a:lnSpc>
            <a:spcBef>
              <a:spcPct val="0"/>
            </a:spcBef>
            <a:spcAft>
              <a:spcPct val="35000"/>
            </a:spcAft>
            <a:buNone/>
          </a:pPr>
          <a:r>
            <a:rPr lang="en-US" sz="1400" kern="1200" dirty="0"/>
            <a:t>Identify some barriers to  effective transitions for individuals with autism, intellectual disabilities and  developmental </a:t>
          </a:r>
          <a:r>
            <a:rPr lang="en-US" sz="1400" kern="1200" dirty="0" err="1"/>
            <a:t>disabiliities</a:t>
          </a:r>
          <a:endParaRPr lang="en-US" sz="1400" kern="1200" dirty="0"/>
        </a:p>
      </dsp:txBody>
      <dsp:txXfrm>
        <a:off x="3006" y="1180944"/>
        <a:ext cx="2385020" cy="1864648"/>
      </dsp:txXfrm>
    </dsp:sp>
    <dsp:sp modelId="{8AA40D61-AB95-7743-BDFC-AA3C4F13DA4F}">
      <dsp:nvSpPr>
        <dsp:cNvPr id="0" name=""/>
        <dsp:cNvSpPr/>
      </dsp:nvSpPr>
      <dsp:spPr>
        <a:xfrm>
          <a:off x="729354" y="310774"/>
          <a:ext cx="932324" cy="932324"/>
        </a:xfrm>
        <a:prstGeom prst="ellips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endParaRPr lang="en-US" sz="4500" kern="1200" dirty="0"/>
        </a:p>
      </dsp:txBody>
      <dsp:txXfrm>
        <a:off x="865890" y="447310"/>
        <a:ext cx="659252" cy="659252"/>
      </dsp:txXfrm>
    </dsp:sp>
    <dsp:sp modelId="{5B08513C-E589-1A41-B283-2982DFEC008C}">
      <dsp:nvSpPr>
        <dsp:cNvPr id="0" name=""/>
        <dsp:cNvSpPr/>
      </dsp:nvSpPr>
      <dsp:spPr>
        <a:xfrm>
          <a:off x="3006" y="3107676"/>
          <a:ext cx="2385020" cy="72"/>
        </a:xfrm>
        <a:prstGeom prst="rect">
          <a:avLst/>
        </a:prstGeom>
        <a:solidFill>
          <a:schemeClr val="accent5">
            <a:hueOff val="-965506"/>
            <a:satOff val="-2488"/>
            <a:lumOff val="-1681"/>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5B481F-D228-6C40-8A4F-0B8F5B9A7A7A}">
      <dsp:nvSpPr>
        <dsp:cNvPr id="0" name=""/>
        <dsp:cNvSpPr/>
      </dsp:nvSpPr>
      <dsp:spPr>
        <a:xfrm>
          <a:off x="2626528" y="0"/>
          <a:ext cx="2385020" cy="3107748"/>
        </a:xfrm>
        <a:prstGeom prst="rect">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45" tIns="330200" rIns="185945" bIns="330200" numCol="1" spcCol="1270" anchor="t" anchorCtr="0">
          <a:noAutofit/>
        </a:bodyPr>
        <a:lstStyle/>
        <a:p>
          <a:pPr marL="0" lvl="0" indent="0" algn="l" defTabSz="622300">
            <a:lnSpc>
              <a:spcPct val="90000"/>
            </a:lnSpc>
            <a:spcBef>
              <a:spcPct val="0"/>
            </a:spcBef>
            <a:spcAft>
              <a:spcPct val="35000"/>
            </a:spcAft>
            <a:buNone/>
          </a:pPr>
          <a:r>
            <a:rPr lang="en-US" sz="1400" kern="1200" dirty="0"/>
            <a:t>Discuss Implications</a:t>
          </a:r>
        </a:p>
        <a:p>
          <a:pPr marL="57150" lvl="1" indent="-57150" algn="l" defTabSz="488950">
            <a:lnSpc>
              <a:spcPct val="90000"/>
            </a:lnSpc>
            <a:spcBef>
              <a:spcPct val="0"/>
            </a:spcBef>
            <a:spcAft>
              <a:spcPct val="15000"/>
            </a:spcAft>
            <a:buChar char="•"/>
          </a:pPr>
          <a:r>
            <a:rPr lang="en-US" sz="1100" kern="1200" dirty="0"/>
            <a:t>Families </a:t>
          </a:r>
        </a:p>
        <a:p>
          <a:pPr marL="57150" lvl="1" indent="-57150" algn="l" defTabSz="488950">
            <a:lnSpc>
              <a:spcPct val="90000"/>
            </a:lnSpc>
            <a:spcBef>
              <a:spcPct val="0"/>
            </a:spcBef>
            <a:spcAft>
              <a:spcPct val="15000"/>
            </a:spcAft>
            <a:buChar char="•"/>
          </a:pPr>
          <a:r>
            <a:rPr lang="en-US" sz="1100" kern="1200" dirty="0"/>
            <a:t>Schools</a:t>
          </a:r>
        </a:p>
        <a:p>
          <a:pPr marL="57150" lvl="1" indent="-57150" algn="l" defTabSz="488950">
            <a:lnSpc>
              <a:spcPct val="90000"/>
            </a:lnSpc>
            <a:spcBef>
              <a:spcPct val="0"/>
            </a:spcBef>
            <a:spcAft>
              <a:spcPct val="15000"/>
            </a:spcAft>
            <a:buChar char="•"/>
          </a:pPr>
          <a:r>
            <a:rPr lang="en-US" sz="1100" kern="1200" dirty="0"/>
            <a:t>Preparation for life after school</a:t>
          </a:r>
        </a:p>
        <a:p>
          <a:pPr marL="57150" lvl="1" indent="-57150" algn="l" defTabSz="488950">
            <a:lnSpc>
              <a:spcPct val="90000"/>
            </a:lnSpc>
            <a:spcBef>
              <a:spcPct val="0"/>
            </a:spcBef>
            <a:spcAft>
              <a:spcPct val="15000"/>
            </a:spcAft>
            <a:buChar char="•"/>
          </a:pPr>
          <a:r>
            <a:rPr lang="en-US" sz="1100" kern="1200" dirty="0"/>
            <a:t>Day program </a:t>
          </a:r>
        </a:p>
        <a:p>
          <a:pPr marL="57150" lvl="1" indent="-57150" algn="l" defTabSz="488950">
            <a:lnSpc>
              <a:spcPct val="90000"/>
            </a:lnSpc>
            <a:spcBef>
              <a:spcPct val="0"/>
            </a:spcBef>
            <a:spcAft>
              <a:spcPct val="15000"/>
            </a:spcAft>
            <a:buChar char="•"/>
          </a:pPr>
          <a:r>
            <a:rPr lang="en-US" sz="1100" kern="1200" dirty="0"/>
            <a:t>Residential programs </a:t>
          </a:r>
        </a:p>
      </dsp:txBody>
      <dsp:txXfrm>
        <a:off x="2626528" y="1180944"/>
        <a:ext cx="2385020" cy="1864648"/>
      </dsp:txXfrm>
    </dsp:sp>
    <dsp:sp modelId="{424E1628-8F26-7C41-9446-34AE64E702CC}">
      <dsp:nvSpPr>
        <dsp:cNvPr id="0" name=""/>
        <dsp:cNvSpPr/>
      </dsp:nvSpPr>
      <dsp:spPr>
        <a:xfrm>
          <a:off x="3352876" y="310774"/>
          <a:ext cx="932324" cy="932324"/>
        </a:xfrm>
        <a:prstGeom prst="ellipse">
          <a:avLst/>
        </a:prstGeom>
        <a:solidFill>
          <a:schemeClr val="accent5">
            <a:hueOff val="-1931012"/>
            <a:satOff val="-4977"/>
            <a:lumOff val="-3361"/>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endParaRPr lang="en-US" sz="4500" kern="1200" dirty="0"/>
        </a:p>
      </dsp:txBody>
      <dsp:txXfrm>
        <a:off x="3489412" y="447310"/>
        <a:ext cx="659252" cy="659252"/>
      </dsp:txXfrm>
    </dsp:sp>
    <dsp:sp modelId="{80969861-E1D9-3444-B111-BEB2D5788CD0}">
      <dsp:nvSpPr>
        <dsp:cNvPr id="0" name=""/>
        <dsp:cNvSpPr/>
      </dsp:nvSpPr>
      <dsp:spPr>
        <a:xfrm>
          <a:off x="2626528" y="3107676"/>
          <a:ext cx="2385020" cy="72"/>
        </a:xfrm>
        <a:prstGeom prst="rect">
          <a:avLst/>
        </a:prstGeom>
        <a:solidFill>
          <a:schemeClr val="accent5">
            <a:hueOff val="-2896518"/>
            <a:satOff val="-7465"/>
            <a:lumOff val="-5042"/>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FAC186-0A26-054C-94C4-7C4421A752CC}">
      <dsp:nvSpPr>
        <dsp:cNvPr id="0" name=""/>
        <dsp:cNvSpPr/>
      </dsp:nvSpPr>
      <dsp:spPr>
        <a:xfrm>
          <a:off x="5250051" y="0"/>
          <a:ext cx="2385020" cy="3107748"/>
        </a:xfrm>
        <a:prstGeom prst="rect">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45" tIns="330200" rIns="185945" bIns="330200" numCol="1" spcCol="1270" anchor="t" anchorCtr="0">
          <a:noAutofit/>
        </a:bodyPr>
        <a:lstStyle/>
        <a:p>
          <a:pPr marL="0" lvl="0" indent="0" algn="l" defTabSz="622300">
            <a:lnSpc>
              <a:spcPct val="90000"/>
            </a:lnSpc>
            <a:spcBef>
              <a:spcPct val="0"/>
            </a:spcBef>
            <a:spcAft>
              <a:spcPct val="35000"/>
            </a:spcAft>
            <a:buNone/>
          </a:pPr>
          <a:r>
            <a:rPr lang="en-US" sz="1400" kern="1200" dirty="0"/>
            <a:t>Short Term Goals</a:t>
          </a:r>
        </a:p>
      </dsp:txBody>
      <dsp:txXfrm>
        <a:off x="5250051" y="1180944"/>
        <a:ext cx="2385020" cy="1864648"/>
      </dsp:txXfrm>
    </dsp:sp>
    <dsp:sp modelId="{EAF04273-EC4B-8B42-B0B0-D69F80E13A74}">
      <dsp:nvSpPr>
        <dsp:cNvPr id="0" name=""/>
        <dsp:cNvSpPr/>
      </dsp:nvSpPr>
      <dsp:spPr>
        <a:xfrm>
          <a:off x="5976398" y="310774"/>
          <a:ext cx="932324" cy="932324"/>
        </a:xfrm>
        <a:prstGeom prst="ellipse">
          <a:avLst/>
        </a:prstGeom>
        <a:solidFill>
          <a:schemeClr val="accent5">
            <a:hueOff val="-3862025"/>
            <a:satOff val="-9954"/>
            <a:lumOff val="-6723"/>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endParaRPr lang="en-US" sz="4500" kern="1200" dirty="0"/>
        </a:p>
      </dsp:txBody>
      <dsp:txXfrm>
        <a:off x="6112934" y="447310"/>
        <a:ext cx="659252" cy="659252"/>
      </dsp:txXfrm>
    </dsp:sp>
    <dsp:sp modelId="{7741BBD2-32C6-5E40-9DD0-B2815FE00022}">
      <dsp:nvSpPr>
        <dsp:cNvPr id="0" name=""/>
        <dsp:cNvSpPr/>
      </dsp:nvSpPr>
      <dsp:spPr>
        <a:xfrm>
          <a:off x="5250051" y="3107676"/>
          <a:ext cx="2385020" cy="72"/>
        </a:xfrm>
        <a:prstGeom prst="rect">
          <a:avLst/>
        </a:prstGeom>
        <a:solidFill>
          <a:schemeClr val="accent5">
            <a:hueOff val="-4827531"/>
            <a:satOff val="-12442"/>
            <a:lumOff val="-8404"/>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ADCC09-3BAE-3D42-B3CF-D2A03C38643E}">
      <dsp:nvSpPr>
        <dsp:cNvPr id="0" name=""/>
        <dsp:cNvSpPr/>
      </dsp:nvSpPr>
      <dsp:spPr>
        <a:xfrm>
          <a:off x="7873573" y="0"/>
          <a:ext cx="2385020" cy="3107748"/>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5945" tIns="330200" rIns="185945" bIns="330200" numCol="1" spcCol="1270" anchor="t" anchorCtr="0">
          <a:noAutofit/>
        </a:bodyPr>
        <a:lstStyle/>
        <a:p>
          <a:pPr marL="0" lvl="0" indent="0" algn="l" defTabSz="622300">
            <a:lnSpc>
              <a:spcPct val="90000"/>
            </a:lnSpc>
            <a:spcBef>
              <a:spcPct val="0"/>
            </a:spcBef>
            <a:spcAft>
              <a:spcPct val="35000"/>
            </a:spcAft>
            <a:buNone/>
          </a:pPr>
          <a:r>
            <a:rPr lang="en-US" sz="1400" kern="1200" dirty="0"/>
            <a:t>Long Term Goals</a:t>
          </a:r>
        </a:p>
      </dsp:txBody>
      <dsp:txXfrm>
        <a:off x="7873573" y="1180944"/>
        <a:ext cx="2385020" cy="1864648"/>
      </dsp:txXfrm>
    </dsp:sp>
    <dsp:sp modelId="{59A87741-B6C5-CB4A-B4B9-CBDF8DC94C1D}">
      <dsp:nvSpPr>
        <dsp:cNvPr id="0" name=""/>
        <dsp:cNvSpPr/>
      </dsp:nvSpPr>
      <dsp:spPr>
        <a:xfrm>
          <a:off x="8599921" y="310774"/>
          <a:ext cx="932324" cy="932324"/>
        </a:xfrm>
        <a:prstGeom prst="ellipse">
          <a:avLst/>
        </a:prstGeom>
        <a:solidFill>
          <a:schemeClr val="accent5">
            <a:hueOff val="-5793037"/>
            <a:satOff val="-14931"/>
            <a:lumOff val="-10084"/>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688" tIns="12700" rIns="72688"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endParaRPr lang="en-US" sz="4500" kern="1200" dirty="0"/>
        </a:p>
      </dsp:txBody>
      <dsp:txXfrm>
        <a:off x="8736457" y="447310"/>
        <a:ext cx="659252" cy="659252"/>
      </dsp:txXfrm>
    </dsp:sp>
    <dsp:sp modelId="{693CD364-AB7E-B345-919F-33D523D48A5D}">
      <dsp:nvSpPr>
        <dsp:cNvPr id="0" name=""/>
        <dsp:cNvSpPr/>
      </dsp:nvSpPr>
      <dsp:spPr>
        <a:xfrm>
          <a:off x="7873573" y="3107676"/>
          <a:ext cx="2385020" cy="72"/>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3EC7C-D3D4-134F-B435-9D4EC5B7EA41}">
      <dsp:nvSpPr>
        <dsp:cNvPr id="0" name=""/>
        <dsp:cNvSpPr/>
      </dsp:nvSpPr>
      <dsp:spPr>
        <a:xfrm>
          <a:off x="0" y="2125"/>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95E1D5-4771-2448-BC11-4D3E181663C9}">
      <dsp:nvSpPr>
        <dsp:cNvPr id="0" name=""/>
        <dsp:cNvSpPr/>
      </dsp:nvSpPr>
      <dsp:spPr>
        <a:xfrm>
          <a:off x="0" y="2125"/>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Shattuck, et al, (2012) conducted a comprehensive literature review regarding original research on services and interventions aimed at supporting success in work, education, independence, and social participation among adults aged 18 and older with an ASD published between 2000 and 2010.</a:t>
          </a:r>
        </a:p>
      </dsp:txBody>
      <dsp:txXfrm>
        <a:off x="0" y="2125"/>
        <a:ext cx="10515600" cy="1449431"/>
      </dsp:txXfrm>
    </dsp:sp>
    <dsp:sp modelId="{FF4BEAF9-4D7F-2745-A196-80AF9774FED0}">
      <dsp:nvSpPr>
        <dsp:cNvPr id="0" name=""/>
        <dsp:cNvSpPr/>
      </dsp:nvSpPr>
      <dsp:spPr>
        <a:xfrm>
          <a:off x="0" y="145155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3E80B-B0C3-D64C-B3F5-B7C2641DAD63}">
      <dsp:nvSpPr>
        <dsp:cNvPr id="0" name=""/>
        <dsp:cNvSpPr/>
      </dsp:nvSpPr>
      <dsp:spPr>
        <a:xfrm>
          <a:off x="0" y="1451556"/>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Shattuck  concluded that the evidence base about services for adults with an ASD is underdeveloped and can be considered a field of inquiry that is relatively unformed.</a:t>
          </a:r>
          <a:endParaRPr lang="en-US" sz="2200" kern="1200" dirty="0"/>
        </a:p>
      </dsp:txBody>
      <dsp:txXfrm>
        <a:off x="0" y="1451556"/>
        <a:ext cx="10515600" cy="1449431"/>
      </dsp:txXfrm>
    </dsp:sp>
    <dsp:sp modelId="{CF24EEA2-9050-404E-B267-A6FA2C092F73}">
      <dsp:nvSpPr>
        <dsp:cNvPr id="0" name=""/>
        <dsp:cNvSpPr/>
      </dsp:nvSpPr>
      <dsp:spPr>
        <a:xfrm>
          <a:off x="0" y="2900987"/>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0CA15-8A67-864F-AA32-5FE5B0693E07}">
      <dsp:nvSpPr>
        <dsp:cNvPr id="0" name=""/>
        <dsp:cNvSpPr/>
      </dsp:nvSpPr>
      <dsp:spPr>
        <a:xfrm>
          <a:off x="0" y="2900987"/>
          <a:ext cx="10515600" cy="1449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Shattuck, P., et al, (2012). Services for adults with autism spectrum disorders. Canadian Journal of Psychiatry, 57, 284-291.</a:t>
          </a:r>
        </a:p>
      </dsp:txBody>
      <dsp:txXfrm>
        <a:off x="0" y="2900987"/>
        <a:ext cx="10515600" cy="144943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7D73E-AB8C-523D-18E4-BDF778C58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D6FC30-6160-2BB6-D841-61E9933BCA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60A7A4-AB7C-7877-226D-B1A5075DAFB0}"/>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5" name="Footer Placeholder 4">
            <a:extLst>
              <a:ext uri="{FF2B5EF4-FFF2-40B4-BE49-F238E27FC236}">
                <a16:creationId xmlns:a16="http://schemas.microsoft.com/office/drawing/2014/main" id="{70A38EE7-02F1-5140-A29B-7B28CE8A8D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A4D504-5AF8-99A9-2398-08713D566D5D}"/>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390748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7D65-987E-0D10-8D8E-E09F729D10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37FF3-BDB2-9ADE-F724-B5F226AF4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F31FAE-B4F3-F9CB-B425-338D515696AA}"/>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5" name="Footer Placeholder 4">
            <a:extLst>
              <a:ext uri="{FF2B5EF4-FFF2-40B4-BE49-F238E27FC236}">
                <a16:creationId xmlns:a16="http://schemas.microsoft.com/office/drawing/2014/main" id="{2E0CD486-23B6-3C26-7DAB-586431CE2A6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035DD7-BC4D-1A13-C459-CF7E75F301FF}"/>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305195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4CD739-5F30-F517-D6C6-9EB4362F78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3C10D3-9A3B-FAAD-886F-633B5A1E13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F78ACE-6C1F-A187-83B5-97FB24501CEB}"/>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5" name="Footer Placeholder 4">
            <a:extLst>
              <a:ext uri="{FF2B5EF4-FFF2-40B4-BE49-F238E27FC236}">
                <a16:creationId xmlns:a16="http://schemas.microsoft.com/office/drawing/2014/main" id="{A8CC992C-8E68-A87E-9084-25B11D3DF58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440E0B8-65DF-535B-5290-C66387208C6F}"/>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3101140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64C5-3634-03B5-EE6F-3EAFEA8C8E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8DEB06-07A3-5AFC-A2FB-00818474DF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C2318-244C-79CD-F276-7906A222B366}"/>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5" name="Footer Placeholder 4">
            <a:extLst>
              <a:ext uri="{FF2B5EF4-FFF2-40B4-BE49-F238E27FC236}">
                <a16:creationId xmlns:a16="http://schemas.microsoft.com/office/drawing/2014/main" id="{A4A6A54C-3A1C-C3B3-BD1D-FF706A83C3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8A9ECE-32C6-4E1D-54C4-73AA90A08149}"/>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3893328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ADFA-70D9-5AF9-FE9E-F9B7532383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A6E62C-E216-55B4-D06E-C2355FCB84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4CD453-21A6-AC5D-3A0D-D5251ACB4BB2}"/>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5" name="Footer Placeholder 4">
            <a:extLst>
              <a:ext uri="{FF2B5EF4-FFF2-40B4-BE49-F238E27FC236}">
                <a16:creationId xmlns:a16="http://schemas.microsoft.com/office/drawing/2014/main" id="{43122412-9808-586A-417D-85E5C1870CF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B3A73C-3565-D5E9-8984-3B360F29107D}"/>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4264334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7B064-4B3F-BEA9-AFFA-27BEC68F2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02961A-C0DC-97F5-8CF5-E3F0A0E265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214077-B183-E619-5C34-F8C5CB69EF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E86449-0B4C-E0BE-6571-41421C1EEA9E}"/>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6" name="Footer Placeholder 5">
            <a:extLst>
              <a:ext uri="{FF2B5EF4-FFF2-40B4-BE49-F238E27FC236}">
                <a16:creationId xmlns:a16="http://schemas.microsoft.com/office/drawing/2014/main" id="{14AE456A-AEFE-815D-3B40-E21D57D6C51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1F2E15-F394-98D3-02F9-8F138F9009A2}"/>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167402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74ACE-583C-857B-C31C-E85F0C5EB2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916151-273A-0352-EE9B-4266550443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856689-F421-EC60-45B1-669B1B4F9B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9A9304-B163-BBDF-88F2-32D28DDD2F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74619C6-F390-F3C0-09AC-5BEE5D48B2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D1AB51-47C1-A611-E095-103129624F2B}"/>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8" name="Footer Placeholder 7">
            <a:extLst>
              <a:ext uri="{FF2B5EF4-FFF2-40B4-BE49-F238E27FC236}">
                <a16:creationId xmlns:a16="http://schemas.microsoft.com/office/drawing/2014/main" id="{AF35DC39-98BE-27F8-AF5E-8159CCFB5F5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C2A3B4-716D-71C3-C494-A05141990502}"/>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172116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D8551-ED7D-DE5C-B3E0-8C7915ACDC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000A64-B7D5-BC58-765D-8626A23E676F}"/>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4" name="Footer Placeholder 3">
            <a:extLst>
              <a:ext uri="{FF2B5EF4-FFF2-40B4-BE49-F238E27FC236}">
                <a16:creationId xmlns:a16="http://schemas.microsoft.com/office/drawing/2014/main" id="{D39DEA87-19E6-26BD-4E97-53245A40CA0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65A5934-420E-D1E4-FDF8-04BF1B8E121B}"/>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1253137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A488D4-DF79-8F36-2145-FF3011A777E9}"/>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3" name="Footer Placeholder 2">
            <a:extLst>
              <a:ext uri="{FF2B5EF4-FFF2-40B4-BE49-F238E27FC236}">
                <a16:creationId xmlns:a16="http://schemas.microsoft.com/office/drawing/2014/main" id="{B242DEEB-8F5C-879B-D058-0A821657D15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FFB1340-DC2B-DF68-97BA-E2C90ED9BC9A}"/>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107900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39470-162A-1E96-A135-2C99908FB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F574A5-BE3B-E706-057E-BBF12271D0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45BFB7-AD88-9B32-E001-FB09A9AB3D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F4FA13-C633-9756-9E49-2A28A653F817}"/>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6" name="Footer Placeholder 5">
            <a:extLst>
              <a:ext uri="{FF2B5EF4-FFF2-40B4-BE49-F238E27FC236}">
                <a16:creationId xmlns:a16="http://schemas.microsoft.com/office/drawing/2014/main" id="{3BFB3C9E-7AC5-361E-DD96-38045152A4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940CF7-B382-9561-8205-7AE4D26FEF75}"/>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155413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6B16-EDAC-0867-7A31-B59F74892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459E3E-F884-EFDD-7990-A47FB50AA3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8055C2A-E557-047C-8B7F-638C5DB3E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989ED-724C-EE82-F8F5-7403873F67A8}"/>
              </a:ext>
            </a:extLst>
          </p:cNvPr>
          <p:cNvSpPr>
            <a:spLocks noGrp="1"/>
          </p:cNvSpPr>
          <p:nvPr>
            <p:ph type="dt" sz="half" idx="10"/>
          </p:nvPr>
        </p:nvSpPr>
        <p:spPr/>
        <p:txBody>
          <a:bodyPr/>
          <a:lstStyle/>
          <a:p>
            <a:fld id="{1C8322F6-1C60-46CF-968C-BC20E470F443}" type="datetimeFigureOut">
              <a:rPr lang="en-US" smtClean="0"/>
              <a:t>5/2/2023</a:t>
            </a:fld>
            <a:endParaRPr lang="en-US" dirty="0"/>
          </a:p>
        </p:txBody>
      </p:sp>
      <p:sp>
        <p:nvSpPr>
          <p:cNvPr id="6" name="Footer Placeholder 5">
            <a:extLst>
              <a:ext uri="{FF2B5EF4-FFF2-40B4-BE49-F238E27FC236}">
                <a16:creationId xmlns:a16="http://schemas.microsoft.com/office/drawing/2014/main" id="{7093413D-00CE-2DC2-21C9-200D7C8ADA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DCB4A5-C865-8FFC-F4C9-0B45BBB88E25}"/>
              </a:ext>
            </a:extLst>
          </p:cNvPr>
          <p:cNvSpPr>
            <a:spLocks noGrp="1"/>
          </p:cNvSpPr>
          <p:nvPr>
            <p:ph type="sldNum" sz="quarter" idx="12"/>
          </p:nvPr>
        </p:nvSpPr>
        <p:spPr/>
        <p:txBody>
          <a:bodyPr/>
          <a:lstStyle/>
          <a:p>
            <a:fld id="{5EEB83C2-341F-4C28-A243-1C56DDDA54D3}" type="slidenum">
              <a:rPr lang="en-US" smtClean="0"/>
              <a:t>‹#›</a:t>
            </a:fld>
            <a:endParaRPr lang="en-US" dirty="0"/>
          </a:p>
        </p:txBody>
      </p:sp>
    </p:spTree>
    <p:extLst>
      <p:ext uri="{BB962C8B-B14F-4D97-AF65-F5344CB8AC3E}">
        <p14:creationId xmlns:p14="http://schemas.microsoft.com/office/powerpoint/2010/main" val="359278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5C450B-FFAF-7DCE-C96A-D5BFAB775E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B55387-3346-8A02-0D4A-F457C70BD3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B649F-622F-F9D4-D994-765761A7E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322F6-1C60-46CF-968C-BC20E470F443}" type="datetimeFigureOut">
              <a:rPr lang="en-US" smtClean="0"/>
              <a:t>5/2/2023</a:t>
            </a:fld>
            <a:endParaRPr lang="en-US" dirty="0"/>
          </a:p>
        </p:txBody>
      </p:sp>
      <p:sp>
        <p:nvSpPr>
          <p:cNvPr id="5" name="Footer Placeholder 4">
            <a:extLst>
              <a:ext uri="{FF2B5EF4-FFF2-40B4-BE49-F238E27FC236}">
                <a16:creationId xmlns:a16="http://schemas.microsoft.com/office/drawing/2014/main" id="{4C6C8D8D-8EA9-84D8-26D4-609564D96D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319F0D8-48C7-11B2-EC3E-9F23F7BED0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83C2-341F-4C28-A243-1C56DDDA54D3}" type="slidenum">
              <a:rPr lang="en-US" smtClean="0"/>
              <a:t>‹#›</a:t>
            </a:fld>
            <a:endParaRPr lang="en-US" dirty="0"/>
          </a:p>
        </p:txBody>
      </p:sp>
    </p:spTree>
    <p:extLst>
      <p:ext uri="{BB962C8B-B14F-4D97-AF65-F5344CB8AC3E}">
        <p14:creationId xmlns:p14="http://schemas.microsoft.com/office/powerpoint/2010/main" val="1030632903"/>
      </p:ext>
    </p:extLst>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E4556D3F-F9E0-4DD4-A96F-6A8297B9240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8" name="Color">
              <a:extLst>
                <a:ext uri="{FF2B5EF4-FFF2-40B4-BE49-F238E27FC236}">
                  <a16:creationId xmlns:a16="http://schemas.microsoft.com/office/drawing/2014/main" id="{86D4FF5D-6473-4BE3-A6EC-40CE25027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lor">
              <a:extLst>
                <a:ext uri="{FF2B5EF4-FFF2-40B4-BE49-F238E27FC236}">
                  <a16:creationId xmlns:a16="http://schemas.microsoft.com/office/drawing/2014/main" id="{993888FB-861F-4B4A-819C-BEB6D558A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07292E03-DC3A-BBE4-2860-D99D176D30F3}"/>
              </a:ext>
            </a:extLst>
          </p:cNvPr>
          <p:cNvPicPr>
            <a:picLocks noChangeAspect="1"/>
          </p:cNvPicPr>
          <p:nvPr/>
        </p:nvPicPr>
        <p:blipFill rotWithShape="1">
          <a:blip r:embed="rId2"/>
          <a:srcRect l="4856" r="45449" b="1"/>
          <a:stretch/>
        </p:blipFill>
        <p:spPr>
          <a:xfrm>
            <a:off x="6803647" y="1065276"/>
            <a:ext cx="4730214" cy="4727448"/>
          </a:xfrm>
          <a:prstGeom prst="rect">
            <a:avLst/>
          </a:prstGeom>
        </p:spPr>
      </p:pic>
      <p:grpSp>
        <p:nvGrpSpPr>
          <p:cNvPr id="17" name="Group 16">
            <a:extLst>
              <a:ext uri="{FF2B5EF4-FFF2-40B4-BE49-F238E27FC236}">
                <a16:creationId xmlns:a16="http://schemas.microsoft.com/office/drawing/2014/main" id="{65EABBED-2B80-4B13-A7A8-1D34C4A02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0" name="Freeform: Shape 17">
              <a:extLst>
                <a:ext uri="{FF2B5EF4-FFF2-40B4-BE49-F238E27FC236}">
                  <a16:creationId xmlns:a16="http://schemas.microsoft.com/office/drawing/2014/main" id="{73A7A746-A7C1-443C-9B24-406D22245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8">
              <a:extLst>
                <a:ext uri="{FF2B5EF4-FFF2-40B4-BE49-F238E27FC236}">
                  <a16:creationId xmlns:a16="http://schemas.microsoft.com/office/drawing/2014/main" id="{1D71425D-6031-4121-BA40-815DACCD0E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9">
              <a:extLst>
                <a:ext uri="{FF2B5EF4-FFF2-40B4-BE49-F238E27FC236}">
                  <a16:creationId xmlns:a16="http://schemas.microsoft.com/office/drawing/2014/main" id="{67A43343-A25B-49D5-9967-D5647ADF7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0">
              <a:extLst>
                <a:ext uri="{FF2B5EF4-FFF2-40B4-BE49-F238E27FC236}">
                  <a16:creationId xmlns:a16="http://schemas.microsoft.com/office/drawing/2014/main" id="{F066E434-22B6-48A1-BC19-A80163E819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1">
              <a:extLst>
                <a:ext uri="{FF2B5EF4-FFF2-40B4-BE49-F238E27FC236}">
                  <a16:creationId xmlns:a16="http://schemas.microsoft.com/office/drawing/2014/main" id="{35470CE2-E5F8-489C-84E9-775AE8D3E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2">
              <a:extLst>
                <a:ext uri="{FF2B5EF4-FFF2-40B4-BE49-F238E27FC236}">
                  <a16:creationId xmlns:a16="http://schemas.microsoft.com/office/drawing/2014/main" id="{12435DD6-F0FB-492A-9267-CE09EC2C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3">
              <a:extLst>
                <a:ext uri="{FF2B5EF4-FFF2-40B4-BE49-F238E27FC236}">
                  <a16:creationId xmlns:a16="http://schemas.microsoft.com/office/drawing/2014/main" id="{5B17117C-64EA-4B8B-9DDC-D10E947C46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51E5D505-8E45-5F9B-3DF9-ED61B56E6628}"/>
              </a:ext>
            </a:extLst>
          </p:cNvPr>
          <p:cNvSpPr>
            <a:spLocks noGrp="1"/>
          </p:cNvSpPr>
          <p:nvPr>
            <p:ph type="ctrTitle"/>
          </p:nvPr>
        </p:nvSpPr>
        <p:spPr>
          <a:xfrm>
            <a:off x="789708" y="1014574"/>
            <a:ext cx="5633531" cy="2226769"/>
          </a:xfrm>
        </p:spPr>
        <p:txBody>
          <a:bodyPr vert="horz" lIns="91440" tIns="45720" rIns="91440" bIns="45720" rtlCol="0" anchor="ctr">
            <a:normAutofit/>
          </a:bodyPr>
          <a:lstStyle/>
          <a:p>
            <a:pPr algn="l"/>
            <a:r>
              <a:rPr lang="en-US" sz="4800" dirty="0">
                <a:solidFill>
                  <a:schemeClr val="bg1"/>
                </a:solidFill>
              </a:rPr>
              <a:t>Facilitating Transition to Adult Services</a:t>
            </a:r>
          </a:p>
        </p:txBody>
      </p:sp>
      <p:sp>
        <p:nvSpPr>
          <p:cNvPr id="3" name="Subtitle 2">
            <a:extLst>
              <a:ext uri="{FF2B5EF4-FFF2-40B4-BE49-F238E27FC236}">
                <a16:creationId xmlns:a16="http://schemas.microsoft.com/office/drawing/2014/main" id="{84866468-F40F-E795-B6B3-54C7DE6516CB}"/>
              </a:ext>
            </a:extLst>
          </p:cNvPr>
          <p:cNvSpPr>
            <a:spLocks noGrp="1"/>
          </p:cNvSpPr>
          <p:nvPr>
            <p:ph type="subTitle" idx="1"/>
          </p:nvPr>
        </p:nvSpPr>
        <p:spPr>
          <a:xfrm>
            <a:off x="789708" y="3640633"/>
            <a:ext cx="5631417" cy="2487212"/>
          </a:xfrm>
        </p:spPr>
        <p:txBody>
          <a:bodyPr vert="horz" lIns="91440" tIns="45720" rIns="91440" bIns="45720" rtlCol="0" anchor="t">
            <a:normAutofit/>
          </a:bodyPr>
          <a:lstStyle/>
          <a:p>
            <a:pPr algn="l"/>
            <a:r>
              <a:rPr lang="en-US" dirty="0">
                <a:solidFill>
                  <a:schemeClr val="tx2"/>
                </a:solidFill>
              </a:rPr>
              <a:t>Michael J. Soderlund, M.S., BCBA, LBA(CT)</a:t>
            </a:r>
          </a:p>
          <a:p>
            <a:pPr algn="l"/>
            <a:r>
              <a:rPr lang="en-US" dirty="0">
                <a:solidFill>
                  <a:schemeClr val="tx2"/>
                </a:solidFill>
              </a:rPr>
              <a:t>Director of Adult Behavioral Services</a:t>
            </a:r>
          </a:p>
          <a:p>
            <a:pPr algn="l"/>
            <a:r>
              <a:rPr lang="en-US" dirty="0">
                <a:solidFill>
                  <a:schemeClr val="tx2"/>
                </a:solidFill>
              </a:rPr>
              <a:t>Lotus Behavioral Services</a:t>
            </a:r>
          </a:p>
          <a:p>
            <a:pPr indent="-228600" algn="l">
              <a:buFont typeface="Arial" panose="020B0604020202020204" pitchFamily="34" charset="0"/>
              <a:buChar char="•"/>
            </a:pPr>
            <a:endParaRPr lang="en-US" dirty="0">
              <a:solidFill>
                <a:schemeClr val="tx2"/>
              </a:solidFill>
            </a:endParaRPr>
          </a:p>
          <a:p>
            <a:pPr indent="-228600" algn="l">
              <a:buFont typeface="Arial" panose="020B0604020202020204" pitchFamily="34" charset="0"/>
              <a:buChar char="•"/>
            </a:pPr>
            <a:endParaRPr lang="en-US" dirty="0">
              <a:solidFill>
                <a:schemeClr val="tx2"/>
              </a:solidFill>
            </a:endParaRPr>
          </a:p>
          <a:p>
            <a:pPr indent="-228600" algn="l">
              <a:buFont typeface="Arial" panose="020B0604020202020204" pitchFamily="34" charset="0"/>
              <a:buChar char="•"/>
            </a:pPr>
            <a:endParaRPr lang="en-US" dirty="0">
              <a:solidFill>
                <a:schemeClr val="tx2"/>
              </a:solidFill>
            </a:endParaRPr>
          </a:p>
          <a:p>
            <a:pPr indent="-228600" algn="l">
              <a:buFont typeface="Arial" panose="020B0604020202020204" pitchFamily="34" charset="0"/>
              <a:buChar char="•"/>
            </a:pPr>
            <a:endParaRPr lang="en-US" dirty="0">
              <a:solidFill>
                <a:schemeClr val="tx2"/>
              </a:solidFill>
            </a:endParaRPr>
          </a:p>
        </p:txBody>
      </p:sp>
    </p:spTree>
    <p:extLst>
      <p:ext uri="{BB962C8B-B14F-4D97-AF65-F5344CB8AC3E}">
        <p14:creationId xmlns:p14="http://schemas.microsoft.com/office/powerpoint/2010/main" val="2230854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BFD85D5-C4AD-140A-B589-CBD460F6AA34}"/>
              </a:ext>
            </a:extLst>
          </p:cNvPr>
          <p:cNvSpPr>
            <a:spLocks noGrp="1"/>
          </p:cNvSpPr>
          <p:nvPr>
            <p:ph type="title"/>
          </p:nvPr>
        </p:nvSpPr>
        <p:spPr>
          <a:xfrm>
            <a:off x="838200" y="365125"/>
            <a:ext cx="10515600" cy="1325563"/>
          </a:xfrm>
        </p:spPr>
        <p:txBody>
          <a:bodyPr>
            <a:normAutofit/>
          </a:bodyPr>
          <a:lstStyle/>
          <a:p>
            <a:r>
              <a:rPr lang="en-US" dirty="0"/>
              <a:t>Generalization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DD5C33-9487-39E5-D3C2-D3A95F17C987}"/>
              </a:ext>
            </a:extLst>
          </p:cNvPr>
          <p:cNvSpPr>
            <a:spLocks noGrp="1"/>
          </p:cNvSpPr>
          <p:nvPr>
            <p:ph idx="1"/>
          </p:nvPr>
        </p:nvSpPr>
        <p:spPr>
          <a:xfrm>
            <a:off x="838200" y="1825625"/>
            <a:ext cx="10515600" cy="4351338"/>
          </a:xfrm>
        </p:spPr>
        <p:txBody>
          <a:bodyPr>
            <a:normAutofit/>
          </a:bodyPr>
          <a:lstStyle/>
          <a:p>
            <a:r>
              <a:rPr lang="en-US" dirty="0"/>
              <a:t>School programs are focused on mastery and maintenance of skills driven by IEP goals and objectives</a:t>
            </a:r>
          </a:p>
          <a:p>
            <a:pPr lvl="1"/>
            <a:r>
              <a:rPr lang="en-US" dirty="0"/>
              <a:t>But often fail to program for </a:t>
            </a:r>
            <a:r>
              <a:rPr lang="en-US" b="1" dirty="0">
                <a:effectLst/>
                <a:latin typeface="Helvetica" pitchFamily="2" charset="0"/>
              </a:rPr>
              <a:t>Generality</a:t>
            </a:r>
            <a:r>
              <a:rPr lang="en-US" dirty="0">
                <a:effectLst/>
                <a:latin typeface="Helvetica" pitchFamily="2" charset="0"/>
              </a:rPr>
              <a:t> </a:t>
            </a:r>
          </a:p>
          <a:p>
            <a:r>
              <a:rPr lang="en-US" dirty="0">
                <a:effectLst/>
                <a:latin typeface="Helvetica" pitchFamily="2" charset="0"/>
              </a:rPr>
              <a:t>Behavior interventions </a:t>
            </a:r>
            <a:r>
              <a:rPr lang="en-US" b="1" i="1" dirty="0">
                <a:effectLst/>
                <a:latin typeface="Helvetica" pitchFamily="2" charset="0"/>
              </a:rPr>
              <a:t>should </a:t>
            </a:r>
            <a:r>
              <a:rPr lang="en-US" dirty="0">
                <a:effectLst/>
                <a:latin typeface="Helvetica" pitchFamily="2" charset="0"/>
              </a:rPr>
              <a:t>be designed from the outset to operate in new environments and continue after the formal treatments have ended.</a:t>
            </a:r>
          </a:p>
          <a:p>
            <a:pPr marL="0" indent="0">
              <a:buNone/>
            </a:pPr>
            <a:r>
              <a:rPr lang="en-US" dirty="0">
                <a:latin typeface="Helvetica" pitchFamily="2" charset="0"/>
              </a:rPr>
              <a:t>“N</a:t>
            </a:r>
            <a:r>
              <a:rPr lang="en-US" dirty="0">
                <a:effectLst/>
                <a:latin typeface="Helvetica" pitchFamily="2" charset="0"/>
              </a:rPr>
              <a:t>o one learns a generalized lesson unless a generalized lesson is taught.”</a:t>
            </a:r>
          </a:p>
          <a:p>
            <a:pPr lvl="1"/>
            <a:r>
              <a:rPr lang="en-US" dirty="0">
                <a:effectLst/>
                <a:latin typeface="Helvetica" pitchFamily="2" charset="0"/>
              </a:rPr>
              <a:t>Baer, D.M. (1999). How to plan for generalization (2nd ed.). Austin, TX: Pro-Ed.</a:t>
            </a:r>
          </a:p>
          <a:p>
            <a:pPr marL="0" indent="0">
              <a:buNone/>
            </a:pPr>
            <a:endParaRPr lang="en-US" dirty="0">
              <a:effectLst/>
              <a:latin typeface="Helvetica" pitchFamily="2" charset="0"/>
            </a:endParaRPr>
          </a:p>
          <a:p>
            <a:pPr marL="0" indent="0">
              <a:buNone/>
            </a:pPr>
            <a:endParaRPr lang="en-US" dirty="0">
              <a:effectLst/>
              <a:latin typeface="Helvetica" pitchFamily="2" charset="0"/>
            </a:endParaRPr>
          </a:p>
          <a:p>
            <a:pPr marL="0" indent="0">
              <a:buNone/>
            </a:pPr>
            <a:endParaRPr lang="en-US" dirty="0"/>
          </a:p>
        </p:txBody>
      </p:sp>
    </p:spTree>
    <p:extLst>
      <p:ext uri="{BB962C8B-B14F-4D97-AF65-F5344CB8AC3E}">
        <p14:creationId xmlns:p14="http://schemas.microsoft.com/office/powerpoint/2010/main" val="2339148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5A46A1-6D30-2FB9-913F-68DF5F3689D7}"/>
              </a:ext>
            </a:extLst>
          </p:cNvPr>
          <p:cNvSpPr>
            <a:spLocks noGrp="1"/>
          </p:cNvSpPr>
          <p:nvPr>
            <p:ph type="title"/>
          </p:nvPr>
        </p:nvSpPr>
        <p:spPr>
          <a:xfrm>
            <a:off x="4572001" y="601744"/>
            <a:ext cx="6781800" cy="1338696"/>
          </a:xfrm>
        </p:spPr>
        <p:txBody>
          <a:bodyPr>
            <a:normAutofit/>
          </a:bodyPr>
          <a:lstStyle/>
          <a:p>
            <a:r>
              <a:rPr lang="en-US" dirty="0"/>
              <a:t>Programming  For Generalization</a:t>
            </a:r>
          </a:p>
        </p:txBody>
      </p:sp>
      <p:pic>
        <p:nvPicPr>
          <p:cNvPr id="5" name="Picture 4" descr="Light bulb on yellow background with sketched light beams and cord">
            <a:extLst>
              <a:ext uri="{FF2B5EF4-FFF2-40B4-BE49-F238E27FC236}">
                <a16:creationId xmlns:a16="http://schemas.microsoft.com/office/drawing/2014/main" id="{58A63E70-B689-494A-3A68-6C9AE7C2C3F7}"/>
              </a:ext>
            </a:extLst>
          </p:cNvPr>
          <p:cNvPicPr>
            <a:picLocks noChangeAspect="1"/>
          </p:cNvPicPr>
          <p:nvPr/>
        </p:nvPicPr>
        <p:blipFill rotWithShape="1">
          <a:blip r:embed="rId2"/>
          <a:srcRect l="55293" r="11035"/>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F5089AE1-CFF8-326F-83A9-3164C628650D}"/>
              </a:ext>
            </a:extLst>
          </p:cNvPr>
          <p:cNvSpPr>
            <a:spLocks noGrp="1"/>
          </p:cNvSpPr>
          <p:nvPr>
            <p:ph idx="1"/>
          </p:nvPr>
        </p:nvSpPr>
        <p:spPr>
          <a:xfrm>
            <a:off x="4572001" y="1940441"/>
            <a:ext cx="6781800" cy="4460360"/>
          </a:xfrm>
        </p:spPr>
        <p:txBody>
          <a:bodyPr anchor="t">
            <a:noAutofit/>
          </a:bodyPr>
          <a:lstStyle/>
          <a:p>
            <a:pPr marL="457200" indent="-457200">
              <a:buFont typeface="+mj-lt"/>
              <a:buAutoNum type="arabicPeriod"/>
            </a:pPr>
            <a:r>
              <a:rPr lang="en-US" sz="1400" dirty="0">
                <a:effectLst/>
                <a:latin typeface="Helvetica" pitchFamily="2" charset="0"/>
              </a:rPr>
              <a:t>Train and Hope: after a behavior change is in effect…any existent generalization…is concurrently recorded but not actively pursued.</a:t>
            </a:r>
          </a:p>
          <a:p>
            <a:pPr marL="457200" indent="-457200">
              <a:buFont typeface="+mj-lt"/>
              <a:buAutoNum type="arabicPeriod"/>
            </a:pPr>
            <a:r>
              <a:rPr lang="en-US" sz="1400" dirty="0">
                <a:effectLst/>
                <a:latin typeface="Helvetica" pitchFamily="2" charset="0"/>
              </a:rPr>
              <a:t>Sequential Modification: Generalization is assessed after behavior change and procedures are implemented across non-generalized conditions.</a:t>
            </a:r>
          </a:p>
          <a:p>
            <a:pPr marL="457200" indent="-457200">
              <a:buFont typeface="+mj-lt"/>
              <a:buAutoNum type="arabicPeriod"/>
            </a:pPr>
            <a:r>
              <a:rPr lang="en-US" sz="1400" dirty="0">
                <a:effectLst/>
                <a:latin typeface="Helvetica" pitchFamily="2" charset="0"/>
              </a:rPr>
              <a:t>Introduce to Natural Maintaining Contingencies: Implementing behavior change procedures to behaviors that will naturally maintain reinforcement after treatment </a:t>
            </a:r>
          </a:p>
          <a:p>
            <a:pPr marL="457200" indent="-457200">
              <a:buFont typeface="+mj-lt"/>
              <a:buAutoNum type="arabicPeriod"/>
            </a:pPr>
            <a:r>
              <a:rPr lang="en-US" sz="1400" dirty="0">
                <a:effectLst/>
                <a:latin typeface="Helvetica" pitchFamily="2" charset="0"/>
              </a:rPr>
              <a:t>Train Sufficient Exemplars: Teaching to the mastery of multiple examples of a generalizable lesson </a:t>
            </a:r>
          </a:p>
          <a:p>
            <a:pPr marL="457200" indent="-457200">
              <a:buFont typeface="+mj-lt"/>
              <a:buAutoNum type="arabicPeriod"/>
            </a:pPr>
            <a:r>
              <a:rPr lang="en-US" sz="1400" dirty="0">
                <a:effectLst/>
                <a:latin typeface="Helvetica" pitchFamily="2" charset="0"/>
              </a:rPr>
              <a:t>Use in-discriminable contingencies: Using unpredictable intermittent schedules of reinforcement across generalizable settings, making the response resistant to extinction, thus promoting generalization</a:t>
            </a:r>
          </a:p>
          <a:p>
            <a:pPr marL="457200" indent="-457200">
              <a:buFont typeface="+mj-lt"/>
              <a:buAutoNum type="arabicPeriod"/>
            </a:pPr>
            <a:r>
              <a:rPr lang="en-US" sz="1400" dirty="0">
                <a:effectLst/>
                <a:latin typeface="Helvetica" pitchFamily="2" charset="0"/>
              </a:rPr>
              <a:t>Program common stimuli: Train common stimuli so generalization will occur across other stimuli</a:t>
            </a:r>
          </a:p>
          <a:p>
            <a:pPr marL="457200" indent="-457200">
              <a:buFont typeface="+mj-lt"/>
              <a:buAutoNum type="arabicPeriod"/>
            </a:pPr>
            <a:r>
              <a:rPr lang="en-US" sz="1400" dirty="0">
                <a:effectLst/>
                <a:latin typeface="Helvetica" pitchFamily="2" charset="0"/>
              </a:rPr>
              <a:t>Mediate Generalization: Establishing a response as part of the  new learning that is likely to be utilized in other problems as well.</a:t>
            </a:r>
          </a:p>
          <a:p>
            <a:pPr marL="457200" indent="-457200">
              <a:buFont typeface="+mj-lt"/>
              <a:buAutoNum type="arabicPeriod"/>
            </a:pPr>
            <a:r>
              <a:rPr lang="en-US" sz="1400" dirty="0">
                <a:effectLst/>
                <a:latin typeface="Helvetica" pitchFamily="2" charset="0"/>
              </a:rPr>
              <a:t>Train to Generalize: Reinforcement contingency is placed on a generalized response as with any other operant</a:t>
            </a:r>
          </a:p>
          <a:p>
            <a:pPr marL="0" indent="0">
              <a:buNone/>
            </a:pPr>
            <a:r>
              <a:rPr lang="en-US" sz="1400" dirty="0">
                <a:effectLst/>
                <a:latin typeface="Helvetica" pitchFamily="2" charset="0"/>
              </a:rPr>
              <a:t>Stokes, T.F. &amp; Baer, D.M. (1977). An implicit technology of generalization. Journal of Applied Behavior Analysis, 10, 349-367.</a:t>
            </a:r>
          </a:p>
          <a:p>
            <a:pPr marL="457200" indent="-457200">
              <a:buFont typeface="+mj-lt"/>
              <a:buAutoNum type="arabicPeriod"/>
            </a:pPr>
            <a:endParaRPr lang="en-US" sz="1400" dirty="0">
              <a:effectLst/>
              <a:latin typeface="Helvetica" pitchFamily="2" charset="0"/>
            </a:endParaRPr>
          </a:p>
          <a:p>
            <a:pPr marL="457200" indent="-457200">
              <a:buFont typeface="+mj-lt"/>
              <a:buAutoNum type="arabicPeriod"/>
            </a:pPr>
            <a:endParaRPr lang="en-US" sz="1400" dirty="0">
              <a:effectLst/>
              <a:latin typeface="Helvetica" pitchFamily="2" charset="0"/>
            </a:endParaRPr>
          </a:p>
        </p:txBody>
      </p:sp>
    </p:spTree>
    <p:extLst>
      <p:ext uri="{BB962C8B-B14F-4D97-AF65-F5344CB8AC3E}">
        <p14:creationId xmlns:p14="http://schemas.microsoft.com/office/powerpoint/2010/main" val="3268052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DB0F90-7554-0B0C-F35F-4F04F33E8B6F}"/>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Why does this Matter to Us as Adult Providers?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6ABA0FC-C329-4068-FD28-4EC85D95CECE}"/>
              </a:ext>
            </a:extLst>
          </p:cNvPr>
          <p:cNvSpPr>
            <a:spLocks noGrp="1"/>
          </p:cNvSpPr>
          <p:nvPr>
            <p:ph idx="1"/>
          </p:nvPr>
        </p:nvSpPr>
        <p:spPr>
          <a:xfrm>
            <a:off x="4447308" y="591344"/>
            <a:ext cx="6906491" cy="5585619"/>
          </a:xfrm>
        </p:spPr>
        <p:txBody>
          <a:bodyPr anchor="ctr">
            <a:normAutofit/>
          </a:bodyPr>
          <a:lstStyle/>
          <a:p>
            <a:pPr marL="0" indent="0">
              <a:buNone/>
            </a:pPr>
            <a:r>
              <a:rPr lang="en-US" sz="1500" dirty="0">
                <a:effectLst/>
                <a:latin typeface="Helvetica" pitchFamily="2" charset="0"/>
              </a:rPr>
              <a:t>Neely, Ganz, &amp; Davis et.al (2016), conducted a meta-analysis of generalization and maintenance techniques used to teach functional living skills to individuals with ASD. In this analysis, the train and hope or train to criterion and hope technique was used in 43% of the studies.</a:t>
            </a:r>
          </a:p>
          <a:p>
            <a:pPr lvl="1"/>
            <a:r>
              <a:rPr lang="en-US" sz="1500" dirty="0">
                <a:latin typeface="Helvetica" pitchFamily="2" charset="0"/>
              </a:rPr>
              <a:t>Additionally,</a:t>
            </a:r>
            <a:r>
              <a:rPr lang="en-US" sz="1500" dirty="0">
                <a:effectLst/>
                <a:latin typeface="Helvetica" pitchFamily="2" charset="0"/>
              </a:rPr>
              <a:t> only 9 of 32 studies focusing on teaching FUNCTIONAL living skills were taught in the natural environment.</a:t>
            </a:r>
          </a:p>
          <a:p>
            <a:r>
              <a:rPr lang="en-US" sz="1500" dirty="0">
                <a:latin typeface="Helvetica" pitchFamily="2" charset="0"/>
              </a:rPr>
              <a:t>Young adults  transition to the environments that we support with very stimulus bound skills that do not generalize to  the stimulus conditions in group homes  and day programs.</a:t>
            </a:r>
          </a:p>
          <a:p>
            <a:r>
              <a:rPr lang="en-US" sz="1500" dirty="0">
                <a:latin typeface="Helvetica" pitchFamily="2" charset="0"/>
              </a:rPr>
              <a:t>Most behavior problems we see develop due to skill deficits and communication deficits.</a:t>
            </a:r>
          </a:p>
          <a:p>
            <a:endParaRPr lang="en-US" sz="1500" dirty="0">
              <a:latin typeface="Helvetica" pitchFamily="2" charset="0"/>
            </a:endParaRPr>
          </a:p>
          <a:p>
            <a:endParaRPr lang="en-US" sz="1500" dirty="0">
              <a:effectLst/>
              <a:latin typeface="Helvetica" pitchFamily="2" charset="0"/>
            </a:endParaRPr>
          </a:p>
          <a:p>
            <a:endParaRPr lang="en-US" sz="1500" dirty="0"/>
          </a:p>
        </p:txBody>
      </p:sp>
    </p:spTree>
    <p:extLst>
      <p:ext uri="{BB962C8B-B14F-4D97-AF65-F5344CB8AC3E}">
        <p14:creationId xmlns:p14="http://schemas.microsoft.com/office/powerpoint/2010/main" val="984406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76845-AE65-B956-D3D4-14ECED203BD6}"/>
              </a:ext>
            </a:extLst>
          </p:cNvPr>
          <p:cNvSpPr>
            <a:spLocks noGrp="1"/>
          </p:cNvSpPr>
          <p:nvPr>
            <p:ph type="title"/>
          </p:nvPr>
        </p:nvSpPr>
        <p:spPr/>
        <p:txBody>
          <a:bodyPr/>
          <a:lstStyle/>
          <a:p>
            <a:pPr algn="ctr"/>
            <a:r>
              <a:rPr lang="en-US" dirty="0"/>
              <a:t>What Do We Do About This?</a:t>
            </a:r>
          </a:p>
        </p:txBody>
      </p:sp>
      <p:sp>
        <p:nvSpPr>
          <p:cNvPr id="3" name="Content Placeholder 2">
            <a:extLst>
              <a:ext uri="{FF2B5EF4-FFF2-40B4-BE49-F238E27FC236}">
                <a16:creationId xmlns:a16="http://schemas.microsoft.com/office/drawing/2014/main" id="{40127113-4C49-9FB7-BE66-8E02FE44A18B}"/>
              </a:ext>
            </a:extLst>
          </p:cNvPr>
          <p:cNvSpPr>
            <a:spLocks noGrp="1"/>
          </p:cNvSpPr>
          <p:nvPr>
            <p:ph idx="1"/>
          </p:nvPr>
        </p:nvSpPr>
        <p:spPr>
          <a:xfrm>
            <a:off x="571499" y="2075688"/>
            <a:ext cx="11059811" cy="4608447"/>
          </a:xfrm>
        </p:spPr>
        <p:txBody>
          <a:bodyPr>
            <a:normAutofit fontScale="92500" lnSpcReduction="20000"/>
          </a:bodyPr>
          <a:lstStyle/>
          <a:p>
            <a:r>
              <a:rPr lang="en-US" dirty="0"/>
              <a:t>Focus on Critical Skill Development – Identify the most impactful skills to develop</a:t>
            </a:r>
          </a:p>
          <a:p>
            <a:r>
              <a:rPr lang="en-US" dirty="0"/>
              <a:t>The idea to  focus on critical skill development was influenced by:</a:t>
            </a:r>
          </a:p>
          <a:p>
            <a:pPr lvl="1"/>
            <a:r>
              <a:rPr lang="en-US" dirty="0"/>
              <a:t>Discussions with other professionals</a:t>
            </a:r>
          </a:p>
          <a:p>
            <a:pPr lvl="1"/>
            <a:r>
              <a:rPr lang="en-US" dirty="0"/>
              <a:t>Transitions I have witnessed</a:t>
            </a:r>
          </a:p>
          <a:p>
            <a:pPr lvl="2"/>
            <a:r>
              <a:rPr lang="en-US" dirty="0"/>
              <a:t>Examples</a:t>
            </a:r>
          </a:p>
          <a:p>
            <a:r>
              <a:rPr lang="en-US" dirty="0"/>
              <a:t>Knowledge of and experience in settings from which students age out of educational services</a:t>
            </a:r>
          </a:p>
          <a:p>
            <a:pPr lvl="1"/>
            <a:r>
              <a:rPr lang="en-US" dirty="0"/>
              <a:t>Programing</a:t>
            </a:r>
          </a:p>
          <a:p>
            <a:pPr lvl="2"/>
            <a:r>
              <a:rPr lang="en-US" dirty="0"/>
              <a:t>ABA- Lack of goals and objectives that drive lifelong skill development and preparation for life</a:t>
            </a:r>
          </a:p>
          <a:p>
            <a:pPr lvl="3"/>
            <a:r>
              <a:rPr lang="en-US" dirty="0"/>
              <a:t>Life Expectancy</a:t>
            </a:r>
          </a:p>
          <a:p>
            <a:pPr lvl="1"/>
            <a:r>
              <a:rPr lang="en-US" dirty="0"/>
              <a:t>Lack of real-world knowledge of settings in which  students will become adults and spend the majority of their lives in</a:t>
            </a:r>
          </a:p>
          <a:p>
            <a:pPr lvl="1"/>
            <a:r>
              <a:rPr lang="en-US" dirty="0"/>
              <a:t>Educational Partnership for Instructing Children (EPIC) assessment and curriculum</a:t>
            </a:r>
          </a:p>
          <a:p>
            <a:pPr lvl="3"/>
            <a:endParaRPr lang="en-US" dirty="0"/>
          </a:p>
          <a:p>
            <a:pPr lvl="1"/>
            <a:endParaRPr lang="en-US" dirty="0"/>
          </a:p>
        </p:txBody>
      </p:sp>
    </p:spTree>
    <p:extLst>
      <p:ext uri="{BB962C8B-B14F-4D97-AF65-F5344CB8AC3E}">
        <p14:creationId xmlns:p14="http://schemas.microsoft.com/office/powerpoint/2010/main" val="1313795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F6C1-EAFB-6512-8C6A-B7E5444541F1}"/>
              </a:ext>
            </a:extLst>
          </p:cNvPr>
          <p:cNvSpPr>
            <a:spLocks noGrp="1"/>
          </p:cNvSpPr>
          <p:nvPr>
            <p:ph type="title"/>
          </p:nvPr>
        </p:nvSpPr>
        <p:spPr/>
        <p:txBody>
          <a:bodyPr/>
          <a:lstStyle/>
          <a:p>
            <a:pPr algn="ctr"/>
            <a:r>
              <a:rPr lang="en-US" dirty="0"/>
              <a:t>Short Term</a:t>
            </a:r>
          </a:p>
        </p:txBody>
      </p:sp>
      <p:sp>
        <p:nvSpPr>
          <p:cNvPr id="3" name="Content Placeholder 2">
            <a:extLst>
              <a:ext uri="{FF2B5EF4-FFF2-40B4-BE49-F238E27FC236}">
                <a16:creationId xmlns:a16="http://schemas.microsoft.com/office/drawing/2014/main" id="{F7B7BDA1-802B-9B3D-9F44-BD4D397D6C20}"/>
              </a:ext>
            </a:extLst>
          </p:cNvPr>
          <p:cNvSpPr>
            <a:spLocks noGrp="1"/>
          </p:cNvSpPr>
          <p:nvPr>
            <p:ph idx="1"/>
          </p:nvPr>
        </p:nvSpPr>
        <p:spPr/>
        <p:txBody>
          <a:bodyPr>
            <a:normAutofit fontScale="62500" lnSpcReduction="20000"/>
          </a:bodyPr>
          <a:lstStyle/>
          <a:p>
            <a:pPr marL="3657600" lvl="8" indent="0">
              <a:buNone/>
            </a:pPr>
            <a:r>
              <a:rPr lang="en-US" sz="3200" dirty="0"/>
              <a:t>The Essential Eight</a:t>
            </a:r>
          </a:p>
          <a:p>
            <a:pPr marL="457200" indent="-457200">
              <a:buFont typeface="+mj-lt"/>
              <a:buAutoNum type="arabicPeriod"/>
            </a:pPr>
            <a:r>
              <a:rPr lang="en-US" dirty="0">
                <a:effectLst/>
                <a:latin typeface="Helvetica" pitchFamily="2" charset="0"/>
              </a:rPr>
              <a:t>Making requests</a:t>
            </a:r>
          </a:p>
          <a:p>
            <a:pPr marL="457200" indent="-457200">
              <a:buFont typeface="+mj-lt"/>
              <a:buAutoNum type="arabicPeriod"/>
            </a:pPr>
            <a:r>
              <a:rPr lang="en-US" dirty="0">
                <a:effectLst/>
                <a:latin typeface="Helvetica" pitchFamily="2" charset="0"/>
              </a:rPr>
              <a:t>Waiting after making requests</a:t>
            </a:r>
          </a:p>
          <a:p>
            <a:pPr marL="457200" indent="-457200">
              <a:buFont typeface="+mj-lt"/>
              <a:buAutoNum type="arabicPeriod"/>
            </a:pPr>
            <a:r>
              <a:rPr lang="en-US" dirty="0">
                <a:effectLst/>
                <a:latin typeface="Helvetica" pitchFamily="2" charset="0"/>
              </a:rPr>
              <a:t>Accepting removals, making transitions, sharing, and taking turns</a:t>
            </a:r>
          </a:p>
          <a:p>
            <a:pPr marL="457200" indent="-457200">
              <a:buFont typeface="+mj-lt"/>
              <a:buAutoNum type="arabicPeriod"/>
            </a:pPr>
            <a:r>
              <a:rPr lang="en-US" dirty="0">
                <a:effectLst/>
                <a:latin typeface="Helvetica" pitchFamily="2" charset="0"/>
              </a:rPr>
              <a:t>Completing 10 consecutive, brief, previously acquired tasks</a:t>
            </a:r>
          </a:p>
          <a:p>
            <a:pPr marL="457200" indent="-457200">
              <a:buFont typeface="+mj-lt"/>
              <a:buAutoNum type="arabicPeriod"/>
            </a:pPr>
            <a:r>
              <a:rPr lang="en-US" dirty="0">
                <a:effectLst/>
                <a:latin typeface="Helvetica" pitchFamily="2" charset="0"/>
              </a:rPr>
              <a:t>Accepting ‘No’ or delays to preferred activities and materials</a:t>
            </a:r>
          </a:p>
          <a:p>
            <a:pPr lvl="1"/>
            <a:r>
              <a:rPr lang="en-US" dirty="0">
                <a:effectLst/>
                <a:latin typeface="Helvetica" pitchFamily="2" charset="0"/>
              </a:rPr>
              <a:t>Should we say “No” to individuals?</a:t>
            </a:r>
          </a:p>
          <a:p>
            <a:pPr marL="457200" indent="-457200">
              <a:buFont typeface="+mj-lt"/>
              <a:buAutoNum type="arabicPeriod"/>
            </a:pPr>
            <a:r>
              <a:rPr lang="en-US" dirty="0">
                <a:effectLst/>
                <a:latin typeface="Helvetica" pitchFamily="2" charset="0"/>
              </a:rPr>
              <a:t>Following directions related to health and safety</a:t>
            </a:r>
          </a:p>
          <a:p>
            <a:pPr marL="457200" indent="-457200">
              <a:buFont typeface="+mj-lt"/>
              <a:buAutoNum type="arabicPeriod"/>
            </a:pPr>
            <a:r>
              <a:rPr lang="en-US" dirty="0">
                <a:effectLst/>
                <a:latin typeface="Helvetica" pitchFamily="2" charset="0"/>
              </a:rPr>
              <a:t>Completing daily living skills related to health and safety</a:t>
            </a:r>
          </a:p>
          <a:p>
            <a:pPr marL="457200" indent="-457200">
              <a:buFont typeface="+mj-lt"/>
              <a:buAutoNum type="arabicPeriod"/>
            </a:pPr>
            <a:r>
              <a:rPr lang="en-US" dirty="0">
                <a:effectLst/>
                <a:latin typeface="Helvetica" pitchFamily="2" charset="0"/>
              </a:rPr>
              <a:t>Tolerating situations related to health and safety</a:t>
            </a:r>
          </a:p>
          <a:p>
            <a:pPr marL="457200" indent="-457200">
              <a:buFont typeface="+mj-lt"/>
              <a:buAutoNum type="arabicPeriod"/>
            </a:pPr>
            <a:endParaRPr lang="en-US" dirty="0">
              <a:effectLst/>
              <a:latin typeface="Helvetica" pitchFamily="2" charset="0"/>
            </a:endParaRPr>
          </a:p>
          <a:p>
            <a:pPr marL="0" indent="0">
              <a:buNone/>
            </a:pPr>
            <a:r>
              <a:rPr lang="en-US" dirty="0">
                <a:effectLst/>
                <a:latin typeface="Helvetica" pitchFamily="2" charset="0"/>
              </a:rPr>
              <a:t>McGreevy, P., Fry, T, &amp; Cornwall, C. (2012). Essentials for Living: A Communication, Behavior and Fundamental Skills Assessment,</a:t>
            </a:r>
          </a:p>
          <a:p>
            <a:pPr marL="0" indent="0">
              <a:buNone/>
            </a:pPr>
            <a:r>
              <a:rPr lang="en-US" dirty="0">
                <a:effectLst/>
                <a:latin typeface="Helvetica" pitchFamily="2" charset="0"/>
              </a:rPr>
              <a:t>Curriculum, and Teaching Manual.</a:t>
            </a:r>
          </a:p>
          <a:p>
            <a:endParaRPr lang="en-US" dirty="0"/>
          </a:p>
        </p:txBody>
      </p:sp>
    </p:spTree>
    <p:extLst>
      <p:ext uri="{BB962C8B-B14F-4D97-AF65-F5344CB8AC3E}">
        <p14:creationId xmlns:p14="http://schemas.microsoft.com/office/powerpoint/2010/main" val="1143900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C55D-19FA-86D9-449C-5BA2F80E913A}"/>
              </a:ext>
            </a:extLst>
          </p:cNvPr>
          <p:cNvSpPr>
            <a:spLocks noGrp="1"/>
          </p:cNvSpPr>
          <p:nvPr>
            <p:ph type="title"/>
          </p:nvPr>
        </p:nvSpPr>
        <p:spPr/>
        <p:txBody>
          <a:bodyPr>
            <a:normAutofit/>
          </a:bodyPr>
          <a:lstStyle/>
          <a:p>
            <a:pPr algn="ctr"/>
            <a:r>
              <a:rPr lang="en-US" dirty="0"/>
              <a:t>Other Criterion Referenced Assessments</a:t>
            </a:r>
          </a:p>
        </p:txBody>
      </p:sp>
      <p:sp>
        <p:nvSpPr>
          <p:cNvPr id="3" name="Content Placeholder 2">
            <a:extLst>
              <a:ext uri="{FF2B5EF4-FFF2-40B4-BE49-F238E27FC236}">
                <a16:creationId xmlns:a16="http://schemas.microsoft.com/office/drawing/2014/main" id="{2B0584C8-7C70-5CE9-C4AC-6EE67A2B27B7}"/>
              </a:ext>
            </a:extLst>
          </p:cNvPr>
          <p:cNvSpPr>
            <a:spLocks noGrp="1"/>
          </p:cNvSpPr>
          <p:nvPr>
            <p:ph idx="1"/>
          </p:nvPr>
        </p:nvSpPr>
        <p:spPr>
          <a:xfrm>
            <a:off x="571499" y="2075688"/>
            <a:ext cx="11059811" cy="4234960"/>
          </a:xfrm>
        </p:spPr>
        <p:txBody>
          <a:bodyPr>
            <a:normAutofit fontScale="85000" lnSpcReduction="20000"/>
          </a:bodyPr>
          <a:lstStyle/>
          <a:p>
            <a:r>
              <a:rPr lang="en-US" dirty="0"/>
              <a:t>Assessment of Functional Living Skills (AFLS)- </a:t>
            </a:r>
            <a:r>
              <a:rPr lang="en-US" dirty="0">
                <a:solidFill>
                  <a:srgbClr val="53565A"/>
                </a:solidFill>
                <a:latin typeface="Source Sans Pro" panose="020B0503030403020204" pitchFamily="34" charset="0"/>
              </a:rPr>
              <a:t>A</a:t>
            </a:r>
            <a:r>
              <a:rPr lang="en-US" b="0" i="0" dirty="0">
                <a:solidFill>
                  <a:srgbClr val="53565A"/>
                </a:solidFill>
                <a:effectLst/>
                <a:latin typeface="Source Sans Pro" panose="020B0503030403020204" pitchFamily="34" charset="0"/>
              </a:rPr>
              <a:t> a criterion-referenced skills assessment tool, tracking system, and curriculum guide.  AFLS is used for teaching children, adolescents, and adults with developmental disabilities the essential skills they need in order to achieve the most independent outcomes. </a:t>
            </a:r>
          </a:p>
          <a:p>
            <a:pPr lvl="1"/>
            <a:r>
              <a:rPr lang="en-US" dirty="0">
                <a:solidFill>
                  <a:srgbClr val="53565A"/>
                </a:solidFill>
                <a:latin typeface="Source Sans Pro" panose="020B0503030403020204" pitchFamily="34" charset="0"/>
              </a:rPr>
              <a:t>Basic Living Skills</a:t>
            </a:r>
          </a:p>
          <a:p>
            <a:pPr lvl="1"/>
            <a:r>
              <a:rPr lang="en-US" b="0" i="0" dirty="0">
                <a:solidFill>
                  <a:srgbClr val="53565A"/>
                </a:solidFill>
                <a:effectLst/>
                <a:latin typeface="Source Sans Pro" panose="020B0503030403020204" pitchFamily="34" charset="0"/>
              </a:rPr>
              <a:t>Home Skills</a:t>
            </a:r>
          </a:p>
          <a:p>
            <a:pPr lvl="1"/>
            <a:r>
              <a:rPr lang="en-US" dirty="0">
                <a:solidFill>
                  <a:srgbClr val="53565A"/>
                </a:solidFill>
                <a:latin typeface="Source Sans Pro" panose="020B0503030403020204" pitchFamily="34" charset="0"/>
              </a:rPr>
              <a:t>Community Participation skills</a:t>
            </a:r>
          </a:p>
          <a:p>
            <a:pPr lvl="1"/>
            <a:r>
              <a:rPr lang="en-US" b="0" i="0" dirty="0">
                <a:solidFill>
                  <a:srgbClr val="53565A"/>
                </a:solidFill>
                <a:effectLst/>
                <a:latin typeface="Source Sans Pro" panose="020B0503030403020204" pitchFamily="34" charset="0"/>
              </a:rPr>
              <a:t>Vocational Skills</a:t>
            </a:r>
          </a:p>
          <a:p>
            <a:pPr lvl="1"/>
            <a:r>
              <a:rPr lang="en-US" dirty="0">
                <a:solidFill>
                  <a:srgbClr val="53565A"/>
                </a:solidFill>
                <a:latin typeface="Source Sans Pro" panose="020B0503030403020204" pitchFamily="34" charset="0"/>
              </a:rPr>
              <a:t>Independent living Skills</a:t>
            </a:r>
          </a:p>
          <a:p>
            <a:r>
              <a:rPr lang="en-US" b="0" i="0" dirty="0">
                <a:solidFill>
                  <a:srgbClr val="53565A"/>
                </a:solidFill>
                <a:effectLst/>
                <a:latin typeface="Source Sans Pro" panose="020B0503030403020204" pitchFamily="34" charset="0"/>
              </a:rPr>
              <a:t>Checklist of Adaptive Living Skills-</a:t>
            </a:r>
            <a:r>
              <a:rPr lang="en-US" b="0" i="0" dirty="0">
                <a:solidFill>
                  <a:srgbClr val="444444"/>
                </a:solidFill>
                <a:effectLst/>
                <a:latin typeface="Open Sans" panose="020F0502020204030204" pitchFamily="34" charset="0"/>
              </a:rPr>
              <a:t>he Checklist of Adaptive Living Skills (CALS) is a criterion-referenced, individually administered measure of approximately 800 specific adaptive behaviors related to self-care, personal independence, and adaptive functioning in leisure, work, community, and residential environments.</a:t>
            </a:r>
          </a:p>
          <a:p>
            <a:pPr lvl="1"/>
            <a:r>
              <a:rPr lang="en-US" dirty="0">
                <a:solidFill>
                  <a:srgbClr val="444444"/>
                </a:solidFill>
                <a:latin typeface="Open Sans" panose="020F0502020204030204" pitchFamily="34" charset="0"/>
              </a:rPr>
              <a:t>Task Analyses</a:t>
            </a:r>
            <a:endParaRPr lang="en-US" b="0" i="0" dirty="0">
              <a:solidFill>
                <a:srgbClr val="53565A"/>
              </a:solidFill>
              <a:effectLst/>
              <a:latin typeface="Source Sans Pro" panose="020B0503030403020204" pitchFamily="34" charset="0"/>
            </a:endParaRPr>
          </a:p>
          <a:p>
            <a:pPr lvl="1"/>
            <a:endParaRPr lang="en-US" b="0" i="0" dirty="0">
              <a:solidFill>
                <a:srgbClr val="53565A"/>
              </a:solidFill>
              <a:effectLst/>
              <a:latin typeface="Source Sans Pro" panose="020B0503030403020204" pitchFamily="34" charset="0"/>
            </a:endParaRPr>
          </a:p>
          <a:p>
            <a:pPr lvl="1"/>
            <a:endParaRPr lang="en-US" dirty="0"/>
          </a:p>
          <a:p>
            <a:endParaRPr lang="en-US" dirty="0"/>
          </a:p>
        </p:txBody>
      </p:sp>
    </p:spTree>
    <p:extLst>
      <p:ext uri="{BB962C8B-B14F-4D97-AF65-F5344CB8AC3E}">
        <p14:creationId xmlns:p14="http://schemas.microsoft.com/office/powerpoint/2010/main" val="35197584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E60F-4568-A883-3E85-2ECB5DECBFEA}"/>
              </a:ext>
            </a:extLst>
          </p:cNvPr>
          <p:cNvSpPr>
            <a:spLocks noGrp="1"/>
          </p:cNvSpPr>
          <p:nvPr>
            <p:ph type="title"/>
          </p:nvPr>
        </p:nvSpPr>
        <p:spPr/>
        <p:txBody>
          <a:bodyPr>
            <a:normAutofit/>
          </a:bodyPr>
          <a:lstStyle/>
          <a:p>
            <a:r>
              <a:rPr lang="en-US" dirty="0"/>
              <a:t>Why Focus on Functional and Adaptive living Skills?</a:t>
            </a:r>
          </a:p>
        </p:txBody>
      </p:sp>
      <p:sp>
        <p:nvSpPr>
          <p:cNvPr id="3" name="Content Placeholder 2">
            <a:extLst>
              <a:ext uri="{FF2B5EF4-FFF2-40B4-BE49-F238E27FC236}">
                <a16:creationId xmlns:a16="http://schemas.microsoft.com/office/drawing/2014/main" id="{8EC09960-9B23-1086-9FD2-3021A0651716}"/>
              </a:ext>
            </a:extLst>
          </p:cNvPr>
          <p:cNvSpPr>
            <a:spLocks noGrp="1"/>
          </p:cNvSpPr>
          <p:nvPr>
            <p:ph idx="1"/>
          </p:nvPr>
        </p:nvSpPr>
        <p:spPr/>
        <p:txBody>
          <a:bodyPr>
            <a:normAutofit lnSpcReduction="10000"/>
          </a:bodyPr>
          <a:lstStyle/>
          <a:p>
            <a:r>
              <a:rPr lang="en-US" dirty="0"/>
              <a:t>Many problem behaviors develop over time due to skill deficits and are reinforced by escape or avoidance of activities that an individual cannot do.</a:t>
            </a:r>
          </a:p>
          <a:p>
            <a:r>
              <a:rPr lang="en-US" dirty="0"/>
              <a:t>Life skills assessments can identify undeveloped essential skills  that can be taught. </a:t>
            </a:r>
          </a:p>
          <a:p>
            <a:r>
              <a:rPr lang="en-US" dirty="0"/>
              <a:t>Crucial components of  effective positive behavior support plans:</a:t>
            </a:r>
          </a:p>
          <a:p>
            <a:r>
              <a:rPr lang="en-US" dirty="0"/>
              <a:t> Teaching skills to complete tasks that when presented are followed by problem behavior.</a:t>
            </a:r>
          </a:p>
          <a:p>
            <a:r>
              <a:rPr lang="en-US" dirty="0"/>
              <a:t>Developing skills (e.g., communication) that are functionally equivalent to problem behavior.</a:t>
            </a:r>
          </a:p>
          <a:p>
            <a:endParaRPr lang="en-US" dirty="0"/>
          </a:p>
        </p:txBody>
      </p:sp>
    </p:spTree>
    <p:extLst>
      <p:ext uri="{BB962C8B-B14F-4D97-AF65-F5344CB8AC3E}">
        <p14:creationId xmlns:p14="http://schemas.microsoft.com/office/powerpoint/2010/main" val="4248541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880D-BD5B-9310-A2DF-8407FB919F74}"/>
              </a:ext>
            </a:extLst>
          </p:cNvPr>
          <p:cNvSpPr>
            <a:spLocks noGrp="1"/>
          </p:cNvSpPr>
          <p:nvPr>
            <p:ph type="title"/>
          </p:nvPr>
        </p:nvSpPr>
        <p:spPr/>
        <p:txBody>
          <a:bodyPr/>
          <a:lstStyle/>
          <a:p>
            <a:pPr algn="ctr"/>
            <a:r>
              <a:rPr lang="en-US" dirty="0"/>
              <a:t>Long Term </a:t>
            </a:r>
          </a:p>
        </p:txBody>
      </p:sp>
      <p:sp>
        <p:nvSpPr>
          <p:cNvPr id="3" name="Content Placeholder 2">
            <a:extLst>
              <a:ext uri="{FF2B5EF4-FFF2-40B4-BE49-F238E27FC236}">
                <a16:creationId xmlns:a16="http://schemas.microsoft.com/office/drawing/2014/main" id="{38B39351-DD88-CF68-5B99-4017CF70219A}"/>
              </a:ext>
            </a:extLst>
          </p:cNvPr>
          <p:cNvSpPr>
            <a:spLocks noGrp="1"/>
          </p:cNvSpPr>
          <p:nvPr>
            <p:ph idx="1"/>
          </p:nvPr>
        </p:nvSpPr>
        <p:spPr/>
        <p:txBody>
          <a:bodyPr>
            <a:normAutofit fontScale="92500"/>
          </a:bodyPr>
          <a:lstStyle/>
          <a:p>
            <a:pPr marL="0" indent="0" algn="ctr">
              <a:buNone/>
            </a:pPr>
            <a:r>
              <a:rPr lang="en-US" dirty="0">
                <a:effectLst/>
                <a:latin typeface="Helvetica" pitchFamily="2" charset="0"/>
              </a:rPr>
              <a:t>IDEA (2004) Transition Definition</a:t>
            </a:r>
          </a:p>
          <a:p>
            <a:pPr marL="0" indent="0">
              <a:buNone/>
            </a:pPr>
            <a:r>
              <a:rPr lang="en-US" dirty="0">
                <a:effectLst/>
                <a:latin typeface="Helvetica" pitchFamily="2" charset="0"/>
              </a:rPr>
              <a:t>(34) TRANSITION SERVICES - The term `transition services’ means a </a:t>
            </a:r>
            <a:r>
              <a:rPr lang="en-US" dirty="0">
                <a:solidFill>
                  <a:srgbClr val="FF0000"/>
                </a:solidFill>
                <a:effectLst/>
                <a:latin typeface="Helvetica" pitchFamily="2" charset="0"/>
              </a:rPr>
              <a:t>coordinated set of activities </a:t>
            </a:r>
            <a:r>
              <a:rPr lang="en-US" dirty="0">
                <a:effectLst/>
                <a:latin typeface="Helvetica" pitchFamily="2" charset="0"/>
              </a:rPr>
              <a:t>for a child with a disability that (A) is designed to be </a:t>
            </a:r>
            <a:r>
              <a:rPr lang="en-US" dirty="0">
                <a:solidFill>
                  <a:srgbClr val="FF0000"/>
                </a:solidFill>
                <a:effectLst/>
                <a:latin typeface="Helvetica" pitchFamily="2" charset="0"/>
              </a:rPr>
              <a:t>a results-oriented process</a:t>
            </a:r>
            <a:r>
              <a:rPr lang="en-US" dirty="0">
                <a:effectLst/>
                <a:latin typeface="Helvetica" pitchFamily="2" charset="0"/>
              </a:rPr>
              <a:t>, that is </a:t>
            </a:r>
            <a:r>
              <a:rPr lang="en-US" dirty="0">
                <a:solidFill>
                  <a:srgbClr val="000000"/>
                </a:solidFill>
                <a:effectLst/>
                <a:latin typeface="Helvetica" pitchFamily="2" charset="0"/>
              </a:rPr>
              <a:t>focused on </a:t>
            </a:r>
            <a:r>
              <a:rPr lang="en-US" dirty="0">
                <a:solidFill>
                  <a:srgbClr val="FF0000"/>
                </a:solidFill>
                <a:effectLst/>
                <a:latin typeface="Helvetica" pitchFamily="2" charset="0"/>
              </a:rPr>
              <a:t>improving the academic and functional achievement </a:t>
            </a:r>
            <a:r>
              <a:rPr lang="en-US" dirty="0">
                <a:effectLst/>
                <a:latin typeface="Helvetica" pitchFamily="2" charset="0"/>
              </a:rPr>
              <a:t>of the child with a disability to </a:t>
            </a:r>
            <a:r>
              <a:rPr lang="en-US" dirty="0">
                <a:solidFill>
                  <a:srgbClr val="FF0000"/>
                </a:solidFill>
                <a:effectLst/>
                <a:latin typeface="Helvetica" pitchFamily="2" charset="0"/>
              </a:rPr>
              <a:t>facilitate the child's movement from school to post-school activities</a:t>
            </a:r>
            <a:r>
              <a:rPr lang="en-US" dirty="0">
                <a:solidFill>
                  <a:srgbClr val="000000"/>
                </a:solidFill>
                <a:effectLst/>
                <a:latin typeface="Helvetica" pitchFamily="2" charset="0"/>
              </a:rPr>
              <a:t>, including post-secondary</a:t>
            </a:r>
            <a:r>
              <a:rPr lang="en-US" dirty="0">
                <a:solidFill>
                  <a:srgbClr val="FF0000"/>
                </a:solidFill>
                <a:latin typeface="Helvetica" pitchFamily="2" charset="0"/>
              </a:rPr>
              <a:t> </a:t>
            </a:r>
            <a:r>
              <a:rPr lang="en-US" dirty="0">
                <a:effectLst/>
                <a:latin typeface="Helvetica" pitchFamily="2" charset="0"/>
              </a:rPr>
              <a:t>education, vocational education, integrated employment (including supported employment), continuing and adult education, adult services, independent living, or community participation; AND (B) is based on the individual child’s needs, taking into account the child's strengths, preferences, and interests "</a:t>
            </a:r>
          </a:p>
          <a:p>
            <a:pPr marL="0" indent="0">
              <a:buNone/>
            </a:pPr>
            <a:endParaRPr lang="en-US" dirty="0"/>
          </a:p>
        </p:txBody>
      </p:sp>
    </p:spTree>
    <p:extLst>
      <p:ext uri="{BB962C8B-B14F-4D97-AF65-F5344CB8AC3E}">
        <p14:creationId xmlns:p14="http://schemas.microsoft.com/office/powerpoint/2010/main" val="3719292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E55E-E127-1256-EA67-37D541271008}"/>
              </a:ext>
            </a:extLst>
          </p:cNvPr>
          <p:cNvSpPr>
            <a:spLocks noGrp="1"/>
          </p:cNvSpPr>
          <p:nvPr>
            <p:ph type="title"/>
          </p:nvPr>
        </p:nvSpPr>
        <p:spPr/>
        <p:txBody>
          <a:bodyPr>
            <a:normAutofit/>
          </a:bodyPr>
          <a:lstStyle/>
          <a:p>
            <a:pPr algn="ctr"/>
            <a:r>
              <a:rPr lang="en-US" dirty="0"/>
              <a:t>Partner with Case Managers with Students</a:t>
            </a:r>
          </a:p>
        </p:txBody>
      </p:sp>
      <p:sp>
        <p:nvSpPr>
          <p:cNvPr id="3" name="Content Placeholder 2">
            <a:extLst>
              <a:ext uri="{FF2B5EF4-FFF2-40B4-BE49-F238E27FC236}">
                <a16:creationId xmlns:a16="http://schemas.microsoft.com/office/drawing/2014/main" id="{ECF30E74-5BB9-3B33-E9A8-8603784BE156}"/>
              </a:ext>
            </a:extLst>
          </p:cNvPr>
          <p:cNvSpPr>
            <a:spLocks noGrp="1"/>
          </p:cNvSpPr>
          <p:nvPr>
            <p:ph idx="1"/>
          </p:nvPr>
        </p:nvSpPr>
        <p:spPr/>
        <p:txBody>
          <a:bodyPr>
            <a:normAutofit fontScale="92500" lnSpcReduction="20000"/>
          </a:bodyPr>
          <a:lstStyle/>
          <a:p>
            <a:pPr marL="0" indent="0">
              <a:buNone/>
            </a:pPr>
            <a:r>
              <a:rPr lang="en-US" dirty="0">
                <a:effectLst/>
                <a:latin typeface="Helvetica" pitchFamily="2" charset="0"/>
              </a:rPr>
              <a:t>To evaluate IEP goals and objective with he following social validity questions.</a:t>
            </a:r>
          </a:p>
          <a:p>
            <a:pPr marL="457200" indent="-457200">
              <a:buFont typeface="+mj-lt"/>
              <a:buAutoNum type="arabicPeriod"/>
            </a:pPr>
            <a:r>
              <a:rPr lang="en-US" dirty="0">
                <a:effectLst/>
                <a:latin typeface="Helvetica" pitchFamily="2" charset="0"/>
              </a:rPr>
              <a:t>Is the skill derived from a comprehensive and ongoing assessment?</a:t>
            </a:r>
          </a:p>
          <a:p>
            <a:pPr marL="457200" indent="-457200">
              <a:buFont typeface="+mj-lt"/>
              <a:buAutoNum type="arabicPeriod"/>
            </a:pPr>
            <a:r>
              <a:rPr lang="en-US" dirty="0">
                <a:effectLst/>
                <a:latin typeface="Helvetica" pitchFamily="2" charset="0"/>
              </a:rPr>
              <a:t>Is the skill a prerequisite to a more complex, yet important skill (e.g., Letter ID as a prerequisite to Reading)?</a:t>
            </a:r>
          </a:p>
          <a:p>
            <a:pPr marL="457200" indent="-457200">
              <a:buFont typeface="+mj-lt"/>
              <a:buAutoNum type="arabicPeriod"/>
            </a:pPr>
            <a:r>
              <a:rPr lang="en-US" dirty="0">
                <a:effectLst/>
                <a:latin typeface="Helvetica" pitchFamily="2" charset="0"/>
              </a:rPr>
              <a:t>Is the skill one that can be of use across multiple environments?</a:t>
            </a:r>
          </a:p>
          <a:p>
            <a:pPr marL="457200" indent="-457200">
              <a:buFont typeface="+mj-lt"/>
              <a:buAutoNum type="arabicPeriod"/>
            </a:pPr>
            <a:r>
              <a:rPr lang="en-US" dirty="0">
                <a:effectLst/>
                <a:latin typeface="Helvetica" pitchFamily="2" charset="0"/>
              </a:rPr>
              <a:t>Can the skill be acquired by the student in a reasonable time frame?</a:t>
            </a:r>
          </a:p>
          <a:p>
            <a:pPr marL="457200" indent="-457200">
              <a:buFont typeface="+mj-lt"/>
              <a:buAutoNum type="arabicPeriod"/>
            </a:pPr>
            <a:r>
              <a:rPr lang="en-US" dirty="0">
                <a:effectLst/>
                <a:latin typeface="Helvetica" pitchFamily="2" charset="0"/>
              </a:rPr>
              <a:t>Is the skill one that will still be useful in 3-5 years?</a:t>
            </a:r>
          </a:p>
          <a:p>
            <a:pPr marL="457200" indent="-457200">
              <a:buFont typeface="+mj-lt"/>
              <a:buAutoNum type="arabicPeriod"/>
            </a:pPr>
            <a:r>
              <a:rPr lang="en-US" dirty="0">
                <a:effectLst/>
                <a:latin typeface="Helvetica" pitchFamily="2" charset="0"/>
              </a:rPr>
              <a:t>Is the skill one that lends itself to an acceptable degree of instructional intensity?</a:t>
            </a:r>
          </a:p>
          <a:p>
            <a:pPr marL="457200" indent="-457200">
              <a:buFont typeface="+mj-lt"/>
              <a:buAutoNum type="arabicPeriod"/>
            </a:pPr>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a:p>
            <a:endParaRPr lang="en-US" dirty="0"/>
          </a:p>
        </p:txBody>
      </p:sp>
    </p:spTree>
    <p:extLst>
      <p:ext uri="{BB962C8B-B14F-4D97-AF65-F5344CB8AC3E}">
        <p14:creationId xmlns:p14="http://schemas.microsoft.com/office/powerpoint/2010/main" val="248773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9EB4-1BF4-E3B7-10AD-969D4F1FA2F6}"/>
              </a:ext>
            </a:extLst>
          </p:cNvPr>
          <p:cNvSpPr>
            <a:spLocks noGrp="1"/>
          </p:cNvSpPr>
          <p:nvPr>
            <p:ph type="title"/>
          </p:nvPr>
        </p:nvSpPr>
        <p:spPr/>
        <p:txBody>
          <a:bodyPr/>
          <a:lstStyle/>
          <a:p>
            <a:pPr algn="ctr"/>
            <a:r>
              <a:rPr lang="en-US" dirty="0"/>
              <a:t>Social Validity Questions</a:t>
            </a:r>
          </a:p>
        </p:txBody>
      </p:sp>
      <p:sp>
        <p:nvSpPr>
          <p:cNvPr id="3" name="Content Placeholder 2">
            <a:extLst>
              <a:ext uri="{FF2B5EF4-FFF2-40B4-BE49-F238E27FC236}">
                <a16:creationId xmlns:a16="http://schemas.microsoft.com/office/drawing/2014/main" id="{FCA4DD17-475D-2920-4CE1-DCE08A5A0E54}"/>
              </a:ext>
            </a:extLst>
          </p:cNvPr>
          <p:cNvSpPr>
            <a:spLocks noGrp="1"/>
          </p:cNvSpPr>
          <p:nvPr>
            <p:ph idx="1"/>
          </p:nvPr>
        </p:nvSpPr>
        <p:spPr/>
        <p:txBody>
          <a:bodyPr>
            <a:normAutofit fontScale="92500" lnSpcReduction="20000"/>
          </a:bodyPr>
          <a:lstStyle/>
          <a:p>
            <a:pPr marL="457200" indent="-457200">
              <a:buAutoNum type="arabicPeriod" startAt="7"/>
            </a:pPr>
            <a:r>
              <a:rPr lang="en-US" dirty="0">
                <a:effectLst/>
                <a:latin typeface="Helvetica" pitchFamily="2" charset="0"/>
              </a:rPr>
              <a:t>Once acquired, is the skill one the student will use with sufficient frequency that it will be easily maintained?</a:t>
            </a:r>
          </a:p>
          <a:p>
            <a:pPr marL="457200" indent="-457200">
              <a:buAutoNum type="arabicPeriod" startAt="7"/>
            </a:pPr>
            <a:r>
              <a:rPr lang="en-US" dirty="0">
                <a:effectLst/>
                <a:latin typeface="Helvetica" pitchFamily="2" charset="0"/>
              </a:rPr>
              <a:t>Is the skill the most direct, simplest way to achieve the desired outcome?</a:t>
            </a:r>
          </a:p>
          <a:p>
            <a:pPr marL="457200" indent="-457200">
              <a:buFont typeface="Arial" panose="020B0604020202020204" pitchFamily="34" charset="0"/>
              <a:buAutoNum type="arabicPeriod" startAt="7"/>
            </a:pPr>
            <a:r>
              <a:rPr lang="en-US" dirty="0">
                <a:effectLst/>
                <a:latin typeface="Helvetica" pitchFamily="2" charset="0"/>
              </a:rPr>
              <a:t>Does the skill improve the student’s ability to communicate?</a:t>
            </a:r>
          </a:p>
          <a:p>
            <a:pPr marL="457200" indent="-457200">
              <a:buFont typeface="Arial" panose="020B0604020202020204" pitchFamily="34" charset="0"/>
              <a:buAutoNum type="arabicPeriod" startAt="7"/>
            </a:pPr>
            <a:r>
              <a:rPr lang="en-US" dirty="0">
                <a:effectLst/>
                <a:latin typeface="Helvetica" pitchFamily="2" charset="0"/>
              </a:rPr>
              <a:t>Does the skill support social inclusion and/or peer relationships?</a:t>
            </a:r>
          </a:p>
          <a:p>
            <a:pPr marL="457200" indent="-457200">
              <a:buFont typeface="Arial" panose="020B0604020202020204" pitchFamily="34" charset="0"/>
              <a:buAutoNum type="arabicPeriod" startAt="7"/>
            </a:pPr>
            <a:r>
              <a:rPr lang="en-US" dirty="0">
                <a:effectLst/>
                <a:latin typeface="Helvetica" pitchFamily="2" charset="0"/>
              </a:rPr>
              <a:t>Does the skill ultimate promote independence via adaptive behavior?</a:t>
            </a:r>
          </a:p>
          <a:p>
            <a:pPr marL="457200" indent="-457200">
              <a:buFont typeface="Arial" panose="020B0604020202020204" pitchFamily="34" charset="0"/>
              <a:buAutoNum type="arabicPeriod" startAt="7"/>
            </a:pPr>
            <a:r>
              <a:rPr lang="en-US" dirty="0">
                <a:effectLst/>
                <a:latin typeface="Helvetica" pitchFamily="2" charset="0"/>
              </a:rPr>
              <a:t>Does the skill ultimately promote independence via self management?</a:t>
            </a:r>
          </a:p>
          <a:p>
            <a:pPr marL="457200" indent="-457200">
              <a:buFont typeface="Arial" panose="020B0604020202020204" pitchFamily="34" charset="0"/>
              <a:buAutoNum type="arabicPeriod" startAt="7"/>
            </a:pPr>
            <a:r>
              <a:rPr lang="en-US" dirty="0">
                <a:effectLst/>
                <a:latin typeface="Helvetica" pitchFamily="2" charset="0"/>
              </a:rPr>
              <a:t>Does the skill ultimately promote individual safety skill</a:t>
            </a:r>
          </a:p>
          <a:p>
            <a:pPr marL="457200" indent="-457200">
              <a:buFont typeface="Arial" panose="020B0604020202020204" pitchFamily="34" charset="0"/>
              <a:buAutoNum type="arabicPeriod" startAt="7"/>
            </a:pPr>
            <a:r>
              <a:rPr lang="en-US" dirty="0">
                <a:effectLst/>
                <a:latin typeface="Helvetica" pitchFamily="2" charset="0"/>
              </a:rPr>
              <a:t>If the skill uses “hi tech” is it the most current tech available?</a:t>
            </a:r>
          </a:p>
          <a:p>
            <a:pPr marL="0" indent="0">
              <a:buNone/>
            </a:pPr>
            <a:endParaRPr lang="en-US" dirty="0">
              <a:effectLst/>
              <a:latin typeface="Helvetica" pitchFamily="2" charset="0"/>
            </a:endParaRPr>
          </a:p>
          <a:p>
            <a:pPr marL="457200" indent="-457200">
              <a:buAutoNum type="arabicPeriod" startAt="7"/>
            </a:pPr>
            <a:endParaRPr lang="en-US" dirty="0">
              <a:effectLst/>
              <a:latin typeface="Helvetica" pitchFamily="2" charset="0"/>
            </a:endParaRPr>
          </a:p>
          <a:p>
            <a:pPr marL="457200" indent="-457200">
              <a:buAutoNum type="arabicPeriod" startAt="7"/>
            </a:pPr>
            <a:endParaRPr lang="en-US" dirty="0">
              <a:effectLst/>
              <a:latin typeface="Helvetica" pitchFamily="2" charset="0"/>
            </a:endParaRPr>
          </a:p>
          <a:p>
            <a:pPr marL="0" indent="0">
              <a:buNone/>
            </a:pPr>
            <a:endParaRPr lang="en-US" dirty="0">
              <a:effectLst/>
              <a:latin typeface="Helvetica" pitchFamily="2" charset="0"/>
            </a:endParaRPr>
          </a:p>
          <a:p>
            <a:endParaRPr lang="en-US" dirty="0"/>
          </a:p>
        </p:txBody>
      </p:sp>
    </p:spTree>
    <p:extLst>
      <p:ext uri="{BB962C8B-B14F-4D97-AF65-F5344CB8AC3E}">
        <p14:creationId xmlns:p14="http://schemas.microsoft.com/office/powerpoint/2010/main" val="997688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D5C3-C24E-2728-5656-DC5C4C6F606A}"/>
              </a:ext>
            </a:extLst>
          </p:cNvPr>
          <p:cNvSpPr>
            <a:spLocks noGrp="1"/>
          </p:cNvSpPr>
          <p:nvPr>
            <p:ph type="title"/>
          </p:nvPr>
        </p:nvSpPr>
        <p:spPr/>
        <p:txBody>
          <a:bodyPr>
            <a:normAutofit/>
          </a:bodyPr>
          <a:lstStyle/>
          <a:p>
            <a:r>
              <a:rPr lang="en-US" dirty="0"/>
              <a:t>Background</a:t>
            </a:r>
          </a:p>
        </p:txBody>
      </p:sp>
      <p:graphicFrame>
        <p:nvGraphicFramePr>
          <p:cNvPr id="5" name="Content Placeholder 2">
            <a:extLst>
              <a:ext uri="{FF2B5EF4-FFF2-40B4-BE49-F238E27FC236}">
                <a16:creationId xmlns:a16="http://schemas.microsoft.com/office/drawing/2014/main" id="{86A71AA0-80A3-76F0-1E41-68D73D12F1CC}"/>
              </a:ext>
            </a:extLst>
          </p:cNvPr>
          <p:cNvGraphicFramePr>
            <a:graphicFrameLocks noGrp="1"/>
          </p:cNvGraphicFramePr>
          <p:nvPr>
            <p:ph idx="1"/>
            <p:extLst>
              <p:ext uri="{D42A27DB-BD31-4B8C-83A1-F6EECF244321}">
                <p14:modId xmlns:p14="http://schemas.microsoft.com/office/powerpoint/2010/main" val="3255862076"/>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45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61663-5CCB-0238-4245-828D72389CB4}"/>
              </a:ext>
            </a:extLst>
          </p:cNvPr>
          <p:cNvSpPr>
            <a:spLocks noGrp="1"/>
          </p:cNvSpPr>
          <p:nvPr>
            <p:ph type="title"/>
          </p:nvPr>
        </p:nvSpPr>
        <p:spPr/>
        <p:txBody>
          <a:bodyPr/>
          <a:lstStyle/>
          <a:p>
            <a:pPr algn="ctr"/>
            <a:r>
              <a:rPr lang="en-US" dirty="0"/>
              <a:t>Social Validity Questions</a:t>
            </a:r>
          </a:p>
        </p:txBody>
      </p:sp>
      <p:sp>
        <p:nvSpPr>
          <p:cNvPr id="3" name="Content Placeholder 2">
            <a:extLst>
              <a:ext uri="{FF2B5EF4-FFF2-40B4-BE49-F238E27FC236}">
                <a16:creationId xmlns:a16="http://schemas.microsoft.com/office/drawing/2014/main" id="{BDD759D0-FB36-F596-3497-15827C105FB9}"/>
              </a:ext>
            </a:extLst>
          </p:cNvPr>
          <p:cNvSpPr>
            <a:spLocks noGrp="1"/>
          </p:cNvSpPr>
          <p:nvPr>
            <p:ph idx="1"/>
          </p:nvPr>
        </p:nvSpPr>
        <p:spPr/>
        <p:txBody>
          <a:bodyPr>
            <a:normAutofit/>
          </a:bodyPr>
          <a:lstStyle/>
          <a:p>
            <a:pPr marL="457200" indent="-457200">
              <a:buAutoNum type="arabicPeriod" startAt="15"/>
            </a:pPr>
            <a:r>
              <a:rPr lang="en-US" dirty="0">
                <a:effectLst/>
                <a:latin typeface="Helvetica" pitchFamily="2" charset="0"/>
              </a:rPr>
              <a:t>Is the skill a one that student might find enjoyable?</a:t>
            </a:r>
          </a:p>
          <a:p>
            <a:pPr marL="457200" indent="-457200">
              <a:buAutoNum type="arabicPeriod" startAt="15"/>
            </a:pPr>
            <a:r>
              <a:rPr lang="en-US" dirty="0">
                <a:effectLst/>
                <a:latin typeface="Helvetica" pitchFamily="2" charset="0"/>
              </a:rPr>
              <a:t>Is the skill one the contributes to the student’s health or a healthy lifestyle (e.g., exercise)?</a:t>
            </a:r>
          </a:p>
          <a:p>
            <a:pPr marL="457200" indent="-457200">
              <a:buFont typeface="Arial" panose="020B0604020202020204" pitchFamily="34" charset="0"/>
              <a:buAutoNum type="arabicPeriod" startAt="15"/>
            </a:pPr>
            <a:r>
              <a:rPr lang="en-US" dirty="0">
                <a:effectLst/>
                <a:latin typeface="Helvetica" pitchFamily="2" charset="0"/>
              </a:rPr>
              <a:t>Is the skill one that is culturally relevant?</a:t>
            </a:r>
          </a:p>
          <a:p>
            <a:pPr marL="457200" indent="-457200">
              <a:buFont typeface="Arial" panose="020B0604020202020204" pitchFamily="34" charset="0"/>
              <a:buAutoNum type="arabicPeriod" startAt="15"/>
            </a:pPr>
            <a:r>
              <a:rPr lang="en-US" dirty="0">
                <a:effectLst/>
                <a:latin typeface="Helvetica" pitchFamily="2" charset="0"/>
              </a:rPr>
              <a:t>Is the skill of importance to the student’s family? </a:t>
            </a:r>
          </a:p>
          <a:p>
            <a:pPr marL="457200" indent="-457200">
              <a:buFont typeface="Arial" panose="020B0604020202020204" pitchFamily="34" charset="0"/>
              <a:buAutoNum type="arabicPeriod" startAt="15"/>
            </a:pPr>
            <a:r>
              <a:rPr lang="en-US" dirty="0">
                <a:effectLst/>
                <a:latin typeface="Helvetica" pitchFamily="2" charset="0"/>
              </a:rPr>
              <a:t>Is the skill one that has relevance to future employment?</a:t>
            </a:r>
          </a:p>
          <a:p>
            <a:pPr marL="457200" indent="-457200">
              <a:buFont typeface="Arial" panose="020B0604020202020204" pitchFamily="34" charset="0"/>
              <a:buAutoNum type="arabicPeriod" startAt="15"/>
            </a:pPr>
            <a:r>
              <a:rPr lang="en-US" dirty="0">
                <a:effectLst/>
                <a:latin typeface="Helvetica" pitchFamily="2" charset="0"/>
              </a:rPr>
              <a:t>Is the skill one that has relevance to future life in the community, outside of the family home?</a:t>
            </a:r>
          </a:p>
          <a:p>
            <a:pPr marL="457200" indent="-457200">
              <a:buAutoNum type="arabicPeriod" startAt="15"/>
            </a:pPr>
            <a:endParaRPr lang="en-US" dirty="0">
              <a:effectLst/>
              <a:latin typeface="Helvetica" pitchFamily="2" charset="0"/>
            </a:endParaRPr>
          </a:p>
          <a:p>
            <a:pPr marL="0" indent="0">
              <a:buNone/>
            </a:pPr>
            <a:endParaRPr lang="en-US" dirty="0">
              <a:effectLst/>
              <a:latin typeface="Helvetica" pitchFamily="2" charset="0"/>
            </a:endParaRPr>
          </a:p>
          <a:p>
            <a:endParaRPr lang="en-US" dirty="0"/>
          </a:p>
        </p:txBody>
      </p:sp>
    </p:spTree>
    <p:extLst>
      <p:ext uri="{BB962C8B-B14F-4D97-AF65-F5344CB8AC3E}">
        <p14:creationId xmlns:p14="http://schemas.microsoft.com/office/powerpoint/2010/main" val="4256273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6E4DA-E6C6-5BE1-1BDF-9411DFADF82C}"/>
              </a:ext>
            </a:extLst>
          </p:cNvPr>
          <p:cNvSpPr>
            <a:spLocks noGrp="1"/>
          </p:cNvSpPr>
          <p:nvPr>
            <p:ph type="title"/>
          </p:nvPr>
        </p:nvSpPr>
        <p:spPr/>
        <p:txBody>
          <a:bodyPr/>
          <a:lstStyle/>
          <a:p>
            <a:r>
              <a:rPr lang="en-US" dirty="0"/>
              <a:t>Critical Skills- Toileting</a:t>
            </a:r>
          </a:p>
        </p:txBody>
      </p:sp>
      <p:sp>
        <p:nvSpPr>
          <p:cNvPr id="3" name="Content Placeholder 2">
            <a:extLst>
              <a:ext uri="{FF2B5EF4-FFF2-40B4-BE49-F238E27FC236}">
                <a16:creationId xmlns:a16="http://schemas.microsoft.com/office/drawing/2014/main" id="{B30D6793-F46F-1209-2D9F-76F703C843A3}"/>
              </a:ext>
            </a:extLst>
          </p:cNvPr>
          <p:cNvSpPr>
            <a:spLocks noGrp="1"/>
          </p:cNvSpPr>
          <p:nvPr>
            <p:ph idx="1"/>
          </p:nvPr>
        </p:nvSpPr>
        <p:spPr/>
        <p:txBody>
          <a:bodyPr numCol="2">
            <a:normAutofit fontScale="55000" lnSpcReduction="20000"/>
          </a:bodyPr>
          <a:lstStyle/>
          <a:p>
            <a:pPr marL="0" indent="0">
              <a:buNone/>
            </a:pPr>
            <a:r>
              <a:rPr lang="en-US" sz="5600" b="1" dirty="0"/>
              <a:t>Preschool/Elementary School</a:t>
            </a:r>
          </a:p>
          <a:p>
            <a:r>
              <a:rPr lang="en-US" sz="4800" dirty="0">
                <a:effectLst/>
                <a:latin typeface="Helvetica" pitchFamily="2" charset="0"/>
              </a:rPr>
              <a:t>Independent initiation for the toilet </a:t>
            </a:r>
          </a:p>
          <a:p>
            <a:r>
              <a:rPr lang="en-US" sz="4800" dirty="0">
                <a:effectLst/>
                <a:latin typeface="Helvetica" pitchFamily="2" charset="0"/>
              </a:rPr>
              <a:t>Void urine and bowel in toilet only</a:t>
            </a:r>
          </a:p>
          <a:p>
            <a:r>
              <a:rPr lang="en-US" sz="4800" dirty="0">
                <a:effectLst/>
                <a:latin typeface="Helvetica" pitchFamily="2" charset="0"/>
              </a:rPr>
              <a:t>Pull down pants</a:t>
            </a:r>
          </a:p>
          <a:p>
            <a:r>
              <a:rPr lang="en-US" sz="4800" dirty="0">
                <a:effectLst/>
                <a:latin typeface="Helvetica" pitchFamily="2" charset="0"/>
              </a:rPr>
              <a:t>Pull up pants</a:t>
            </a:r>
          </a:p>
          <a:p>
            <a:r>
              <a:rPr lang="en-US" sz="4800" dirty="0">
                <a:effectLst/>
                <a:latin typeface="Helvetica" pitchFamily="2" charset="0"/>
              </a:rPr>
              <a:t>Zip/Button</a:t>
            </a:r>
          </a:p>
          <a:p>
            <a:r>
              <a:rPr lang="en-US" sz="4800" dirty="0">
                <a:effectLst/>
                <a:latin typeface="Helvetica" pitchFamily="2" charset="0"/>
              </a:rPr>
              <a:t>Flush</a:t>
            </a:r>
          </a:p>
          <a:p>
            <a:r>
              <a:rPr lang="en-US" sz="4800" dirty="0">
                <a:effectLst/>
                <a:latin typeface="Helvetica" pitchFamily="2" charset="0"/>
              </a:rPr>
              <a:t>Wipe after urine (f) and bowel</a:t>
            </a:r>
          </a:p>
          <a:p>
            <a:r>
              <a:rPr lang="en-US" sz="4800" dirty="0">
                <a:effectLst/>
                <a:latin typeface="Helvetica" pitchFamily="2" charset="0"/>
              </a:rPr>
              <a:t>Wash hands</a:t>
            </a:r>
          </a:p>
          <a:p>
            <a:r>
              <a:rPr lang="en-US" sz="4800" dirty="0">
                <a:effectLst/>
                <a:latin typeface="Helvetica" pitchFamily="2" charset="0"/>
              </a:rPr>
              <a:t>Female preparation for menses</a:t>
            </a:r>
          </a:p>
          <a:p>
            <a:r>
              <a:rPr lang="en-US" sz="4800" dirty="0">
                <a:effectLst/>
                <a:latin typeface="Helvetica" pitchFamily="2" charset="0"/>
              </a:rPr>
              <a:t>(age 8)</a:t>
            </a:r>
          </a:p>
          <a:p>
            <a:r>
              <a:rPr lang="en-US" sz="4800" dirty="0">
                <a:effectLst/>
                <a:latin typeface="Helvetica" pitchFamily="2" charset="0"/>
              </a:rPr>
              <a:t>Stay dry throughout the night</a:t>
            </a:r>
          </a:p>
          <a:p>
            <a:r>
              <a:rPr lang="en-US" sz="4800" dirty="0">
                <a:effectLst/>
                <a:latin typeface="Helvetica" pitchFamily="2" charset="0"/>
              </a:rPr>
              <a:t>Minimizing exposure</a:t>
            </a:r>
          </a:p>
          <a:p>
            <a:r>
              <a:rPr lang="en-US" sz="4800" dirty="0">
                <a:effectLst/>
                <a:latin typeface="Helvetica" pitchFamily="2" charset="0"/>
              </a:rPr>
              <a:t>Using a urinal</a:t>
            </a:r>
          </a:p>
          <a:p>
            <a:r>
              <a:rPr lang="en-US" sz="4800" dirty="0">
                <a:effectLst/>
                <a:latin typeface="Helvetica" pitchFamily="2" charset="0"/>
              </a:rPr>
              <a:t>Gender consideration</a:t>
            </a:r>
          </a:p>
          <a:p>
            <a:r>
              <a:rPr lang="en-US" sz="4800" dirty="0">
                <a:effectLst/>
                <a:latin typeface="Helvetica" pitchFamily="2" charset="0"/>
              </a:rPr>
              <a:t>Closing and locking bathroom stall</a:t>
            </a:r>
          </a:p>
          <a:p>
            <a:r>
              <a:rPr lang="en-US" sz="4800" dirty="0">
                <a:effectLst/>
                <a:latin typeface="Helvetica" pitchFamily="2" charset="0"/>
              </a:rPr>
              <a:t>Wiping/lining a seat</a:t>
            </a:r>
          </a:p>
          <a:p>
            <a:r>
              <a:rPr lang="en-US" sz="4800" dirty="0">
                <a:effectLst/>
                <a:latin typeface="Helvetica" pitchFamily="2" charset="0"/>
              </a:rPr>
              <a:t>Refrain from water play</a:t>
            </a:r>
          </a:p>
          <a:p>
            <a:pPr marL="0" indent="0">
              <a:buNone/>
            </a:pPr>
            <a:endParaRPr lang="en-US" dirty="0"/>
          </a:p>
        </p:txBody>
      </p:sp>
    </p:spTree>
    <p:extLst>
      <p:ext uri="{BB962C8B-B14F-4D97-AF65-F5344CB8AC3E}">
        <p14:creationId xmlns:p14="http://schemas.microsoft.com/office/powerpoint/2010/main" val="1020374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C289A-DE87-0AFD-426C-F6AE91D6F739}"/>
              </a:ext>
            </a:extLst>
          </p:cNvPr>
          <p:cNvSpPr>
            <a:spLocks noGrp="1"/>
          </p:cNvSpPr>
          <p:nvPr>
            <p:ph type="title"/>
          </p:nvPr>
        </p:nvSpPr>
        <p:spPr/>
        <p:txBody>
          <a:bodyPr/>
          <a:lstStyle/>
          <a:p>
            <a:pPr algn="ctr"/>
            <a:r>
              <a:rPr lang="en-US" dirty="0"/>
              <a:t>Toileting</a:t>
            </a:r>
          </a:p>
        </p:txBody>
      </p:sp>
      <p:sp>
        <p:nvSpPr>
          <p:cNvPr id="3" name="Content Placeholder 2">
            <a:extLst>
              <a:ext uri="{FF2B5EF4-FFF2-40B4-BE49-F238E27FC236}">
                <a16:creationId xmlns:a16="http://schemas.microsoft.com/office/drawing/2014/main" id="{0A69F257-7A75-9DEC-5F62-42454C6F7BBC}"/>
              </a:ext>
            </a:extLst>
          </p:cNvPr>
          <p:cNvSpPr>
            <a:spLocks noGrp="1"/>
          </p:cNvSpPr>
          <p:nvPr>
            <p:ph idx="1"/>
          </p:nvPr>
        </p:nvSpPr>
        <p:spPr/>
        <p:txBody>
          <a:bodyPr/>
          <a:lstStyle/>
          <a:p>
            <a:pPr marL="0" indent="0">
              <a:buNone/>
            </a:pPr>
            <a:r>
              <a:rPr lang="en-US" b="1" dirty="0">
                <a:effectLst/>
                <a:latin typeface="Helvetica" pitchFamily="2" charset="0"/>
              </a:rPr>
              <a:t>Middle School</a:t>
            </a:r>
          </a:p>
          <a:p>
            <a:r>
              <a:rPr lang="en-US" dirty="0">
                <a:effectLst/>
                <a:latin typeface="Helvetica" pitchFamily="2" charset="0"/>
              </a:rPr>
              <a:t>Self advocacy</a:t>
            </a:r>
          </a:p>
          <a:p>
            <a:r>
              <a:rPr lang="en-US" dirty="0">
                <a:effectLst/>
                <a:latin typeface="Helvetica" pitchFamily="2" charset="0"/>
              </a:rPr>
              <a:t>Keep track of menses and materials</a:t>
            </a:r>
          </a:p>
          <a:p>
            <a:r>
              <a:rPr lang="en-US" dirty="0">
                <a:effectLst/>
                <a:latin typeface="Helvetica" pitchFamily="2" charset="0"/>
              </a:rPr>
              <a:t>needed</a:t>
            </a:r>
          </a:p>
          <a:p>
            <a:r>
              <a:rPr lang="en-US" dirty="0">
                <a:effectLst/>
                <a:latin typeface="Helvetica" pitchFamily="2" charset="0"/>
              </a:rPr>
              <a:t>Adult supervision faded</a:t>
            </a:r>
          </a:p>
          <a:p>
            <a:endParaRPr lang="en-US" dirty="0"/>
          </a:p>
        </p:txBody>
      </p:sp>
    </p:spTree>
    <p:extLst>
      <p:ext uri="{BB962C8B-B14F-4D97-AF65-F5344CB8AC3E}">
        <p14:creationId xmlns:p14="http://schemas.microsoft.com/office/powerpoint/2010/main" val="555767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54AAE-2E6F-E868-0320-D9EAD4880006}"/>
              </a:ext>
            </a:extLst>
          </p:cNvPr>
          <p:cNvSpPr>
            <a:spLocks noGrp="1"/>
          </p:cNvSpPr>
          <p:nvPr>
            <p:ph type="title"/>
          </p:nvPr>
        </p:nvSpPr>
        <p:spPr/>
        <p:txBody>
          <a:bodyPr/>
          <a:lstStyle/>
          <a:p>
            <a:pPr algn="ctr"/>
            <a:r>
              <a:rPr lang="en-US" dirty="0"/>
              <a:t>Toileting</a:t>
            </a:r>
          </a:p>
        </p:txBody>
      </p:sp>
      <p:sp>
        <p:nvSpPr>
          <p:cNvPr id="3" name="Content Placeholder 2">
            <a:extLst>
              <a:ext uri="{FF2B5EF4-FFF2-40B4-BE49-F238E27FC236}">
                <a16:creationId xmlns:a16="http://schemas.microsoft.com/office/drawing/2014/main" id="{C6BE2B79-47A2-1D2B-72A0-1579733FCF7B}"/>
              </a:ext>
            </a:extLst>
          </p:cNvPr>
          <p:cNvSpPr>
            <a:spLocks noGrp="1"/>
          </p:cNvSpPr>
          <p:nvPr>
            <p:ph idx="1"/>
          </p:nvPr>
        </p:nvSpPr>
        <p:spPr/>
        <p:txBody>
          <a:bodyPr/>
          <a:lstStyle/>
          <a:p>
            <a:pPr marL="0" indent="0">
              <a:buNone/>
            </a:pPr>
            <a:r>
              <a:rPr lang="en-US" b="1" dirty="0">
                <a:latin typeface="Helvetica" pitchFamily="2" charset="0"/>
              </a:rPr>
              <a:t>Transition</a:t>
            </a:r>
          </a:p>
          <a:p>
            <a:r>
              <a:rPr lang="en-US" dirty="0">
                <a:effectLst/>
                <a:latin typeface="Helvetica" pitchFamily="2" charset="0"/>
              </a:rPr>
              <a:t>Choose gender appropriate</a:t>
            </a:r>
          </a:p>
          <a:p>
            <a:r>
              <a:rPr lang="en-US" dirty="0">
                <a:effectLst/>
                <a:latin typeface="Helvetica" pitchFamily="2" charset="0"/>
              </a:rPr>
              <a:t>restroom</a:t>
            </a:r>
          </a:p>
          <a:p>
            <a:r>
              <a:rPr lang="en-US" dirty="0">
                <a:effectLst/>
                <a:latin typeface="Helvetica" pitchFamily="2" charset="0"/>
              </a:rPr>
              <a:t>Returning to location/task</a:t>
            </a:r>
          </a:p>
          <a:p>
            <a:r>
              <a:rPr lang="en-US" dirty="0">
                <a:effectLst/>
                <a:latin typeface="Helvetica" pitchFamily="2" charset="0"/>
              </a:rPr>
              <a:t>Adult supervision fully faded</a:t>
            </a:r>
          </a:p>
          <a:p>
            <a:endParaRPr lang="en-US" dirty="0"/>
          </a:p>
        </p:txBody>
      </p:sp>
    </p:spTree>
    <p:extLst>
      <p:ext uri="{BB962C8B-B14F-4D97-AF65-F5344CB8AC3E}">
        <p14:creationId xmlns:p14="http://schemas.microsoft.com/office/powerpoint/2010/main" val="900754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6193E-F9AD-0F9D-1ABA-BBEC7FF56B2D}"/>
              </a:ext>
            </a:extLst>
          </p:cNvPr>
          <p:cNvSpPr>
            <a:spLocks noGrp="1"/>
          </p:cNvSpPr>
          <p:nvPr>
            <p:ph type="title"/>
          </p:nvPr>
        </p:nvSpPr>
        <p:spPr/>
        <p:txBody>
          <a:bodyPr/>
          <a:lstStyle/>
          <a:p>
            <a:pPr algn="ctr"/>
            <a:r>
              <a:rPr lang="en-US" dirty="0"/>
              <a:t>Toileting</a:t>
            </a:r>
          </a:p>
        </p:txBody>
      </p:sp>
      <p:sp>
        <p:nvSpPr>
          <p:cNvPr id="3" name="Content Placeholder 2">
            <a:extLst>
              <a:ext uri="{FF2B5EF4-FFF2-40B4-BE49-F238E27FC236}">
                <a16:creationId xmlns:a16="http://schemas.microsoft.com/office/drawing/2014/main" id="{950A99EE-83EC-058D-D7B1-C7FBD2DC7411}"/>
              </a:ext>
            </a:extLst>
          </p:cNvPr>
          <p:cNvSpPr>
            <a:spLocks noGrp="1"/>
          </p:cNvSpPr>
          <p:nvPr>
            <p:ph idx="1"/>
          </p:nvPr>
        </p:nvSpPr>
        <p:spPr/>
        <p:txBody>
          <a:bodyPr numCol="2">
            <a:normAutofit/>
          </a:bodyPr>
          <a:lstStyle/>
          <a:p>
            <a:pPr marL="0" indent="0">
              <a:buNone/>
            </a:pPr>
            <a:r>
              <a:rPr lang="en-US" b="1" dirty="0">
                <a:effectLst/>
                <a:latin typeface="Helvetica" pitchFamily="2" charset="0"/>
              </a:rPr>
              <a:t>Terminal Goal</a:t>
            </a:r>
          </a:p>
          <a:p>
            <a:r>
              <a:rPr lang="en-US" dirty="0">
                <a:effectLst/>
                <a:latin typeface="Helvetica" pitchFamily="2" charset="0"/>
              </a:rPr>
              <a:t>Independent use of a</a:t>
            </a:r>
          </a:p>
          <a:p>
            <a:r>
              <a:rPr lang="en-US" dirty="0">
                <a:effectLst/>
                <a:latin typeface="Helvetica" pitchFamily="2" charset="0"/>
              </a:rPr>
              <a:t>restroom, when</a:t>
            </a:r>
          </a:p>
          <a:p>
            <a:r>
              <a:rPr lang="en-US" dirty="0">
                <a:effectLst/>
                <a:latin typeface="Helvetica" pitchFamily="2" charset="0"/>
              </a:rPr>
              <a:t>necessary including:</a:t>
            </a:r>
          </a:p>
          <a:p>
            <a:r>
              <a:rPr lang="en-US" dirty="0">
                <a:effectLst/>
                <a:latin typeface="Helvetica" pitchFamily="2" charset="0"/>
              </a:rPr>
              <a:t>• Choosing the correct</a:t>
            </a:r>
          </a:p>
          <a:p>
            <a:r>
              <a:rPr lang="en-US" dirty="0">
                <a:effectLst/>
                <a:latin typeface="Helvetica" pitchFamily="2" charset="0"/>
              </a:rPr>
              <a:t>restroom</a:t>
            </a:r>
          </a:p>
          <a:p>
            <a:r>
              <a:rPr lang="en-US" dirty="0">
                <a:effectLst/>
                <a:latin typeface="Helvetica" pitchFamily="2" charset="0"/>
              </a:rPr>
              <a:t> locking the door</a:t>
            </a:r>
          </a:p>
          <a:p>
            <a:r>
              <a:rPr lang="en-US" dirty="0">
                <a:effectLst/>
                <a:latin typeface="Helvetica" pitchFamily="2" charset="0"/>
              </a:rPr>
              <a:t>wiping the seat</a:t>
            </a:r>
          </a:p>
          <a:p>
            <a:r>
              <a:rPr lang="en-US" dirty="0">
                <a:effectLst/>
                <a:latin typeface="Helvetica" pitchFamily="2" charset="0"/>
              </a:rPr>
              <a:t> wiping self</a:t>
            </a:r>
          </a:p>
          <a:p>
            <a:r>
              <a:rPr lang="en-US" dirty="0">
                <a:effectLst/>
                <a:latin typeface="Helvetica" pitchFamily="2" charset="0"/>
              </a:rPr>
              <a:t> washing hands</a:t>
            </a:r>
          </a:p>
          <a:p>
            <a:r>
              <a:rPr lang="en-US" dirty="0">
                <a:effectLst/>
                <a:latin typeface="Helvetica" pitchFamily="2" charset="0"/>
              </a:rPr>
              <a:t> exiting the bathroom</a:t>
            </a:r>
          </a:p>
          <a:p>
            <a:r>
              <a:rPr lang="en-US" dirty="0">
                <a:effectLst/>
                <a:latin typeface="Helvetica" pitchFamily="2" charset="0"/>
              </a:rPr>
              <a:t>return to “location”</a:t>
            </a:r>
          </a:p>
          <a:p>
            <a:endParaRPr lang="en-US" dirty="0"/>
          </a:p>
        </p:txBody>
      </p:sp>
    </p:spTree>
    <p:extLst>
      <p:ext uri="{BB962C8B-B14F-4D97-AF65-F5344CB8AC3E}">
        <p14:creationId xmlns:p14="http://schemas.microsoft.com/office/powerpoint/2010/main" val="1616801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B913F-3894-3762-EE3D-A58246380182}"/>
              </a:ext>
            </a:extLst>
          </p:cNvPr>
          <p:cNvSpPr>
            <a:spLocks noGrp="1"/>
          </p:cNvSpPr>
          <p:nvPr>
            <p:ph type="title"/>
          </p:nvPr>
        </p:nvSpPr>
        <p:spPr/>
        <p:txBody>
          <a:bodyPr/>
          <a:lstStyle/>
          <a:p>
            <a:pPr algn="ctr"/>
            <a:r>
              <a:rPr lang="en-US" dirty="0"/>
              <a:t>Dressing</a:t>
            </a:r>
          </a:p>
        </p:txBody>
      </p:sp>
      <p:sp>
        <p:nvSpPr>
          <p:cNvPr id="3" name="Content Placeholder 2">
            <a:extLst>
              <a:ext uri="{FF2B5EF4-FFF2-40B4-BE49-F238E27FC236}">
                <a16:creationId xmlns:a16="http://schemas.microsoft.com/office/drawing/2014/main" id="{1D0CDDF8-0A78-B922-53DD-495D445F75C1}"/>
              </a:ext>
            </a:extLst>
          </p:cNvPr>
          <p:cNvSpPr>
            <a:spLocks noGrp="1"/>
          </p:cNvSpPr>
          <p:nvPr>
            <p:ph idx="1"/>
          </p:nvPr>
        </p:nvSpPr>
        <p:spPr/>
        <p:txBody>
          <a:bodyPr/>
          <a:lstStyle/>
          <a:p>
            <a:pPr marL="457200" indent="-457200">
              <a:buFont typeface="+mj-lt"/>
              <a:buAutoNum type="arabicPeriod"/>
            </a:pPr>
            <a:r>
              <a:rPr lang="en-US" dirty="0">
                <a:effectLst/>
                <a:latin typeface="Helvetica" pitchFamily="2" charset="0"/>
              </a:rPr>
              <a:t>Closing door for privacy</a:t>
            </a:r>
          </a:p>
          <a:p>
            <a:pPr marL="457200" indent="-457200">
              <a:buFont typeface="+mj-lt"/>
              <a:buAutoNum type="arabicPeriod"/>
            </a:pPr>
            <a:r>
              <a:rPr lang="en-US" dirty="0">
                <a:latin typeface="Helvetica" pitchFamily="2" charset="0"/>
              </a:rPr>
              <a:t>I</a:t>
            </a:r>
            <a:r>
              <a:rPr lang="en-US" dirty="0">
                <a:effectLst/>
                <a:latin typeface="Helvetica" pitchFamily="2" charset="0"/>
              </a:rPr>
              <a:t>ndependent selection of appropriate clothes</a:t>
            </a:r>
          </a:p>
          <a:p>
            <a:pPr marL="457200" indent="-457200">
              <a:buFont typeface="+mj-lt"/>
              <a:buAutoNum type="arabicPeriod"/>
            </a:pPr>
            <a:r>
              <a:rPr lang="en-US" dirty="0">
                <a:latin typeface="Helvetica" pitchFamily="2" charset="0"/>
              </a:rPr>
              <a:t>D</a:t>
            </a:r>
            <a:r>
              <a:rPr lang="en-US" dirty="0">
                <a:effectLst/>
                <a:latin typeface="Helvetica" pitchFamily="2" charset="0"/>
              </a:rPr>
              <a:t>onning</a:t>
            </a:r>
            <a:r>
              <a:rPr lang="en-US" dirty="0">
                <a:latin typeface="Helvetica" pitchFamily="2" charset="0"/>
              </a:rPr>
              <a:t> </a:t>
            </a:r>
            <a:r>
              <a:rPr lang="en-US" dirty="0">
                <a:effectLst/>
                <a:latin typeface="Helvetica" pitchFamily="2" charset="0"/>
              </a:rPr>
              <a:t>clothes in correct order </a:t>
            </a:r>
            <a:endParaRPr lang="en-US" dirty="0">
              <a:latin typeface="Helvetica" pitchFamily="2" charset="0"/>
            </a:endParaRPr>
          </a:p>
          <a:p>
            <a:pPr marL="457200" indent="-457200">
              <a:buFont typeface="+mj-lt"/>
              <a:buAutoNum type="arabicPeriod"/>
            </a:pPr>
            <a:r>
              <a:rPr lang="en-US" dirty="0">
                <a:latin typeface="Helvetica" pitchFamily="2" charset="0"/>
              </a:rPr>
              <a:t>O</a:t>
            </a:r>
            <a:r>
              <a:rPr lang="en-US" dirty="0">
                <a:effectLst/>
                <a:latin typeface="Helvetica" pitchFamily="2" charset="0"/>
              </a:rPr>
              <a:t>rientation and checking appearance before opening door and exiting area.</a:t>
            </a:r>
          </a:p>
          <a:p>
            <a:endParaRPr lang="en-US" dirty="0"/>
          </a:p>
        </p:txBody>
      </p:sp>
    </p:spTree>
    <p:extLst>
      <p:ext uri="{BB962C8B-B14F-4D97-AF65-F5344CB8AC3E}">
        <p14:creationId xmlns:p14="http://schemas.microsoft.com/office/powerpoint/2010/main" val="3141623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140C-D9E6-3F91-6657-9D2EB712C5CE}"/>
              </a:ext>
            </a:extLst>
          </p:cNvPr>
          <p:cNvSpPr>
            <a:spLocks noGrp="1"/>
          </p:cNvSpPr>
          <p:nvPr>
            <p:ph type="title"/>
          </p:nvPr>
        </p:nvSpPr>
        <p:spPr/>
        <p:txBody>
          <a:bodyPr/>
          <a:lstStyle/>
          <a:p>
            <a:pPr algn="ctr"/>
            <a:r>
              <a:rPr lang="en-US" dirty="0"/>
              <a:t>Independent Eating</a:t>
            </a:r>
          </a:p>
        </p:txBody>
      </p:sp>
      <p:sp>
        <p:nvSpPr>
          <p:cNvPr id="3" name="Content Placeholder 2">
            <a:extLst>
              <a:ext uri="{FF2B5EF4-FFF2-40B4-BE49-F238E27FC236}">
                <a16:creationId xmlns:a16="http://schemas.microsoft.com/office/drawing/2014/main" id="{6C3397AD-0AF2-AC58-F993-64ACF4D5B3AE}"/>
              </a:ext>
            </a:extLst>
          </p:cNvPr>
          <p:cNvSpPr>
            <a:spLocks noGrp="1"/>
          </p:cNvSpPr>
          <p:nvPr>
            <p:ph idx="1"/>
          </p:nvPr>
        </p:nvSpPr>
        <p:spPr/>
        <p:txBody>
          <a:bodyPr/>
          <a:lstStyle/>
          <a:p>
            <a:pPr marL="0" indent="0">
              <a:buNone/>
            </a:pPr>
            <a:r>
              <a:rPr lang="en-US" dirty="0">
                <a:effectLst/>
                <a:latin typeface="Helvetica" pitchFamily="2" charset="0"/>
              </a:rPr>
              <a:t>Able to correctly use all appropriate utensils (knife, fork, spoon) to eat a variety of foods neatly and at a culturally accepted pace in the absence of reminders and adult supervision</a:t>
            </a:r>
          </a:p>
          <a:p>
            <a:endParaRPr lang="en-US" dirty="0"/>
          </a:p>
        </p:txBody>
      </p:sp>
    </p:spTree>
    <p:extLst>
      <p:ext uri="{BB962C8B-B14F-4D97-AF65-F5344CB8AC3E}">
        <p14:creationId xmlns:p14="http://schemas.microsoft.com/office/powerpoint/2010/main" val="2716537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4A2E6-653C-7A66-84C4-07AAB4E3284D}"/>
              </a:ext>
            </a:extLst>
          </p:cNvPr>
          <p:cNvSpPr>
            <a:spLocks noGrp="1"/>
          </p:cNvSpPr>
          <p:nvPr>
            <p:ph type="title"/>
          </p:nvPr>
        </p:nvSpPr>
        <p:spPr/>
        <p:txBody>
          <a:bodyPr/>
          <a:lstStyle/>
          <a:p>
            <a:pPr algn="ctr"/>
            <a:r>
              <a:rPr lang="en-US" dirty="0"/>
              <a:t>Bathing/Self Care</a:t>
            </a:r>
          </a:p>
        </p:txBody>
      </p:sp>
      <p:sp>
        <p:nvSpPr>
          <p:cNvPr id="3" name="Content Placeholder 2">
            <a:extLst>
              <a:ext uri="{FF2B5EF4-FFF2-40B4-BE49-F238E27FC236}">
                <a16:creationId xmlns:a16="http://schemas.microsoft.com/office/drawing/2014/main" id="{B1F969EB-1170-5E63-4FE2-D9EBAA08F15D}"/>
              </a:ext>
            </a:extLst>
          </p:cNvPr>
          <p:cNvSpPr>
            <a:spLocks noGrp="1"/>
          </p:cNvSpPr>
          <p:nvPr>
            <p:ph idx="1"/>
          </p:nvPr>
        </p:nvSpPr>
        <p:spPr/>
        <p:txBody>
          <a:bodyPr>
            <a:normAutofit/>
          </a:bodyPr>
          <a:lstStyle/>
          <a:p>
            <a:pPr marL="0" indent="0">
              <a:buNone/>
            </a:pPr>
            <a:r>
              <a:rPr lang="en-US" dirty="0">
                <a:latin typeface="Helvetica" pitchFamily="2" charset="0"/>
              </a:rPr>
              <a:t>D</a:t>
            </a:r>
            <a:r>
              <a:rPr lang="en-US" dirty="0">
                <a:effectLst/>
                <a:latin typeface="Helvetica" pitchFamily="2" charset="0"/>
              </a:rPr>
              <a:t>emonstrate the ability to independently</a:t>
            </a:r>
            <a:r>
              <a:rPr lang="en-US" dirty="0">
                <a:latin typeface="Helvetica" pitchFamily="2" charset="0"/>
              </a:rPr>
              <a:t> </a:t>
            </a:r>
            <a:r>
              <a:rPr lang="en-US" dirty="0">
                <a:effectLst/>
                <a:latin typeface="Helvetica" pitchFamily="2" charset="0"/>
              </a:rPr>
              <a:t>bathe/shower and complete relevant self care/hygiene skills (e.g., tooth brushing, grooming, etc.)</a:t>
            </a:r>
          </a:p>
          <a:p>
            <a:endParaRPr lang="en-US" dirty="0"/>
          </a:p>
        </p:txBody>
      </p:sp>
    </p:spTree>
    <p:extLst>
      <p:ext uri="{BB962C8B-B14F-4D97-AF65-F5344CB8AC3E}">
        <p14:creationId xmlns:p14="http://schemas.microsoft.com/office/powerpoint/2010/main" val="3078396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6CBF1-FCA1-EA68-6A1D-77F43D944748}"/>
              </a:ext>
            </a:extLst>
          </p:cNvPr>
          <p:cNvSpPr>
            <a:spLocks noGrp="1"/>
          </p:cNvSpPr>
          <p:nvPr>
            <p:ph type="title"/>
          </p:nvPr>
        </p:nvSpPr>
        <p:spPr/>
        <p:txBody>
          <a:bodyPr/>
          <a:lstStyle/>
          <a:p>
            <a:pPr algn="ctr"/>
            <a:r>
              <a:rPr lang="en-US" dirty="0"/>
              <a:t>Household Participation</a:t>
            </a:r>
          </a:p>
        </p:txBody>
      </p:sp>
      <p:sp>
        <p:nvSpPr>
          <p:cNvPr id="3" name="Content Placeholder 2">
            <a:extLst>
              <a:ext uri="{FF2B5EF4-FFF2-40B4-BE49-F238E27FC236}">
                <a16:creationId xmlns:a16="http://schemas.microsoft.com/office/drawing/2014/main" id="{447A75D5-3AF0-F275-ACE1-DC4E121595E7}"/>
              </a:ext>
            </a:extLst>
          </p:cNvPr>
          <p:cNvSpPr>
            <a:spLocks noGrp="1"/>
          </p:cNvSpPr>
          <p:nvPr>
            <p:ph idx="1"/>
          </p:nvPr>
        </p:nvSpPr>
        <p:spPr/>
        <p:txBody>
          <a:bodyPr>
            <a:normAutofit/>
          </a:bodyPr>
          <a:lstStyle/>
          <a:p>
            <a:pPr marL="514350" indent="-514350">
              <a:buFont typeface="+mj-lt"/>
              <a:buAutoNum type="arabicPeriod"/>
            </a:pPr>
            <a:r>
              <a:rPr lang="en-US" dirty="0">
                <a:effectLst/>
                <a:latin typeface="Helvetica" pitchFamily="2" charset="0"/>
              </a:rPr>
              <a:t>Independent completion of a variety of household chores or, in our field. </a:t>
            </a:r>
          </a:p>
          <a:p>
            <a:pPr marL="514350" indent="-514350">
              <a:buFont typeface="+mj-lt"/>
              <a:buAutoNum type="arabicPeriod"/>
            </a:pPr>
            <a:r>
              <a:rPr lang="en-US" dirty="0">
                <a:effectLst/>
                <a:latin typeface="Helvetica" pitchFamily="2" charset="0"/>
              </a:rPr>
              <a:t>The issue is not whether to target these skills but rather, when to target these skills.</a:t>
            </a:r>
          </a:p>
          <a:p>
            <a:pPr lvl="1"/>
            <a:r>
              <a:rPr lang="en-US" dirty="0">
                <a:latin typeface="Helvetica" pitchFamily="2" charset="0"/>
              </a:rPr>
              <a:t>Often initiated too late or not at all</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113961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7072-CC98-E23C-F372-1426FE8F1ADF}"/>
              </a:ext>
            </a:extLst>
          </p:cNvPr>
          <p:cNvSpPr>
            <a:spLocks noGrp="1"/>
          </p:cNvSpPr>
          <p:nvPr>
            <p:ph type="title"/>
          </p:nvPr>
        </p:nvSpPr>
        <p:spPr/>
        <p:txBody>
          <a:bodyPr/>
          <a:lstStyle/>
          <a:p>
            <a:pPr algn="ctr"/>
            <a:r>
              <a:rPr lang="en-US" dirty="0"/>
              <a:t>Able to Learn in a Group</a:t>
            </a:r>
          </a:p>
        </p:txBody>
      </p:sp>
      <p:sp>
        <p:nvSpPr>
          <p:cNvPr id="3" name="Content Placeholder 2">
            <a:extLst>
              <a:ext uri="{FF2B5EF4-FFF2-40B4-BE49-F238E27FC236}">
                <a16:creationId xmlns:a16="http://schemas.microsoft.com/office/drawing/2014/main" id="{34AF9DAC-3399-6A3A-4E7F-EFA041496F18}"/>
              </a:ext>
            </a:extLst>
          </p:cNvPr>
          <p:cNvSpPr>
            <a:spLocks noGrp="1"/>
          </p:cNvSpPr>
          <p:nvPr>
            <p:ph idx="1"/>
          </p:nvPr>
        </p:nvSpPr>
        <p:spPr/>
        <p:txBody>
          <a:bodyPr/>
          <a:lstStyle/>
          <a:p>
            <a:pPr marL="0" indent="0">
              <a:buNone/>
            </a:pPr>
            <a:r>
              <a:rPr lang="en-US" dirty="0">
                <a:latin typeface="Helvetica" pitchFamily="2" charset="0"/>
              </a:rPr>
              <a:t>A</a:t>
            </a:r>
            <a:r>
              <a:rPr lang="en-US" dirty="0">
                <a:effectLst/>
                <a:latin typeface="Helvetica" pitchFamily="2" charset="0"/>
              </a:rPr>
              <a:t>cquire new skills when presented via dyad or triad instruction at a rate of acquisition similar to that documented via 1:1 instruction.</a:t>
            </a:r>
          </a:p>
          <a:p>
            <a:pPr lvl="1"/>
            <a:r>
              <a:rPr lang="en-US" dirty="0">
                <a:latin typeface="Helvetica" pitchFamily="2" charset="0"/>
              </a:rPr>
              <a:t>Contrary to the majority of ABA 1:1 instructional arrangements</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384588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045E-8EF5-823B-A76C-42CE33F313A6}"/>
              </a:ext>
            </a:extLst>
          </p:cNvPr>
          <p:cNvSpPr>
            <a:spLocks noGrp="1"/>
          </p:cNvSpPr>
          <p:nvPr>
            <p:ph type="title"/>
          </p:nvPr>
        </p:nvSpPr>
        <p:spPr/>
        <p:txBody>
          <a:bodyPr>
            <a:normAutofit/>
          </a:bodyPr>
          <a:lstStyle/>
          <a:p>
            <a:r>
              <a:rPr lang="en-US" dirty="0"/>
              <a:t>Objectives</a:t>
            </a:r>
          </a:p>
        </p:txBody>
      </p:sp>
      <p:graphicFrame>
        <p:nvGraphicFramePr>
          <p:cNvPr id="29" name="Content Placeholder 2">
            <a:extLst>
              <a:ext uri="{FF2B5EF4-FFF2-40B4-BE49-F238E27FC236}">
                <a16:creationId xmlns:a16="http://schemas.microsoft.com/office/drawing/2014/main" id="{3F54C4D5-1B4A-5FB7-BF83-CBC487AE6EA2}"/>
              </a:ext>
            </a:extLst>
          </p:cNvPr>
          <p:cNvGraphicFramePr>
            <a:graphicFrameLocks noGrp="1"/>
          </p:cNvGraphicFramePr>
          <p:nvPr>
            <p:ph idx="1"/>
            <p:extLst>
              <p:ext uri="{D42A27DB-BD31-4B8C-83A1-F6EECF244321}">
                <p14:modId xmlns:p14="http://schemas.microsoft.com/office/powerpoint/2010/main" val="2207953527"/>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0704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D726D-1803-3A2D-C37A-5438A48BA322}"/>
              </a:ext>
            </a:extLst>
          </p:cNvPr>
          <p:cNvSpPr>
            <a:spLocks noGrp="1"/>
          </p:cNvSpPr>
          <p:nvPr>
            <p:ph type="title"/>
          </p:nvPr>
        </p:nvSpPr>
        <p:spPr/>
        <p:txBody>
          <a:bodyPr/>
          <a:lstStyle/>
          <a:p>
            <a:pPr algn="ctr"/>
            <a:r>
              <a:rPr lang="en-US" dirty="0"/>
              <a:t>Self Management</a:t>
            </a:r>
          </a:p>
        </p:txBody>
      </p:sp>
      <p:sp>
        <p:nvSpPr>
          <p:cNvPr id="3" name="Content Placeholder 2">
            <a:extLst>
              <a:ext uri="{FF2B5EF4-FFF2-40B4-BE49-F238E27FC236}">
                <a16:creationId xmlns:a16="http://schemas.microsoft.com/office/drawing/2014/main" id="{3F4F28ED-0FD6-6A64-CC26-3C886747D5C8}"/>
              </a:ext>
            </a:extLst>
          </p:cNvPr>
          <p:cNvSpPr>
            <a:spLocks noGrp="1"/>
          </p:cNvSpPr>
          <p:nvPr>
            <p:ph idx="1"/>
          </p:nvPr>
        </p:nvSpPr>
        <p:spPr/>
        <p:txBody>
          <a:bodyPr>
            <a:normAutofit/>
          </a:bodyPr>
          <a:lstStyle/>
          <a:p>
            <a:pPr marL="0" indent="0">
              <a:buNone/>
            </a:pPr>
            <a:r>
              <a:rPr lang="en-US" dirty="0">
                <a:effectLst/>
                <a:latin typeface="Helvetica" pitchFamily="2" charset="0"/>
              </a:rPr>
              <a:t>To independently regulate their own behavior using thin schedules of reinforcement and reduced supports from external resources in a variety of settings and situations at home, school, work and in the community.</a:t>
            </a:r>
          </a:p>
          <a:p>
            <a:pPr marL="0" indent="0">
              <a:buNone/>
            </a:pPr>
            <a:endParaRPr lang="en-US" dirty="0">
              <a:effectLst/>
              <a:latin typeface="Helvetica" pitchFamily="2" charset="0"/>
            </a:endParaRPr>
          </a:p>
          <a:p>
            <a:endParaRPr lang="en-US" dirty="0"/>
          </a:p>
        </p:txBody>
      </p:sp>
    </p:spTree>
    <p:extLst>
      <p:ext uri="{BB962C8B-B14F-4D97-AF65-F5344CB8AC3E}">
        <p14:creationId xmlns:p14="http://schemas.microsoft.com/office/powerpoint/2010/main" val="374471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409C-D7AF-832E-E775-3A0D5C598FFE}"/>
              </a:ext>
            </a:extLst>
          </p:cNvPr>
          <p:cNvSpPr>
            <a:spLocks noGrp="1"/>
          </p:cNvSpPr>
          <p:nvPr>
            <p:ph type="title"/>
          </p:nvPr>
        </p:nvSpPr>
        <p:spPr/>
        <p:txBody>
          <a:bodyPr/>
          <a:lstStyle/>
          <a:p>
            <a:pPr algn="ctr"/>
            <a:r>
              <a:rPr lang="en-US" dirty="0"/>
              <a:t>Problem Solving</a:t>
            </a:r>
          </a:p>
        </p:txBody>
      </p:sp>
      <p:sp>
        <p:nvSpPr>
          <p:cNvPr id="3" name="Content Placeholder 2">
            <a:extLst>
              <a:ext uri="{FF2B5EF4-FFF2-40B4-BE49-F238E27FC236}">
                <a16:creationId xmlns:a16="http://schemas.microsoft.com/office/drawing/2014/main" id="{AE99382E-391B-C91D-DF09-7275B7DC8429}"/>
              </a:ext>
            </a:extLst>
          </p:cNvPr>
          <p:cNvSpPr>
            <a:spLocks noGrp="1"/>
          </p:cNvSpPr>
          <p:nvPr>
            <p:ph idx="1"/>
          </p:nvPr>
        </p:nvSpPr>
        <p:spPr/>
        <p:txBody>
          <a:bodyPr/>
          <a:lstStyle/>
          <a:p>
            <a:pPr marL="0" indent="0">
              <a:buNone/>
            </a:pPr>
            <a:r>
              <a:rPr lang="en-US" dirty="0">
                <a:effectLst/>
                <a:latin typeface="Helvetica" pitchFamily="2" charset="0"/>
              </a:rPr>
              <a:t>To demonstrate the ability to offer more than one potential solution when presented with a relevant problem or challenge in multiple environments</a:t>
            </a:r>
          </a:p>
          <a:p>
            <a:endParaRPr lang="en-US" dirty="0"/>
          </a:p>
        </p:txBody>
      </p:sp>
    </p:spTree>
    <p:extLst>
      <p:ext uri="{BB962C8B-B14F-4D97-AF65-F5344CB8AC3E}">
        <p14:creationId xmlns:p14="http://schemas.microsoft.com/office/powerpoint/2010/main" val="1468755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D7CB1-18A4-6ED6-A132-87008695DAF7}"/>
              </a:ext>
            </a:extLst>
          </p:cNvPr>
          <p:cNvSpPr>
            <a:spLocks noGrp="1"/>
          </p:cNvSpPr>
          <p:nvPr>
            <p:ph type="title"/>
          </p:nvPr>
        </p:nvSpPr>
        <p:spPr/>
        <p:txBody>
          <a:bodyPr/>
          <a:lstStyle/>
          <a:p>
            <a:r>
              <a:rPr lang="en-US" dirty="0"/>
              <a:t>Maintain Physical Safety</a:t>
            </a:r>
          </a:p>
        </p:txBody>
      </p:sp>
      <p:sp>
        <p:nvSpPr>
          <p:cNvPr id="3" name="Content Placeholder 2">
            <a:extLst>
              <a:ext uri="{FF2B5EF4-FFF2-40B4-BE49-F238E27FC236}">
                <a16:creationId xmlns:a16="http://schemas.microsoft.com/office/drawing/2014/main" id="{10EC6011-AC0B-7820-5828-45272B6B381B}"/>
              </a:ext>
            </a:extLst>
          </p:cNvPr>
          <p:cNvSpPr>
            <a:spLocks noGrp="1"/>
          </p:cNvSpPr>
          <p:nvPr>
            <p:ph idx="1"/>
          </p:nvPr>
        </p:nvSpPr>
        <p:spPr/>
        <p:txBody>
          <a:bodyPr>
            <a:normAutofit/>
          </a:bodyPr>
          <a:lstStyle/>
          <a:p>
            <a:pPr marL="0" indent="0">
              <a:buNone/>
            </a:pPr>
            <a:r>
              <a:rPr lang="en-US" dirty="0">
                <a:effectLst/>
                <a:latin typeface="Helvetica" pitchFamily="2" charset="0"/>
              </a:rPr>
              <a:t>To demonstrate the ability to identify and avoid potential “nonhuman” danger in the environment; the ability to discriminate between “safe” and “unsafe” people and respond appropriately; display a reasonable degree of noncompliance to privacy requests;</a:t>
            </a:r>
            <a:r>
              <a:rPr lang="en-US" dirty="0">
                <a:latin typeface="Helvetica" pitchFamily="2" charset="0"/>
              </a:rPr>
              <a:t> </a:t>
            </a:r>
            <a:r>
              <a:rPr lang="en-US" dirty="0">
                <a:effectLst/>
                <a:latin typeface="Helvetica" pitchFamily="2" charset="0"/>
              </a:rPr>
              <a:t>ability to participate in healthcare</a:t>
            </a:r>
            <a:r>
              <a:rPr lang="en-US" dirty="0">
                <a:latin typeface="Helvetica" pitchFamily="2" charset="0"/>
              </a:rPr>
              <a:t> </a:t>
            </a:r>
            <a:r>
              <a:rPr lang="en-US" dirty="0">
                <a:effectLst/>
                <a:latin typeface="Helvetica" pitchFamily="2" charset="0"/>
              </a:rPr>
              <a:t>management activities</a:t>
            </a:r>
          </a:p>
          <a:p>
            <a:pPr lvl="1"/>
            <a:r>
              <a:rPr lang="en-US" dirty="0">
                <a:effectLst/>
                <a:latin typeface="Helvetica" pitchFamily="2" charset="0"/>
              </a:rPr>
              <a:t>Expensive </a:t>
            </a:r>
            <a:r>
              <a:rPr lang="en-US" dirty="0">
                <a:latin typeface="Helvetica" pitchFamily="2" charset="0"/>
              </a:rPr>
              <a:t>one-to-one staffing</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29973746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BB41-6493-5A30-36E2-B07A2F04F4A8}"/>
              </a:ext>
            </a:extLst>
          </p:cNvPr>
          <p:cNvSpPr>
            <a:spLocks noGrp="1"/>
          </p:cNvSpPr>
          <p:nvPr>
            <p:ph type="title"/>
          </p:nvPr>
        </p:nvSpPr>
        <p:spPr/>
        <p:txBody>
          <a:bodyPr/>
          <a:lstStyle/>
          <a:p>
            <a:pPr algn="ctr"/>
            <a:r>
              <a:rPr lang="en-US" dirty="0"/>
              <a:t>Behavioral Skills Training</a:t>
            </a:r>
          </a:p>
        </p:txBody>
      </p:sp>
      <p:sp>
        <p:nvSpPr>
          <p:cNvPr id="3" name="Content Placeholder 2">
            <a:extLst>
              <a:ext uri="{FF2B5EF4-FFF2-40B4-BE49-F238E27FC236}">
                <a16:creationId xmlns:a16="http://schemas.microsoft.com/office/drawing/2014/main" id="{4273898C-C9DC-F54F-6B1F-F18341C1F428}"/>
              </a:ext>
            </a:extLst>
          </p:cNvPr>
          <p:cNvSpPr>
            <a:spLocks noGrp="1"/>
          </p:cNvSpPr>
          <p:nvPr>
            <p:ph idx="1"/>
          </p:nvPr>
        </p:nvSpPr>
        <p:spPr/>
        <p:txBody>
          <a:bodyPr>
            <a:normAutofit fontScale="92500" lnSpcReduction="20000"/>
          </a:bodyPr>
          <a:lstStyle/>
          <a:p>
            <a:r>
              <a:rPr lang="en-US" dirty="0">
                <a:effectLst/>
                <a:latin typeface="Helvetica" pitchFamily="2" charset="0"/>
              </a:rPr>
              <a:t>Safety skills are important for learners with autism </a:t>
            </a:r>
            <a:r>
              <a:rPr lang="en-US" dirty="0">
                <a:latin typeface="Helvetica" pitchFamily="2" charset="0"/>
              </a:rPr>
              <a:t>and developmental disabilities </a:t>
            </a:r>
            <a:r>
              <a:rPr lang="en-US" dirty="0">
                <a:effectLst/>
                <a:latin typeface="Helvetica" pitchFamily="2" charset="0"/>
              </a:rPr>
              <a:t>and should be addressed comprehensively over the course of the learner’s schooling and across the lifespan. </a:t>
            </a:r>
          </a:p>
          <a:p>
            <a:r>
              <a:rPr lang="en-US" dirty="0">
                <a:effectLst/>
                <a:latin typeface="Helvetica" pitchFamily="2" charset="0"/>
              </a:rPr>
              <a:t>An effective method to teach safety skills is Behavioral Skills Training(BST). </a:t>
            </a:r>
          </a:p>
          <a:p>
            <a:r>
              <a:rPr lang="en-US" dirty="0">
                <a:effectLst/>
                <a:latin typeface="Helvetica" pitchFamily="2" charset="0"/>
              </a:rPr>
              <a:t>BST is a comprehensive teaching method which includes delivering instructions to the learner, modeling the correct response, rehearsing the correct response in both pretend and more naturalistic environments, and delivering feedback to the participant regarding their actions. (Beck &amp;Miltenberger, 2009; Gunby, Carr &amp; LeBlanc, 2010; Johnson et al., 2006) and how to seek assistance when lost (Pan-Skadden et al., 2009).</a:t>
            </a:r>
          </a:p>
          <a:p>
            <a:endParaRPr lang="en-US" dirty="0"/>
          </a:p>
        </p:txBody>
      </p:sp>
    </p:spTree>
    <p:extLst>
      <p:ext uri="{BB962C8B-B14F-4D97-AF65-F5344CB8AC3E}">
        <p14:creationId xmlns:p14="http://schemas.microsoft.com/office/powerpoint/2010/main" val="4900034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00E2-4711-0400-2C86-BE09FD8E1787}"/>
              </a:ext>
            </a:extLst>
          </p:cNvPr>
          <p:cNvSpPr>
            <a:spLocks noGrp="1"/>
          </p:cNvSpPr>
          <p:nvPr>
            <p:ph type="title"/>
          </p:nvPr>
        </p:nvSpPr>
        <p:spPr/>
        <p:txBody>
          <a:bodyPr/>
          <a:lstStyle/>
          <a:p>
            <a:pPr algn="ctr"/>
            <a:r>
              <a:rPr lang="en-US" dirty="0"/>
              <a:t>Communication</a:t>
            </a:r>
          </a:p>
        </p:txBody>
      </p:sp>
      <p:sp>
        <p:nvSpPr>
          <p:cNvPr id="3" name="Content Placeholder 2">
            <a:extLst>
              <a:ext uri="{FF2B5EF4-FFF2-40B4-BE49-F238E27FC236}">
                <a16:creationId xmlns:a16="http://schemas.microsoft.com/office/drawing/2014/main" id="{3F88DCFF-4A57-1089-DA27-724D13420362}"/>
              </a:ext>
            </a:extLst>
          </p:cNvPr>
          <p:cNvSpPr>
            <a:spLocks noGrp="1"/>
          </p:cNvSpPr>
          <p:nvPr>
            <p:ph idx="1"/>
          </p:nvPr>
        </p:nvSpPr>
        <p:spPr/>
        <p:txBody>
          <a:bodyPr/>
          <a:lstStyle/>
          <a:p>
            <a:pPr marL="0" indent="0">
              <a:buNone/>
            </a:pPr>
            <a:r>
              <a:rPr lang="en-US" dirty="0">
                <a:effectLst/>
                <a:latin typeface="Helvetica" pitchFamily="2" charset="0"/>
              </a:rPr>
              <a:t>Demonstrate the ability to make one’s wants and needs known to naïve listeners across multiple environments.</a:t>
            </a:r>
          </a:p>
          <a:p>
            <a:pPr lvl="1"/>
            <a:r>
              <a:rPr lang="en-US" dirty="0">
                <a:latin typeface="Helvetica" pitchFamily="2" charset="0"/>
              </a:rPr>
              <a:t>Includes both high and low tech. assistive and augmented technology</a:t>
            </a:r>
            <a:endParaRPr lang="en-US" dirty="0">
              <a:effectLst/>
              <a:latin typeface="Helvetica" pitchFamily="2" charset="0"/>
            </a:endParaRPr>
          </a:p>
          <a:p>
            <a:endParaRPr lang="en-US" dirty="0"/>
          </a:p>
        </p:txBody>
      </p:sp>
    </p:spTree>
    <p:extLst>
      <p:ext uri="{BB962C8B-B14F-4D97-AF65-F5344CB8AC3E}">
        <p14:creationId xmlns:p14="http://schemas.microsoft.com/office/powerpoint/2010/main" val="892950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CAE6-7675-22D4-D3CB-B5C2A5A8CBA4}"/>
              </a:ext>
            </a:extLst>
          </p:cNvPr>
          <p:cNvSpPr>
            <a:spLocks noGrp="1"/>
          </p:cNvSpPr>
          <p:nvPr>
            <p:ph type="title"/>
          </p:nvPr>
        </p:nvSpPr>
        <p:spPr/>
        <p:txBody>
          <a:bodyPr/>
          <a:lstStyle/>
          <a:p>
            <a:pPr algn="ctr"/>
            <a:r>
              <a:rPr lang="en-US" dirty="0"/>
              <a:t>Closing Thoughts</a:t>
            </a:r>
          </a:p>
        </p:txBody>
      </p:sp>
      <p:sp>
        <p:nvSpPr>
          <p:cNvPr id="3" name="Content Placeholder 2">
            <a:extLst>
              <a:ext uri="{FF2B5EF4-FFF2-40B4-BE49-F238E27FC236}">
                <a16:creationId xmlns:a16="http://schemas.microsoft.com/office/drawing/2014/main" id="{91D66371-AF3C-2758-B83A-0F381014CF82}"/>
              </a:ext>
            </a:extLst>
          </p:cNvPr>
          <p:cNvSpPr>
            <a:spLocks noGrp="1"/>
          </p:cNvSpPr>
          <p:nvPr>
            <p:ph idx="1"/>
          </p:nvPr>
        </p:nvSpPr>
        <p:spPr/>
        <p:txBody>
          <a:bodyPr>
            <a:normAutofit fontScale="92500" lnSpcReduction="10000"/>
          </a:bodyPr>
          <a:lstStyle/>
          <a:p>
            <a:r>
              <a:rPr lang="en-US" dirty="0"/>
              <a:t>If we leverage  existing and new relationships with public schools, private schools, case managers and transition case managers we can  become an important resource in IEP development  focused on transition to life as an adult.</a:t>
            </a:r>
          </a:p>
          <a:p>
            <a:r>
              <a:rPr lang="en-US" dirty="0"/>
              <a:t>There are service providers that provide transition planning services but our intention is to play a vital role in IEP development and program development that is </a:t>
            </a:r>
            <a:r>
              <a:rPr lang="en-US" dirty="0">
                <a:effectLst/>
                <a:latin typeface="Helvetica" pitchFamily="2" charset="0"/>
              </a:rPr>
              <a:t>designed to be </a:t>
            </a:r>
            <a:r>
              <a:rPr lang="en-US" dirty="0">
                <a:solidFill>
                  <a:srgbClr val="FF0000"/>
                </a:solidFill>
                <a:effectLst/>
                <a:latin typeface="Helvetica" pitchFamily="2" charset="0"/>
              </a:rPr>
              <a:t>a results-oriented process</a:t>
            </a:r>
            <a:r>
              <a:rPr lang="en-US" dirty="0">
                <a:effectLst/>
                <a:latin typeface="Helvetica" pitchFamily="2" charset="0"/>
              </a:rPr>
              <a:t>, that is </a:t>
            </a:r>
            <a:r>
              <a:rPr lang="en-US" dirty="0">
                <a:solidFill>
                  <a:srgbClr val="000000"/>
                </a:solidFill>
                <a:effectLst/>
                <a:latin typeface="Helvetica" pitchFamily="2" charset="0"/>
              </a:rPr>
              <a:t>focused on </a:t>
            </a:r>
            <a:r>
              <a:rPr lang="en-US" dirty="0">
                <a:solidFill>
                  <a:srgbClr val="FF0000"/>
                </a:solidFill>
                <a:effectLst/>
                <a:latin typeface="Helvetica" pitchFamily="2" charset="0"/>
              </a:rPr>
              <a:t>improving the academic and functional achievement </a:t>
            </a:r>
            <a:r>
              <a:rPr lang="en-US" dirty="0">
                <a:effectLst/>
                <a:latin typeface="Helvetica" pitchFamily="2" charset="0"/>
              </a:rPr>
              <a:t>of the child with a disability to </a:t>
            </a:r>
            <a:r>
              <a:rPr lang="en-US" dirty="0">
                <a:solidFill>
                  <a:srgbClr val="FF0000"/>
                </a:solidFill>
                <a:effectLst/>
                <a:latin typeface="Helvetica" pitchFamily="2" charset="0"/>
              </a:rPr>
              <a:t>facilitate the child's movement from school to post-school activities</a:t>
            </a:r>
            <a:r>
              <a:rPr lang="en-US" dirty="0">
                <a:solidFill>
                  <a:srgbClr val="000000"/>
                </a:solidFill>
                <a:effectLst/>
                <a:latin typeface="Helvetica" pitchFamily="2" charset="0"/>
              </a:rPr>
              <a:t>, including post-secondary</a:t>
            </a:r>
            <a:r>
              <a:rPr lang="en-US" dirty="0">
                <a:solidFill>
                  <a:srgbClr val="FF0000"/>
                </a:solidFill>
                <a:latin typeface="Helvetica" pitchFamily="2" charset="0"/>
              </a:rPr>
              <a:t> </a:t>
            </a:r>
            <a:r>
              <a:rPr lang="en-US" dirty="0">
                <a:effectLst/>
                <a:latin typeface="Helvetica" pitchFamily="2" charset="0"/>
              </a:rPr>
              <a:t>education, vocational education, integrated employment (including supported employment), continuing and adult education, adult services, independent living, or community participation.</a:t>
            </a:r>
            <a:endParaRPr lang="en-US" dirty="0"/>
          </a:p>
          <a:p>
            <a:endParaRPr lang="en-US" dirty="0"/>
          </a:p>
          <a:p>
            <a:pPr marL="0" indent="0">
              <a:buNone/>
            </a:pPr>
            <a:endParaRPr lang="en-US" dirty="0"/>
          </a:p>
        </p:txBody>
      </p:sp>
    </p:spTree>
    <p:extLst>
      <p:ext uri="{BB962C8B-B14F-4D97-AF65-F5344CB8AC3E}">
        <p14:creationId xmlns:p14="http://schemas.microsoft.com/office/powerpoint/2010/main" val="277433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122" name="Picture 2" descr="Autism Prevalence is Now 1 in 36, Signifying the 18% Increase in Prevalence  Rates Reported by the CDC Since 2021">
            <a:extLst>
              <a:ext uri="{FF2B5EF4-FFF2-40B4-BE49-F238E27FC236}">
                <a16:creationId xmlns:a16="http://schemas.microsoft.com/office/drawing/2014/main" id="{DD75F4A7-D398-AD89-A08B-704E2A8C170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8463"/>
          <a:stretch/>
        </p:blipFill>
        <p:spPr bwMode="auto">
          <a:xfrm>
            <a:off x="565701" y="571499"/>
            <a:ext cx="11054799" cy="5439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274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9051F-34DD-43D1-7678-56C2B6A6FD2D}"/>
              </a:ext>
            </a:extLst>
          </p:cNvPr>
          <p:cNvSpPr>
            <a:spLocks noGrp="1"/>
          </p:cNvSpPr>
          <p:nvPr>
            <p:ph type="title"/>
          </p:nvPr>
        </p:nvSpPr>
        <p:spPr>
          <a:xfrm>
            <a:off x="521207" y="786384"/>
            <a:ext cx="6233755" cy="1707775"/>
          </a:xfrm>
        </p:spPr>
        <p:txBody>
          <a:bodyPr anchor="t">
            <a:normAutofit/>
          </a:bodyPr>
          <a:lstStyle/>
          <a:p>
            <a:r>
              <a:rPr lang="en-US" dirty="0">
                <a:effectLst/>
                <a:latin typeface="Helvetica" pitchFamily="2" charset="0"/>
              </a:rPr>
              <a:t>Post-21 Outcomes</a:t>
            </a:r>
            <a:endParaRPr lang="en-US" dirty="0"/>
          </a:p>
        </p:txBody>
      </p:sp>
      <p:sp>
        <p:nvSpPr>
          <p:cNvPr id="8" name="Content Placeholder 7">
            <a:extLst>
              <a:ext uri="{FF2B5EF4-FFF2-40B4-BE49-F238E27FC236}">
                <a16:creationId xmlns:a16="http://schemas.microsoft.com/office/drawing/2014/main" id="{A3CDA089-DD09-F578-9861-4A41654423BA}"/>
              </a:ext>
            </a:extLst>
          </p:cNvPr>
          <p:cNvSpPr>
            <a:spLocks noGrp="1"/>
          </p:cNvSpPr>
          <p:nvPr>
            <p:ph idx="1"/>
          </p:nvPr>
        </p:nvSpPr>
        <p:spPr>
          <a:xfrm>
            <a:off x="571501" y="1983347"/>
            <a:ext cx="6131953" cy="4020942"/>
          </a:xfrm>
        </p:spPr>
        <p:txBody>
          <a:bodyPr anchor="b">
            <a:normAutofit/>
          </a:bodyPr>
          <a:lstStyle/>
          <a:p>
            <a:pPr marL="0" indent="0">
              <a:buNone/>
            </a:pPr>
            <a:r>
              <a:rPr lang="en-US" sz="1800" dirty="0">
                <a:latin typeface="Helvetica" pitchFamily="2" charset="0"/>
              </a:rPr>
              <a:t>“</a:t>
            </a:r>
            <a:r>
              <a:rPr lang="en-US" sz="1800" dirty="0">
                <a:effectLst/>
                <a:latin typeface="Helvetica" pitchFamily="2" charset="0"/>
              </a:rPr>
              <a:t>After analyzing data from the NLTS-2, Roux and colleagues reported “young adults with autism have a difficult time following high school for almost any outcome you choose - working, continuing school, living independently, socializing and participating in the community and staying healthy and safe. To complicate matters, many of these youth begin their journey into adulthood by stepping off a services cliff. Access to needed supports and services drops off dramatically after high school – with too many having no help at all .” Roux, et al, 2015, p. 8</a:t>
            </a:r>
          </a:p>
          <a:p>
            <a:pPr marL="0" indent="0">
              <a:buNone/>
            </a:pPr>
            <a:r>
              <a:rPr lang="en-US" sz="1800" dirty="0">
                <a:effectLst/>
                <a:latin typeface="Helvetica" pitchFamily="2" charset="0"/>
              </a:rPr>
              <a:t>Roux, AM, Shattuck, P, Rast, JE. Rava, JA, &amp; Anderson, KA. (2015) National Autism Indicators</a:t>
            </a:r>
          </a:p>
          <a:p>
            <a:endParaRPr lang="en-US" sz="1800" dirty="0"/>
          </a:p>
        </p:txBody>
      </p:sp>
      <p:pic>
        <p:nvPicPr>
          <p:cNvPr id="4" name="Content Placeholder 3">
            <a:extLst>
              <a:ext uri="{FF2B5EF4-FFF2-40B4-BE49-F238E27FC236}">
                <a16:creationId xmlns:a16="http://schemas.microsoft.com/office/drawing/2014/main" id="{1F6F8D4A-643B-0442-EB75-18764312170E}"/>
              </a:ext>
            </a:extLst>
          </p:cNvPr>
          <p:cNvPicPr>
            <a:picLocks noChangeAspect="1"/>
          </p:cNvPicPr>
          <p:nvPr/>
        </p:nvPicPr>
        <p:blipFill rotWithShape="1">
          <a:blip r:embed="rId2"/>
          <a:srcRect r="7224" b="-3"/>
          <a:stretch/>
        </p:blipFill>
        <p:spPr>
          <a:xfrm>
            <a:off x="6516710" y="206068"/>
            <a:ext cx="5525036" cy="6465187"/>
          </a:xfrm>
          <a:prstGeom prst="rect">
            <a:avLst/>
          </a:prstGeom>
        </p:spPr>
      </p:pic>
    </p:spTree>
    <p:extLst>
      <p:ext uri="{BB962C8B-B14F-4D97-AF65-F5344CB8AC3E}">
        <p14:creationId xmlns:p14="http://schemas.microsoft.com/office/powerpoint/2010/main" val="426226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2A5D4-C057-73F4-6BEB-6CBF4BAD31D5}"/>
              </a:ext>
            </a:extLst>
          </p:cNvPr>
          <p:cNvSpPr>
            <a:spLocks noGrp="1"/>
          </p:cNvSpPr>
          <p:nvPr>
            <p:ph type="title"/>
          </p:nvPr>
        </p:nvSpPr>
        <p:spPr>
          <a:xfrm>
            <a:off x="838200" y="557188"/>
            <a:ext cx="10515600" cy="1133499"/>
          </a:xfrm>
        </p:spPr>
        <p:txBody>
          <a:bodyPr>
            <a:normAutofit/>
          </a:bodyPr>
          <a:lstStyle/>
          <a:p>
            <a:pPr algn="ctr"/>
            <a:r>
              <a:rPr lang="en-US" sz="5200" dirty="0">
                <a:effectLst/>
                <a:latin typeface="Helvetica" pitchFamily="2" charset="0"/>
              </a:rPr>
              <a:t>Post-21 Outcomes</a:t>
            </a:r>
            <a:endParaRPr lang="en-US" sz="5200" dirty="0"/>
          </a:p>
        </p:txBody>
      </p:sp>
      <p:graphicFrame>
        <p:nvGraphicFramePr>
          <p:cNvPr id="71" name="Content Placeholder 2">
            <a:extLst>
              <a:ext uri="{FF2B5EF4-FFF2-40B4-BE49-F238E27FC236}">
                <a16:creationId xmlns:a16="http://schemas.microsoft.com/office/drawing/2014/main" id="{EB00E67C-6969-DE9A-20DD-E55A14735D54}"/>
              </a:ext>
            </a:extLst>
          </p:cNvPr>
          <p:cNvGraphicFramePr>
            <a:graphicFrameLocks noGrp="1"/>
          </p:cNvGraphicFramePr>
          <p:nvPr>
            <p:ph idx="1"/>
            <p:extLst>
              <p:ext uri="{D42A27DB-BD31-4B8C-83A1-F6EECF244321}">
                <p14:modId xmlns:p14="http://schemas.microsoft.com/office/powerpoint/2010/main" val="374062078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3977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7AD6-1F21-7F7B-3359-87221EC5F124}"/>
              </a:ext>
            </a:extLst>
          </p:cNvPr>
          <p:cNvSpPr>
            <a:spLocks noGrp="1"/>
          </p:cNvSpPr>
          <p:nvPr>
            <p:ph type="title"/>
          </p:nvPr>
        </p:nvSpPr>
        <p:spPr>
          <a:xfrm>
            <a:off x="521208" y="822960"/>
            <a:ext cx="3898392" cy="5049781"/>
          </a:xfrm>
        </p:spPr>
        <p:txBody>
          <a:bodyPr vert="horz" lIns="91440" tIns="45720" rIns="91440" bIns="45720" rtlCol="0" anchor="t">
            <a:normAutofit/>
          </a:bodyPr>
          <a:lstStyle/>
          <a:p>
            <a:r>
              <a:rPr lang="en-US" sz="4800" dirty="0"/>
              <a:t>The Adult Services Cliff</a:t>
            </a:r>
          </a:p>
        </p:txBody>
      </p:sp>
      <p:pic>
        <p:nvPicPr>
          <p:cNvPr id="6146" name="Picture 2" descr="What Is the Fiscal Cliff and How Close Are We to Falling Off? |  GOBankingRates">
            <a:extLst>
              <a:ext uri="{FF2B5EF4-FFF2-40B4-BE49-F238E27FC236}">
                <a16:creationId xmlns:a16="http://schemas.microsoft.com/office/drawing/2014/main" id="{520198DE-A37D-62A4-F700-19BC81A522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889934" y="853692"/>
            <a:ext cx="5929529" cy="468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76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3F81C5-65CB-5B5C-062E-8F32490BB910}"/>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More on Implications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B5A8963-408D-5737-AB61-51A815C474A6}"/>
              </a:ext>
            </a:extLst>
          </p:cNvPr>
          <p:cNvSpPr>
            <a:spLocks noGrp="1"/>
          </p:cNvSpPr>
          <p:nvPr>
            <p:ph idx="1"/>
          </p:nvPr>
        </p:nvSpPr>
        <p:spPr>
          <a:xfrm>
            <a:off x="4447308" y="591344"/>
            <a:ext cx="6906491" cy="5585619"/>
          </a:xfrm>
        </p:spPr>
        <p:txBody>
          <a:bodyPr anchor="ctr">
            <a:normAutofit/>
          </a:bodyPr>
          <a:lstStyle/>
          <a:p>
            <a:r>
              <a:rPr lang="en-US" dirty="0"/>
              <a:t>Families</a:t>
            </a:r>
          </a:p>
          <a:p>
            <a:pPr lvl="1"/>
            <a:r>
              <a:rPr lang="en-US" dirty="0"/>
              <a:t>Frustration</a:t>
            </a:r>
          </a:p>
          <a:p>
            <a:r>
              <a:rPr lang="en-US" dirty="0"/>
              <a:t>Receiving Agencies and Day Programs</a:t>
            </a:r>
          </a:p>
          <a:p>
            <a:r>
              <a:rPr lang="en-US" dirty="0"/>
              <a:t>Case Management</a:t>
            </a:r>
          </a:p>
          <a:p>
            <a:r>
              <a:rPr lang="en-US" dirty="0"/>
              <a:t>Behaviorists</a:t>
            </a:r>
          </a:p>
          <a:p>
            <a:r>
              <a:rPr lang="en-US" dirty="0"/>
              <a:t>Direct Care staff</a:t>
            </a:r>
          </a:p>
        </p:txBody>
      </p:sp>
    </p:spTree>
    <p:extLst>
      <p:ext uri="{BB962C8B-B14F-4D97-AF65-F5344CB8AC3E}">
        <p14:creationId xmlns:p14="http://schemas.microsoft.com/office/powerpoint/2010/main" val="135323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E27FBA-B83F-7EF5-ED69-6AEC36A7A710}"/>
              </a:ext>
            </a:extLst>
          </p:cNvPr>
          <p:cNvSpPr>
            <a:spLocks noGrp="1"/>
          </p:cNvSpPr>
          <p:nvPr>
            <p:ph type="title"/>
          </p:nvPr>
        </p:nvSpPr>
        <p:spPr>
          <a:xfrm>
            <a:off x="4572001" y="601744"/>
            <a:ext cx="6781800" cy="1338696"/>
          </a:xfrm>
        </p:spPr>
        <p:txBody>
          <a:bodyPr>
            <a:normAutofit/>
          </a:bodyPr>
          <a:lstStyle/>
          <a:p>
            <a:r>
              <a:rPr lang="en-US" dirty="0"/>
              <a:t>Service Providers</a:t>
            </a:r>
          </a:p>
        </p:txBody>
      </p:sp>
      <p:pic>
        <p:nvPicPr>
          <p:cNvPr id="5" name="Picture 4" descr="Large skydiving group mid-air">
            <a:extLst>
              <a:ext uri="{FF2B5EF4-FFF2-40B4-BE49-F238E27FC236}">
                <a16:creationId xmlns:a16="http://schemas.microsoft.com/office/drawing/2014/main" id="{F074C60C-B20B-77AE-11CB-EED5EAFFA075}"/>
              </a:ext>
            </a:extLst>
          </p:cNvPr>
          <p:cNvPicPr>
            <a:picLocks noChangeAspect="1"/>
          </p:cNvPicPr>
          <p:nvPr/>
        </p:nvPicPr>
        <p:blipFill rotWithShape="1">
          <a:blip r:embed="rId2"/>
          <a:srcRect l="32380" r="31212"/>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3ED8206A-0D82-6CE5-209F-A5B33451DE8A}"/>
              </a:ext>
            </a:extLst>
          </p:cNvPr>
          <p:cNvSpPr>
            <a:spLocks noGrp="1"/>
          </p:cNvSpPr>
          <p:nvPr>
            <p:ph idx="1"/>
          </p:nvPr>
        </p:nvSpPr>
        <p:spPr>
          <a:xfrm>
            <a:off x="4572001" y="2201958"/>
            <a:ext cx="6781800" cy="3900730"/>
          </a:xfrm>
        </p:spPr>
        <p:txBody>
          <a:bodyPr anchor="t">
            <a:normAutofit/>
          </a:bodyPr>
          <a:lstStyle/>
          <a:p>
            <a:r>
              <a:rPr lang="en-US" sz="1700" dirty="0">
                <a:latin typeface="Arial" panose="020B0604020202020204" pitchFamily="34" charset="0"/>
                <a:cs typeface="Arial" panose="020B0604020202020204" pitchFamily="34" charset="0"/>
              </a:rPr>
              <a:t>Most service providers in public and private school settings are special education teacher, board certified behavior analysts, occupational therapist, physical therapist and school psychologist that are specialists</a:t>
            </a:r>
            <a:endParaRPr lang="en-US" sz="1700" dirty="0"/>
          </a:p>
          <a:p>
            <a:r>
              <a:rPr lang="en-US" sz="1700" dirty="0">
                <a:effectLst/>
                <a:latin typeface="Helvetica" pitchFamily="2" charset="0"/>
              </a:rPr>
              <a:t>When working with adolescents and young adults you don’t get to be a specialist</a:t>
            </a:r>
          </a:p>
          <a:p>
            <a:r>
              <a:rPr lang="en-US" sz="1700" dirty="0">
                <a:latin typeface="Helvetica" pitchFamily="2" charset="0"/>
              </a:rPr>
              <a:t>You </a:t>
            </a:r>
            <a:r>
              <a:rPr lang="en-US" sz="1700" dirty="0">
                <a:effectLst/>
                <a:latin typeface="Helvetica" pitchFamily="2" charset="0"/>
              </a:rPr>
              <a:t>need to be </a:t>
            </a:r>
            <a:r>
              <a:rPr lang="en-US" sz="1700" dirty="0">
                <a:latin typeface="Helvetica" pitchFamily="2" charset="0"/>
              </a:rPr>
              <a:t>more of a </a:t>
            </a:r>
            <a:r>
              <a:rPr lang="en-US" sz="1700" dirty="0">
                <a:effectLst/>
                <a:latin typeface="Helvetica" pitchFamily="2" charset="0"/>
              </a:rPr>
              <a:t>generalist. </a:t>
            </a:r>
          </a:p>
          <a:p>
            <a:r>
              <a:rPr lang="en-US" sz="1700" dirty="0">
                <a:latin typeface="Helvetica" pitchFamily="2" charset="0"/>
              </a:rPr>
              <a:t>Y</a:t>
            </a:r>
            <a:r>
              <a:rPr lang="en-US" sz="1700" dirty="0">
                <a:effectLst/>
                <a:latin typeface="Helvetica" pitchFamily="2" charset="0"/>
              </a:rPr>
              <a:t>ou need a good working knowledge of ABA, positive behavior support, government services and resources, mental health concerns, medication side effects, sexuality, menstrual care, job development, job coaching, community-based instruction, generalized systems of communication, staff training, community training, and that’s just to start.</a:t>
            </a:r>
          </a:p>
          <a:p>
            <a:pPr lvl="1"/>
            <a:r>
              <a:rPr lang="en-US" sz="1700" dirty="0">
                <a:latin typeface="Helvetica" pitchFamily="2" charset="0"/>
              </a:rPr>
              <a:t>ABA Programs?</a:t>
            </a:r>
            <a:endParaRPr lang="en-US" sz="1700" dirty="0">
              <a:effectLst/>
              <a:latin typeface="Helvetica" pitchFamily="2" charset="0"/>
            </a:endParaRPr>
          </a:p>
          <a:p>
            <a:endParaRPr lang="en-US" sz="1700" dirty="0">
              <a:effectLst/>
              <a:latin typeface="Helvetica" pitchFamily="2" charset="0"/>
            </a:endParaRPr>
          </a:p>
          <a:p>
            <a:endParaRPr lang="en-US" sz="1700" dirty="0"/>
          </a:p>
        </p:txBody>
      </p:sp>
    </p:spTree>
    <p:extLst>
      <p:ext uri="{BB962C8B-B14F-4D97-AF65-F5344CB8AC3E}">
        <p14:creationId xmlns:p14="http://schemas.microsoft.com/office/powerpoint/2010/main" val="28123971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673E79E0C3E640A3EA83010EA564F7" ma:contentTypeVersion="12" ma:contentTypeDescription="Create a new document." ma:contentTypeScope="" ma:versionID="efce251a4746054bbe027ae231bc47a5">
  <xsd:schema xmlns:xsd="http://www.w3.org/2001/XMLSchema" xmlns:xs="http://www.w3.org/2001/XMLSchema" xmlns:p="http://schemas.microsoft.com/office/2006/metadata/properties" xmlns:ns2="5aa524db-7994-4ced-a2c9-48a98e90847e" xmlns:ns3="8a992f34-6748-40d0-a1a6-bff449e3bc95" targetNamespace="http://schemas.microsoft.com/office/2006/metadata/properties" ma:root="true" ma:fieldsID="bb25d42501bc21e45c0a4215ac396311" ns2:_="" ns3:_="">
    <xsd:import namespace="5aa524db-7994-4ced-a2c9-48a98e90847e"/>
    <xsd:import namespace="8a992f34-6748-40d0-a1a6-bff449e3bc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Description0"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a524db-7994-4ced-a2c9-48a98e908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Description0" ma:index="12" nillable="true" ma:displayName="Description" ma:internalName="Description0">
      <xsd:simpleType>
        <xsd:restriction base="dms:Note">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992f34-6748-40d0-a1a6-bff449e3bc95"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75d7816-9169-48cb-b9df-4d21a66dca2d}" ma:internalName="TaxCatchAll" ma:showField="CatchAllData" ma:web="8a992f34-6748-40d0-a1a6-bff449e3bc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3634FAD-158B-4217-97F1-607AFA8BFEA7}"/>
</file>

<file path=customXml/itemProps2.xml><?xml version="1.0" encoding="utf-8"?>
<ds:datastoreItem xmlns:ds="http://schemas.openxmlformats.org/officeDocument/2006/customXml" ds:itemID="{FAA08006-6599-44D9-8DF6-54570E61A91E}"/>
</file>

<file path=docProps/app.xml><?xml version="1.0" encoding="utf-8"?>
<Properties xmlns="http://schemas.openxmlformats.org/officeDocument/2006/extended-properties" xmlns:vt="http://schemas.openxmlformats.org/officeDocument/2006/docPropsVTypes">
  <Template>{5F56B787-14FD-B548-A063-34A68B507F73}tf10001120</Template>
  <TotalTime>319</TotalTime>
  <Words>2434</Words>
  <Application>Microsoft Office PowerPoint</Application>
  <PresentationFormat>Widescreen</PresentationFormat>
  <Paragraphs>227</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Helvetica</vt:lpstr>
      <vt:lpstr>Open Sans</vt:lpstr>
      <vt:lpstr>Source Sans Pro</vt:lpstr>
      <vt:lpstr>Office Theme</vt:lpstr>
      <vt:lpstr>Facilitating Transition to Adult Services</vt:lpstr>
      <vt:lpstr>Background</vt:lpstr>
      <vt:lpstr>Objectives</vt:lpstr>
      <vt:lpstr>PowerPoint Presentation</vt:lpstr>
      <vt:lpstr>Post-21 Outcomes</vt:lpstr>
      <vt:lpstr>Post-21 Outcomes</vt:lpstr>
      <vt:lpstr>The Adult Services Cliff</vt:lpstr>
      <vt:lpstr>More on Implications</vt:lpstr>
      <vt:lpstr>Service Providers</vt:lpstr>
      <vt:lpstr>Generalization</vt:lpstr>
      <vt:lpstr>Programming  For Generalization</vt:lpstr>
      <vt:lpstr>Why does this Matter to Us as Adult Providers?</vt:lpstr>
      <vt:lpstr>What Do We Do About This?</vt:lpstr>
      <vt:lpstr>Short Term</vt:lpstr>
      <vt:lpstr>Other Criterion Referenced Assessments</vt:lpstr>
      <vt:lpstr>Why Focus on Functional and Adaptive living Skills?</vt:lpstr>
      <vt:lpstr>Long Term </vt:lpstr>
      <vt:lpstr>Partner with Case Managers with Students</vt:lpstr>
      <vt:lpstr>Social Validity Questions</vt:lpstr>
      <vt:lpstr>Social Validity Questions</vt:lpstr>
      <vt:lpstr>Critical Skills- Toileting</vt:lpstr>
      <vt:lpstr>Toileting</vt:lpstr>
      <vt:lpstr>Toileting</vt:lpstr>
      <vt:lpstr>Toileting</vt:lpstr>
      <vt:lpstr>Dressing</vt:lpstr>
      <vt:lpstr>Independent Eating</vt:lpstr>
      <vt:lpstr>Bathing/Self Care</vt:lpstr>
      <vt:lpstr>Household Participation</vt:lpstr>
      <vt:lpstr>Able to Learn in a Group</vt:lpstr>
      <vt:lpstr>Self Management</vt:lpstr>
      <vt:lpstr>Problem Solving</vt:lpstr>
      <vt:lpstr>Maintain Physical Safety</vt:lpstr>
      <vt:lpstr>Behavioral Skills Training</vt:lpstr>
      <vt:lpstr>Communication</vt:lpstr>
      <vt:lpstr>Closing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Facilitating Transition to Adult Services</dc:title>
  <dc:creator>Michael Soderlund</dc:creator>
  <cp:lastModifiedBy>Lloyd, Brooke</cp:lastModifiedBy>
  <cp:revision>5</cp:revision>
  <dcterms:created xsi:type="dcterms:W3CDTF">2023-04-21T13:30:01Z</dcterms:created>
  <dcterms:modified xsi:type="dcterms:W3CDTF">2023-05-02T11:42:18Z</dcterms:modified>
</cp:coreProperties>
</file>