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73" r:id="rId1"/>
  </p:sldMasterIdLst>
  <p:notesMasterIdLst>
    <p:notesMasterId r:id="rId56"/>
  </p:notesMasterIdLst>
  <p:sldIdLst>
    <p:sldId id="540" r:id="rId2"/>
    <p:sldId id="541" r:id="rId3"/>
    <p:sldId id="453" r:id="rId4"/>
    <p:sldId id="564" r:id="rId5"/>
    <p:sldId id="485" r:id="rId6"/>
    <p:sldId id="559" r:id="rId7"/>
    <p:sldId id="417" r:id="rId8"/>
    <p:sldId id="419" r:id="rId9"/>
    <p:sldId id="449" r:id="rId10"/>
    <p:sldId id="544" r:id="rId11"/>
    <p:sldId id="505" r:id="rId12"/>
    <p:sldId id="508" r:id="rId13"/>
    <p:sldId id="550" r:id="rId14"/>
    <p:sldId id="545" r:id="rId15"/>
    <p:sldId id="509" r:id="rId16"/>
    <p:sldId id="517" r:id="rId17"/>
    <p:sldId id="518" r:id="rId18"/>
    <p:sldId id="519" r:id="rId19"/>
    <p:sldId id="566" r:id="rId20"/>
    <p:sldId id="567" r:id="rId21"/>
    <p:sldId id="568" r:id="rId22"/>
    <p:sldId id="572" r:id="rId23"/>
    <p:sldId id="569" r:id="rId24"/>
    <p:sldId id="408" r:id="rId25"/>
    <p:sldId id="489" r:id="rId26"/>
    <p:sldId id="528" r:id="rId27"/>
    <p:sldId id="375" r:id="rId28"/>
    <p:sldId id="401" r:id="rId29"/>
    <p:sldId id="412" r:id="rId30"/>
    <p:sldId id="360" r:id="rId31"/>
    <p:sldId id="546" r:id="rId32"/>
    <p:sldId id="555" r:id="rId33"/>
    <p:sldId id="558" r:id="rId34"/>
    <p:sldId id="565" r:id="rId35"/>
    <p:sldId id="571" r:id="rId36"/>
    <p:sldId id="549" r:id="rId37"/>
    <p:sldId id="547" r:id="rId38"/>
    <p:sldId id="554" r:id="rId39"/>
    <p:sldId id="560" r:id="rId40"/>
    <p:sldId id="552" r:id="rId41"/>
    <p:sldId id="406" r:id="rId42"/>
    <p:sldId id="557" r:id="rId43"/>
    <p:sldId id="497" r:id="rId44"/>
    <p:sldId id="524" r:id="rId45"/>
    <p:sldId id="502" r:id="rId46"/>
    <p:sldId id="490" r:id="rId47"/>
    <p:sldId id="458" r:id="rId48"/>
    <p:sldId id="330" r:id="rId49"/>
    <p:sldId id="402" r:id="rId50"/>
    <p:sldId id="474" r:id="rId51"/>
    <p:sldId id="548" r:id="rId52"/>
    <p:sldId id="556" r:id="rId53"/>
    <p:sldId id="551" r:id="rId54"/>
    <p:sldId id="563" r:id="rId55"/>
  </p:sldIdLst>
  <p:sldSz cx="9144000" cy="6858000" type="screen4x3"/>
  <p:notesSz cx="7010400" cy="92233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FF7F"/>
    <a:srgbClr val="007E39"/>
    <a:srgbClr val="3E4FCE"/>
    <a:srgbClr val="9900CC"/>
    <a:srgbClr val="FF0000"/>
    <a:srgbClr val="000000"/>
    <a:srgbClr val="FF00FF"/>
    <a:srgbClr val="CCCC00"/>
    <a:srgbClr val="00FFCC"/>
    <a:srgbClr val="4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94675" autoAdjust="0"/>
  </p:normalViewPr>
  <p:slideViewPr>
    <p:cSldViewPr>
      <p:cViewPr varScale="1">
        <p:scale>
          <a:sx n="118" d="100"/>
          <a:sy n="118" d="100"/>
        </p:scale>
        <p:origin x="-10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6CA06-9CA8-4CA6-9D38-43E724E33FC3}"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D1A1F7F3-F18E-46F3-98DF-7374A3C989E8}">
      <dgm:prSet phldrT="[Text]" custT="1"/>
      <dgm:spPr>
        <a:solidFill>
          <a:srgbClr val="002060"/>
        </a:solidFill>
      </dgm:spPr>
      <dgm:t>
        <a:bodyPr/>
        <a:lstStyle/>
        <a:p>
          <a:r>
            <a:rPr lang="en-US" sz="1400" b="1" dirty="0" smtClean="0"/>
            <a:t>‘Severely Affected’ </a:t>
          </a:r>
        </a:p>
        <a:p>
          <a:r>
            <a:rPr lang="en-US" sz="1400" b="1" dirty="0" smtClean="0"/>
            <a:t>Lower Functioning</a:t>
          </a:r>
        </a:p>
        <a:p>
          <a:r>
            <a:rPr lang="en-US" sz="1400" dirty="0" smtClean="0"/>
            <a:t>Often Non-verbal</a:t>
          </a:r>
        </a:p>
        <a:p>
          <a:r>
            <a:rPr lang="en-US" sz="1400" dirty="0" smtClean="0"/>
            <a:t>Intellectual Disability </a:t>
          </a:r>
        </a:p>
        <a:p>
          <a:r>
            <a:rPr lang="en-US" sz="1400" dirty="0" smtClean="0"/>
            <a:t>Severe behaviors (e.g. self-injury) </a:t>
          </a:r>
        </a:p>
        <a:p>
          <a:r>
            <a:rPr lang="en-US" sz="1400" dirty="0" smtClean="0"/>
            <a:t>Little to no social skills (‘in their own world’)</a:t>
          </a:r>
          <a:endParaRPr lang="en-US" sz="1400" dirty="0"/>
        </a:p>
      </dgm:t>
    </dgm:pt>
    <dgm:pt modelId="{7D897D9C-BE3A-48AF-A2C2-059ACCC2BDE7}" type="parTrans" cxnId="{1746E6F2-AE55-45B2-8C43-FA833A27E0F4}">
      <dgm:prSet/>
      <dgm:spPr/>
      <dgm:t>
        <a:bodyPr/>
        <a:lstStyle/>
        <a:p>
          <a:endParaRPr lang="en-US"/>
        </a:p>
      </dgm:t>
    </dgm:pt>
    <dgm:pt modelId="{A284222D-E87A-46E4-8508-497347F24D97}" type="sibTrans" cxnId="{1746E6F2-AE55-45B2-8C43-FA833A27E0F4}">
      <dgm:prSet/>
      <dgm:spPr/>
      <dgm:t>
        <a:bodyPr/>
        <a:lstStyle/>
        <a:p>
          <a:endParaRPr lang="en-US"/>
        </a:p>
      </dgm:t>
    </dgm:pt>
    <dgm:pt modelId="{5E2C2B24-9694-4BBB-95DB-D54840B51429}">
      <dgm:prSet phldrT="[Text]" custT="1"/>
      <dgm:spPr>
        <a:solidFill>
          <a:srgbClr val="002060"/>
        </a:solidFill>
      </dgm:spPr>
      <dgm:t>
        <a:bodyPr/>
        <a:lstStyle/>
        <a:p>
          <a:endParaRPr lang="en-US" sz="1400" b="1" dirty="0" smtClean="0"/>
        </a:p>
        <a:p>
          <a:r>
            <a:rPr lang="en-US" sz="1400" b="1" dirty="0" smtClean="0"/>
            <a:t>‘Less Noticeably Affected’ </a:t>
          </a:r>
        </a:p>
        <a:p>
          <a:r>
            <a:rPr lang="en-US" sz="1400" b="1" dirty="0" smtClean="0"/>
            <a:t>Higher functioning</a:t>
          </a:r>
        </a:p>
        <a:p>
          <a:r>
            <a:rPr lang="en-US" sz="1400" dirty="0" smtClean="0"/>
            <a:t>Average to above average IQ</a:t>
          </a:r>
        </a:p>
        <a:p>
          <a:r>
            <a:rPr lang="en-US" sz="1400" dirty="0" smtClean="0"/>
            <a:t>Verbal </a:t>
          </a:r>
        </a:p>
        <a:p>
          <a:r>
            <a:rPr lang="en-US" sz="1400" dirty="0" smtClean="0"/>
            <a:t>Lack social nuances</a:t>
          </a:r>
        </a:p>
        <a:p>
          <a:r>
            <a:rPr lang="en-US" sz="1400" dirty="0" smtClean="0"/>
            <a:t>Inability to see another’s perspective </a:t>
          </a:r>
        </a:p>
        <a:p>
          <a:r>
            <a:rPr lang="en-US" sz="1400" dirty="0" smtClean="0"/>
            <a:t>Insistent on sameness </a:t>
          </a:r>
        </a:p>
        <a:p>
          <a:endParaRPr lang="en-US" sz="1200" dirty="0" smtClean="0"/>
        </a:p>
      </dgm:t>
    </dgm:pt>
    <dgm:pt modelId="{E4494776-5DB3-43F1-BD2A-60E9D8F99F0D}" type="parTrans" cxnId="{50DAF866-F477-4FB8-9E2E-336EFC3BFCB7}">
      <dgm:prSet/>
      <dgm:spPr/>
      <dgm:t>
        <a:bodyPr/>
        <a:lstStyle/>
        <a:p>
          <a:endParaRPr lang="en-US"/>
        </a:p>
      </dgm:t>
    </dgm:pt>
    <dgm:pt modelId="{6960D26C-DFD6-47DA-8DA6-511101B49D45}" type="sibTrans" cxnId="{50DAF866-F477-4FB8-9E2E-336EFC3BFCB7}">
      <dgm:prSet/>
      <dgm:spPr/>
      <dgm:t>
        <a:bodyPr/>
        <a:lstStyle/>
        <a:p>
          <a:endParaRPr lang="en-US"/>
        </a:p>
      </dgm:t>
    </dgm:pt>
    <dgm:pt modelId="{44241602-6590-4823-A6B1-A04D1EECDCCE}" type="pres">
      <dgm:prSet presAssocID="{0376CA06-9CA8-4CA6-9D38-43E724E33FC3}" presName="cycle" presStyleCnt="0">
        <dgm:presLayoutVars>
          <dgm:dir/>
          <dgm:resizeHandles val="exact"/>
        </dgm:presLayoutVars>
      </dgm:prSet>
      <dgm:spPr/>
      <dgm:t>
        <a:bodyPr/>
        <a:lstStyle/>
        <a:p>
          <a:endParaRPr lang="en-US"/>
        </a:p>
      </dgm:t>
    </dgm:pt>
    <dgm:pt modelId="{F6A4BB42-C52C-42F1-B55A-2BC48DD6C4BA}" type="pres">
      <dgm:prSet presAssocID="{D1A1F7F3-F18E-46F3-98DF-7374A3C989E8}" presName="arrow" presStyleLbl="node1" presStyleIdx="0" presStyleCnt="2">
        <dgm:presLayoutVars>
          <dgm:bulletEnabled val="1"/>
        </dgm:presLayoutVars>
      </dgm:prSet>
      <dgm:spPr/>
      <dgm:t>
        <a:bodyPr/>
        <a:lstStyle/>
        <a:p>
          <a:endParaRPr lang="en-US"/>
        </a:p>
      </dgm:t>
    </dgm:pt>
    <dgm:pt modelId="{4DADAC39-6A1C-4D0C-9507-52A6D10BC805}" type="pres">
      <dgm:prSet presAssocID="{5E2C2B24-9694-4BBB-95DB-D54840B51429}" presName="arrow" presStyleLbl="node1" presStyleIdx="1" presStyleCnt="2">
        <dgm:presLayoutVars>
          <dgm:bulletEnabled val="1"/>
        </dgm:presLayoutVars>
      </dgm:prSet>
      <dgm:spPr/>
      <dgm:t>
        <a:bodyPr/>
        <a:lstStyle/>
        <a:p>
          <a:endParaRPr lang="en-US"/>
        </a:p>
      </dgm:t>
    </dgm:pt>
  </dgm:ptLst>
  <dgm:cxnLst>
    <dgm:cxn modelId="{50DAF866-F477-4FB8-9E2E-336EFC3BFCB7}" srcId="{0376CA06-9CA8-4CA6-9D38-43E724E33FC3}" destId="{5E2C2B24-9694-4BBB-95DB-D54840B51429}" srcOrd="1" destOrd="0" parTransId="{E4494776-5DB3-43F1-BD2A-60E9D8F99F0D}" sibTransId="{6960D26C-DFD6-47DA-8DA6-511101B49D45}"/>
    <dgm:cxn modelId="{9D4A324D-BBB9-45D1-A8D1-890B9F4DB38B}" type="presOf" srcId="{0376CA06-9CA8-4CA6-9D38-43E724E33FC3}" destId="{44241602-6590-4823-A6B1-A04D1EECDCCE}" srcOrd="0" destOrd="0" presId="urn:microsoft.com/office/officeart/2005/8/layout/arrow1"/>
    <dgm:cxn modelId="{1746E6F2-AE55-45B2-8C43-FA833A27E0F4}" srcId="{0376CA06-9CA8-4CA6-9D38-43E724E33FC3}" destId="{D1A1F7F3-F18E-46F3-98DF-7374A3C989E8}" srcOrd="0" destOrd="0" parTransId="{7D897D9C-BE3A-48AF-A2C2-059ACCC2BDE7}" sibTransId="{A284222D-E87A-46E4-8508-497347F24D97}"/>
    <dgm:cxn modelId="{A562C01C-526D-4477-8DFA-8ABD0A701FCA}" type="presOf" srcId="{D1A1F7F3-F18E-46F3-98DF-7374A3C989E8}" destId="{F6A4BB42-C52C-42F1-B55A-2BC48DD6C4BA}" srcOrd="0" destOrd="0" presId="urn:microsoft.com/office/officeart/2005/8/layout/arrow1"/>
    <dgm:cxn modelId="{82C48866-8939-421E-93B9-7E0553BAB2B8}" type="presOf" srcId="{5E2C2B24-9694-4BBB-95DB-D54840B51429}" destId="{4DADAC39-6A1C-4D0C-9507-52A6D10BC805}" srcOrd="0" destOrd="0" presId="urn:microsoft.com/office/officeart/2005/8/layout/arrow1"/>
    <dgm:cxn modelId="{FAA6D9DB-26FD-482C-84F4-FD9839C8FD80}" type="presParOf" srcId="{44241602-6590-4823-A6B1-A04D1EECDCCE}" destId="{F6A4BB42-C52C-42F1-B55A-2BC48DD6C4BA}" srcOrd="0" destOrd="0" presId="urn:microsoft.com/office/officeart/2005/8/layout/arrow1"/>
    <dgm:cxn modelId="{060149AD-1680-4B47-8E40-17EEA7738B8E}" type="presParOf" srcId="{44241602-6590-4823-A6B1-A04D1EECDCCE}" destId="{4DADAC39-6A1C-4D0C-9507-52A6D10BC805}"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E64E4-0E95-4B66-A2C0-8A3E504FCE8C}" type="doc">
      <dgm:prSet loTypeId="urn:microsoft.com/office/officeart/2005/8/layout/orgChart1" loCatId="hierarchy" qsTypeId="urn:microsoft.com/office/officeart/2005/8/quickstyle/simple3" qsCatId="simple" csTypeId="urn:microsoft.com/office/officeart/2005/8/colors/accent0_3" csCatId="mainScheme" phldr="1"/>
      <dgm:spPr/>
    </dgm:pt>
    <dgm:pt modelId="{6E0FADB9-6721-4933-8282-16285A5132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Functions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Maladaptive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Behavior</a:t>
          </a:r>
        </a:p>
      </dgm:t>
    </dgm:pt>
    <dgm:pt modelId="{19928328-CDC0-4640-B3D5-D6D0F919D689}" type="parTrans" cxnId="{74C97131-8254-4711-8D57-C5DBACFD8603}">
      <dgm:prSet/>
      <dgm:spPr/>
      <dgm:t>
        <a:bodyPr/>
        <a:lstStyle/>
        <a:p>
          <a:endParaRPr lang="en-US"/>
        </a:p>
      </dgm:t>
    </dgm:pt>
    <dgm:pt modelId="{BBC3E90B-71D5-46DD-BDEC-FF9C013F2F24}" type="sibTrans" cxnId="{74C97131-8254-4711-8D57-C5DBACFD8603}">
      <dgm:prSet/>
      <dgm:spPr/>
      <dgm:t>
        <a:bodyPr/>
        <a:lstStyle/>
        <a:p>
          <a:endParaRPr lang="en-US"/>
        </a:p>
      </dgm:t>
    </dgm:pt>
    <dgm:pt modelId="{3D3DC6EA-7608-4917-B2B8-5C407399003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Communication</a:t>
          </a:r>
        </a:p>
      </dgm:t>
    </dgm:pt>
    <dgm:pt modelId="{91E57D27-5575-4543-8F45-A1CA9955B8DA}" type="parTrans" cxnId="{551DF234-17AC-4B0C-A137-3F50C32FA9C1}">
      <dgm:prSet/>
      <dgm:spPr/>
      <dgm:t>
        <a:bodyPr/>
        <a:lstStyle/>
        <a:p>
          <a:endParaRPr lang="en-US"/>
        </a:p>
      </dgm:t>
    </dgm:pt>
    <dgm:pt modelId="{BEBF6074-6478-4D5E-867E-C53F45FBCBBB}" type="sibTrans" cxnId="{551DF234-17AC-4B0C-A137-3F50C32FA9C1}">
      <dgm:prSet/>
      <dgm:spPr/>
      <dgm:t>
        <a:bodyPr/>
        <a:lstStyle/>
        <a:p>
          <a:endParaRPr lang="en-US"/>
        </a:p>
      </dgm:t>
    </dgm:pt>
    <dgm:pt modelId="{B5DD240C-212F-4D92-861A-E1535CC57B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Modulates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Internal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Distress</a:t>
          </a:r>
        </a:p>
      </dgm:t>
    </dgm:pt>
    <dgm:pt modelId="{855AB4E6-73ED-4846-8139-57337BBF57E7}" type="parTrans" cxnId="{BA9D2538-594C-4BE8-8D2F-7FA231B27E20}">
      <dgm:prSet/>
      <dgm:spPr/>
      <dgm:t>
        <a:bodyPr/>
        <a:lstStyle/>
        <a:p>
          <a:endParaRPr lang="en-US"/>
        </a:p>
      </dgm:t>
    </dgm:pt>
    <dgm:pt modelId="{283A841F-362C-46A8-BC21-69CCB3086DD2}" type="sibTrans" cxnId="{BA9D2538-594C-4BE8-8D2F-7FA231B27E20}">
      <dgm:prSet/>
      <dgm:spPr/>
      <dgm:t>
        <a:bodyPr/>
        <a:lstStyle/>
        <a:p>
          <a:endParaRPr lang="en-US"/>
        </a:p>
      </dgm:t>
    </dgm:pt>
    <dgm:pt modelId="{54AAF7B6-02D3-47E2-88FE-D73BE5B37D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Modulates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Physical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effectLst/>
              <a:latin typeface="Arial" charset="0"/>
              <a:cs typeface="Arial" charset="0"/>
            </a:rPr>
            <a:t>Distress</a:t>
          </a:r>
        </a:p>
      </dgm:t>
    </dgm:pt>
    <dgm:pt modelId="{53C7D160-A4BC-4097-928D-F599663A8A4D}" type="parTrans" cxnId="{07CE4D1E-6AAC-4010-8AC4-60700B7A0434}">
      <dgm:prSet/>
      <dgm:spPr/>
      <dgm:t>
        <a:bodyPr/>
        <a:lstStyle/>
        <a:p>
          <a:endParaRPr lang="en-US"/>
        </a:p>
      </dgm:t>
    </dgm:pt>
    <dgm:pt modelId="{09300E9C-FA2B-49DD-95C0-10DEA79FA8ED}" type="sibTrans" cxnId="{07CE4D1E-6AAC-4010-8AC4-60700B7A0434}">
      <dgm:prSet/>
      <dgm:spPr/>
      <dgm:t>
        <a:bodyPr/>
        <a:lstStyle/>
        <a:p>
          <a:endParaRPr lang="en-US"/>
        </a:p>
      </dgm:t>
    </dgm:pt>
    <dgm:pt modelId="{4DC60005-EFDA-4B10-84C2-412DDCEE8D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Socio-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Environmental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effectLst/>
              <a:latin typeface="Arial" charset="0"/>
              <a:cs typeface="Arial" charset="0"/>
            </a:rPr>
            <a:t>Control</a:t>
          </a:r>
          <a:endParaRPr kumimoji="0" lang="en-US" b="1" i="0" u="none" strike="noStrike" cap="none" normalizeH="0" baseline="0" dirty="0" smtClean="0">
            <a:ln/>
            <a:effectLst/>
            <a:latin typeface="Arial" charset="0"/>
            <a:cs typeface="Arial" charset="0"/>
          </a:endParaRPr>
        </a:p>
      </dgm:t>
    </dgm:pt>
    <dgm:pt modelId="{B9AFC9D4-695D-4EF1-958D-AC36E158B790}" type="parTrans" cxnId="{BAC15A48-7FD4-4368-84EC-0311061B4525}">
      <dgm:prSet/>
      <dgm:spPr/>
      <dgm:t>
        <a:bodyPr/>
        <a:lstStyle/>
        <a:p>
          <a:endParaRPr lang="en-US"/>
        </a:p>
      </dgm:t>
    </dgm:pt>
    <dgm:pt modelId="{5ACC2801-954A-45D9-BA82-1F0DB9D00210}" type="sibTrans" cxnId="{BAC15A48-7FD4-4368-84EC-0311061B4525}">
      <dgm:prSet/>
      <dgm:spPr/>
      <dgm:t>
        <a:bodyPr/>
        <a:lstStyle/>
        <a:p>
          <a:endParaRPr lang="en-US"/>
        </a:p>
      </dgm:t>
    </dgm:pt>
    <dgm:pt modelId="{E388E2BF-0B77-4E0A-86F1-9BF3C5135B81}" type="pres">
      <dgm:prSet presAssocID="{C5CE64E4-0E95-4B66-A2C0-8A3E504FCE8C}" presName="hierChild1" presStyleCnt="0">
        <dgm:presLayoutVars>
          <dgm:orgChart val="1"/>
          <dgm:chPref val="1"/>
          <dgm:dir/>
          <dgm:animOne val="branch"/>
          <dgm:animLvl val="lvl"/>
          <dgm:resizeHandles/>
        </dgm:presLayoutVars>
      </dgm:prSet>
      <dgm:spPr/>
    </dgm:pt>
    <dgm:pt modelId="{098D1826-A4CA-4BC3-A4E4-4D947E05E129}" type="pres">
      <dgm:prSet presAssocID="{6E0FADB9-6721-4933-8282-16285A513265}" presName="hierRoot1" presStyleCnt="0">
        <dgm:presLayoutVars>
          <dgm:hierBranch/>
        </dgm:presLayoutVars>
      </dgm:prSet>
      <dgm:spPr/>
    </dgm:pt>
    <dgm:pt modelId="{F4D206AA-448C-4732-802B-4D7C0A00A3BB}" type="pres">
      <dgm:prSet presAssocID="{6E0FADB9-6721-4933-8282-16285A513265}" presName="rootComposite1" presStyleCnt="0"/>
      <dgm:spPr/>
    </dgm:pt>
    <dgm:pt modelId="{1A299A63-D129-44F0-BC1A-0285AFC36D3D}" type="pres">
      <dgm:prSet presAssocID="{6E0FADB9-6721-4933-8282-16285A513265}" presName="rootText1" presStyleLbl="node0" presStyleIdx="0" presStyleCnt="1" custScaleY="156536" custLinFactNeighborX="-983" custLinFactNeighborY="-31875">
        <dgm:presLayoutVars>
          <dgm:chPref val="3"/>
        </dgm:presLayoutVars>
      </dgm:prSet>
      <dgm:spPr/>
      <dgm:t>
        <a:bodyPr/>
        <a:lstStyle/>
        <a:p>
          <a:endParaRPr lang="en-US"/>
        </a:p>
      </dgm:t>
    </dgm:pt>
    <dgm:pt modelId="{158DDB0C-4769-4B29-8B5D-D11367612D4D}" type="pres">
      <dgm:prSet presAssocID="{6E0FADB9-6721-4933-8282-16285A513265}" presName="rootConnector1" presStyleLbl="node1" presStyleIdx="0" presStyleCnt="0"/>
      <dgm:spPr/>
      <dgm:t>
        <a:bodyPr/>
        <a:lstStyle/>
        <a:p>
          <a:endParaRPr lang="en-US"/>
        </a:p>
      </dgm:t>
    </dgm:pt>
    <dgm:pt modelId="{D7D614DB-678E-4824-9709-2F10D85B8257}" type="pres">
      <dgm:prSet presAssocID="{6E0FADB9-6721-4933-8282-16285A513265}" presName="hierChild2" presStyleCnt="0"/>
      <dgm:spPr/>
    </dgm:pt>
    <dgm:pt modelId="{12F016CA-45B6-4CA0-891E-A8BF296CE0A2}" type="pres">
      <dgm:prSet presAssocID="{91E57D27-5575-4543-8F45-A1CA9955B8DA}" presName="Name35" presStyleLbl="parChTrans1D2" presStyleIdx="0" presStyleCnt="4"/>
      <dgm:spPr/>
      <dgm:t>
        <a:bodyPr/>
        <a:lstStyle/>
        <a:p>
          <a:endParaRPr lang="en-US"/>
        </a:p>
      </dgm:t>
    </dgm:pt>
    <dgm:pt modelId="{AD95E840-EC4F-4A64-AB24-81863E6CF74C}" type="pres">
      <dgm:prSet presAssocID="{3D3DC6EA-7608-4917-B2B8-5C4073990035}" presName="hierRoot2" presStyleCnt="0">
        <dgm:presLayoutVars>
          <dgm:hierBranch/>
        </dgm:presLayoutVars>
      </dgm:prSet>
      <dgm:spPr/>
    </dgm:pt>
    <dgm:pt modelId="{031A7B86-B08B-4231-AD5B-9437D5340F1D}" type="pres">
      <dgm:prSet presAssocID="{3D3DC6EA-7608-4917-B2B8-5C4073990035}" presName="rootComposite" presStyleCnt="0"/>
      <dgm:spPr/>
    </dgm:pt>
    <dgm:pt modelId="{AAEFCE46-8F4A-413E-8A66-A8655248F8B7}" type="pres">
      <dgm:prSet presAssocID="{3D3DC6EA-7608-4917-B2B8-5C4073990035}" presName="rootText" presStyleLbl="node2" presStyleIdx="0" presStyleCnt="4">
        <dgm:presLayoutVars>
          <dgm:chPref val="3"/>
        </dgm:presLayoutVars>
      </dgm:prSet>
      <dgm:spPr/>
      <dgm:t>
        <a:bodyPr/>
        <a:lstStyle/>
        <a:p>
          <a:endParaRPr lang="en-US"/>
        </a:p>
      </dgm:t>
    </dgm:pt>
    <dgm:pt modelId="{42E57AF8-6089-470B-85EE-08EB918FE98D}" type="pres">
      <dgm:prSet presAssocID="{3D3DC6EA-7608-4917-B2B8-5C4073990035}" presName="rootConnector" presStyleLbl="node2" presStyleIdx="0" presStyleCnt="4"/>
      <dgm:spPr/>
      <dgm:t>
        <a:bodyPr/>
        <a:lstStyle/>
        <a:p>
          <a:endParaRPr lang="en-US"/>
        </a:p>
      </dgm:t>
    </dgm:pt>
    <dgm:pt modelId="{2290EBFA-2B72-407D-A6DB-94D8247DEDBE}" type="pres">
      <dgm:prSet presAssocID="{3D3DC6EA-7608-4917-B2B8-5C4073990035}" presName="hierChild4" presStyleCnt="0"/>
      <dgm:spPr/>
    </dgm:pt>
    <dgm:pt modelId="{7914AB07-D659-4D0C-912C-E265274D91A6}" type="pres">
      <dgm:prSet presAssocID="{3D3DC6EA-7608-4917-B2B8-5C4073990035}" presName="hierChild5" presStyleCnt="0"/>
      <dgm:spPr/>
    </dgm:pt>
    <dgm:pt modelId="{15C3ACFD-A71A-4636-9E93-10AE67C1B1DC}" type="pres">
      <dgm:prSet presAssocID="{855AB4E6-73ED-4846-8139-57337BBF57E7}" presName="Name35" presStyleLbl="parChTrans1D2" presStyleIdx="1" presStyleCnt="4"/>
      <dgm:spPr/>
      <dgm:t>
        <a:bodyPr/>
        <a:lstStyle/>
        <a:p>
          <a:endParaRPr lang="en-US"/>
        </a:p>
      </dgm:t>
    </dgm:pt>
    <dgm:pt modelId="{2722EA58-BA44-481A-A44F-6791C3437237}" type="pres">
      <dgm:prSet presAssocID="{B5DD240C-212F-4D92-861A-E1535CC57B7C}" presName="hierRoot2" presStyleCnt="0">
        <dgm:presLayoutVars>
          <dgm:hierBranch/>
        </dgm:presLayoutVars>
      </dgm:prSet>
      <dgm:spPr/>
    </dgm:pt>
    <dgm:pt modelId="{B8CDB87B-BC64-4E81-826E-96426D8B6679}" type="pres">
      <dgm:prSet presAssocID="{B5DD240C-212F-4D92-861A-E1535CC57B7C}" presName="rootComposite" presStyleCnt="0"/>
      <dgm:spPr/>
    </dgm:pt>
    <dgm:pt modelId="{B420B3D0-982A-4808-9207-FC44B391E8EA}" type="pres">
      <dgm:prSet presAssocID="{B5DD240C-212F-4D92-861A-E1535CC57B7C}" presName="rootText" presStyleLbl="node2" presStyleIdx="1" presStyleCnt="4">
        <dgm:presLayoutVars>
          <dgm:chPref val="3"/>
        </dgm:presLayoutVars>
      </dgm:prSet>
      <dgm:spPr/>
      <dgm:t>
        <a:bodyPr/>
        <a:lstStyle/>
        <a:p>
          <a:endParaRPr lang="en-US"/>
        </a:p>
      </dgm:t>
    </dgm:pt>
    <dgm:pt modelId="{BBF9B2A4-5A87-4CA5-BA90-0ADF1C4B7B7F}" type="pres">
      <dgm:prSet presAssocID="{B5DD240C-212F-4D92-861A-E1535CC57B7C}" presName="rootConnector" presStyleLbl="node2" presStyleIdx="1" presStyleCnt="4"/>
      <dgm:spPr/>
      <dgm:t>
        <a:bodyPr/>
        <a:lstStyle/>
        <a:p>
          <a:endParaRPr lang="en-US"/>
        </a:p>
      </dgm:t>
    </dgm:pt>
    <dgm:pt modelId="{38550330-9B3F-41B2-BB01-05A99122C26E}" type="pres">
      <dgm:prSet presAssocID="{B5DD240C-212F-4D92-861A-E1535CC57B7C}" presName="hierChild4" presStyleCnt="0"/>
      <dgm:spPr/>
    </dgm:pt>
    <dgm:pt modelId="{1384E703-496A-4802-8D90-7E11FCD73638}" type="pres">
      <dgm:prSet presAssocID="{B5DD240C-212F-4D92-861A-E1535CC57B7C}" presName="hierChild5" presStyleCnt="0"/>
      <dgm:spPr/>
    </dgm:pt>
    <dgm:pt modelId="{652C0FCE-9696-4BB6-9B58-8F0D0641200D}" type="pres">
      <dgm:prSet presAssocID="{53C7D160-A4BC-4097-928D-F599663A8A4D}" presName="Name35" presStyleLbl="parChTrans1D2" presStyleIdx="2" presStyleCnt="4"/>
      <dgm:spPr/>
      <dgm:t>
        <a:bodyPr/>
        <a:lstStyle/>
        <a:p>
          <a:endParaRPr lang="en-US"/>
        </a:p>
      </dgm:t>
    </dgm:pt>
    <dgm:pt modelId="{C803DCC3-2509-4DC5-835E-8B6AB5750E5E}" type="pres">
      <dgm:prSet presAssocID="{54AAF7B6-02D3-47E2-88FE-D73BE5B37D97}" presName="hierRoot2" presStyleCnt="0">
        <dgm:presLayoutVars>
          <dgm:hierBranch/>
        </dgm:presLayoutVars>
      </dgm:prSet>
      <dgm:spPr/>
    </dgm:pt>
    <dgm:pt modelId="{487A98C1-926F-4045-BDFD-FC2DDA90B44B}" type="pres">
      <dgm:prSet presAssocID="{54AAF7B6-02D3-47E2-88FE-D73BE5B37D97}" presName="rootComposite" presStyleCnt="0"/>
      <dgm:spPr/>
    </dgm:pt>
    <dgm:pt modelId="{81934071-3A92-4E37-8E5B-7E84FFF39B2F}" type="pres">
      <dgm:prSet presAssocID="{54AAF7B6-02D3-47E2-88FE-D73BE5B37D97}" presName="rootText" presStyleLbl="node2" presStyleIdx="2" presStyleCnt="4">
        <dgm:presLayoutVars>
          <dgm:chPref val="3"/>
        </dgm:presLayoutVars>
      </dgm:prSet>
      <dgm:spPr/>
      <dgm:t>
        <a:bodyPr/>
        <a:lstStyle/>
        <a:p>
          <a:endParaRPr lang="en-US"/>
        </a:p>
      </dgm:t>
    </dgm:pt>
    <dgm:pt modelId="{AF5347CE-D586-4041-A377-F964CBA2A763}" type="pres">
      <dgm:prSet presAssocID="{54AAF7B6-02D3-47E2-88FE-D73BE5B37D97}" presName="rootConnector" presStyleLbl="node2" presStyleIdx="2" presStyleCnt="4"/>
      <dgm:spPr/>
      <dgm:t>
        <a:bodyPr/>
        <a:lstStyle/>
        <a:p>
          <a:endParaRPr lang="en-US"/>
        </a:p>
      </dgm:t>
    </dgm:pt>
    <dgm:pt modelId="{B5A2F4B1-0A2B-425F-8F17-38A7005E9629}" type="pres">
      <dgm:prSet presAssocID="{54AAF7B6-02D3-47E2-88FE-D73BE5B37D97}" presName="hierChild4" presStyleCnt="0"/>
      <dgm:spPr/>
    </dgm:pt>
    <dgm:pt modelId="{1AC87344-4C80-4004-82F6-F1BC12E390CF}" type="pres">
      <dgm:prSet presAssocID="{54AAF7B6-02D3-47E2-88FE-D73BE5B37D97}" presName="hierChild5" presStyleCnt="0"/>
      <dgm:spPr/>
    </dgm:pt>
    <dgm:pt modelId="{010D3127-3438-4AB2-BA87-ADFCCB103854}" type="pres">
      <dgm:prSet presAssocID="{B9AFC9D4-695D-4EF1-958D-AC36E158B790}" presName="Name35" presStyleLbl="parChTrans1D2" presStyleIdx="3" presStyleCnt="4"/>
      <dgm:spPr/>
      <dgm:t>
        <a:bodyPr/>
        <a:lstStyle/>
        <a:p>
          <a:endParaRPr lang="en-US"/>
        </a:p>
      </dgm:t>
    </dgm:pt>
    <dgm:pt modelId="{3D3E843D-CBA4-4469-8E04-F80684487290}" type="pres">
      <dgm:prSet presAssocID="{4DC60005-EFDA-4B10-84C2-412DDCEE8DD2}" presName="hierRoot2" presStyleCnt="0">
        <dgm:presLayoutVars>
          <dgm:hierBranch/>
        </dgm:presLayoutVars>
      </dgm:prSet>
      <dgm:spPr/>
    </dgm:pt>
    <dgm:pt modelId="{664A3C26-4F53-4B57-AD36-EAB05FF53185}" type="pres">
      <dgm:prSet presAssocID="{4DC60005-EFDA-4B10-84C2-412DDCEE8DD2}" presName="rootComposite" presStyleCnt="0"/>
      <dgm:spPr/>
    </dgm:pt>
    <dgm:pt modelId="{DCDBFDCA-B383-425F-9208-01FC25667B90}" type="pres">
      <dgm:prSet presAssocID="{4DC60005-EFDA-4B10-84C2-412DDCEE8DD2}" presName="rootText" presStyleLbl="node2" presStyleIdx="3" presStyleCnt="4">
        <dgm:presLayoutVars>
          <dgm:chPref val="3"/>
        </dgm:presLayoutVars>
      </dgm:prSet>
      <dgm:spPr/>
      <dgm:t>
        <a:bodyPr/>
        <a:lstStyle/>
        <a:p>
          <a:endParaRPr lang="en-US"/>
        </a:p>
      </dgm:t>
    </dgm:pt>
    <dgm:pt modelId="{69BF78C7-7DF5-452E-ABCB-953DF124F07D}" type="pres">
      <dgm:prSet presAssocID="{4DC60005-EFDA-4B10-84C2-412DDCEE8DD2}" presName="rootConnector" presStyleLbl="node2" presStyleIdx="3" presStyleCnt="4"/>
      <dgm:spPr/>
      <dgm:t>
        <a:bodyPr/>
        <a:lstStyle/>
        <a:p>
          <a:endParaRPr lang="en-US"/>
        </a:p>
      </dgm:t>
    </dgm:pt>
    <dgm:pt modelId="{141D111C-A2FD-4C53-9090-606576465618}" type="pres">
      <dgm:prSet presAssocID="{4DC60005-EFDA-4B10-84C2-412DDCEE8DD2}" presName="hierChild4" presStyleCnt="0"/>
      <dgm:spPr/>
    </dgm:pt>
    <dgm:pt modelId="{C6E20A33-E971-4775-AD7D-3B0C35F6E395}" type="pres">
      <dgm:prSet presAssocID="{4DC60005-EFDA-4B10-84C2-412DDCEE8DD2}" presName="hierChild5" presStyleCnt="0"/>
      <dgm:spPr/>
    </dgm:pt>
    <dgm:pt modelId="{98BA5D1F-0C1F-4420-AFE4-E1AC9C09AE25}" type="pres">
      <dgm:prSet presAssocID="{6E0FADB9-6721-4933-8282-16285A513265}" presName="hierChild3" presStyleCnt="0"/>
      <dgm:spPr/>
    </dgm:pt>
  </dgm:ptLst>
  <dgm:cxnLst>
    <dgm:cxn modelId="{07CE4D1E-6AAC-4010-8AC4-60700B7A0434}" srcId="{6E0FADB9-6721-4933-8282-16285A513265}" destId="{54AAF7B6-02D3-47E2-88FE-D73BE5B37D97}" srcOrd="2" destOrd="0" parTransId="{53C7D160-A4BC-4097-928D-F599663A8A4D}" sibTransId="{09300E9C-FA2B-49DD-95C0-10DEA79FA8ED}"/>
    <dgm:cxn modelId="{30145F64-D179-4DA2-B649-9C6B28558841}" type="presOf" srcId="{C5CE64E4-0E95-4B66-A2C0-8A3E504FCE8C}" destId="{E388E2BF-0B77-4E0A-86F1-9BF3C5135B81}" srcOrd="0" destOrd="0" presId="urn:microsoft.com/office/officeart/2005/8/layout/orgChart1"/>
    <dgm:cxn modelId="{0571DF4A-0962-4AF1-A791-D40CC4716F01}" type="presOf" srcId="{91E57D27-5575-4543-8F45-A1CA9955B8DA}" destId="{12F016CA-45B6-4CA0-891E-A8BF296CE0A2}" srcOrd="0" destOrd="0" presId="urn:microsoft.com/office/officeart/2005/8/layout/orgChart1"/>
    <dgm:cxn modelId="{BA9D2538-594C-4BE8-8D2F-7FA231B27E20}" srcId="{6E0FADB9-6721-4933-8282-16285A513265}" destId="{B5DD240C-212F-4D92-861A-E1535CC57B7C}" srcOrd="1" destOrd="0" parTransId="{855AB4E6-73ED-4846-8139-57337BBF57E7}" sibTransId="{283A841F-362C-46A8-BC21-69CCB3086DD2}"/>
    <dgm:cxn modelId="{D3E9C394-F5AD-47AC-A74B-EAC6AB20A584}" type="presOf" srcId="{54AAF7B6-02D3-47E2-88FE-D73BE5B37D97}" destId="{AF5347CE-D586-4041-A377-F964CBA2A763}" srcOrd="1" destOrd="0" presId="urn:microsoft.com/office/officeart/2005/8/layout/orgChart1"/>
    <dgm:cxn modelId="{00B61BA8-A198-424C-B16B-85B1D170DED4}" type="presOf" srcId="{6E0FADB9-6721-4933-8282-16285A513265}" destId="{158DDB0C-4769-4B29-8B5D-D11367612D4D}" srcOrd="1" destOrd="0" presId="urn:microsoft.com/office/officeart/2005/8/layout/orgChart1"/>
    <dgm:cxn modelId="{551DF234-17AC-4B0C-A137-3F50C32FA9C1}" srcId="{6E0FADB9-6721-4933-8282-16285A513265}" destId="{3D3DC6EA-7608-4917-B2B8-5C4073990035}" srcOrd="0" destOrd="0" parTransId="{91E57D27-5575-4543-8F45-A1CA9955B8DA}" sibTransId="{BEBF6074-6478-4D5E-867E-C53F45FBCBBB}"/>
    <dgm:cxn modelId="{E332F15A-C3AD-4DC0-AAFB-1E4A1E794977}" type="presOf" srcId="{B9AFC9D4-695D-4EF1-958D-AC36E158B790}" destId="{010D3127-3438-4AB2-BA87-ADFCCB103854}" srcOrd="0" destOrd="0" presId="urn:microsoft.com/office/officeart/2005/8/layout/orgChart1"/>
    <dgm:cxn modelId="{101B1362-07D6-421E-84F2-2B277936B39F}" type="presOf" srcId="{855AB4E6-73ED-4846-8139-57337BBF57E7}" destId="{15C3ACFD-A71A-4636-9E93-10AE67C1B1DC}" srcOrd="0" destOrd="0" presId="urn:microsoft.com/office/officeart/2005/8/layout/orgChart1"/>
    <dgm:cxn modelId="{5B793A84-E92D-40A9-8D55-3D213BA9400B}" type="presOf" srcId="{54AAF7B6-02D3-47E2-88FE-D73BE5B37D97}" destId="{81934071-3A92-4E37-8E5B-7E84FFF39B2F}" srcOrd="0" destOrd="0" presId="urn:microsoft.com/office/officeart/2005/8/layout/orgChart1"/>
    <dgm:cxn modelId="{BAC15A48-7FD4-4368-84EC-0311061B4525}" srcId="{6E0FADB9-6721-4933-8282-16285A513265}" destId="{4DC60005-EFDA-4B10-84C2-412DDCEE8DD2}" srcOrd="3" destOrd="0" parTransId="{B9AFC9D4-695D-4EF1-958D-AC36E158B790}" sibTransId="{5ACC2801-954A-45D9-BA82-1F0DB9D00210}"/>
    <dgm:cxn modelId="{B2152AF0-8D52-4D52-9A68-655497C01F23}" type="presOf" srcId="{53C7D160-A4BC-4097-928D-F599663A8A4D}" destId="{652C0FCE-9696-4BB6-9B58-8F0D0641200D}" srcOrd="0" destOrd="0" presId="urn:microsoft.com/office/officeart/2005/8/layout/orgChart1"/>
    <dgm:cxn modelId="{DB0E80D1-8DC6-4069-883A-3B0AC0F8CBBD}" type="presOf" srcId="{4DC60005-EFDA-4B10-84C2-412DDCEE8DD2}" destId="{DCDBFDCA-B383-425F-9208-01FC25667B90}" srcOrd="0" destOrd="0" presId="urn:microsoft.com/office/officeart/2005/8/layout/orgChart1"/>
    <dgm:cxn modelId="{05C677A7-58D7-465A-98BA-13FA720B4E73}" type="presOf" srcId="{6E0FADB9-6721-4933-8282-16285A513265}" destId="{1A299A63-D129-44F0-BC1A-0285AFC36D3D}" srcOrd="0" destOrd="0" presId="urn:microsoft.com/office/officeart/2005/8/layout/orgChart1"/>
    <dgm:cxn modelId="{340D6913-38D9-49DC-9CD5-4626F3FDDF31}" type="presOf" srcId="{B5DD240C-212F-4D92-861A-E1535CC57B7C}" destId="{BBF9B2A4-5A87-4CA5-BA90-0ADF1C4B7B7F}" srcOrd="1" destOrd="0" presId="urn:microsoft.com/office/officeart/2005/8/layout/orgChart1"/>
    <dgm:cxn modelId="{74C97131-8254-4711-8D57-C5DBACFD8603}" srcId="{C5CE64E4-0E95-4B66-A2C0-8A3E504FCE8C}" destId="{6E0FADB9-6721-4933-8282-16285A513265}" srcOrd="0" destOrd="0" parTransId="{19928328-CDC0-4640-B3D5-D6D0F919D689}" sibTransId="{BBC3E90B-71D5-46DD-BDEC-FF9C013F2F24}"/>
    <dgm:cxn modelId="{17958322-3E08-4321-9874-529D0BB98935}" type="presOf" srcId="{B5DD240C-212F-4D92-861A-E1535CC57B7C}" destId="{B420B3D0-982A-4808-9207-FC44B391E8EA}" srcOrd="0" destOrd="0" presId="urn:microsoft.com/office/officeart/2005/8/layout/orgChart1"/>
    <dgm:cxn modelId="{4F1F68F5-2AB6-4444-BC1D-77240FBC5EB8}" type="presOf" srcId="{3D3DC6EA-7608-4917-B2B8-5C4073990035}" destId="{AAEFCE46-8F4A-413E-8A66-A8655248F8B7}" srcOrd="0" destOrd="0" presId="urn:microsoft.com/office/officeart/2005/8/layout/orgChart1"/>
    <dgm:cxn modelId="{AEB090E2-1076-40BD-8A74-B7119DC4B997}" type="presOf" srcId="{3D3DC6EA-7608-4917-B2B8-5C4073990035}" destId="{42E57AF8-6089-470B-85EE-08EB918FE98D}" srcOrd="1" destOrd="0" presId="urn:microsoft.com/office/officeart/2005/8/layout/orgChart1"/>
    <dgm:cxn modelId="{5FA405AB-B576-4AD8-A091-B8FA258283B5}" type="presOf" srcId="{4DC60005-EFDA-4B10-84C2-412DDCEE8DD2}" destId="{69BF78C7-7DF5-452E-ABCB-953DF124F07D}" srcOrd="1" destOrd="0" presId="urn:microsoft.com/office/officeart/2005/8/layout/orgChart1"/>
    <dgm:cxn modelId="{0AABE005-658C-4A0D-AA55-242F401599ED}" type="presParOf" srcId="{E388E2BF-0B77-4E0A-86F1-9BF3C5135B81}" destId="{098D1826-A4CA-4BC3-A4E4-4D947E05E129}" srcOrd="0" destOrd="0" presId="urn:microsoft.com/office/officeart/2005/8/layout/orgChart1"/>
    <dgm:cxn modelId="{9F3C024D-B5B5-4471-AA5A-89C5DC39B661}" type="presParOf" srcId="{098D1826-A4CA-4BC3-A4E4-4D947E05E129}" destId="{F4D206AA-448C-4732-802B-4D7C0A00A3BB}" srcOrd="0" destOrd="0" presId="urn:microsoft.com/office/officeart/2005/8/layout/orgChart1"/>
    <dgm:cxn modelId="{3BBA1AAA-1A18-4381-98EC-B6E975645042}" type="presParOf" srcId="{F4D206AA-448C-4732-802B-4D7C0A00A3BB}" destId="{1A299A63-D129-44F0-BC1A-0285AFC36D3D}" srcOrd="0" destOrd="0" presId="urn:microsoft.com/office/officeart/2005/8/layout/orgChart1"/>
    <dgm:cxn modelId="{DAAD05E1-EF42-4111-B045-DFA22898F23B}" type="presParOf" srcId="{F4D206AA-448C-4732-802B-4D7C0A00A3BB}" destId="{158DDB0C-4769-4B29-8B5D-D11367612D4D}" srcOrd="1" destOrd="0" presId="urn:microsoft.com/office/officeart/2005/8/layout/orgChart1"/>
    <dgm:cxn modelId="{AA9626A2-5BB5-411E-B186-5855D4AF5E11}" type="presParOf" srcId="{098D1826-A4CA-4BC3-A4E4-4D947E05E129}" destId="{D7D614DB-678E-4824-9709-2F10D85B8257}" srcOrd="1" destOrd="0" presId="urn:microsoft.com/office/officeart/2005/8/layout/orgChart1"/>
    <dgm:cxn modelId="{FC92FAEB-1CF8-4AAD-900D-D0A128793364}" type="presParOf" srcId="{D7D614DB-678E-4824-9709-2F10D85B8257}" destId="{12F016CA-45B6-4CA0-891E-A8BF296CE0A2}" srcOrd="0" destOrd="0" presId="urn:microsoft.com/office/officeart/2005/8/layout/orgChart1"/>
    <dgm:cxn modelId="{FF94E09A-4A42-441A-A269-50CEC3F36C43}" type="presParOf" srcId="{D7D614DB-678E-4824-9709-2F10D85B8257}" destId="{AD95E840-EC4F-4A64-AB24-81863E6CF74C}" srcOrd="1" destOrd="0" presId="urn:microsoft.com/office/officeart/2005/8/layout/orgChart1"/>
    <dgm:cxn modelId="{69701533-3A9E-4ACF-883A-ABDA0E199761}" type="presParOf" srcId="{AD95E840-EC4F-4A64-AB24-81863E6CF74C}" destId="{031A7B86-B08B-4231-AD5B-9437D5340F1D}" srcOrd="0" destOrd="0" presId="urn:microsoft.com/office/officeart/2005/8/layout/orgChart1"/>
    <dgm:cxn modelId="{EDB4C233-3626-4D6C-B751-D950204F9624}" type="presParOf" srcId="{031A7B86-B08B-4231-AD5B-9437D5340F1D}" destId="{AAEFCE46-8F4A-413E-8A66-A8655248F8B7}" srcOrd="0" destOrd="0" presId="urn:microsoft.com/office/officeart/2005/8/layout/orgChart1"/>
    <dgm:cxn modelId="{D999B2D7-4EF0-4875-A396-3B0525D68F21}" type="presParOf" srcId="{031A7B86-B08B-4231-AD5B-9437D5340F1D}" destId="{42E57AF8-6089-470B-85EE-08EB918FE98D}" srcOrd="1" destOrd="0" presId="urn:microsoft.com/office/officeart/2005/8/layout/orgChart1"/>
    <dgm:cxn modelId="{3A7E6123-62AC-4339-B7A0-42256020EC40}" type="presParOf" srcId="{AD95E840-EC4F-4A64-AB24-81863E6CF74C}" destId="{2290EBFA-2B72-407D-A6DB-94D8247DEDBE}" srcOrd="1" destOrd="0" presId="urn:microsoft.com/office/officeart/2005/8/layout/orgChart1"/>
    <dgm:cxn modelId="{9E05957A-362A-4E33-8C77-15BA87C8478C}" type="presParOf" srcId="{AD95E840-EC4F-4A64-AB24-81863E6CF74C}" destId="{7914AB07-D659-4D0C-912C-E265274D91A6}" srcOrd="2" destOrd="0" presId="urn:microsoft.com/office/officeart/2005/8/layout/orgChart1"/>
    <dgm:cxn modelId="{8FAB2844-3E56-4099-9930-1FBFD183D3DD}" type="presParOf" srcId="{D7D614DB-678E-4824-9709-2F10D85B8257}" destId="{15C3ACFD-A71A-4636-9E93-10AE67C1B1DC}" srcOrd="2" destOrd="0" presId="urn:microsoft.com/office/officeart/2005/8/layout/orgChart1"/>
    <dgm:cxn modelId="{C9D48338-16B0-43AC-90B2-2A892903A338}" type="presParOf" srcId="{D7D614DB-678E-4824-9709-2F10D85B8257}" destId="{2722EA58-BA44-481A-A44F-6791C3437237}" srcOrd="3" destOrd="0" presId="urn:microsoft.com/office/officeart/2005/8/layout/orgChart1"/>
    <dgm:cxn modelId="{629400FF-475F-4A33-BCC4-B561E8028AAA}" type="presParOf" srcId="{2722EA58-BA44-481A-A44F-6791C3437237}" destId="{B8CDB87B-BC64-4E81-826E-96426D8B6679}" srcOrd="0" destOrd="0" presId="urn:microsoft.com/office/officeart/2005/8/layout/orgChart1"/>
    <dgm:cxn modelId="{D947D7F2-03AF-4D07-B89C-EB1EF40090BD}" type="presParOf" srcId="{B8CDB87B-BC64-4E81-826E-96426D8B6679}" destId="{B420B3D0-982A-4808-9207-FC44B391E8EA}" srcOrd="0" destOrd="0" presId="urn:microsoft.com/office/officeart/2005/8/layout/orgChart1"/>
    <dgm:cxn modelId="{608B592F-69E0-4868-960C-72172E008810}" type="presParOf" srcId="{B8CDB87B-BC64-4E81-826E-96426D8B6679}" destId="{BBF9B2A4-5A87-4CA5-BA90-0ADF1C4B7B7F}" srcOrd="1" destOrd="0" presId="urn:microsoft.com/office/officeart/2005/8/layout/orgChart1"/>
    <dgm:cxn modelId="{FE3116E6-F281-450F-AF05-57A29C133BD6}" type="presParOf" srcId="{2722EA58-BA44-481A-A44F-6791C3437237}" destId="{38550330-9B3F-41B2-BB01-05A99122C26E}" srcOrd="1" destOrd="0" presId="urn:microsoft.com/office/officeart/2005/8/layout/orgChart1"/>
    <dgm:cxn modelId="{2689880B-5330-4301-8B63-F87B793F5D8B}" type="presParOf" srcId="{2722EA58-BA44-481A-A44F-6791C3437237}" destId="{1384E703-496A-4802-8D90-7E11FCD73638}" srcOrd="2" destOrd="0" presId="urn:microsoft.com/office/officeart/2005/8/layout/orgChart1"/>
    <dgm:cxn modelId="{0D34232D-3A74-44E9-B429-1FDE55112CC3}" type="presParOf" srcId="{D7D614DB-678E-4824-9709-2F10D85B8257}" destId="{652C0FCE-9696-4BB6-9B58-8F0D0641200D}" srcOrd="4" destOrd="0" presId="urn:microsoft.com/office/officeart/2005/8/layout/orgChart1"/>
    <dgm:cxn modelId="{B61D8568-7533-4AB9-9C48-4E55A7E09690}" type="presParOf" srcId="{D7D614DB-678E-4824-9709-2F10D85B8257}" destId="{C803DCC3-2509-4DC5-835E-8B6AB5750E5E}" srcOrd="5" destOrd="0" presId="urn:microsoft.com/office/officeart/2005/8/layout/orgChart1"/>
    <dgm:cxn modelId="{FC09997E-EB53-4FC9-A32D-32F9FB99078D}" type="presParOf" srcId="{C803DCC3-2509-4DC5-835E-8B6AB5750E5E}" destId="{487A98C1-926F-4045-BDFD-FC2DDA90B44B}" srcOrd="0" destOrd="0" presId="urn:microsoft.com/office/officeart/2005/8/layout/orgChart1"/>
    <dgm:cxn modelId="{C04F9379-6DA8-4C40-BBAA-AE08BB1424A8}" type="presParOf" srcId="{487A98C1-926F-4045-BDFD-FC2DDA90B44B}" destId="{81934071-3A92-4E37-8E5B-7E84FFF39B2F}" srcOrd="0" destOrd="0" presId="urn:microsoft.com/office/officeart/2005/8/layout/orgChart1"/>
    <dgm:cxn modelId="{671F060E-CAAC-4954-A9B1-856737941DAF}" type="presParOf" srcId="{487A98C1-926F-4045-BDFD-FC2DDA90B44B}" destId="{AF5347CE-D586-4041-A377-F964CBA2A763}" srcOrd="1" destOrd="0" presId="urn:microsoft.com/office/officeart/2005/8/layout/orgChart1"/>
    <dgm:cxn modelId="{A55067AC-E73D-4AFB-A0BC-F6D8D65FD347}" type="presParOf" srcId="{C803DCC3-2509-4DC5-835E-8B6AB5750E5E}" destId="{B5A2F4B1-0A2B-425F-8F17-38A7005E9629}" srcOrd="1" destOrd="0" presId="urn:microsoft.com/office/officeart/2005/8/layout/orgChart1"/>
    <dgm:cxn modelId="{E7CCA785-3584-49BA-94E2-54C7B3E4ADA3}" type="presParOf" srcId="{C803DCC3-2509-4DC5-835E-8B6AB5750E5E}" destId="{1AC87344-4C80-4004-82F6-F1BC12E390CF}" srcOrd="2" destOrd="0" presId="urn:microsoft.com/office/officeart/2005/8/layout/orgChart1"/>
    <dgm:cxn modelId="{F3915ED2-AACC-4807-9573-FC246E177A9F}" type="presParOf" srcId="{D7D614DB-678E-4824-9709-2F10D85B8257}" destId="{010D3127-3438-4AB2-BA87-ADFCCB103854}" srcOrd="6" destOrd="0" presId="urn:microsoft.com/office/officeart/2005/8/layout/orgChart1"/>
    <dgm:cxn modelId="{5A670E47-F31B-47C5-A731-2818E9BB17FA}" type="presParOf" srcId="{D7D614DB-678E-4824-9709-2F10D85B8257}" destId="{3D3E843D-CBA4-4469-8E04-F80684487290}" srcOrd="7" destOrd="0" presId="urn:microsoft.com/office/officeart/2005/8/layout/orgChart1"/>
    <dgm:cxn modelId="{409D1D6E-EBAE-4621-964D-3A016B2A8224}" type="presParOf" srcId="{3D3E843D-CBA4-4469-8E04-F80684487290}" destId="{664A3C26-4F53-4B57-AD36-EAB05FF53185}" srcOrd="0" destOrd="0" presId="urn:microsoft.com/office/officeart/2005/8/layout/orgChart1"/>
    <dgm:cxn modelId="{11E210BC-7249-489F-B991-44BA4F65632B}" type="presParOf" srcId="{664A3C26-4F53-4B57-AD36-EAB05FF53185}" destId="{DCDBFDCA-B383-425F-9208-01FC25667B90}" srcOrd="0" destOrd="0" presId="urn:microsoft.com/office/officeart/2005/8/layout/orgChart1"/>
    <dgm:cxn modelId="{6721A869-3500-4CAF-A1A3-74C2D88FA407}" type="presParOf" srcId="{664A3C26-4F53-4B57-AD36-EAB05FF53185}" destId="{69BF78C7-7DF5-452E-ABCB-953DF124F07D}" srcOrd="1" destOrd="0" presId="urn:microsoft.com/office/officeart/2005/8/layout/orgChart1"/>
    <dgm:cxn modelId="{A7713774-52C8-42F4-8F7F-E585B5E6DAC1}" type="presParOf" srcId="{3D3E843D-CBA4-4469-8E04-F80684487290}" destId="{141D111C-A2FD-4C53-9090-606576465618}" srcOrd="1" destOrd="0" presId="urn:microsoft.com/office/officeart/2005/8/layout/orgChart1"/>
    <dgm:cxn modelId="{566146A6-6189-49A9-993A-18CC929BE740}" type="presParOf" srcId="{3D3E843D-CBA4-4469-8E04-F80684487290}" destId="{C6E20A33-E971-4775-AD7D-3B0C35F6E395}" srcOrd="2" destOrd="0" presId="urn:microsoft.com/office/officeart/2005/8/layout/orgChart1"/>
    <dgm:cxn modelId="{DD824C20-4EA6-42A5-9422-8BED3D57D7D0}" type="presParOf" srcId="{098D1826-A4CA-4BC3-A4E4-4D947E05E129}" destId="{98BA5D1F-0C1F-4420-AFE4-E1AC9C09AE25}"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4BB42-C52C-42F1-B55A-2BC48DD6C4BA}">
      <dsp:nvSpPr>
        <dsp:cNvPr id="0" name=""/>
        <dsp:cNvSpPr/>
      </dsp:nvSpPr>
      <dsp:spPr>
        <a:xfrm rot="16200000">
          <a:off x="334" y="257340"/>
          <a:ext cx="3828719" cy="3828719"/>
        </a:xfrm>
        <a:prstGeom prst="up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‘Severely Affected’ </a:t>
          </a:r>
        </a:p>
        <a:p>
          <a:pPr lvl="0" algn="ctr" defTabSz="622300">
            <a:lnSpc>
              <a:spcPct val="90000"/>
            </a:lnSpc>
            <a:spcBef>
              <a:spcPct val="0"/>
            </a:spcBef>
            <a:spcAft>
              <a:spcPct val="35000"/>
            </a:spcAft>
          </a:pPr>
          <a:r>
            <a:rPr lang="en-US" sz="1400" b="1" kern="1200" dirty="0" smtClean="0"/>
            <a:t>Lower Functioning</a:t>
          </a:r>
        </a:p>
        <a:p>
          <a:pPr lvl="0" algn="ctr" defTabSz="622300">
            <a:lnSpc>
              <a:spcPct val="90000"/>
            </a:lnSpc>
            <a:spcBef>
              <a:spcPct val="0"/>
            </a:spcBef>
            <a:spcAft>
              <a:spcPct val="35000"/>
            </a:spcAft>
          </a:pPr>
          <a:r>
            <a:rPr lang="en-US" sz="1400" kern="1200" dirty="0" smtClean="0"/>
            <a:t>Often Non-verbal</a:t>
          </a:r>
        </a:p>
        <a:p>
          <a:pPr lvl="0" algn="ctr" defTabSz="622300">
            <a:lnSpc>
              <a:spcPct val="90000"/>
            </a:lnSpc>
            <a:spcBef>
              <a:spcPct val="0"/>
            </a:spcBef>
            <a:spcAft>
              <a:spcPct val="35000"/>
            </a:spcAft>
          </a:pPr>
          <a:r>
            <a:rPr lang="en-US" sz="1400" kern="1200" dirty="0" smtClean="0"/>
            <a:t>Intellectual Disability </a:t>
          </a:r>
        </a:p>
        <a:p>
          <a:pPr lvl="0" algn="ctr" defTabSz="622300">
            <a:lnSpc>
              <a:spcPct val="90000"/>
            </a:lnSpc>
            <a:spcBef>
              <a:spcPct val="0"/>
            </a:spcBef>
            <a:spcAft>
              <a:spcPct val="35000"/>
            </a:spcAft>
          </a:pPr>
          <a:r>
            <a:rPr lang="en-US" sz="1400" kern="1200" dirty="0" smtClean="0"/>
            <a:t>Severe behaviors (e.g. self-injury) </a:t>
          </a:r>
        </a:p>
        <a:p>
          <a:pPr lvl="0" algn="ctr" defTabSz="622300">
            <a:lnSpc>
              <a:spcPct val="90000"/>
            </a:lnSpc>
            <a:spcBef>
              <a:spcPct val="0"/>
            </a:spcBef>
            <a:spcAft>
              <a:spcPct val="35000"/>
            </a:spcAft>
          </a:pPr>
          <a:r>
            <a:rPr lang="en-US" sz="1400" kern="1200" dirty="0" smtClean="0"/>
            <a:t>Little to no social skills (‘in their own world’)</a:t>
          </a:r>
          <a:endParaRPr lang="en-US" sz="1400" kern="1200" dirty="0"/>
        </a:p>
      </dsp:txBody>
      <dsp:txXfrm rot="5400000">
        <a:off x="670360" y="1214520"/>
        <a:ext cx="3158693" cy="1914359"/>
      </dsp:txXfrm>
    </dsp:sp>
    <dsp:sp modelId="{4DADAC39-6A1C-4D0C-9507-52A6D10BC805}">
      <dsp:nvSpPr>
        <dsp:cNvPr id="0" name=""/>
        <dsp:cNvSpPr/>
      </dsp:nvSpPr>
      <dsp:spPr>
        <a:xfrm rot="5400000">
          <a:off x="4213220" y="257340"/>
          <a:ext cx="3828719" cy="3828719"/>
        </a:xfrm>
        <a:prstGeom prst="up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r>
            <a:rPr lang="en-US" sz="1400" b="1" kern="1200" dirty="0" smtClean="0"/>
            <a:t>‘Less Noticeably Affected’ </a:t>
          </a:r>
        </a:p>
        <a:p>
          <a:pPr lvl="0" algn="ctr" defTabSz="622300">
            <a:lnSpc>
              <a:spcPct val="90000"/>
            </a:lnSpc>
            <a:spcBef>
              <a:spcPct val="0"/>
            </a:spcBef>
            <a:spcAft>
              <a:spcPct val="35000"/>
            </a:spcAft>
          </a:pPr>
          <a:r>
            <a:rPr lang="en-US" sz="1400" b="1" kern="1200" dirty="0" smtClean="0"/>
            <a:t>Higher functioning</a:t>
          </a:r>
        </a:p>
        <a:p>
          <a:pPr lvl="0" algn="ctr" defTabSz="622300">
            <a:lnSpc>
              <a:spcPct val="90000"/>
            </a:lnSpc>
            <a:spcBef>
              <a:spcPct val="0"/>
            </a:spcBef>
            <a:spcAft>
              <a:spcPct val="35000"/>
            </a:spcAft>
          </a:pPr>
          <a:r>
            <a:rPr lang="en-US" sz="1400" kern="1200" dirty="0" smtClean="0"/>
            <a:t>Average to above average IQ</a:t>
          </a:r>
        </a:p>
        <a:p>
          <a:pPr lvl="0" algn="ctr" defTabSz="622300">
            <a:lnSpc>
              <a:spcPct val="90000"/>
            </a:lnSpc>
            <a:spcBef>
              <a:spcPct val="0"/>
            </a:spcBef>
            <a:spcAft>
              <a:spcPct val="35000"/>
            </a:spcAft>
          </a:pPr>
          <a:r>
            <a:rPr lang="en-US" sz="1400" kern="1200" dirty="0" smtClean="0"/>
            <a:t>Verbal </a:t>
          </a:r>
        </a:p>
        <a:p>
          <a:pPr lvl="0" algn="ctr" defTabSz="622300">
            <a:lnSpc>
              <a:spcPct val="90000"/>
            </a:lnSpc>
            <a:spcBef>
              <a:spcPct val="0"/>
            </a:spcBef>
            <a:spcAft>
              <a:spcPct val="35000"/>
            </a:spcAft>
          </a:pPr>
          <a:r>
            <a:rPr lang="en-US" sz="1400" kern="1200" dirty="0" smtClean="0"/>
            <a:t>Lack social nuances</a:t>
          </a:r>
        </a:p>
        <a:p>
          <a:pPr lvl="0" algn="ctr" defTabSz="622300">
            <a:lnSpc>
              <a:spcPct val="90000"/>
            </a:lnSpc>
            <a:spcBef>
              <a:spcPct val="0"/>
            </a:spcBef>
            <a:spcAft>
              <a:spcPct val="35000"/>
            </a:spcAft>
          </a:pPr>
          <a:r>
            <a:rPr lang="en-US" sz="1400" kern="1200" dirty="0" smtClean="0"/>
            <a:t>Inability to see another’s perspective </a:t>
          </a:r>
        </a:p>
        <a:p>
          <a:pPr lvl="0" algn="ctr" defTabSz="622300">
            <a:lnSpc>
              <a:spcPct val="90000"/>
            </a:lnSpc>
            <a:spcBef>
              <a:spcPct val="0"/>
            </a:spcBef>
            <a:spcAft>
              <a:spcPct val="35000"/>
            </a:spcAft>
          </a:pPr>
          <a:r>
            <a:rPr lang="en-US" sz="1400" kern="1200" dirty="0" smtClean="0"/>
            <a:t>Insistent on sameness </a:t>
          </a:r>
        </a:p>
        <a:p>
          <a:pPr lvl="0" algn="ctr" defTabSz="622300">
            <a:lnSpc>
              <a:spcPct val="90000"/>
            </a:lnSpc>
            <a:spcBef>
              <a:spcPct val="0"/>
            </a:spcBef>
            <a:spcAft>
              <a:spcPct val="35000"/>
            </a:spcAft>
          </a:pPr>
          <a:endParaRPr lang="en-US" sz="1200" kern="1200" dirty="0" smtClean="0"/>
        </a:p>
      </dsp:txBody>
      <dsp:txXfrm rot="-5400000">
        <a:off x="4213220" y="1214520"/>
        <a:ext cx="3158693" cy="1914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3127-3438-4AB2-BA87-ADFCCB103854}">
      <dsp:nvSpPr>
        <dsp:cNvPr id="0" name=""/>
        <dsp:cNvSpPr/>
      </dsp:nvSpPr>
      <dsp:spPr>
        <a:xfrm>
          <a:off x="3396777" y="1190490"/>
          <a:ext cx="2686179" cy="543726"/>
        </a:xfrm>
        <a:custGeom>
          <a:avLst/>
          <a:gdLst/>
          <a:ahLst/>
          <a:cxnLst/>
          <a:rect l="0" t="0" r="0" b="0"/>
          <a:pathLst>
            <a:path>
              <a:moveTo>
                <a:pt x="0" y="0"/>
              </a:moveTo>
              <a:lnTo>
                <a:pt x="0" y="389164"/>
              </a:lnTo>
              <a:lnTo>
                <a:pt x="2686179" y="389164"/>
              </a:lnTo>
              <a:lnTo>
                <a:pt x="2686179" y="5437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C0FCE-9696-4BB6-9B58-8F0D0641200D}">
      <dsp:nvSpPr>
        <dsp:cNvPr id="0" name=""/>
        <dsp:cNvSpPr/>
      </dsp:nvSpPr>
      <dsp:spPr>
        <a:xfrm>
          <a:off x="3396777" y="1190490"/>
          <a:ext cx="905039" cy="543726"/>
        </a:xfrm>
        <a:custGeom>
          <a:avLst/>
          <a:gdLst/>
          <a:ahLst/>
          <a:cxnLst/>
          <a:rect l="0" t="0" r="0" b="0"/>
          <a:pathLst>
            <a:path>
              <a:moveTo>
                <a:pt x="0" y="0"/>
              </a:moveTo>
              <a:lnTo>
                <a:pt x="0" y="389164"/>
              </a:lnTo>
              <a:lnTo>
                <a:pt x="905039" y="389164"/>
              </a:lnTo>
              <a:lnTo>
                <a:pt x="905039" y="5437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3ACFD-A71A-4636-9E93-10AE67C1B1DC}">
      <dsp:nvSpPr>
        <dsp:cNvPr id="0" name=""/>
        <dsp:cNvSpPr/>
      </dsp:nvSpPr>
      <dsp:spPr>
        <a:xfrm>
          <a:off x="2520677" y="1190490"/>
          <a:ext cx="876099" cy="543726"/>
        </a:xfrm>
        <a:custGeom>
          <a:avLst/>
          <a:gdLst/>
          <a:ahLst/>
          <a:cxnLst/>
          <a:rect l="0" t="0" r="0" b="0"/>
          <a:pathLst>
            <a:path>
              <a:moveTo>
                <a:pt x="876099" y="0"/>
              </a:moveTo>
              <a:lnTo>
                <a:pt x="876099" y="389164"/>
              </a:lnTo>
              <a:lnTo>
                <a:pt x="0" y="389164"/>
              </a:lnTo>
              <a:lnTo>
                <a:pt x="0" y="5437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016CA-45B6-4CA0-891E-A8BF296CE0A2}">
      <dsp:nvSpPr>
        <dsp:cNvPr id="0" name=""/>
        <dsp:cNvSpPr/>
      </dsp:nvSpPr>
      <dsp:spPr>
        <a:xfrm>
          <a:off x="739537" y="1190490"/>
          <a:ext cx="2657239" cy="543726"/>
        </a:xfrm>
        <a:custGeom>
          <a:avLst/>
          <a:gdLst/>
          <a:ahLst/>
          <a:cxnLst/>
          <a:rect l="0" t="0" r="0" b="0"/>
          <a:pathLst>
            <a:path>
              <a:moveTo>
                <a:pt x="2657239" y="0"/>
              </a:moveTo>
              <a:lnTo>
                <a:pt x="2657239" y="389164"/>
              </a:lnTo>
              <a:lnTo>
                <a:pt x="0" y="389164"/>
              </a:lnTo>
              <a:lnTo>
                <a:pt x="0" y="54372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99A63-D129-44F0-BC1A-0285AFC36D3D}">
      <dsp:nvSpPr>
        <dsp:cNvPr id="0" name=""/>
        <dsp:cNvSpPr/>
      </dsp:nvSpPr>
      <dsp:spPr>
        <a:xfrm>
          <a:off x="2660768" y="38372"/>
          <a:ext cx="1472016" cy="1152117"/>
        </a:xfrm>
        <a:prstGeom prst="rect">
          <a:avLst/>
        </a:prstGeom>
        <a:gradFill rotWithShape="0">
          <a:gsLst>
            <a:gs pos="0">
              <a:schemeClr val="dk2">
                <a:hueOff val="0"/>
                <a:satOff val="0"/>
                <a:lumOff val="0"/>
                <a:alphaOff val="0"/>
                <a:tint val="70000"/>
                <a:satMod val="130000"/>
              </a:schemeClr>
            </a:gs>
            <a:gs pos="43000">
              <a:schemeClr val="dk2">
                <a:hueOff val="0"/>
                <a:satOff val="0"/>
                <a:lumOff val="0"/>
                <a:alphaOff val="0"/>
                <a:tint val="44000"/>
                <a:satMod val="165000"/>
              </a:schemeClr>
            </a:gs>
            <a:gs pos="93000">
              <a:schemeClr val="dk2">
                <a:hueOff val="0"/>
                <a:satOff val="0"/>
                <a:lumOff val="0"/>
                <a:alphaOff val="0"/>
                <a:tint val="15000"/>
                <a:satMod val="165000"/>
              </a:schemeClr>
            </a:gs>
            <a:gs pos="100000">
              <a:schemeClr val="dk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Functions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Maladaptive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Behavior</a:t>
          </a:r>
        </a:p>
      </dsp:txBody>
      <dsp:txXfrm>
        <a:off x="2660768" y="38372"/>
        <a:ext cx="1472016" cy="1152117"/>
      </dsp:txXfrm>
    </dsp:sp>
    <dsp:sp modelId="{AAEFCE46-8F4A-413E-8A66-A8655248F8B7}">
      <dsp:nvSpPr>
        <dsp:cNvPr id="0" name=""/>
        <dsp:cNvSpPr/>
      </dsp:nvSpPr>
      <dsp:spPr>
        <a:xfrm>
          <a:off x="3529" y="1734216"/>
          <a:ext cx="1472016" cy="736008"/>
        </a:xfrm>
        <a:prstGeom prst="rect">
          <a:avLst/>
        </a:prstGeom>
        <a:gradFill rotWithShape="0">
          <a:gsLst>
            <a:gs pos="0">
              <a:schemeClr val="dk2">
                <a:hueOff val="0"/>
                <a:satOff val="0"/>
                <a:lumOff val="0"/>
                <a:alphaOff val="0"/>
                <a:tint val="70000"/>
                <a:satMod val="130000"/>
              </a:schemeClr>
            </a:gs>
            <a:gs pos="43000">
              <a:schemeClr val="dk2">
                <a:hueOff val="0"/>
                <a:satOff val="0"/>
                <a:lumOff val="0"/>
                <a:alphaOff val="0"/>
                <a:tint val="44000"/>
                <a:satMod val="165000"/>
              </a:schemeClr>
            </a:gs>
            <a:gs pos="93000">
              <a:schemeClr val="dk2">
                <a:hueOff val="0"/>
                <a:satOff val="0"/>
                <a:lumOff val="0"/>
                <a:alphaOff val="0"/>
                <a:tint val="15000"/>
                <a:satMod val="165000"/>
              </a:schemeClr>
            </a:gs>
            <a:gs pos="100000">
              <a:schemeClr val="dk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Communication</a:t>
          </a:r>
        </a:p>
      </dsp:txBody>
      <dsp:txXfrm>
        <a:off x="3529" y="1734216"/>
        <a:ext cx="1472016" cy="736008"/>
      </dsp:txXfrm>
    </dsp:sp>
    <dsp:sp modelId="{B420B3D0-982A-4808-9207-FC44B391E8EA}">
      <dsp:nvSpPr>
        <dsp:cNvPr id="0" name=""/>
        <dsp:cNvSpPr/>
      </dsp:nvSpPr>
      <dsp:spPr>
        <a:xfrm>
          <a:off x="1784668" y="1734216"/>
          <a:ext cx="1472016" cy="736008"/>
        </a:xfrm>
        <a:prstGeom prst="rect">
          <a:avLst/>
        </a:prstGeom>
        <a:gradFill rotWithShape="0">
          <a:gsLst>
            <a:gs pos="0">
              <a:schemeClr val="dk2">
                <a:hueOff val="0"/>
                <a:satOff val="0"/>
                <a:lumOff val="0"/>
                <a:alphaOff val="0"/>
                <a:tint val="70000"/>
                <a:satMod val="130000"/>
              </a:schemeClr>
            </a:gs>
            <a:gs pos="43000">
              <a:schemeClr val="dk2">
                <a:hueOff val="0"/>
                <a:satOff val="0"/>
                <a:lumOff val="0"/>
                <a:alphaOff val="0"/>
                <a:tint val="44000"/>
                <a:satMod val="165000"/>
              </a:schemeClr>
            </a:gs>
            <a:gs pos="93000">
              <a:schemeClr val="dk2">
                <a:hueOff val="0"/>
                <a:satOff val="0"/>
                <a:lumOff val="0"/>
                <a:alphaOff val="0"/>
                <a:tint val="15000"/>
                <a:satMod val="165000"/>
              </a:schemeClr>
            </a:gs>
            <a:gs pos="100000">
              <a:schemeClr val="dk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Modulates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Internal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Distress</a:t>
          </a:r>
        </a:p>
      </dsp:txBody>
      <dsp:txXfrm>
        <a:off x="1784668" y="1734216"/>
        <a:ext cx="1472016" cy="736008"/>
      </dsp:txXfrm>
    </dsp:sp>
    <dsp:sp modelId="{81934071-3A92-4E37-8E5B-7E84FFF39B2F}">
      <dsp:nvSpPr>
        <dsp:cNvPr id="0" name=""/>
        <dsp:cNvSpPr/>
      </dsp:nvSpPr>
      <dsp:spPr>
        <a:xfrm>
          <a:off x="3565808" y="1734216"/>
          <a:ext cx="1472016" cy="736008"/>
        </a:xfrm>
        <a:prstGeom prst="rect">
          <a:avLst/>
        </a:prstGeom>
        <a:gradFill rotWithShape="0">
          <a:gsLst>
            <a:gs pos="0">
              <a:schemeClr val="dk2">
                <a:hueOff val="0"/>
                <a:satOff val="0"/>
                <a:lumOff val="0"/>
                <a:alphaOff val="0"/>
                <a:tint val="70000"/>
                <a:satMod val="130000"/>
              </a:schemeClr>
            </a:gs>
            <a:gs pos="43000">
              <a:schemeClr val="dk2">
                <a:hueOff val="0"/>
                <a:satOff val="0"/>
                <a:lumOff val="0"/>
                <a:alphaOff val="0"/>
                <a:tint val="44000"/>
                <a:satMod val="165000"/>
              </a:schemeClr>
            </a:gs>
            <a:gs pos="93000">
              <a:schemeClr val="dk2">
                <a:hueOff val="0"/>
                <a:satOff val="0"/>
                <a:lumOff val="0"/>
                <a:alphaOff val="0"/>
                <a:tint val="15000"/>
                <a:satMod val="165000"/>
              </a:schemeClr>
            </a:gs>
            <a:gs pos="100000">
              <a:schemeClr val="dk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Modulates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Physical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effectLst/>
              <a:latin typeface="Arial" charset="0"/>
              <a:cs typeface="Arial" charset="0"/>
            </a:rPr>
            <a:t>Distress</a:t>
          </a:r>
        </a:p>
      </dsp:txBody>
      <dsp:txXfrm>
        <a:off x="3565808" y="1734216"/>
        <a:ext cx="1472016" cy="736008"/>
      </dsp:txXfrm>
    </dsp:sp>
    <dsp:sp modelId="{DCDBFDCA-B383-425F-9208-01FC25667B90}">
      <dsp:nvSpPr>
        <dsp:cNvPr id="0" name=""/>
        <dsp:cNvSpPr/>
      </dsp:nvSpPr>
      <dsp:spPr>
        <a:xfrm>
          <a:off x="5346948" y="1734216"/>
          <a:ext cx="1472016" cy="736008"/>
        </a:xfrm>
        <a:prstGeom prst="rect">
          <a:avLst/>
        </a:prstGeom>
        <a:gradFill rotWithShape="0">
          <a:gsLst>
            <a:gs pos="0">
              <a:schemeClr val="dk2">
                <a:hueOff val="0"/>
                <a:satOff val="0"/>
                <a:lumOff val="0"/>
                <a:alphaOff val="0"/>
                <a:tint val="70000"/>
                <a:satMod val="130000"/>
              </a:schemeClr>
            </a:gs>
            <a:gs pos="43000">
              <a:schemeClr val="dk2">
                <a:hueOff val="0"/>
                <a:satOff val="0"/>
                <a:lumOff val="0"/>
                <a:alphaOff val="0"/>
                <a:tint val="44000"/>
                <a:satMod val="165000"/>
              </a:schemeClr>
            </a:gs>
            <a:gs pos="93000">
              <a:schemeClr val="dk2">
                <a:hueOff val="0"/>
                <a:satOff val="0"/>
                <a:lumOff val="0"/>
                <a:alphaOff val="0"/>
                <a:tint val="15000"/>
                <a:satMod val="165000"/>
              </a:schemeClr>
            </a:gs>
            <a:gs pos="100000">
              <a:schemeClr val="dk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smtClean="0">
              <a:ln/>
              <a:effectLst/>
              <a:latin typeface="Arial" charset="0"/>
              <a:cs typeface="Arial" charset="0"/>
            </a:rPr>
            <a:t>Socio-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smtClean="0">
              <a:ln/>
              <a:effectLst/>
              <a:latin typeface="Arial" charset="0"/>
              <a:cs typeface="Arial" charset="0"/>
            </a:rPr>
            <a:t>Environmental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smtClean="0">
              <a:ln/>
              <a:effectLst/>
              <a:latin typeface="Arial" charset="0"/>
              <a:cs typeface="Arial" charset="0"/>
            </a:rPr>
            <a:t>Control</a:t>
          </a:r>
          <a:endParaRPr kumimoji="0" lang="en-US" sz="1500" b="1" i="0" u="none" strike="noStrike" kern="1200" cap="none" normalizeH="0" baseline="0" dirty="0" smtClean="0">
            <a:ln/>
            <a:effectLst/>
            <a:latin typeface="Arial" charset="0"/>
            <a:cs typeface="Arial" charset="0"/>
          </a:endParaRPr>
        </a:p>
      </dsp:txBody>
      <dsp:txXfrm>
        <a:off x="5346948" y="1734216"/>
        <a:ext cx="1472016" cy="736008"/>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970938" y="0"/>
            <a:ext cx="3037840" cy="46116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lvl1pPr algn="r">
              <a:defRPr sz="1200"/>
            </a:lvl1pPr>
          </a:lstStyle>
          <a:p>
            <a:pPr>
              <a:defRPr/>
            </a:pPr>
            <a:endParaRPr lang="en-US"/>
          </a:p>
        </p:txBody>
      </p:sp>
      <p:sp>
        <p:nvSpPr>
          <p:cNvPr id="119812" name="Rectangle 4"/>
          <p:cNvSpPr>
            <a:spLocks noGrp="1" noRot="1" noChangeAspect="1" noChangeArrowheads="1" noTextEdit="1"/>
          </p:cNvSpPr>
          <p:nvPr>
            <p:ph type="sldImg" idx="2"/>
          </p:nvPr>
        </p:nvSpPr>
        <p:spPr bwMode="auto">
          <a:xfrm>
            <a:off x="1198563" y="692150"/>
            <a:ext cx="4613275"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01040" y="4381103"/>
            <a:ext cx="5608320" cy="4150519"/>
          </a:xfrm>
          <a:prstGeom prst="rect">
            <a:avLst/>
          </a:prstGeom>
          <a:noFill/>
          <a:ln w="9525">
            <a:noFill/>
            <a:miter lim="800000"/>
            <a:headEnd/>
            <a:tailEnd/>
          </a:ln>
          <a:effectLst/>
        </p:spPr>
        <p:txBody>
          <a:bodyPr vert="horz" wrap="square" lIns="92757" tIns="46378" rIns="92757"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970938" y="8760605"/>
            <a:ext cx="3037840" cy="461169"/>
          </a:xfrm>
          <a:prstGeom prst="rect">
            <a:avLst/>
          </a:prstGeom>
          <a:noFill/>
          <a:ln w="9525">
            <a:noFill/>
            <a:miter lim="800000"/>
            <a:headEnd/>
            <a:tailEnd/>
          </a:ln>
          <a:effectLst/>
        </p:spPr>
        <p:txBody>
          <a:bodyPr vert="horz" wrap="square" lIns="92757" tIns="46378" rIns="92757" bIns="46378" numCol="1" anchor="b" anchorCtr="0" compatLnSpc="1">
            <a:prstTxWarp prst="textNoShape">
              <a:avLst/>
            </a:prstTxWarp>
          </a:bodyPr>
          <a:lstStyle>
            <a:lvl1pPr algn="r">
              <a:defRPr sz="1200"/>
            </a:lvl1pPr>
          </a:lstStyle>
          <a:p>
            <a:pPr>
              <a:defRPr/>
            </a:pPr>
            <a:fld id="{48E8805F-571C-41C0-8356-C3DE03ED6DBF}" type="slidenum">
              <a:rPr lang="en-US"/>
              <a:pPr>
                <a:defRPr/>
              </a:pPr>
              <a:t>‹#›</a:t>
            </a:fld>
            <a:endParaRPr lang="en-US"/>
          </a:p>
        </p:txBody>
      </p:sp>
    </p:spTree>
    <p:extLst>
      <p:ext uri="{BB962C8B-B14F-4D97-AF65-F5344CB8AC3E}">
        <p14:creationId xmlns:p14="http://schemas.microsoft.com/office/powerpoint/2010/main" val="4017857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over a year ago the CDC released new data about the prevalence of ASD</a:t>
            </a:r>
            <a:endParaRPr lang="en-US" dirty="0"/>
          </a:p>
        </p:txBody>
      </p:sp>
      <p:sp>
        <p:nvSpPr>
          <p:cNvPr id="4" name="Slide Number Placeholder 3"/>
          <p:cNvSpPr>
            <a:spLocks noGrp="1"/>
          </p:cNvSpPr>
          <p:nvPr>
            <p:ph type="sldNum" sz="quarter" idx="10"/>
          </p:nvPr>
        </p:nvSpPr>
        <p:spPr/>
        <p:txBody>
          <a:bodyPr/>
          <a:lstStyle/>
          <a:p>
            <a:pPr>
              <a:defRPr/>
            </a:pPr>
            <a:fld id="{F0266AE9-065A-4BB1-8832-B11FCFB12DE9}" type="slidenum">
              <a:rPr lang="en-US" smtClean="0"/>
              <a:pPr>
                <a:defRPr/>
              </a:pPr>
              <a:t>11</a:t>
            </a:fld>
            <a:endParaRPr lang="en-US"/>
          </a:p>
        </p:txBody>
      </p:sp>
    </p:spTree>
    <p:extLst>
      <p:ext uri="{BB962C8B-B14F-4D97-AF65-F5344CB8AC3E}">
        <p14:creationId xmlns:p14="http://schemas.microsoft.com/office/powerpoint/2010/main" val="345668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266AE9-065A-4BB1-8832-B11FCFB12DE9}" type="slidenum">
              <a:rPr lang="en-US" smtClean="0"/>
              <a:pPr>
                <a:defRPr/>
              </a:pPr>
              <a:t>12</a:t>
            </a:fld>
            <a:endParaRPr lang="en-US"/>
          </a:p>
        </p:txBody>
      </p:sp>
    </p:spTree>
    <p:extLst>
      <p:ext uri="{BB962C8B-B14F-4D97-AF65-F5344CB8AC3E}">
        <p14:creationId xmlns:p14="http://schemas.microsoft.com/office/powerpoint/2010/main" val="23669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A20F381-3A3A-4C82-8072-115AF52525E4}" type="slidenum">
              <a:rPr lang="en-US" altLang="en-US" smtClean="0"/>
              <a:pPr eaLnBrk="1" hangingPunct="1">
                <a:spcBef>
                  <a:spcPct val="0"/>
                </a:spcBef>
              </a:pPr>
              <a:t>30</a:t>
            </a:fld>
            <a:endParaRPr lang="en-US" altLang="en-US" smtClean="0"/>
          </a:p>
        </p:txBody>
      </p:sp>
    </p:spTree>
    <p:extLst>
      <p:ext uri="{BB962C8B-B14F-4D97-AF65-F5344CB8AC3E}">
        <p14:creationId xmlns:p14="http://schemas.microsoft.com/office/powerpoint/2010/main" val="374140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to help parents understand this concept and teach how to shift </a:t>
            </a:r>
            <a:endParaRPr lang="en-US" dirty="0"/>
          </a:p>
        </p:txBody>
      </p:sp>
      <p:sp>
        <p:nvSpPr>
          <p:cNvPr id="4" name="Slide Number Placeholder 3"/>
          <p:cNvSpPr>
            <a:spLocks noGrp="1"/>
          </p:cNvSpPr>
          <p:nvPr>
            <p:ph type="sldNum" sz="quarter" idx="10"/>
          </p:nvPr>
        </p:nvSpPr>
        <p:spPr/>
        <p:txBody>
          <a:bodyPr/>
          <a:lstStyle/>
          <a:p>
            <a:pPr>
              <a:defRPr/>
            </a:pPr>
            <a:fld id="{48E8805F-571C-41C0-8356-C3DE03ED6DBF}" type="slidenum">
              <a:rPr lang="en-US" smtClean="0"/>
              <a:pPr>
                <a:defRPr/>
              </a:pPr>
              <a:t>47</a:t>
            </a:fld>
            <a:endParaRPr lang="en-US"/>
          </a:p>
        </p:txBody>
      </p:sp>
    </p:spTree>
    <p:extLst>
      <p:ext uri="{BB962C8B-B14F-4D97-AF65-F5344CB8AC3E}">
        <p14:creationId xmlns:p14="http://schemas.microsoft.com/office/powerpoint/2010/main" val="332552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53648" indent="-289865" eaLnBrk="0" hangingPunct="0">
              <a:spcBef>
                <a:spcPct val="30000"/>
              </a:spcBef>
              <a:defRPr sz="1200">
                <a:solidFill>
                  <a:schemeClr val="tx1"/>
                </a:solidFill>
                <a:latin typeface="Arial" charset="0"/>
                <a:cs typeface="Arial" charset="0"/>
              </a:defRPr>
            </a:lvl2pPr>
            <a:lvl3pPr marL="1159459" indent="-231892" eaLnBrk="0" hangingPunct="0">
              <a:spcBef>
                <a:spcPct val="30000"/>
              </a:spcBef>
              <a:defRPr sz="1200">
                <a:solidFill>
                  <a:schemeClr val="tx1"/>
                </a:solidFill>
                <a:latin typeface="Arial" charset="0"/>
                <a:cs typeface="Arial" charset="0"/>
              </a:defRPr>
            </a:lvl3pPr>
            <a:lvl4pPr marL="1623243" indent="-231892" eaLnBrk="0" hangingPunct="0">
              <a:spcBef>
                <a:spcPct val="30000"/>
              </a:spcBef>
              <a:defRPr sz="1200">
                <a:solidFill>
                  <a:schemeClr val="tx1"/>
                </a:solidFill>
                <a:latin typeface="Arial" charset="0"/>
                <a:cs typeface="Arial" charset="0"/>
              </a:defRPr>
            </a:lvl4pPr>
            <a:lvl5pPr marL="2087027" indent="-231892" eaLnBrk="0" hangingPunct="0">
              <a:spcBef>
                <a:spcPct val="30000"/>
              </a:spcBef>
              <a:defRPr sz="1200">
                <a:solidFill>
                  <a:schemeClr val="tx1"/>
                </a:solidFill>
                <a:latin typeface="Arial" charset="0"/>
                <a:cs typeface="Arial" charset="0"/>
              </a:defRPr>
            </a:lvl5pPr>
            <a:lvl6pPr marL="2550810" indent="-231892" eaLnBrk="0" fontAlgn="base" hangingPunct="0">
              <a:spcBef>
                <a:spcPct val="30000"/>
              </a:spcBef>
              <a:spcAft>
                <a:spcPct val="0"/>
              </a:spcAft>
              <a:defRPr sz="1200">
                <a:solidFill>
                  <a:schemeClr val="tx1"/>
                </a:solidFill>
                <a:latin typeface="Arial" charset="0"/>
                <a:cs typeface="Arial" charset="0"/>
              </a:defRPr>
            </a:lvl6pPr>
            <a:lvl7pPr marL="3014594" indent="-231892" eaLnBrk="0" fontAlgn="base" hangingPunct="0">
              <a:spcBef>
                <a:spcPct val="30000"/>
              </a:spcBef>
              <a:spcAft>
                <a:spcPct val="0"/>
              </a:spcAft>
              <a:defRPr sz="1200">
                <a:solidFill>
                  <a:schemeClr val="tx1"/>
                </a:solidFill>
                <a:latin typeface="Arial" charset="0"/>
                <a:cs typeface="Arial" charset="0"/>
              </a:defRPr>
            </a:lvl7pPr>
            <a:lvl8pPr marL="3478378" indent="-231892" eaLnBrk="0" fontAlgn="base" hangingPunct="0">
              <a:spcBef>
                <a:spcPct val="30000"/>
              </a:spcBef>
              <a:spcAft>
                <a:spcPct val="0"/>
              </a:spcAft>
              <a:defRPr sz="1200">
                <a:solidFill>
                  <a:schemeClr val="tx1"/>
                </a:solidFill>
                <a:latin typeface="Arial" charset="0"/>
                <a:cs typeface="Arial" charset="0"/>
              </a:defRPr>
            </a:lvl8pPr>
            <a:lvl9pPr marL="3942161" indent="-231892"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3A9C22-5268-49F6-B7D1-C569D155907F}" type="slidenum">
              <a:rPr lang="en-US" altLang="en-US" smtClean="0"/>
              <a:pPr eaLnBrk="1" hangingPunct="1">
                <a:spcBef>
                  <a:spcPct val="0"/>
                </a:spcBef>
              </a:pPr>
              <a:t>48</a:t>
            </a:fld>
            <a:endParaRPr lang="en-US" alt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892" indent="-231892" eaLnBrk="1" hangingPunct="1">
              <a:spcBef>
                <a:spcPct val="0"/>
              </a:spcBef>
            </a:pPr>
            <a:endParaRPr lang="en-US" altLang="en-US" smtClean="0"/>
          </a:p>
        </p:txBody>
      </p:sp>
    </p:spTree>
    <p:extLst>
      <p:ext uri="{BB962C8B-B14F-4D97-AF65-F5344CB8AC3E}">
        <p14:creationId xmlns:p14="http://schemas.microsoft.com/office/powerpoint/2010/main" val="352305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D0065BE-0657-4A47-90AD-C21C55E16B19}" type="datetime4">
              <a:rPr lang="en-US" smtClean="0"/>
              <a:pPr/>
              <a:t>August 14, 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54ED01-E2A0-4C1E-8E21-014B99041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August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172EEB-1769-4776-AD69-E7C1260563EB}" type="datetime4">
              <a:rPr lang="en-US" smtClean="0"/>
              <a:pPr/>
              <a:t>August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152400"/>
            <a:ext cx="72390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0"/>
          <p:cNvSpPr>
            <a:spLocks noGrp="1"/>
          </p:cNvSpPr>
          <p:nvPr>
            <p:ph type="dt" sz="half" idx="10"/>
          </p:nvPr>
        </p:nvSpPr>
        <p:spPr>
          <a:xfrm>
            <a:off x="2438400" y="6248400"/>
            <a:ext cx="2130425" cy="474663"/>
          </a:xfrm>
          <a:prstGeom prst="rect">
            <a:avLst/>
          </a:prstGeom>
        </p:spPr>
        <p:txBody>
          <a:bodyPr/>
          <a:lstStyle>
            <a:lvl1pPr>
              <a:defRPr/>
            </a:lvl1pPr>
          </a:lstStyle>
          <a:p>
            <a:pPr>
              <a:defRPr/>
            </a:pPr>
            <a:endParaRPr lang="en-US"/>
          </a:p>
        </p:txBody>
      </p:sp>
      <p:sp>
        <p:nvSpPr>
          <p:cNvPr id="4" name="Footer Placeholder 27"/>
          <p:cNvSpPr>
            <a:spLocks noGrp="1"/>
          </p:cNvSpPr>
          <p:nvPr>
            <p:ph type="ftr" sz="quarter" idx="11"/>
          </p:nvPr>
        </p:nvSpPr>
        <p:spPr>
          <a:xfrm>
            <a:off x="5791200" y="6248400"/>
            <a:ext cx="2897188" cy="474663"/>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5A87BCF-3947-4800-AD90-136EFAB85C44}" type="slidenum">
              <a:rPr lang="en-US"/>
              <a:pPr>
                <a:defRPr/>
              </a:pPr>
              <a:t>‹#›</a:t>
            </a:fld>
            <a:endParaRPr lang="en-US"/>
          </a:p>
        </p:txBody>
      </p:sp>
    </p:spTree>
    <p:extLst>
      <p:ext uri="{BB962C8B-B14F-4D97-AF65-F5344CB8AC3E}">
        <p14:creationId xmlns:p14="http://schemas.microsoft.com/office/powerpoint/2010/main" val="286354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1E7082-FD2A-4ABF-9AF7-7DF3E5AD5D3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August 14,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3A18F4-33C3-445B-924C-31108C51719C}" type="datetime4">
              <a:rPr lang="en-US" smtClean="0"/>
              <a:pPr/>
              <a:t>August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F7543A-E259-478F-9E0D-57BA40E442B7}" type="datetime4">
              <a:rPr lang="en-US" smtClean="0"/>
              <a:pPr/>
              <a:t>August 14,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C6C1365-BF37-431F-BBC8-A419538B2E7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AF7A35-3D56-47F6-8E67-A6D91FAFCE4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7EAB0C-2220-4D0E-A0DD-DB7FA0F742F4}" type="datetime4">
              <a:rPr lang="en-US" smtClean="0"/>
              <a:pPr/>
              <a:t>August 14, 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683E51-70F1-4245-B5EB-D51895659511}" type="slidenum">
              <a:rPr lang="en-US" smtClean="0"/>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August 14,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FE683E51-70F1-4245-B5EB-D5189565951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B1B13E-D5AF-485E-81A1-82A140076526}" type="datetime4">
              <a:rPr lang="en-US" smtClean="0"/>
              <a:pPr/>
              <a:t>August 14, 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E683E51-70F1-4245-B5EB-D51895659511}"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5574" r:id="rId1"/>
    <p:sldLayoutId id="2147485575" r:id="rId2"/>
    <p:sldLayoutId id="2147485576" r:id="rId3"/>
    <p:sldLayoutId id="2147485577" r:id="rId4"/>
    <p:sldLayoutId id="2147485578" r:id="rId5"/>
    <p:sldLayoutId id="2147485579" r:id="rId6"/>
    <p:sldLayoutId id="2147485580" r:id="rId7"/>
    <p:sldLayoutId id="2147485581" r:id="rId8"/>
    <p:sldLayoutId id="2147485582" r:id="rId9"/>
    <p:sldLayoutId id="2147485583" r:id="rId10"/>
    <p:sldLayoutId id="2147485584" r:id="rId11"/>
    <p:sldLayoutId id="2147485585"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305800" cy="533400"/>
          </a:xfrm>
        </p:spPr>
        <p:txBody>
          <a:bodyPr>
            <a:noAutofit/>
          </a:bodyPr>
          <a:lstStyle/>
          <a:p>
            <a:pPr algn="ctr"/>
            <a:r>
              <a:rPr lang="en-US" sz="3600" dirty="0" smtClean="0">
                <a:solidFill>
                  <a:srgbClr val="FF0000"/>
                </a:solidFill>
                <a:latin typeface="Arial" panose="020B0604020202020204" pitchFamily="34" charset="0"/>
                <a:cs typeface="Arial" panose="020B0604020202020204" pitchFamily="34" charset="0"/>
              </a:rPr>
              <a:t>Responding to Individuals with Developmental Disabilities</a:t>
            </a:r>
            <a:endParaRPr lang="en-US" sz="36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7200" y="2286000"/>
            <a:ext cx="8458200" cy="4191000"/>
          </a:xfrm>
        </p:spPr>
        <p:txBody>
          <a:bodyPr>
            <a:normAutofit fontScale="92500" lnSpcReduction="20000"/>
          </a:bodyPr>
          <a:lstStyle/>
          <a:p>
            <a:pPr algn="ctr">
              <a:spcBef>
                <a:spcPts val="0"/>
              </a:spcBef>
            </a:pPr>
            <a:r>
              <a:rPr lang="en-US" sz="2200" b="1" i="1" dirty="0" smtClean="0">
                <a:solidFill>
                  <a:srgbClr val="FFFF00"/>
                </a:solidFill>
                <a:latin typeface="Arial" panose="020B0604020202020204" pitchFamily="34" charset="0"/>
                <a:cs typeface="Arial" panose="020B0604020202020204" pitchFamily="34" charset="0"/>
              </a:rPr>
              <a:t>Peter Tolisano, Psy.D., ABPP</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Board Certified in Clinical Psychology</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Director of Psychological Services</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Connecticut Department of Developmental Services</a:t>
            </a:r>
          </a:p>
          <a:p>
            <a:pPr algn="ctr"/>
            <a:endParaRPr lang="en-US" sz="2000" dirty="0" smtClean="0">
              <a:solidFill>
                <a:srgbClr val="FFFF00"/>
              </a:solidFill>
              <a:latin typeface="Arial" panose="020B0604020202020204" pitchFamily="34" charset="0"/>
              <a:cs typeface="Arial" panose="020B0604020202020204" pitchFamily="34" charset="0"/>
            </a:endParaRPr>
          </a:p>
          <a:p>
            <a:pPr algn="ctr"/>
            <a:r>
              <a:rPr lang="en-US" sz="2200" b="1" i="1" dirty="0" smtClean="0">
                <a:solidFill>
                  <a:srgbClr val="FFFF00"/>
                </a:solidFill>
                <a:latin typeface="Arial" panose="020B0604020202020204" pitchFamily="34" charset="0"/>
                <a:cs typeface="Arial" panose="020B0604020202020204" pitchFamily="34" charset="0"/>
              </a:rPr>
              <a:t>Tracey M. Sondik, Psy.D.</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Director of the Behavioral Intervention Service</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Connecticut Valley Hospital</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Department of Mental Health and Addiction Services</a:t>
            </a:r>
          </a:p>
          <a:p>
            <a:pPr algn="ctr"/>
            <a:endParaRPr lang="en-US" sz="2000" dirty="0" smtClean="0">
              <a:solidFill>
                <a:srgbClr val="FFFF00"/>
              </a:solidFill>
              <a:latin typeface="Arial" panose="020B0604020202020204" pitchFamily="34" charset="0"/>
              <a:cs typeface="Arial" panose="020B0604020202020204" pitchFamily="34" charset="0"/>
            </a:endParaRPr>
          </a:p>
          <a:p>
            <a:pPr algn="ctr"/>
            <a:r>
              <a:rPr lang="en-US" sz="2200" b="1" i="1" dirty="0" smtClean="0">
                <a:solidFill>
                  <a:srgbClr val="FFFF00"/>
                </a:solidFill>
                <a:latin typeface="Arial" panose="020B0604020202020204" pitchFamily="34" charset="0"/>
                <a:cs typeface="Arial" panose="020B0604020202020204" pitchFamily="34" charset="0"/>
              </a:rPr>
              <a:t>Jennifer Krom, MA, LPC</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Director of Autism Services</a:t>
            </a:r>
          </a:p>
          <a:p>
            <a:pPr algn="ctr">
              <a:spcBef>
                <a:spcPts val="0"/>
              </a:spcBef>
            </a:pPr>
            <a:r>
              <a:rPr lang="en-US" sz="1600" dirty="0" smtClean="0">
                <a:solidFill>
                  <a:srgbClr val="FFFF00"/>
                </a:solidFill>
                <a:latin typeface="Arial" panose="020B0604020202020204" pitchFamily="34" charset="0"/>
                <a:cs typeface="Arial" panose="020B0604020202020204" pitchFamily="34" charset="0"/>
              </a:rPr>
              <a:t>Beacon Health Options</a:t>
            </a:r>
            <a:endParaRPr lang="en-US" sz="1600" dirty="0">
              <a:solidFill>
                <a:srgbClr val="FFFF00"/>
              </a:solidFill>
              <a:latin typeface="Arial" panose="020B0604020202020204" pitchFamily="34" charset="0"/>
              <a:cs typeface="Arial" panose="020B0604020202020204" pitchFamily="34" charset="0"/>
            </a:endParaRPr>
          </a:p>
          <a:p>
            <a:pPr algn="ctr"/>
            <a:endParaRPr lang="en-US" sz="2000" dirty="0" smtClean="0">
              <a:solidFill>
                <a:srgbClr val="FFFF00"/>
              </a:solidFill>
            </a:endParaRPr>
          </a:p>
          <a:p>
            <a:pPr algn="ctr"/>
            <a:r>
              <a:rPr lang="en-US" sz="2200" b="1" i="1" dirty="0" smtClean="0">
                <a:solidFill>
                  <a:srgbClr val="FFFF00"/>
                </a:solidFill>
                <a:latin typeface="Arial" panose="020B0604020202020204" pitchFamily="34" charset="0"/>
                <a:cs typeface="Arial" panose="020B0604020202020204" pitchFamily="34" charset="0"/>
              </a:rPr>
              <a:t>Rebecca Brown-Johnsky, MS, CCC-SLP</a:t>
            </a:r>
          </a:p>
          <a:p>
            <a:pPr algn="ctr"/>
            <a:r>
              <a:rPr lang="en-US" sz="1600" dirty="0" smtClean="0">
                <a:solidFill>
                  <a:srgbClr val="FFFF00"/>
                </a:solidFill>
                <a:latin typeface="Arial" panose="020B0604020202020204" pitchFamily="34" charset="0"/>
                <a:cs typeface="Arial" panose="020B0604020202020204" pitchFamily="34" charset="0"/>
              </a:rPr>
              <a:t>Speech &amp; Language Pathologist</a:t>
            </a:r>
          </a:p>
          <a:p>
            <a:pPr algn="ctr"/>
            <a:r>
              <a:rPr lang="en-US" sz="1600" dirty="0" smtClean="0">
                <a:solidFill>
                  <a:srgbClr val="FFFF00"/>
                </a:solidFill>
                <a:latin typeface="Arial" panose="020B0604020202020204" pitchFamily="34" charset="0"/>
                <a:cs typeface="Arial" panose="020B0604020202020204" pitchFamily="34" charset="0"/>
              </a:rPr>
              <a:t>Department of Children and Families</a:t>
            </a:r>
          </a:p>
          <a:p>
            <a:pPr algn="ctr"/>
            <a:endParaRPr lang="en-US" sz="2000" dirty="0" smtClean="0">
              <a:solidFill>
                <a:srgbClr val="FFFF00"/>
              </a:solidFill>
            </a:endParaRPr>
          </a:p>
          <a:p>
            <a:pPr algn="ctr"/>
            <a:endParaRPr lang="en-US" sz="2000" dirty="0">
              <a:solidFill>
                <a:srgbClr val="FFFF00"/>
              </a:solidFill>
            </a:endParaRPr>
          </a:p>
          <a:p>
            <a:pPr algn="ctr"/>
            <a:endParaRPr lang="en-US" sz="2000" dirty="0">
              <a:solidFill>
                <a:srgbClr val="FFFF00"/>
              </a:solidFill>
            </a:endParaRPr>
          </a:p>
        </p:txBody>
      </p:sp>
    </p:spTree>
    <p:extLst>
      <p:ext uri="{BB962C8B-B14F-4D97-AF65-F5344CB8AC3E}">
        <p14:creationId xmlns:p14="http://schemas.microsoft.com/office/powerpoint/2010/main" val="3729927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autism spectrum disorder"/>
          <p:cNvSpPr>
            <a:spLocks noChangeAspect="1" noChangeArrowheads="1"/>
          </p:cNvSpPr>
          <p:nvPr/>
        </p:nvSpPr>
        <p:spPr bwMode="auto">
          <a:xfrm>
            <a:off x="63500" y="-334963"/>
            <a:ext cx="2895600" cy="704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7591" name="Picture 7" descr="Image result for autism spectrum disor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18267"/>
            <a:ext cx="51054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7963"/>
            <a:ext cx="1816214"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07963"/>
            <a:ext cx="1925637" cy="191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130800"/>
            <a:ext cx="2081213"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53400" y="6096000"/>
            <a:ext cx="752739" cy="261610"/>
          </a:xfrm>
          <a:prstGeom prst="rect">
            <a:avLst/>
          </a:prstGeom>
        </p:spPr>
        <p:txBody>
          <a:bodyPr wrap="square">
            <a:spAutoFit/>
          </a:bodyPr>
          <a:lstStyle/>
          <a:p>
            <a:pPr lvl="0">
              <a:defRPr/>
            </a:pPr>
            <a:r>
              <a:rPr lang="en-US" sz="1100" b="1" dirty="0" smtClean="0">
                <a:solidFill>
                  <a:prstClr val="black"/>
                </a:solidFill>
              </a:rPr>
              <a:t>10J </a:t>
            </a:r>
            <a:endParaRPr lang="en-US" sz="1100" b="1" dirty="0">
              <a:solidFill>
                <a:prstClr val="black"/>
              </a:solidFill>
            </a:endParaRPr>
          </a:p>
        </p:txBody>
      </p:sp>
    </p:spTree>
    <p:extLst>
      <p:ext uri="{BB962C8B-B14F-4D97-AF65-F5344CB8AC3E}">
        <p14:creationId xmlns:p14="http://schemas.microsoft.com/office/powerpoint/2010/main" val="250452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609600"/>
            <a:ext cx="8686800" cy="838200"/>
          </a:xfrm>
        </p:spPr>
        <p:txBody>
          <a:bodyPr>
            <a:normAutofit/>
          </a:bodyPr>
          <a:lstStyle/>
          <a:p>
            <a:pPr algn="ctr" eaLnBrk="1" hangingPunct="1"/>
            <a:r>
              <a:rPr lang="en-US" altLang="en-US" sz="3200" b="1" dirty="0" smtClean="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Statistics</a:t>
            </a:r>
          </a:p>
        </p:txBody>
      </p:sp>
      <p:sp>
        <p:nvSpPr>
          <p:cNvPr id="8195" name="Content Placeholder 2"/>
          <p:cNvSpPr>
            <a:spLocks noGrp="1"/>
          </p:cNvSpPr>
          <p:nvPr>
            <p:ph idx="1"/>
          </p:nvPr>
        </p:nvSpPr>
        <p:spPr>
          <a:xfrm>
            <a:off x="381000" y="1949450"/>
            <a:ext cx="6629400" cy="3200400"/>
          </a:xfrm>
        </p:spPr>
        <p:txBody>
          <a:bodyPr>
            <a:normAutofit fontScale="92500" lnSpcReduction="10000"/>
          </a:bodyPr>
          <a:lstStyle/>
          <a:p>
            <a:pPr>
              <a:lnSpc>
                <a:spcPct val="107000"/>
              </a:lnSpc>
              <a:spcBef>
                <a:spcPts val="0"/>
              </a:spcBef>
              <a:buSzTx/>
              <a:buFont typeface="Arial" panose="020B0604020202020204" pitchFamily="34" charset="0"/>
              <a:buChar char="•"/>
              <a:defRPr/>
            </a:pPr>
            <a:r>
              <a:rPr lang="en-US" sz="1900" b="1" kern="0" dirty="0">
                <a:solidFill>
                  <a:prstClr val="black"/>
                </a:solidFill>
                <a:latin typeface="Arial" panose="020B0604020202020204" pitchFamily="34" charset="0"/>
                <a:cs typeface="Arial" panose="020B0604020202020204" pitchFamily="34" charset="0"/>
              </a:rPr>
              <a:t>About 5:1 </a:t>
            </a:r>
            <a:r>
              <a:rPr lang="en-US" sz="1900" b="1" kern="0" dirty="0" smtClean="0">
                <a:solidFill>
                  <a:prstClr val="black"/>
                </a:solidFill>
                <a:latin typeface="Arial" panose="020B0604020202020204" pitchFamily="34" charset="0"/>
                <a:cs typeface="Arial" panose="020B0604020202020204" pitchFamily="34" charset="0"/>
              </a:rPr>
              <a:t>male-to-female. </a:t>
            </a:r>
            <a:r>
              <a:rPr lang="en-US" altLang="en-US" sz="1900" b="1" dirty="0" smtClean="0">
                <a:latin typeface="Arial" panose="020B0604020202020204" pitchFamily="34" charset="0"/>
                <a:ea typeface="ＭＳ Ｐゴシック" pitchFamily="34" charset="-128"/>
                <a:cs typeface="Arial" panose="020B0604020202020204" pitchFamily="34" charset="0"/>
              </a:rPr>
              <a:t>In 2014, it occurred in 1 in 42 boys, as compared to 1 in 189 girls.</a:t>
            </a:r>
          </a:p>
          <a:p>
            <a:pPr algn="ctr">
              <a:spcBef>
                <a:spcPts val="0"/>
              </a:spcBef>
              <a:buFont typeface="Arial" panose="020B0604020202020204" pitchFamily="34" charset="0"/>
              <a:buChar char="•"/>
            </a:pPr>
            <a:endParaRPr lang="en-US" altLang="en-US" sz="1900" b="1" i="1" dirty="0">
              <a:latin typeface="Arial" panose="020B0604020202020204" pitchFamily="34" charset="0"/>
              <a:ea typeface="ＭＳ Ｐゴシック" pitchFamily="34" charset="-128"/>
              <a:cs typeface="Arial" panose="020B0604020202020204" pitchFamily="34" charset="0"/>
            </a:endParaRPr>
          </a:p>
          <a:p>
            <a:pPr lvl="0" eaLnBrk="0" fontAlgn="base" hangingPunct="0">
              <a:spcAft>
                <a:spcPct val="0"/>
              </a:spcAft>
              <a:buSzPct val="70000"/>
              <a:buFont typeface="Arial" panose="020B0604020202020204" pitchFamily="34" charset="0"/>
              <a:buChar char="•"/>
            </a:pPr>
            <a:r>
              <a:rPr lang="en-US" sz="1900" b="1" dirty="0" smtClean="0">
                <a:solidFill>
                  <a:prstClr val="black"/>
                </a:solidFill>
                <a:latin typeface="Arial" panose="020B0604020202020204" pitchFamily="34" charset="0"/>
                <a:cs typeface="Arial" panose="020B0604020202020204" pitchFamily="34" charset="0"/>
              </a:rPr>
              <a:t>A Steady </a:t>
            </a:r>
            <a:r>
              <a:rPr lang="en-US" sz="1900" b="1" dirty="0">
                <a:solidFill>
                  <a:prstClr val="black"/>
                </a:solidFill>
                <a:latin typeface="Arial" panose="020B0604020202020204" pitchFamily="34" charset="0"/>
                <a:cs typeface="Arial" panose="020B0604020202020204" pitchFamily="34" charset="0"/>
              </a:rPr>
              <a:t>Increase in </a:t>
            </a:r>
            <a:r>
              <a:rPr lang="en-US" sz="1900" b="1" dirty="0" smtClean="0">
                <a:solidFill>
                  <a:prstClr val="black"/>
                </a:solidFill>
                <a:latin typeface="Arial" panose="020B0604020202020204" pitchFamily="34" charset="0"/>
                <a:cs typeface="Arial" panose="020B0604020202020204" pitchFamily="34" charset="0"/>
              </a:rPr>
              <a:t>Prevalence:</a:t>
            </a:r>
            <a:endParaRPr lang="en-US" sz="1900" b="1" dirty="0">
              <a:solidFill>
                <a:prstClr val="black"/>
              </a:solidFill>
              <a:latin typeface="Arial" panose="020B0604020202020204" pitchFamily="34" charset="0"/>
              <a:cs typeface="Arial" panose="020B0604020202020204" pitchFamily="34" charset="0"/>
            </a:endParaRPr>
          </a:p>
          <a:p>
            <a:pPr lvl="1" eaLnBrk="0" fontAlgn="base" hangingPunct="0">
              <a:spcAft>
                <a:spcPct val="0"/>
              </a:spcAft>
              <a:buSzPct val="70000"/>
              <a:buFont typeface="Arial" panose="020B0604020202020204" pitchFamily="34" charset="0"/>
              <a:buChar char="•"/>
            </a:pPr>
            <a:r>
              <a:rPr lang="en-US" sz="1700" b="1" dirty="0" smtClean="0">
                <a:solidFill>
                  <a:prstClr val="black"/>
                </a:solidFill>
                <a:latin typeface="Arial" panose="020B0604020202020204" pitchFamily="34" charset="0"/>
                <a:cs typeface="Arial" panose="020B0604020202020204" pitchFamily="34" charset="0"/>
              </a:rPr>
              <a:t>birth </a:t>
            </a:r>
            <a:r>
              <a:rPr lang="en-US" sz="1700" b="1" dirty="0">
                <a:solidFill>
                  <a:prstClr val="black"/>
                </a:solidFill>
                <a:latin typeface="Arial" panose="020B0604020202020204" pitchFamily="34" charset="0"/>
                <a:cs typeface="Arial" panose="020B0604020202020204" pitchFamily="34" charset="0"/>
              </a:rPr>
              <a:t>year of 1992- rate 1 in 150</a:t>
            </a:r>
          </a:p>
          <a:p>
            <a:pPr lvl="1" eaLnBrk="0" fontAlgn="base" hangingPunct="0">
              <a:spcAft>
                <a:spcPct val="0"/>
              </a:spcAft>
              <a:buSzPct val="70000"/>
              <a:buFont typeface="Arial" panose="020B0604020202020204" pitchFamily="34" charset="0"/>
              <a:buChar char="•"/>
            </a:pPr>
            <a:r>
              <a:rPr lang="en-US" sz="1700" b="1" dirty="0" smtClean="0">
                <a:solidFill>
                  <a:prstClr val="black"/>
                </a:solidFill>
                <a:latin typeface="Arial" panose="020B0604020202020204" pitchFamily="34" charset="0"/>
                <a:cs typeface="Arial" panose="020B0604020202020204" pitchFamily="34" charset="0"/>
              </a:rPr>
              <a:t>birth </a:t>
            </a:r>
            <a:r>
              <a:rPr lang="en-US" sz="1700" b="1" dirty="0">
                <a:solidFill>
                  <a:prstClr val="black"/>
                </a:solidFill>
                <a:latin typeface="Arial" panose="020B0604020202020204" pitchFamily="34" charset="0"/>
                <a:cs typeface="Arial" panose="020B0604020202020204" pitchFamily="34" charset="0"/>
              </a:rPr>
              <a:t>year of 1996-rate of 1 in 125</a:t>
            </a:r>
          </a:p>
          <a:p>
            <a:pPr lvl="1" eaLnBrk="0" fontAlgn="base" hangingPunct="0">
              <a:spcAft>
                <a:spcPct val="0"/>
              </a:spcAft>
              <a:buSzPct val="70000"/>
              <a:buFont typeface="Arial" panose="020B0604020202020204" pitchFamily="34" charset="0"/>
              <a:buChar char="•"/>
            </a:pPr>
            <a:r>
              <a:rPr lang="en-US" sz="1700" b="1" dirty="0" smtClean="0">
                <a:solidFill>
                  <a:prstClr val="black"/>
                </a:solidFill>
                <a:latin typeface="Arial" panose="020B0604020202020204" pitchFamily="34" charset="0"/>
                <a:cs typeface="Arial" panose="020B0604020202020204" pitchFamily="34" charset="0"/>
              </a:rPr>
              <a:t>birth </a:t>
            </a:r>
            <a:r>
              <a:rPr lang="en-US" sz="1700" b="1" dirty="0">
                <a:solidFill>
                  <a:prstClr val="black"/>
                </a:solidFill>
                <a:latin typeface="Arial" panose="020B0604020202020204" pitchFamily="34" charset="0"/>
                <a:cs typeface="Arial" panose="020B0604020202020204" pitchFamily="34" charset="0"/>
              </a:rPr>
              <a:t>year of 2000-rate of 1 in 88</a:t>
            </a:r>
          </a:p>
          <a:p>
            <a:pPr lvl="1" eaLnBrk="0" fontAlgn="base" hangingPunct="0">
              <a:spcAft>
                <a:spcPct val="0"/>
              </a:spcAft>
              <a:buSzPct val="70000"/>
              <a:buFont typeface="Arial" panose="020B0604020202020204" pitchFamily="34" charset="0"/>
              <a:buChar char="•"/>
            </a:pPr>
            <a:r>
              <a:rPr lang="en-US" sz="1700" b="1" dirty="0" smtClean="0">
                <a:solidFill>
                  <a:prstClr val="black"/>
                </a:solidFill>
                <a:latin typeface="Arial" panose="020B0604020202020204" pitchFamily="34" charset="0"/>
                <a:cs typeface="Arial" panose="020B0604020202020204" pitchFamily="34" charset="0"/>
              </a:rPr>
              <a:t>birth </a:t>
            </a:r>
            <a:r>
              <a:rPr lang="en-US" sz="1700" b="1" dirty="0">
                <a:solidFill>
                  <a:prstClr val="black"/>
                </a:solidFill>
                <a:latin typeface="Arial" panose="020B0604020202020204" pitchFamily="34" charset="0"/>
                <a:cs typeface="Arial" panose="020B0604020202020204" pitchFamily="34" charset="0"/>
              </a:rPr>
              <a:t>year of 2002-rate of </a:t>
            </a:r>
            <a:r>
              <a:rPr lang="en-US" sz="1700" b="1" i="1" dirty="0">
                <a:solidFill>
                  <a:prstClr val="black"/>
                </a:solidFill>
                <a:latin typeface="Arial" panose="020B0604020202020204" pitchFamily="34" charset="0"/>
                <a:cs typeface="Arial" panose="020B0604020202020204" pitchFamily="34" charset="0"/>
              </a:rPr>
              <a:t>1 in </a:t>
            </a:r>
            <a:r>
              <a:rPr lang="en-US" sz="1700" b="1" i="1" dirty="0" smtClean="0">
                <a:solidFill>
                  <a:prstClr val="black"/>
                </a:solidFill>
                <a:latin typeface="Arial" panose="020B0604020202020204" pitchFamily="34" charset="0"/>
                <a:cs typeface="Arial" panose="020B0604020202020204" pitchFamily="34" charset="0"/>
              </a:rPr>
              <a:t>68</a:t>
            </a:r>
          </a:p>
          <a:p>
            <a:pPr marL="0" lvl="0" indent="0" eaLnBrk="0" fontAlgn="base" hangingPunct="0">
              <a:spcAft>
                <a:spcPct val="0"/>
              </a:spcAft>
              <a:buSzPct val="70000"/>
              <a:buNone/>
            </a:pPr>
            <a:endParaRPr lang="en-US" sz="19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nSpc>
                <a:spcPct val="107000"/>
              </a:lnSpc>
              <a:spcBef>
                <a:spcPts val="0"/>
              </a:spcBef>
              <a:buSzTx/>
              <a:buFont typeface="Arial" panose="020B0604020202020204" pitchFamily="34" charset="0"/>
              <a:buChar char="•"/>
              <a:defRPr/>
            </a:pPr>
            <a:r>
              <a:rPr lang="en-US" sz="1900" b="1"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Autism is found </a:t>
            </a:r>
            <a:r>
              <a:rPr lang="en-US" sz="1900" b="1" kern="0" dirty="0">
                <a:solidFill>
                  <a:prstClr val="black"/>
                </a:solidFill>
                <a:latin typeface="Arial" panose="020B0604020202020204" pitchFamily="34" charset="0"/>
                <a:ea typeface="Calibri" panose="020F0502020204030204" pitchFamily="34" charset="0"/>
                <a:cs typeface="Arial" panose="020B0604020202020204" pitchFamily="34" charset="0"/>
              </a:rPr>
              <a:t>across all cultures </a:t>
            </a:r>
            <a:r>
              <a:rPr lang="en-US" sz="1900" b="1"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and </a:t>
            </a:r>
          </a:p>
          <a:p>
            <a:pPr marL="0" lvl="0" indent="0">
              <a:lnSpc>
                <a:spcPct val="107000"/>
              </a:lnSpc>
              <a:spcBef>
                <a:spcPts val="0"/>
              </a:spcBef>
              <a:buSzTx/>
              <a:buNone/>
              <a:defRPr/>
            </a:pPr>
            <a:r>
              <a:rPr lang="en-US" sz="1900" b="1" kern="0" dirty="0" smtClean="0">
                <a:solidFill>
                  <a:prstClr val="black"/>
                </a:solidFill>
                <a:latin typeface="Arial" panose="020B0604020202020204" pitchFamily="34" charset="0"/>
                <a:ea typeface="Calibri" panose="020F0502020204030204" pitchFamily="34" charset="0"/>
                <a:cs typeface="Arial" panose="020B0604020202020204" pitchFamily="34" charset="0"/>
              </a:rPr>
              <a:t>    socioeconomic </a:t>
            </a:r>
            <a:r>
              <a:rPr lang="en-US" sz="1900" b="1" kern="0" dirty="0">
                <a:solidFill>
                  <a:prstClr val="black"/>
                </a:solidFill>
                <a:latin typeface="Arial" panose="020B0604020202020204" pitchFamily="34" charset="0"/>
                <a:ea typeface="Calibri" panose="020F0502020204030204" pitchFamily="34" charset="0"/>
                <a:cs typeface="Arial" panose="020B0604020202020204" pitchFamily="34" charset="0"/>
              </a:rPr>
              <a:t>groups. </a:t>
            </a:r>
            <a:endParaRPr lang="en-US" sz="1900" b="1" i="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spcBef>
                <a:spcPts val="0"/>
              </a:spcBef>
              <a:buNone/>
            </a:pPr>
            <a:endParaRPr lang="en-US" altLang="en-US" sz="2000" b="1" i="1" dirty="0" smtClean="0">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r>
              <a:rPr lang="en-US" b="1" dirty="0" smtClean="0">
                <a:solidFill>
                  <a:schemeClr val="accent3">
                    <a:lumMod val="50000"/>
                  </a:schemeClr>
                </a:solidFill>
              </a:rPr>
              <a:t>11J</a:t>
            </a:r>
            <a:endParaRPr lang="en-US" b="1" dirty="0">
              <a:solidFill>
                <a:schemeClr val="accent3">
                  <a:lumMod val="50000"/>
                </a:schemeClr>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47510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92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b="1" dirty="0" smtClean="0">
                <a:solidFill>
                  <a:schemeClr val="accent3">
                    <a:lumMod val="50000"/>
                  </a:schemeClr>
                </a:solidFill>
              </a:rPr>
              <a:t>12J</a:t>
            </a:r>
            <a:endParaRPr lang="en-US" b="1" dirty="0">
              <a:solidFill>
                <a:schemeClr val="accent3">
                  <a:lumMod val="50000"/>
                </a:schemeClr>
              </a:solidFill>
            </a:endParaRPr>
          </a:p>
        </p:txBody>
      </p:sp>
      <p:sp>
        <p:nvSpPr>
          <p:cNvPr id="38913" name="Rectangle 2"/>
          <p:cNvSpPr>
            <a:spLocks noGrp="1" noChangeArrowheads="1"/>
          </p:cNvSpPr>
          <p:nvPr>
            <p:ph type="body" idx="4294967295"/>
          </p:nvPr>
        </p:nvSpPr>
        <p:spPr>
          <a:xfrm>
            <a:off x="381000" y="2057400"/>
            <a:ext cx="7848600" cy="3657600"/>
          </a:xfrm>
        </p:spPr>
        <p:txBody>
          <a:bodyPr rtlCol="0">
            <a:noAutofit/>
          </a:bodyPr>
          <a:lstStyle/>
          <a:p>
            <a:pPr lvl="0">
              <a:spcBef>
                <a:spcPts val="600"/>
              </a:spcBef>
              <a:buFont typeface="Arial" panose="020B0604020202020204" pitchFamily="34" charset="0"/>
              <a:buChar char="•"/>
              <a:defRPr/>
            </a:pPr>
            <a:r>
              <a:rPr lang="en-US" sz="1900" b="1" kern="1200" dirty="0" smtClean="0">
                <a:solidFill>
                  <a:srgbClr val="000000"/>
                </a:solidFill>
                <a:latin typeface="Arial" panose="020B0604020202020204" pitchFamily="34" charset="0"/>
                <a:cs typeface="Arial" panose="020B0604020202020204" pitchFamily="34" charset="0"/>
              </a:rPr>
              <a:t>Probably </a:t>
            </a:r>
            <a:r>
              <a:rPr lang="en-US" sz="1900" b="1" kern="1200" dirty="0">
                <a:solidFill>
                  <a:srgbClr val="000000"/>
                </a:solidFill>
                <a:latin typeface="Arial" panose="020B0604020202020204" pitchFamily="34" charset="0"/>
                <a:cs typeface="Arial" panose="020B0604020202020204" pitchFamily="34" charset="0"/>
              </a:rPr>
              <a:t>genuine </a:t>
            </a:r>
            <a:r>
              <a:rPr lang="en-US" sz="1900" b="1" kern="1200" dirty="0" smtClean="0">
                <a:solidFill>
                  <a:srgbClr val="000000"/>
                </a:solidFill>
                <a:latin typeface="Arial" panose="020B0604020202020204" pitchFamily="34" charset="0"/>
                <a:cs typeface="Arial" panose="020B0604020202020204" pitchFamily="34" charset="0"/>
              </a:rPr>
              <a:t>rates and pr</a:t>
            </a:r>
            <a:r>
              <a:rPr lang="en-US" sz="1900" b="1" dirty="0" smtClean="0">
                <a:solidFill>
                  <a:prstClr val="black"/>
                </a:solidFill>
                <a:latin typeface="Arial" panose="020B0604020202020204" pitchFamily="34" charset="0"/>
                <a:cs typeface="Arial" panose="020B0604020202020204" pitchFamily="34" charset="0"/>
              </a:rPr>
              <a:t>evious underestimates</a:t>
            </a:r>
          </a:p>
          <a:p>
            <a:pPr lvl="0">
              <a:spcBef>
                <a:spcPts val="600"/>
              </a:spcBef>
              <a:buFont typeface="Arial" panose="020B0604020202020204" pitchFamily="34" charset="0"/>
              <a:buChar char="•"/>
              <a:defRPr/>
            </a:pPr>
            <a:endParaRPr lang="en-US" sz="1900" b="1" dirty="0">
              <a:solidFill>
                <a:prstClr val="black"/>
              </a:solidFill>
              <a:latin typeface="Arial" panose="020B0604020202020204" pitchFamily="34" charset="0"/>
              <a:cs typeface="Arial" panose="020B0604020202020204" pitchFamily="34" charset="0"/>
            </a:endParaRPr>
          </a:p>
          <a:p>
            <a:pPr lvl="0" fontAlgn="auto">
              <a:spcBef>
                <a:spcPts val="600"/>
              </a:spcBef>
              <a:spcAft>
                <a:spcPts val="0"/>
              </a:spcAft>
              <a:buFont typeface="Arial" panose="020B0604020202020204" pitchFamily="34" charset="0"/>
              <a:buChar char="•"/>
              <a:defRPr/>
            </a:pPr>
            <a:r>
              <a:rPr lang="en-US" sz="1900" b="1" dirty="0" smtClean="0">
                <a:solidFill>
                  <a:srgbClr val="000000"/>
                </a:solidFill>
                <a:latin typeface="Arial" panose="020B0604020202020204" pitchFamily="34" charset="0"/>
                <a:cs typeface="Arial" panose="020B0604020202020204" pitchFamily="34" charset="0"/>
              </a:rPr>
              <a:t>Diagnostic changes with a broadening </a:t>
            </a:r>
            <a:r>
              <a:rPr lang="en-US" sz="1900" b="1" dirty="0">
                <a:solidFill>
                  <a:srgbClr val="000000"/>
                </a:solidFill>
                <a:latin typeface="Arial" panose="020B0604020202020204" pitchFamily="34" charset="0"/>
                <a:cs typeface="Arial" panose="020B0604020202020204" pitchFamily="34" charset="0"/>
              </a:rPr>
              <a:t>of </a:t>
            </a:r>
            <a:r>
              <a:rPr lang="en-US" sz="1900" b="1" dirty="0" smtClean="0">
                <a:solidFill>
                  <a:srgbClr val="000000"/>
                </a:solidFill>
                <a:latin typeface="Arial" panose="020B0604020202020204" pitchFamily="34" charset="0"/>
                <a:cs typeface="Arial" panose="020B0604020202020204" pitchFamily="34" charset="0"/>
              </a:rPr>
              <a:t>categories</a:t>
            </a:r>
          </a:p>
          <a:p>
            <a:pPr lvl="0" fontAlgn="auto">
              <a:spcBef>
                <a:spcPts val="600"/>
              </a:spcBef>
              <a:spcAft>
                <a:spcPts val="0"/>
              </a:spcAft>
              <a:buFont typeface="Arial" panose="020B0604020202020204" pitchFamily="34" charset="0"/>
              <a:buChar char="•"/>
              <a:defRPr/>
            </a:pPr>
            <a:endParaRPr lang="en-US" sz="1900" b="1" dirty="0">
              <a:solidFill>
                <a:srgbClr val="000000"/>
              </a:solidFill>
              <a:latin typeface="Arial" panose="020B0604020202020204" pitchFamily="34" charset="0"/>
              <a:cs typeface="Arial" panose="020B0604020202020204" pitchFamily="34" charset="0"/>
            </a:endParaRPr>
          </a:p>
          <a:p>
            <a:pPr eaLnBrk="1" fontAlgn="auto" hangingPunct="1">
              <a:spcBef>
                <a:spcPts val="600"/>
              </a:spcBef>
              <a:spcAft>
                <a:spcPts val="0"/>
              </a:spcAft>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Better </a:t>
            </a:r>
            <a:r>
              <a:rPr lang="en-US" sz="1900" b="1" dirty="0">
                <a:latin typeface="Arial" panose="020B0604020202020204" pitchFamily="34" charset="0"/>
                <a:cs typeface="Arial" panose="020B0604020202020204" pitchFamily="34" charset="0"/>
              </a:rPr>
              <a:t>tools and identification </a:t>
            </a:r>
            <a:r>
              <a:rPr lang="en-US" sz="1900" b="1" dirty="0" smtClean="0">
                <a:latin typeface="Arial" panose="020B0604020202020204" pitchFamily="34" charset="0"/>
                <a:cs typeface="Arial" panose="020B0604020202020204" pitchFamily="34" charset="0"/>
              </a:rPr>
              <a:t>process (i.e., ADOS)</a:t>
            </a:r>
          </a:p>
          <a:p>
            <a:pPr marL="0" indent="0" eaLnBrk="1" fontAlgn="auto" hangingPunct="1">
              <a:spcBef>
                <a:spcPts val="600"/>
              </a:spcBef>
              <a:spcAft>
                <a:spcPts val="0"/>
              </a:spcAft>
              <a:buNone/>
              <a:defRPr/>
            </a:pPr>
            <a:endParaRPr lang="en-US" sz="1900" b="1" dirty="0" smtClean="0">
              <a:latin typeface="Arial" panose="020B0604020202020204" pitchFamily="34" charset="0"/>
              <a:cs typeface="Arial" panose="020B0604020202020204" pitchFamily="34" charset="0"/>
            </a:endParaRPr>
          </a:p>
          <a:p>
            <a:pPr eaLnBrk="1" fontAlgn="auto" hangingPunct="1">
              <a:spcBef>
                <a:spcPts val="600"/>
              </a:spcBef>
              <a:spcAft>
                <a:spcPts val="0"/>
              </a:spcAft>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More awareness (e.g., mental </a:t>
            </a:r>
            <a:r>
              <a:rPr lang="en-US" sz="1900" b="1" dirty="0">
                <a:latin typeface="Arial" panose="020B0604020202020204" pitchFamily="34" charset="0"/>
                <a:cs typeface="Arial" panose="020B0604020202020204" pitchFamily="34" charset="0"/>
              </a:rPr>
              <a:t>health providers, pediatricians, </a:t>
            </a:r>
            <a:r>
              <a:rPr lang="en-US" sz="1900" b="1" dirty="0" smtClean="0">
                <a:latin typeface="Arial" panose="020B0604020202020204" pitchFamily="34" charset="0"/>
                <a:cs typeface="Arial" panose="020B0604020202020204" pitchFamily="34" charset="0"/>
              </a:rPr>
              <a:t>schools, media</a:t>
            </a:r>
            <a:r>
              <a:rPr lang="en-US" sz="1900" b="1" dirty="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parents)</a:t>
            </a:r>
          </a:p>
          <a:p>
            <a:pPr eaLnBrk="1" fontAlgn="auto" hangingPunct="1">
              <a:spcBef>
                <a:spcPts val="600"/>
              </a:spcBef>
              <a:spcAft>
                <a:spcPts val="0"/>
              </a:spcAft>
              <a:buFont typeface="Arial" panose="020B0604020202020204" pitchFamily="34" charset="0"/>
              <a:buChar char="•"/>
              <a:defRPr/>
            </a:pPr>
            <a:endParaRPr lang="en-US" sz="1900" b="1" dirty="0" smtClean="0">
              <a:latin typeface="Arial" panose="020B0604020202020204" pitchFamily="34" charset="0"/>
              <a:cs typeface="Arial" panose="020B0604020202020204" pitchFamily="34" charset="0"/>
            </a:endParaRPr>
          </a:p>
          <a:p>
            <a:pPr eaLnBrk="1" fontAlgn="auto" hangingPunct="1">
              <a:spcBef>
                <a:spcPts val="600"/>
              </a:spcBef>
              <a:spcAft>
                <a:spcPts val="0"/>
              </a:spcAft>
              <a:buFont typeface="Arial" panose="020B0604020202020204" pitchFamily="34" charset="0"/>
              <a:buChar char="•"/>
              <a:defRPr/>
            </a:pPr>
            <a:r>
              <a:rPr lang="en-US" sz="1900" b="1" dirty="0" smtClean="0">
                <a:solidFill>
                  <a:srgbClr val="000000"/>
                </a:solidFill>
                <a:latin typeface="Arial" panose="020B0604020202020204" pitchFamily="34" charset="0"/>
                <a:cs typeface="Arial" panose="020B0604020202020204" pitchFamily="34" charset="0"/>
              </a:rPr>
              <a:t>Improved a</a:t>
            </a:r>
            <a:r>
              <a:rPr lang="en-US" sz="1900" b="1" kern="1200" dirty="0" smtClean="0">
                <a:solidFill>
                  <a:srgbClr val="000000"/>
                </a:solidFill>
                <a:latin typeface="Arial" panose="020B0604020202020204" pitchFamily="34" charset="0"/>
                <a:cs typeface="Arial" panose="020B0604020202020204" pitchFamily="34" charset="0"/>
              </a:rPr>
              <a:t>ccess to </a:t>
            </a:r>
            <a:r>
              <a:rPr lang="en-US" sz="1900" b="1" kern="1200" dirty="0">
                <a:solidFill>
                  <a:srgbClr val="000000"/>
                </a:solidFill>
                <a:latin typeface="Arial" panose="020B0604020202020204" pitchFamily="34" charset="0"/>
                <a:cs typeface="Arial" panose="020B0604020202020204" pitchFamily="34" charset="0"/>
              </a:rPr>
              <a:t>services </a:t>
            </a:r>
            <a:r>
              <a:rPr lang="en-US" sz="1900" b="1" kern="1200" dirty="0" smtClean="0">
                <a:solidFill>
                  <a:srgbClr val="000000"/>
                </a:solidFill>
                <a:latin typeface="Arial" panose="020B0604020202020204" pitchFamily="34" charset="0"/>
                <a:cs typeface="Arial" panose="020B0604020202020204" pitchFamily="34" charset="0"/>
              </a:rPr>
              <a:t>(e.g., waivers) and associated treatments (e.g., Applied Behavior Analysis, speech therapy) </a:t>
            </a:r>
          </a:p>
          <a:p>
            <a:pPr marL="0" indent="0" eaLnBrk="1" fontAlgn="auto" hangingPunct="1">
              <a:spcBef>
                <a:spcPts val="600"/>
              </a:spcBef>
              <a:spcAft>
                <a:spcPts val="0"/>
              </a:spcAft>
              <a:buClr>
                <a:srgbClr val="C00000"/>
              </a:buClr>
              <a:buNone/>
              <a:defRPr/>
            </a:pPr>
            <a:endParaRPr lang="en-US" sz="1800" b="1" kern="1200" dirty="0">
              <a:solidFill>
                <a:srgbClr val="000000"/>
              </a:solidFill>
              <a:latin typeface="Arial" panose="020B0604020202020204" pitchFamily="34" charset="0"/>
              <a:cs typeface="Arial" panose="020B0604020202020204" pitchFamily="34" charset="0"/>
            </a:endParaRPr>
          </a:p>
          <a:p>
            <a:pPr eaLnBrk="1" fontAlgn="auto" hangingPunct="1">
              <a:spcBef>
                <a:spcPts val="600"/>
              </a:spcBef>
              <a:spcAft>
                <a:spcPts val="0"/>
              </a:spcAft>
              <a:buClr>
                <a:srgbClr val="C00000"/>
              </a:buClr>
              <a:defRPr/>
            </a:pPr>
            <a:endParaRPr lang="en-US" sz="2000" dirty="0"/>
          </a:p>
          <a:p>
            <a:pPr eaLnBrk="1" fontAlgn="auto" hangingPunct="1">
              <a:lnSpc>
                <a:spcPct val="80000"/>
              </a:lnSpc>
              <a:spcAft>
                <a:spcPts val="0"/>
              </a:spcAft>
              <a:buClr>
                <a:schemeClr val="accent1">
                  <a:lumMod val="60000"/>
                  <a:lumOff val="40000"/>
                </a:schemeClr>
              </a:buClr>
              <a:defRPr/>
            </a:pPr>
            <a:endParaRPr lang="en-US" sz="4000" dirty="0">
              <a:solidFill>
                <a:schemeClr val="tx1">
                  <a:lumMod val="65000"/>
                  <a:lumOff val="35000"/>
                </a:schemeClr>
              </a:solidFill>
              <a:latin typeface="Calibri" charset="0"/>
            </a:endParaRPr>
          </a:p>
        </p:txBody>
      </p:sp>
      <p:sp>
        <p:nvSpPr>
          <p:cNvPr id="44035" name="Rectangle 5"/>
          <p:cNvSpPr>
            <a:spLocks noChangeArrowheads="1"/>
          </p:cNvSpPr>
          <p:nvPr/>
        </p:nvSpPr>
        <p:spPr bwMode="auto">
          <a:xfrm>
            <a:off x="419100" y="661182"/>
            <a:ext cx="8534400" cy="1066800"/>
          </a:xfrm>
          <a:prstGeom prst="rect">
            <a:avLst/>
          </a:prstGeom>
          <a:noFill/>
          <a:ln w="9525">
            <a:noFill/>
            <a:miter lim="800000"/>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200" b="1" dirty="0" smtClean="0">
                <a:solidFill>
                  <a:schemeClr val="accent3">
                    <a:lumMod val="50000"/>
                  </a:schemeClr>
                </a:solidFill>
              </a:rPr>
              <a:t>Why is the Prevalence of Autism Increasing?</a:t>
            </a:r>
            <a:endParaRPr lang="en-US" altLang="en-US" sz="3200" b="1" i="1" dirty="0">
              <a:solidFill>
                <a:schemeClr val="accent3">
                  <a:lumMod val="50000"/>
                </a:schemeClr>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074333"/>
            <a:ext cx="1828800" cy="198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979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13</a:t>
            </a:fld>
            <a:r>
              <a:rPr lang="en-US" dirty="0"/>
              <a:t>J</a:t>
            </a:r>
          </a:p>
        </p:txBody>
      </p:sp>
      <p:sp>
        <p:nvSpPr>
          <p:cNvPr id="3" name="Rectangle 2"/>
          <p:cNvSpPr/>
          <p:nvPr/>
        </p:nvSpPr>
        <p:spPr>
          <a:xfrm>
            <a:off x="592667" y="762000"/>
            <a:ext cx="7924800" cy="5570756"/>
          </a:xfrm>
          <a:prstGeom prst="rect">
            <a:avLst/>
          </a:prstGeom>
        </p:spPr>
        <p:txBody>
          <a:bodyPr wrap="square">
            <a:spAutoFit/>
          </a:bodyPr>
          <a:lstStyle/>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Autism</a:t>
            </a: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It’s called a </a:t>
            </a:r>
            <a:r>
              <a:rPr lang="en-US" altLang="en-US" sz="1700" b="1" u="sng" dirty="0" smtClean="0">
                <a:ea typeface="Calibri" pitchFamily="34" charset="0"/>
              </a:rPr>
              <a:t>spectrum</a:t>
            </a:r>
            <a:r>
              <a:rPr lang="en-US" altLang="en-US" sz="1700" b="1" dirty="0" smtClean="0">
                <a:ea typeface="Calibri" pitchFamily="34" charset="0"/>
              </a:rPr>
              <a:t> condition because of its extreme complexity.</a:t>
            </a:r>
          </a:p>
          <a:p>
            <a:pPr marL="342900" lvl="0" indent="-342900" eaLnBrk="0" hangingPunct="0">
              <a:buClr>
                <a:schemeClr val="accent3"/>
              </a:buClr>
              <a:buSzPct val="70000"/>
              <a:buFont typeface="Arial" panose="020B0604020202020204" pitchFamily="34" charset="0"/>
              <a:buChar char="•"/>
              <a:defRPr/>
            </a:pPr>
            <a:endParaRPr lang="en-US" altLang="en-US" sz="1700" b="1" dirty="0" smtClean="0">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Functional capabilities and needs vary widely from person-to-person. For example, some can access language, transition in the daily routine, and perform self-care, while others require assistance.  </a:t>
            </a:r>
          </a:p>
          <a:p>
            <a:pPr marL="342900" lvl="0" indent="-342900" eaLnBrk="0" hangingPunct="0">
              <a:buClr>
                <a:schemeClr val="accent3"/>
              </a:buClr>
              <a:buSzPct val="70000"/>
              <a:buFont typeface="Arial" panose="020B0604020202020204" pitchFamily="34" charset="0"/>
              <a:buChar char="•"/>
              <a:defRPr/>
            </a:pPr>
            <a:endParaRPr lang="en-US" altLang="en-US" sz="1700" b="1" dirty="0" smtClean="0">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Some may use rocking, flapping, spinning, etc. for self-regulation.</a:t>
            </a:r>
          </a:p>
          <a:p>
            <a:pPr marL="342900" lvl="0" indent="-342900" eaLnBrk="0" hangingPunct="0">
              <a:buClr>
                <a:schemeClr val="accent3"/>
              </a:buClr>
              <a:buSzPct val="70000"/>
              <a:buFont typeface="Arial" panose="020B0604020202020204" pitchFamily="34" charset="0"/>
              <a:buChar char="•"/>
              <a:defRPr/>
            </a:pPr>
            <a:endParaRPr lang="en-US" altLang="en-US" sz="1700" b="1" dirty="0" smtClean="0">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They may easily become overwhelmed in a crisis and engage in challenging behaviors that might be misinterpreted as disrespectful. </a:t>
            </a:r>
            <a:r>
              <a:rPr lang="en-US" altLang="en-US" sz="1700" b="1" i="1" dirty="0" smtClean="0">
                <a:ea typeface="Calibri" pitchFamily="34" charset="0"/>
              </a:rPr>
              <a:t>These might include invading personal space, giggling, speaking loudly, and talking about unrelated topics.</a:t>
            </a:r>
          </a:p>
          <a:p>
            <a:pPr marL="342900" lvl="0" indent="-342900" eaLnBrk="0" hangingPunct="0">
              <a:buClr>
                <a:schemeClr val="accent3"/>
              </a:buClr>
              <a:buSzPct val="70000"/>
              <a:buFont typeface="Arial" panose="020B0604020202020204" pitchFamily="34" charset="0"/>
              <a:buChar char="•"/>
              <a:defRPr/>
            </a:pPr>
            <a:endParaRPr lang="en-US" altLang="en-US" sz="1700" b="1" dirty="0" smtClean="0">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Some may not feel or express physical pain (sensory integration dysfunction)</a:t>
            </a:r>
          </a:p>
          <a:p>
            <a:pPr marL="342900" lvl="0" indent="-342900" eaLnBrk="0" hangingPunct="0">
              <a:buClr>
                <a:schemeClr val="accent3"/>
              </a:buClr>
              <a:buSzPct val="70000"/>
              <a:buFont typeface="Arial" panose="020B0604020202020204" pitchFamily="34" charset="0"/>
              <a:buChar char="•"/>
              <a:defRPr/>
            </a:pPr>
            <a:endParaRPr lang="en-US" altLang="en-US" sz="1700" b="1" dirty="0" smtClean="0">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700" b="1" dirty="0" smtClean="0">
                <a:ea typeface="Calibri" pitchFamily="34" charset="0"/>
              </a:rPr>
              <a:t>Some may process information better when avoiding eye contact, so may look like they don’t want to pay attention.</a:t>
            </a:r>
          </a:p>
          <a:p>
            <a:pPr marL="285750" lvl="0" indent="-285750" eaLnBrk="0" hangingPunct="0">
              <a:buClr>
                <a:srgbClr val="F0A22E"/>
              </a:buClr>
              <a:buSzPct val="70000"/>
              <a:buFont typeface="Arial" panose="020B0604020202020204" pitchFamily="34" charset="0"/>
              <a:buChar char="•"/>
              <a:defRPr/>
            </a:pPr>
            <a:endParaRPr lang="en-US" altLang="en-US" dirty="0" smtClean="0">
              <a:ea typeface="Calibri" pitchFamily="34" charset="0"/>
            </a:endParaRPr>
          </a:p>
        </p:txBody>
      </p:sp>
    </p:spTree>
    <p:extLst>
      <p:ext uri="{BB962C8B-B14F-4D97-AF65-F5344CB8AC3E}">
        <p14:creationId xmlns:p14="http://schemas.microsoft.com/office/powerpoint/2010/main" val="3639026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14P</a:t>
            </a:r>
            <a:endParaRPr lang="en-US" dirty="0"/>
          </a:p>
        </p:txBody>
      </p:sp>
      <p:pic>
        <p:nvPicPr>
          <p:cNvPr id="68614"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553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8733" y="383626"/>
            <a:ext cx="6096000" cy="1538883"/>
          </a:xfrm>
          <a:prstGeom prst="rect">
            <a:avLst/>
          </a:prstGeom>
        </p:spPr>
        <p:txBody>
          <a:bodyPr wrap="square">
            <a:spAutoFit/>
          </a:bodyPr>
          <a:lstStyle/>
          <a:p>
            <a:pPr algn="ctr"/>
            <a:r>
              <a:rPr lang="en-US" altLang="en-US" sz="3200" b="1" dirty="0" smtClean="0">
                <a:solidFill>
                  <a:srgbClr val="0BD0D9">
                    <a:lumMod val="50000"/>
                  </a:srgbClr>
                </a:solidFill>
                <a:latin typeface="Arial" panose="020B0604020202020204" pitchFamily="34" charset="0"/>
                <a:ea typeface="ＭＳ Ｐゴシック" pitchFamily="34" charset="-128"/>
                <a:cs typeface="Arial" panose="020B0604020202020204" pitchFamily="34" charset="0"/>
              </a:rPr>
              <a:t>DSM-5 Changes </a:t>
            </a:r>
            <a:r>
              <a:rPr lang="en-US" altLang="en-US" sz="3200" b="1" dirty="0">
                <a:solidFill>
                  <a:srgbClr val="0BD0D9">
                    <a:lumMod val="50000"/>
                  </a:srgbClr>
                </a:solidFill>
                <a:latin typeface="Arial" panose="020B0604020202020204" pitchFamily="34" charset="0"/>
                <a:ea typeface="ＭＳ Ｐゴシック" pitchFamily="34" charset="-128"/>
                <a:cs typeface="Arial" panose="020B0604020202020204" pitchFamily="34" charset="0"/>
              </a:rPr>
              <a:t>in </a:t>
            </a:r>
            <a:r>
              <a:rPr lang="en-US" altLang="en-US" sz="3200" b="1" dirty="0" smtClean="0">
                <a:solidFill>
                  <a:srgbClr val="0BD0D9">
                    <a:lumMod val="50000"/>
                  </a:srgbClr>
                </a:solidFill>
                <a:latin typeface="Arial" panose="020B0604020202020204" pitchFamily="34" charset="0"/>
                <a:ea typeface="ＭＳ Ｐゴシック" pitchFamily="34" charset="-128"/>
                <a:cs typeface="Arial" panose="020B0604020202020204" pitchFamily="34" charset="0"/>
              </a:rPr>
              <a:t>2013</a:t>
            </a:r>
          </a:p>
          <a:p>
            <a:pPr marL="274320" lvl="0" indent="-274320" algn="ctr" fontAlgn="auto">
              <a:spcBef>
                <a:spcPct val="20000"/>
              </a:spcBef>
              <a:spcAft>
                <a:spcPts val="0"/>
              </a:spcAft>
              <a:buClr>
                <a:srgbClr val="0BD0D9"/>
              </a:buClr>
              <a:buSzPct val="95000"/>
            </a:pPr>
            <a:r>
              <a:rPr lang="en-US" altLang="en-US" sz="2000" b="1" dirty="0">
                <a:solidFill>
                  <a:srgbClr val="0BD0D9">
                    <a:lumMod val="50000"/>
                  </a:srgbClr>
                </a:solidFill>
                <a:latin typeface="Arial" panose="020B0604020202020204" pitchFamily="34" charset="0"/>
                <a:ea typeface="ＭＳ Ｐゴシック" pitchFamily="34" charset="-128"/>
                <a:cs typeface="Arial" panose="020B0604020202020204" pitchFamily="34" charset="0"/>
              </a:rPr>
              <a:t>Distinctions can be difficult across the spectrum and with other disorders</a:t>
            </a:r>
          </a:p>
          <a:p>
            <a:pPr algn="ctr"/>
            <a:endParaRPr lang="en-US" dirty="0"/>
          </a:p>
        </p:txBody>
      </p:sp>
    </p:spTree>
    <p:extLst>
      <p:ext uri="{BB962C8B-B14F-4D97-AF65-F5344CB8AC3E}">
        <p14:creationId xmlns:p14="http://schemas.microsoft.com/office/powerpoint/2010/main" val="1405839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b="1" dirty="0" smtClean="0">
                <a:solidFill>
                  <a:schemeClr val="accent3">
                    <a:lumMod val="50000"/>
                  </a:schemeClr>
                </a:solidFill>
              </a:rPr>
              <a:t>15P</a:t>
            </a:r>
            <a:endParaRPr lang="en-US" b="1" dirty="0">
              <a:solidFill>
                <a:schemeClr val="accent3">
                  <a:lumMod val="50000"/>
                </a:schemeClr>
              </a:solidFill>
            </a:endParaRPr>
          </a:p>
        </p:txBody>
      </p:sp>
      <p:sp>
        <p:nvSpPr>
          <p:cNvPr id="17411" name="Oval 5"/>
          <p:cNvSpPr>
            <a:spLocks noChangeArrowheads="1"/>
          </p:cNvSpPr>
          <p:nvPr/>
        </p:nvSpPr>
        <p:spPr bwMode="auto">
          <a:xfrm>
            <a:off x="5050848" y="2741396"/>
            <a:ext cx="2286000" cy="2286000"/>
          </a:xfrm>
          <a:prstGeom prst="ellipse">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2" name="Oval 6"/>
          <p:cNvSpPr>
            <a:spLocks noChangeArrowheads="1"/>
          </p:cNvSpPr>
          <p:nvPr/>
        </p:nvSpPr>
        <p:spPr bwMode="auto">
          <a:xfrm>
            <a:off x="2764848" y="2827121"/>
            <a:ext cx="2286000" cy="2286000"/>
          </a:xfrm>
          <a:prstGeom prst="ellipse">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3" name="Text Box 7"/>
          <p:cNvSpPr txBox="1">
            <a:spLocks noChangeArrowheads="1"/>
          </p:cNvSpPr>
          <p:nvPr/>
        </p:nvSpPr>
        <p:spPr bwMode="auto">
          <a:xfrm>
            <a:off x="5155623" y="3528796"/>
            <a:ext cx="20955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a:solidFill>
                  <a:srgbClr val="000000"/>
                </a:solidFill>
              </a:rPr>
              <a:t>Restricted &amp; Repetitive Behavior</a:t>
            </a:r>
          </a:p>
        </p:txBody>
      </p:sp>
      <p:sp>
        <p:nvSpPr>
          <p:cNvPr id="17414" name="Text Box 8"/>
          <p:cNvSpPr txBox="1">
            <a:spLocks noChangeArrowheads="1"/>
          </p:cNvSpPr>
          <p:nvPr/>
        </p:nvSpPr>
        <p:spPr bwMode="auto">
          <a:xfrm>
            <a:off x="2717223" y="3524033"/>
            <a:ext cx="2517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600" b="1" dirty="0">
                <a:solidFill>
                  <a:srgbClr val="000000"/>
                </a:solidFill>
              </a:rPr>
              <a:t>Impaired Social Communication/</a:t>
            </a:r>
          </a:p>
          <a:p>
            <a:pPr algn="ctr" eaLnBrk="1" hangingPunct="1"/>
            <a:r>
              <a:rPr lang="en-US" altLang="en-US" sz="1600" b="1" dirty="0">
                <a:solidFill>
                  <a:srgbClr val="000000"/>
                </a:solidFill>
              </a:rPr>
              <a:t>Interactions</a:t>
            </a:r>
          </a:p>
        </p:txBody>
      </p:sp>
      <p:sp>
        <p:nvSpPr>
          <p:cNvPr id="17415" name="Text Box 10"/>
          <p:cNvSpPr txBox="1">
            <a:spLocks noChangeArrowheads="1"/>
          </p:cNvSpPr>
          <p:nvPr/>
        </p:nvSpPr>
        <p:spPr bwMode="auto">
          <a:xfrm>
            <a:off x="5460423" y="2971583"/>
            <a:ext cx="1600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b="1">
              <a:solidFill>
                <a:srgbClr val="FFFFFF"/>
              </a:solidFill>
            </a:endParaRPr>
          </a:p>
        </p:txBody>
      </p:sp>
      <p:sp>
        <p:nvSpPr>
          <p:cNvPr id="17416" name="Text Box 11"/>
          <p:cNvSpPr txBox="1">
            <a:spLocks noChangeArrowheads="1"/>
          </p:cNvSpPr>
          <p:nvPr/>
        </p:nvSpPr>
        <p:spPr bwMode="auto">
          <a:xfrm>
            <a:off x="5410200" y="5562600"/>
            <a:ext cx="17335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US" altLang="en-US" sz="1800">
              <a:solidFill>
                <a:srgbClr val="000000"/>
              </a:solidFill>
            </a:endParaRPr>
          </a:p>
        </p:txBody>
      </p:sp>
      <p:sp>
        <p:nvSpPr>
          <p:cNvPr id="17417" name="Oval 12"/>
          <p:cNvSpPr>
            <a:spLocks noChangeArrowheads="1"/>
          </p:cNvSpPr>
          <p:nvPr/>
        </p:nvSpPr>
        <p:spPr bwMode="auto">
          <a:xfrm>
            <a:off x="2988686" y="2438183"/>
            <a:ext cx="4071937" cy="25749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17418" name="Text Box 13"/>
          <p:cNvSpPr txBox="1">
            <a:spLocks noChangeArrowheads="1"/>
          </p:cNvSpPr>
          <p:nvPr/>
        </p:nvSpPr>
        <p:spPr bwMode="auto">
          <a:xfrm>
            <a:off x="4148354" y="2555006"/>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b="1" dirty="0"/>
              <a:t>AUTISM</a:t>
            </a:r>
          </a:p>
          <a:p>
            <a:pPr algn="ctr" eaLnBrk="1" hangingPunct="1"/>
            <a:r>
              <a:rPr lang="en-US" altLang="en-US" sz="1800" b="1" dirty="0"/>
              <a:t>SPECTRUM</a:t>
            </a:r>
          </a:p>
          <a:p>
            <a:pPr algn="ctr" eaLnBrk="1" hangingPunct="1"/>
            <a:r>
              <a:rPr lang="en-US" altLang="en-US" sz="1800" b="1" dirty="0"/>
              <a:t>DISORDER</a:t>
            </a:r>
          </a:p>
        </p:txBody>
      </p:sp>
      <p:sp>
        <p:nvSpPr>
          <p:cNvPr id="36876" name="Oval 14"/>
          <p:cNvSpPr>
            <a:spLocks noChangeArrowheads="1"/>
          </p:cNvSpPr>
          <p:nvPr/>
        </p:nvSpPr>
        <p:spPr bwMode="auto">
          <a:xfrm>
            <a:off x="1698048" y="4686083"/>
            <a:ext cx="2581275" cy="1104900"/>
          </a:xfrm>
          <a:prstGeom prst="ellipse">
            <a:avLst/>
          </a:prstGeom>
          <a:solidFill>
            <a:srgbClr val="FFFF66">
              <a:alpha val="0"/>
            </a:srgbClr>
          </a:solidFill>
          <a:ln w="38100">
            <a:solidFill>
              <a:srgbClr val="EB21B6"/>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endParaRPr>
          </a:p>
        </p:txBody>
      </p:sp>
      <p:sp>
        <p:nvSpPr>
          <p:cNvPr id="36877" name="Text Box 15"/>
          <p:cNvSpPr txBox="1">
            <a:spLocks noChangeArrowheads="1"/>
          </p:cNvSpPr>
          <p:nvPr/>
        </p:nvSpPr>
        <p:spPr bwMode="auto">
          <a:xfrm>
            <a:off x="1529773" y="5013108"/>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800">
                <a:solidFill>
                  <a:srgbClr val="EB21B6"/>
                </a:solidFill>
              </a:rPr>
              <a:t>Language Disorders</a:t>
            </a:r>
          </a:p>
        </p:txBody>
      </p:sp>
      <p:sp>
        <p:nvSpPr>
          <p:cNvPr id="36878" name="Oval 16"/>
          <p:cNvSpPr>
            <a:spLocks noChangeArrowheads="1"/>
          </p:cNvSpPr>
          <p:nvPr/>
        </p:nvSpPr>
        <p:spPr bwMode="auto">
          <a:xfrm>
            <a:off x="3976111" y="4416208"/>
            <a:ext cx="2284412" cy="1450975"/>
          </a:xfrm>
          <a:prstGeom prst="ellipse">
            <a:avLst/>
          </a:prstGeom>
          <a:solidFill>
            <a:schemeClr val="hlink">
              <a:alpha val="0"/>
            </a:schemeClr>
          </a:solidFill>
          <a:ln w="38100">
            <a:solidFill>
              <a:srgbClr val="EB21B6"/>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79" name="Text Box 17"/>
          <p:cNvSpPr txBox="1">
            <a:spLocks noChangeArrowheads="1"/>
          </p:cNvSpPr>
          <p:nvPr/>
        </p:nvSpPr>
        <p:spPr bwMode="auto">
          <a:xfrm>
            <a:off x="4022148" y="5027396"/>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a:solidFill>
                  <a:srgbClr val="EB21B6"/>
                </a:solidFill>
              </a:rPr>
              <a:t>Intellectual Disabilities</a:t>
            </a:r>
          </a:p>
        </p:txBody>
      </p:sp>
      <p:sp>
        <p:nvSpPr>
          <p:cNvPr id="36880" name="Oval 18"/>
          <p:cNvSpPr>
            <a:spLocks noChangeArrowheads="1"/>
          </p:cNvSpPr>
          <p:nvPr/>
        </p:nvSpPr>
        <p:spPr bwMode="auto">
          <a:xfrm>
            <a:off x="1629785" y="3008998"/>
            <a:ext cx="1447800" cy="14478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1" name="Text Box 19"/>
          <p:cNvSpPr txBox="1">
            <a:spLocks noChangeArrowheads="1"/>
          </p:cNvSpPr>
          <p:nvPr/>
        </p:nvSpPr>
        <p:spPr bwMode="auto">
          <a:xfrm>
            <a:off x="1691987" y="3524033"/>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ADHD</a:t>
            </a:r>
          </a:p>
        </p:txBody>
      </p:sp>
      <p:sp>
        <p:nvSpPr>
          <p:cNvPr id="36882" name="Oval 20"/>
          <p:cNvSpPr>
            <a:spLocks noChangeArrowheads="1"/>
          </p:cNvSpPr>
          <p:nvPr/>
        </p:nvSpPr>
        <p:spPr bwMode="auto">
          <a:xfrm>
            <a:off x="7213023" y="2645352"/>
            <a:ext cx="1752600" cy="11430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3" name="Text Box 21"/>
          <p:cNvSpPr txBox="1">
            <a:spLocks noChangeArrowheads="1"/>
          </p:cNvSpPr>
          <p:nvPr/>
        </p:nvSpPr>
        <p:spPr bwMode="auto">
          <a:xfrm>
            <a:off x="7400925" y="2881024"/>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Social Anxiety</a:t>
            </a:r>
          </a:p>
        </p:txBody>
      </p:sp>
      <p:sp>
        <p:nvSpPr>
          <p:cNvPr id="36884" name="Oval 22"/>
          <p:cNvSpPr>
            <a:spLocks noChangeArrowheads="1"/>
          </p:cNvSpPr>
          <p:nvPr/>
        </p:nvSpPr>
        <p:spPr bwMode="auto">
          <a:xfrm>
            <a:off x="6735041" y="4738685"/>
            <a:ext cx="1752600" cy="13716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5" name="Text Box 23"/>
          <p:cNvSpPr txBox="1">
            <a:spLocks noChangeArrowheads="1"/>
          </p:cNvSpPr>
          <p:nvPr/>
        </p:nvSpPr>
        <p:spPr bwMode="auto">
          <a:xfrm>
            <a:off x="7325591" y="5245387"/>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dirty="0">
                <a:solidFill>
                  <a:srgbClr val="660066"/>
                </a:solidFill>
              </a:rPr>
              <a:t>OCD</a:t>
            </a:r>
          </a:p>
        </p:txBody>
      </p:sp>
      <p:sp>
        <p:nvSpPr>
          <p:cNvPr id="36886" name="Oval 24"/>
          <p:cNvSpPr>
            <a:spLocks noChangeArrowheads="1"/>
          </p:cNvSpPr>
          <p:nvPr/>
        </p:nvSpPr>
        <p:spPr bwMode="auto">
          <a:xfrm>
            <a:off x="2472171" y="2093914"/>
            <a:ext cx="1549977" cy="1066800"/>
          </a:xfrm>
          <a:prstGeom prst="ellipse">
            <a:avLst/>
          </a:prstGeom>
          <a:solidFill>
            <a:srgbClr val="CC99FF"/>
          </a:solidFill>
          <a:ln w="9525">
            <a:solidFill>
              <a:schemeClr val="tx1"/>
            </a:solidFill>
            <a:round/>
            <a:headEnd/>
            <a:tailEnd/>
          </a:ln>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p:nvSpPr>
          <p:cNvPr id="36887" name="Text Box 25"/>
          <p:cNvSpPr txBox="1">
            <a:spLocks noChangeArrowheads="1"/>
          </p:cNvSpPr>
          <p:nvPr/>
        </p:nvSpPr>
        <p:spPr bwMode="auto">
          <a:xfrm>
            <a:off x="2298123" y="2438183"/>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1800" b="1" dirty="0">
                <a:solidFill>
                  <a:srgbClr val="660066"/>
                </a:solidFill>
              </a:rPr>
              <a:t>Aggression</a:t>
            </a:r>
          </a:p>
        </p:txBody>
      </p:sp>
      <p:sp>
        <p:nvSpPr>
          <p:cNvPr id="36888" name="Text Box 26"/>
          <p:cNvSpPr txBox="1">
            <a:spLocks noChangeArrowheads="1"/>
          </p:cNvSpPr>
          <p:nvPr/>
        </p:nvSpPr>
        <p:spPr bwMode="auto">
          <a:xfrm>
            <a:off x="6755823" y="1980983"/>
            <a:ext cx="2388177" cy="646331"/>
          </a:xfrm>
          <a:prstGeom prst="rect">
            <a:avLst/>
          </a:prstGeom>
          <a:solidFill>
            <a:schemeClr val="bg1"/>
          </a:solidFill>
          <a:ln>
            <a:noFill/>
          </a:ln>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i="1" dirty="0">
                <a:solidFill>
                  <a:srgbClr val="00B050"/>
                </a:solidFill>
              </a:rPr>
              <a:t>Epilepsy-</a:t>
            </a:r>
          </a:p>
          <a:p>
            <a:pPr eaLnBrk="1" hangingPunct="1"/>
            <a:r>
              <a:rPr lang="en-US" altLang="en-US" sz="1800" b="1" i="1" dirty="0">
                <a:solidFill>
                  <a:srgbClr val="00B050"/>
                </a:solidFill>
              </a:rPr>
              <a:t>EEG abnormalities</a:t>
            </a:r>
          </a:p>
        </p:txBody>
      </p:sp>
      <p:sp>
        <p:nvSpPr>
          <p:cNvPr id="36889" name="Text Box 28"/>
          <p:cNvSpPr txBox="1">
            <a:spLocks noChangeArrowheads="1"/>
          </p:cNvSpPr>
          <p:nvPr/>
        </p:nvSpPr>
        <p:spPr bwMode="auto">
          <a:xfrm>
            <a:off x="1040823" y="5764140"/>
            <a:ext cx="228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Motor problems: Apraxia</a:t>
            </a:r>
          </a:p>
        </p:txBody>
      </p:sp>
      <p:sp>
        <p:nvSpPr>
          <p:cNvPr id="36890" name="Text Box 29"/>
          <p:cNvSpPr txBox="1">
            <a:spLocks noChangeArrowheads="1"/>
          </p:cNvSpPr>
          <p:nvPr/>
        </p:nvSpPr>
        <p:spPr bwMode="auto">
          <a:xfrm>
            <a:off x="7336848" y="4093042"/>
            <a:ext cx="1628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Immune Dysfunction</a:t>
            </a:r>
          </a:p>
        </p:txBody>
      </p:sp>
      <p:sp>
        <p:nvSpPr>
          <p:cNvPr id="36891" name="Text Box 30"/>
          <p:cNvSpPr txBox="1">
            <a:spLocks noChangeArrowheads="1"/>
          </p:cNvSpPr>
          <p:nvPr/>
        </p:nvSpPr>
        <p:spPr bwMode="auto">
          <a:xfrm>
            <a:off x="399971" y="2532811"/>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Gastro-intestinal Dysfunction</a:t>
            </a:r>
          </a:p>
        </p:txBody>
      </p:sp>
      <p:sp>
        <p:nvSpPr>
          <p:cNvPr id="36892" name="Text Box 31"/>
          <p:cNvSpPr txBox="1">
            <a:spLocks noChangeArrowheads="1"/>
          </p:cNvSpPr>
          <p:nvPr/>
        </p:nvSpPr>
        <p:spPr bwMode="auto">
          <a:xfrm>
            <a:off x="794760" y="4108013"/>
            <a:ext cx="1622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b="1" i="1" dirty="0">
                <a:solidFill>
                  <a:srgbClr val="00B050"/>
                </a:solidFill>
              </a:rPr>
              <a:t>Sleep Disturbance</a:t>
            </a:r>
          </a:p>
        </p:txBody>
      </p:sp>
      <p:sp>
        <p:nvSpPr>
          <p:cNvPr id="3" name="TextBox 2"/>
          <p:cNvSpPr txBox="1"/>
          <p:nvPr/>
        </p:nvSpPr>
        <p:spPr>
          <a:xfrm>
            <a:off x="606907" y="685800"/>
            <a:ext cx="8011390" cy="954107"/>
          </a:xfrm>
          <a:prstGeom prst="rect">
            <a:avLst/>
          </a:prstGeom>
          <a:noFill/>
        </p:spPr>
        <p:txBody>
          <a:bodyPr wrap="square" rtlCol="0">
            <a:spAutoFit/>
          </a:bodyPr>
          <a:lstStyle/>
          <a:p>
            <a:pPr algn="ctr"/>
            <a:r>
              <a:rPr lang="en-US" sz="2800" b="1" dirty="0" smtClean="0">
                <a:solidFill>
                  <a:schemeClr val="accent3">
                    <a:lumMod val="50000"/>
                  </a:schemeClr>
                </a:solidFill>
              </a:rPr>
              <a:t>Comorbid Conditions and Symptoms </a:t>
            </a:r>
            <a:r>
              <a:rPr lang="en-US" sz="2800" b="1" dirty="0">
                <a:solidFill>
                  <a:schemeClr val="accent3">
                    <a:lumMod val="50000"/>
                  </a:schemeClr>
                </a:solidFill>
              </a:rPr>
              <a:t>A</a:t>
            </a:r>
            <a:r>
              <a:rPr lang="en-US" sz="2800" b="1" dirty="0" smtClean="0">
                <a:solidFill>
                  <a:schemeClr val="accent3">
                    <a:lumMod val="50000"/>
                  </a:schemeClr>
                </a:solidFill>
              </a:rPr>
              <a:t>ssociated with Autism Spectrum Disorder </a:t>
            </a:r>
            <a:endParaRPr lang="en-US" sz="2800" b="1" dirty="0">
              <a:solidFill>
                <a:schemeClr val="accent3">
                  <a:lumMod val="50000"/>
                </a:schemeClr>
              </a:solidFill>
            </a:endParaRPr>
          </a:p>
        </p:txBody>
      </p:sp>
    </p:spTree>
    <p:extLst>
      <p:ext uri="{BB962C8B-B14F-4D97-AF65-F5344CB8AC3E}">
        <p14:creationId xmlns:p14="http://schemas.microsoft.com/office/powerpoint/2010/main" val="38144383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8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250"/>
                                  </p:stCondLst>
                                  <p:childTnLst>
                                    <p:set>
                                      <p:cBhvr>
                                        <p:cTn id="34" dur="1" fill="hold">
                                          <p:stCondLst>
                                            <p:cond delay="0"/>
                                          </p:stCondLst>
                                        </p:cTn>
                                        <p:tgtEl>
                                          <p:spTgt spid="368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88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8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88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88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89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89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88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88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animBg="1"/>
      <p:bldP spid="36877" grpId="0"/>
      <p:bldP spid="36878" grpId="0" animBg="1"/>
      <p:bldP spid="36879" grpId="0"/>
      <p:bldP spid="36880" grpId="0" animBg="1"/>
      <p:bldP spid="36881" grpId="0"/>
      <p:bldP spid="36882" grpId="0" animBg="1"/>
      <p:bldP spid="36883" grpId="0"/>
      <p:bldP spid="36884" grpId="0" animBg="1"/>
      <p:bldP spid="36885" grpId="0"/>
      <p:bldP spid="36886" grpId="0" animBg="1"/>
      <p:bldP spid="36887" grpId="0"/>
      <p:bldP spid="36888" grpId="0" animBg="1"/>
      <p:bldP spid="36889" grpId="0"/>
      <p:bldP spid="36890" grpId="0"/>
      <p:bldP spid="36891" grpId="0"/>
      <p:bldP spid="368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838200"/>
            <a:ext cx="7924800" cy="457200"/>
          </a:xfrm>
        </p:spPr>
        <p:txBody>
          <a:bodyPr>
            <a:noAutofit/>
          </a:bodyPr>
          <a:lstStyle/>
          <a:p>
            <a:pPr algn="ctr"/>
            <a:r>
              <a:rPr lang="en-US" altLang="en-US" sz="3200" b="1" dirty="0" smtClean="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Autism Spectrum Variations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29383"/>
              </p:ext>
            </p:extLst>
          </p:nvPr>
        </p:nvGraphicFramePr>
        <p:xfrm>
          <a:off x="533400" y="17526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r>
              <a:rPr lang="en-US" b="1" dirty="0" smtClean="0">
                <a:solidFill>
                  <a:schemeClr val="accent3">
                    <a:lumMod val="50000"/>
                  </a:schemeClr>
                </a:solidFill>
              </a:rPr>
              <a:t>16T</a:t>
            </a:r>
            <a:endParaRPr lang="en-US" b="1" dirty="0">
              <a:solidFill>
                <a:schemeClr val="accent3">
                  <a:lumMod val="50000"/>
                </a:schemeClr>
              </a:solidFill>
            </a:endParaRPr>
          </a:p>
        </p:txBody>
      </p:sp>
    </p:spTree>
    <p:extLst>
      <p:ext uri="{BB962C8B-B14F-4D97-AF65-F5344CB8AC3E}">
        <p14:creationId xmlns:p14="http://schemas.microsoft.com/office/powerpoint/2010/main" val="2994831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81075"/>
            <a:ext cx="7391400" cy="584775"/>
          </a:xfrm>
          <a:prstGeom prst="rect">
            <a:avLst/>
          </a:prstGeom>
        </p:spPr>
        <p:txBody>
          <a:bodyPr wrap="square">
            <a:spAutoFit/>
          </a:bodyPr>
          <a:lstStyle/>
          <a:p>
            <a:pPr algn="ctr">
              <a:defRPr/>
            </a:pPr>
            <a:r>
              <a:rPr lang="en-US" sz="3200" b="1" dirty="0" smtClean="0">
                <a:solidFill>
                  <a:schemeClr val="accent3">
                    <a:lumMod val="50000"/>
                  </a:schemeClr>
                </a:solidFill>
              </a:rPr>
              <a:t>Autism Spectrum Disorder</a:t>
            </a:r>
            <a:endParaRPr lang="en-US" sz="3200" b="1" dirty="0">
              <a:solidFill>
                <a:schemeClr val="accent3">
                  <a:lumMod val="50000"/>
                </a:schemeClr>
              </a:solidFill>
            </a:endParaRPr>
          </a:p>
        </p:txBody>
      </p:sp>
      <p:sp>
        <p:nvSpPr>
          <p:cNvPr id="4" name="Rectangle 3"/>
          <p:cNvSpPr/>
          <p:nvPr/>
        </p:nvSpPr>
        <p:spPr>
          <a:xfrm>
            <a:off x="609600" y="1524000"/>
            <a:ext cx="8229600" cy="5875455"/>
          </a:xfrm>
          <a:prstGeom prst="rect">
            <a:avLst/>
          </a:prstGeom>
        </p:spPr>
        <p:txBody>
          <a:bodyPr wrap="square">
            <a:spAutoFit/>
          </a:bodyPr>
          <a:lstStyle/>
          <a:p>
            <a:pPr fontAlgn="auto">
              <a:spcBef>
                <a:spcPct val="20000"/>
              </a:spcBef>
              <a:spcAft>
                <a:spcPts val="0"/>
              </a:spcAft>
              <a:defRPr/>
            </a:pPr>
            <a:r>
              <a:rPr lang="en-US" sz="2000" b="1" dirty="0" smtClean="0">
                <a:solidFill>
                  <a:schemeClr val="accent3">
                    <a:lumMod val="50000"/>
                  </a:schemeClr>
                </a:solidFill>
                <a:latin typeface="Arial" pitchFamily="34" charset="0"/>
                <a:cs typeface="Arial" pitchFamily="34" charset="0"/>
              </a:rPr>
              <a:t>Theory </a:t>
            </a:r>
            <a:r>
              <a:rPr lang="en-US" sz="2000" b="1" dirty="0">
                <a:solidFill>
                  <a:schemeClr val="accent3">
                    <a:lumMod val="50000"/>
                  </a:schemeClr>
                </a:solidFill>
                <a:latin typeface="Arial" pitchFamily="34" charset="0"/>
                <a:cs typeface="Arial" pitchFamily="34" charset="0"/>
              </a:rPr>
              <a:t>of the </a:t>
            </a:r>
            <a:r>
              <a:rPr lang="en-US" sz="2000" b="1" dirty="0" smtClean="0">
                <a:solidFill>
                  <a:schemeClr val="accent3">
                    <a:lumMod val="50000"/>
                  </a:schemeClr>
                </a:solidFill>
                <a:latin typeface="Arial" pitchFamily="34" charset="0"/>
                <a:cs typeface="Arial" pitchFamily="34" charset="0"/>
              </a:rPr>
              <a:t>Mind or Mentalization: </a:t>
            </a:r>
            <a:endParaRPr lang="en-US" sz="2000" b="1" dirty="0">
              <a:solidFill>
                <a:schemeClr val="accent3">
                  <a:lumMod val="50000"/>
                </a:schemeClr>
              </a:solidFill>
              <a:latin typeface="Arial" pitchFamily="34" charset="0"/>
              <a:cs typeface="Arial" pitchFamily="34" charset="0"/>
            </a:endParaRPr>
          </a:p>
          <a:p>
            <a:pPr marL="285750" indent="-285750" fontAlgn="auto">
              <a:spcBef>
                <a:spcPct val="20000"/>
              </a:spcBef>
              <a:spcAft>
                <a:spcPts val="0"/>
              </a:spcAft>
              <a:buClr>
                <a:schemeClr val="accent3"/>
              </a:buClr>
              <a:buFont typeface="Arial" panose="020B0604020202020204" pitchFamily="34" charset="0"/>
              <a:buChar char="•"/>
              <a:defRPr/>
            </a:pPr>
            <a:r>
              <a:rPr lang="en-US" sz="1900" b="1" dirty="0">
                <a:latin typeface="Arial" pitchFamily="34" charset="0"/>
                <a:cs typeface="Arial" pitchFamily="34" charset="0"/>
              </a:rPr>
              <a:t>Those with </a:t>
            </a:r>
            <a:r>
              <a:rPr lang="en-US" sz="1900" b="1" dirty="0" smtClean="0">
                <a:latin typeface="Arial" pitchFamily="34" charset="0"/>
                <a:cs typeface="Arial" pitchFamily="34" charset="0"/>
              </a:rPr>
              <a:t>autism often </a:t>
            </a:r>
            <a:r>
              <a:rPr lang="en-US" sz="1900" b="1" dirty="0">
                <a:latin typeface="Arial" pitchFamily="34" charset="0"/>
                <a:cs typeface="Arial" pitchFamily="34" charset="0"/>
              </a:rPr>
              <a:t>have significant difficulty understanding and appreciating </a:t>
            </a:r>
            <a:r>
              <a:rPr lang="en-US" sz="1900" b="1" dirty="0"/>
              <a:t>that others may have </a:t>
            </a:r>
            <a:r>
              <a:rPr lang="en-US" sz="1900" b="1" dirty="0">
                <a:latin typeface="Arial" pitchFamily="34" charset="0"/>
                <a:cs typeface="Arial" pitchFamily="34" charset="0"/>
              </a:rPr>
              <a:t>thoughts, feelings, opinions, intentions, and plans </a:t>
            </a:r>
            <a:r>
              <a:rPr lang="en-US" sz="1900" b="1" dirty="0"/>
              <a:t>that are different from their own</a:t>
            </a:r>
            <a:r>
              <a:rPr lang="en-US" sz="1900" b="1" dirty="0">
                <a:latin typeface="Arial" pitchFamily="34" charset="0"/>
                <a:cs typeface="Arial" pitchFamily="34" charset="0"/>
              </a:rPr>
              <a:t>.</a:t>
            </a:r>
          </a:p>
          <a:p>
            <a:pPr marL="285750" indent="-285750" fontAlgn="auto">
              <a:spcBef>
                <a:spcPct val="20000"/>
              </a:spcBef>
              <a:spcAft>
                <a:spcPts val="0"/>
              </a:spcAft>
              <a:buClr>
                <a:schemeClr val="accent3"/>
              </a:buClr>
              <a:buFont typeface="Arial" panose="020B0604020202020204" pitchFamily="34" charset="0"/>
              <a:buChar char="•"/>
              <a:defRPr/>
            </a:pPr>
            <a:endParaRPr lang="en-US" sz="1900" b="1" dirty="0">
              <a:latin typeface="Arial" pitchFamily="34" charset="0"/>
              <a:cs typeface="Arial" pitchFamily="34" charset="0"/>
            </a:endParaRPr>
          </a:p>
          <a:p>
            <a:pPr fontAlgn="auto">
              <a:spcBef>
                <a:spcPct val="20000"/>
              </a:spcBef>
              <a:spcAft>
                <a:spcPts val="0"/>
              </a:spcAft>
              <a:buClr>
                <a:schemeClr val="accent3"/>
              </a:buClr>
              <a:defRPr/>
            </a:pPr>
            <a:r>
              <a:rPr lang="en-US" sz="1900" b="1" dirty="0" smtClean="0">
                <a:latin typeface="Arial" pitchFamily="34" charset="0"/>
                <a:cs typeface="Arial" pitchFamily="34" charset="0"/>
              </a:rPr>
              <a:t>Difficulties with intuition, can </a:t>
            </a:r>
            <a:r>
              <a:rPr lang="en-US" sz="1900" b="1" dirty="0">
                <a:latin typeface="Arial" pitchFamily="34" charset="0"/>
                <a:cs typeface="Arial" pitchFamily="34" charset="0"/>
              </a:rPr>
              <a:t>result in the following:</a:t>
            </a:r>
          </a:p>
          <a:p>
            <a:pPr marL="342900" indent="-342900" fontAlgn="auto">
              <a:spcBef>
                <a:spcPct val="20000"/>
              </a:spcBef>
              <a:spcAft>
                <a:spcPts val="0"/>
              </a:spcAft>
              <a:buClr>
                <a:schemeClr val="accent3"/>
              </a:buClr>
              <a:buFont typeface="Arial" panose="020B0604020202020204" pitchFamily="34" charset="0"/>
              <a:buChar char="•"/>
              <a:defRPr/>
            </a:pPr>
            <a:r>
              <a:rPr lang="en-US" sz="1900" b="1" dirty="0">
                <a:solidFill>
                  <a:srgbClr val="00B050"/>
                </a:solidFill>
                <a:latin typeface="Arial" pitchFamily="34" charset="0"/>
                <a:cs typeface="Arial" pitchFamily="34" charset="0"/>
              </a:rPr>
              <a:t>Misreading body </a:t>
            </a:r>
            <a:r>
              <a:rPr lang="en-US" sz="1900" b="1" dirty="0" smtClean="0">
                <a:solidFill>
                  <a:srgbClr val="00B050"/>
                </a:solidFill>
                <a:latin typeface="Arial" pitchFamily="34" charset="0"/>
                <a:cs typeface="Arial" pitchFamily="34" charset="0"/>
              </a:rPr>
              <a:t>language</a:t>
            </a:r>
            <a:r>
              <a:rPr lang="en-US" sz="1900" b="1" dirty="0">
                <a:solidFill>
                  <a:srgbClr val="00B050"/>
                </a:solidFill>
                <a:latin typeface="Arial" pitchFamily="34" charset="0"/>
                <a:cs typeface="Arial" pitchFamily="34" charset="0"/>
              </a:rPr>
              <a:t> </a:t>
            </a:r>
            <a:r>
              <a:rPr lang="en-US" sz="1900" b="1" dirty="0" smtClean="0">
                <a:solidFill>
                  <a:srgbClr val="00B050"/>
                </a:solidFill>
                <a:latin typeface="Arial" pitchFamily="34" charset="0"/>
                <a:cs typeface="Arial" pitchFamily="34" charset="0"/>
              </a:rPr>
              <a:t>(e.g</a:t>
            </a:r>
            <a:r>
              <a:rPr lang="en-US" sz="1900" b="1" dirty="0">
                <a:solidFill>
                  <a:srgbClr val="00B050"/>
                </a:solidFill>
                <a:latin typeface="Arial" pitchFamily="34" charset="0"/>
                <a:cs typeface="Arial" pitchFamily="34" charset="0"/>
              </a:rPr>
              <a:t>., tone of voice, facial </a:t>
            </a:r>
            <a:r>
              <a:rPr lang="en-US" sz="1900" b="1" dirty="0" smtClean="0">
                <a:solidFill>
                  <a:srgbClr val="00B050"/>
                </a:solidFill>
                <a:latin typeface="Arial" pitchFamily="34" charset="0"/>
                <a:cs typeface="Arial" pitchFamily="34" charset="0"/>
              </a:rPr>
              <a:t>expression).</a:t>
            </a:r>
            <a:endParaRPr lang="en-US" sz="1900" b="1" dirty="0">
              <a:solidFill>
                <a:srgbClr val="00B050"/>
              </a:solidFill>
              <a:latin typeface="Arial" pitchFamily="34" charset="0"/>
              <a:cs typeface="Arial" pitchFamily="34" charset="0"/>
            </a:endParaRPr>
          </a:p>
          <a:p>
            <a:pPr marL="342900" indent="-342900" fontAlgn="auto">
              <a:spcBef>
                <a:spcPct val="20000"/>
              </a:spcBef>
              <a:spcAft>
                <a:spcPts val="0"/>
              </a:spcAft>
              <a:buClr>
                <a:schemeClr val="accent3"/>
              </a:buClr>
              <a:buFont typeface="Arial" panose="020B0604020202020204" pitchFamily="34" charset="0"/>
              <a:buChar char="•"/>
              <a:defRPr/>
            </a:pPr>
            <a:r>
              <a:rPr lang="en-US" sz="1900" b="1" dirty="0">
                <a:solidFill>
                  <a:srgbClr val="00B050"/>
                </a:solidFill>
                <a:latin typeface="Arial" pitchFamily="34" charset="0"/>
                <a:cs typeface="Arial" pitchFamily="34" charset="0"/>
              </a:rPr>
              <a:t>Misinterpreting </a:t>
            </a:r>
            <a:r>
              <a:rPr lang="en-US" sz="1900" b="1" dirty="0" smtClean="0">
                <a:solidFill>
                  <a:srgbClr val="00B050"/>
                </a:solidFill>
                <a:latin typeface="Arial" pitchFamily="34" charset="0"/>
                <a:cs typeface="Arial" pitchFamily="34" charset="0"/>
              </a:rPr>
              <a:t>social cues</a:t>
            </a:r>
          </a:p>
          <a:p>
            <a:pPr marL="342900" indent="-342900" fontAlgn="auto">
              <a:spcBef>
                <a:spcPct val="20000"/>
              </a:spcBef>
              <a:spcAft>
                <a:spcPts val="0"/>
              </a:spcAft>
              <a:buClr>
                <a:schemeClr val="accent3"/>
              </a:buClr>
              <a:buFont typeface="Arial" panose="020B0604020202020204" pitchFamily="34" charset="0"/>
              <a:buChar char="•"/>
              <a:defRPr/>
            </a:pPr>
            <a:r>
              <a:rPr lang="en-US" sz="1900" b="1" dirty="0" smtClean="0">
                <a:solidFill>
                  <a:srgbClr val="00B050"/>
                </a:solidFill>
                <a:latin typeface="Arial" pitchFamily="34" charset="0"/>
                <a:cs typeface="Arial" pitchFamily="34" charset="0"/>
              </a:rPr>
              <a:t>Problems with reci</a:t>
            </a:r>
            <a:r>
              <a:rPr lang="en-US" sz="1900" b="1" dirty="0">
                <a:solidFill>
                  <a:srgbClr val="00B050"/>
                </a:solidFill>
                <a:latin typeface="Arial" pitchFamily="34" charset="0"/>
                <a:cs typeface="Arial" pitchFamily="34" charset="0"/>
              </a:rPr>
              <a:t>p</a:t>
            </a:r>
            <a:r>
              <a:rPr lang="en-US" sz="1900" b="1" dirty="0" smtClean="0">
                <a:solidFill>
                  <a:srgbClr val="00B050"/>
                </a:solidFill>
                <a:latin typeface="Arial" pitchFamily="34" charset="0"/>
                <a:cs typeface="Arial" pitchFamily="34" charset="0"/>
              </a:rPr>
              <a:t>rocation (i.e., give and take)</a:t>
            </a:r>
            <a:endParaRPr lang="en-US" sz="1900" b="1" dirty="0">
              <a:solidFill>
                <a:srgbClr val="00B050"/>
              </a:solidFill>
              <a:latin typeface="Arial" pitchFamily="34" charset="0"/>
              <a:cs typeface="Arial" pitchFamily="34" charset="0"/>
            </a:endParaRPr>
          </a:p>
          <a:p>
            <a:pPr marL="285750" indent="-285750" fontAlgn="auto">
              <a:spcBef>
                <a:spcPct val="20000"/>
              </a:spcBef>
              <a:spcAft>
                <a:spcPts val="0"/>
              </a:spcAft>
              <a:buClr>
                <a:schemeClr val="accent3"/>
              </a:buClr>
              <a:buFont typeface="Arial" panose="020B0604020202020204" pitchFamily="34" charset="0"/>
              <a:buChar char="•"/>
              <a:defRPr/>
            </a:pPr>
            <a:r>
              <a:rPr lang="en-US" sz="1900" b="1" dirty="0" smtClean="0">
                <a:solidFill>
                  <a:srgbClr val="00B050"/>
                </a:solidFill>
                <a:latin typeface="Arial" pitchFamily="34" charset="0"/>
                <a:cs typeface="Arial" pitchFamily="34" charset="0"/>
              </a:rPr>
              <a:t> Difficulty </a:t>
            </a:r>
            <a:r>
              <a:rPr lang="en-US" sz="1900" b="1" dirty="0">
                <a:solidFill>
                  <a:srgbClr val="00B050"/>
                </a:solidFill>
                <a:latin typeface="Arial" pitchFamily="34" charset="0"/>
                <a:cs typeface="Arial" pitchFamily="34" charset="0"/>
              </a:rPr>
              <a:t>understanding </a:t>
            </a:r>
            <a:r>
              <a:rPr lang="en-US" sz="1900" b="1" dirty="0" smtClean="0">
                <a:solidFill>
                  <a:srgbClr val="00B050"/>
                </a:solidFill>
                <a:latin typeface="Arial" pitchFamily="34" charset="0"/>
                <a:cs typeface="Arial" pitchFamily="34" charset="0"/>
              </a:rPr>
              <a:t>expectations</a:t>
            </a:r>
          </a:p>
          <a:p>
            <a:pPr lvl="1" fontAlgn="auto">
              <a:spcBef>
                <a:spcPct val="20000"/>
              </a:spcBef>
              <a:spcAft>
                <a:spcPts val="0"/>
              </a:spcAft>
              <a:buClr>
                <a:schemeClr val="accent3"/>
              </a:buClr>
              <a:defRPr/>
            </a:pPr>
            <a:endParaRPr lang="en-US" sz="1900" b="1" dirty="0" smtClean="0">
              <a:latin typeface="Arial" pitchFamily="34" charset="0"/>
              <a:cs typeface="Arial" pitchFamily="34" charset="0"/>
            </a:endParaRPr>
          </a:p>
          <a:p>
            <a:pPr marL="285750" indent="-285750" fontAlgn="auto">
              <a:spcBef>
                <a:spcPct val="20000"/>
              </a:spcBef>
              <a:spcAft>
                <a:spcPts val="0"/>
              </a:spcAft>
              <a:buClr>
                <a:schemeClr val="accent3"/>
              </a:buClr>
              <a:buFont typeface="Arial" panose="020B0604020202020204" pitchFamily="34" charset="0"/>
              <a:buChar char="•"/>
              <a:defRPr/>
            </a:pPr>
            <a:r>
              <a:rPr lang="en-US" sz="1900" b="1" dirty="0" smtClean="0">
                <a:latin typeface="Arial" pitchFamily="34" charset="0"/>
                <a:cs typeface="Arial" pitchFamily="34" charset="0"/>
              </a:rPr>
              <a:t>Painful </a:t>
            </a:r>
            <a:r>
              <a:rPr lang="en-US" sz="1900" b="1" dirty="0">
                <a:latin typeface="Arial" pitchFamily="34" charset="0"/>
                <a:cs typeface="Arial" pitchFamily="34" charset="0"/>
              </a:rPr>
              <a:t>awareness of social </a:t>
            </a:r>
            <a:r>
              <a:rPr lang="en-US" sz="1900" b="1" dirty="0" smtClean="0">
                <a:latin typeface="Arial" pitchFamily="34" charset="0"/>
                <a:cs typeface="Arial" pitchFamily="34" charset="0"/>
              </a:rPr>
              <a:t>differences and challenges with "fitting </a:t>
            </a:r>
            <a:r>
              <a:rPr lang="en-US" sz="1900" b="1" dirty="0">
                <a:latin typeface="Arial" pitchFamily="34" charset="0"/>
                <a:cs typeface="Arial" pitchFamily="34" charset="0"/>
              </a:rPr>
              <a:t>in" socially may give rise to episodes of anxiety and depression. </a:t>
            </a:r>
          </a:p>
          <a:p>
            <a:pPr marL="342900" indent="-342900" fontAlgn="auto">
              <a:spcBef>
                <a:spcPct val="20000"/>
              </a:spcBef>
              <a:spcAft>
                <a:spcPts val="0"/>
              </a:spcAft>
              <a:buFont typeface="Arial" panose="020B0604020202020204" pitchFamily="34" charset="0"/>
              <a:buChar char="•"/>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800100" lvl="1" indent="-342900" fontAlgn="auto">
              <a:spcBef>
                <a:spcPct val="20000"/>
              </a:spcBef>
              <a:spcAft>
                <a:spcPts val="0"/>
              </a:spcAft>
              <a:buFont typeface="Courier New" panose="02070309020205020404" pitchFamily="49" charset="0"/>
              <a:buChar char="o"/>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lvl="1" fontAlgn="auto">
              <a:spcBef>
                <a:spcPct val="20000"/>
              </a:spcBef>
              <a:spcAft>
                <a:spcPts val="0"/>
              </a:spcAft>
              <a:defRPr/>
            </a:pPr>
            <a:endParaRPr lang="en-US" sz="1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Calibri"/>
              <a:cs typeface="+mn-cs"/>
            </a:endParaRPr>
          </a:p>
        </p:txBody>
      </p:sp>
      <p:sp>
        <p:nvSpPr>
          <p:cNvPr id="3" name="Slide Number Placeholder 2"/>
          <p:cNvSpPr>
            <a:spLocks noGrp="1"/>
          </p:cNvSpPr>
          <p:nvPr>
            <p:ph type="sldNum" sz="quarter" idx="12"/>
          </p:nvPr>
        </p:nvSpPr>
        <p:spPr>
          <a:xfrm>
            <a:off x="8077200" y="6477000"/>
            <a:ext cx="762000" cy="273050"/>
          </a:xfrm>
        </p:spPr>
        <p:txBody>
          <a:bodyPr/>
          <a:lstStyle/>
          <a:p>
            <a:pPr>
              <a:defRPr/>
            </a:pPr>
            <a:r>
              <a:rPr lang="en-US" b="1" dirty="0" smtClean="0">
                <a:solidFill>
                  <a:schemeClr val="accent3">
                    <a:lumMod val="50000"/>
                  </a:schemeClr>
                </a:solidFill>
              </a:rPr>
              <a:t>17T</a:t>
            </a:r>
            <a:endParaRPr lang="en-US" b="1" dirty="0">
              <a:solidFill>
                <a:schemeClr val="accent3">
                  <a:lumMod val="50000"/>
                </a:schemeClr>
              </a:solidFill>
            </a:endParaRPr>
          </a:p>
        </p:txBody>
      </p:sp>
    </p:spTree>
    <p:extLst>
      <p:ext uri="{BB962C8B-B14F-4D97-AF65-F5344CB8AC3E}">
        <p14:creationId xmlns:p14="http://schemas.microsoft.com/office/powerpoint/2010/main" val="7347719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387" y="955437"/>
            <a:ext cx="5379999" cy="584775"/>
          </a:xfrm>
          <a:prstGeom prst="rect">
            <a:avLst/>
          </a:prstGeom>
        </p:spPr>
        <p:txBody>
          <a:bodyPr wrap="none">
            <a:spAutoFit/>
          </a:bodyPr>
          <a:lstStyle/>
          <a:p>
            <a:pPr algn="ctr">
              <a:defRPr/>
            </a:pPr>
            <a:r>
              <a:rPr lang="en-US" sz="3200" b="1" dirty="0">
                <a:solidFill>
                  <a:schemeClr val="accent3">
                    <a:lumMod val="50000"/>
                  </a:schemeClr>
                </a:solidFill>
              </a:rPr>
              <a:t>Autism Spectrum Disorder</a:t>
            </a:r>
          </a:p>
        </p:txBody>
      </p:sp>
      <p:sp>
        <p:nvSpPr>
          <p:cNvPr id="7" name="Rectangle 6"/>
          <p:cNvSpPr/>
          <p:nvPr/>
        </p:nvSpPr>
        <p:spPr>
          <a:xfrm>
            <a:off x="404086" y="1543729"/>
            <a:ext cx="8739914" cy="3687163"/>
          </a:xfrm>
          <a:prstGeom prst="rect">
            <a:avLst/>
          </a:prstGeom>
        </p:spPr>
        <p:txBody>
          <a:bodyPr wrap="square">
            <a:spAutoFit/>
          </a:bodyPr>
          <a:lstStyle/>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Arial" pitchFamily="34" charset="0"/>
              <a:cs typeface="Arial" pitchFamily="34" charset="0"/>
            </a:endParaRPr>
          </a:p>
          <a:p>
            <a:pPr>
              <a:buClr>
                <a:schemeClr val="accent3"/>
              </a:buClr>
              <a:defRPr/>
            </a:pPr>
            <a:r>
              <a:rPr lang="en-US" sz="2000" b="1" dirty="0">
                <a:solidFill>
                  <a:schemeClr val="accent3">
                    <a:lumMod val="50000"/>
                  </a:schemeClr>
                </a:solidFill>
              </a:rPr>
              <a:t>Cognitive Functioning:</a:t>
            </a:r>
          </a:p>
          <a:p>
            <a:pPr marL="800100" lvl="1" indent="-342900" fontAlgn="auto">
              <a:spcBef>
                <a:spcPct val="20000"/>
              </a:spcBef>
              <a:spcAft>
                <a:spcPts val="0"/>
              </a:spcAft>
              <a:buClr>
                <a:schemeClr val="accent3"/>
              </a:buClr>
              <a:buFont typeface="Arial" panose="020B0604020202020204" pitchFamily="34" charset="0"/>
              <a:buChar char="•"/>
              <a:defRPr/>
            </a:pPr>
            <a:r>
              <a:rPr lang="en-US" sz="1900" b="1" dirty="0">
                <a:latin typeface="Arial" pitchFamily="34" charset="0"/>
                <a:cs typeface="Arial" pitchFamily="34" charset="0"/>
              </a:rPr>
              <a:t>Often rigidly cling to beliefs, convictions, or rules</a:t>
            </a:r>
            <a:r>
              <a:rPr lang="en-US" sz="1900" b="1" dirty="0" smtClean="0">
                <a:latin typeface="Arial" pitchFamily="34" charset="0"/>
                <a:cs typeface="Arial" pitchFamily="34" charset="0"/>
              </a:rPr>
              <a:t>.</a:t>
            </a:r>
          </a:p>
          <a:p>
            <a:pPr marL="800100" lvl="1" indent="-342900" fontAlgn="auto">
              <a:spcBef>
                <a:spcPct val="20000"/>
              </a:spcBef>
              <a:spcAft>
                <a:spcPts val="0"/>
              </a:spcAft>
              <a:buClr>
                <a:schemeClr val="accent3"/>
              </a:buClr>
              <a:buFont typeface="Arial" panose="020B0604020202020204" pitchFamily="34" charset="0"/>
              <a:buChar char="•"/>
              <a:defRPr/>
            </a:pPr>
            <a:endParaRPr lang="en-US" sz="1900" b="1" dirty="0">
              <a:latin typeface="Arial" pitchFamily="34" charset="0"/>
              <a:cs typeface="Arial" pitchFamily="34" charset="0"/>
            </a:endParaRPr>
          </a:p>
          <a:p>
            <a:pPr marL="800100" lvl="1" indent="-342900">
              <a:buClr>
                <a:schemeClr val="accent3"/>
              </a:buClr>
              <a:buFont typeface="Arial" panose="020B0604020202020204" pitchFamily="34" charset="0"/>
              <a:buChar char="•"/>
              <a:defRPr/>
            </a:pPr>
            <a:r>
              <a:rPr lang="en-US" sz="1900" b="1" dirty="0" smtClean="0"/>
              <a:t>Autism </a:t>
            </a:r>
            <a:r>
              <a:rPr lang="en-US" sz="1900" b="1" dirty="0"/>
              <a:t>is frequently misassociated with intellectual disability</a:t>
            </a:r>
            <a:r>
              <a:rPr lang="en-US" sz="1900" b="1" dirty="0" smtClean="0"/>
              <a:t>.</a:t>
            </a:r>
          </a:p>
          <a:p>
            <a:pPr marL="800100" lvl="1" indent="-342900">
              <a:buClr>
                <a:schemeClr val="accent3"/>
              </a:buClr>
              <a:buFont typeface="Arial" panose="020B0604020202020204" pitchFamily="34" charset="0"/>
              <a:buChar char="•"/>
              <a:defRPr/>
            </a:pPr>
            <a:endParaRPr lang="en-US" sz="1900" b="1" dirty="0"/>
          </a:p>
          <a:p>
            <a:pPr marL="800100" lvl="1" indent="-342900" fontAlgn="auto">
              <a:spcBef>
                <a:spcPct val="20000"/>
              </a:spcBef>
              <a:spcAft>
                <a:spcPts val="0"/>
              </a:spcAft>
              <a:buClr>
                <a:schemeClr val="accent3"/>
              </a:buClr>
              <a:buFont typeface="Arial" panose="020B0604020202020204" pitchFamily="34" charset="0"/>
              <a:buChar char="•"/>
              <a:defRPr/>
            </a:pPr>
            <a:r>
              <a:rPr lang="en-US" sz="1900" b="1" dirty="0" smtClean="0">
                <a:latin typeface="Arial" pitchFamily="34" charset="0"/>
                <a:cs typeface="Arial" pitchFamily="34" charset="0"/>
              </a:rPr>
              <a:t>On </a:t>
            </a:r>
            <a:r>
              <a:rPr lang="en-US" sz="1900" b="1" dirty="0">
                <a:latin typeface="Arial" pitchFamily="34" charset="0"/>
                <a:cs typeface="Arial" pitchFamily="34" charset="0"/>
              </a:rPr>
              <a:t>the contrary, strong language skills can easily be misinterpreted as advanced communication/social skills, which can lead others to mislabel their actions as purposeful and manipulative. </a:t>
            </a:r>
          </a:p>
          <a:p>
            <a:pPr marL="742950" lvl="1" indent="-285750">
              <a:buClr>
                <a:srgbClr val="C00000"/>
              </a:buClr>
              <a:buFont typeface="Courier New" panose="02070309020205020404" pitchFamily="49" charset="0"/>
              <a:buChar char="o"/>
              <a:defRPr/>
            </a:pPr>
            <a:endParaRPr lang="en-US" dirty="0">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6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18T</a:t>
            </a:r>
            <a:endParaRPr lang="en-US" dirty="0">
              <a:solidFill>
                <a:schemeClr val="accent3">
                  <a:lumMod val="50000"/>
                </a:schemeClr>
              </a:solidFill>
            </a:endParaRPr>
          </a:p>
        </p:txBody>
      </p:sp>
    </p:spTree>
    <p:extLst>
      <p:ext uri="{BB962C8B-B14F-4D97-AF65-F5344CB8AC3E}">
        <p14:creationId xmlns:p14="http://schemas.microsoft.com/office/powerpoint/2010/main" val="113950823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381000"/>
            <a:ext cx="5036956" cy="954107"/>
          </a:xfrm>
          <a:prstGeom prst="rect">
            <a:avLst/>
          </a:prstGeom>
        </p:spPr>
        <p:txBody>
          <a:bodyPr wrap="none">
            <a:spAutoFit/>
          </a:bodyPr>
          <a:lstStyle/>
          <a:p>
            <a:pPr algn="ctr">
              <a:buClr>
                <a:srgbClr val="C00000"/>
              </a:buClr>
              <a:defRPr/>
            </a:pPr>
            <a:r>
              <a:rPr lang="en-US" sz="2800" b="1" dirty="0">
                <a:solidFill>
                  <a:schemeClr val="accent2">
                    <a:lumMod val="50000"/>
                  </a:schemeClr>
                </a:solidFill>
              </a:rPr>
              <a:t>Risk for </a:t>
            </a:r>
            <a:r>
              <a:rPr lang="en-US" sz="2800" b="1" dirty="0" smtClean="0">
                <a:solidFill>
                  <a:schemeClr val="accent2">
                    <a:lumMod val="50000"/>
                  </a:schemeClr>
                </a:solidFill>
              </a:rPr>
              <a:t>Violence and </a:t>
            </a:r>
          </a:p>
          <a:p>
            <a:pPr algn="ctr">
              <a:buClr>
                <a:srgbClr val="C00000"/>
              </a:buClr>
              <a:defRPr/>
            </a:pPr>
            <a:r>
              <a:rPr lang="en-US" sz="2800" b="1" dirty="0" smtClean="0">
                <a:solidFill>
                  <a:schemeClr val="accent2">
                    <a:lumMod val="50000"/>
                  </a:schemeClr>
                </a:solidFill>
              </a:rPr>
              <a:t>Autism Spectrum Disorders </a:t>
            </a:r>
            <a:endParaRPr lang="en-US" sz="2800" b="1" dirty="0">
              <a:solidFill>
                <a:schemeClr val="accent2">
                  <a:lumMod val="50000"/>
                </a:schemeClr>
              </a:solidFill>
            </a:endParaRPr>
          </a:p>
        </p:txBody>
      </p:sp>
      <p:sp>
        <p:nvSpPr>
          <p:cNvPr id="7" name="Rectangle 6"/>
          <p:cNvSpPr/>
          <p:nvPr/>
        </p:nvSpPr>
        <p:spPr>
          <a:xfrm>
            <a:off x="381000" y="1143000"/>
            <a:ext cx="7848600" cy="5084469"/>
          </a:xfrm>
          <a:prstGeom prst="rect">
            <a:avLst/>
          </a:prstGeom>
        </p:spPr>
        <p:txBody>
          <a:bodyPr wrap="square">
            <a:spAutoFit/>
          </a:bodyPr>
          <a:lstStyle/>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Since the Sandy Hook tragic shooting, there is an increased need to clarify the relationship if any between autism spectrum disorder and violence. </a:t>
            </a:r>
          </a:p>
          <a:p>
            <a:pPr lvl="1">
              <a:buClr>
                <a:schemeClr val="accent3"/>
              </a:buClr>
              <a:defRPr/>
            </a:pPr>
            <a:endParaRPr lang="en-US" sz="1900"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i="1" dirty="0" smtClean="0">
                <a:latin typeface="Arial" pitchFamily="34" charset="0"/>
                <a:cs typeface="Arial" pitchFamily="34" charset="0"/>
              </a:rPr>
              <a:t>Prevalence studies have not conclusively shown that individuals with ASD to be more violent than individuals without ASD. Actually, individuals </a:t>
            </a:r>
            <a:r>
              <a:rPr lang="en-US" sz="1900" b="1" i="1" dirty="0">
                <a:latin typeface="Arial" pitchFamily="34" charset="0"/>
                <a:cs typeface="Arial" pitchFamily="34" charset="0"/>
              </a:rPr>
              <a:t>with ASD are more likely to be a victim of </a:t>
            </a:r>
            <a:r>
              <a:rPr lang="en-US" sz="1900" b="1" i="1" dirty="0" smtClean="0">
                <a:latin typeface="Arial" pitchFamily="34" charset="0"/>
                <a:cs typeface="Arial" pitchFamily="34" charset="0"/>
              </a:rPr>
              <a:t>crime </a:t>
            </a:r>
            <a:r>
              <a:rPr lang="en-US" sz="1900" b="1" i="1" dirty="0">
                <a:latin typeface="Arial" pitchFamily="34" charset="0"/>
                <a:cs typeface="Arial" pitchFamily="34" charset="0"/>
              </a:rPr>
              <a:t>rather than perpetrator</a:t>
            </a:r>
            <a:r>
              <a:rPr lang="en-US" sz="1900" b="1" i="1" dirty="0" smtClean="0">
                <a:latin typeface="Arial" pitchFamily="34" charset="0"/>
                <a:cs typeface="Arial" pitchFamily="34" charset="0"/>
              </a:rPr>
              <a:t>.</a:t>
            </a:r>
          </a:p>
          <a:p>
            <a:pPr lvl="1">
              <a:buClr>
                <a:schemeClr val="accent3"/>
              </a:buClr>
              <a:defRPr/>
            </a:pPr>
            <a:endParaRPr lang="en-US" sz="1900" b="1" i="1" dirty="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There may be a small subgroup of individuals with ASD who are more likely to be serious offenders. </a:t>
            </a:r>
          </a:p>
          <a:p>
            <a:pPr lvl="1">
              <a:buClr>
                <a:schemeClr val="accent3"/>
              </a:buClr>
              <a:defRPr/>
            </a:pPr>
            <a:endParaRPr lang="en-US" sz="1900"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Of the individuals with ASD that are more likely to be violent, certain risk factors have been identified.  </a:t>
            </a:r>
          </a:p>
          <a:p>
            <a:pPr marL="742950" lvl="1" indent="-285750">
              <a:buClr>
                <a:srgbClr val="C00000"/>
              </a:buClr>
              <a:buFont typeface="Courier New" panose="02070309020205020404" pitchFamily="49" charset="0"/>
              <a:buChar char="o"/>
              <a:defRPr/>
            </a:pPr>
            <a:endParaRPr lang="en-US" dirty="0">
              <a:latin typeface="Arial" pitchFamily="34" charset="0"/>
              <a:cs typeface="Arial" pitchFamily="34" charset="0"/>
            </a:endParaRPr>
          </a:p>
          <a:p>
            <a:pPr fontAlgn="auto">
              <a:spcBef>
                <a:spcPct val="20000"/>
              </a:spcBef>
              <a:spcAft>
                <a:spcPts val="0"/>
              </a:spcAft>
              <a:defRPr/>
            </a:pPr>
            <a:r>
              <a:rPr lang="en-US" sz="1200" dirty="0" smtClean="0">
                <a:solidFill>
                  <a:prstClr val="black"/>
                </a:solidFill>
                <a:latin typeface="Arial" pitchFamily="34" charset="0"/>
                <a:cs typeface="Arial" pitchFamily="34" charset="0"/>
              </a:rPr>
              <a:t>David Im, 2016. “Template to Perpetrate: An update on Violence in Autism Spectrum Disorder. www.harvardreviewofpsychiatry.org</a:t>
            </a:r>
            <a:endParaRPr lang="en-US" sz="12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2">
                    <a:lumMod val="50000"/>
                  </a:schemeClr>
                </a:solidFill>
              </a:rPr>
              <a:t>19T</a:t>
            </a:r>
            <a:endParaRPr lang="en-US" dirty="0">
              <a:solidFill>
                <a:schemeClr val="accent2">
                  <a:lumMod val="50000"/>
                </a:schemeClr>
              </a:solidFill>
            </a:endParaRPr>
          </a:p>
        </p:txBody>
      </p:sp>
    </p:spTree>
    <p:extLst>
      <p:ext uri="{BB962C8B-B14F-4D97-AF65-F5344CB8AC3E}">
        <p14:creationId xmlns:p14="http://schemas.microsoft.com/office/powerpoint/2010/main" val="176991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200" b="1" dirty="0" smtClean="0">
                <a:latin typeface="Arial" panose="020B0604020202020204" pitchFamily="34" charset="0"/>
                <a:cs typeface="Arial" panose="020B0604020202020204" pitchFamily="34" charset="0"/>
              </a:rPr>
              <a:t>Goals of the Presentation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sz="2000" dirty="0" smtClean="0">
                <a:latin typeface="Arial" panose="020B0604020202020204" pitchFamily="34" charset="0"/>
                <a:cs typeface="Arial" panose="020B0604020202020204" pitchFamily="34" charset="0"/>
              </a:rPr>
              <a:t>Better identify the cognitive and adaptive deficits that are associated with developmental disabilities</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Learn </a:t>
            </a:r>
            <a:r>
              <a:rPr lang="en-US" sz="2000" dirty="0">
                <a:latin typeface="Arial" panose="020B0604020202020204" pitchFamily="34" charset="0"/>
                <a:cs typeface="Arial" panose="020B0604020202020204" pitchFamily="34" charset="0"/>
              </a:rPr>
              <a:t>about </a:t>
            </a:r>
            <a:r>
              <a:rPr lang="en-US" sz="2000" dirty="0" smtClean="0">
                <a:latin typeface="Arial" panose="020B0604020202020204" pitchFamily="34" charset="0"/>
                <a:cs typeface="Arial" panose="020B0604020202020204" pitchFamily="34" charset="0"/>
              </a:rPr>
              <a:t>the functioning of three focal regions in the brain</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Understand the basics about autism spectrum disorders</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Change the way in which behaviors are perceived</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Appreciate that all behaviors serve a function</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Increase knowledge about proactive and reactive behavioral strategies</a:t>
            </a:r>
          </a:p>
          <a:p>
            <a:pPr marL="0" indent="0">
              <a:buNone/>
            </a:pPr>
            <a:endParaRPr lang="en-US" sz="2000"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Give audience feedback to trainers on content areas </a:t>
            </a:r>
          </a:p>
          <a:p>
            <a:pPr marL="342900" lvl="0" indent="-342900" algn="ctr" eaLnBrk="0" fontAlgn="base" hangingPunct="0">
              <a:spcAft>
                <a:spcPct val="0"/>
              </a:spcAft>
              <a:buClr>
                <a:srgbClr val="F0A22E"/>
              </a:buClr>
              <a:buSzPct val="70000"/>
              <a:buFont typeface="Arial" panose="020B0604020202020204" pitchFamily="34" charset="0"/>
              <a:buChar char="•"/>
              <a:defRPr/>
            </a:pPr>
            <a:endParaRPr lang="en-US" sz="2000" b="1" dirty="0">
              <a:solidFill>
                <a:srgbClr val="FF3399"/>
              </a:solidFill>
              <a:effectLst>
                <a:outerShdw blurRad="38100" dist="38100" dir="2700000" algn="tl">
                  <a:srgbClr val="000000">
                    <a:alpha val="43137"/>
                  </a:srgbClr>
                </a:outerShdw>
              </a:effectLst>
              <a:latin typeface="Franklin Gothic Book"/>
            </a:endParaRPr>
          </a:p>
          <a:p>
            <a:pPr marL="342900" lvl="0" indent="-342900" algn="ctr" fontAlgn="base">
              <a:spcBef>
                <a:spcPts val="0"/>
              </a:spcBef>
              <a:spcAft>
                <a:spcPct val="0"/>
              </a:spcAft>
              <a:buClr>
                <a:srgbClr val="99FF66"/>
              </a:buClr>
              <a:buSzTx/>
              <a:buFont typeface="Wingdings" pitchFamily="2" charset="2"/>
              <a:buChar char="§"/>
              <a:defRPr/>
            </a:pPr>
            <a:endParaRPr lang="en-US" altLang="en-US" sz="2000" b="1" kern="0" dirty="0">
              <a:solidFill>
                <a:prstClr val="black"/>
              </a:solidFill>
              <a:effectLst>
                <a:outerShdw blurRad="38100" dist="38100" dir="2700000" algn="tl">
                  <a:srgbClr val="000000">
                    <a:alpha val="43137"/>
                  </a:srgbClr>
                </a:outerShdw>
              </a:effectLst>
              <a:latin typeface="Arial"/>
              <a:cs typeface="Arial" charset="0"/>
            </a:endParaRPr>
          </a:p>
          <a:p>
            <a:pPr marL="342900" lvl="0" indent="-342900" algn="ctr" eaLnBrk="0" fontAlgn="base" hangingPunct="0">
              <a:spcAft>
                <a:spcPct val="0"/>
              </a:spcAft>
              <a:buClr>
                <a:srgbClr val="F0A22E"/>
              </a:buClr>
              <a:buSzPct val="70000"/>
              <a:buFont typeface="Arial" panose="020B0604020202020204" pitchFamily="34" charset="0"/>
              <a:buChar char="•"/>
              <a:defRPr/>
            </a:pPr>
            <a:endParaRPr lang="en-US" sz="2000" b="1" dirty="0">
              <a:solidFill>
                <a:srgbClr val="FF3399"/>
              </a:solidFill>
              <a:effectLst>
                <a:outerShdw blurRad="38100" dist="38100" dir="2700000" algn="tl">
                  <a:srgbClr val="000000">
                    <a:alpha val="43137"/>
                  </a:srgbClr>
                </a:outerShdw>
              </a:effectLst>
              <a:latin typeface="Franklin Gothic Book"/>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dirty="0" smtClean="0"/>
              <a:t>2P</a:t>
            </a:r>
            <a:endParaRPr lang="en-US" dirty="0"/>
          </a:p>
        </p:txBody>
      </p:sp>
    </p:spTree>
    <p:extLst>
      <p:ext uri="{BB962C8B-B14F-4D97-AF65-F5344CB8AC3E}">
        <p14:creationId xmlns:p14="http://schemas.microsoft.com/office/powerpoint/2010/main" val="2030623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6917856" cy="584775"/>
          </a:xfrm>
          <a:prstGeom prst="rect">
            <a:avLst/>
          </a:prstGeom>
        </p:spPr>
        <p:txBody>
          <a:bodyPr wrap="none">
            <a:spAutoFit/>
          </a:bodyPr>
          <a:lstStyle/>
          <a:p>
            <a:pPr>
              <a:buClr>
                <a:srgbClr val="C00000"/>
              </a:buClr>
              <a:defRPr/>
            </a:pPr>
            <a:r>
              <a:rPr lang="en-US" sz="3200" b="1" dirty="0" smtClean="0">
                <a:solidFill>
                  <a:schemeClr val="accent2">
                    <a:lumMod val="50000"/>
                  </a:schemeClr>
                </a:solidFill>
              </a:rPr>
              <a:t>ASD and Risk Factors for Violence</a:t>
            </a:r>
            <a:endParaRPr lang="en-US" sz="3200" b="1" i="1" dirty="0">
              <a:solidFill>
                <a:schemeClr val="accent2">
                  <a:lumMod val="50000"/>
                </a:schemeClr>
              </a:solidFill>
            </a:endParaRPr>
          </a:p>
        </p:txBody>
      </p:sp>
      <p:sp>
        <p:nvSpPr>
          <p:cNvPr id="7" name="Rectangle 6"/>
          <p:cNvSpPr/>
          <p:nvPr/>
        </p:nvSpPr>
        <p:spPr>
          <a:xfrm>
            <a:off x="838200" y="1651575"/>
            <a:ext cx="7848600" cy="4856714"/>
          </a:xfrm>
          <a:prstGeom prst="rect">
            <a:avLst/>
          </a:prstGeom>
        </p:spPr>
        <p:txBody>
          <a:bodyPr wrap="square">
            <a:spAutoFit/>
          </a:bodyPr>
          <a:lstStyle/>
          <a:p>
            <a:pPr lvl="1" fontAlgn="auto">
              <a:spcBef>
                <a:spcPct val="20000"/>
              </a:spcBef>
              <a:spcAft>
                <a:spcPts val="0"/>
              </a:spcAft>
              <a:buClr>
                <a:srgbClr val="C00000"/>
              </a:buClr>
              <a:defRPr/>
            </a:pPr>
            <a:endParaRPr lang="en-US" dirty="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Comorbid psychopathology (depression, anxiety, psychotic, personality and substance use problems)</a:t>
            </a:r>
          </a:p>
          <a:p>
            <a:pPr lvl="1">
              <a:buClr>
                <a:schemeClr val="accent3"/>
              </a:buClr>
              <a:defRPr/>
            </a:pPr>
            <a:endParaRPr lang="en-US" sz="1900"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Deficits in social cognition including impairments in theory of mind and empathy</a:t>
            </a:r>
          </a:p>
          <a:p>
            <a:pPr lvl="1">
              <a:buClr>
                <a:schemeClr val="accent3"/>
              </a:buClr>
              <a:defRPr/>
            </a:pPr>
            <a:endParaRPr lang="en-US" sz="1900"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Emotional regulation problems</a:t>
            </a:r>
          </a:p>
          <a:p>
            <a:pPr lvl="1">
              <a:buClr>
                <a:schemeClr val="accent3"/>
              </a:buClr>
              <a:defRPr/>
            </a:pPr>
            <a:endParaRPr lang="en-US" sz="1900"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sz="1900" b="1" dirty="0" smtClean="0">
                <a:latin typeface="Arial" pitchFamily="34" charset="0"/>
                <a:cs typeface="Arial" pitchFamily="34" charset="0"/>
              </a:rPr>
              <a:t>Other associated risk factors (e.g., younger age, male, higher parental income, social communication problems, sensory difficulties, repetitive behaviors, comorbid neurological problems, and sleep difficulties)</a:t>
            </a:r>
          </a:p>
          <a:p>
            <a:pPr marL="742950" lvl="1" indent="-285750">
              <a:buClr>
                <a:srgbClr val="C00000"/>
              </a:buClr>
              <a:buFont typeface="Courier New" panose="02070309020205020404" pitchFamily="49" charset="0"/>
              <a:buChar char="o"/>
              <a:defRPr/>
            </a:pPr>
            <a:endParaRPr lang="en-US" dirty="0" smtClean="0">
              <a:latin typeface="Arial" pitchFamily="34" charset="0"/>
              <a:cs typeface="Arial" pitchFamily="34" charset="0"/>
            </a:endParaRPr>
          </a:p>
          <a:p>
            <a:pPr fontAlgn="auto">
              <a:spcBef>
                <a:spcPct val="20000"/>
              </a:spcBef>
              <a:spcAft>
                <a:spcPts val="0"/>
              </a:spcAft>
              <a:defRPr/>
            </a:pPr>
            <a:r>
              <a:rPr lang="en-US" sz="1200" dirty="0" smtClean="0">
                <a:solidFill>
                  <a:prstClr val="black"/>
                </a:solidFill>
                <a:latin typeface="Arial" pitchFamily="34" charset="0"/>
                <a:cs typeface="Arial" pitchFamily="34" charset="0"/>
              </a:rPr>
              <a:t>David </a:t>
            </a:r>
            <a:r>
              <a:rPr lang="en-US" sz="1200" dirty="0">
                <a:solidFill>
                  <a:prstClr val="black"/>
                </a:solidFill>
                <a:latin typeface="Arial" pitchFamily="34" charset="0"/>
                <a:cs typeface="Arial" pitchFamily="34" charset="0"/>
              </a:rPr>
              <a:t>Im, 2016. “Template to Perpetrate: An update on Violence in Autism </a:t>
            </a:r>
            <a:r>
              <a:rPr lang="en-US" sz="1200" dirty="0" smtClean="0">
                <a:solidFill>
                  <a:prstClr val="black"/>
                </a:solidFill>
                <a:latin typeface="Arial" pitchFamily="34" charset="0"/>
                <a:cs typeface="Arial" pitchFamily="34" charset="0"/>
              </a:rPr>
              <a:t>Spectrum </a:t>
            </a:r>
            <a:r>
              <a:rPr lang="en-US" sz="1200" dirty="0">
                <a:solidFill>
                  <a:prstClr val="black"/>
                </a:solidFill>
                <a:latin typeface="Arial" pitchFamily="34" charset="0"/>
                <a:cs typeface="Arial" pitchFamily="34" charset="0"/>
              </a:rPr>
              <a:t>Disorder. </a:t>
            </a:r>
            <a:r>
              <a:rPr lang="en-US" sz="1200" dirty="0" smtClean="0">
                <a:solidFill>
                  <a:prstClr val="black"/>
                </a:solidFill>
                <a:latin typeface="Arial" pitchFamily="34" charset="0"/>
                <a:cs typeface="Arial" pitchFamily="34" charset="0"/>
              </a:rPr>
              <a:t>www.harvardreviewofpsychiatry.org</a:t>
            </a:r>
            <a:endParaRPr lang="en-US" sz="1200" dirty="0">
              <a:solidFill>
                <a:prstClr val="black"/>
              </a:solidFill>
              <a:latin typeface="Arial" pitchFamily="34" charset="0"/>
              <a:cs typeface="Arial" pitchFamily="34" charset="0"/>
            </a:endParaRPr>
          </a:p>
          <a:p>
            <a:pPr marL="342900" indent="-342900" fontAlgn="auto">
              <a:spcBef>
                <a:spcPct val="20000"/>
              </a:spcBef>
              <a:spcAft>
                <a:spcPts val="0"/>
              </a:spcAft>
              <a:buFont typeface="Arial" panose="020B0604020202020204" pitchFamily="34" charset="0"/>
              <a:buChar char="•"/>
              <a:defRPr/>
            </a:pPr>
            <a:endParaRPr lang="en-US" sz="16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2">
                    <a:lumMod val="50000"/>
                  </a:schemeClr>
                </a:solidFill>
              </a:rPr>
              <a:t>20T</a:t>
            </a:r>
            <a:endParaRPr lang="en-US" dirty="0">
              <a:solidFill>
                <a:schemeClr val="accent2">
                  <a:lumMod val="50000"/>
                </a:schemeClr>
              </a:solidFill>
            </a:endParaRPr>
          </a:p>
        </p:txBody>
      </p:sp>
    </p:spTree>
    <p:extLst>
      <p:ext uri="{BB962C8B-B14F-4D97-AF65-F5344CB8AC3E}">
        <p14:creationId xmlns:p14="http://schemas.microsoft.com/office/powerpoint/2010/main" val="218115835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5267" y="685800"/>
            <a:ext cx="4596707" cy="954107"/>
          </a:xfrm>
          <a:prstGeom prst="rect">
            <a:avLst/>
          </a:prstGeom>
        </p:spPr>
        <p:txBody>
          <a:bodyPr wrap="none">
            <a:spAutoFit/>
          </a:bodyPr>
          <a:lstStyle/>
          <a:p>
            <a:pPr algn="ctr">
              <a:buClr>
                <a:srgbClr val="C00000"/>
              </a:buClr>
              <a:defRPr/>
            </a:pPr>
            <a:r>
              <a:rPr lang="en-US" sz="3200" b="1" dirty="0" smtClean="0">
                <a:solidFill>
                  <a:schemeClr val="accent2">
                    <a:lumMod val="50000"/>
                  </a:schemeClr>
                </a:solidFill>
              </a:rPr>
              <a:t>ASD Risk </a:t>
            </a:r>
            <a:r>
              <a:rPr lang="en-US" sz="3200" b="1" dirty="0">
                <a:solidFill>
                  <a:schemeClr val="accent2">
                    <a:lumMod val="50000"/>
                  </a:schemeClr>
                </a:solidFill>
              </a:rPr>
              <a:t>for Violence </a:t>
            </a:r>
            <a:endParaRPr lang="en-US" sz="3200" b="1" dirty="0" smtClean="0">
              <a:solidFill>
                <a:schemeClr val="accent2">
                  <a:lumMod val="50000"/>
                </a:schemeClr>
              </a:solidFill>
            </a:endParaRPr>
          </a:p>
          <a:p>
            <a:pPr algn="ctr">
              <a:buClr>
                <a:srgbClr val="C00000"/>
              </a:buClr>
              <a:defRPr/>
            </a:pPr>
            <a:r>
              <a:rPr lang="en-US" sz="2400" b="1" i="1" dirty="0" smtClean="0">
                <a:solidFill>
                  <a:srgbClr val="FF0000"/>
                </a:solidFill>
              </a:rPr>
              <a:t>The Warning Signs</a:t>
            </a:r>
            <a:endParaRPr lang="en-US" sz="2400" b="1" i="1" dirty="0">
              <a:solidFill>
                <a:srgbClr val="FF0000"/>
              </a:solidFill>
            </a:endParaRPr>
          </a:p>
        </p:txBody>
      </p:sp>
      <p:sp>
        <p:nvSpPr>
          <p:cNvPr id="7" name="Rectangle 6"/>
          <p:cNvSpPr/>
          <p:nvPr/>
        </p:nvSpPr>
        <p:spPr>
          <a:xfrm>
            <a:off x="457200" y="1763018"/>
            <a:ext cx="8382000" cy="4770537"/>
          </a:xfrm>
          <a:prstGeom prst="rect">
            <a:avLst/>
          </a:prstGeom>
        </p:spPr>
        <p:txBody>
          <a:bodyPr wrap="square">
            <a:spAutoFit/>
          </a:bodyPr>
          <a:lstStyle/>
          <a:p>
            <a:pPr marL="342900" indent="-342900" fontAlgn="auto">
              <a:spcBef>
                <a:spcPct val="20000"/>
              </a:spcBef>
              <a:spcAft>
                <a:spcPts val="0"/>
              </a:spcAft>
              <a:buFont typeface="Arial" panose="020B0604020202020204" pitchFamily="34" charset="0"/>
              <a:buChar char="•"/>
              <a:defRPr/>
            </a:pPr>
            <a:endParaRPr lang="en-US" sz="1400" dirty="0">
              <a:solidFill>
                <a:prstClr val="black"/>
              </a:solidFill>
              <a:latin typeface="Arial" pitchFamily="34" charset="0"/>
              <a:cs typeface="Arial" pitchFamily="34" charset="0"/>
            </a:endParaRPr>
          </a:p>
          <a:p>
            <a:pPr marL="800100" lvl="1" indent="-342900">
              <a:buClr>
                <a:schemeClr val="accent3"/>
              </a:buClr>
              <a:buFont typeface="Arial" panose="020B0604020202020204" pitchFamily="34" charset="0"/>
              <a:buChar char="•"/>
              <a:defRPr/>
            </a:pPr>
            <a:r>
              <a:rPr lang="en-US" sz="1900" b="1" dirty="0" smtClean="0">
                <a:latin typeface="Arial" pitchFamily="34" charset="0"/>
                <a:cs typeface="Arial" pitchFamily="34" charset="0"/>
              </a:rPr>
              <a:t>Studies of mass shooting episodes showed evidence of ASD in 6/75 cases (8%) which is 8 times higher than prevalence of under 1% found world-wide. Some common warning signs were found when studying these cases. </a:t>
            </a:r>
          </a:p>
          <a:p>
            <a:pPr lvl="1">
              <a:buClr>
                <a:schemeClr val="accent3"/>
              </a:buClr>
              <a:defRPr/>
            </a:pPr>
            <a:endParaRPr lang="en-US" sz="1900" b="1" dirty="0" smtClean="0">
              <a:latin typeface="Arial" pitchFamily="34" charset="0"/>
              <a:cs typeface="Arial" pitchFamily="34" charset="0"/>
            </a:endParaRPr>
          </a:p>
          <a:p>
            <a:pPr marL="800100" lvl="1" indent="-342900">
              <a:buClr>
                <a:schemeClr val="accent3"/>
              </a:buClr>
              <a:buFont typeface="Arial" panose="020B0604020202020204" pitchFamily="34" charset="0"/>
              <a:buChar char="•"/>
              <a:defRPr/>
            </a:pPr>
            <a:r>
              <a:rPr lang="en-US" sz="1900" b="1" dirty="0" smtClean="0">
                <a:latin typeface="Arial" pitchFamily="34" charset="0"/>
                <a:cs typeface="Arial" pitchFamily="34" charset="0"/>
              </a:rPr>
              <a:t>Increase in the intensity of preoccupations (particularly sinister/violent content). </a:t>
            </a:r>
          </a:p>
          <a:p>
            <a:pPr lvl="1">
              <a:buClr>
                <a:schemeClr val="accent3"/>
              </a:buClr>
              <a:defRPr/>
            </a:pPr>
            <a:endParaRPr lang="en-US" sz="1900" b="1" dirty="0" smtClean="0">
              <a:latin typeface="Arial" pitchFamily="34" charset="0"/>
              <a:cs typeface="Arial" pitchFamily="34" charset="0"/>
            </a:endParaRPr>
          </a:p>
          <a:p>
            <a:pPr marL="800100" lvl="1" indent="-342900">
              <a:buClr>
                <a:schemeClr val="accent3"/>
              </a:buClr>
              <a:buFont typeface="Arial" panose="020B0604020202020204" pitchFamily="34" charset="0"/>
              <a:buChar char="•"/>
              <a:defRPr/>
            </a:pPr>
            <a:r>
              <a:rPr lang="en-US" sz="1900" b="1" dirty="0" smtClean="0">
                <a:latin typeface="Arial" pitchFamily="34" charset="0"/>
                <a:cs typeface="Arial" pitchFamily="34" charset="0"/>
              </a:rPr>
              <a:t>Perceived grievance (i.e., sense of injustice, injustice collecting, need for fame, or revenge).</a:t>
            </a:r>
          </a:p>
          <a:p>
            <a:pPr lvl="1">
              <a:buClr>
                <a:schemeClr val="accent3"/>
              </a:buClr>
              <a:defRPr/>
            </a:pPr>
            <a:endParaRPr lang="en-US" sz="1900" b="1" dirty="0" smtClean="0">
              <a:latin typeface="Arial" pitchFamily="34" charset="0"/>
              <a:cs typeface="Arial" pitchFamily="34" charset="0"/>
            </a:endParaRPr>
          </a:p>
          <a:p>
            <a:pPr marL="800100" lvl="1" indent="-342900">
              <a:buClr>
                <a:schemeClr val="accent3"/>
              </a:buClr>
              <a:buFont typeface="Arial" panose="020B0604020202020204" pitchFamily="34" charset="0"/>
              <a:buChar char="•"/>
              <a:defRPr/>
            </a:pPr>
            <a:r>
              <a:rPr lang="en-US" sz="1900" b="1" dirty="0" smtClean="0">
                <a:latin typeface="Arial" pitchFamily="34" charset="0"/>
                <a:cs typeface="Arial" pitchFamily="34" charset="0"/>
              </a:rPr>
              <a:t>Evidence of planning an event for days, weeks, or even years (Instrumental aggression).</a:t>
            </a:r>
          </a:p>
          <a:p>
            <a:pPr marL="800100" lvl="1" indent="-342900">
              <a:buClr>
                <a:schemeClr val="accent3"/>
              </a:buClr>
              <a:buFont typeface="Arial" panose="020B0604020202020204" pitchFamily="34" charset="0"/>
              <a:buChar char="•"/>
              <a:defRPr/>
            </a:pPr>
            <a:endParaRPr lang="en-US" sz="1900" b="1" dirty="0">
              <a:latin typeface="Arial" pitchFamily="34" charset="0"/>
              <a:cs typeface="Arial" pitchFamily="34" charset="0"/>
            </a:endParaRPr>
          </a:p>
          <a:p>
            <a:pPr lvl="1">
              <a:buClr>
                <a:srgbClr val="C00000"/>
              </a:buClr>
              <a:defRPr/>
            </a:pPr>
            <a:r>
              <a:rPr lang="en-US" sz="1200" dirty="0" smtClean="0">
                <a:latin typeface="Arial" pitchFamily="34" charset="0"/>
                <a:cs typeface="Arial" pitchFamily="34" charset="0"/>
              </a:rPr>
              <a:t>Allely et al. 2017. Violence is rare in autism:  when does it occur, is it sometimes extreme? The journal of psychology: Interdisciplinary and Applied</a:t>
            </a:r>
            <a:endParaRPr lang="en-US" sz="12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2">
                    <a:lumMod val="50000"/>
                  </a:schemeClr>
                </a:solidFill>
              </a:rPr>
              <a:t>21T</a:t>
            </a:r>
            <a:endParaRPr lang="en-US" dirty="0">
              <a:solidFill>
                <a:schemeClr val="accent2">
                  <a:lumMod val="50000"/>
                </a:schemeClr>
              </a:solidFill>
            </a:endParaRPr>
          </a:p>
        </p:txBody>
      </p:sp>
    </p:spTree>
    <p:extLst>
      <p:ext uri="{BB962C8B-B14F-4D97-AF65-F5344CB8AC3E}">
        <p14:creationId xmlns:p14="http://schemas.microsoft.com/office/powerpoint/2010/main" val="20092661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22P</a:t>
            </a:r>
            <a:endParaRPr lang="en-US" dirty="0"/>
          </a:p>
        </p:txBody>
      </p:sp>
      <p:sp>
        <p:nvSpPr>
          <p:cNvPr id="3" name="Rectangle 2"/>
          <p:cNvSpPr/>
          <p:nvPr/>
        </p:nvSpPr>
        <p:spPr>
          <a:xfrm>
            <a:off x="961086" y="838200"/>
            <a:ext cx="7221849" cy="4154984"/>
          </a:xfrm>
          <a:prstGeom prst="rect">
            <a:avLst/>
          </a:prstGeom>
        </p:spPr>
        <p:txBody>
          <a:bodyPr wrap="none">
            <a:spAutoFit/>
          </a:bodyPr>
          <a:lstStyle/>
          <a:p>
            <a:pPr lvl="0" algn="ctr">
              <a:buClr>
                <a:srgbClr val="C00000"/>
              </a:buClr>
              <a:defRPr/>
            </a:pPr>
            <a:r>
              <a:rPr lang="en-US" sz="2800" b="1" dirty="0">
                <a:solidFill>
                  <a:srgbClr val="009DD9">
                    <a:lumMod val="50000"/>
                  </a:srgbClr>
                </a:solidFill>
              </a:rPr>
              <a:t>ASD Risk </a:t>
            </a:r>
            <a:r>
              <a:rPr lang="en-US" sz="2800" b="1" dirty="0" smtClean="0">
                <a:solidFill>
                  <a:srgbClr val="009DD9">
                    <a:lumMod val="50000"/>
                  </a:srgbClr>
                </a:solidFill>
              </a:rPr>
              <a:t>Factors for Suicide</a:t>
            </a:r>
          </a:p>
          <a:p>
            <a:pPr marL="342900" lvl="0" indent="-342900">
              <a:buClr>
                <a:srgbClr val="C00000"/>
              </a:buClr>
              <a:buFont typeface="Arial" panose="020B0604020202020204" pitchFamily="34" charset="0"/>
              <a:buChar char="•"/>
              <a:defRPr/>
            </a:pPr>
            <a:r>
              <a:rPr lang="en-US" sz="2000" b="1" dirty="0" smtClean="0">
                <a:solidFill>
                  <a:srgbClr val="009DD9">
                    <a:lumMod val="50000"/>
                  </a:srgbClr>
                </a:solidFill>
              </a:rPr>
              <a:t>Sense of difference from others</a:t>
            </a:r>
          </a:p>
          <a:p>
            <a:pPr marL="342900" lvl="0" indent="-342900">
              <a:buClr>
                <a:srgbClr val="C00000"/>
              </a:buClr>
              <a:buFont typeface="Arial" panose="020B0604020202020204" pitchFamily="34" charset="0"/>
              <a:buChar char="•"/>
              <a:defRPr/>
            </a:pPr>
            <a:r>
              <a:rPr lang="en-US" sz="2000" b="1" dirty="0" smtClean="0">
                <a:solidFill>
                  <a:srgbClr val="009DD9">
                    <a:lumMod val="50000"/>
                  </a:srgbClr>
                </a:solidFill>
              </a:rPr>
              <a:t>No social cohesion (e.g., friendships)</a:t>
            </a:r>
          </a:p>
          <a:p>
            <a:pPr marL="342900" lvl="0" indent="-342900">
              <a:buClr>
                <a:srgbClr val="C00000"/>
              </a:buClr>
              <a:buFont typeface="Arial" panose="020B0604020202020204" pitchFamily="34" charset="0"/>
              <a:buChar char="•"/>
              <a:defRPr/>
            </a:pPr>
            <a:r>
              <a:rPr lang="en-US" sz="2000" b="1" dirty="0" smtClean="0">
                <a:solidFill>
                  <a:srgbClr val="009DD9">
                    <a:lumMod val="50000"/>
                  </a:srgbClr>
                </a:solidFill>
              </a:rPr>
              <a:t>History of victimization from bullying</a:t>
            </a:r>
          </a:p>
          <a:p>
            <a:pPr marL="342900" lvl="0" indent="-342900">
              <a:buClr>
                <a:srgbClr val="C00000"/>
              </a:buClr>
              <a:buFont typeface="Arial" panose="020B0604020202020204" pitchFamily="34" charset="0"/>
              <a:buChar char="•"/>
              <a:defRPr/>
            </a:pPr>
            <a:r>
              <a:rPr lang="en-US" sz="2000" b="1" i="1" dirty="0" smtClean="0">
                <a:solidFill>
                  <a:srgbClr val="009DD9">
                    <a:lumMod val="50000"/>
                  </a:srgbClr>
                </a:solidFill>
              </a:rPr>
              <a:t>Use of marijuana or alcohol for social bonding</a:t>
            </a:r>
          </a:p>
          <a:p>
            <a:pPr marL="342900" lvl="0" indent="-342900">
              <a:buClr>
                <a:srgbClr val="C00000"/>
              </a:buClr>
              <a:buFont typeface="Arial" panose="020B0604020202020204" pitchFamily="34" charset="0"/>
              <a:buChar char="•"/>
              <a:defRPr/>
            </a:pPr>
            <a:endParaRPr lang="en-US" sz="2000" b="1" dirty="0">
              <a:solidFill>
                <a:srgbClr val="009DD9">
                  <a:lumMod val="50000"/>
                </a:srgbClr>
              </a:solidFill>
            </a:endParaRPr>
          </a:p>
          <a:p>
            <a:pPr lvl="0" algn="ctr">
              <a:buClr>
                <a:srgbClr val="C00000"/>
              </a:buClr>
              <a:defRPr/>
            </a:pPr>
            <a:r>
              <a:rPr lang="en-US" sz="2800" b="1" dirty="0" smtClean="0">
                <a:solidFill>
                  <a:srgbClr val="009DD9">
                    <a:lumMod val="50000"/>
                  </a:srgbClr>
                </a:solidFill>
              </a:rPr>
              <a:t>Four Pillars of Risk Assessment </a:t>
            </a:r>
          </a:p>
          <a:p>
            <a:pPr lvl="0" algn="ctr">
              <a:buClr>
                <a:srgbClr val="C00000"/>
              </a:buClr>
              <a:defRPr/>
            </a:pPr>
            <a:r>
              <a:rPr lang="en-US" sz="2800" b="1" dirty="0" smtClean="0">
                <a:solidFill>
                  <a:srgbClr val="009DD9">
                    <a:lumMod val="50000"/>
                  </a:srgbClr>
                </a:solidFill>
              </a:rPr>
              <a:t>for Suicide in the General Population</a:t>
            </a:r>
            <a:endParaRPr lang="en-US" sz="2800" b="1" dirty="0">
              <a:solidFill>
                <a:srgbClr val="009DD9">
                  <a:lumMod val="50000"/>
                </a:srgbClr>
              </a:solidFill>
            </a:endParaRPr>
          </a:p>
          <a:p>
            <a:pPr marL="342900" lvl="0" indent="-342900">
              <a:buClr>
                <a:srgbClr val="C00000"/>
              </a:buClr>
              <a:buFont typeface="Courier New" panose="02070309020205020404" pitchFamily="49" charset="0"/>
              <a:buChar char="o"/>
              <a:defRPr/>
            </a:pPr>
            <a:r>
              <a:rPr lang="en-US" sz="2000" b="1" dirty="0" smtClean="0">
                <a:solidFill>
                  <a:srgbClr val="009DD9">
                    <a:lumMod val="50000"/>
                  </a:srgbClr>
                </a:solidFill>
              </a:rPr>
              <a:t>Hopelessness</a:t>
            </a:r>
          </a:p>
          <a:p>
            <a:pPr marL="342900" lvl="0" indent="-342900">
              <a:buClr>
                <a:srgbClr val="C00000"/>
              </a:buClr>
              <a:buFont typeface="Courier New" panose="02070309020205020404" pitchFamily="49" charset="0"/>
              <a:buChar char="o"/>
              <a:defRPr/>
            </a:pPr>
            <a:r>
              <a:rPr lang="en-US" sz="2000" b="1" dirty="0" smtClean="0">
                <a:solidFill>
                  <a:srgbClr val="009DD9">
                    <a:lumMod val="50000"/>
                  </a:srgbClr>
                </a:solidFill>
              </a:rPr>
              <a:t>Aloneness</a:t>
            </a:r>
          </a:p>
          <a:p>
            <a:pPr marL="342900" lvl="0" indent="-342900">
              <a:buClr>
                <a:srgbClr val="C00000"/>
              </a:buClr>
              <a:buFont typeface="Courier New" panose="02070309020205020404" pitchFamily="49" charset="0"/>
              <a:buChar char="o"/>
              <a:defRPr/>
            </a:pPr>
            <a:r>
              <a:rPr lang="en-US" sz="2000" b="1" dirty="0" smtClean="0">
                <a:solidFill>
                  <a:srgbClr val="009DD9">
                    <a:lumMod val="50000"/>
                  </a:srgbClr>
                </a:solidFill>
              </a:rPr>
              <a:t>Self-Hatred</a:t>
            </a:r>
          </a:p>
          <a:p>
            <a:pPr marL="342900" lvl="0" indent="-342900">
              <a:buClr>
                <a:srgbClr val="C00000"/>
              </a:buClr>
              <a:buFont typeface="Courier New" panose="02070309020205020404" pitchFamily="49" charset="0"/>
              <a:buChar char="o"/>
              <a:defRPr/>
            </a:pPr>
            <a:r>
              <a:rPr lang="en-US" sz="2000" b="1" i="1" dirty="0" smtClean="0">
                <a:solidFill>
                  <a:srgbClr val="009DD9">
                    <a:lumMod val="50000"/>
                  </a:srgbClr>
                </a:solidFill>
              </a:rPr>
              <a:t>Inability to Cope (even through maladaptive strategies)</a:t>
            </a:r>
            <a:endParaRPr lang="en-US" sz="2000" b="1" i="1" dirty="0">
              <a:solidFill>
                <a:srgbClr val="009DD9">
                  <a:lumMod val="50000"/>
                </a:srgbClr>
              </a:solidFill>
            </a:endParaRPr>
          </a:p>
        </p:txBody>
      </p:sp>
    </p:spTree>
    <p:extLst>
      <p:ext uri="{BB962C8B-B14F-4D97-AF65-F5344CB8AC3E}">
        <p14:creationId xmlns:p14="http://schemas.microsoft.com/office/powerpoint/2010/main" val="3326279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259" y="1371600"/>
            <a:ext cx="7615354" cy="584775"/>
          </a:xfrm>
          <a:prstGeom prst="rect">
            <a:avLst/>
          </a:prstGeom>
        </p:spPr>
        <p:txBody>
          <a:bodyPr wrap="none">
            <a:spAutoFit/>
          </a:bodyPr>
          <a:lstStyle/>
          <a:p>
            <a:pPr>
              <a:buClr>
                <a:srgbClr val="C00000"/>
              </a:buClr>
              <a:defRPr/>
            </a:pPr>
            <a:r>
              <a:rPr lang="en-US" sz="3200" b="1" dirty="0">
                <a:solidFill>
                  <a:schemeClr val="accent2">
                    <a:lumMod val="50000"/>
                  </a:schemeClr>
                </a:solidFill>
              </a:rPr>
              <a:t>Protective </a:t>
            </a:r>
            <a:r>
              <a:rPr lang="en-US" sz="3200" b="1" dirty="0" smtClean="0">
                <a:solidFill>
                  <a:schemeClr val="accent2">
                    <a:lumMod val="50000"/>
                  </a:schemeClr>
                </a:solidFill>
              </a:rPr>
              <a:t>Factors </a:t>
            </a:r>
            <a:r>
              <a:rPr lang="en-US" sz="3200" b="1" dirty="0">
                <a:solidFill>
                  <a:schemeClr val="accent2">
                    <a:lumMod val="50000"/>
                  </a:schemeClr>
                </a:solidFill>
              </a:rPr>
              <a:t>for </a:t>
            </a:r>
            <a:r>
              <a:rPr lang="en-US" sz="3200" b="1" dirty="0" smtClean="0">
                <a:solidFill>
                  <a:schemeClr val="accent2">
                    <a:lumMod val="50000"/>
                  </a:schemeClr>
                </a:solidFill>
              </a:rPr>
              <a:t>Violence </a:t>
            </a:r>
            <a:r>
              <a:rPr lang="en-US" sz="3200" b="1" dirty="0">
                <a:solidFill>
                  <a:schemeClr val="accent2">
                    <a:lumMod val="50000"/>
                  </a:schemeClr>
                </a:solidFill>
              </a:rPr>
              <a:t>in ASD</a:t>
            </a:r>
          </a:p>
        </p:txBody>
      </p:sp>
      <p:sp>
        <p:nvSpPr>
          <p:cNvPr id="7" name="Rectangle 6"/>
          <p:cNvSpPr/>
          <p:nvPr/>
        </p:nvSpPr>
        <p:spPr>
          <a:xfrm>
            <a:off x="914400" y="2140094"/>
            <a:ext cx="7848600" cy="2456057"/>
          </a:xfrm>
          <a:prstGeom prst="rect">
            <a:avLst/>
          </a:prstGeom>
        </p:spPr>
        <p:txBody>
          <a:bodyPr wrap="square">
            <a:spAutoFit/>
          </a:bodyPr>
          <a:lstStyle/>
          <a:p>
            <a:pPr marL="742950" lvl="1" indent="-285750">
              <a:buClr>
                <a:schemeClr val="accent3"/>
              </a:buClr>
              <a:buFont typeface="Arial" panose="020B0604020202020204" pitchFamily="34" charset="0"/>
              <a:buChar char="•"/>
              <a:defRPr/>
            </a:pPr>
            <a:r>
              <a:rPr lang="en-US" b="1" dirty="0" smtClean="0">
                <a:latin typeface="Arial" pitchFamily="34" charset="0"/>
                <a:cs typeface="Arial" pitchFamily="34" charset="0"/>
              </a:rPr>
              <a:t>Focus on individual needs and the environment </a:t>
            </a:r>
          </a:p>
          <a:p>
            <a:pPr lvl="1">
              <a:buClr>
                <a:schemeClr val="accent3"/>
              </a:buClr>
              <a:defRPr/>
            </a:pPr>
            <a:endParaRPr lang="en-US"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b="1" dirty="0" smtClean="0">
                <a:latin typeface="Arial" pitchFamily="34" charset="0"/>
                <a:cs typeface="Arial" pitchFamily="34" charset="0"/>
              </a:rPr>
              <a:t>Skill building around self-awareness and interpersonal skills</a:t>
            </a:r>
          </a:p>
          <a:p>
            <a:pPr lvl="1">
              <a:buClr>
                <a:schemeClr val="accent3"/>
              </a:buClr>
              <a:defRPr/>
            </a:pPr>
            <a:endParaRPr lang="en-US" b="1" dirty="0" smtClean="0">
              <a:latin typeface="Arial" pitchFamily="34" charset="0"/>
              <a:cs typeface="Arial" pitchFamily="34" charset="0"/>
            </a:endParaRPr>
          </a:p>
          <a:p>
            <a:pPr marL="742950" lvl="1" indent="-285750">
              <a:buClr>
                <a:schemeClr val="accent3"/>
              </a:buClr>
              <a:buFont typeface="Arial" panose="020B0604020202020204" pitchFamily="34" charset="0"/>
              <a:buChar char="•"/>
              <a:defRPr/>
            </a:pPr>
            <a:r>
              <a:rPr lang="en-US" b="1" dirty="0" smtClean="0">
                <a:latin typeface="Arial" pitchFamily="34" charset="0"/>
                <a:cs typeface="Arial" pitchFamily="34" charset="0"/>
              </a:rPr>
              <a:t>Support  (e.g., trusted person, advocates, feeling accepted/included</a:t>
            </a:r>
            <a:r>
              <a:rPr lang="en-US" dirty="0" smtClean="0">
                <a:latin typeface="Arial" pitchFamily="34" charset="0"/>
                <a:cs typeface="Arial" pitchFamily="34" charset="0"/>
              </a:rPr>
              <a:t>)</a:t>
            </a:r>
          </a:p>
          <a:p>
            <a:pPr marL="342900" indent="-342900" fontAlgn="auto">
              <a:spcBef>
                <a:spcPct val="20000"/>
              </a:spcBef>
              <a:spcAft>
                <a:spcPts val="0"/>
              </a:spcAft>
              <a:buFont typeface="Arial" panose="020B0604020202020204" pitchFamily="34" charset="0"/>
              <a:buChar char="•"/>
              <a:defRPr/>
            </a:pPr>
            <a:endParaRPr lang="en-US" sz="1600" dirty="0" smtClean="0">
              <a:solidFill>
                <a:prstClr val="black"/>
              </a:solidFill>
              <a:latin typeface="Arial" pitchFamily="34" charset="0"/>
              <a:cs typeface="Arial" pitchFamily="34" charset="0"/>
            </a:endParaRPr>
          </a:p>
          <a:p>
            <a:pPr fontAlgn="auto">
              <a:spcBef>
                <a:spcPct val="20000"/>
              </a:spcBef>
              <a:spcAft>
                <a:spcPts val="0"/>
              </a:spcAft>
              <a:defRPr/>
            </a:pPr>
            <a:r>
              <a:rPr lang="en-US" sz="1200" dirty="0" smtClean="0">
                <a:solidFill>
                  <a:prstClr val="black"/>
                </a:solidFill>
                <a:latin typeface="Arial" pitchFamily="34" charset="0"/>
                <a:cs typeface="Arial" pitchFamily="34" charset="0"/>
              </a:rPr>
              <a:t>Fardella e al. 2018. A qualitative investigation of risk and protective factors for interpersonal violence in adults on the autism spectrum. Journal of Disability and Society. </a:t>
            </a:r>
            <a:endParaRPr lang="en-US" sz="1200" dirty="0">
              <a:solidFill>
                <a:prstClr val="black"/>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2">
                    <a:lumMod val="50000"/>
                  </a:schemeClr>
                </a:solidFill>
              </a:rPr>
              <a:t>23T</a:t>
            </a:r>
            <a:endParaRPr lang="en-US" dirty="0">
              <a:solidFill>
                <a:schemeClr val="accent2">
                  <a:lumMod val="50000"/>
                </a:schemeClr>
              </a:solidFill>
            </a:endParaRPr>
          </a:p>
        </p:txBody>
      </p:sp>
    </p:spTree>
    <p:extLst>
      <p:ext uri="{BB962C8B-B14F-4D97-AF65-F5344CB8AC3E}">
        <p14:creationId xmlns:p14="http://schemas.microsoft.com/office/powerpoint/2010/main" val="6393898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56351"/>
            <a:ext cx="762000" cy="273050"/>
          </a:xfrm>
        </p:spPr>
        <p:txBody>
          <a:bodyPr/>
          <a:lstStyle/>
          <a:p>
            <a:pPr>
              <a:defRPr/>
            </a:pPr>
            <a:r>
              <a:rPr lang="en-US" dirty="0" smtClean="0">
                <a:solidFill>
                  <a:schemeClr val="accent3">
                    <a:lumMod val="50000"/>
                  </a:schemeClr>
                </a:solidFill>
              </a:rPr>
              <a:t>24P</a:t>
            </a:r>
            <a:endParaRPr lang="en-US" dirty="0">
              <a:solidFill>
                <a:schemeClr val="accent3">
                  <a:lumMod val="50000"/>
                </a:schemeClr>
              </a:solidFill>
            </a:endParaRPr>
          </a:p>
        </p:txBody>
      </p:sp>
      <p:pic>
        <p:nvPicPr>
          <p:cNvPr id="63724" name="Picture 2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14400"/>
            <a:ext cx="27432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4036536"/>
            <a:ext cx="7696200" cy="969496"/>
          </a:xfrm>
          <a:prstGeom prst="rect">
            <a:avLst/>
          </a:prstGeom>
        </p:spPr>
        <p:txBody>
          <a:bodyPr wrap="square">
            <a:spAutoFit/>
          </a:bodyPr>
          <a:lstStyle/>
          <a:p>
            <a:pPr lvl="0" algn="ctr">
              <a:spcBef>
                <a:spcPct val="20000"/>
              </a:spcBef>
              <a:buClr>
                <a:srgbClr val="00007D"/>
              </a:buClr>
              <a:buSzPct val="75000"/>
              <a:defRPr/>
            </a:pPr>
            <a:r>
              <a:rPr lang="en-US" altLang="en-US" sz="1900" b="1" kern="0" dirty="0">
                <a:solidFill>
                  <a:srgbClr val="000000"/>
                </a:solidFill>
                <a:latin typeface="Arial"/>
                <a:ea typeface="ＭＳ Ｐゴシック"/>
                <a:cs typeface="Arial" panose="020B0604020202020204" pitchFamily="34" charset="0"/>
              </a:rPr>
              <a:t>A comprehensive approach that views behaviors as goal-directed and interconnected with physiology, situational context,  cultural factors, as well as a person’s thoughts and feelings.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8686800" cy="1219200"/>
          </a:xfrm>
        </p:spPr>
        <p:txBody>
          <a:bodyPr>
            <a:noAutofit/>
          </a:bodyPr>
          <a:lstStyle/>
          <a:p>
            <a:pPr algn="ctr" eaLnBrk="1" hangingPunct="1">
              <a:defRPr/>
            </a:pPr>
            <a:r>
              <a:rPr lang="en-US" kern="10" cap="none" dirty="0" smtClean="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t/>
            </a:r>
            <a:br>
              <a:rPr lang="en-US" kern="10" cap="none" dirty="0" smtClean="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br>
            <a:r>
              <a:rPr lang="en-US" kern="10" dirty="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t/>
            </a:r>
            <a:br>
              <a:rPr lang="en-US" kern="10" dirty="0">
                <a:ln w="19050">
                  <a:solidFill>
                    <a:srgbClr val="4E3B30"/>
                  </a:solidFill>
                  <a:round/>
                  <a:headEnd/>
                  <a:tailEnd/>
                </a:ln>
                <a:solidFill>
                  <a:prstClr val="white"/>
                </a:solidFill>
                <a:effectLst>
                  <a:outerShdw dist="35921" dir="2700000" algn="ctr" rotWithShape="0">
                    <a:srgbClr val="A5644E"/>
                  </a:outerShdw>
                </a:effectLst>
                <a:latin typeface="Impact"/>
                <a:ea typeface="+mn-ea"/>
                <a:cs typeface="Arial" charset="0"/>
              </a:rPr>
            </a:br>
            <a:r>
              <a:rPr lang="en-US" b="0" kern="10" dirty="0" smtClean="0">
                <a:solidFill>
                  <a:schemeClr val="tx1"/>
                </a:solidFill>
                <a:latin typeface="Impact"/>
                <a:ea typeface="+mn-ea"/>
                <a:cs typeface="Arial" charset="0"/>
              </a:rPr>
              <a:t/>
            </a:r>
            <a:br>
              <a:rPr lang="en-US" b="0" kern="10" dirty="0" smtClean="0">
                <a:solidFill>
                  <a:schemeClr val="tx1"/>
                </a:solidFill>
                <a:latin typeface="Impact"/>
                <a:ea typeface="+mn-ea"/>
                <a:cs typeface="Arial" charset="0"/>
              </a:rPr>
            </a:br>
            <a:endParaRPr lang="en-US" b="0" dirty="0">
              <a:solidFill>
                <a:schemeClr val="tx1"/>
              </a:solidFill>
            </a:endParaRPr>
          </a:p>
        </p:txBody>
      </p:sp>
      <p:sp>
        <p:nvSpPr>
          <p:cNvPr id="3" name="Content Placeholder 2"/>
          <p:cNvSpPr>
            <a:spLocks noGrp="1"/>
          </p:cNvSpPr>
          <p:nvPr>
            <p:ph idx="1"/>
          </p:nvPr>
        </p:nvSpPr>
        <p:spPr>
          <a:xfrm>
            <a:off x="515377" y="1676400"/>
            <a:ext cx="7984793" cy="3505200"/>
          </a:xfrm>
        </p:spPr>
        <p:txBody>
          <a:bodyPr>
            <a:normAutofit/>
          </a:bodyPr>
          <a:lstStyle/>
          <a:p>
            <a:pPr marL="91440" indent="0" algn="ctr">
              <a:spcBef>
                <a:spcPts val="0"/>
              </a:spcBef>
              <a:spcAft>
                <a:spcPts val="0"/>
              </a:spcAft>
              <a:buFont typeface="Wingdings 2" pitchFamily="18" charset="2"/>
              <a:buNone/>
              <a:defRPr/>
            </a:pPr>
            <a:r>
              <a:rPr lang="en-US" sz="2400" b="1" dirty="0" smtClean="0">
                <a:solidFill>
                  <a:schemeClr val="accent3">
                    <a:lumMod val="50000"/>
                  </a:schemeClr>
                </a:solidFill>
                <a:latin typeface="Arial" panose="020B0604020202020204" pitchFamily="34" charset="0"/>
                <a:cs typeface="Arial" panose="020B0604020202020204" pitchFamily="34" charset="0"/>
              </a:rPr>
              <a:t>Support for Positive Behavior</a:t>
            </a:r>
          </a:p>
          <a:p>
            <a:pPr marL="91440" indent="0" algn="ctr">
              <a:spcBef>
                <a:spcPts val="0"/>
              </a:spcBef>
              <a:spcAft>
                <a:spcPts val="0"/>
              </a:spcAft>
              <a:buFont typeface="Wingdings 2" pitchFamily="18" charset="2"/>
              <a:buNone/>
              <a:defRPr/>
            </a:pPr>
            <a:endParaRPr lang="en-US" sz="1900" b="1" dirty="0" smtClean="0">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r>
              <a:rPr lang="en-US" sz="1900" b="1" dirty="0" smtClean="0">
                <a:latin typeface="Arial" panose="020B0604020202020204" pitchFamily="34" charset="0"/>
                <a:cs typeface="Arial" panose="020B0604020202020204" pitchFamily="34" charset="0"/>
              </a:rPr>
              <a:t>Support </a:t>
            </a:r>
            <a:r>
              <a:rPr lang="en-US" sz="1900" b="1" dirty="0">
                <a:latin typeface="Arial" panose="020B0604020202020204" pitchFamily="34" charset="0"/>
                <a:cs typeface="Arial" panose="020B0604020202020204" pitchFamily="34" charset="0"/>
              </a:rPr>
              <a:t>= Encouraging, increasing, and </a:t>
            </a:r>
            <a:r>
              <a:rPr lang="en-US" sz="1900" b="1" dirty="0" smtClean="0">
                <a:latin typeface="Arial" panose="020B0604020202020204" pitchFamily="34" charset="0"/>
                <a:cs typeface="Arial" panose="020B0604020202020204" pitchFamily="34" charset="0"/>
              </a:rPr>
              <a:t>strengthening</a:t>
            </a:r>
          </a:p>
          <a:p>
            <a:pPr marL="91440" indent="0" algn="ctr">
              <a:spcBef>
                <a:spcPts val="0"/>
              </a:spcBef>
              <a:spcAft>
                <a:spcPts val="0"/>
              </a:spcAft>
              <a:buFont typeface="Wingdings 2" pitchFamily="18" charset="2"/>
              <a:buNone/>
              <a:defRPr/>
            </a:pPr>
            <a:endParaRPr lang="en-US" sz="1900" b="1" dirty="0">
              <a:latin typeface="Arial" panose="020B0604020202020204" pitchFamily="34" charset="0"/>
              <a:cs typeface="Arial" panose="020B0604020202020204" pitchFamily="34" charset="0"/>
            </a:endParaRPr>
          </a:p>
          <a:p>
            <a:pPr marL="91440" lvl="0" indent="0" algn="ctr">
              <a:spcBef>
                <a:spcPts val="0"/>
              </a:spcBef>
              <a:buNone/>
              <a:defRPr/>
            </a:pPr>
            <a:r>
              <a:rPr lang="en-US" sz="1900" b="1" dirty="0" smtClean="0">
                <a:latin typeface="Arial" panose="020B0604020202020204" pitchFamily="34" charset="0"/>
                <a:cs typeface="Arial" panose="020B0604020202020204" pitchFamily="34" charset="0"/>
              </a:rPr>
              <a:t>Positive Behavior = desirable, adaptive, and prosocial</a:t>
            </a:r>
          </a:p>
          <a:p>
            <a:pPr marL="91440" lvl="0" indent="0" algn="ctr">
              <a:spcBef>
                <a:spcPts val="0"/>
              </a:spcBef>
              <a:buNone/>
              <a:defRPr/>
            </a:pPr>
            <a:endParaRPr lang="en-US" sz="1900" dirty="0" smtClean="0">
              <a:latin typeface="Arial" panose="020B0604020202020204" pitchFamily="34" charset="0"/>
              <a:cs typeface="Arial" panose="020B0604020202020204" pitchFamily="34" charset="0"/>
            </a:endParaRPr>
          </a:p>
          <a:p>
            <a:pPr marL="91440" lvl="0" indent="0" algn="ctr">
              <a:spcBef>
                <a:spcPts val="0"/>
              </a:spcBef>
              <a:buNone/>
              <a:defRPr/>
            </a:pPr>
            <a:endParaRPr lang="en-US" sz="1800" dirty="0">
              <a:latin typeface="Arial" panose="020B0604020202020204" pitchFamily="34" charset="0"/>
              <a:cs typeface="Arial" panose="020B0604020202020204" pitchFamily="34" charset="0"/>
            </a:endParaRPr>
          </a:p>
          <a:p>
            <a:pPr marL="91440" lvl="0" indent="0" algn="ctr">
              <a:spcBef>
                <a:spcPts val="0"/>
              </a:spcBef>
              <a:buNone/>
              <a:defRPr/>
            </a:pPr>
            <a:r>
              <a:rPr lang="en-US" sz="1900" b="1" i="1" dirty="0" smtClean="0">
                <a:solidFill>
                  <a:schemeClr val="accent2"/>
                </a:solidFill>
                <a:latin typeface="Arial" panose="020B0604020202020204" pitchFamily="34" charset="0"/>
                <a:cs typeface="Arial" panose="020B0604020202020204" pitchFamily="34" charset="0"/>
              </a:rPr>
              <a:t>Avoids the use </a:t>
            </a:r>
            <a:r>
              <a:rPr lang="en-US" sz="1900" b="1" i="1" dirty="0">
                <a:solidFill>
                  <a:schemeClr val="accent2"/>
                </a:solidFill>
                <a:latin typeface="Arial" panose="020B0604020202020204" pitchFamily="34" charset="0"/>
                <a:cs typeface="Arial" panose="020B0604020202020204" pitchFamily="34" charset="0"/>
              </a:rPr>
              <a:t>of aversive, humiliating, or stigmatizing </a:t>
            </a:r>
            <a:r>
              <a:rPr lang="en-US" sz="1900" b="1" i="1" dirty="0" smtClean="0">
                <a:solidFill>
                  <a:schemeClr val="accent2"/>
                </a:solidFill>
                <a:latin typeface="Arial" panose="020B0604020202020204" pitchFamily="34" charset="0"/>
                <a:cs typeface="Arial" panose="020B0604020202020204" pitchFamily="34" charset="0"/>
              </a:rPr>
              <a:t>interventions</a:t>
            </a:r>
            <a:endParaRPr lang="en-US" sz="1900" b="1" i="1" dirty="0">
              <a:solidFill>
                <a:schemeClr val="accent2"/>
              </a:solidFill>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endParaRPr lang="en-US" sz="1800" dirty="0" smtClean="0">
              <a:latin typeface="Arial" panose="020B0604020202020204" pitchFamily="34" charset="0"/>
              <a:cs typeface="Arial" panose="020B0604020202020204" pitchFamily="34" charset="0"/>
            </a:endParaRPr>
          </a:p>
          <a:p>
            <a:pPr marL="91440" algn="ctr">
              <a:spcBef>
                <a:spcPts val="0"/>
              </a:spcBef>
              <a:spcAft>
                <a:spcPts val="0"/>
              </a:spcAft>
              <a:defRPr/>
            </a:pPr>
            <a:endParaRPr lang="en-US" sz="1800" dirty="0">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endParaRPr lang="en-US" sz="1800" dirty="0" smtClean="0">
              <a:latin typeface="Arial" panose="020B0604020202020204" pitchFamily="34" charset="0"/>
              <a:cs typeface="Arial" panose="020B0604020202020204" pitchFamily="34" charset="0"/>
            </a:endParaRPr>
          </a:p>
          <a:p>
            <a:pPr marL="91440" indent="0" algn="ctr">
              <a:spcBef>
                <a:spcPts val="0"/>
              </a:spcBef>
              <a:spcAft>
                <a:spcPts val="0"/>
              </a:spcAft>
              <a:buFont typeface="Wingdings 2" pitchFamily="18" charset="2"/>
              <a:buNone/>
              <a:defRPr/>
            </a:pPr>
            <a:endParaRPr lang="en-US" sz="2400" dirty="0" smtClean="0">
              <a:solidFill>
                <a:srgbClr val="C00000"/>
              </a:solidFill>
              <a:latin typeface="Arial" panose="020B0604020202020204" pitchFamily="34" charset="0"/>
              <a:cs typeface="Arial" panose="020B0604020202020204" pitchFamily="34" charset="0"/>
            </a:endParaRPr>
          </a:p>
          <a:p>
            <a:pPr marL="0" indent="0" algn="ctr">
              <a:buFont typeface="Wingdings 2" pitchFamily="18" charset="2"/>
              <a:buNone/>
              <a:defRP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dirty="0" smtClean="0">
                <a:solidFill>
                  <a:schemeClr val="accent3">
                    <a:lumMod val="50000"/>
                  </a:schemeClr>
                </a:solidFill>
              </a:rPr>
              <a:t>25P</a:t>
            </a:r>
            <a:endParaRPr lang="en-US" dirty="0">
              <a:solidFill>
                <a:schemeClr val="accent3">
                  <a:lumMod val="50000"/>
                </a:schemeClr>
              </a:solidFill>
            </a:endParaRPr>
          </a:p>
        </p:txBody>
      </p:sp>
      <p:sp>
        <p:nvSpPr>
          <p:cNvPr id="6" name="Rectangle 5"/>
          <p:cNvSpPr/>
          <p:nvPr/>
        </p:nvSpPr>
        <p:spPr>
          <a:xfrm>
            <a:off x="1194888" y="796638"/>
            <a:ext cx="7271415" cy="584775"/>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dirty="0" smtClean="0">
                <a:solidFill>
                  <a:schemeClr val="accent3">
                    <a:lumMod val="50000"/>
                  </a:schemeClr>
                </a:solidFill>
              </a:rPr>
              <a:t>26P</a:t>
            </a:r>
            <a:endParaRPr lang="en-US" dirty="0">
              <a:solidFill>
                <a:schemeClr val="accent3">
                  <a:lumMod val="50000"/>
                </a:schemeClr>
              </a:solidFill>
            </a:endParaRPr>
          </a:p>
        </p:txBody>
      </p:sp>
      <p:sp>
        <p:nvSpPr>
          <p:cNvPr id="5" name="Content Placeholder 2"/>
          <p:cNvSpPr txBox="1">
            <a:spLocks/>
          </p:cNvSpPr>
          <p:nvPr/>
        </p:nvSpPr>
        <p:spPr bwMode="auto">
          <a:xfrm>
            <a:off x="964809" y="1600200"/>
            <a:ext cx="7315200" cy="410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a:buClr>
                <a:srgbClr val="F0A22E"/>
              </a:buClr>
              <a:buFont typeface="Wingdings 2" pitchFamily="18" charset="2"/>
              <a:buNone/>
              <a:defRPr/>
            </a:pPr>
            <a:r>
              <a:rPr lang="en-US" sz="2000" b="1" u="sng" kern="0" dirty="0" smtClean="0">
                <a:solidFill>
                  <a:schemeClr val="accent3">
                    <a:lumMod val="50000"/>
                  </a:schemeClr>
                </a:solidFill>
                <a:latin typeface="Arial" panose="020B0604020202020204" pitchFamily="34" charset="0"/>
                <a:cs typeface="Arial" panose="020B0604020202020204" pitchFamily="34" charset="0"/>
              </a:rPr>
              <a:t>Hallmark Strategies:</a:t>
            </a: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Minimize or eliminate environmental triggers</a:t>
            </a:r>
          </a:p>
          <a:p>
            <a:pPr marL="0" indent="0">
              <a:buClr>
                <a:schemeClr val="accent3"/>
              </a:buClr>
              <a:buNone/>
              <a:defRPr/>
            </a:pPr>
            <a:endParaRPr lang="en-US" sz="1900" b="1" kern="0" dirty="0" smtClean="0">
              <a:latin typeface="Arial" panose="020B0604020202020204" pitchFamily="34" charset="0"/>
              <a:cs typeface="Arial" panose="020B0604020202020204" pitchFamily="34" charset="0"/>
            </a:endParaRP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Proactive setting of expectations</a:t>
            </a:r>
          </a:p>
          <a:p>
            <a:pPr marL="0" indent="0">
              <a:buClr>
                <a:schemeClr val="accent3"/>
              </a:buClr>
              <a:buNone/>
              <a:defRPr/>
            </a:pPr>
            <a:r>
              <a:rPr lang="en-US" sz="1900" b="1" kern="0" dirty="0" smtClean="0">
                <a:latin typeface="Arial" panose="020B0604020202020204" pitchFamily="34" charset="0"/>
                <a:cs typeface="Arial" panose="020B0604020202020204" pitchFamily="34" charset="0"/>
              </a:rPr>
              <a:t> </a:t>
            </a:r>
            <a:endParaRPr lang="en-US" sz="1900" b="1" kern="0" dirty="0">
              <a:latin typeface="Arial" panose="020B0604020202020204" pitchFamily="34" charset="0"/>
              <a:cs typeface="Arial" panose="020B0604020202020204" pitchFamily="34" charset="0"/>
            </a:endParaRP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Teaching acceptable behaviors</a:t>
            </a:r>
          </a:p>
          <a:p>
            <a:pPr marL="0" indent="0">
              <a:buClr>
                <a:schemeClr val="accent3"/>
              </a:buClr>
              <a:buNone/>
              <a:defRPr/>
            </a:pPr>
            <a:r>
              <a:rPr lang="en-US" sz="1900" b="1" kern="0" dirty="0" smtClean="0">
                <a:latin typeface="Arial" panose="020B0604020202020204" pitchFamily="34" charset="0"/>
                <a:cs typeface="Arial" panose="020B0604020202020204" pitchFamily="34" charset="0"/>
              </a:rPr>
              <a:t> </a:t>
            </a: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Building on existing appropriate behaviors</a:t>
            </a:r>
          </a:p>
          <a:p>
            <a:pPr marL="0" indent="0">
              <a:buClr>
                <a:schemeClr val="accent3"/>
              </a:buClr>
              <a:buNone/>
              <a:defRPr/>
            </a:pPr>
            <a:endParaRPr lang="en-US" sz="1900" b="1" kern="0" dirty="0" smtClean="0">
              <a:latin typeface="Arial" panose="020B0604020202020204" pitchFamily="34" charset="0"/>
              <a:cs typeface="Arial" panose="020B0604020202020204" pitchFamily="34" charset="0"/>
            </a:endParaRP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Improving quality of life</a:t>
            </a:r>
          </a:p>
          <a:p>
            <a:pPr marL="0" indent="0">
              <a:buClr>
                <a:schemeClr val="accent3"/>
              </a:buClr>
              <a:buNone/>
              <a:defRPr/>
            </a:pPr>
            <a:endParaRPr lang="en-US" sz="1900" b="1" kern="0" dirty="0" smtClean="0">
              <a:latin typeface="Arial" panose="020B0604020202020204" pitchFamily="34" charset="0"/>
              <a:cs typeface="Arial" panose="020B0604020202020204" pitchFamily="34" charset="0"/>
            </a:endParaRPr>
          </a:p>
          <a:p>
            <a:pPr>
              <a:buClr>
                <a:schemeClr val="accent3"/>
              </a:buClr>
              <a:buFont typeface="Arial" panose="020B0604020202020204" pitchFamily="34" charset="0"/>
              <a:buChar char="•"/>
              <a:defRPr/>
            </a:pPr>
            <a:r>
              <a:rPr lang="en-US" sz="1900" b="1" kern="0" dirty="0" smtClean="0">
                <a:latin typeface="Arial" panose="020B0604020202020204" pitchFamily="34" charset="0"/>
                <a:cs typeface="Arial" panose="020B0604020202020204" pitchFamily="34" charset="0"/>
              </a:rPr>
              <a:t>Consistency and </a:t>
            </a:r>
            <a:r>
              <a:rPr lang="en-US" sz="1900" b="1" kern="0" dirty="0">
                <a:latin typeface="Arial" panose="020B0604020202020204" pitchFamily="34" charset="0"/>
                <a:cs typeface="Arial" panose="020B0604020202020204" pitchFamily="34" charset="0"/>
              </a:rPr>
              <a:t>f</a:t>
            </a:r>
            <a:r>
              <a:rPr lang="en-US" sz="1900" b="1" kern="0" dirty="0" smtClean="0">
                <a:latin typeface="Arial" panose="020B0604020202020204" pitchFamily="34" charset="0"/>
                <a:cs typeface="Arial" panose="020B0604020202020204" pitchFamily="34" charset="0"/>
              </a:rPr>
              <a:t>idelity with implementation</a:t>
            </a:r>
            <a:endParaRPr lang="en-US" sz="1900" b="1" kern="0" dirty="0">
              <a:latin typeface="Arial" panose="020B0604020202020204" pitchFamily="34" charset="0"/>
              <a:cs typeface="Arial" panose="020B0604020202020204" pitchFamily="34" charset="0"/>
            </a:endParaRPr>
          </a:p>
        </p:txBody>
      </p:sp>
      <p:sp>
        <p:nvSpPr>
          <p:cNvPr id="6" name="Rectangle 5"/>
          <p:cNvSpPr/>
          <p:nvPr/>
        </p:nvSpPr>
        <p:spPr>
          <a:xfrm>
            <a:off x="964809" y="762000"/>
            <a:ext cx="7271415" cy="584775"/>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543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solidFill>
                  <a:schemeClr val="accent3">
                    <a:lumMod val="50000"/>
                  </a:schemeClr>
                </a:solidFill>
              </a:rPr>
              <a:t>27P</a:t>
            </a:r>
            <a:endParaRPr lang="en-US" dirty="0">
              <a:solidFill>
                <a:schemeClr val="accent3">
                  <a:lumMod val="50000"/>
                </a:schemeClr>
              </a:solidFill>
            </a:endParaRPr>
          </a:p>
        </p:txBody>
      </p:sp>
      <p:sp>
        <p:nvSpPr>
          <p:cNvPr id="38915" name="Rectangle 3"/>
          <p:cNvSpPr>
            <a:spLocks noGrp="1" noChangeArrowheads="1"/>
          </p:cNvSpPr>
          <p:nvPr>
            <p:ph type="body" idx="4294967295"/>
          </p:nvPr>
        </p:nvSpPr>
        <p:spPr>
          <a:xfrm>
            <a:off x="719665" y="2057400"/>
            <a:ext cx="7696200" cy="4953000"/>
          </a:xfrm>
        </p:spPr>
        <p:txBody>
          <a:bodyPr/>
          <a:lstStyle/>
          <a:p>
            <a:pPr marL="0" indent="0" eaLnBrk="1" hangingPunct="1">
              <a:buNone/>
              <a:defRPr/>
            </a:pPr>
            <a:r>
              <a:rPr lang="en-US" altLang="en-US" sz="2000" b="1" i="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Targeted</a:t>
            </a:r>
            <a:r>
              <a:rPr lang="en-US" altLang="en-US" sz="2000" b="1" dirty="0" smtClean="0">
                <a:solidFill>
                  <a:schemeClr val="accent3">
                    <a:lumMod val="50000"/>
                  </a:schemeClr>
                </a:solidFill>
                <a:latin typeface="Arial" panose="020B0604020202020204" pitchFamily="34" charset="0"/>
                <a:cs typeface="Arial" panose="020B0604020202020204" pitchFamily="34" charset="0"/>
              </a:rPr>
              <a:t> Positive Behaviors:</a:t>
            </a:r>
          </a:p>
          <a:p>
            <a:pPr eaLnBrk="1" hangingPunct="1">
              <a:spcBef>
                <a:spcPct val="10000"/>
              </a:spcBef>
              <a:buFont typeface="Arial" panose="020B0604020202020204" pitchFamily="34" charset="0"/>
              <a:buChar char="•"/>
              <a:defRPr/>
            </a:pPr>
            <a:r>
              <a:rPr lang="en-US" altLang="en-US" sz="1900" b="1" i="1" dirty="0" smtClean="0">
                <a:latin typeface="Arial" panose="020B0604020202020204" pitchFamily="34" charset="0"/>
                <a:cs typeface="Arial" panose="020B0604020202020204" pitchFamily="34" charset="0"/>
              </a:rPr>
              <a:t>To achieve, instill, increase, and maintain</a:t>
            </a:r>
          </a:p>
          <a:p>
            <a:pPr marL="457200" lvl="1" indent="0" algn="r" eaLnBrk="1" hangingPunct="1">
              <a:spcBef>
                <a:spcPct val="0"/>
              </a:spcBef>
              <a:buClr>
                <a:schemeClr val="accent3"/>
              </a:buClr>
              <a:buSzTx/>
              <a:buNone/>
              <a:defRPr/>
            </a:pPr>
            <a:r>
              <a:rPr lang="en-US" altLang="en-US" sz="1900" b="1" dirty="0" smtClean="0">
                <a:latin typeface="Arial" panose="020B0604020202020204" pitchFamily="34" charset="0"/>
                <a:cs typeface="Arial" panose="020B0604020202020204" pitchFamily="34" charset="0"/>
              </a:rPr>
              <a:t> </a:t>
            </a:r>
          </a:p>
          <a:p>
            <a:pPr lvl="1" eaLnBrk="1" hangingPunct="1">
              <a:spcBef>
                <a:spcPct val="0"/>
              </a:spcBef>
              <a:buClr>
                <a:schemeClr val="accent3"/>
              </a:buClr>
              <a:buSzTx/>
              <a:buFont typeface="Arial" panose="020B0604020202020204" pitchFamily="34" charset="0"/>
              <a:buChar char="•"/>
              <a:defRPr/>
            </a:pPr>
            <a:r>
              <a:rPr lang="en-US" altLang="en-US" sz="1900" b="1" dirty="0" smtClean="0">
                <a:latin typeface="Arial" panose="020B0604020202020204" pitchFamily="34" charset="0"/>
                <a:cs typeface="Arial" panose="020B0604020202020204" pitchFamily="34" charset="0"/>
              </a:rPr>
              <a:t>Increase </a:t>
            </a:r>
            <a:r>
              <a:rPr lang="en-US" altLang="en-US" sz="1900" b="1" dirty="0">
                <a:latin typeface="Arial" panose="020B0604020202020204" pitchFamily="34" charset="0"/>
                <a:cs typeface="Arial" panose="020B0604020202020204" pitchFamily="34" charset="0"/>
              </a:rPr>
              <a:t>emotional regulation through coping strategies, self-soothing, </a:t>
            </a:r>
            <a:r>
              <a:rPr lang="en-US" altLang="en-US" sz="1900" b="1" dirty="0" smtClean="0">
                <a:latin typeface="Arial" panose="020B0604020202020204" pitchFamily="34" charset="0"/>
                <a:cs typeface="Arial" panose="020B0604020202020204" pitchFamily="34" charset="0"/>
              </a:rPr>
              <a:t>healthy diversions, and opportunities to learn self-control. </a:t>
            </a:r>
            <a:endParaRPr lang="en-US" altLang="en-US" sz="1900" b="1" dirty="0">
              <a:latin typeface="Arial" panose="020B0604020202020204" pitchFamily="34" charset="0"/>
              <a:cs typeface="Arial" panose="020B0604020202020204" pitchFamily="34" charset="0"/>
            </a:endParaRPr>
          </a:p>
          <a:p>
            <a:pPr lvl="1" eaLnBrk="1" hangingPunct="1">
              <a:spcBef>
                <a:spcPct val="0"/>
              </a:spcBef>
              <a:buClr>
                <a:schemeClr val="accent3"/>
              </a:buClr>
              <a:buSzTx/>
              <a:buFont typeface="Arial" panose="020B0604020202020204" pitchFamily="34" charset="0"/>
              <a:buChar char="•"/>
              <a:defRPr/>
            </a:pPr>
            <a:endParaRPr lang="en-US" altLang="en-US" sz="1900" b="1" dirty="0">
              <a:latin typeface="Arial" panose="020B0604020202020204" pitchFamily="34" charset="0"/>
              <a:cs typeface="Arial" panose="020B0604020202020204" pitchFamily="34" charset="0"/>
            </a:endParaRPr>
          </a:p>
          <a:p>
            <a:pPr lvl="1" eaLnBrk="1" hangingPunct="1">
              <a:spcBef>
                <a:spcPct val="0"/>
              </a:spcBef>
              <a:buClr>
                <a:schemeClr val="accent3"/>
              </a:buClr>
              <a:buSzTx/>
              <a:buFont typeface="Arial" panose="020B0604020202020204" pitchFamily="34" charset="0"/>
              <a:buChar char="•"/>
              <a:defRPr/>
            </a:pPr>
            <a:r>
              <a:rPr lang="en-US" altLang="en-US" sz="1900" b="1" dirty="0">
                <a:latin typeface="Arial" panose="020B0604020202020204" pitchFamily="34" charset="0"/>
                <a:cs typeface="Arial" panose="020B0604020202020204" pitchFamily="34" charset="0"/>
              </a:rPr>
              <a:t>Become more </a:t>
            </a:r>
            <a:r>
              <a:rPr lang="en-US" altLang="en-US" sz="1900" b="1" dirty="0" smtClean="0">
                <a:latin typeface="Arial" panose="020B0604020202020204" pitchFamily="34" charset="0"/>
                <a:cs typeface="Arial" panose="020B0604020202020204" pitchFamily="34" charset="0"/>
              </a:rPr>
              <a:t>adaptive and self-reliant by </a:t>
            </a:r>
            <a:r>
              <a:rPr lang="en-US" altLang="en-US" sz="1900" b="1" dirty="0">
                <a:latin typeface="Arial" panose="020B0604020202020204" pitchFamily="34" charset="0"/>
                <a:cs typeface="Arial" panose="020B0604020202020204" pitchFamily="34" charset="0"/>
              </a:rPr>
              <a:t>building </a:t>
            </a:r>
            <a:r>
              <a:rPr lang="en-US" altLang="en-US" sz="1900" b="1" dirty="0" smtClean="0">
                <a:latin typeface="Arial" panose="020B0604020202020204" pitchFamily="34" charset="0"/>
                <a:cs typeface="Arial" panose="020B0604020202020204" pitchFamily="34" charset="0"/>
              </a:rPr>
              <a:t>autonomy, mastery</a:t>
            </a:r>
            <a:r>
              <a:rPr lang="en-US" altLang="en-US" sz="1900" b="1" dirty="0">
                <a:latin typeface="Arial" panose="020B0604020202020204" pitchFamily="34" charset="0"/>
                <a:cs typeface="Arial" panose="020B0604020202020204" pitchFamily="34" charset="0"/>
              </a:rPr>
              <a:t>, confidence, and self-direction.</a:t>
            </a:r>
          </a:p>
          <a:p>
            <a:pPr lvl="1" eaLnBrk="1" hangingPunct="1">
              <a:spcBef>
                <a:spcPct val="0"/>
              </a:spcBef>
              <a:buClr>
                <a:schemeClr val="accent3"/>
              </a:buClr>
              <a:buSzTx/>
              <a:buFont typeface="Arial" panose="020B0604020202020204" pitchFamily="34" charset="0"/>
              <a:buChar char="•"/>
              <a:defRPr/>
            </a:pPr>
            <a:endParaRPr lang="en-US" altLang="en-US" sz="1900" b="1" dirty="0">
              <a:latin typeface="Arial" panose="020B0604020202020204" pitchFamily="34" charset="0"/>
              <a:cs typeface="Arial" panose="020B0604020202020204" pitchFamily="34" charset="0"/>
            </a:endParaRPr>
          </a:p>
          <a:p>
            <a:pPr lvl="1" eaLnBrk="1" hangingPunct="1">
              <a:spcBef>
                <a:spcPct val="0"/>
              </a:spcBef>
              <a:buClr>
                <a:schemeClr val="accent3"/>
              </a:buClr>
              <a:buSzTx/>
              <a:buFont typeface="Arial" panose="020B0604020202020204" pitchFamily="34" charset="0"/>
              <a:buChar char="•"/>
              <a:defRPr/>
            </a:pPr>
            <a:r>
              <a:rPr lang="en-US" altLang="en-US" sz="1900" b="1" dirty="0">
                <a:latin typeface="Arial" panose="020B0604020202020204" pitchFamily="34" charset="0"/>
                <a:cs typeface="Arial" panose="020B0604020202020204" pitchFamily="34" charset="0"/>
              </a:rPr>
              <a:t>Increase </a:t>
            </a:r>
            <a:r>
              <a:rPr lang="en-US" altLang="en-US" sz="1900" b="1" dirty="0" smtClean="0">
                <a:latin typeface="Arial" panose="020B0604020202020204" pitchFamily="34" charset="0"/>
                <a:cs typeface="Arial" panose="020B0604020202020204" pitchFamily="34" charset="0"/>
              </a:rPr>
              <a:t>prosocial </a:t>
            </a:r>
            <a:r>
              <a:rPr lang="en-US" altLang="en-US" sz="1900" b="1" dirty="0">
                <a:latin typeface="Arial" panose="020B0604020202020204" pitchFamily="34" charset="0"/>
                <a:cs typeface="Arial" panose="020B0604020202020204" pitchFamily="34" charset="0"/>
              </a:rPr>
              <a:t>skills and participation in community activities</a:t>
            </a:r>
            <a:endParaRPr lang="en-US" altLang="en-US" sz="1900" b="1" dirty="0" smtClean="0">
              <a:latin typeface="Arial" panose="020B0604020202020204" pitchFamily="34" charset="0"/>
              <a:cs typeface="Arial" panose="020B0604020202020204" pitchFamily="34" charset="0"/>
            </a:endParaRPr>
          </a:p>
          <a:p>
            <a:pPr eaLnBrk="1" hangingPunct="1">
              <a:spcBef>
                <a:spcPct val="10000"/>
              </a:spcBef>
              <a:buFont typeface="Wingdings" pitchFamily="2" charset="2"/>
              <a:buNone/>
              <a:defRPr/>
            </a:pPr>
            <a:endParaRPr lang="en-US" altLang="en-US" sz="2000" dirty="0" smtClean="0">
              <a:solidFill>
                <a:srgbClr val="00B050"/>
              </a:solidFill>
              <a:effectLst>
                <a:outerShdw blurRad="38100" dist="38100" dir="2700000" algn="tl">
                  <a:srgbClr val="000000">
                    <a:alpha val="43137"/>
                  </a:srgbClr>
                </a:outerShdw>
              </a:effectLst>
            </a:endParaRPr>
          </a:p>
          <a:p>
            <a:pPr eaLnBrk="1" hangingPunct="1">
              <a:spcBef>
                <a:spcPct val="10000"/>
              </a:spcBef>
              <a:buFont typeface="Wingdings" pitchFamily="2" charset="2"/>
              <a:buNone/>
              <a:defRPr/>
            </a:pPr>
            <a:endParaRPr lang="en-US" altLang="en-US" sz="2000" i="1" dirty="0" smtClean="0"/>
          </a:p>
          <a:p>
            <a:pPr lvl="1" eaLnBrk="1" hangingPunct="1">
              <a:spcBef>
                <a:spcPct val="10000"/>
              </a:spcBef>
              <a:buFontTx/>
              <a:buNone/>
              <a:defRPr/>
            </a:pPr>
            <a:endParaRPr lang="en-US" altLang="en-US" sz="2000" dirty="0" smtClean="0"/>
          </a:p>
        </p:txBody>
      </p:sp>
      <p:sp>
        <p:nvSpPr>
          <p:cNvPr id="5" name="Rectangle 4"/>
          <p:cNvSpPr/>
          <p:nvPr/>
        </p:nvSpPr>
        <p:spPr>
          <a:xfrm>
            <a:off x="932058" y="914400"/>
            <a:ext cx="7271415" cy="954107"/>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p>
          <a:p>
            <a:pPr algn="ctr">
              <a:defRPr/>
            </a:pPr>
            <a:r>
              <a:rPr lang="en-US" sz="2400" b="1" i="1" kern="10" dirty="0" smtClean="0">
                <a:solidFill>
                  <a:schemeClr val="accent3">
                    <a:lumMod val="50000"/>
                  </a:schemeClr>
                </a:solidFill>
                <a:latin typeface="Arial" panose="020B0604020202020204" pitchFamily="34" charset="0"/>
                <a:cs typeface="Arial" panose="020B0604020202020204" pitchFamily="34" charset="0"/>
              </a:rPr>
              <a:t>Terminology</a:t>
            </a:r>
            <a:endParaRPr lang="en-US" sz="2400" b="1" i="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457200" y="2057400"/>
            <a:ext cx="8305800" cy="4395913"/>
          </a:xfrm>
        </p:spPr>
        <p:txBody>
          <a:bodyPr>
            <a:normAutofit fontScale="70000" lnSpcReduction="20000"/>
          </a:bodyPr>
          <a:lstStyle/>
          <a:p>
            <a:pPr eaLnBrk="1" hangingPunct="1">
              <a:spcBef>
                <a:spcPts val="0"/>
              </a:spcBef>
              <a:buFontTx/>
              <a:buNone/>
              <a:defRPr/>
            </a:pPr>
            <a:r>
              <a:rPr lang="en-US" altLang="en-US" sz="2900" b="1" dirty="0" smtClean="0">
                <a:solidFill>
                  <a:schemeClr val="accent3">
                    <a:lumMod val="50000"/>
                  </a:schemeClr>
                </a:solidFill>
                <a:latin typeface="Arial" panose="020B0604020202020204" pitchFamily="34" charset="0"/>
                <a:cs typeface="Arial" panose="020B0604020202020204" pitchFamily="34" charset="0"/>
              </a:rPr>
              <a:t>Behaviors  of Concern: </a:t>
            </a:r>
            <a:r>
              <a:rPr lang="en-US" altLang="en-US" sz="2500" b="1" dirty="0">
                <a:latin typeface="Arial" panose="020B0604020202020204" pitchFamily="34" charset="0"/>
                <a:cs typeface="Arial" panose="020B0604020202020204" pitchFamily="34" charset="0"/>
              </a:rPr>
              <a:t>t</a:t>
            </a:r>
            <a:r>
              <a:rPr lang="en-US" altLang="en-US" sz="2500" b="1" dirty="0" smtClean="0">
                <a:latin typeface="Arial" panose="020B0604020202020204" pitchFamily="34" charset="0"/>
                <a:cs typeface="Arial" panose="020B0604020202020204" pitchFamily="34" charset="0"/>
              </a:rPr>
              <a:t>hose to decrease or eliminate.</a:t>
            </a:r>
          </a:p>
          <a:p>
            <a:pPr eaLnBrk="1" hangingPunct="1">
              <a:spcBef>
                <a:spcPts val="0"/>
              </a:spcBef>
              <a:buFontTx/>
              <a:buNone/>
              <a:defRPr/>
            </a:pPr>
            <a:endParaRPr lang="en-US" altLang="en-US" sz="2500" b="1" dirty="0" smtClean="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Char char="•"/>
              <a:defRPr/>
            </a:pPr>
            <a:r>
              <a:rPr lang="en-US" altLang="en-US" sz="2700" b="1" dirty="0" smtClean="0">
                <a:latin typeface="Arial" panose="020B0604020202020204" pitchFamily="34" charset="0"/>
                <a:cs typeface="Arial" panose="020B0604020202020204" pitchFamily="34" charset="0"/>
              </a:rPr>
              <a:t>These include verbal outbursts, physical aggression, property destruction, perseveration, poor boundaries, and refusals. </a:t>
            </a:r>
          </a:p>
          <a:p>
            <a:pPr eaLnBrk="1" hangingPunct="1">
              <a:spcBef>
                <a:spcPts val="0"/>
              </a:spcBef>
              <a:buFont typeface="Arial" panose="020B0604020202020204" pitchFamily="34" charset="0"/>
              <a:buChar char="•"/>
              <a:defRPr/>
            </a:pPr>
            <a:endParaRPr lang="en-US" altLang="en-US" sz="2700" b="1" dirty="0" smtClean="0">
              <a:solidFill>
                <a:schemeClr val="accent3">
                  <a:lumMod val="50000"/>
                </a:schemeClr>
              </a:solidFill>
              <a:latin typeface="Arial" panose="020B0604020202020204" pitchFamily="34" charset="0"/>
              <a:cs typeface="Arial" panose="020B0604020202020204" pitchFamily="34" charset="0"/>
            </a:endParaRPr>
          </a:p>
          <a:p>
            <a:pPr marL="0" indent="0">
              <a:buNone/>
              <a:defRPr/>
            </a:pPr>
            <a:endParaRPr lang="en-US" sz="2900" b="1" dirty="0" smtClean="0">
              <a:solidFill>
                <a:schemeClr val="accent3">
                  <a:lumMod val="50000"/>
                </a:schemeClr>
              </a:solidFill>
              <a:latin typeface="Arial" panose="020B0604020202020204" pitchFamily="34" charset="0"/>
              <a:ea typeface="+mj-ea"/>
              <a:cs typeface="Arial" panose="020B0604020202020204" pitchFamily="34" charset="0"/>
            </a:endParaRPr>
          </a:p>
          <a:p>
            <a:pPr marL="0" indent="0">
              <a:buNone/>
              <a:defRPr/>
            </a:pPr>
            <a:r>
              <a:rPr lang="en-US" sz="2900" b="1" dirty="0" smtClean="0">
                <a:solidFill>
                  <a:schemeClr val="accent3">
                    <a:lumMod val="50000"/>
                  </a:schemeClr>
                </a:solidFill>
                <a:latin typeface="Arial" panose="020B0604020202020204" pitchFamily="34" charset="0"/>
                <a:ea typeface="+mj-ea"/>
                <a:cs typeface="Arial" panose="020B0604020202020204" pitchFamily="34" charset="0"/>
              </a:rPr>
              <a:t>Criteria </a:t>
            </a:r>
            <a:r>
              <a:rPr lang="en-US" sz="2900" b="1" dirty="0">
                <a:solidFill>
                  <a:schemeClr val="accent3">
                    <a:lumMod val="50000"/>
                  </a:schemeClr>
                </a:solidFill>
                <a:latin typeface="Arial" panose="020B0604020202020204" pitchFamily="34" charset="0"/>
                <a:ea typeface="+mj-ea"/>
                <a:cs typeface="Arial" panose="020B0604020202020204" pitchFamily="34" charset="0"/>
              </a:rPr>
              <a:t>for a Behavior of </a:t>
            </a:r>
            <a:r>
              <a:rPr lang="en-US" sz="2900" b="1" dirty="0" smtClean="0">
                <a:solidFill>
                  <a:schemeClr val="accent3">
                    <a:lumMod val="50000"/>
                  </a:schemeClr>
                </a:solidFill>
                <a:latin typeface="Arial" panose="020B0604020202020204" pitchFamily="34" charset="0"/>
                <a:ea typeface="+mj-ea"/>
                <a:cs typeface="Arial" panose="020B0604020202020204" pitchFamily="34" charset="0"/>
              </a:rPr>
              <a:t>Concern:</a:t>
            </a:r>
            <a:endParaRPr lang="en-US" altLang="en-US" sz="2900" b="1" dirty="0" smtClean="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lvl="0" indent="-457200">
              <a:spcBef>
                <a:spcPts val="0"/>
              </a:spcBef>
              <a:buFont typeface="Arial" panose="020B0604020202020204" pitchFamily="34" charset="0"/>
              <a:buChar char="•"/>
              <a:defRPr/>
            </a:pPr>
            <a:r>
              <a:rPr lang="en-US" sz="2700" b="1" dirty="0">
                <a:solidFill>
                  <a:prstClr val="black"/>
                </a:solidFill>
                <a:latin typeface="Arial" panose="020B0604020202020204" pitchFamily="34" charset="0"/>
                <a:ea typeface="Calibri"/>
                <a:cs typeface="Arial" panose="020B0604020202020204" pitchFamily="34" charset="0"/>
              </a:rPr>
              <a:t>Interferes with his or her growth, development, or progress.</a:t>
            </a:r>
          </a:p>
          <a:p>
            <a:pPr marL="571500" lvl="0" indent="-457200">
              <a:spcBef>
                <a:spcPts val="0"/>
              </a:spcBef>
              <a:buFont typeface="Arial" panose="020B0604020202020204" pitchFamily="34" charset="0"/>
              <a:buChar char="•"/>
              <a:defRPr/>
            </a:pPr>
            <a:endParaRPr lang="en-US" sz="2700" b="1" dirty="0">
              <a:solidFill>
                <a:prstClr val="black"/>
              </a:solidFill>
              <a:latin typeface="Arial" panose="020B0604020202020204" pitchFamily="34" charset="0"/>
              <a:ea typeface="Calibri"/>
              <a:cs typeface="Arial" panose="020B0604020202020204" pitchFamily="34" charset="0"/>
            </a:endParaRPr>
          </a:p>
          <a:p>
            <a:pPr marL="571500" lvl="0" indent="-457200">
              <a:spcBef>
                <a:spcPts val="0"/>
              </a:spcBef>
              <a:buFont typeface="Arial" panose="020B0604020202020204" pitchFamily="34" charset="0"/>
              <a:buChar char="•"/>
              <a:defRPr/>
            </a:pPr>
            <a:r>
              <a:rPr lang="en-US" sz="2700" b="1" dirty="0">
                <a:solidFill>
                  <a:prstClr val="black"/>
                </a:solidFill>
                <a:latin typeface="Arial" panose="020B0604020202020204" pitchFamily="34" charset="0"/>
                <a:ea typeface="Calibri"/>
                <a:cs typeface="Arial" panose="020B0604020202020204" pitchFamily="34" charset="0"/>
              </a:rPr>
              <a:t>Interferes with his or her ability to make decisions and to achieve goals.</a:t>
            </a:r>
          </a:p>
          <a:p>
            <a:pPr marL="571500" lvl="0" indent="-457200">
              <a:spcBef>
                <a:spcPts val="0"/>
              </a:spcBef>
              <a:buFont typeface="Arial" panose="020B0604020202020204" pitchFamily="34" charset="0"/>
              <a:buChar char="•"/>
              <a:defRPr/>
            </a:pPr>
            <a:endParaRPr lang="en-US" sz="2700" b="1" dirty="0">
              <a:solidFill>
                <a:prstClr val="black"/>
              </a:solidFill>
              <a:latin typeface="Arial" panose="020B0604020202020204" pitchFamily="34" charset="0"/>
              <a:ea typeface="Calibri"/>
              <a:cs typeface="Arial" panose="020B0604020202020204" pitchFamily="34" charset="0"/>
            </a:endParaRPr>
          </a:p>
          <a:p>
            <a:pPr marL="571500" lvl="0" indent="-457200">
              <a:spcBef>
                <a:spcPts val="0"/>
              </a:spcBef>
              <a:buFont typeface="Arial" panose="020B0604020202020204" pitchFamily="34" charset="0"/>
              <a:buChar char="•"/>
              <a:defRPr/>
            </a:pPr>
            <a:r>
              <a:rPr lang="en-US" sz="2700" b="1" dirty="0">
                <a:solidFill>
                  <a:prstClr val="black"/>
                </a:solidFill>
                <a:latin typeface="Arial" panose="020B0604020202020204" pitchFamily="34" charset="0"/>
                <a:ea typeface="Calibri"/>
                <a:cs typeface="Arial" panose="020B0604020202020204" pitchFamily="34" charset="0"/>
              </a:rPr>
              <a:t>Results in a psychotropic medication being prescribed to modify the behavior.</a:t>
            </a:r>
          </a:p>
          <a:p>
            <a:pPr marL="571500" lvl="0" indent="-457200">
              <a:spcBef>
                <a:spcPts val="0"/>
              </a:spcBef>
              <a:buFont typeface="Arial" panose="020B0604020202020204" pitchFamily="34" charset="0"/>
              <a:buChar char="•"/>
              <a:defRPr/>
            </a:pPr>
            <a:endParaRPr lang="en-US" sz="2700" b="1" dirty="0">
              <a:solidFill>
                <a:prstClr val="black"/>
              </a:solidFill>
              <a:latin typeface="Arial" panose="020B0604020202020204" pitchFamily="34" charset="0"/>
              <a:ea typeface="Calibri"/>
              <a:cs typeface="Arial" panose="020B0604020202020204" pitchFamily="34" charset="0"/>
            </a:endParaRPr>
          </a:p>
          <a:p>
            <a:pPr marL="571500" lvl="0" indent="-457200">
              <a:spcBef>
                <a:spcPts val="0"/>
              </a:spcBef>
              <a:buFont typeface="Arial" panose="020B0604020202020204" pitchFamily="34" charset="0"/>
              <a:buChar char="•"/>
              <a:defRPr/>
            </a:pPr>
            <a:r>
              <a:rPr lang="en-US" sz="2700" b="1" dirty="0">
                <a:solidFill>
                  <a:prstClr val="black"/>
                </a:solidFill>
                <a:latin typeface="Arial" panose="020B0604020202020204" pitchFamily="34" charset="0"/>
                <a:ea typeface="Calibri"/>
                <a:cs typeface="Arial" panose="020B0604020202020204" pitchFamily="34" charset="0"/>
              </a:rPr>
              <a:t>Poses a risk to the health and safety of the individual and others.</a:t>
            </a:r>
            <a:endParaRPr lang="en-US" sz="2700" b="1" dirty="0">
              <a:solidFill>
                <a:prstClr val="black"/>
              </a:solidFill>
              <a:latin typeface="Arial" panose="020B0604020202020204" pitchFamily="34" charset="0"/>
              <a:cs typeface="Arial" panose="020B0604020202020204" pitchFamily="34" charset="0"/>
            </a:endParaRPr>
          </a:p>
          <a:p>
            <a:pPr eaLnBrk="1" hangingPunct="1">
              <a:buFontTx/>
              <a:buNone/>
              <a:defRPr/>
            </a:pPr>
            <a:endParaRPr lang="en-US" altLang="en-US" dirty="0" smtClean="0"/>
          </a:p>
        </p:txBody>
      </p:sp>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28P</a:t>
            </a:r>
            <a:endParaRPr lang="en-US" dirty="0">
              <a:solidFill>
                <a:schemeClr val="accent3">
                  <a:lumMod val="50000"/>
                </a:schemeClr>
              </a:solidFill>
            </a:endParaRPr>
          </a:p>
        </p:txBody>
      </p:sp>
      <p:sp>
        <p:nvSpPr>
          <p:cNvPr id="6" name="Rectangle 5"/>
          <p:cNvSpPr/>
          <p:nvPr/>
        </p:nvSpPr>
        <p:spPr>
          <a:xfrm>
            <a:off x="914400" y="762000"/>
            <a:ext cx="7271415" cy="954107"/>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p>
          <a:p>
            <a:pPr algn="ctr">
              <a:defRPr/>
            </a:pPr>
            <a:r>
              <a:rPr lang="en-US" sz="2400" b="1" i="1" kern="10" dirty="0">
                <a:solidFill>
                  <a:srgbClr val="0BD0D9">
                    <a:lumMod val="50000"/>
                  </a:srgbClr>
                </a:solidFill>
                <a:latin typeface="Arial" panose="020B0604020202020204" pitchFamily="34" charset="0"/>
                <a:cs typeface="Arial" panose="020B0604020202020204" pitchFamily="34" charset="0"/>
              </a:rPr>
              <a:t>Terminology</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685800" y="1524000"/>
            <a:ext cx="8001000" cy="4567434"/>
          </a:xfrm>
        </p:spPr>
        <p:txBody>
          <a:bodyPr>
            <a:noAutofit/>
          </a:bodyPr>
          <a:lstStyle/>
          <a:p>
            <a:pPr eaLnBrk="1" hangingPunct="1">
              <a:lnSpc>
                <a:spcPct val="80000"/>
              </a:lnSpc>
              <a:buFontTx/>
              <a:buNone/>
              <a:defRPr/>
            </a:pPr>
            <a:r>
              <a:rPr lang="en-US" altLang="en-US" sz="1600" b="1" u="sng" dirty="0" smtClean="0">
                <a:solidFill>
                  <a:schemeClr val="accent3">
                    <a:lumMod val="50000"/>
                  </a:schemeClr>
                </a:solidFill>
                <a:latin typeface="Arial" panose="020B0604020202020204" pitchFamily="34" charset="0"/>
                <a:cs typeface="Arial" panose="020B0604020202020204" pitchFamily="34" charset="0"/>
              </a:rPr>
              <a:t>Setting Events and Vulnerabilities</a:t>
            </a:r>
            <a:endParaRPr lang="en-US" altLang="en-US" sz="1600" b="1" dirty="0" smtClean="0">
              <a:solidFill>
                <a:schemeClr val="accent3">
                  <a:lumMod val="50000"/>
                </a:schemeClr>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defRPr/>
            </a:pPr>
            <a:r>
              <a:rPr lang="en-US" altLang="en-US" sz="1600" b="1" dirty="0" smtClean="0">
                <a:latin typeface="Arial" panose="020B0604020202020204" pitchFamily="34" charset="0"/>
                <a:cs typeface="Arial" panose="020B0604020202020204" pitchFamily="34" charset="0"/>
              </a:rPr>
              <a:t>Situations in the environment combined with individual’s deficits. </a:t>
            </a:r>
            <a:r>
              <a:rPr lang="en-US" altLang="en-US" sz="1600" b="1" i="1" dirty="0" smtClean="0">
                <a:latin typeface="Arial" panose="020B0604020202020204" pitchFamily="34" charset="0"/>
                <a:cs typeface="Arial" panose="020B0604020202020204" pitchFamily="34" charset="0"/>
              </a:rPr>
              <a:t>Create positive setting events!</a:t>
            </a:r>
          </a:p>
          <a:p>
            <a:pPr marL="0" indent="0" eaLnBrk="1" hangingPunct="1">
              <a:lnSpc>
                <a:spcPct val="80000"/>
              </a:lnSpc>
              <a:buClr>
                <a:srgbClr val="C00000"/>
              </a:buClr>
              <a:buNone/>
              <a:defRPr/>
            </a:pPr>
            <a:endParaRPr lang="en-US" altLang="en-US" sz="1600" b="1" u="sng" dirty="0" smtClean="0">
              <a:latin typeface="Arial" panose="020B0604020202020204" pitchFamily="34" charset="0"/>
              <a:cs typeface="Arial" panose="020B0604020202020204" pitchFamily="34" charset="0"/>
            </a:endParaRPr>
          </a:p>
          <a:p>
            <a:pPr eaLnBrk="1" hangingPunct="1">
              <a:lnSpc>
                <a:spcPct val="80000"/>
              </a:lnSpc>
              <a:buClr>
                <a:srgbClr val="C00000"/>
              </a:buClr>
              <a:buFontTx/>
              <a:buNone/>
              <a:defRPr/>
            </a:pPr>
            <a:r>
              <a:rPr lang="en-US" altLang="en-US" sz="1600" b="1" u="sng" dirty="0" smtClean="0">
                <a:solidFill>
                  <a:schemeClr val="accent3">
                    <a:lumMod val="50000"/>
                  </a:schemeClr>
                </a:solidFill>
                <a:latin typeface="Arial" panose="020B0604020202020204" pitchFamily="34" charset="0"/>
                <a:cs typeface="Arial" panose="020B0604020202020204" pitchFamily="34" charset="0"/>
              </a:rPr>
              <a:t>Antecedents (or Triggers)</a:t>
            </a:r>
            <a:endParaRPr lang="en-US" altLang="en-US" sz="1600" b="1" dirty="0" smtClean="0">
              <a:solidFill>
                <a:schemeClr val="accent3">
                  <a:lumMod val="50000"/>
                </a:schemeClr>
              </a:solidFill>
              <a:latin typeface="Arial" panose="020B0604020202020204" pitchFamily="34" charset="0"/>
              <a:cs typeface="Arial" panose="020B0604020202020204" pitchFamily="34" charset="0"/>
            </a:endParaRPr>
          </a:p>
          <a:p>
            <a:pPr>
              <a:lnSpc>
                <a:spcPct val="80000"/>
              </a:lnSpc>
              <a:buFont typeface="Arial" panose="020B0604020202020204" pitchFamily="34" charset="0"/>
              <a:buChar char="•"/>
              <a:defRPr/>
            </a:pPr>
            <a:r>
              <a:rPr lang="en-US" altLang="en-US" sz="1600" b="1" dirty="0" smtClean="0">
                <a:latin typeface="Arial" panose="020B0604020202020204" pitchFamily="34" charset="0"/>
                <a:cs typeface="Arial" panose="020B0604020202020204" pitchFamily="34" charset="0"/>
              </a:rPr>
              <a:t>What occurred immediately </a:t>
            </a:r>
            <a:r>
              <a:rPr lang="en-US" altLang="en-US" sz="1600" b="1" u="sng" dirty="0" smtClean="0">
                <a:latin typeface="Arial" panose="020B0604020202020204" pitchFamily="34" charset="0"/>
                <a:cs typeface="Arial" panose="020B0604020202020204" pitchFamily="34" charset="0"/>
              </a:rPr>
              <a:t>before</a:t>
            </a:r>
            <a:r>
              <a:rPr lang="en-US" altLang="en-US" sz="1600" b="1" dirty="0" smtClean="0">
                <a:latin typeface="Arial" panose="020B0604020202020204" pitchFamily="34" charset="0"/>
                <a:cs typeface="Arial" panose="020B0604020202020204" pitchFamily="34" charset="0"/>
              </a:rPr>
              <a:t> the behavior? </a:t>
            </a:r>
          </a:p>
          <a:p>
            <a:pPr>
              <a:lnSpc>
                <a:spcPct val="80000"/>
              </a:lnSpc>
              <a:buFont typeface="Arial" panose="020B0604020202020204" pitchFamily="34" charset="0"/>
              <a:buChar char="•"/>
              <a:defRPr/>
            </a:pPr>
            <a:r>
              <a:rPr lang="en-US" altLang="en-US" sz="1600" b="1" dirty="0" smtClean="0">
                <a:latin typeface="Arial" panose="020B0604020202020204" pitchFamily="34" charset="0"/>
                <a:cs typeface="Arial" panose="020B0604020202020204" pitchFamily="34" charset="0"/>
              </a:rPr>
              <a:t>Fast vs. slow precipitants? </a:t>
            </a:r>
            <a:r>
              <a:rPr lang="en-US" altLang="en-US" sz="1600" b="1" i="1" dirty="0" smtClean="0">
                <a:solidFill>
                  <a:schemeClr val="tx2"/>
                </a:solidFill>
                <a:latin typeface="Arial" panose="020B0604020202020204" pitchFamily="34" charset="0"/>
                <a:cs typeface="Arial" panose="020B0604020202020204" pitchFamily="34" charset="0"/>
              </a:rPr>
              <a:t>External </a:t>
            </a:r>
            <a:r>
              <a:rPr lang="en-US" altLang="en-US" sz="1600" b="1" dirty="0" smtClean="0">
                <a:latin typeface="Arial" panose="020B0604020202020204" pitchFamily="34" charset="0"/>
                <a:cs typeface="Arial" panose="020B0604020202020204" pitchFamily="34" charset="0"/>
              </a:rPr>
              <a:t>(e.g., a conflict earlier in the day) vs. </a:t>
            </a:r>
            <a:r>
              <a:rPr lang="en-US" altLang="en-US" sz="1600" b="1" dirty="0" smtClean="0">
                <a:solidFill>
                  <a:schemeClr val="tx2"/>
                </a:solidFill>
                <a:latin typeface="Arial" panose="020B0604020202020204" pitchFamily="34" charset="0"/>
                <a:cs typeface="Arial" panose="020B0604020202020204" pitchFamily="34" charset="0"/>
              </a:rPr>
              <a:t>Internal </a:t>
            </a:r>
            <a:r>
              <a:rPr lang="en-US" altLang="en-US" sz="1600" b="1" dirty="0" smtClean="0">
                <a:latin typeface="Arial" panose="020B0604020202020204" pitchFamily="34" charset="0"/>
                <a:cs typeface="Arial" panose="020B0604020202020204" pitchFamily="34" charset="0"/>
              </a:rPr>
              <a:t>antecedents (e.g., feeling lonely and disappointed)</a:t>
            </a:r>
          </a:p>
          <a:p>
            <a:pPr>
              <a:lnSpc>
                <a:spcPct val="80000"/>
              </a:lnSpc>
              <a:buFont typeface="Arial" panose="020B0604020202020204" pitchFamily="34" charset="0"/>
              <a:buChar char="•"/>
              <a:defRPr/>
            </a:pPr>
            <a:r>
              <a:rPr lang="en-US" sz="1600" b="1" dirty="0" smtClean="0">
                <a:latin typeface="Arial" panose="020B0604020202020204" pitchFamily="34" charset="0"/>
                <a:ea typeface="Calibri"/>
                <a:cs typeface="Arial" panose="020B0604020202020204" pitchFamily="34" charset="0"/>
              </a:rPr>
              <a:t>The </a:t>
            </a:r>
            <a:r>
              <a:rPr lang="en-US" sz="1600" b="1" i="1" dirty="0" smtClean="0">
                <a:solidFill>
                  <a:schemeClr val="tx2"/>
                </a:solidFill>
                <a:latin typeface="Arial" panose="020B0604020202020204" pitchFamily="34" charset="0"/>
                <a:ea typeface="Calibri"/>
                <a:cs typeface="Arial" panose="020B0604020202020204" pitchFamily="34" charset="0"/>
              </a:rPr>
              <a:t>“universal trigger”</a:t>
            </a:r>
            <a:r>
              <a:rPr lang="en-US" sz="1600" b="1" dirty="0" smtClean="0">
                <a:solidFill>
                  <a:schemeClr val="tx2"/>
                </a:solidFill>
                <a:latin typeface="Arial" panose="020B0604020202020204" pitchFamily="34" charset="0"/>
                <a:ea typeface="Calibri"/>
                <a:cs typeface="Arial" panose="020B0604020202020204" pitchFamily="34" charset="0"/>
              </a:rPr>
              <a:t> </a:t>
            </a:r>
            <a:r>
              <a:rPr lang="en-US" sz="1600" b="1" dirty="0" smtClean="0">
                <a:latin typeface="Arial" panose="020B0604020202020204" pitchFamily="34" charset="0"/>
                <a:ea typeface="Calibri"/>
                <a:cs typeface="Arial" panose="020B0604020202020204" pitchFamily="34" charset="0"/>
              </a:rPr>
              <a:t>is often </a:t>
            </a:r>
            <a:r>
              <a:rPr lang="en-US" sz="1600" b="1" i="1" dirty="0" smtClean="0">
                <a:solidFill>
                  <a:schemeClr val="tx2"/>
                </a:solidFill>
                <a:latin typeface="Arial" panose="020B0604020202020204" pitchFamily="34" charset="0"/>
                <a:ea typeface="Calibri"/>
                <a:cs typeface="Arial" panose="020B0604020202020204" pitchFamily="34" charset="0"/>
              </a:rPr>
              <a:t>“enforcing rules” </a:t>
            </a:r>
            <a:r>
              <a:rPr lang="en-US" sz="1600" b="1" dirty="0" smtClean="0">
                <a:latin typeface="Arial" panose="020B0604020202020204" pitchFamily="34" charset="0"/>
                <a:ea typeface="Calibri"/>
                <a:cs typeface="Arial" panose="020B0604020202020204" pitchFamily="34" charset="0"/>
              </a:rPr>
              <a:t>rather than thinking flexibly when giving direction and guidance.</a:t>
            </a:r>
          </a:p>
          <a:p>
            <a:pPr marL="0" indent="0">
              <a:lnSpc>
                <a:spcPct val="80000"/>
              </a:lnSpc>
              <a:buNone/>
              <a:defRPr/>
            </a:pPr>
            <a:endParaRPr lang="en-US" sz="1600" b="1" dirty="0" smtClean="0">
              <a:latin typeface="Arial" panose="020B0604020202020204" pitchFamily="34" charset="0"/>
              <a:ea typeface="Calibri"/>
              <a:cs typeface="Arial" panose="020B0604020202020204" pitchFamily="34" charset="0"/>
            </a:endParaRPr>
          </a:p>
          <a:p>
            <a:pPr marL="0" lvl="0" indent="0" fontAlgn="base">
              <a:lnSpc>
                <a:spcPct val="80000"/>
              </a:lnSpc>
              <a:spcBef>
                <a:spcPct val="0"/>
              </a:spcBef>
              <a:spcAft>
                <a:spcPct val="0"/>
              </a:spcAft>
              <a:buClrTx/>
              <a:buSzTx/>
              <a:buNone/>
              <a:defRPr/>
            </a:pPr>
            <a:r>
              <a:rPr lang="en-US" altLang="en-US" sz="1600" b="1" u="sng" dirty="0">
                <a:solidFill>
                  <a:srgbClr val="0BD0D9">
                    <a:lumMod val="50000"/>
                  </a:srgbClr>
                </a:solidFill>
                <a:latin typeface="Arial" panose="020B0604020202020204" pitchFamily="34" charset="0"/>
                <a:cs typeface="Arial" panose="020B0604020202020204" pitchFamily="34" charset="0"/>
              </a:rPr>
              <a:t>Precursors</a:t>
            </a:r>
            <a:endParaRPr lang="en-US" altLang="en-US" sz="1600" b="1" dirty="0">
              <a:solidFill>
                <a:srgbClr val="0BD0D9">
                  <a:lumMod val="50000"/>
                </a:srgbClr>
              </a:solidFill>
              <a:latin typeface="Arial" panose="020B0604020202020204" pitchFamily="34" charset="0"/>
              <a:cs typeface="Arial" panose="020B0604020202020204" pitchFamily="34" charset="0"/>
            </a:endParaRPr>
          </a:p>
          <a:p>
            <a:pPr marL="457200" lvl="1" indent="0" fontAlgn="base">
              <a:lnSpc>
                <a:spcPct val="80000"/>
              </a:lnSpc>
              <a:spcBef>
                <a:spcPct val="0"/>
              </a:spcBef>
              <a:spcAft>
                <a:spcPct val="0"/>
              </a:spcAft>
              <a:buClr>
                <a:srgbClr val="0BD0D9"/>
              </a:buClr>
              <a:buSzTx/>
              <a:buFont typeface="Arial" panose="020B0604020202020204" pitchFamily="34" charset="0"/>
              <a:buChar char="•"/>
              <a:defRPr/>
            </a:pPr>
            <a:r>
              <a:rPr lang="en-US" altLang="en-US" sz="1600" b="1" dirty="0">
                <a:solidFill>
                  <a:prstClr val="black"/>
                </a:solidFill>
                <a:latin typeface="Arial" panose="020B0604020202020204" pitchFamily="34" charset="0"/>
                <a:cs typeface="Arial" panose="020B0604020202020204" pitchFamily="34" charset="0"/>
              </a:rPr>
              <a:t>What noticeable actions in body language came before the behavior of concern? (e.g., pacing, pressured speech, rolling their eyes, clinching their fists)</a:t>
            </a:r>
            <a:r>
              <a:rPr lang="en-US" altLang="en-US" sz="1600" b="1" u="sng" dirty="0">
                <a:solidFill>
                  <a:prstClr val="black"/>
                </a:solidFill>
                <a:latin typeface="Arial" panose="020B0604020202020204" pitchFamily="34" charset="0"/>
                <a:cs typeface="Arial" panose="020B0604020202020204" pitchFamily="34" charset="0"/>
              </a:rPr>
              <a:t> </a:t>
            </a:r>
          </a:p>
          <a:p>
            <a:pPr marL="0" lvl="0" indent="0" fontAlgn="base">
              <a:lnSpc>
                <a:spcPct val="80000"/>
              </a:lnSpc>
              <a:spcBef>
                <a:spcPct val="0"/>
              </a:spcBef>
              <a:spcAft>
                <a:spcPct val="0"/>
              </a:spcAft>
              <a:buClr>
                <a:srgbClr val="C00000"/>
              </a:buClr>
              <a:buSzTx/>
              <a:buNone/>
              <a:defRPr/>
            </a:pPr>
            <a:endParaRPr lang="en-US" altLang="en-US" sz="1600" b="1" u="sng" dirty="0">
              <a:solidFill>
                <a:prstClr val="black"/>
              </a:solidFill>
              <a:latin typeface="Arial" panose="020B0604020202020204" pitchFamily="34" charset="0"/>
              <a:cs typeface="Arial" panose="020B0604020202020204" pitchFamily="34" charset="0"/>
            </a:endParaRPr>
          </a:p>
          <a:p>
            <a:pPr marL="0" lvl="0" indent="0" fontAlgn="base">
              <a:lnSpc>
                <a:spcPct val="80000"/>
              </a:lnSpc>
              <a:spcBef>
                <a:spcPct val="0"/>
              </a:spcBef>
              <a:spcAft>
                <a:spcPct val="0"/>
              </a:spcAft>
              <a:buClr>
                <a:srgbClr val="C00000"/>
              </a:buClr>
              <a:buSzTx/>
              <a:buNone/>
              <a:defRPr/>
            </a:pPr>
            <a:r>
              <a:rPr lang="en-US" altLang="en-US" sz="1600" b="1" u="sng" dirty="0">
                <a:solidFill>
                  <a:srgbClr val="0BD0D9">
                    <a:lumMod val="50000"/>
                  </a:srgbClr>
                </a:solidFill>
                <a:latin typeface="Arial" panose="020B0604020202020204" pitchFamily="34" charset="0"/>
                <a:cs typeface="Arial" panose="020B0604020202020204" pitchFamily="34" charset="0"/>
              </a:rPr>
              <a:t>Maintaining Consequences</a:t>
            </a:r>
            <a:endParaRPr lang="en-US" altLang="en-US" sz="1600" b="1" dirty="0">
              <a:solidFill>
                <a:srgbClr val="0BD0D9">
                  <a:lumMod val="50000"/>
                </a:srgbClr>
              </a:solidFill>
              <a:latin typeface="Arial" panose="020B0604020202020204" pitchFamily="34" charset="0"/>
              <a:cs typeface="Arial" panose="020B0604020202020204" pitchFamily="34" charset="0"/>
            </a:endParaRPr>
          </a:p>
          <a:p>
            <a:pPr marL="457200" lvl="1" indent="0" fontAlgn="base">
              <a:lnSpc>
                <a:spcPct val="80000"/>
              </a:lnSpc>
              <a:spcBef>
                <a:spcPct val="0"/>
              </a:spcBef>
              <a:spcAft>
                <a:spcPct val="0"/>
              </a:spcAft>
              <a:buClr>
                <a:srgbClr val="0BD0D9"/>
              </a:buClr>
              <a:buSzTx/>
              <a:buFont typeface="Arial" panose="020B0604020202020204" pitchFamily="34" charset="0"/>
              <a:buChar char="•"/>
              <a:defRPr/>
            </a:pPr>
            <a:r>
              <a:rPr lang="en-US" altLang="en-US" sz="1600" b="1" dirty="0">
                <a:solidFill>
                  <a:prstClr val="black"/>
                </a:solidFill>
                <a:latin typeface="Arial" panose="020B0604020202020204" pitchFamily="34" charset="0"/>
                <a:cs typeface="Arial" panose="020B0604020202020204" pitchFamily="34" charset="0"/>
              </a:rPr>
              <a:t>What occurred immediately </a:t>
            </a:r>
            <a:r>
              <a:rPr lang="en-US" altLang="en-US" sz="1600" b="1" u="sng" dirty="0">
                <a:solidFill>
                  <a:prstClr val="black"/>
                </a:solidFill>
                <a:latin typeface="Arial" panose="020B0604020202020204" pitchFamily="34" charset="0"/>
                <a:cs typeface="Arial" panose="020B0604020202020204" pitchFamily="34" charset="0"/>
              </a:rPr>
              <a:t>after</a:t>
            </a:r>
            <a:r>
              <a:rPr lang="en-US" altLang="en-US" sz="1600" b="1" dirty="0">
                <a:solidFill>
                  <a:prstClr val="black"/>
                </a:solidFill>
                <a:latin typeface="Arial" panose="020B0604020202020204" pitchFamily="34" charset="0"/>
                <a:cs typeface="Arial" panose="020B0604020202020204" pitchFamily="34" charset="0"/>
              </a:rPr>
              <a:t> the behavior of concern?  </a:t>
            </a:r>
          </a:p>
          <a:p>
            <a:pPr marL="457200" lvl="1" indent="0" fontAlgn="base">
              <a:lnSpc>
                <a:spcPct val="80000"/>
              </a:lnSpc>
              <a:spcBef>
                <a:spcPct val="0"/>
              </a:spcBef>
              <a:spcAft>
                <a:spcPct val="0"/>
              </a:spcAft>
              <a:buClr>
                <a:srgbClr val="0BD0D9"/>
              </a:buClr>
              <a:buSzTx/>
              <a:buFont typeface="Arial" panose="020B0604020202020204" pitchFamily="34" charset="0"/>
              <a:buChar char="•"/>
              <a:defRPr/>
            </a:pPr>
            <a:r>
              <a:rPr lang="en-US" altLang="en-US" sz="1600" b="1" dirty="0">
                <a:solidFill>
                  <a:prstClr val="black"/>
                </a:solidFill>
                <a:latin typeface="Arial" panose="020B0604020202020204" pitchFamily="34" charset="0"/>
                <a:cs typeface="Arial" panose="020B0604020202020204" pitchFamily="34" charset="0"/>
              </a:rPr>
              <a:t>How did the caregivers respond? Is there inadvertent reinforcement?</a:t>
            </a:r>
          </a:p>
          <a:p>
            <a:pPr marL="0" indent="0" eaLnBrk="1" hangingPunct="1">
              <a:lnSpc>
                <a:spcPct val="80000"/>
              </a:lnSpc>
              <a:buFont typeface="Wingdings 2" pitchFamily="18" charset="2"/>
              <a:buNone/>
              <a:defRPr/>
            </a:pPr>
            <a:endParaRPr lang="en-US" sz="2200" b="1" dirty="0">
              <a:solidFill>
                <a:schemeClr val="tx1"/>
              </a:solidFill>
              <a:effectLst>
                <a:outerShdw blurRad="38100" dist="38100" dir="2700000" algn="tl">
                  <a:srgbClr val="000000">
                    <a:alpha val="43137"/>
                  </a:srgbClr>
                </a:outerShdw>
              </a:effectLst>
            </a:endParaRPr>
          </a:p>
          <a:p>
            <a:pPr eaLnBrk="1" hangingPunct="1">
              <a:lnSpc>
                <a:spcPct val="80000"/>
              </a:lnSpc>
              <a:defRPr/>
            </a:pPr>
            <a:endParaRPr lang="en-US" altLang="en-US" sz="2000" dirty="0" smtClean="0"/>
          </a:p>
        </p:txBody>
      </p:sp>
      <p:sp>
        <p:nvSpPr>
          <p:cNvPr id="2" name="Slide Number Placeholder 1"/>
          <p:cNvSpPr>
            <a:spLocks noGrp="1"/>
          </p:cNvSpPr>
          <p:nvPr>
            <p:ph type="sldNum" sz="quarter" idx="12"/>
          </p:nvPr>
        </p:nvSpPr>
        <p:spPr/>
        <p:txBody>
          <a:bodyPr/>
          <a:lstStyle/>
          <a:p>
            <a:pPr>
              <a:defRPr/>
            </a:pPr>
            <a:r>
              <a:rPr lang="en-US" dirty="0" smtClean="0">
                <a:solidFill>
                  <a:schemeClr val="accent3">
                    <a:lumMod val="50000"/>
                  </a:schemeClr>
                </a:solidFill>
              </a:rPr>
              <a:t>29P</a:t>
            </a:r>
            <a:endParaRPr lang="en-US" dirty="0">
              <a:solidFill>
                <a:schemeClr val="accent3">
                  <a:lumMod val="50000"/>
                </a:schemeClr>
              </a:solidFill>
            </a:endParaRPr>
          </a:p>
        </p:txBody>
      </p:sp>
      <p:sp>
        <p:nvSpPr>
          <p:cNvPr id="7" name="Rectangle 6"/>
          <p:cNvSpPr/>
          <p:nvPr/>
        </p:nvSpPr>
        <p:spPr>
          <a:xfrm>
            <a:off x="457200" y="228600"/>
            <a:ext cx="8534399" cy="954107"/>
          </a:xfrm>
          <a:prstGeom prst="rect">
            <a:avLst/>
          </a:prstGeom>
        </p:spPr>
        <p:txBody>
          <a:bodyPr wrap="square">
            <a:spAutoFit/>
          </a:bodyPr>
          <a:lstStyle/>
          <a:p>
            <a:pPr algn="ctr">
              <a:defRPr/>
            </a:pPr>
            <a:r>
              <a:rPr lang="en-US" sz="2800" b="1" kern="10" dirty="0">
                <a:solidFill>
                  <a:schemeClr val="accent3">
                    <a:lumMod val="50000"/>
                  </a:schemeClr>
                </a:solidFill>
                <a:latin typeface="Arial" panose="020B0604020202020204" pitchFamily="34" charset="0"/>
                <a:cs typeface="Arial" panose="020B0604020202020204" pitchFamily="34" charset="0"/>
              </a:rPr>
              <a:t>Positive </a:t>
            </a:r>
            <a:r>
              <a:rPr lang="en-US" sz="2800" b="1" kern="10" dirty="0" smtClean="0">
                <a:solidFill>
                  <a:schemeClr val="accent3">
                    <a:lumMod val="50000"/>
                  </a:schemeClr>
                </a:solidFill>
                <a:latin typeface="Arial" panose="020B0604020202020204" pitchFamily="34" charset="0"/>
                <a:cs typeface="Arial" panose="020B0604020202020204" pitchFamily="34" charset="0"/>
              </a:rPr>
              <a:t>Behavior Support </a:t>
            </a:r>
          </a:p>
          <a:p>
            <a:pPr algn="ctr">
              <a:defRPr/>
            </a:pPr>
            <a:r>
              <a:rPr lang="en-US" sz="2800" b="1" i="1" kern="10" dirty="0" smtClean="0">
                <a:solidFill>
                  <a:srgbClr val="00B050"/>
                </a:solidFill>
                <a:latin typeface="Arial" panose="020B0604020202020204" pitchFamily="34" charset="0"/>
                <a:cs typeface="Arial" panose="020B0604020202020204" pitchFamily="34" charset="0"/>
              </a:rPr>
              <a:t>Learning the functions…</a:t>
            </a:r>
            <a:endParaRPr lang="en-US" sz="2800" b="1" i="1" dirty="0">
              <a:solidFill>
                <a:srgbClr val="00B05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3P</a:t>
            </a:r>
            <a:endParaRPr lang="en-US" dirty="0">
              <a:solidFill>
                <a:schemeClr val="accent3">
                  <a:lumMod val="50000"/>
                </a:schemeClr>
              </a:solidFill>
            </a:endParaRPr>
          </a:p>
        </p:txBody>
      </p:sp>
      <p:sp>
        <p:nvSpPr>
          <p:cNvPr id="14342" name="Text Box 10"/>
          <p:cNvSpPr txBox="1">
            <a:spLocks noChangeArrowheads="1"/>
          </p:cNvSpPr>
          <p:nvPr/>
        </p:nvSpPr>
        <p:spPr bwMode="auto">
          <a:xfrm>
            <a:off x="1295400" y="1676400"/>
            <a:ext cx="1057275" cy="323850"/>
          </a:xfrm>
          <a:prstGeom prst="rect">
            <a:avLst/>
          </a:prstGeom>
          <a:solidFill>
            <a:srgbClr val="F5F7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nSpc>
                <a:spcPct val="85000"/>
              </a:lnSpc>
              <a:spcBef>
                <a:spcPct val="0"/>
              </a:spcBef>
              <a:buClrTx/>
              <a:buSzTx/>
              <a:buFontTx/>
              <a:buNone/>
            </a:pPr>
            <a:r>
              <a:rPr lang="en-US" altLang="en-US" sz="900" b="1" i="1" dirty="0">
                <a:solidFill>
                  <a:srgbClr val="463634"/>
                </a:solidFill>
                <a:latin typeface="Tahoma" pitchFamily="34" charset="0"/>
              </a:rPr>
              <a:t>Less intelligent</a:t>
            </a:r>
          </a:p>
          <a:p>
            <a:pPr>
              <a:lnSpc>
                <a:spcPct val="85000"/>
              </a:lnSpc>
              <a:spcBef>
                <a:spcPct val="0"/>
              </a:spcBef>
              <a:buClrTx/>
              <a:buSzTx/>
              <a:buFontTx/>
              <a:buNone/>
            </a:pPr>
            <a:r>
              <a:rPr lang="en-US" altLang="en-US" sz="900" b="1" i="1" dirty="0">
                <a:solidFill>
                  <a:srgbClr val="463634"/>
                </a:solidFill>
                <a:latin typeface="Tahoma" pitchFamily="34" charset="0"/>
              </a:rPr>
              <a:t>than average</a:t>
            </a:r>
          </a:p>
        </p:txBody>
      </p:sp>
      <p:sp>
        <p:nvSpPr>
          <p:cNvPr id="14343" name="Text Box 8"/>
          <p:cNvSpPr txBox="1">
            <a:spLocks noChangeArrowheads="1"/>
          </p:cNvSpPr>
          <p:nvPr/>
        </p:nvSpPr>
        <p:spPr bwMode="auto">
          <a:xfrm>
            <a:off x="6611937" y="1663561"/>
            <a:ext cx="1095375" cy="323850"/>
          </a:xfrm>
          <a:prstGeom prst="rect">
            <a:avLst/>
          </a:prstGeom>
          <a:solidFill>
            <a:srgbClr val="F5F7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a:lnSpc>
                <a:spcPct val="85000"/>
              </a:lnSpc>
              <a:spcBef>
                <a:spcPct val="0"/>
              </a:spcBef>
              <a:buClrTx/>
              <a:buSzTx/>
              <a:buFontTx/>
              <a:buNone/>
            </a:pPr>
            <a:r>
              <a:rPr lang="en-US" altLang="en-US" sz="900" b="1" i="1" dirty="0">
                <a:solidFill>
                  <a:srgbClr val="463634"/>
                </a:solidFill>
                <a:latin typeface="Tahoma" pitchFamily="34" charset="0"/>
              </a:rPr>
              <a:t>More intelligent</a:t>
            </a:r>
          </a:p>
          <a:p>
            <a:pPr>
              <a:lnSpc>
                <a:spcPct val="85000"/>
              </a:lnSpc>
              <a:spcBef>
                <a:spcPct val="0"/>
              </a:spcBef>
              <a:buClrTx/>
              <a:buSzTx/>
              <a:buFontTx/>
              <a:buNone/>
            </a:pPr>
            <a:r>
              <a:rPr lang="en-US" altLang="en-US" sz="900" b="1" i="1" dirty="0">
                <a:solidFill>
                  <a:srgbClr val="463634"/>
                </a:solidFill>
                <a:latin typeface="Tahoma" pitchFamily="34" charset="0"/>
              </a:rPr>
              <a:t>than average</a:t>
            </a:r>
          </a:p>
        </p:txBody>
      </p:sp>
      <p:sp>
        <p:nvSpPr>
          <p:cNvPr id="9" name="AutoShape 9"/>
          <p:cNvSpPr>
            <a:spLocks noChangeArrowheads="1"/>
          </p:cNvSpPr>
          <p:nvPr/>
        </p:nvSpPr>
        <p:spPr bwMode="auto">
          <a:xfrm flipH="1">
            <a:off x="1540933" y="1143000"/>
            <a:ext cx="457200" cy="343565"/>
          </a:xfrm>
          <a:prstGeom prst="rightArrow">
            <a:avLst>
              <a:gd name="adj1" fmla="val 26046"/>
              <a:gd name="adj2" fmla="val 29453"/>
            </a:avLst>
          </a:prstGeom>
          <a:solidFill>
            <a:srgbClr val="FF0000"/>
          </a:solidFill>
          <a:ln w="9525">
            <a:solidFill>
              <a:srgbClr val="463634"/>
            </a:solidFill>
            <a:miter lim="800000"/>
            <a:headEnd/>
            <a:tailEnd/>
          </a:ln>
        </p:spPr>
        <p:txBody>
          <a:bodyPr wrap="none" anchor="ctr"/>
          <a:lstStyle>
            <a:lvl1pPr eaLnBrk="0" hangingPunct="0">
              <a:defRPr sz="1200" b="1">
                <a:solidFill>
                  <a:schemeClr val="bg2"/>
                </a:solidFill>
                <a:latin typeface="Verdana" pitchFamily="34" charset="0"/>
              </a:defRPr>
            </a:lvl1pPr>
            <a:lvl2pPr marL="742950" indent="-285750" eaLnBrk="0" hangingPunct="0">
              <a:defRPr sz="1200" b="1">
                <a:solidFill>
                  <a:schemeClr val="bg2"/>
                </a:solidFill>
                <a:latin typeface="Verdana" pitchFamily="34" charset="0"/>
              </a:defRPr>
            </a:lvl2pPr>
            <a:lvl3pPr marL="1143000" indent="-228600" eaLnBrk="0" hangingPunct="0">
              <a:defRPr sz="1200" b="1">
                <a:solidFill>
                  <a:schemeClr val="bg2"/>
                </a:solidFill>
                <a:latin typeface="Verdana" pitchFamily="34" charset="0"/>
              </a:defRPr>
            </a:lvl3pPr>
            <a:lvl4pPr marL="1600200" indent="-228600" eaLnBrk="0" hangingPunct="0">
              <a:defRPr sz="1200" b="1">
                <a:solidFill>
                  <a:schemeClr val="bg2"/>
                </a:solidFill>
                <a:latin typeface="Verdana" pitchFamily="34" charset="0"/>
              </a:defRPr>
            </a:lvl4pPr>
            <a:lvl5pPr marL="2057400" indent="-228600" eaLnBrk="0" hangingPunct="0">
              <a:defRPr sz="1200" b="1">
                <a:solidFill>
                  <a:schemeClr val="bg2"/>
                </a:solidFill>
                <a:latin typeface="Verdana" pitchFamily="34" charset="0"/>
              </a:defRPr>
            </a:lvl5pPr>
            <a:lvl6pPr marL="2514600" indent="-228600" algn="ctr" eaLnBrk="0" fontAlgn="base" hangingPunct="0">
              <a:spcBef>
                <a:spcPct val="50000"/>
              </a:spcBef>
              <a:spcAft>
                <a:spcPct val="0"/>
              </a:spcAft>
              <a:defRPr sz="1200" b="1">
                <a:solidFill>
                  <a:schemeClr val="bg2"/>
                </a:solidFill>
                <a:latin typeface="Verdana" pitchFamily="34" charset="0"/>
              </a:defRPr>
            </a:lvl6pPr>
            <a:lvl7pPr marL="2971800" indent="-228600" algn="ctr" eaLnBrk="0" fontAlgn="base" hangingPunct="0">
              <a:spcBef>
                <a:spcPct val="50000"/>
              </a:spcBef>
              <a:spcAft>
                <a:spcPct val="0"/>
              </a:spcAft>
              <a:defRPr sz="1200" b="1">
                <a:solidFill>
                  <a:schemeClr val="bg2"/>
                </a:solidFill>
                <a:latin typeface="Verdana" pitchFamily="34" charset="0"/>
              </a:defRPr>
            </a:lvl7pPr>
            <a:lvl8pPr marL="3429000" indent="-228600" algn="ctr" eaLnBrk="0" fontAlgn="base" hangingPunct="0">
              <a:spcBef>
                <a:spcPct val="50000"/>
              </a:spcBef>
              <a:spcAft>
                <a:spcPct val="0"/>
              </a:spcAft>
              <a:defRPr sz="1200" b="1">
                <a:solidFill>
                  <a:schemeClr val="bg2"/>
                </a:solidFill>
                <a:latin typeface="Verdana" pitchFamily="34" charset="0"/>
              </a:defRPr>
            </a:lvl8pPr>
            <a:lvl9pPr marL="3886200" indent="-228600" algn="ctr" eaLnBrk="0" fontAlgn="base" hangingPunct="0">
              <a:spcBef>
                <a:spcPct val="50000"/>
              </a:spcBef>
              <a:spcAft>
                <a:spcPct val="0"/>
              </a:spcAft>
              <a:defRPr sz="1200" b="1">
                <a:solidFill>
                  <a:schemeClr val="bg2"/>
                </a:solidFill>
                <a:latin typeface="Verdana" pitchFamily="34" charset="0"/>
              </a:defRPr>
            </a:lvl9pPr>
          </a:lstStyle>
          <a:p>
            <a:pPr algn="ctr" eaLnBrk="1" fontAlgn="auto" hangingPunct="1">
              <a:spcBef>
                <a:spcPct val="50000"/>
              </a:spcBef>
              <a:spcAft>
                <a:spcPts val="0"/>
              </a:spcAft>
              <a:defRPr/>
            </a:pPr>
            <a:endParaRPr lang="en-US" altLang="en-US" kern="0" dirty="0" smtClean="0">
              <a:solidFill>
                <a:srgbClr val="000000"/>
              </a:solidFill>
            </a:endParaRPr>
          </a:p>
        </p:txBody>
      </p:sp>
      <p:sp>
        <p:nvSpPr>
          <p:cNvPr id="10" name="AutoShape 7"/>
          <p:cNvSpPr>
            <a:spLocks noChangeArrowheads="1"/>
          </p:cNvSpPr>
          <p:nvPr/>
        </p:nvSpPr>
        <p:spPr bwMode="auto">
          <a:xfrm>
            <a:off x="6705600" y="1190232"/>
            <a:ext cx="454025" cy="304800"/>
          </a:xfrm>
          <a:prstGeom prst="rightArrow">
            <a:avLst>
              <a:gd name="adj1" fmla="val 25000"/>
              <a:gd name="adj2" fmla="val 40484"/>
            </a:avLst>
          </a:prstGeom>
          <a:solidFill>
            <a:srgbClr val="00B050"/>
          </a:solidFill>
          <a:ln w="9525">
            <a:solidFill>
              <a:srgbClr val="463634"/>
            </a:solidFill>
            <a:miter lim="800000"/>
            <a:headEnd/>
            <a:tailEnd/>
          </a:ln>
        </p:spPr>
        <p:txBody>
          <a:bodyPr wrap="none" anchor="ctr"/>
          <a:lstStyle>
            <a:lvl1pPr eaLnBrk="0" hangingPunct="0">
              <a:defRPr sz="1200" b="1">
                <a:solidFill>
                  <a:schemeClr val="bg2"/>
                </a:solidFill>
                <a:latin typeface="Verdana" pitchFamily="34" charset="0"/>
              </a:defRPr>
            </a:lvl1pPr>
            <a:lvl2pPr marL="742950" indent="-285750" eaLnBrk="0" hangingPunct="0">
              <a:defRPr sz="1200" b="1">
                <a:solidFill>
                  <a:schemeClr val="bg2"/>
                </a:solidFill>
                <a:latin typeface="Verdana" pitchFamily="34" charset="0"/>
              </a:defRPr>
            </a:lvl2pPr>
            <a:lvl3pPr marL="1143000" indent="-228600" eaLnBrk="0" hangingPunct="0">
              <a:defRPr sz="1200" b="1">
                <a:solidFill>
                  <a:schemeClr val="bg2"/>
                </a:solidFill>
                <a:latin typeface="Verdana" pitchFamily="34" charset="0"/>
              </a:defRPr>
            </a:lvl3pPr>
            <a:lvl4pPr marL="1600200" indent="-228600" eaLnBrk="0" hangingPunct="0">
              <a:defRPr sz="1200" b="1">
                <a:solidFill>
                  <a:schemeClr val="bg2"/>
                </a:solidFill>
                <a:latin typeface="Verdana" pitchFamily="34" charset="0"/>
              </a:defRPr>
            </a:lvl4pPr>
            <a:lvl5pPr marL="2057400" indent="-228600" eaLnBrk="0" hangingPunct="0">
              <a:defRPr sz="1200" b="1">
                <a:solidFill>
                  <a:schemeClr val="bg2"/>
                </a:solidFill>
                <a:latin typeface="Verdana" pitchFamily="34" charset="0"/>
              </a:defRPr>
            </a:lvl5pPr>
            <a:lvl6pPr marL="2514600" indent="-228600" algn="ctr" eaLnBrk="0" fontAlgn="base" hangingPunct="0">
              <a:spcBef>
                <a:spcPct val="50000"/>
              </a:spcBef>
              <a:spcAft>
                <a:spcPct val="0"/>
              </a:spcAft>
              <a:defRPr sz="1200" b="1">
                <a:solidFill>
                  <a:schemeClr val="bg2"/>
                </a:solidFill>
                <a:latin typeface="Verdana" pitchFamily="34" charset="0"/>
              </a:defRPr>
            </a:lvl6pPr>
            <a:lvl7pPr marL="2971800" indent="-228600" algn="ctr" eaLnBrk="0" fontAlgn="base" hangingPunct="0">
              <a:spcBef>
                <a:spcPct val="50000"/>
              </a:spcBef>
              <a:spcAft>
                <a:spcPct val="0"/>
              </a:spcAft>
              <a:defRPr sz="1200" b="1">
                <a:solidFill>
                  <a:schemeClr val="bg2"/>
                </a:solidFill>
                <a:latin typeface="Verdana" pitchFamily="34" charset="0"/>
              </a:defRPr>
            </a:lvl7pPr>
            <a:lvl8pPr marL="3429000" indent="-228600" algn="ctr" eaLnBrk="0" fontAlgn="base" hangingPunct="0">
              <a:spcBef>
                <a:spcPct val="50000"/>
              </a:spcBef>
              <a:spcAft>
                <a:spcPct val="0"/>
              </a:spcAft>
              <a:defRPr sz="1200" b="1">
                <a:solidFill>
                  <a:schemeClr val="bg2"/>
                </a:solidFill>
                <a:latin typeface="Verdana" pitchFamily="34" charset="0"/>
              </a:defRPr>
            </a:lvl8pPr>
            <a:lvl9pPr marL="3886200" indent="-228600" algn="ctr" eaLnBrk="0" fontAlgn="base" hangingPunct="0">
              <a:spcBef>
                <a:spcPct val="50000"/>
              </a:spcBef>
              <a:spcAft>
                <a:spcPct val="0"/>
              </a:spcAft>
              <a:defRPr sz="1200" b="1">
                <a:solidFill>
                  <a:schemeClr val="bg2"/>
                </a:solidFill>
                <a:latin typeface="Verdana" pitchFamily="34" charset="0"/>
              </a:defRPr>
            </a:lvl9pPr>
          </a:lstStyle>
          <a:p>
            <a:pPr algn="ctr" eaLnBrk="1" fontAlgn="auto" hangingPunct="1">
              <a:spcBef>
                <a:spcPct val="50000"/>
              </a:spcBef>
              <a:spcAft>
                <a:spcPts val="0"/>
              </a:spcAft>
              <a:defRPr/>
            </a:pPr>
            <a:endParaRPr lang="en-US" altLang="en-US" kern="0" dirty="0" smtClean="0">
              <a:solidFill>
                <a:srgbClr val="FF0000"/>
              </a:solidFill>
            </a:endParaRPr>
          </a:p>
        </p:txBody>
      </p:sp>
      <p:sp>
        <p:nvSpPr>
          <p:cNvPr id="5" name="TextBox 4"/>
          <p:cNvSpPr txBox="1"/>
          <p:nvPr/>
        </p:nvSpPr>
        <p:spPr>
          <a:xfrm>
            <a:off x="1058334" y="403457"/>
            <a:ext cx="7020719" cy="523220"/>
          </a:xfrm>
          <a:prstGeom prst="rect">
            <a:avLst/>
          </a:prstGeom>
          <a:noFill/>
        </p:spPr>
        <p:txBody>
          <a:bodyPr wrap="square" rtlCol="0">
            <a:spAutoFit/>
          </a:bodyPr>
          <a:lstStyle/>
          <a:p>
            <a:pPr algn="ctr"/>
            <a:r>
              <a:rPr lang="en-US" sz="2800" b="1" dirty="0" smtClean="0">
                <a:solidFill>
                  <a:schemeClr val="accent3">
                    <a:lumMod val="50000"/>
                  </a:schemeClr>
                </a:solidFill>
              </a:rPr>
              <a:t>Understanding Intellectual Disability</a:t>
            </a:r>
            <a:endParaRPr lang="en-US" sz="2800" b="1" dirty="0">
              <a:solidFill>
                <a:schemeClr val="accent3">
                  <a:lumMod val="50000"/>
                </a:schemeClr>
              </a:solidFill>
            </a:endParaRPr>
          </a:p>
        </p:txBody>
      </p:sp>
      <p:pic>
        <p:nvPicPr>
          <p:cNvPr id="64516"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733" y="1059513"/>
            <a:ext cx="3937429" cy="20733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05888" y="3352800"/>
            <a:ext cx="7980912" cy="2800767"/>
          </a:xfrm>
          <a:prstGeom prst="rect">
            <a:avLst/>
          </a:prstGeom>
        </p:spPr>
        <p:txBody>
          <a:bodyPr wrap="square">
            <a:spAutoFit/>
          </a:bodyPr>
          <a:lstStyle/>
          <a:p>
            <a:pPr lvl="0">
              <a:defRPr/>
            </a:pPr>
            <a:r>
              <a:rPr lang="en-US" sz="1600" b="1" i="1" dirty="0">
                <a:solidFill>
                  <a:prstClr val="black"/>
                </a:solidFill>
              </a:rPr>
              <a:t>Intellectual Developmental Disorder </a:t>
            </a:r>
            <a:r>
              <a:rPr lang="en-US" sz="1600" i="1" dirty="0">
                <a:solidFill>
                  <a:prstClr val="black"/>
                </a:solidFill>
              </a:rPr>
              <a:t>(formerly mental retardation) has a three part </a:t>
            </a:r>
            <a:r>
              <a:rPr lang="en-US" sz="1600" i="1" dirty="0" smtClean="0">
                <a:solidFill>
                  <a:prstClr val="black"/>
                </a:solidFill>
              </a:rPr>
              <a:t>definition: </a:t>
            </a:r>
            <a:r>
              <a:rPr lang="en-US" sz="1600" i="1" dirty="0">
                <a:solidFill>
                  <a:prstClr val="black"/>
                </a:solidFill>
              </a:rPr>
              <a:t>(1) an IQ score of 70 or below </a:t>
            </a:r>
            <a:r>
              <a:rPr lang="en-US" sz="1600" i="1" dirty="0" smtClean="0">
                <a:solidFill>
                  <a:prstClr val="black"/>
                </a:solidFill>
              </a:rPr>
              <a:t>(error </a:t>
            </a:r>
            <a:r>
              <a:rPr lang="en-US" sz="1600" i="1" dirty="0">
                <a:solidFill>
                  <a:prstClr val="black"/>
                </a:solidFill>
              </a:rPr>
              <a:t>of measurement +/- 5 points) with (2) concurrent deficits in adaptive functioning, and (3) </a:t>
            </a:r>
            <a:r>
              <a:rPr lang="en-US" sz="1600" i="1" dirty="0" smtClean="0">
                <a:solidFill>
                  <a:prstClr val="black"/>
                </a:solidFill>
              </a:rPr>
              <a:t>an </a:t>
            </a:r>
            <a:r>
              <a:rPr lang="en-US" sz="1600" i="1" dirty="0">
                <a:solidFill>
                  <a:prstClr val="black"/>
                </a:solidFill>
              </a:rPr>
              <a:t>onset during the developmental period from birth to 18 years old. </a:t>
            </a:r>
          </a:p>
          <a:p>
            <a:pPr lvl="0">
              <a:defRPr/>
            </a:pPr>
            <a:endParaRPr lang="en-US" sz="1600" i="1" dirty="0" smtClean="0">
              <a:solidFill>
                <a:prstClr val="black"/>
              </a:solidFill>
            </a:endParaRPr>
          </a:p>
          <a:p>
            <a:pPr marL="342900" lvl="0" indent="-342900">
              <a:buFont typeface="Arial" panose="020B0604020202020204" pitchFamily="34" charset="0"/>
              <a:buChar char="•"/>
              <a:defRPr/>
            </a:pPr>
            <a:r>
              <a:rPr lang="en-US" sz="1600" i="1" dirty="0" smtClean="0">
                <a:solidFill>
                  <a:prstClr val="black"/>
                </a:solidFill>
              </a:rPr>
              <a:t>I/DD are noted </a:t>
            </a:r>
            <a:r>
              <a:rPr lang="en-US" sz="1600" i="1" dirty="0">
                <a:solidFill>
                  <a:prstClr val="black"/>
                </a:solidFill>
              </a:rPr>
              <a:t>to have over 250 </a:t>
            </a:r>
            <a:r>
              <a:rPr lang="en-US" sz="1600" i="1" dirty="0" smtClean="0">
                <a:solidFill>
                  <a:prstClr val="black"/>
                </a:solidFill>
              </a:rPr>
              <a:t>causes: </a:t>
            </a:r>
          </a:p>
          <a:p>
            <a:pPr marL="800100" lvl="1" indent="-342900">
              <a:buFont typeface="Courier New" panose="02070309020205020404" pitchFamily="49" charset="0"/>
              <a:buChar char="o"/>
              <a:defRPr/>
            </a:pPr>
            <a:r>
              <a:rPr lang="en-US" sz="1600" i="1" dirty="0" smtClean="0">
                <a:solidFill>
                  <a:prstClr val="black"/>
                </a:solidFill>
              </a:rPr>
              <a:t>25% are syndromal (e.g., Down, Fetal Alcohol, Rhett, Fragile X, Cornelia de Lange) </a:t>
            </a:r>
          </a:p>
          <a:p>
            <a:pPr marL="800100" lvl="1" indent="-342900">
              <a:buFont typeface="Courier New" panose="02070309020205020404" pitchFamily="49" charset="0"/>
              <a:buChar char="o"/>
              <a:defRPr/>
            </a:pPr>
            <a:r>
              <a:rPr lang="en-US" sz="1600" i="1" dirty="0" smtClean="0">
                <a:solidFill>
                  <a:prstClr val="black"/>
                </a:solidFill>
              </a:rPr>
              <a:t>75% are non-syndromal (e.g., problems during the birth process).</a:t>
            </a:r>
          </a:p>
          <a:p>
            <a:pPr marL="342900" indent="-342900">
              <a:buFont typeface="Arial" panose="020B0604020202020204" pitchFamily="34" charset="0"/>
              <a:buChar char="•"/>
              <a:defRPr/>
            </a:pPr>
            <a:r>
              <a:rPr lang="en-US" sz="1600" i="1" dirty="0" smtClean="0">
                <a:solidFill>
                  <a:prstClr val="black"/>
                </a:solidFill>
              </a:rPr>
              <a:t>Current hypothesis centers on problems with </a:t>
            </a:r>
            <a:r>
              <a:rPr lang="en-US" sz="1600" i="1" u="sng" dirty="0" smtClean="0">
                <a:solidFill>
                  <a:prstClr val="black"/>
                </a:solidFill>
              </a:rPr>
              <a:t>synaptic pruning </a:t>
            </a:r>
            <a:r>
              <a:rPr lang="en-US" sz="1600" i="1" dirty="0" smtClean="0">
                <a:solidFill>
                  <a:prstClr val="black"/>
                </a:solidFill>
              </a:rPr>
              <a:t>that is tied to learning and adaptation.</a:t>
            </a:r>
            <a:endParaRPr lang="en-US" sz="1600" i="1" dirty="0">
              <a:solidFill>
                <a:prstClr val="black"/>
              </a:solidFill>
            </a:endParaRPr>
          </a:p>
        </p:txBody>
      </p:sp>
      <p:sp>
        <p:nvSpPr>
          <p:cNvPr id="2" name="Rectangle 1"/>
          <p:cNvSpPr/>
          <p:nvPr/>
        </p:nvSpPr>
        <p:spPr>
          <a:xfrm>
            <a:off x="6561242" y="2113097"/>
            <a:ext cx="2359941" cy="523220"/>
          </a:xfrm>
          <a:prstGeom prst="rect">
            <a:avLst/>
          </a:prstGeom>
        </p:spPr>
        <p:txBody>
          <a:bodyPr wrap="none">
            <a:spAutoFit/>
          </a:bodyPr>
          <a:lstStyle/>
          <a:p>
            <a:r>
              <a:rPr lang="en-US" sz="1400" b="1" i="1" dirty="0" smtClean="0">
                <a:solidFill>
                  <a:srgbClr val="FF0000"/>
                </a:solidFill>
              </a:rPr>
              <a:t>Mean IQ = 100 with </a:t>
            </a:r>
          </a:p>
          <a:p>
            <a:r>
              <a:rPr lang="en-US" sz="1400" b="1" i="1" dirty="0" smtClean="0">
                <a:solidFill>
                  <a:srgbClr val="FF0000"/>
                </a:solidFill>
              </a:rPr>
              <a:t>Standard deviations of 15</a:t>
            </a:r>
            <a:endParaRPr lang="en-US" sz="1400" b="1" dirty="0">
              <a:solidFill>
                <a:srgbClr val="FF0000"/>
              </a:solidFill>
            </a:endParaRPr>
          </a:p>
        </p:txBody>
      </p:sp>
      <p:sp>
        <p:nvSpPr>
          <p:cNvPr id="4" name="Rectangle 3"/>
          <p:cNvSpPr/>
          <p:nvPr/>
        </p:nvSpPr>
        <p:spPr>
          <a:xfrm>
            <a:off x="705888" y="2236939"/>
            <a:ext cx="1774845" cy="523220"/>
          </a:xfrm>
          <a:prstGeom prst="rect">
            <a:avLst/>
          </a:prstGeom>
        </p:spPr>
        <p:txBody>
          <a:bodyPr wrap="none">
            <a:spAutoFit/>
          </a:bodyPr>
          <a:lstStyle/>
          <a:p>
            <a:pPr lvl="0"/>
            <a:r>
              <a:rPr lang="en-US" sz="1400" b="1" i="1" dirty="0" smtClean="0">
                <a:solidFill>
                  <a:srgbClr val="FF0000"/>
                </a:solidFill>
              </a:rPr>
              <a:t>Second percentile </a:t>
            </a:r>
          </a:p>
          <a:p>
            <a:pPr lvl="0"/>
            <a:r>
              <a:rPr lang="en-US" sz="1400" b="1" i="1" dirty="0" smtClean="0">
                <a:solidFill>
                  <a:srgbClr val="FF0000"/>
                </a:solidFill>
              </a:rPr>
              <a:t>rank for IDD</a:t>
            </a:r>
            <a:endParaRPr lang="en-US" sz="1400" b="1" i="1"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solidFill>
                  <a:schemeClr val="accent3">
                    <a:lumMod val="50000"/>
                  </a:schemeClr>
                </a:solidFill>
              </a:rPr>
              <a:t>30</a:t>
            </a:r>
            <a:r>
              <a:rPr lang="en-US" dirty="0" smtClean="0">
                <a:solidFill>
                  <a:schemeClr val="accent3">
                    <a:lumMod val="50000"/>
                  </a:schemeClr>
                </a:solidFill>
              </a:rPr>
              <a:t>P</a:t>
            </a:r>
            <a:endParaRPr lang="en-US" dirty="0">
              <a:solidFill>
                <a:schemeClr val="accent3">
                  <a:lumMod val="50000"/>
                </a:schemeClr>
              </a:solidFill>
            </a:endParaRPr>
          </a:p>
        </p:txBody>
      </p:sp>
      <p:sp>
        <p:nvSpPr>
          <p:cNvPr id="203778" name="Rectangle 2"/>
          <p:cNvSpPr>
            <a:spLocks noGrp="1" noChangeArrowheads="1"/>
          </p:cNvSpPr>
          <p:nvPr>
            <p:ph type="title" idx="4294967295"/>
          </p:nvPr>
        </p:nvSpPr>
        <p:spPr>
          <a:xfrm>
            <a:off x="533400" y="1189335"/>
            <a:ext cx="8305800" cy="935798"/>
          </a:xfrm>
          <a:prstGeom prst="roundRect">
            <a:avLst>
              <a:gd name="adj" fmla="val 21667"/>
            </a:avLst>
          </a:prstGeom>
        </p:spPr>
        <p:txBody>
          <a:bodyPr anchorCtr="1">
            <a:noAutofit/>
          </a:bodyPr>
          <a:lstStyle/>
          <a:p>
            <a:pPr algn="ctr" eaLnBrk="1" fontAlgn="auto" hangingPunct="1">
              <a:spcAft>
                <a:spcPts val="0"/>
              </a:spcAft>
              <a:defRPr/>
            </a:pPr>
            <a:r>
              <a:rPr lang="en-US" sz="1800" b="0" i="1" dirty="0" smtClean="0">
                <a:solidFill>
                  <a:schemeClr val="tx1"/>
                </a:solidFill>
                <a:latin typeface="Arial" panose="020B0604020202020204" pitchFamily="34" charset="0"/>
                <a:cs typeface="Arial" panose="020B0604020202020204" pitchFamily="34" charset="0"/>
              </a:rPr>
              <a:t>Better Understanding Why Individuals Engage in Maladaptive Behaviors Especially Those Seen with Intellectual Disability and Psychiatric Disorders</a:t>
            </a:r>
            <a:br>
              <a:rPr lang="en-US" sz="1800" b="0" i="1" dirty="0" smtClean="0">
                <a:solidFill>
                  <a:schemeClr val="tx1"/>
                </a:solidFill>
                <a:latin typeface="Arial" panose="020B0604020202020204" pitchFamily="34" charset="0"/>
                <a:cs typeface="Arial" panose="020B0604020202020204" pitchFamily="34" charset="0"/>
              </a:rPr>
            </a:br>
            <a:r>
              <a:rPr lang="en-US" sz="1800" b="0" i="1" dirty="0" smtClean="0">
                <a:solidFill>
                  <a:schemeClr val="tx1"/>
                </a:solidFill>
                <a:latin typeface="Arial" panose="020B0604020202020204" pitchFamily="34" charset="0"/>
                <a:cs typeface="Arial" panose="020B0604020202020204" pitchFamily="34" charset="0"/>
              </a:rPr>
              <a:t>(Robert Souvner, 1991)</a:t>
            </a:r>
          </a:p>
        </p:txBody>
      </p:sp>
      <p:graphicFrame>
        <p:nvGraphicFramePr>
          <p:cNvPr id="4" name="Diagram 3"/>
          <p:cNvGraphicFramePr/>
          <p:nvPr>
            <p:extLst>
              <p:ext uri="{D42A27DB-BD31-4B8C-83A1-F6EECF244321}">
                <p14:modId xmlns:p14="http://schemas.microsoft.com/office/powerpoint/2010/main" val="2155943212"/>
              </p:ext>
            </p:extLst>
          </p:nvPr>
        </p:nvGraphicFramePr>
        <p:xfrm>
          <a:off x="1084553" y="2209800"/>
          <a:ext cx="6822494"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914400" y="700500"/>
            <a:ext cx="7162800" cy="584775"/>
          </a:xfrm>
          <a:prstGeom prst="rect">
            <a:avLst/>
          </a:prstGeom>
          <a:noFill/>
        </p:spPr>
        <p:txBody>
          <a:bodyPr wrap="square" rtlCol="0">
            <a:spAutoFit/>
          </a:bodyPr>
          <a:lstStyle/>
          <a:p>
            <a:pPr algn="ctr"/>
            <a:r>
              <a:rPr lang="en-US" sz="3200" b="1" dirty="0" smtClean="0">
                <a:solidFill>
                  <a:schemeClr val="accent3">
                    <a:lumMod val="50000"/>
                  </a:schemeClr>
                </a:solidFill>
              </a:rPr>
              <a:t>Functional Assessment of Behavior</a:t>
            </a:r>
            <a:endParaRPr lang="en-US" sz="3200" b="1" dirty="0">
              <a:solidFill>
                <a:schemeClr val="accent3">
                  <a:lumMod val="50000"/>
                </a:schemeClr>
              </a:solidFill>
            </a:endParaRPr>
          </a:p>
        </p:txBody>
      </p:sp>
      <p:sp>
        <p:nvSpPr>
          <p:cNvPr id="5" name="Rectangle 4"/>
          <p:cNvSpPr/>
          <p:nvPr/>
        </p:nvSpPr>
        <p:spPr>
          <a:xfrm>
            <a:off x="685800" y="5037667"/>
            <a:ext cx="8153400" cy="1261884"/>
          </a:xfrm>
          <a:prstGeom prst="rect">
            <a:avLst/>
          </a:prstGeom>
        </p:spPr>
        <p:txBody>
          <a:bodyPr wrap="square">
            <a:spAutoFit/>
          </a:bodyPr>
          <a:lstStyle/>
          <a:p>
            <a:pPr marL="342900" lvl="0" indent="-342900">
              <a:spcBef>
                <a:spcPts val="0"/>
              </a:spcBef>
              <a:spcAft>
                <a:spcPts val="0"/>
              </a:spcAft>
              <a:buClr>
                <a:schemeClr val="accent3"/>
              </a:buClr>
              <a:buFont typeface="Arial" panose="020B0604020202020204" pitchFamily="34" charset="0"/>
              <a:buChar char="•"/>
              <a:defRPr/>
            </a:pPr>
            <a:r>
              <a:rPr lang="en-US" sz="1900" b="1" i="1" dirty="0">
                <a:solidFill>
                  <a:schemeClr val="accent3">
                    <a:lumMod val="50000"/>
                  </a:schemeClr>
                </a:solidFill>
                <a:latin typeface="Arial" panose="020B0604020202020204" pitchFamily="34" charset="0"/>
                <a:ea typeface="Calibri"/>
                <a:cs typeface="Arial" panose="020B0604020202020204" pitchFamily="34" charset="0"/>
              </a:rPr>
              <a:t>Be aware that functions differ for each individual. Some might be readily apparent and others might not be noticeable. </a:t>
            </a:r>
            <a:endParaRPr lang="en-US" sz="1900" b="1" i="1" dirty="0" smtClean="0">
              <a:solidFill>
                <a:schemeClr val="accent3">
                  <a:lumMod val="50000"/>
                </a:schemeClr>
              </a:solidFill>
              <a:latin typeface="Arial" panose="020B0604020202020204" pitchFamily="34" charset="0"/>
              <a:ea typeface="Calibri"/>
              <a:cs typeface="Arial" panose="020B0604020202020204" pitchFamily="34" charset="0"/>
            </a:endParaRPr>
          </a:p>
          <a:p>
            <a:pPr lvl="0">
              <a:spcBef>
                <a:spcPts val="0"/>
              </a:spcBef>
              <a:spcAft>
                <a:spcPts val="0"/>
              </a:spcAft>
              <a:buClr>
                <a:schemeClr val="accent3"/>
              </a:buClr>
              <a:defRPr/>
            </a:pPr>
            <a:endParaRPr lang="en-US" sz="1900" b="1" i="1" dirty="0" smtClean="0">
              <a:solidFill>
                <a:schemeClr val="accent3">
                  <a:lumMod val="50000"/>
                </a:schemeClr>
              </a:solidFill>
              <a:latin typeface="Arial" panose="020B0604020202020204" pitchFamily="34" charset="0"/>
              <a:ea typeface="Calibri"/>
              <a:cs typeface="Arial" panose="020B0604020202020204" pitchFamily="34" charset="0"/>
            </a:endParaRPr>
          </a:p>
          <a:p>
            <a:pPr marL="342900" lvl="0" indent="-342900">
              <a:spcBef>
                <a:spcPts val="0"/>
              </a:spcBef>
              <a:spcAft>
                <a:spcPts val="0"/>
              </a:spcAft>
              <a:buClr>
                <a:schemeClr val="accent3"/>
              </a:buClr>
              <a:buFont typeface="Arial" panose="020B0604020202020204" pitchFamily="34" charset="0"/>
              <a:buChar char="•"/>
              <a:defRPr/>
            </a:pPr>
            <a:r>
              <a:rPr lang="en-US" sz="1900" b="1" i="1" dirty="0" smtClean="0">
                <a:solidFill>
                  <a:schemeClr val="accent3">
                    <a:lumMod val="50000"/>
                  </a:schemeClr>
                </a:solidFill>
                <a:latin typeface="Arial" panose="020B0604020202020204" pitchFamily="34" charset="0"/>
                <a:ea typeface="Calibri"/>
                <a:cs typeface="Arial" panose="020B0604020202020204" pitchFamily="34" charset="0"/>
              </a:rPr>
              <a:t>Behaviors might serve multiple functions.</a:t>
            </a:r>
            <a:endParaRPr lang="en-US" sz="1900" b="1" i="1" dirty="0">
              <a:solidFill>
                <a:schemeClr val="accent3">
                  <a:lumMod val="50000"/>
                </a:schemeClr>
              </a:solidFill>
              <a:latin typeface="Arial" panose="020B0604020202020204" pitchFamily="34" charset="0"/>
              <a:ea typeface="Calibri"/>
              <a:cs typeface="Arial" panose="020B0604020202020204" pitchFamily="34" charset="0"/>
            </a:endParaRPr>
          </a:p>
        </p:txBody>
      </p:sp>
    </p:spTree>
    <p:custDataLst>
      <p:tags r:id="rId1"/>
    </p:custDataLst>
  </p:cSld>
  <p:clrMapOvr>
    <a:masterClrMapping/>
  </p:clrMapOvr>
  <p:transition advTm="1088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03778"/>
                                        </p:tgtEl>
                                      </p:cBhvr>
                                    </p:animEffect>
                                    <p:animScale>
                                      <p:cBhvr>
                                        <p:cTn id="7" dur="250" autoRev="1" fill="hold"/>
                                        <p:tgtEl>
                                          <p:spTgt spid="2037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31J</a:t>
            </a:r>
            <a:endParaRPr lang="en-US" dirty="0"/>
          </a:p>
        </p:txBody>
      </p:sp>
      <p:sp>
        <p:nvSpPr>
          <p:cNvPr id="3" name="Rectangle 2"/>
          <p:cNvSpPr/>
          <p:nvPr/>
        </p:nvSpPr>
        <p:spPr>
          <a:xfrm>
            <a:off x="194733" y="533400"/>
            <a:ext cx="8686800" cy="5909310"/>
          </a:xfrm>
          <a:prstGeom prst="rect">
            <a:avLst/>
          </a:prstGeom>
        </p:spPr>
        <p:txBody>
          <a:bodyPr wrap="square">
            <a:spAutoFit/>
          </a:bodyPr>
          <a:lstStyle/>
          <a:p>
            <a:pPr algn="ctr" eaLnBrk="0" hangingPunct="0">
              <a:buClr>
                <a:srgbClr val="F0A22E"/>
              </a:buClr>
              <a:buSzPct val="70000"/>
              <a:defRPr/>
            </a:pPr>
            <a:r>
              <a:rPr lang="en-US" altLang="en-US" sz="3200" b="1" dirty="0" smtClean="0">
                <a:solidFill>
                  <a:schemeClr val="accent3">
                    <a:lumMod val="50000"/>
                  </a:schemeClr>
                </a:solidFill>
                <a:ea typeface="Calibri" pitchFamily="34" charset="0"/>
              </a:rPr>
              <a:t>Becoming Aware of </a:t>
            </a:r>
          </a:p>
          <a:p>
            <a:pPr algn="ctr" eaLnBrk="0" hangingPunct="0">
              <a:buClr>
                <a:srgbClr val="F0A22E"/>
              </a:buClr>
              <a:buSzPct val="70000"/>
              <a:defRPr/>
            </a:pPr>
            <a:r>
              <a:rPr lang="en-US" altLang="en-US" sz="3200" b="1" dirty="0" smtClean="0">
                <a:solidFill>
                  <a:schemeClr val="accent3">
                    <a:lumMod val="50000"/>
                  </a:schemeClr>
                </a:solidFill>
                <a:ea typeface="Calibri" pitchFamily="34" charset="0"/>
              </a:rPr>
              <a:t>Developmental Disability</a:t>
            </a:r>
          </a:p>
          <a:p>
            <a:pPr marL="285750" indent="-285750" eaLnBrk="0" hangingPunct="0">
              <a:buClr>
                <a:srgbClr val="F0A22E"/>
              </a:buClr>
              <a:buSzPct val="70000"/>
              <a:buFont typeface="Arial" panose="020B0604020202020204" pitchFamily="34" charset="0"/>
              <a:buChar char="•"/>
              <a:defRPr/>
            </a:pPr>
            <a:endParaRPr lang="en-US" altLang="en-US" sz="1600" dirty="0">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smtClean="0">
                <a:ea typeface="Calibri" pitchFamily="34" charset="0"/>
              </a:rPr>
              <a:t>Sensitivities to even everyday stimuli can be uncomfortable or even intolerable, especially with autistic features. For example, turn off sirens and flashing lights when possible or place canine partners out of sight.</a:t>
            </a:r>
          </a:p>
          <a:p>
            <a:pPr marL="342900" indent="-342900" eaLnBrk="0" hangingPunct="0">
              <a:buClr>
                <a:schemeClr val="accent3"/>
              </a:buClr>
              <a:buSzPct val="70000"/>
              <a:buFont typeface="Arial" panose="020B0604020202020204" pitchFamily="34" charset="0"/>
              <a:buChar char="•"/>
              <a:defRPr/>
            </a:pPr>
            <a:endParaRPr lang="en-US" altLang="en-US" sz="1900" b="1" dirty="0" smtClean="0">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smtClean="0">
                <a:ea typeface="Calibri" pitchFamily="34" charset="0"/>
              </a:rPr>
              <a:t>Consider physical fragility</a:t>
            </a:r>
            <a:r>
              <a:rPr lang="en-US" altLang="en-US" sz="1900" b="1" dirty="0" smtClean="0">
                <a:solidFill>
                  <a:prstClr val="black"/>
                </a:solidFill>
                <a:ea typeface="Calibri" pitchFamily="34" charset="0"/>
              </a:rPr>
              <a:t>. </a:t>
            </a:r>
          </a:p>
          <a:p>
            <a:pPr marL="34290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Check for any special or assistive </a:t>
            </a:r>
            <a:r>
              <a:rPr lang="en-US" altLang="en-US" sz="1900" b="1" dirty="0" smtClean="0">
                <a:solidFill>
                  <a:prstClr val="black"/>
                </a:solidFill>
                <a:ea typeface="Calibri" pitchFamily="34" charset="0"/>
              </a:rPr>
              <a:t>equipment. These could be signs of mobility issues.</a:t>
            </a:r>
            <a:endParaRPr lang="en-US" altLang="en-US" sz="1900" b="1" dirty="0">
              <a:solidFill>
                <a:prstClr val="black"/>
              </a:solidFill>
              <a:ea typeface="Calibri" pitchFamily="34" charset="0"/>
            </a:endParaRPr>
          </a:p>
          <a:p>
            <a:pPr marL="342900" indent="-342900" eaLnBrk="0" hangingPunct="0">
              <a:buClr>
                <a:schemeClr val="accent3"/>
              </a:buClr>
              <a:buSzPct val="70000"/>
              <a:buFont typeface="Arial" panose="020B0604020202020204" pitchFamily="34" charset="0"/>
              <a:buChar char="•"/>
              <a:defRPr/>
            </a:pPr>
            <a:endParaRPr lang="en-US" altLang="en-US" sz="1900" b="1" dirty="0">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smtClean="0">
                <a:ea typeface="Calibri" pitchFamily="34" charset="0"/>
              </a:rPr>
              <a:t>There is often a higher probability of neurological compromise (e.g., seizure disorder) with developmental disabilities.</a:t>
            </a:r>
          </a:p>
          <a:p>
            <a:pPr marL="342900" indent="-342900" eaLnBrk="0" hangingPunct="0">
              <a:buClr>
                <a:schemeClr val="accent3"/>
              </a:buClr>
              <a:buSzPct val="70000"/>
              <a:buFont typeface="Arial" panose="020B0604020202020204" pitchFamily="34" charset="0"/>
              <a:buChar char="•"/>
              <a:defRPr/>
            </a:pPr>
            <a:endParaRPr lang="en-US" sz="1900" b="1" dirty="0">
              <a:solidFill>
                <a:srgbClr val="000000"/>
              </a:solidFill>
              <a:latin typeface="Arial" panose="020B0604020202020204" pitchFamily="34" charset="0"/>
              <a:ea typeface="Calibri"/>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sz="1900" b="1" i="1" dirty="0" smtClean="0">
                <a:solidFill>
                  <a:srgbClr val="000000"/>
                </a:solidFill>
                <a:latin typeface="Arial" panose="020B0604020202020204" pitchFamily="34" charset="0"/>
                <a:ea typeface="Calibri"/>
                <a:cs typeface="Arial" panose="020B0604020202020204" pitchFamily="34" charset="0"/>
              </a:rPr>
              <a:t>A </a:t>
            </a:r>
            <a:r>
              <a:rPr lang="en-US" sz="1900" b="1" i="1" dirty="0">
                <a:solidFill>
                  <a:srgbClr val="000000"/>
                </a:solidFill>
                <a:latin typeface="Arial" panose="020B0604020202020204" pitchFamily="34" charset="0"/>
                <a:ea typeface="Calibri"/>
                <a:cs typeface="Arial" panose="020B0604020202020204" pitchFamily="34" charset="0"/>
              </a:rPr>
              <a:t>person might not be aware of their own </a:t>
            </a:r>
            <a:r>
              <a:rPr lang="en-US" sz="1900" b="1" i="1" dirty="0" smtClean="0">
                <a:solidFill>
                  <a:srgbClr val="000000"/>
                </a:solidFill>
                <a:latin typeface="Arial" panose="020B0604020202020204" pitchFamily="34" charset="0"/>
                <a:ea typeface="Calibri"/>
                <a:cs typeface="Arial" panose="020B0604020202020204" pitchFamily="34" charset="0"/>
              </a:rPr>
              <a:t>deficits!</a:t>
            </a:r>
            <a:endParaRPr lang="en-US" sz="1900" b="1" i="1" dirty="0">
              <a:solidFill>
                <a:srgbClr val="000000"/>
              </a:solidFill>
              <a:latin typeface="Arial" panose="020B0604020202020204" pitchFamily="34" charset="0"/>
              <a:ea typeface="Calibri"/>
              <a:cs typeface="Arial" panose="020B0604020202020204" pitchFamily="34" charset="0"/>
            </a:endParaRPr>
          </a:p>
          <a:p>
            <a:pPr eaLnBrk="0" hangingPunct="0">
              <a:buClr>
                <a:srgbClr val="F0A22E"/>
              </a:buClr>
              <a:buSzPct val="70000"/>
              <a:defRPr/>
            </a:pPr>
            <a:endParaRPr lang="en-US" altLang="en-US" sz="1600" dirty="0" smtClean="0">
              <a:ea typeface="Calibri" pitchFamily="34" charset="0"/>
            </a:endParaRPr>
          </a:p>
          <a:p>
            <a:pPr marL="285750" indent="-285750" eaLnBrk="0" hangingPunct="0">
              <a:buClr>
                <a:srgbClr val="F0A22E"/>
              </a:buClr>
              <a:buSzPct val="70000"/>
              <a:buFont typeface="Arial" panose="020B0604020202020204" pitchFamily="34" charset="0"/>
              <a:buChar char="•"/>
              <a:defRPr/>
            </a:pPr>
            <a:endParaRPr lang="en-US" altLang="en-US" sz="1600" dirty="0">
              <a:ea typeface="Calibri" pitchFamily="34" charset="0"/>
            </a:endParaRPr>
          </a:p>
        </p:txBody>
      </p:sp>
    </p:spTree>
    <p:extLst>
      <p:ext uri="{BB962C8B-B14F-4D97-AF65-F5344CB8AC3E}">
        <p14:creationId xmlns:p14="http://schemas.microsoft.com/office/powerpoint/2010/main" val="1484921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32</a:t>
            </a:fld>
            <a:r>
              <a:rPr lang="en-US" dirty="0" smtClean="0"/>
              <a:t>J</a:t>
            </a:r>
            <a:endParaRPr lang="en-US" dirty="0"/>
          </a:p>
        </p:txBody>
      </p:sp>
      <p:sp>
        <p:nvSpPr>
          <p:cNvPr id="3" name="Rectangle 2"/>
          <p:cNvSpPr/>
          <p:nvPr/>
        </p:nvSpPr>
        <p:spPr>
          <a:xfrm>
            <a:off x="533400" y="1066800"/>
            <a:ext cx="8382000" cy="4939814"/>
          </a:xfrm>
          <a:prstGeom prst="rect">
            <a:avLst/>
          </a:prstGeom>
        </p:spPr>
        <p:txBody>
          <a:bodyPr wrap="square">
            <a:spAutoFit/>
          </a:bodyPr>
          <a:lstStyle/>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Becoming Aware </a:t>
            </a:r>
            <a:r>
              <a:rPr lang="en-US" altLang="en-US" sz="3200" b="1" dirty="0">
                <a:solidFill>
                  <a:schemeClr val="accent3">
                    <a:lumMod val="50000"/>
                  </a:schemeClr>
                </a:solidFill>
                <a:ea typeface="Calibri" pitchFamily="34" charset="0"/>
              </a:rPr>
              <a:t>of </a:t>
            </a:r>
            <a:endParaRPr lang="en-US" altLang="en-US" sz="3200" b="1" dirty="0" smtClean="0">
              <a:solidFill>
                <a:schemeClr val="accent3">
                  <a:lumMod val="50000"/>
                </a:schemeClr>
              </a:solidFill>
              <a:ea typeface="Calibri" pitchFamily="34" charset="0"/>
            </a:endParaRPr>
          </a:p>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Developmental </a:t>
            </a:r>
            <a:r>
              <a:rPr lang="en-US" altLang="en-US" sz="3200" b="1" dirty="0">
                <a:solidFill>
                  <a:schemeClr val="accent3">
                    <a:lumMod val="50000"/>
                  </a:schemeClr>
                </a:solidFill>
                <a:ea typeface="Calibri" pitchFamily="34" charset="0"/>
              </a:rPr>
              <a:t>Disability</a:t>
            </a:r>
          </a:p>
          <a:p>
            <a:pPr marL="285750" lvl="0" indent="-285750" eaLnBrk="0" hangingPunct="0">
              <a:buClr>
                <a:srgbClr val="F0A22E"/>
              </a:buClr>
              <a:buSzPct val="70000"/>
              <a:buFont typeface="Arial" panose="020B0604020202020204" pitchFamily="34" charset="0"/>
              <a:buChar char="•"/>
              <a:defRPr/>
            </a:pPr>
            <a:endParaRPr lang="en-US" altLang="en-US" sz="1600" dirty="0">
              <a:solidFill>
                <a:prstClr val="black"/>
              </a:solidFill>
              <a:ea typeface="Calibri" pitchFamily="34" charset="0"/>
            </a:endParaRPr>
          </a:p>
          <a:p>
            <a:pPr lvl="0" eaLnBrk="0" hangingPunct="0">
              <a:buClr>
                <a:srgbClr val="F0A22E"/>
              </a:buClr>
              <a:buSzPct val="70000"/>
              <a:defRPr/>
            </a:pPr>
            <a:endParaRPr lang="en-US" altLang="en-US" sz="1600" dirty="0">
              <a:solidFill>
                <a:prstClr val="black"/>
              </a:solidFill>
              <a:ea typeface="Calibri" pitchFamily="34" charset="0"/>
            </a:endParaRPr>
          </a:p>
          <a:p>
            <a:pPr marL="285750" lvl="0" indent="-285750" eaLnBrk="0" hangingPunct="0">
              <a:buClr>
                <a:schemeClr val="accent3"/>
              </a:buClr>
              <a:buSzPct val="70000"/>
              <a:buFont typeface="Arial" panose="020B0604020202020204" pitchFamily="34" charset="0"/>
              <a:buChar char="•"/>
              <a:defRPr/>
            </a:pPr>
            <a:r>
              <a:rPr lang="en-US" altLang="en-US" sz="1700" b="1" dirty="0" smtClean="0">
                <a:solidFill>
                  <a:prstClr val="black"/>
                </a:solidFill>
                <a:ea typeface="Calibri" pitchFamily="34" charset="0"/>
              </a:rPr>
              <a:t>Look for mental </a:t>
            </a:r>
            <a:r>
              <a:rPr lang="en-US" altLang="en-US" sz="1700" b="1" dirty="0">
                <a:solidFill>
                  <a:prstClr val="black"/>
                </a:solidFill>
                <a:ea typeface="Calibri" pitchFamily="34" charset="0"/>
              </a:rPr>
              <a:t>health difficulties (e.g., unusual </a:t>
            </a:r>
            <a:r>
              <a:rPr lang="en-US" altLang="en-US" sz="1700" b="1" dirty="0" smtClean="0">
                <a:solidFill>
                  <a:prstClr val="black"/>
                </a:solidFill>
                <a:ea typeface="Calibri" pitchFamily="34" charset="0"/>
              </a:rPr>
              <a:t>behaviors, </a:t>
            </a:r>
            <a:r>
              <a:rPr lang="en-US" altLang="en-US" sz="1700" b="1" dirty="0">
                <a:solidFill>
                  <a:prstClr val="black"/>
                </a:solidFill>
                <a:ea typeface="Calibri" pitchFamily="34" charset="0"/>
              </a:rPr>
              <a:t>poor reality testing, “fight or flight” responses related to past trauma)</a:t>
            </a:r>
          </a:p>
          <a:p>
            <a:pPr marL="285750" lvl="0" indent="-285750" eaLnBrk="0" hangingPunct="0">
              <a:buClr>
                <a:schemeClr val="accent3"/>
              </a:buClr>
              <a:buSzPct val="70000"/>
              <a:buFont typeface="Arial" panose="020B0604020202020204" pitchFamily="34" charset="0"/>
              <a:buChar char="•"/>
              <a:defRPr/>
            </a:pPr>
            <a:endParaRPr lang="en-US" altLang="en-US" sz="1700" b="1" dirty="0">
              <a:solidFill>
                <a:prstClr val="black"/>
              </a:solidFill>
              <a:ea typeface="Calibri" pitchFamily="34" charset="0"/>
            </a:endParaRPr>
          </a:p>
          <a:p>
            <a:pPr marL="285750" lvl="0" indent="-285750" eaLnBrk="0" hangingPunct="0">
              <a:buClr>
                <a:schemeClr val="accent3"/>
              </a:buClr>
              <a:buSzPct val="70000"/>
              <a:buFont typeface="Arial" panose="020B0604020202020204" pitchFamily="34" charset="0"/>
              <a:buChar char="•"/>
              <a:defRPr/>
            </a:pPr>
            <a:r>
              <a:rPr lang="en-US" altLang="en-US" sz="1700" b="1" dirty="0" smtClean="0">
                <a:solidFill>
                  <a:prstClr val="black"/>
                </a:solidFill>
                <a:ea typeface="Calibri" pitchFamily="34" charset="0"/>
              </a:rPr>
              <a:t>Self-protective </a:t>
            </a:r>
            <a:r>
              <a:rPr lang="en-US" altLang="en-US" sz="1700" b="1" dirty="0">
                <a:solidFill>
                  <a:prstClr val="black"/>
                </a:solidFill>
                <a:ea typeface="Calibri" pitchFamily="34" charset="0"/>
              </a:rPr>
              <a:t>responses may not be intended </a:t>
            </a:r>
            <a:r>
              <a:rPr lang="en-US" altLang="en-US" sz="1700" b="1" dirty="0" smtClean="0">
                <a:solidFill>
                  <a:prstClr val="black"/>
                </a:solidFill>
                <a:ea typeface="Calibri" pitchFamily="34" charset="0"/>
              </a:rPr>
              <a:t>as aggressive</a:t>
            </a:r>
            <a:r>
              <a:rPr lang="en-US" altLang="en-US" sz="1700" b="1" dirty="0">
                <a:solidFill>
                  <a:prstClr val="black"/>
                </a:solidFill>
                <a:ea typeface="Calibri" pitchFamily="34" charset="0"/>
              </a:rPr>
              <a:t>. </a:t>
            </a:r>
            <a:endParaRPr lang="en-US" altLang="en-US" sz="1700" b="1" dirty="0" smtClean="0">
              <a:solidFill>
                <a:prstClr val="black"/>
              </a:solidFill>
              <a:ea typeface="Calibri" pitchFamily="34" charset="0"/>
            </a:endParaRPr>
          </a:p>
          <a:p>
            <a:pPr marL="285750" lvl="0" indent="-285750" eaLnBrk="0" hangingPunct="0">
              <a:buClr>
                <a:schemeClr val="accent3"/>
              </a:buClr>
              <a:buSzPct val="70000"/>
              <a:buFont typeface="Arial" panose="020B0604020202020204" pitchFamily="34" charset="0"/>
              <a:buChar char="•"/>
              <a:defRPr/>
            </a:pPr>
            <a:endParaRPr lang="en-US" altLang="en-US" sz="1700" b="1" dirty="0">
              <a:solidFill>
                <a:prstClr val="black"/>
              </a:solidFill>
              <a:ea typeface="Calibri" pitchFamily="34" charset="0"/>
            </a:endParaRPr>
          </a:p>
          <a:p>
            <a:pPr marL="285750" lvl="0" indent="-285750" eaLnBrk="0" hangingPunct="0">
              <a:buClr>
                <a:schemeClr val="accent3"/>
              </a:buClr>
              <a:buSzPct val="70000"/>
              <a:buFont typeface="Arial" panose="020B0604020202020204" pitchFamily="34" charset="0"/>
              <a:buChar char="•"/>
              <a:defRPr/>
            </a:pPr>
            <a:r>
              <a:rPr lang="en-US" altLang="en-US" sz="1700" b="1" dirty="0" smtClean="0">
                <a:solidFill>
                  <a:prstClr val="black"/>
                </a:solidFill>
                <a:ea typeface="Calibri" pitchFamily="34" charset="0"/>
              </a:rPr>
              <a:t>Don’t </a:t>
            </a:r>
            <a:r>
              <a:rPr lang="en-US" altLang="en-US" sz="1700" b="1" dirty="0">
                <a:solidFill>
                  <a:prstClr val="black"/>
                </a:solidFill>
                <a:ea typeface="Calibri" pitchFamily="34" charset="0"/>
              </a:rPr>
              <a:t>assume that the person is intentionally trying to be difficult, as some challenges might be out of their control</a:t>
            </a:r>
            <a:r>
              <a:rPr lang="en-US" altLang="en-US" sz="1700" b="1" dirty="0" smtClean="0">
                <a:solidFill>
                  <a:prstClr val="black"/>
                </a:solidFill>
                <a:ea typeface="Calibri" pitchFamily="34" charset="0"/>
              </a:rPr>
              <a:t>.</a:t>
            </a:r>
            <a:r>
              <a:rPr lang="en-US" altLang="en-US" sz="1700" b="1" dirty="0">
                <a:solidFill>
                  <a:prstClr val="black"/>
                </a:solidFill>
                <a:ea typeface="Calibri" pitchFamily="34" charset="0"/>
              </a:rPr>
              <a:t> </a:t>
            </a:r>
            <a:r>
              <a:rPr lang="en-US" altLang="en-US" sz="1700" b="1" dirty="0" smtClean="0">
                <a:solidFill>
                  <a:prstClr val="black"/>
                </a:solidFill>
                <a:ea typeface="Calibri" pitchFamily="34" charset="0"/>
              </a:rPr>
              <a:t>For example, memory </a:t>
            </a:r>
            <a:r>
              <a:rPr lang="en-US" altLang="en-US" sz="1700" b="1" dirty="0">
                <a:solidFill>
                  <a:prstClr val="black"/>
                </a:solidFill>
                <a:ea typeface="Calibri" pitchFamily="34" charset="0"/>
              </a:rPr>
              <a:t>deficits might lead to problems understanding multi-step </a:t>
            </a:r>
            <a:r>
              <a:rPr lang="en-US" altLang="en-US" sz="1700" b="1" dirty="0" smtClean="0">
                <a:solidFill>
                  <a:prstClr val="black"/>
                </a:solidFill>
                <a:ea typeface="Calibri" pitchFamily="34" charset="0"/>
              </a:rPr>
              <a:t>directions.</a:t>
            </a:r>
          </a:p>
          <a:p>
            <a:pPr marL="285750" lvl="0" indent="-285750" eaLnBrk="0" hangingPunct="0">
              <a:buClr>
                <a:schemeClr val="accent3"/>
              </a:buClr>
              <a:buSzPct val="70000"/>
              <a:buFont typeface="Arial" panose="020B0604020202020204" pitchFamily="34" charset="0"/>
              <a:buChar char="•"/>
              <a:defRPr/>
            </a:pPr>
            <a:endParaRPr lang="en-US" altLang="en-US" sz="1700" b="1" dirty="0">
              <a:solidFill>
                <a:prstClr val="black"/>
              </a:solidFill>
              <a:ea typeface="Calibri" pitchFamily="34" charset="0"/>
            </a:endParaRPr>
          </a:p>
          <a:p>
            <a:pPr marL="285750" lvl="0" indent="-285750">
              <a:spcBef>
                <a:spcPts val="0"/>
              </a:spcBef>
              <a:spcAft>
                <a:spcPts val="0"/>
              </a:spcAft>
              <a:buClr>
                <a:schemeClr val="accent3"/>
              </a:buClr>
              <a:buFont typeface="Arial" panose="020B0604020202020204" pitchFamily="34" charset="0"/>
              <a:buChar char="•"/>
              <a:defRPr/>
            </a:pPr>
            <a:r>
              <a:rPr lang="en-US" sz="1700" b="1" dirty="0">
                <a:solidFill>
                  <a:srgbClr val="000000"/>
                </a:solidFill>
                <a:latin typeface="Arial" panose="020B0604020202020204" pitchFamily="34" charset="0"/>
                <a:ea typeface="Calibri"/>
                <a:cs typeface="Arial" panose="020B0604020202020204" pitchFamily="34" charset="0"/>
              </a:rPr>
              <a:t>Look for signs of </a:t>
            </a:r>
            <a:r>
              <a:rPr lang="en-US" sz="1700" b="1" i="1" u="sng" dirty="0" smtClean="0">
                <a:solidFill>
                  <a:schemeClr val="accent3">
                    <a:lumMod val="50000"/>
                  </a:schemeClr>
                </a:solidFill>
                <a:latin typeface="Arial" panose="020B0604020202020204" pitchFamily="34" charset="0"/>
                <a:ea typeface="Calibri"/>
                <a:cs typeface="Arial" panose="020B0604020202020204" pitchFamily="34" charset="0"/>
              </a:rPr>
              <a:t>psychosocial masking</a:t>
            </a:r>
            <a:r>
              <a:rPr lang="en-US" sz="1700" b="1" i="1" dirty="0" smtClean="0">
                <a:solidFill>
                  <a:schemeClr val="accent3">
                    <a:lumMod val="50000"/>
                  </a:schemeClr>
                </a:solidFill>
                <a:latin typeface="Arial" panose="020B0604020202020204" pitchFamily="34" charset="0"/>
                <a:ea typeface="Calibri"/>
                <a:cs typeface="Arial" panose="020B0604020202020204" pitchFamily="34" charset="0"/>
              </a:rPr>
              <a:t> </a:t>
            </a:r>
            <a:r>
              <a:rPr lang="en-US" sz="1700" b="1" dirty="0" smtClean="0">
                <a:solidFill>
                  <a:srgbClr val="000000"/>
                </a:solidFill>
                <a:latin typeface="Arial" panose="020B0604020202020204" pitchFamily="34" charset="0"/>
                <a:ea typeface="Calibri"/>
                <a:cs typeface="Arial" panose="020B0604020202020204" pitchFamily="34" charset="0"/>
              </a:rPr>
              <a:t>(e.g., nodding in agreement, politely saying yes) to adaptively conceal impairments.</a:t>
            </a:r>
            <a:endParaRPr lang="en-US" sz="1700" b="1" dirty="0">
              <a:solidFill>
                <a:srgbClr val="000000"/>
              </a:solidFill>
              <a:latin typeface="Arial" panose="020B0604020202020204" pitchFamily="34" charset="0"/>
              <a:ea typeface="Calibri"/>
              <a:cs typeface="Arial" panose="020B0604020202020204" pitchFamily="34" charset="0"/>
            </a:endParaRPr>
          </a:p>
          <a:p>
            <a:pPr marL="285750" lvl="0" indent="-285750" eaLnBrk="0" hangingPunct="0">
              <a:buClr>
                <a:srgbClr val="F0A22E"/>
              </a:buClr>
              <a:buSzPct val="70000"/>
              <a:buFont typeface="Arial" panose="020B0604020202020204" pitchFamily="34" charset="0"/>
              <a:buChar char="•"/>
              <a:defRPr/>
            </a:pPr>
            <a:endParaRPr lang="en-US" altLang="en-US" sz="1600" b="1" dirty="0">
              <a:solidFill>
                <a:prstClr val="black"/>
              </a:solidFill>
              <a:ea typeface="Calibri" pitchFamily="34" charset="0"/>
            </a:endParaRPr>
          </a:p>
          <a:p>
            <a:pPr marL="285750" lvl="0" indent="-285750" eaLnBrk="0" hangingPunct="0">
              <a:buClr>
                <a:srgbClr val="F0A22E"/>
              </a:buClr>
              <a:buSzPct val="70000"/>
              <a:buFont typeface="Arial" panose="020B0604020202020204" pitchFamily="34" charset="0"/>
              <a:buChar char="•"/>
              <a:defRPr/>
            </a:pPr>
            <a:endParaRPr lang="en-US" altLang="en-US" sz="1600" b="1" dirty="0">
              <a:solidFill>
                <a:prstClr val="black"/>
              </a:solidFill>
              <a:ea typeface="Calibri" pitchFamily="34" charset="0"/>
            </a:endParaRPr>
          </a:p>
        </p:txBody>
      </p:sp>
    </p:spTree>
    <p:extLst>
      <p:ext uri="{BB962C8B-B14F-4D97-AF65-F5344CB8AC3E}">
        <p14:creationId xmlns:p14="http://schemas.microsoft.com/office/powerpoint/2010/main" val="1968368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33T</a:t>
            </a:r>
            <a:endParaRPr lang="en-US" dirty="0"/>
          </a:p>
        </p:txBody>
      </p:sp>
      <p:sp>
        <p:nvSpPr>
          <p:cNvPr id="3" name="Rectangle 2"/>
          <p:cNvSpPr/>
          <p:nvPr/>
        </p:nvSpPr>
        <p:spPr>
          <a:xfrm>
            <a:off x="1600200" y="914400"/>
            <a:ext cx="6553200" cy="3524042"/>
          </a:xfrm>
          <a:prstGeom prst="rect">
            <a:avLst/>
          </a:prstGeom>
        </p:spPr>
        <p:txBody>
          <a:bodyPr wrap="square">
            <a:spAutoFit/>
          </a:bodyPr>
          <a:lstStyle/>
          <a:p>
            <a:pPr lvl="0" algn="ctr" fontAlgn="auto">
              <a:spcAft>
                <a:spcPts val="0"/>
              </a:spcAft>
              <a:defRPr/>
            </a:pPr>
            <a:r>
              <a:rPr lang="en-US" altLang="en-US" sz="3200" b="1" dirty="0" smtClean="0">
                <a:solidFill>
                  <a:schemeClr val="accent3">
                    <a:lumMod val="50000"/>
                  </a:schemeClr>
                </a:solidFill>
              </a:rPr>
              <a:t>Intelligence and Behavior</a:t>
            </a:r>
          </a:p>
          <a:p>
            <a:pPr lvl="0" algn="ctr" fontAlgn="auto">
              <a:spcAft>
                <a:spcPts val="0"/>
              </a:spcAft>
              <a:defRPr/>
            </a:pPr>
            <a:endParaRPr lang="en-US" altLang="en-US" sz="2000" b="1" i="1" dirty="0" smtClean="0">
              <a:solidFill>
                <a:srgbClr val="FF0000"/>
              </a:solidFill>
            </a:endParaRPr>
          </a:p>
          <a:p>
            <a:pPr marL="342900" lvl="0" indent="-342900" fontAlgn="auto">
              <a:spcAft>
                <a:spcPts val="0"/>
              </a:spcAft>
              <a:buClr>
                <a:schemeClr val="accent3"/>
              </a:buClr>
              <a:buFont typeface="Arial" panose="020B0604020202020204" pitchFamily="34" charset="0"/>
              <a:buChar char="•"/>
              <a:defRPr/>
            </a:pPr>
            <a:r>
              <a:rPr lang="en-US" altLang="en-US" sz="1900" b="1" dirty="0" smtClean="0"/>
              <a:t>Intellectual </a:t>
            </a:r>
            <a:r>
              <a:rPr lang="en-US" altLang="en-US" sz="1900" b="1" dirty="0"/>
              <a:t>impairment is often related to behavioral problems with delaying gratification, controlling impulses, and tolerating frustration.</a:t>
            </a:r>
          </a:p>
          <a:p>
            <a:pPr marL="342900" lvl="0" indent="-342900" fontAlgn="auto">
              <a:spcAft>
                <a:spcPts val="0"/>
              </a:spcAft>
              <a:buClr>
                <a:schemeClr val="accent3"/>
              </a:buClr>
              <a:buFont typeface="Arial" panose="020B0604020202020204" pitchFamily="34" charset="0"/>
              <a:buChar char="•"/>
              <a:defRPr/>
            </a:pPr>
            <a:endParaRPr lang="en-US" altLang="en-US" sz="1900" b="1" dirty="0"/>
          </a:p>
          <a:p>
            <a:pPr marL="342900" lvl="0" indent="-342900" fontAlgn="auto">
              <a:spcAft>
                <a:spcPts val="0"/>
              </a:spcAft>
              <a:buClr>
                <a:schemeClr val="accent3"/>
              </a:buClr>
              <a:buFont typeface="Arial" panose="020B0604020202020204" pitchFamily="34" charset="0"/>
              <a:buChar char="•"/>
              <a:defRPr/>
            </a:pPr>
            <a:r>
              <a:rPr lang="en-US" altLang="en-US" sz="1900" b="1" dirty="0"/>
              <a:t>The best approach is building on cognitive strengths and minimizing weaknesses. </a:t>
            </a:r>
            <a:r>
              <a:rPr lang="en-US" altLang="en-US" sz="1900" b="1" i="1" dirty="0"/>
              <a:t>For example, providing information using pictures, rather than words, to someone with visual-spatial strengths and verbal limitations.</a:t>
            </a:r>
          </a:p>
        </p:txBody>
      </p:sp>
    </p:spTree>
    <p:extLst>
      <p:ext uri="{BB962C8B-B14F-4D97-AF65-F5344CB8AC3E}">
        <p14:creationId xmlns:p14="http://schemas.microsoft.com/office/powerpoint/2010/main" val="3381375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466088"/>
          </a:xfrm>
        </p:spPr>
        <p:txBody>
          <a:bodyPr anchor="b">
            <a:noAutofit/>
          </a:bodyPr>
          <a:lstStyle/>
          <a:p>
            <a:pPr algn="ctr"/>
            <a:r>
              <a:rPr lang="en-US" altLang="en-US" sz="2800" b="1" dirty="0">
                <a:solidFill>
                  <a:schemeClr val="accent3">
                    <a:lumMod val="50000"/>
                  </a:schemeClr>
                </a:solidFill>
                <a:latin typeface="Arial" panose="020B0604020202020204" pitchFamily="34" charset="0"/>
                <a:cs typeface="Arial" panose="020B0604020202020204" pitchFamily="34" charset="0"/>
              </a:rPr>
              <a:t>The Power of Acknowledging </a:t>
            </a:r>
            <a:r>
              <a:rPr lang="en-US" altLang="en-US" sz="2800" b="1" dirty="0" smtClean="0">
                <a:solidFill>
                  <a:schemeClr val="accent3">
                    <a:lumMod val="50000"/>
                  </a:schemeClr>
                </a:solidFill>
                <a:latin typeface="Arial" panose="020B0604020202020204" pitchFamily="34" charset="0"/>
                <a:cs typeface="Arial" panose="020B0604020202020204" pitchFamily="34" charset="0"/>
              </a:rPr>
              <a:t>Perspectives</a:t>
            </a:r>
            <a:r>
              <a:rPr lang="en-US" altLang="en-US" sz="3200" b="1" dirty="0" smtClean="0">
                <a:solidFill>
                  <a:schemeClr val="accent3">
                    <a:lumMod val="50000"/>
                  </a:schemeClr>
                </a:solidFill>
                <a:latin typeface="Arial" panose="020B0604020202020204" pitchFamily="34" charset="0"/>
                <a:cs typeface="Arial" panose="020B0604020202020204" pitchFamily="34" charset="0"/>
              </a:rPr>
              <a:t/>
            </a:r>
            <a:br>
              <a:rPr lang="en-US" altLang="en-US" sz="3200" b="1" dirty="0" smtClean="0">
                <a:solidFill>
                  <a:schemeClr val="accent3">
                    <a:lumMod val="50000"/>
                  </a:schemeClr>
                </a:solidFill>
                <a:latin typeface="Arial" panose="020B0604020202020204" pitchFamily="34" charset="0"/>
                <a:cs typeface="Arial" panose="020B0604020202020204" pitchFamily="34" charset="0"/>
              </a:rPr>
            </a:br>
            <a:r>
              <a:rPr lang="en-US" altLang="en-US" sz="2400" b="1" i="1" dirty="0" smtClean="0">
                <a:solidFill>
                  <a:srgbClr val="FF0000"/>
                </a:solidFill>
                <a:latin typeface="Arial" panose="020B0604020202020204" pitchFamily="34" charset="0"/>
                <a:cs typeface="Arial" panose="020B0604020202020204" pitchFamily="34" charset="0"/>
              </a:rPr>
              <a:t>Validation is Powerful </a:t>
            </a:r>
            <a:r>
              <a:rPr lang="en-US" altLang="en-US" sz="3200" b="1" dirty="0">
                <a:solidFill>
                  <a:schemeClr val="accent3">
                    <a:lumMod val="50000"/>
                  </a:schemeClr>
                </a:solidFill>
                <a:latin typeface="Arial" panose="020B0604020202020204" pitchFamily="34" charset="0"/>
                <a:cs typeface="Arial" panose="020B0604020202020204" pitchFamily="34" charset="0"/>
              </a:rPr>
              <a:t/>
            </a:r>
            <a:br>
              <a:rPr lang="en-US" altLang="en-US" sz="3200" b="1" dirty="0">
                <a:solidFill>
                  <a:schemeClr val="accent3">
                    <a:lumMod val="50000"/>
                  </a:schemeClr>
                </a:solidFill>
                <a:latin typeface="Arial" panose="020B0604020202020204" pitchFamily="34" charset="0"/>
                <a:cs typeface="Arial" panose="020B0604020202020204" pitchFamily="34" charset="0"/>
              </a:rPr>
            </a:br>
            <a:endParaRPr lang="en-US" sz="3200" dirty="0"/>
          </a:p>
        </p:txBody>
      </p:sp>
      <p:sp>
        <p:nvSpPr>
          <p:cNvPr id="4" name="Content Placeholder 3"/>
          <p:cNvSpPr>
            <a:spLocks noGrp="1"/>
          </p:cNvSpPr>
          <p:nvPr>
            <p:ph idx="1"/>
          </p:nvPr>
        </p:nvSpPr>
        <p:spPr/>
        <p:txBody>
          <a:bodyPr>
            <a:normAutofit/>
          </a:bodyPr>
          <a:lstStyle/>
          <a:p>
            <a:r>
              <a:rPr lang="en-US" altLang="en-US" sz="1900" b="1" dirty="0">
                <a:latin typeface="Arial" panose="020B0604020202020204" pitchFamily="34" charset="0"/>
                <a:cs typeface="Arial" panose="020B0604020202020204" pitchFamily="34" charset="0"/>
              </a:rPr>
              <a:t>Active listening  by being attuned (e.g., undivided attention</a:t>
            </a:r>
            <a:r>
              <a:rPr lang="en-US" altLang="en-US" sz="1900" b="1" dirty="0" smtClean="0">
                <a:latin typeface="Arial" panose="020B0604020202020204" pitchFamily="34" charset="0"/>
                <a:cs typeface="Arial" panose="020B0604020202020204" pitchFamily="34" charset="0"/>
              </a:rPr>
              <a:t>).</a:t>
            </a:r>
          </a:p>
          <a:p>
            <a:pPr marL="0" indent="0">
              <a:buNone/>
            </a:pPr>
            <a:endParaRPr lang="en-US" altLang="en-US" sz="1900" b="1" dirty="0" smtClean="0">
              <a:latin typeface="Arial" panose="020B0604020202020204" pitchFamily="34" charset="0"/>
              <a:cs typeface="Arial" panose="020B0604020202020204" pitchFamily="34" charset="0"/>
            </a:endParaRPr>
          </a:p>
          <a:p>
            <a:r>
              <a:rPr lang="en-US" altLang="en-US" sz="1900" b="1" dirty="0">
                <a:latin typeface="Arial" panose="020B0604020202020204" pitchFamily="34" charset="0"/>
                <a:cs typeface="Arial" panose="020B0604020202020204" pitchFamily="34" charset="0"/>
              </a:rPr>
              <a:t>Accurate reflection to defuse negative </a:t>
            </a:r>
            <a:r>
              <a:rPr lang="en-US" altLang="en-US" sz="1900" b="1" dirty="0" smtClean="0">
                <a:latin typeface="Arial" panose="020B0604020202020204" pitchFamily="34" charset="0"/>
                <a:cs typeface="Arial" panose="020B0604020202020204" pitchFamily="34" charset="0"/>
              </a:rPr>
              <a:t>emotions. </a:t>
            </a:r>
          </a:p>
          <a:p>
            <a:pPr marL="0" indent="0">
              <a:buNone/>
            </a:pPr>
            <a:endParaRPr lang="en-US" altLang="en-US" sz="1900" b="1" dirty="0" smtClean="0">
              <a:latin typeface="Arial" panose="020B0604020202020204" pitchFamily="34" charset="0"/>
              <a:cs typeface="Arial" panose="020B0604020202020204" pitchFamily="34" charset="0"/>
            </a:endParaRPr>
          </a:p>
          <a:p>
            <a:r>
              <a:rPr lang="en-US" altLang="en-US" sz="1900" b="1" u="sng" dirty="0" smtClean="0">
                <a:latin typeface="Arial" panose="020B0604020202020204" pitchFamily="34" charset="0"/>
                <a:cs typeface="Arial" panose="020B0604020202020204" pitchFamily="34" charset="0"/>
              </a:rPr>
              <a:t>Neutral and empathic validation </a:t>
            </a:r>
            <a:r>
              <a:rPr lang="en-US" altLang="en-US" sz="1900" b="1" u="sng" dirty="0">
                <a:latin typeface="Arial" panose="020B0604020202020204" pitchFamily="34" charset="0"/>
                <a:cs typeface="Arial" panose="020B0604020202020204" pitchFamily="34" charset="0"/>
              </a:rPr>
              <a:t>only </a:t>
            </a:r>
            <a:r>
              <a:rPr lang="en-US" altLang="en-US" sz="1900" b="1" u="sng" dirty="0" smtClean="0">
                <a:latin typeface="Arial" panose="020B0604020202020204" pitchFamily="34" charset="0"/>
                <a:cs typeface="Arial" panose="020B0604020202020204" pitchFamily="34" charset="0"/>
              </a:rPr>
              <a:t>mean </a:t>
            </a:r>
            <a:r>
              <a:rPr lang="en-US" altLang="en-US" sz="1900" b="1" i="1" u="sng" dirty="0">
                <a:latin typeface="Arial" panose="020B0604020202020204" pitchFamily="34" charset="0"/>
                <a:cs typeface="Arial" panose="020B0604020202020204" pitchFamily="34" charset="0"/>
              </a:rPr>
              <a:t>acknowledgement</a:t>
            </a:r>
            <a:r>
              <a:rPr lang="en-US" altLang="en-US" sz="1900" b="1" u="sng" dirty="0">
                <a:latin typeface="Arial" panose="020B0604020202020204" pitchFamily="34" charset="0"/>
                <a:cs typeface="Arial" panose="020B0604020202020204" pitchFamily="34" charset="0"/>
              </a:rPr>
              <a:t>, not necessarily </a:t>
            </a:r>
            <a:r>
              <a:rPr lang="en-US" altLang="en-US" sz="1900" b="1" u="sng" dirty="0" smtClean="0">
                <a:latin typeface="Arial" panose="020B0604020202020204" pitchFamily="34" charset="0"/>
                <a:cs typeface="Arial" panose="020B0604020202020204" pitchFamily="34" charset="0"/>
              </a:rPr>
              <a:t>agreement.</a:t>
            </a:r>
          </a:p>
          <a:p>
            <a:pPr marL="0" indent="0">
              <a:buNone/>
            </a:pPr>
            <a:endParaRPr lang="en-US" altLang="en-US" sz="1900" b="1" dirty="0" smtClean="0">
              <a:latin typeface="Arial" panose="020B0604020202020204" pitchFamily="34" charset="0"/>
              <a:cs typeface="Arial" panose="020B0604020202020204" pitchFamily="34" charset="0"/>
            </a:endParaRPr>
          </a:p>
          <a:p>
            <a:r>
              <a:rPr lang="en-US" altLang="en-US" sz="1900" b="1" dirty="0">
                <a:latin typeface="Arial" panose="020B0604020202020204" pitchFamily="34" charset="0"/>
                <a:cs typeface="Arial" panose="020B0604020202020204" pitchFamily="34" charset="0"/>
              </a:rPr>
              <a:t>In the Crisis Cycle, </a:t>
            </a:r>
            <a:r>
              <a:rPr lang="en-US" altLang="en-US" sz="1900" b="1" dirty="0" smtClean="0">
                <a:latin typeface="Arial" panose="020B0604020202020204" pitchFamily="34" charset="0"/>
                <a:cs typeface="Arial" panose="020B0604020202020204" pitchFamily="34" charset="0"/>
              </a:rPr>
              <a:t>with developmental disabilities in the picture, </a:t>
            </a:r>
            <a:r>
              <a:rPr lang="en-US" altLang="en-US" sz="1900" b="1" i="1" dirty="0" smtClean="0">
                <a:latin typeface="Arial" panose="020B0604020202020204" pitchFamily="34" charset="0"/>
                <a:cs typeface="Arial" panose="020B0604020202020204" pitchFamily="34" charset="0"/>
              </a:rPr>
              <a:t>sufficiently</a:t>
            </a:r>
            <a:r>
              <a:rPr lang="en-US" altLang="en-US" sz="1900" b="1" dirty="0" smtClean="0">
                <a:latin typeface="Arial" panose="020B0604020202020204" pitchFamily="34" charset="0"/>
                <a:cs typeface="Arial" panose="020B0604020202020204" pitchFamily="34" charset="0"/>
              </a:rPr>
              <a:t> </a:t>
            </a:r>
            <a:r>
              <a:rPr lang="en-US" altLang="en-US" sz="1900" b="1" dirty="0">
                <a:latin typeface="Arial" panose="020B0604020202020204" pitchFamily="34" charset="0"/>
                <a:cs typeface="Arial" panose="020B0604020202020204" pitchFamily="34" charset="0"/>
              </a:rPr>
              <a:t>validate </a:t>
            </a:r>
            <a:r>
              <a:rPr lang="en-US" altLang="en-US" sz="1900" b="1" dirty="0" smtClean="0">
                <a:latin typeface="Arial" panose="020B0604020202020204" pitchFamily="34" charset="0"/>
                <a:cs typeface="Arial" panose="020B0604020202020204" pitchFamily="34" charset="0"/>
              </a:rPr>
              <a:t>(i.e., repeated) before giving any </a:t>
            </a:r>
            <a:r>
              <a:rPr lang="en-US" altLang="en-US" sz="1900" b="1" dirty="0">
                <a:latin typeface="Arial" panose="020B0604020202020204" pitchFamily="34" charset="0"/>
                <a:cs typeface="Arial" panose="020B0604020202020204" pitchFamily="34" charset="0"/>
              </a:rPr>
              <a:t>corrective feedback, such as redirecting, limit setting, or f</a:t>
            </a:r>
            <a:r>
              <a:rPr lang="en-US" altLang="en-US" sz="1900" b="1" dirty="0" smtClean="0">
                <a:latin typeface="Arial" panose="020B0604020202020204" pitchFamily="34" charset="0"/>
                <a:cs typeface="Arial" panose="020B0604020202020204" pitchFamily="34" charset="0"/>
              </a:rPr>
              <a:t>inding </a:t>
            </a:r>
            <a:r>
              <a:rPr lang="en-US" altLang="en-US" sz="1900" b="1" dirty="0">
                <a:latin typeface="Arial" panose="020B0604020202020204" pitchFamily="34" charset="0"/>
                <a:cs typeface="Arial" panose="020B0604020202020204" pitchFamily="34" charset="0"/>
              </a:rPr>
              <a:t>solutions</a:t>
            </a:r>
            <a:r>
              <a:rPr lang="en-US" altLang="en-US" sz="1900" b="1" dirty="0" smtClean="0">
                <a:latin typeface="Arial" panose="020B0604020202020204" pitchFamily="34" charset="0"/>
                <a:cs typeface="Arial" panose="020B0604020202020204" pitchFamily="34" charset="0"/>
              </a:rPr>
              <a:t>.</a:t>
            </a:r>
          </a:p>
          <a:p>
            <a:pPr marL="0" indent="0">
              <a:buNone/>
            </a:pPr>
            <a:endParaRPr lang="en-US" altLang="en-US" sz="1900" b="1" dirty="0" smtClean="0">
              <a:latin typeface="Arial" panose="020B0604020202020204" pitchFamily="34" charset="0"/>
              <a:cs typeface="Arial" panose="020B0604020202020204" pitchFamily="34" charset="0"/>
            </a:endParaRPr>
          </a:p>
          <a:p>
            <a:r>
              <a:rPr lang="en-US" altLang="en-US" sz="1900" b="1" dirty="0">
                <a:latin typeface="Arial" panose="020B0604020202020204" pitchFamily="34" charset="0"/>
                <a:cs typeface="Arial" panose="020B0604020202020204" pitchFamily="34" charset="0"/>
              </a:rPr>
              <a:t>Remember any contextual factors (e.g., holidays</a:t>
            </a:r>
            <a:r>
              <a:rPr lang="en-US" altLang="en-US" sz="1900" b="1" dirty="0" smtClean="0">
                <a:latin typeface="Arial" panose="020B0604020202020204" pitchFamily="34" charset="0"/>
                <a:cs typeface="Arial" panose="020B0604020202020204" pitchFamily="34" charset="0"/>
              </a:rPr>
              <a:t>).</a:t>
            </a:r>
            <a:endParaRPr lang="en-US" altLang="en-US" sz="19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a:p>
            <a:endParaRPr lang="en-US" altLang="en-US" sz="2000" b="1" dirty="0">
              <a:latin typeface="Arial" panose="020B0604020202020204" pitchFamily="34" charset="0"/>
              <a:cs typeface="Arial" panose="020B0604020202020204" pitchFamily="34" charset="0"/>
            </a:endParaRPr>
          </a:p>
          <a:p>
            <a:endParaRPr lang="en-US" altLang="en-US" sz="2000" b="1" dirty="0">
              <a:latin typeface="Arial" panose="020B0604020202020204" pitchFamily="34" charset="0"/>
              <a:cs typeface="Arial" panose="020B0604020202020204" pitchFamily="34" charset="0"/>
            </a:endParaRPr>
          </a:p>
          <a:p>
            <a:endParaRPr lang="en-US" altLang="en-US" sz="1900" b="1"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r>
              <a:rPr lang="en-US" dirty="0" smtClean="0"/>
              <a:t>34T</a:t>
            </a:r>
            <a:endParaRPr lang="en-US" dirty="0"/>
          </a:p>
        </p:txBody>
      </p:sp>
    </p:spTree>
    <p:extLst>
      <p:ext uri="{BB962C8B-B14F-4D97-AF65-F5344CB8AC3E}">
        <p14:creationId xmlns:p14="http://schemas.microsoft.com/office/powerpoint/2010/main" val="3355072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5A87BCF-3947-4800-AD90-136EFAB85C44}" type="slidenum">
              <a:rPr lang="en-US" smtClean="0"/>
              <a:pPr>
                <a:defRPr/>
              </a:pPr>
              <a:t>35</a:t>
            </a:fld>
            <a:r>
              <a:rPr lang="en-US" dirty="0"/>
              <a:t>B</a:t>
            </a:r>
          </a:p>
        </p:txBody>
      </p:sp>
      <p:pic>
        <p:nvPicPr>
          <p:cNvPr id="4" name="Picture 3"/>
          <p:cNvPicPr>
            <a:picLocks noChangeAspect="1"/>
          </p:cNvPicPr>
          <p:nvPr/>
        </p:nvPicPr>
        <p:blipFill>
          <a:blip r:embed="rId2"/>
          <a:stretch>
            <a:fillRect/>
          </a:stretch>
        </p:blipFill>
        <p:spPr>
          <a:xfrm>
            <a:off x="645835" y="685799"/>
            <a:ext cx="7852329" cy="5733547"/>
          </a:xfrm>
          <a:prstGeom prst="rect">
            <a:avLst/>
          </a:prstGeom>
        </p:spPr>
      </p:pic>
    </p:spTree>
    <p:extLst>
      <p:ext uri="{BB962C8B-B14F-4D97-AF65-F5344CB8AC3E}">
        <p14:creationId xmlns:p14="http://schemas.microsoft.com/office/powerpoint/2010/main" val="2682067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36B</a:t>
            </a:r>
            <a:endParaRPr lang="en-US" dirty="0"/>
          </a:p>
        </p:txBody>
      </p:sp>
      <p:sp>
        <p:nvSpPr>
          <p:cNvPr id="3" name="Rectangle 2"/>
          <p:cNvSpPr/>
          <p:nvPr/>
        </p:nvSpPr>
        <p:spPr>
          <a:xfrm>
            <a:off x="609600" y="1828800"/>
            <a:ext cx="8077200" cy="4047262"/>
          </a:xfrm>
          <a:prstGeom prst="rect">
            <a:avLst/>
          </a:prstGeom>
        </p:spPr>
        <p:txBody>
          <a:bodyPr wrap="square">
            <a:spAutoFit/>
          </a:bodyPr>
          <a:lstStyle/>
          <a:p>
            <a:pPr marL="342900" lvl="0" indent="-342900">
              <a:spcBef>
                <a:spcPts val="0"/>
              </a:spcBef>
              <a:spcAft>
                <a:spcPts val="0"/>
              </a:spcAft>
              <a:buClr>
                <a:schemeClr val="accent3"/>
              </a:buClr>
              <a:buFont typeface="Arial" panose="020B0604020202020204" pitchFamily="34" charset="0"/>
              <a:buChar char="•"/>
              <a:defRPr/>
            </a:pPr>
            <a:r>
              <a:rPr lang="en-US" sz="1900" b="1" dirty="0" smtClean="0">
                <a:solidFill>
                  <a:srgbClr val="000000"/>
                </a:solidFill>
                <a:latin typeface="Arial" panose="020B0604020202020204" pitchFamily="34" charset="0"/>
                <a:ea typeface="Calibri"/>
                <a:cs typeface="Arial" panose="020B0604020202020204" pitchFamily="34" charset="0"/>
              </a:rPr>
              <a:t>Some people with disabilities can understand even if they can not express themselves (expressive language disorder).</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Is there a language barrier?</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Does the individual need extra time to organize their thoughts or retrieve words?</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Is there an anxiety issue preventing the individual from speaking?</a:t>
            </a:r>
          </a:p>
          <a:p>
            <a:pPr marL="342900" lvl="0" indent="-342900">
              <a:spcBef>
                <a:spcPts val="0"/>
              </a:spcBef>
              <a:spcAft>
                <a:spcPts val="0"/>
              </a:spcAft>
              <a:buClr>
                <a:schemeClr val="accent3"/>
              </a:buClr>
              <a:buFont typeface="Arial" panose="020B0604020202020204" pitchFamily="34" charset="0"/>
              <a:buChar char="•"/>
              <a:defRPr/>
            </a:pPr>
            <a:endParaRPr lang="en-US" sz="1900" b="1" dirty="0" smtClean="0">
              <a:solidFill>
                <a:srgbClr val="000000"/>
              </a:solidFill>
              <a:latin typeface="Arial" panose="020B0604020202020204" pitchFamily="34" charset="0"/>
              <a:ea typeface="Calibri"/>
              <a:cs typeface="Arial" panose="020B0604020202020204" pitchFamily="34" charset="0"/>
            </a:endParaRPr>
          </a:p>
          <a:p>
            <a:pPr marL="342900" lvl="0" indent="-342900">
              <a:spcBef>
                <a:spcPts val="0"/>
              </a:spcBef>
              <a:spcAft>
                <a:spcPts val="0"/>
              </a:spcAft>
              <a:buClr>
                <a:schemeClr val="accent3"/>
              </a:buClr>
              <a:buFont typeface="Arial" panose="020B0604020202020204" pitchFamily="34" charset="0"/>
              <a:buChar char="•"/>
              <a:defRPr/>
            </a:pPr>
            <a:r>
              <a:rPr lang="en-US" sz="1900" b="1" dirty="0" smtClean="0">
                <a:solidFill>
                  <a:srgbClr val="000000"/>
                </a:solidFill>
                <a:latin typeface="Arial" panose="020B0604020202020204" pitchFamily="34" charset="0"/>
                <a:ea typeface="Calibri"/>
                <a:cs typeface="Arial" panose="020B0604020202020204" pitchFamily="34" charset="0"/>
              </a:rPr>
              <a:t>On the contrary, some who speak may not understand or may say things out of context (receptive language disorder).</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Is hearing an issue?</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Does the individual process information slower?</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Is there too much information being provided at once?</a:t>
            </a:r>
          </a:p>
          <a:p>
            <a:pPr marL="800100" lvl="1" indent="-342900">
              <a:spcBef>
                <a:spcPts val="0"/>
              </a:spcBef>
              <a:spcAft>
                <a:spcPts val="0"/>
              </a:spcAft>
              <a:buClr>
                <a:schemeClr val="accent3"/>
              </a:buClr>
              <a:buFont typeface="Arial" panose="020B0604020202020204" pitchFamily="34" charset="0"/>
              <a:buChar char="•"/>
              <a:defRPr/>
            </a:pPr>
            <a:r>
              <a:rPr lang="en-US" sz="1600" b="1" dirty="0" smtClean="0">
                <a:solidFill>
                  <a:srgbClr val="000000"/>
                </a:solidFill>
                <a:latin typeface="Arial" panose="020B0604020202020204" pitchFamily="34" charset="0"/>
                <a:ea typeface="Calibri"/>
                <a:cs typeface="Arial" panose="020B0604020202020204" pitchFamily="34" charset="0"/>
              </a:rPr>
              <a:t>Is English the primary language?</a:t>
            </a:r>
          </a:p>
          <a:p>
            <a:pPr lvl="0" eaLnBrk="0" hangingPunct="0">
              <a:buClr>
                <a:srgbClr val="F0A22E"/>
              </a:buClr>
              <a:buSzPct val="70000"/>
              <a:defRPr/>
            </a:pPr>
            <a:endParaRPr lang="en-US" altLang="en-US" sz="1600" dirty="0">
              <a:solidFill>
                <a:prstClr val="black"/>
              </a:solidFill>
              <a:ea typeface="Calibri" pitchFamily="34" charset="0"/>
            </a:endParaRPr>
          </a:p>
          <a:p>
            <a:pPr lvl="0">
              <a:spcBef>
                <a:spcPts val="0"/>
              </a:spcBef>
              <a:spcAft>
                <a:spcPts val="0"/>
              </a:spcAft>
              <a:buClr>
                <a:srgbClr val="C00000"/>
              </a:buClr>
              <a:defRPr/>
            </a:pPr>
            <a:endParaRPr lang="en-US" b="1" dirty="0" smtClean="0">
              <a:solidFill>
                <a:srgbClr val="000000"/>
              </a:solidFill>
              <a:latin typeface="Arial" panose="020B0604020202020204" pitchFamily="34" charset="0"/>
              <a:ea typeface="Calibri"/>
              <a:cs typeface="Arial" panose="020B0604020202020204" pitchFamily="34" charset="0"/>
            </a:endParaRPr>
          </a:p>
        </p:txBody>
      </p:sp>
      <p:sp>
        <p:nvSpPr>
          <p:cNvPr id="4" name="Rectangle 3"/>
          <p:cNvSpPr/>
          <p:nvPr/>
        </p:nvSpPr>
        <p:spPr>
          <a:xfrm>
            <a:off x="1811026" y="838200"/>
            <a:ext cx="5580374" cy="584775"/>
          </a:xfrm>
          <a:prstGeom prst="rect">
            <a:avLst/>
          </a:prstGeom>
        </p:spPr>
        <p:txBody>
          <a:bodyPr wrap="none">
            <a:spAutoFit/>
          </a:bodyPr>
          <a:lstStyle/>
          <a:p>
            <a:pPr lvl="0" algn="ctr" eaLnBrk="0" hangingPunct="0">
              <a:buClr>
                <a:srgbClr val="F0A22E"/>
              </a:buClr>
              <a:buSzPct val="70000"/>
              <a:defRPr/>
            </a:pPr>
            <a:r>
              <a:rPr lang="en-US" altLang="en-US" sz="3200" b="1" dirty="0">
                <a:solidFill>
                  <a:schemeClr val="accent3">
                    <a:lumMod val="50000"/>
                  </a:schemeClr>
                </a:solidFill>
                <a:ea typeface="Calibri" pitchFamily="34" charset="0"/>
              </a:rPr>
              <a:t>Communication </a:t>
            </a:r>
            <a:r>
              <a:rPr lang="en-US" altLang="en-US" sz="3200" b="1" dirty="0" smtClean="0">
                <a:solidFill>
                  <a:schemeClr val="accent3">
                    <a:lumMod val="50000"/>
                  </a:schemeClr>
                </a:solidFill>
                <a:ea typeface="Calibri" pitchFamily="34" charset="0"/>
              </a:rPr>
              <a:t>Challenges</a:t>
            </a:r>
            <a:endParaRPr lang="en-US" altLang="en-US" sz="3200" b="1" dirty="0">
              <a:solidFill>
                <a:schemeClr val="accent3">
                  <a:lumMod val="50000"/>
                </a:schemeClr>
              </a:solidFill>
              <a:ea typeface="Calibri" pitchFamily="34" charset="0"/>
            </a:endParaRPr>
          </a:p>
        </p:txBody>
      </p:sp>
    </p:spTree>
    <p:extLst>
      <p:ext uri="{BB962C8B-B14F-4D97-AF65-F5344CB8AC3E}">
        <p14:creationId xmlns:p14="http://schemas.microsoft.com/office/powerpoint/2010/main" val="801291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37B</a:t>
            </a:r>
            <a:endParaRPr lang="en-US" dirty="0"/>
          </a:p>
        </p:txBody>
      </p:sp>
      <p:sp>
        <p:nvSpPr>
          <p:cNvPr id="3" name="Rectangle 2"/>
          <p:cNvSpPr/>
          <p:nvPr/>
        </p:nvSpPr>
        <p:spPr>
          <a:xfrm>
            <a:off x="414867" y="533400"/>
            <a:ext cx="8610600" cy="6032421"/>
          </a:xfrm>
          <a:prstGeom prst="rect">
            <a:avLst/>
          </a:prstGeom>
        </p:spPr>
        <p:txBody>
          <a:bodyPr wrap="square">
            <a:spAutoFit/>
          </a:bodyPr>
          <a:lstStyle/>
          <a:p>
            <a:pPr algn="ctr" eaLnBrk="0" hangingPunct="0">
              <a:buClr>
                <a:srgbClr val="F0A22E"/>
              </a:buClr>
              <a:buSzPct val="70000"/>
              <a:defRPr/>
            </a:pPr>
            <a:r>
              <a:rPr lang="en-US" altLang="en-US" sz="3200" b="1" dirty="0" smtClean="0">
                <a:solidFill>
                  <a:schemeClr val="accent3">
                    <a:lumMod val="50000"/>
                  </a:schemeClr>
                </a:solidFill>
                <a:ea typeface="Calibri" pitchFamily="34" charset="0"/>
              </a:rPr>
              <a:t>Communication Tips</a:t>
            </a:r>
          </a:p>
          <a:p>
            <a:pPr marL="285750" indent="-285750" eaLnBrk="0" hangingPunct="0">
              <a:buClr>
                <a:srgbClr val="F0A22E"/>
              </a:buClr>
              <a:buSzPct val="70000"/>
              <a:buFont typeface="Arial" panose="020B0604020202020204" pitchFamily="34" charset="0"/>
              <a:buChar char="•"/>
              <a:defRPr/>
            </a:pPr>
            <a:endParaRPr lang="en-US" altLang="en-US" sz="1600" dirty="0">
              <a:ea typeface="Calibri" pitchFamily="34" charset="0"/>
            </a:endParaRPr>
          </a:p>
          <a:p>
            <a:pPr marL="274320" lvl="0" indent="-274320" fontAlgn="auto">
              <a:spcBef>
                <a:spcPts val="0"/>
              </a:spcBef>
              <a:spcAft>
                <a:spcPts val="0"/>
              </a:spcAft>
              <a:buClr>
                <a:srgbClr val="0BD0D9"/>
              </a:buClr>
              <a:buSzPct val="95000"/>
              <a:defRPr/>
            </a:pPr>
            <a:r>
              <a:rPr lang="en-US" altLang="en-US" sz="2000" b="1" u="sng" dirty="0" smtClean="0">
                <a:solidFill>
                  <a:schemeClr val="accent3">
                    <a:lumMod val="50000"/>
                  </a:schemeClr>
                </a:solidFill>
                <a:latin typeface="Arial" panose="020B0604020202020204" pitchFamily="34" charset="0"/>
                <a:cs typeface="Arial" panose="020B0604020202020204" pitchFamily="34" charset="0"/>
              </a:rPr>
              <a:t>Language</a:t>
            </a: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Speak clearly and softly using short phrases.</a:t>
            </a:r>
          </a:p>
          <a:p>
            <a:pPr marL="342900" indent="-342900" eaLnBrk="0" hangingPunct="0">
              <a:buClr>
                <a:schemeClr val="accent3"/>
              </a:buClr>
              <a:buSzPct val="70000"/>
              <a:buFont typeface="Arial" panose="020B0604020202020204" pitchFamily="34" charset="0"/>
              <a:buChar char="•"/>
              <a:defRPr/>
            </a:pPr>
            <a:endParaRPr lang="en-US" altLang="en-US" sz="1900" b="1" dirty="0" smtClean="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Show interest and concern.</a:t>
            </a:r>
          </a:p>
          <a:p>
            <a:pPr marL="342900" indent="-342900" eaLnBrk="0" hangingPunct="0">
              <a:buClr>
                <a:schemeClr val="accent3"/>
              </a:buClr>
              <a:buSzPct val="70000"/>
              <a:buFont typeface="Arial" panose="020B0604020202020204" pitchFamily="34" charset="0"/>
              <a:buChar char="•"/>
              <a:defRPr/>
            </a:pPr>
            <a:endParaRPr lang="en-US" altLang="en-US" sz="1900" b="1" dirty="0" smtClean="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Give concrete directions in one or two steps at a time.</a:t>
            </a:r>
          </a:p>
          <a:p>
            <a:pPr marL="342900" indent="-342900" eaLnBrk="0" hangingPunct="0">
              <a:buClr>
                <a:schemeClr val="accent3"/>
              </a:buClr>
              <a:buSzPct val="70000"/>
              <a:buFont typeface="Arial" panose="020B0604020202020204" pitchFamily="34" charset="0"/>
              <a:buChar char="•"/>
              <a:defRPr/>
            </a:pPr>
            <a:endParaRPr lang="en-US" altLang="en-US" sz="1900" b="1" dirty="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Describe what you will be doing beforehand.</a:t>
            </a:r>
          </a:p>
          <a:p>
            <a:pPr marL="342900" indent="-342900" eaLnBrk="0" hangingPunct="0">
              <a:buClr>
                <a:schemeClr val="accent3"/>
              </a:buClr>
              <a:buSzPct val="70000"/>
              <a:buFont typeface="Arial" panose="020B0604020202020204" pitchFamily="34" charset="0"/>
              <a:buChar char="•"/>
              <a:defRPr/>
            </a:pPr>
            <a:endParaRPr lang="en-US" altLang="en-US" sz="1900" b="1" dirty="0" smtClean="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Avoid slang expressions, idioms, and metaphors </a:t>
            </a:r>
          </a:p>
          <a:p>
            <a:pPr eaLnBrk="0" hangingPunct="0">
              <a:buClr>
                <a:schemeClr val="accent3"/>
              </a:buClr>
              <a:buSzPct val="70000"/>
              <a:defRPr/>
            </a:pPr>
            <a:r>
              <a:rPr lang="en-US" altLang="en-US" b="1" dirty="0">
                <a:latin typeface="Arial" panose="020B0604020202020204" pitchFamily="34" charset="0"/>
                <a:ea typeface="Calibri" pitchFamily="34" charset="0"/>
                <a:cs typeface="Arial" panose="020B0604020202020204" pitchFamily="34" charset="0"/>
              </a:rPr>
              <a:t> </a:t>
            </a:r>
            <a:r>
              <a:rPr lang="en-US" altLang="en-US" b="1" dirty="0" smtClean="0">
                <a:latin typeface="Arial" panose="020B0604020202020204" pitchFamily="34" charset="0"/>
                <a:ea typeface="Calibri" pitchFamily="34" charset="0"/>
                <a:cs typeface="Arial" panose="020B0604020202020204" pitchFamily="34" charset="0"/>
              </a:rPr>
              <a:t>    (e.g., “knock it off,” “cut it out,” or “settle down”).</a:t>
            </a:r>
          </a:p>
          <a:p>
            <a:pPr marL="342900" indent="-342900" eaLnBrk="0" hangingPunct="0">
              <a:buClr>
                <a:schemeClr val="accent3"/>
              </a:buClr>
              <a:buSzPct val="70000"/>
              <a:buFont typeface="Arial" panose="020B0604020202020204" pitchFamily="34" charset="0"/>
              <a:buChar char="•"/>
              <a:defRPr/>
            </a:pPr>
            <a:endParaRPr lang="en-US" altLang="en-US" sz="1900" b="1" dirty="0" smtClean="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altLang="en-US" b="1" dirty="0" smtClean="0">
                <a:latin typeface="Arial" panose="020B0604020202020204" pitchFamily="34" charset="0"/>
                <a:ea typeface="Calibri" pitchFamily="34" charset="0"/>
                <a:cs typeface="Arial" panose="020B0604020202020204" pitchFamily="34" charset="0"/>
              </a:rPr>
              <a:t>Watch for words that trigger agitation, such as “If/then” statements, as the person might not think contingencies are achievable.</a:t>
            </a:r>
          </a:p>
          <a:p>
            <a:pPr marL="342900" indent="-342900" eaLnBrk="0" hangingPunct="0">
              <a:buClr>
                <a:schemeClr val="accent3"/>
              </a:buClr>
              <a:buSzPct val="70000"/>
              <a:buFont typeface="Arial" panose="020B0604020202020204" pitchFamily="34" charset="0"/>
              <a:buChar char="•"/>
              <a:defRPr/>
            </a:pPr>
            <a:endParaRPr lang="en-US" altLang="en-US" sz="1900" b="1" dirty="0" smtClean="0">
              <a:latin typeface="Arial" panose="020B0604020202020204" pitchFamily="34" charset="0"/>
              <a:ea typeface="Calibri" pitchFamily="34" charset="0"/>
              <a:cs typeface="Arial" panose="020B0604020202020204" pitchFamily="34" charset="0"/>
            </a:endParaRPr>
          </a:p>
          <a:p>
            <a:pPr marL="342900" indent="-342900" eaLnBrk="0" hangingPunct="0">
              <a:buClr>
                <a:schemeClr val="accent3"/>
              </a:buClr>
              <a:buSzPct val="70000"/>
              <a:buFont typeface="Arial" panose="020B0604020202020204" pitchFamily="34" charset="0"/>
              <a:buChar char="•"/>
              <a:defRPr/>
            </a:pPr>
            <a:r>
              <a:rPr lang="en-US" b="1" dirty="0" smtClean="0">
                <a:solidFill>
                  <a:srgbClr val="000000"/>
                </a:solidFill>
                <a:latin typeface="Arial" panose="020B0604020202020204" pitchFamily="34" charset="0"/>
                <a:ea typeface="Calibri"/>
                <a:cs typeface="Arial" panose="020B0604020202020204" pitchFamily="34" charset="0"/>
              </a:rPr>
              <a:t>It’s </a:t>
            </a:r>
            <a:r>
              <a:rPr lang="en-US" b="1" dirty="0">
                <a:solidFill>
                  <a:srgbClr val="000000"/>
                </a:solidFill>
                <a:latin typeface="Arial" panose="020B0604020202020204" pitchFamily="34" charset="0"/>
                <a:ea typeface="Calibri"/>
                <a:cs typeface="Arial" panose="020B0604020202020204" pitchFamily="34" charset="0"/>
              </a:rPr>
              <a:t>okay to ask the person to repeat themselves or to demonstrate (contextual grounding) something for you.</a:t>
            </a:r>
          </a:p>
          <a:p>
            <a:pPr marL="342900" indent="-342900" eaLnBrk="0" hangingPunct="0">
              <a:buClr>
                <a:schemeClr val="accent3"/>
              </a:buClr>
              <a:buSzPct val="70000"/>
              <a:buFont typeface="Arial" panose="020B0604020202020204" pitchFamily="34" charset="0"/>
              <a:buChar char="•"/>
              <a:defRPr/>
            </a:pPr>
            <a:endParaRPr lang="en-US" altLang="en-US" sz="1600" dirty="0">
              <a:ea typeface="Calibri" pitchFamily="34" charset="0"/>
            </a:endParaRPr>
          </a:p>
        </p:txBody>
      </p:sp>
    </p:spTree>
    <p:extLst>
      <p:ext uri="{BB962C8B-B14F-4D97-AF65-F5344CB8AC3E}">
        <p14:creationId xmlns:p14="http://schemas.microsoft.com/office/powerpoint/2010/main" val="41761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38B</a:t>
            </a:r>
            <a:endParaRPr lang="en-US" dirty="0"/>
          </a:p>
        </p:txBody>
      </p:sp>
      <p:sp>
        <p:nvSpPr>
          <p:cNvPr id="3" name="Rectangle 2"/>
          <p:cNvSpPr/>
          <p:nvPr/>
        </p:nvSpPr>
        <p:spPr>
          <a:xfrm>
            <a:off x="381000" y="609600"/>
            <a:ext cx="8610600" cy="5570756"/>
          </a:xfrm>
          <a:prstGeom prst="rect">
            <a:avLst/>
          </a:prstGeom>
        </p:spPr>
        <p:txBody>
          <a:bodyPr wrap="square">
            <a:spAutoFit/>
          </a:bodyPr>
          <a:lstStyle/>
          <a:p>
            <a:pPr lvl="0" algn="ctr" eaLnBrk="0" hangingPunct="0">
              <a:buClr>
                <a:srgbClr val="F0A22E"/>
              </a:buClr>
              <a:buSzPct val="70000"/>
              <a:defRPr/>
            </a:pPr>
            <a:r>
              <a:rPr lang="en-US" altLang="en-US" sz="3200" b="1" dirty="0">
                <a:solidFill>
                  <a:schemeClr val="accent3">
                    <a:lumMod val="50000"/>
                  </a:schemeClr>
                </a:solidFill>
                <a:ea typeface="Calibri" pitchFamily="34" charset="0"/>
              </a:rPr>
              <a:t>Communication </a:t>
            </a:r>
            <a:r>
              <a:rPr lang="en-US" altLang="en-US" sz="3200" b="1" dirty="0" smtClean="0">
                <a:solidFill>
                  <a:schemeClr val="accent3">
                    <a:lumMod val="50000"/>
                  </a:schemeClr>
                </a:solidFill>
                <a:ea typeface="Calibri" pitchFamily="34" charset="0"/>
              </a:rPr>
              <a:t>Tips</a:t>
            </a:r>
          </a:p>
          <a:p>
            <a:pPr lvl="0" algn="ctr" eaLnBrk="0" hangingPunct="0">
              <a:buClr>
                <a:srgbClr val="F0A22E"/>
              </a:buClr>
              <a:buSzPct val="70000"/>
              <a:defRPr/>
            </a:pPr>
            <a:endParaRPr lang="en-US" altLang="en-US" sz="2000" b="1" dirty="0">
              <a:solidFill>
                <a:srgbClr val="FF0000"/>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Ask </a:t>
            </a:r>
            <a:r>
              <a:rPr lang="en-US" altLang="en-US" sz="1900" b="1" dirty="0">
                <a:solidFill>
                  <a:prstClr val="black"/>
                </a:solidFill>
                <a:ea typeface="Calibri" pitchFamily="34" charset="0"/>
              </a:rPr>
              <a:t>the person to repeat back information to check for </a:t>
            </a:r>
            <a:r>
              <a:rPr lang="en-US" altLang="en-US" sz="1900" b="1" dirty="0" smtClean="0">
                <a:solidFill>
                  <a:prstClr val="black"/>
                </a:solidFill>
                <a:ea typeface="Calibri" pitchFamily="34" charset="0"/>
              </a:rPr>
              <a:t>understanding. </a:t>
            </a: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Try other ways to </a:t>
            </a:r>
            <a:r>
              <a:rPr lang="en-US" altLang="en-US" sz="1900" b="1" dirty="0" smtClean="0">
                <a:solidFill>
                  <a:prstClr val="black"/>
                </a:solidFill>
                <a:ea typeface="Calibri" pitchFamily="34" charset="0"/>
              </a:rPr>
              <a:t>communicate, </a:t>
            </a:r>
            <a:r>
              <a:rPr lang="en-US" altLang="en-US" sz="1900" b="1" dirty="0">
                <a:solidFill>
                  <a:prstClr val="black"/>
                </a:solidFill>
                <a:ea typeface="Calibri" pitchFamily="34" charset="0"/>
              </a:rPr>
              <a:t>such as drawings, pictures, cues, gestures, </a:t>
            </a:r>
            <a:r>
              <a:rPr lang="en-US" altLang="en-US" sz="1900" b="1" dirty="0" smtClean="0">
                <a:solidFill>
                  <a:prstClr val="black"/>
                </a:solidFill>
                <a:ea typeface="Calibri" pitchFamily="34" charset="0"/>
              </a:rPr>
              <a:t>signs, </a:t>
            </a:r>
            <a:r>
              <a:rPr lang="en-US" altLang="en-US" sz="1900" b="1" dirty="0">
                <a:solidFill>
                  <a:prstClr val="black"/>
                </a:solidFill>
                <a:ea typeface="Calibri" pitchFamily="34" charset="0"/>
              </a:rPr>
              <a:t>or an </a:t>
            </a:r>
            <a:r>
              <a:rPr lang="en-US" altLang="en-US" sz="1900" b="1" dirty="0" smtClean="0">
                <a:solidFill>
                  <a:prstClr val="black"/>
                </a:solidFill>
                <a:ea typeface="Calibri" pitchFamily="34" charset="0"/>
              </a:rPr>
              <a:t>I-Pad.</a:t>
            </a: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Try to speak with the person directly even if a </a:t>
            </a:r>
            <a:r>
              <a:rPr lang="en-US" altLang="en-US" sz="1900" b="1" dirty="0" smtClean="0">
                <a:solidFill>
                  <a:prstClr val="black"/>
                </a:solidFill>
                <a:ea typeface="Calibri" pitchFamily="34" charset="0"/>
              </a:rPr>
              <a:t>family or staff </a:t>
            </a:r>
            <a:r>
              <a:rPr lang="en-US" altLang="en-US" sz="1900" b="1" dirty="0">
                <a:solidFill>
                  <a:prstClr val="black"/>
                </a:solidFill>
                <a:ea typeface="Calibri" pitchFamily="34" charset="0"/>
              </a:rPr>
              <a:t>member </a:t>
            </a:r>
            <a:r>
              <a:rPr lang="en-US" altLang="en-US" sz="1900" b="1" dirty="0" smtClean="0">
                <a:solidFill>
                  <a:prstClr val="black"/>
                </a:solidFill>
                <a:ea typeface="Calibri" pitchFamily="34" charset="0"/>
              </a:rPr>
              <a:t>is </a:t>
            </a:r>
            <a:r>
              <a:rPr lang="en-US" altLang="en-US" sz="1900" b="1" dirty="0">
                <a:solidFill>
                  <a:prstClr val="black"/>
                </a:solidFill>
                <a:ea typeface="Calibri" pitchFamily="34" charset="0"/>
              </a:rPr>
              <a:t>present. However, there might </a:t>
            </a:r>
            <a:r>
              <a:rPr lang="en-US" altLang="en-US" sz="1900" b="1" dirty="0" smtClean="0">
                <a:solidFill>
                  <a:prstClr val="black"/>
                </a:solidFill>
                <a:ea typeface="Calibri" pitchFamily="34" charset="0"/>
              </a:rPr>
              <a:t>also be </a:t>
            </a:r>
            <a:r>
              <a:rPr lang="en-US" altLang="en-US" sz="1900" b="1" dirty="0">
                <a:solidFill>
                  <a:prstClr val="black"/>
                </a:solidFill>
                <a:ea typeface="Calibri" pitchFamily="34" charset="0"/>
              </a:rPr>
              <a:t>times to seek information </a:t>
            </a:r>
            <a:r>
              <a:rPr lang="en-US" altLang="en-US" sz="1900" b="1" dirty="0" smtClean="0">
                <a:solidFill>
                  <a:prstClr val="black"/>
                </a:solidFill>
                <a:ea typeface="Calibri" pitchFamily="34" charset="0"/>
              </a:rPr>
              <a:t>from </a:t>
            </a:r>
            <a:r>
              <a:rPr lang="en-US" altLang="en-US" sz="1900" b="1" dirty="0">
                <a:solidFill>
                  <a:prstClr val="black"/>
                </a:solidFill>
                <a:ea typeface="Calibri" pitchFamily="34" charset="0"/>
              </a:rPr>
              <a:t>others at the scene, especially those who might know the individual </a:t>
            </a:r>
            <a:r>
              <a:rPr lang="en-US" altLang="en-US" sz="1900" b="1" dirty="0" smtClean="0">
                <a:solidFill>
                  <a:prstClr val="black"/>
                </a:solidFill>
                <a:ea typeface="Calibri" pitchFamily="34" charset="0"/>
              </a:rPr>
              <a:t>well.</a:t>
            </a: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Always speak respectfully in the person’s </a:t>
            </a:r>
            <a:r>
              <a:rPr lang="en-US" altLang="en-US" sz="1900" b="1" dirty="0" smtClean="0">
                <a:solidFill>
                  <a:prstClr val="black"/>
                </a:solidFill>
                <a:ea typeface="Calibri" pitchFamily="34" charset="0"/>
              </a:rPr>
              <a:t>presence. Use “person-first” language (e.g., An individual with disability).</a:t>
            </a: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Share what you learn about the person with others who will be </a:t>
            </a:r>
            <a:r>
              <a:rPr lang="en-US" altLang="en-US" sz="1900" b="1" dirty="0" smtClean="0">
                <a:solidFill>
                  <a:prstClr val="black"/>
                </a:solidFill>
                <a:ea typeface="Calibri" pitchFamily="34" charset="0"/>
              </a:rPr>
              <a:t>assisting.</a:t>
            </a:r>
            <a:endParaRPr lang="en-US" altLang="en-US" sz="1600" dirty="0">
              <a:solidFill>
                <a:prstClr val="black"/>
              </a:solidFill>
              <a:ea typeface="Calibri" pitchFamily="34" charset="0"/>
            </a:endParaRPr>
          </a:p>
        </p:txBody>
      </p:sp>
    </p:spTree>
    <p:extLst>
      <p:ext uri="{BB962C8B-B14F-4D97-AF65-F5344CB8AC3E}">
        <p14:creationId xmlns:p14="http://schemas.microsoft.com/office/powerpoint/2010/main" val="720574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39</a:t>
            </a:fld>
            <a:r>
              <a:rPr lang="en-US" dirty="0" smtClean="0"/>
              <a:t>B</a:t>
            </a:r>
            <a:endParaRPr lang="en-US" dirty="0"/>
          </a:p>
        </p:txBody>
      </p:sp>
      <p:pic>
        <p:nvPicPr>
          <p:cNvPr id="3" name="Content Placeholder 3" descr="communication boar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941" y="990599"/>
            <a:ext cx="8474459" cy="5518805"/>
          </a:xfrm>
          <a:prstGeom prst="rect">
            <a:avLst/>
          </a:prstGeom>
          <a:noFill/>
          <a:ln w="9525">
            <a:noFill/>
            <a:miter lim="800000"/>
            <a:headEnd/>
            <a:tailEnd/>
          </a:ln>
          <a:effectLst/>
        </p:spPr>
      </p:pic>
    </p:spTree>
    <p:extLst>
      <p:ext uri="{BB962C8B-B14F-4D97-AF65-F5344CB8AC3E}">
        <p14:creationId xmlns:p14="http://schemas.microsoft.com/office/powerpoint/2010/main" val="16806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080" y="533400"/>
            <a:ext cx="8229600" cy="1143000"/>
          </a:xfrm>
        </p:spPr>
        <p:txBody>
          <a:bodyPr>
            <a:normAutofit fontScale="90000"/>
          </a:bodyPr>
          <a:lstStyle/>
          <a:p>
            <a:pPr algn="ctr"/>
            <a:r>
              <a:rPr lang="en-US" sz="3600" b="1" dirty="0" smtClean="0">
                <a:solidFill>
                  <a:schemeClr val="accent3">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Degrees of Intellectual </a:t>
            </a:r>
            <a:r>
              <a:rPr lang="en-US" sz="3600" b="1" dirty="0">
                <a:solidFill>
                  <a:schemeClr val="accent3">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D</a:t>
            </a:r>
            <a:r>
              <a:rPr lang="en-US" sz="3600" b="1" dirty="0" smtClean="0">
                <a:solidFill>
                  <a:schemeClr val="accent3">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isability and the Levels </a:t>
            </a:r>
            <a:r>
              <a:rPr lang="en-US" sz="3600" b="1" dirty="0">
                <a:solidFill>
                  <a:schemeClr val="accent3">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of </a:t>
            </a:r>
            <a:r>
              <a:rPr lang="en-US" sz="3600" b="1" dirty="0" smtClean="0">
                <a:solidFill>
                  <a:schemeClr val="accent3">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Associated Support Required:  </a:t>
            </a:r>
            <a:endParaRPr lang="en-US" dirty="0"/>
          </a:p>
        </p:txBody>
      </p:sp>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4</a:t>
            </a:fld>
            <a:r>
              <a:rPr lang="en-US" dirty="0"/>
              <a:t>P</a:t>
            </a:r>
          </a:p>
        </p:txBody>
      </p:sp>
      <p:sp>
        <p:nvSpPr>
          <p:cNvPr id="5" name="Rectangle 4"/>
          <p:cNvSpPr/>
          <p:nvPr/>
        </p:nvSpPr>
        <p:spPr>
          <a:xfrm>
            <a:off x="304800" y="2057400"/>
            <a:ext cx="4572000" cy="1877437"/>
          </a:xfrm>
          <a:prstGeom prst="rect">
            <a:avLst/>
          </a:prstGeom>
        </p:spPr>
        <p:txBody>
          <a:bodyPr>
            <a:spAutoFit/>
          </a:bodyPr>
          <a:lstStyle/>
          <a:p>
            <a:pPr lvl="0" eaLnBrk="0" hangingPunct="0">
              <a:defRPr/>
            </a:pPr>
            <a:r>
              <a:rPr lang="en-US" sz="2000" b="1" dirty="0" smtClean="0">
                <a:solidFill>
                  <a:schemeClr val="accent2"/>
                </a:solidFill>
                <a:latin typeface="Arial" panose="020B0604020202020204" pitchFamily="34" charset="0"/>
                <a:cs typeface="Arial" panose="020B0604020202020204" pitchFamily="34" charset="0"/>
              </a:rPr>
              <a:t>85% Mild (50-70 IQ): </a:t>
            </a:r>
          </a:p>
          <a:p>
            <a:pPr lvl="0" eaLnBrk="0" hangingPunct="0">
              <a:defRPr/>
            </a:pPr>
            <a:r>
              <a:rPr lang="en-US" sz="2000" b="1" dirty="0" smtClean="0">
                <a:solidFill>
                  <a:schemeClr val="accent2"/>
                </a:solidFill>
                <a:latin typeface="Arial" panose="020B0604020202020204" pitchFamily="34" charset="0"/>
                <a:cs typeface="Arial" panose="020B0604020202020204" pitchFamily="34" charset="0"/>
              </a:rPr>
              <a:t>Intermittent Support</a:t>
            </a:r>
          </a:p>
          <a:p>
            <a:pPr lvl="0" eaLnBrk="0" hangingPunct="0">
              <a:defRPr/>
            </a:pPr>
            <a:r>
              <a:rPr lang="en-US" sz="1900" dirty="0" smtClean="0"/>
              <a:t>Individuals require </a:t>
            </a:r>
            <a:r>
              <a:rPr lang="en-US" sz="1900" dirty="0"/>
              <a:t>little intervention in order to </a:t>
            </a:r>
            <a:r>
              <a:rPr lang="en-US" sz="1900" dirty="0" smtClean="0"/>
              <a:t>function. They may need support during </a:t>
            </a:r>
            <a:r>
              <a:rPr lang="en-US" sz="1900" dirty="0"/>
              <a:t>times of uncertainty or </a:t>
            </a:r>
            <a:r>
              <a:rPr lang="en-US" sz="1900" dirty="0" smtClean="0"/>
              <a:t>distress</a:t>
            </a:r>
            <a:r>
              <a:rPr lang="en-US" sz="1900" dirty="0"/>
              <a:t>. </a:t>
            </a:r>
          </a:p>
        </p:txBody>
      </p:sp>
      <p:sp>
        <p:nvSpPr>
          <p:cNvPr id="6" name="Rectangle 5"/>
          <p:cNvSpPr/>
          <p:nvPr/>
        </p:nvSpPr>
        <p:spPr>
          <a:xfrm>
            <a:off x="381000" y="4165659"/>
            <a:ext cx="3921654" cy="21698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accent2"/>
                </a:solidFill>
                <a:effectLst/>
                <a:uLnTx/>
                <a:uFillTx/>
                <a:latin typeface="Arial" panose="020B0604020202020204" pitchFamily="34" charset="0"/>
                <a:cs typeface="Arial" panose="020B0604020202020204" pitchFamily="34" charset="0"/>
              </a:rPr>
              <a:t>3% Severe</a:t>
            </a:r>
            <a:r>
              <a:rPr kumimoji="0" lang="en-US" sz="2000" b="1" i="0" u="none" strike="noStrike" kern="0" cap="none" spc="0" normalizeH="0" noProof="0" dirty="0" smtClean="0">
                <a:ln>
                  <a:noFill/>
                </a:ln>
                <a:solidFill>
                  <a:schemeClr val="accent2"/>
                </a:solidFill>
                <a:effectLst/>
                <a:uLnTx/>
                <a:uFillTx/>
                <a:latin typeface="Arial" panose="020B0604020202020204" pitchFamily="34" charset="0"/>
                <a:cs typeface="Arial" panose="020B0604020202020204" pitchFamily="34" charset="0"/>
              </a:rPr>
              <a:t> (20-34 IQ)</a:t>
            </a:r>
            <a:r>
              <a:rPr kumimoji="0" lang="en-US" sz="2000" b="1" i="0" u="none" strike="noStrike" kern="0" cap="none" spc="0" normalizeH="0" baseline="0" noProof="0" dirty="0" smtClean="0">
                <a:ln>
                  <a:noFill/>
                </a:ln>
                <a:solidFill>
                  <a:schemeClr val="accent2"/>
                </a:solidFill>
                <a:effectLst/>
                <a:uLnTx/>
                <a:uFillTx/>
                <a:latin typeface="Arial" panose="020B0604020202020204" pitchFamily="34" charset="0"/>
                <a:cs typeface="Arial" panose="020B0604020202020204" pitchFamily="34" charset="0"/>
              </a:rPr>
              <a:t> Extensive Support</a:t>
            </a:r>
          </a:p>
          <a:p>
            <a:pPr marL="0" marR="0" lvl="0" indent="0" defTabSz="914400" eaLnBrk="1" fontAlgn="auto" latinLnBrk="0" hangingPunct="1">
              <a:lnSpc>
                <a:spcPct val="100000"/>
              </a:lnSpc>
              <a:spcBef>
                <a:spcPts val="0"/>
              </a:spcBef>
              <a:spcAft>
                <a:spcPts val="0"/>
              </a:spcAft>
              <a:buClrTx/>
              <a:buSzTx/>
              <a:buFontTx/>
              <a:buNone/>
              <a:tabLst/>
              <a:defRPr/>
            </a:pPr>
            <a:r>
              <a:rPr lang="en-US" sz="1900" kern="0" dirty="0" smtClean="0">
                <a:latin typeface="Arial" panose="020B0604020202020204" pitchFamily="34" charset="0"/>
                <a:cs typeface="Arial" panose="020B0604020202020204" pitchFamily="34" charset="0"/>
              </a:rPr>
              <a:t>Individuals may </a:t>
            </a:r>
            <a:r>
              <a:rPr kumimoji="0" lang="en-US" sz="19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have some communication and</a:t>
            </a:r>
            <a:r>
              <a:rPr kumimoji="0" lang="en-US" sz="1900" b="0" i="0" u="none" strike="noStrike" kern="0" cap="none" spc="0" normalizeH="0" noProof="0" dirty="0" smtClean="0">
                <a:ln>
                  <a:noFill/>
                </a:ln>
                <a:effectLst/>
                <a:uLnTx/>
                <a:uFillTx/>
                <a:latin typeface="Arial" panose="020B0604020202020204" pitchFamily="34" charset="0"/>
                <a:cs typeface="Arial" panose="020B0604020202020204" pitchFamily="34" charset="0"/>
              </a:rPr>
              <a:t> </a:t>
            </a:r>
            <a:r>
              <a:rPr kumimoji="0" lang="en-US" sz="19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self-help skills, but mainly rely on daily support to function around the clock. </a:t>
            </a:r>
          </a:p>
        </p:txBody>
      </p:sp>
      <p:sp>
        <p:nvSpPr>
          <p:cNvPr id="7" name="Rectangle 6"/>
          <p:cNvSpPr/>
          <p:nvPr/>
        </p:nvSpPr>
        <p:spPr>
          <a:xfrm>
            <a:off x="5029200" y="1752600"/>
            <a:ext cx="4060560" cy="2572499"/>
          </a:xfrm>
          <a:prstGeom prst="rect">
            <a:avLst/>
          </a:prstGeom>
        </p:spPr>
        <p:txBody>
          <a:bodyPr wrap="square">
            <a:spAutoFit/>
          </a:bodyPr>
          <a:lstStyle/>
          <a:p>
            <a:pPr lvl="0" eaLnBrk="0" hangingPunct="0">
              <a:spcBef>
                <a:spcPts val="0"/>
              </a:spcBef>
              <a:spcAft>
                <a:spcPts val="0"/>
              </a:spcAft>
              <a:defRPr/>
            </a:pPr>
            <a:r>
              <a:rPr lang="en-US" sz="2000" b="1" dirty="0" smtClean="0">
                <a:solidFill>
                  <a:schemeClr val="accent2"/>
                </a:solidFill>
                <a:latin typeface="Arial" panose="020B0604020202020204" pitchFamily="34" charset="0"/>
                <a:cs typeface="Arial" panose="020B0604020202020204" pitchFamily="34" charset="0"/>
              </a:rPr>
              <a:t>10% Moderate (35-49 IQ): </a:t>
            </a:r>
          </a:p>
          <a:p>
            <a:pPr lvl="0" eaLnBrk="0" hangingPunct="0">
              <a:spcBef>
                <a:spcPts val="0"/>
              </a:spcBef>
              <a:spcAft>
                <a:spcPts val="0"/>
              </a:spcAft>
              <a:defRPr/>
            </a:pPr>
            <a:r>
              <a:rPr lang="en-US" sz="2000" b="1" dirty="0" smtClean="0">
                <a:solidFill>
                  <a:schemeClr val="accent2"/>
                </a:solidFill>
                <a:latin typeface="Arial" panose="020B0604020202020204" pitchFamily="34" charset="0"/>
                <a:cs typeface="Arial" panose="020B0604020202020204" pitchFamily="34" charset="0"/>
              </a:rPr>
              <a:t>Limited Support</a:t>
            </a:r>
          </a:p>
          <a:p>
            <a:pPr lvl="0" eaLnBrk="0" hangingPunct="0">
              <a:spcBef>
                <a:spcPts val="500"/>
              </a:spcBef>
              <a:spcAft>
                <a:spcPts val="500"/>
              </a:spcAft>
              <a:defRPr/>
            </a:pPr>
            <a:r>
              <a:rPr lang="en-US" sz="1900" dirty="0" smtClean="0">
                <a:latin typeface="Arial" panose="020B0604020202020204" pitchFamily="34" charset="0"/>
                <a:cs typeface="Arial" panose="020B0604020202020204" pitchFamily="34" charset="0"/>
              </a:rPr>
              <a:t>Individuals can </a:t>
            </a:r>
            <a:r>
              <a:rPr lang="en-US" sz="1900" dirty="0">
                <a:latin typeface="Arial" panose="020B0604020202020204" pitchFamily="34" charset="0"/>
                <a:cs typeface="Arial" panose="020B0604020202020204" pitchFamily="34" charset="0"/>
              </a:rPr>
              <a:t>learn skills, but may require additional support to navigate through everyday situations. </a:t>
            </a:r>
            <a:r>
              <a:rPr lang="en-US" sz="2000" dirty="0" smtClean="0">
                <a:solidFill>
                  <a:srgbClr val="FFFFFF"/>
                </a:solidFill>
                <a:latin typeface="Tahoma" pitchFamily="34" charset="0"/>
                <a:cs typeface="+mn-cs"/>
              </a:rPr>
              <a:t>n ls, but may require additional support to navigaveryday situations. </a:t>
            </a:r>
            <a:endParaRPr lang="en-US" b="1" i="1" dirty="0">
              <a:solidFill>
                <a:srgbClr val="339966"/>
              </a:solidFill>
              <a:latin typeface="Tahoma" pitchFamily="34" charset="0"/>
              <a:cs typeface="+mn-cs"/>
            </a:endParaRPr>
          </a:p>
        </p:txBody>
      </p:sp>
      <p:sp>
        <p:nvSpPr>
          <p:cNvPr id="8" name="Rectangle 7"/>
          <p:cNvSpPr/>
          <p:nvPr/>
        </p:nvSpPr>
        <p:spPr>
          <a:xfrm>
            <a:off x="4819386" y="4175276"/>
            <a:ext cx="4139935" cy="2005677"/>
          </a:xfrm>
          <a:prstGeom prst="rect">
            <a:avLst/>
          </a:prstGeom>
        </p:spPr>
        <p:txBody>
          <a:bodyPr wrap="square">
            <a:spAutoFit/>
          </a:bodyPr>
          <a:lstStyle/>
          <a:p>
            <a:pPr lvl="0" eaLnBrk="0" hangingPunct="0">
              <a:spcBef>
                <a:spcPts val="500"/>
              </a:spcBef>
              <a:spcAft>
                <a:spcPts val="500"/>
              </a:spcAft>
              <a:defRPr/>
            </a:pPr>
            <a:r>
              <a:rPr lang="en-US" sz="2000" b="1" dirty="0" smtClean="0">
                <a:solidFill>
                  <a:schemeClr val="accent2"/>
                </a:solidFill>
                <a:latin typeface="Arial" panose="020B0604020202020204" pitchFamily="34" charset="0"/>
                <a:cs typeface="Arial" panose="020B0604020202020204" pitchFamily="34" charset="0"/>
              </a:rPr>
              <a:t>2% Profound (Less than 20 IQ): Pervasive Support </a:t>
            </a:r>
          </a:p>
          <a:p>
            <a:pPr lvl="0" eaLnBrk="0" hangingPunct="0">
              <a:spcBef>
                <a:spcPts val="500"/>
              </a:spcBef>
              <a:spcAft>
                <a:spcPts val="500"/>
              </a:spcAft>
              <a:defRPr/>
            </a:pPr>
            <a:r>
              <a:rPr lang="en-US" sz="1900" dirty="0" smtClean="0">
                <a:latin typeface="Arial" panose="020B0604020202020204" pitchFamily="34" charset="0"/>
                <a:cs typeface="Arial" panose="020B0604020202020204" pitchFamily="34" charset="0"/>
              </a:rPr>
              <a:t>Individuals require extensive and lifelong support, often institutionalized, in nearly </a:t>
            </a:r>
            <a:r>
              <a:rPr lang="en-US" sz="1900" dirty="0">
                <a:latin typeface="Arial" panose="020B0604020202020204" pitchFamily="34" charset="0"/>
                <a:cs typeface="Arial" panose="020B0604020202020204" pitchFamily="34" charset="0"/>
              </a:rPr>
              <a:t>every aspect of </a:t>
            </a:r>
            <a:r>
              <a:rPr lang="en-US" sz="1900" dirty="0" smtClean="0">
                <a:latin typeface="Arial" panose="020B0604020202020204" pitchFamily="34" charset="0"/>
                <a:cs typeface="Arial" panose="020B0604020202020204" pitchFamily="34" charset="0"/>
              </a:rPr>
              <a:t>their </a:t>
            </a:r>
            <a:r>
              <a:rPr lang="en-US" sz="1900" dirty="0">
                <a:latin typeface="Arial" panose="020B0604020202020204" pitchFamily="34" charset="0"/>
                <a:cs typeface="Arial" panose="020B0604020202020204" pitchFamily="34" charset="0"/>
              </a:rPr>
              <a:t>routine. </a:t>
            </a:r>
            <a:endParaRPr lang="en-US" sz="19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778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40</a:t>
            </a:r>
            <a:r>
              <a:rPr lang="en-US" dirty="0" smtClean="0"/>
              <a:t>T</a:t>
            </a:r>
            <a:endParaRPr lang="en-US" dirty="0"/>
          </a:p>
        </p:txBody>
      </p:sp>
      <p:sp>
        <p:nvSpPr>
          <p:cNvPr id="3" name="Rectangle 2"/>
          <p:cNvSpPr/>
          <p:nvPr/>
        </p:nvSpPr>
        <p:spPr>
          <a:xfrm>
            <a:off x="152400" y="609600"/>
            <a:ext cx="8991600" cy="830997"/>
          </a:xfrm>
          <a:prstGeom prst="rect">
            <a:avLst/>
          </a:prstGeom>
        </p:spPr>
        <p:txBody>
          <a:bodyPr wrap="square">
            <a:spAutoFit/>
          </a:bodyPr>
          <a:lstStyle/>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Applying Communication Tips in the Field</a:t>
            </a:r>
            <a:endParaRPr lang="en-US" altLang="en-US" sz="3200" b="1" dirty="0">
              <a:solidFill>
                <a:schemeClr val="accent3">
                  <a:lumMod val="50000"/>
                </a:schemeClr>
              </a:solidFill>
              <a:ea typeface="Calibri" pitchFamily="34" charset="0"/>
            </a:endParaRPr>
          </a:p>
          <a:p>
            <a:pPr marL="285750" lvl="0" indent="-285750" algn="ctr" eaLnBrk="0" hangingPunct="0">
              <a:buClr>
                <a:srgbClr val="F0A22E"/>
              </a:buClr>
              <a:buSzPct val="70000"/>
              <a:buFont typeface="Arial" panose="020B0604020202020204" pitchFamily="34" charset="0"/>
              <a:buChar char="•"/>
              <a:defRPr/>
            </a:pPr>
            <a:endParaRPr lang="en-US" altLang="en-US" sz="1600" dirty="0">
              <a:solidFill>
                <a:prstClr val="black"/>
              </a:solidFill>
              <a:ea typeface="Calibri" pitchFamily="34" charset="0"/>
            </a:endParaRPr>
          </a:p>
        </p:txBody>
      </p:sp>
      <p:sp>
        <p:nvSpPr>
          <p:cNvPr id="4" name="Rectangle 3"/>
          <p:cNvSpPr/>
          <p:nvPr/>
        </p:nvSpPr>
        <p:spPr>
          <a:xfrm>
            <a:off x="533400" y="1362108"/>
            <a:ext cx="8153399" cy="4832092"/>
          </a:xfrm>
          <a:prstGeom prst="rect">
            <a:avLst/>
          </a:prstGeom>
        </p:spPr>
        <p:txBody>
          <a:bodyPr wrap="square">
            <a:spAutoFit/>
          </a:bodyPr>
          <a:lstStyle/>
          <a:p>
            <a:pPr marL="274320" lvl="0" indent="-274320" fontAlgn="auto">
              <a:spcBef>
                <a:spcPts val="0"/>
              </a:spcBef>
              <a:spcAft>
                <a:spcPts val="0"/>
              </a:spcAft>
              <a:buClr>
                <a:srgbClr val="C00000"/>
              </a:buClr>
              <a:buSzPct val="95000"/>
              <a:defRPr/>
            </a:pPr>
            <a:r>
              <a:rPr lang="en-US" altLang="en-US" sz="2000" b="1" u="sng" dirty="0" smtClean="0">
                <a:solidFill>
                  <a:schemeClr val="accent3">
                    <a:lumMod val="50000"/>
                  </a:schemeClr>
                </a:solidFill>
                <a:latin typeface="Arial" panose="020B0604020202020204" pitchFamily="34" charset="0"/>
                <a:cs typeface="Arial" panose="020B0604020202020204" pitchFamily="34" charset="0"/>
              </a:rPr>
              <a:t>Choices</a:t>
            </a:r>
            <a:endParaRPr lang="en-US" altLang="en-US" sz="2000" b="1" u="sng" dirty="0">
              <a:solidFill>
                <a:schemeClr val="accent3">
                  <a:lumMod val="50000"/>
                </a:schemeClr>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r>
              <a:rPr lang="en-US" altLang="en-US" sz="1900" b="1" dirty="0" smtClean="0">
                <a:solidFill>
                  <a:prstClr val="black"/>
                </a:solidFill>
                <a:latin typeface="Arial" panose="020B0604020202020204" pitchFamily="34" charset="0"/>
                <a:cs typeface="Arial" panose="020B0604020202020204" pitchFamily="34" charset="0"/>
              </a:rPr>
              <a:t>Offer </a:t>
            </a:r>
            <a:r>
              <a:rPr lang="en-US" altLang="en-US" sz="1900" b="1" dirty="0">
                <a:solidFill>
                  <a:prstClr val="black"/>
                </a:solidFill>
                <a:latin typeface="Arial" panose="020B0604020202020204" pitchFamily="34" charset="0"/>
                <a:cs typeface="Arial" panose="020B0604020202020204" pitchFamily="34" charset="0"/>
              </a:rPr>
              <a:t>two to three choices when possible </a:t>
            </a:r>
            <a:r>
              <a:rPr lang="en-US" altLang="en-US" sz="1900" b="1" dirty="0" smtClean="0">
                <a:solidFill>
                  <a:prstClr val="black"/>
                </a:solidFill>
                <a:latin typeface="Arial" panose="020B0604020202020204" pitchFamily="34" charset="0"/>
                <a:cs typeface="Arial" panose="020B0604020202020204" pitchFamily="34" charset="0"/>
              </a:rPr>
              <a:t>provides the person </a:t>
            </a:r>
            <a:r>
              <a:rPr lang="en-US" altLang="en-US" sz="1900" b="1" dirty="0">
                <a:solidFill>
                  <a:prstClr val="black"/>
                </a:solidFill>
                <a:latin typeface="Arial" panose="020B0604020202020204" pitchFamily="34" charset="0"/>
                <a:cs typeface="Arial" panose="020B0604020202020204" pitchFamily="34" charset="0"/>
              </a:rPr>
              <a:t>with a sense of control. </a:t>
            </a:r>
            <a:r>
              <a:rPr lang="en-US" altLang="en-US" sz="1900" b="1" i="1" dirty="0" smtClean="0">
                <a:solidFill>
                  <a:prstClr val="black"/>
                </a:solidFill>
                <a:latin typeface="Arial" panose="020B0604020202020204" pitchFamily="34" charset="0"/>
                <a:cs typeface="Arial" panose="020B0604020202020204" pitchFamily="34" charset="0"/>
              </a:rPr>
              <a:t>These</a:t>
            </a:r>
            <a:r>
              <a:rPr lang="en-US" altLang="en-US" sz="1900" b="1" dirty="0" smtClean="0">
                <a:solidFill>
                  <a:prstClr val="black"/>
                </a:solidFill>
                <a:latin typeface="Arial" panose="020B0604020202020204" pitchFamily="34" charset="0"/>
                <a:cs typeface="Arial" panose="020B0604020202020204" pitchFamily="34" charset="0"/>
              </a:rPr>
              <a:t> c</a:t>
            </a:r>
            <a:r>
              <a:rPr lang="en-US" altLang="en-US" sz="1900" b="1" i="1" dirty="0" smtClean="0">
                <a:solidFill>
                  <a:prstClr val="black"/>
                </a:solidFill>
                <a:latin typeface="Arial" panose="020B0604020202020204" pitchFamily="34" charset="0"/>
                <a:cs typeface="Arial" panose="020B0604020202020204" pitchFamily="34" charset="0"/>
              </a:rPr>
              <a:t>hoices </a:t>
            </a:r>
            <a:r>
              <a:rPr lang="en-US" altLang="en-US" sz="1900" b="1" i="1" dirty="0">
                <a:solidFill>
                  <a:prstClr val="black"/>
                </a:solidFill>
                <a:latin typeface="Arial" panose="020B0604020202020204" pitchFamily="34" charset="0"/>
                <a:cs typeface="Arial" panose="020B0604020202020204" pitchFamily="34" charset="0"/>
              </a:rPr>
              <a:t>may lead to a similar outcomes (e.g., </a:t>
            </a:r>
            <a:r>
              <a:rPr lang="en-US" altLang="en-US" sz="1900" b="1" i="1" dirty="0" smtClean="0">
                <a:solidFill>
                  <a:prstClr val="black"/>
                </a:solidFill>
                <a:latin typeface="Arial" panose="020B0604020202020204" pitchFamily="34" charset="0"/>
                <a:cs typeface="Arial" panose="020B0604020202020204" pitchFamily="34" charset="0"/>
              </a:rPr>
              <a:t>de-escalation). Be </a:t>
            </a:r>
            <a:r>
              <a:rPr lang="en-US" altLang="en-US" sz="1900" b="1" i="1" dirty="0">
                <a:solidFill>
                  <a:prstClr val="black"/>
                </a:solidFill>
                <a:latin typeface="Arial" panose="020B0604020202020204" pitchFamily="34" charset="0"/>
                <a:cs typeface="Arial" panose="020B0604020202020204" pitchFamily="34" charset="0"/>
              </a:rPr>
              <a:t>mindful that </a:t>
            </a:r>
            <a:r>
              <a:rPr lang="en-US" altLang="en-US" sz="1900" b="1" i="1" dirty="0" smtClean="0">
                <a:solidFill>
                  <a:prstClr val="black"/>
                </a:solidFill>
                <a:latin typeface="Arial" panose="020B0604020202020204" pitchFamily="34" charset="0"/>
                <a:cs typeface="Arial" panose="020B0604020202020204" pitchFamily="34" charset="0"/>
              </a:rPr>
              <a:t>overly negotiating may </a:t>
            </a:r>
            <a:r>
              <a:rPr lang="en-US" altLang="en-US" sz="1900" b="1" i="1" dirty="0">
                <a:solidFill>
                  <a:prstClr val="black"/>
                </a:solidFill>
                <a:latin typeface="Arial" panose="020B0604020202020204" pitchFamily="34" charset="0"/>
                <a:cs typeface="Arial" panose="020B0604020202020204" pitchFamily="34" charset="0"/>
              </a:rPr>
              <a:t>lead to </a:t>
            </a:r>
            <a:r>
              <a:rPr lang="en-US" altLang="en-US" sz="1900" b="1" i="1" dirty="0" smtClean="0">
                <a:solidFill>
                  <a:prstClr val="black"/>
                </a:solidFill>
                <a:latin typeface="Arial" panose="020B0604020202020204" pitchFamily="34" charset="0"/>
                <a:cs typeface="Arial" panose="020B0604020202020204" pitchFamily="34" charset="0"/>
              </a:rPr>
              <a:t>confusion.</a:t>
            </a:r>
            <a:endParaRPr lang="en-US" altLang="en-US" sz="1900" b="1" u="sng" dirty="0" smtClean="0">
              <a:solidFill>
                <a:srgbClr val="C00000"/>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endParaRPr lang="en-US" altLang="en-US" sz="1900" b="1" u="sng" dirty="0">
              <a:solidFill>
                <a:srgbClr val="C00000"/>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r>
              <a:rPr lang="en-US" altLang="en-US" sz="2000" b="1" u="sng" dirty="0" smtClean="0">
                <a:solidFill>
                  <a:schemeClr val="accent3">
                    <a:lumMod val="50000"/>
                  </a:schemeClr>
                </a:solidFill>
                <a:latin typeface="Arial" panose="020B0604020202020204" pitchFamily="34" charset="0"/>
                <a:cs typeface="Arial" panose="020B0604020202020204" pitchFamily="34" charset="0"/>
              </a:rPr>
              <a:t>Reinforcement</a:t>
            </a:r>
          </a:p>
          <a:p>
            <a:pPr lvl="0" fontAlgn="auto">
              <a:spcBef>
                <a:spcPts val="0"/>
              </a:spcBef>
              <a:spcAft>
                <a:spcPts val="0"/>
              </a:spcAft>
              <a:buClr>
                <a:srgbClr val="C00000"/>
              </a:buClr>
              <a:buSzPct val="95000"/>
              <a:defRPr/>
            </a:pPr>
            <a:r>
              <a:rPr lang="en-US" altLang="en-US" sz="1900" b="1" dirty="0" smtClean="0">
                <a:solidFill>
                  <a:prstClr val="black"/>
                </a:solidFill>
                <a:latin typeface="Arial" panose="020B0604020202020204" pitchFamily="34" charset="0"/>
                <a:cs typeface="Arial" panose="020B0604020202020204" pitchFamily="34" charset="0"/>
              </a:rPr>
              <a:t>Give </a:t>
            </a:r>
            <a:r>
              <a:rPr lang="en-US" altLang="en-US" sz="1900" b="1" dirty="0">
                <a:solidFill>
                  <a:prstClr val="black"/>
                </a:solidFill>
                <a:latin typeface="Arial" panose="020B0604020202020204" pitchFamily="34" charset="0"/>
                <a:cs typeface="Arial" panose="020B0604020202020204" pitchFamily="34" charset="0"/>
              </a:rPr>
              <a:t>verbal praise </a:t>
            </a:r>
            <a:r>
              <a:rPr lang="en-US" altLang="en-US" sz="1900" b="1" dirty="0">
                <a:solidFill>
                  <a:srgbClr val="FF0000"/>
                </a:solidFill>
                <a:latin typeface="Arial" panose="020B0604020202020204" pitchFamily="34" charset="0"/>
                <a:cs typeface="Arial" panose="020B0604020202020204" pitchFamily="34" charset="0"/>
              </a:rPr>
              <a:t>immediately</a:t>
            </a:r>
            <a:r>
              <a:rPr lang="en-US" altLang="en-US" sz="1900" b="1" dirty="0">
                <a:solidFill>
                  <a:prstClr val="black"/>
                </a:solidFill>
                <a:latin typeface="Arial" panose="020B0604020202020204" pitchFamily="34" charset="0"/>
                <a:cs typeface="Arial" panose="020B0604020202020204" pitchFamily="34" charset="0"/>
              </a:rPr>
              <a:t> and </a:t>
            </a:r>
            <a:r>
              <a:rPr lang="en-US" altLang="en-US" sz="1900" b="1" dirty="0" smtClean="0">
                <a:solidFill>
                  <a:srgbClr val="FF0000"/>
                </a:solidFill>
                <a:latin typeface="Arial" panose="020B0604020202020204" pitchFamily="34" charset="0"/>
                <a:cs typeface="Arial" panose="020B0604020202020204" pitchFamily="34" charset="0"/>
              </a:rPr>
              <a:t>explicitly </a:t>
            </a:r>
            <a:r>
              <a:rPr lang="en-US" altLang="en-US" sz="1900" b="1" dirty="0" smtClean="0">
                <a:solidFill>
                  <a:prstClr val="black"/>
                </a:solidFill>
                <a:latin typeface="Arial" panose="020B0604020202020204" pitchFamily="34" charset="0"/>
                <a:cs typeface="Arial" panose="020B0604020202020204" pitchFamily="34" charset="0"/>
              </a:rPr>
              <a:t>(</a:t>
            </a:r>
            <a:r>
              <a:rPr lang="en-US" altLang="en-US" sz="1900" b="1" u="sng" dirty="0" smtClean="0">
                <a:solidFill>
                  <a:schemeClr val="accent3">
                    <a:lumMod val="50000"/>
                  </a:schemeClr>
                </a:solidFill>
                <a:latin typeface="Arial" panose="020B0604020202020204" pitchFamily="34" charset="0"/>
                <a:cs typeface="Arial" panose="020B0604020202020204" pitchFamily="34" charset="0"/>
              </a:rPr>
              <a:t>within </a:t>
            </a:r>
            <a:r>
              <a:rPr lang="en-US" altLang="en-US" sz="1900" b="1" u="sng" dirty="0">
                <a:solidFill>
                  <a:schemeClr val="accent3">
                    <a:lumMod val="50000"/>
                  </a:schemeClr>
                </a:solidFill>
                <a:latin typeface="Arial" panose="020B0604020202020204" pitchFamily="34" charset="0"/>
                <a:cs typeface="Arial" panose="020B0604020202020204" pitchFamily="34" charset="0"/>
              </a:rPr>
              <a:t>30-60 seconds</a:t>
            </a:r>
            <a:r>
              <a:rPr lang="en-US" altLang="en-US" sz="1900" b="1" dirty="0" smtClean="0">
                <a:solidFill>
                  <a:prstClr val="black"/>
                </a:solidFill>
                <a:latin typeface="Arial" panose="020B0604020202020204" pitchFamily="34" charset="0"/>
                <a:cs typeface="Arial" panose="020B0604020202020204" pitchFamily="34" charset="0"/>
              </a:rPr>
              <a:t>). Delays don’t reinforce the positive behaviors due to memory deficits.</a:t>
            </a:r>
            <a:endParaRPr lang="en-US" altLang="en-US" sz="1900" b="1" dirty="0">
              <a:solidFill>
                <a:prstClr val="black"/>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endParaRPr lang="en-US" altLang="en-US" sz="1900" b="1" i="1" dirty="0">
              <a:solidFill>
                <a:prstClr val="black"/>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r>
              <a:rPr lang="en-US" altLang="en-US" sz="2000" b="1" u="sng" dirty="0">
                <a:solidFill>
                  <a:schemeClr val="accent3">
                    <a:lumMod val="50000"/>
                  </a:schemeClr>
                </a:solidFill>
                <a:latin typeface="Arial" panose="020B0604020202020204" pitchFamily="34" charset="0"/>
                <a:cs typeface="Arial" panose="020B0604020202020204" pitchFamily="34" charset="0"/>
              </a:rPr>
              <a:t>Compassionate Inquiry  </a:t>
            </a:r>
            <a:endParaRPr lang="en-US" altLang="en-US" sz="2000" b="1" u="sng" dirty="0" smtClean="0">
              <a:solidFill>
                <a:schemeClr val="accent3">
                  <a:lumMod val="50000"/>
                </a:schemeClr>
              </a:solidFill>
              <a:latin typeface="Arial" panose="020B0604020202020204" pitchFamily="34" charset="0"/>
              <a:cs typeface="Arial" panose="020B0604020202020204" pitchFamily="34" charset="0"/>
            </a:endParaRPr>
          </a:p>
          <a:p>
            <a:pPr lvl="0" fontAlgn="auto">
              <a:spcBef>
                <a:spcPts val="0"/>
              </a:spcBef>
              <a:spcAft>
                <a:spcPts val="0"/>
              </a:spcAft>
              <a:buClr>
                <a:srgbClr val="C00000"/>
              </a:buClr>
              <a:buSzPct val="95000"/>
              <a:defRPr/>
            </a:pPr>
            <a:r>
              <a:rPr lang="en-US" altLang="en-US" sz="1900" b="1" dirty="0" smtClean="0">
                <a:solidFill>
                  <a:prstClr val="black"/>
                </a:solidFill>
                <a:latin typeface="Arial" panose="020B0604020202020204" pitchFamily="34" charset="0"/>
                <a:cs typeface="Arial" panose="020B0604020202020204" pitchFamily="34" charset="0"/>
              </a:rPr>
              <a:t>Give them a better sense </a:t>
            </a:r>
            <a:r>
              <a:rPr lang="en-US" altLang="en-US" sz="1900" b="1" dirty="0">
                <a:solidFill>
                  <a:prstClr val="black"/>
                </a:solidFill>
                <a:latin typeface="Arial" panose="020B0604020202020204" pitchFamily="34" charset="0"/>
                <a:cs typeface="Arial" panose="020B0604020202020204" pitchFamily="34" charset="0"/>
              </a:rPr>
              <a:t>of self </a:t>
            </a:r>
            <a:r>
              <a:rPr lang="en-US" altLang="en-US" sz="1900" b="1" i="1" dirty="0">
                <a:solidFill>
                  <a:prstClr val="black"/>
                </a:solidFill>
                <a:latin typeface="Arial" panose="020B0604020202020204" pitchFamily="34" charset="0"/>
                <a:cs typeface="Arial" panose="020B0604020202020204" pitchFamily="34" charset="0"/>
              </a:rPr>
              <a:t>(e.g., What does </a:t>
            </a:r>
            <a:r>
              <a:rPr lang="en-US" altLang="en-US" sz="1900" b="1" i="1" dirty="0" smtClean="0">
                <a:solidFill>
                  <a:prstClr val="black"/>
                </a:solidFill>
                <a:latin typeface="Arial" panose="020B0604020202020204" pitchFamily="34" charset="0"/>
                <a:cs typeface="Arial" panose="020B0604020202020204" pitchFamily="34" charset="0"/>
              </a:rPr>
              <a:t>{positive behavior} </a:t>
            </a:r>
            <a:r>
              <a:rPr lang="en-US" altLang="en-US" sz="1900" b="1" i="1" dirty="0">
                <a:solidFill>
                  <a:prstClr val="black"/>
                </a:solidFill>
                <a:latin typeface="Arial" panose="020B0604020202020204" pitchFamily="34" charset="0"/>
                <a:cs typeface="Arial" panose="020B0604020202020204" pitchFamily="34" charset="0"/>
              </a:rPr>
              <a:t>say or tell us about you?)</a:t>
            </a:r>
          </a:p>
          <a:p>
            <a:pPr marL="640080" lvl="1" indent="-246888" fontAlgn="auto">
              <a:spcBef>
                <a:spcPts val="0"/>
              </a:spcBef>
              <a:spcAft>
                <a:spcPts val="0"/>
              </a:spcAft>
              <a:buClr>
                <a:srgbClr val="C00000"/>
              </a:buClr>
              <a:buSzPct val="85000"/>
              <a:buFont typeface="Wingdings" panose="05000000000000000000" pitchFamily="2" charset="2"/>
              <a:buChar char="v"/>
              <a:defRPr/>
            </a:pPr>
            <a:endParaRPr lang="en-US" altLang="en-US" sz="1900" b="1" dirty="0">
              <a:solidFill>
                <a:prstClr val="black"/>
              </a:solidFill>
              <a:latin typeface="Arial" panose="020B0604020202020204" pitchFamily="34" charset="0"/>
              <a:cs typeface="Arial" panose="020B0604020202020204" pitchFamily="34" charset="0"/>
            </a:endParaRPr>
          </a:p>
          <a:p>
            <a:pPr marL="274320" lvl="0" indent="-274320" fontAlgn="auto">
              <a:spcBef>
                <a:spcPts val="0"/>
              </a:spcBef>
              <a:spcAft>
                <a:spcPts val="0"/>
              </a:spcAft>
              <a:buClr>
                <a:srgbClr val="C00000"/>
              </a:buClr>
              <a:buSzPct val="95000"/>
              <a:defRPr/>
            </a:pPr>
            <a:r>
              <a:rPr lang="en-US" altLang="en-US" sz="2000" b="1" u="sng" dirty="0" smtClean="0">
                <a:solidFill>
                  <a:schemeClr val="accent3">
                    <a:lumMod val="50000"/>
                  </a:schemeClr>
                </a:solidFill>
                <a:latin typeface="Arial" panose="020B0604020202020204" pitchFamily="34" charset="0"/>
                <a:cs typeface="Arial" panose="020B0604020202020204" pitchFamily="34" charset="0"/>
              </a:rPr>
              <a:t>Shaping</a:t>
            </a:r>
          </a:p>
          <a:p>
            <a:pPr marL="274320" lvl="0" indent="-274320" fontAlgn="auto">
              <a:spcBef>
                <a:spcPts val="0"/>
              </a:spcBef>
              <a:spcAft>
                <a:spcPts val="0"/>
              </a:spcAft>
              <a:buClr>
                <a:srgbClr val="C00000"/>
              </a:buClr>
              <a:buSzPct val="95000"/>
              <a:defRPr/>
            </a:pPr>
            <a:r>
              <a:rPr lang="en-US" altLang="en-US" sz="1900" b="1" dirty="0" smtClean="0">
                <a:solidFill>
                  <a:prstClr val="black"/>
                </a:solidFill>
                <a:latin typeface="Arial" panose="020B0604020202020204" pitchFamily="34" charset="0"/>
                <a:cs typeface="Arial" panose="020B0604020202020204" pitchFamily="34" charset="0"/>
              </a:rPr>
              <a:t>Reward </a:t>
            </a:r>
            <a:r>
              <a:rPr lang="en-US" altLang="en-US" sz="1900" b="1" dirty="0">
                <a:solidFill>
                  <a:prstClr val="black"/>
                </a:solidFill>
                <a:latin typeface="Arial" panose="020B0604020202020204" pitchFamily="34" charset="0"/>
                <a:cs typeface="Arial" panose="020B0604020202020204" pitchFamily="34" charset="0"/>
              </a:rPr>
              <a:t>"successive approximations” to the desired </a:t>
            </a:r>
            <a:r>
              <a:rPr lang="en-US" altLang="en-US" sz="1900" b="1" dirty="0" smtClean="0">
                <a:solidFill>
                  <a:prstClr val="black"/>
                </a:solidFill>
                <a:latin typeface="Arial" panose="020B0604020202020204" pitchFamily="34" charset="0"/>
                <a:cs typeface="Arial" panose="020B0604020202020204" pitchFamily="34" charset="0"/>
              </a:rPr>
              <a:t>goa</a:t>
            </a:r>
            <a:r>
              <a:rPr lang="en-US" altLang="en-US" sz="1900" dirty="0" smtClean="0">
                <a:solidFill>
                  <a:prstClr val="black"/>
                </a:solidFill>
                <a:latin typeface="Arial" panose="020B0604020202020204" pitchFamily="34" charset="0"/>
                <a:cs typeface="Arial" panose="020B0604020202020204" pitchFamily="34" charset="0"/>
              </a:rPr>
              <a:t>l</a:t>
            </a:r>
            <a:endParaRPr lang="en-US" altLang="en-US" sz="19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881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63769" y="11723"/>
            <a:ext cx="8458200" cy="2590800"/>
          </a:xfrm>
        </p:spPr>
        <p:txBody>
          <a:bodyPr>
            <a:normAutofit/>
          </a:bodyPr>
          <a:lstStyle/>
          <a:p>
            <a:pPr algn="ctr" eaLnBrk="0" fontAlgn="base" hangingPunct="0">
              <a:spcAft>
                <a:spcPct val="0"/>
              </a:spcAft>
              <a:defRPr/>
            </a:pPr>
            <a:r>
              <a:rPr lang="en-US" altLang="en-US" sz="3200" b="1" dirty="0">
                <a:solidFill>
                  <a:schemeClr val="accent3">
                    <a:lumMod val="50000"/>
                  </a:schemeClr>
                </a:solidFill>
                <a:latin typeface="Arial" panose="020B0604020202020204" pitchFamily="34" charset="0"/>
                <a:ea typeface="Calibri" pitchFamily="34" charset="0"/>
                <a:cs typeface="Arial" panose="020B0604020202020204" pitchFamily="34" charset="0"/>
              </a:rPr>
              <a:t>Applying Communication Tips in the Field</a:t>
            </a:r>
            <a:br>
              <a:rPr lang="en-US" altLang="en-US" sz="3200" b="1" dirty="0">
                <a:solidFill>
                  <a:schemeClr val="accent3">
                    <a:lumMod val="50000"/>
                  </a:schemeClr>
                </a:solidFill>
                <a:latin typeface="Arial" panose="020B0604020202020204" pitchFamily="34" charset="0"/>
                <a:ea typeface="Calibri" pitchFamily="34" charset="0"/>
                <a:cs typeface="Arial" panose="020B0604020202020204" pitchFamily="34" charset="0"/>
              </a:rPr>
            </a:br>
            <a:r>
              <a:rPr lang="en-US" altLang="en-US" sz="2800" b="1" dirty="0" smtClean="0">
                <a:solidFill>
                  <a:srgbClr val="FF0000"/>
                </a:solidFill>
                <a:latin typeface="Arial" charset="0"/>
                <a:ea typeface="Calibri" pitchFamily="34" charset="0"/>
                <a:cs typeface="Arial" charset="0"/>
              </a:rPr>
              <a:t/>
            </a:r>
            <a:br>
              <a:rPr lang="en-US" altLang="en-US" sz="2800" b="1" dirty="0" smtClean="0">
                <a:solidFill>
                  <a:srgbClr val="FF0000"/>
                </a:solidFill>
                <a:latin typeface="Arial" charset="0"/>
                <a:ea typeface="Calibri" pitchFamily="34" charset="0"/>
                <a:cs typeface="Arial" charset="0"/>
              </a:rPr>
            </a:br>
            <a:r>
              <a:rPr lang="en-US" altLang="en-US" sz="2400" b="1" dirty="0" smtClean="0"/>
              <a:t/>
            </a:r>
            <a:br>
              <a:rPr lang="en-US" altLang="en-US" sz="2400" b="1" dirty="0" smtClean="0"/>
            </a:br>
            <a:r>
              <a:rPr lang="en-US" altLang="en-US" sz="2000" dirty="0" smtClean="0">
                <a:solidFill>
                  <a:schemeClr val="bg1"/>
                </a:solidFill>
              </a:rPr>
              <a:t>Setting and Reviewing Expectations</a:t>
            </a:r>
          </a:p>
        </p:txBody>
      </p:sp>
      <p:sp>
        <p:nvSpPr>
          <p:cNvPr id="65539" name="Rectangle 3"/>
          <p:cNvSpPr>
            <a:spLocks noGrp="1" noChangeArrowheads="1"/>
          </p:cNvSpPr>
          <p:nvPr>
            <p:ph idx="1"/>
          </p:nvPr>
        </p:nvSpPr>
        <p:spPr>
          <a:xfrm>
            <a:off x="457200" y="1447800"/>
            <a:ext cx="8153400" cy="4343400"/>
          </a:xfrm>
        </p:spPr>
        <p:txBody>
          <a:bodyPr>
            <a:normAutofit/>
          </a:bodyPr>
          <a:lstStyle/>
          <a:p>
            <a:pPr marL="285750" lvl="0" indent="-285750" eaLnBrk="0" fontAlgn="base" hangingPunct="0">
              <a:spcBef>
                <a:spcPct val="0"/>
              </a:spcBef>
              <a:spcAft>
                <a:spcPct val="0"/>
              </a:spcAft>
              <a:buClr>
                <a:srgbClr val="F0A22E"/>
              </a:buClr>
              <a:buSzPct val="70000"/>
              <a:buFont typeface="Arial" panose="020B0604020202020204" pitchFamily="34" charset="0"/>
              <a:buChar char="•"/>
              <a:defRPr/>
            </a:pPr>
            <a:endParaRPr lang="en-US" altLang="en-US" sz="2100" b="1" dirty="0" smtClean="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buSzPct val="70000"/>
              <a:buFont typeface="Arial" panose="020B0604020202020204" pitchFamily="34" charset="0"/>
              <a:buChar char="•"/>
              <a:defRPr/>
            </a:pPr>
            <a:r>
              <a:rPr lang="en-US" altLang="en-US" sz="1900" b="1" dirty="0" smtClean="0">
                <a:solidFill>
                  <a:prstClr val="black"/>
                </a:solidFill>
                <a:latin typeface="Arial" panose="020B0604020202020204" pitchFamily="34" charset="0"/>
                <a:cs typeface="Arial" panose="020B0604020202020204" pitchFamily="34" charset="0"/>
              </a:rPr>
              <a:t>Allow  them extra time to process and respond</a:t>
            </a:r>
          </a:p>
          <a:p>
            <a:pPr lvl="0" eaLnBrk="0" fontAlgn="base" hangingPunct="0">
              <a:spcBef>
                <a:spcPct val="0"/>
              </a:spcBef>
              <a:spcAft>
                <a:spcPct val="0"/>
              </a:spcAft>
              <a:buSzPct val="70000"/>
              <a:buFont typeface="Arial" panose="020B0604020202020204" pitchFamily="34" charset="0"/>
              <a:buChar char="•"/>
              <a:defRPr/>
            </a:pPr>
            <a:endParaRPr lang="en-US" altLang="en-US" sz="1900" b="1" dirty="0" smtClean="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buSzPct val="70000"/>
              <a:buFont typeface="Arial" panose="020B0604020202020204" pitchFamily="34" charset="0"/>
              <a:buChar char="•"/>
              <a:defRPr/>
            </a:pPr>
            <a:r>
              <a:rPr lang="en-US" altLang="en-US" sz="1900" b="1" dirty="0" smtClean="0">
                <a:solidFill>
                  <a:prstClr val="black"/>
                </a:solidFill>
                <a:latin typeface="Arial" panose="020B0604020202020204" pitchFamily="34" charset="0"/>
                <a:cs typeface="Arial" panose="020B0604020202020204" pitchFamily="34" charset="0"/>
              </a:rPr>
              <a:t>Have realistic expectations. </a:t>
            </a:r>
          </a:p>
          <a:p>
            <a:pPr lvl="0" eaLnBrk="0" fontAlgn="base" hangingPunct="0">
              <a:spcBef>
                <a:spcPct val="0"/>
              </a:spcBef>
              <a:spcAft>
                <a:spcPct val="0"/>
              </a:spcAft>
              <a:buSzPct val="70000"/>
              <a:buFont typeface="Arial" panose="020B0604020202020204" pitchFamily="34" charset="0"/>
              <a:buChar char="•"/>
              <a:defRPr/>
            </a:pPr>
            <a:endParaRPr lang="en-US" altLang="en-US" sz="1900" b="1" dirty="0" smtClean="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buSzPct val="70000"/>
              <a:buFont typeface="Arial" panose="020B0604020202020204" pitchFamily="34" charset="0"/>
              <a:buChar char="•"/>
              <a:defRPr/>
            </a:pPr>
            <a:r>
              <a:rPr lang="en-US" altLang="en-US" sz="1900" b="1" dirty="0" smtClean="0">
                <a:solidFill>
                  <a:prstClr val="black"/>
                </a:solidFill>
                <a:latin typeface="Arial" panose="020B0604020202020204" pitchFamily="34" charset="0"/>
                <a:cs typeface="Arial" panose="020B0604020202020204" pitchFamily="34" charset="0"/>
              </a:rPr>
              <a:t>Be consistent with language, especially between responders.</a:t>
            </a:r>
          </a:p>
          <a:p>
            <a:pPr lvl="0" eaLnBrk="0" fontAlgn="base" hangingPunct="0">
              <a:spcBef>
                <a:spcPct val="0"/>
              </a:spcBef>
              <a:spcAft>
                <a:spcPct val="0"/>
              </a:spcAft>
              <a:buSzPct val="70000"/>
              <a:buFont typeface="Arial" panose="020B0604020202020204" pitchFamily="34" charset="0"/>
              <a:buChar char="•"/>
              <a:defRPr/>
            </a:pPr>
            <a:endParaRPr lang="en-US" altLang="en-US" sz="1900" b="1" dirty="0" smtClean="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buSzPct val="70000"/>
              <a:buFont typeface="Arial" panose="020B0604020202020204" pitchFamily="34" charset="0"/>
              <a:buChar char="•"/>
              <a:defRPr/>
            </a:pPr>
            <a:r>
              <a:rPr lang="en-US" altLang="en-US" sz="1900" b="1" dirty="0" smtClean="0">
                <a:solidFill>
                  <a:prstClr val="black"/>
                </a:solidFill>
                <a:latin typeface="Arial" panose="020B0604020202020204" pitchFamily="34" charset="0"/>
                <a:ea typeface="Calibri" pitchFamily="34" charset="0"/>
                <a:cs typeface="Arial" panose="020B0604020202020204" pitchFamily="34" charset="0"/>
              </a:rPr>
              <a:t>Rephrase questions or restate directives as needed.</a:t>
            </a:r>
          </a:p>
          <a:p>
            <a:pPr lvl="0" eaLnBrk="0" fontAlgn="base" hangingPunct="0">
              <a:spcBef>
                <a:spcPct val="0"/>
              </a:spcBef>
              <a:spcAft>
                <a:spcPct val="0"/>
              </a:spcAft>
              <a:buSzPct val="70000"/>
              <a:buFont typeface="Arial" panose="020B0604020202020204" pitchFamily="34" charset="0"/>
              <a:buChar char="•"/>
              <a:defRPr/>
            </a:pPr>
            <a:endParaRPr lang="en-US" altLang="en-US" sz="1900" b="1" dirty="0">
              <a:solidFill>
                <a:prstClr val="black"/>
              </a:solidFill>
              <a:latin typeface="Arial" panose="020B0604020202020204" pitchFamily="34" charset="0"/>
              <a:cs typeface="Arial" panose="020B0604020202020204" pitchFamily="34" charset="0"/>
            </a:endParaRPr>
          </a:p>
          <a:p>
            <a:pPr lvl="0" eaLnBrk="0" fontAlgn="base" hangingPunct="0">
              <a:spcBef>
                <a:spcPct val="0"/>
              </a:spcBef>
              <a:spcAft>
                <a:spcPct val="0"/>
              </a:spcAft>
              <a:buSzPct val="70000"/>
              <a:buFont typeface="Arial" panose="020B0604020202020204" pitchFamily="34" charset="0"/>
              <a:buChar char="•"/>
              <a:defRPr/>
            </a:pPr>
            <a:r>
              <a:rPr lang="en-US" altLang="en-US" sz="1900" b="1" i="1" dirty="0" smtClean="0">
                <a:solidFill>
                  <a:prstClr val="black"/>
                </a:solidFill>
                <a:latin typeface="Arial" panose="020B0604020202020204" pitchFamily="34" charset="0"/>
                <a:cs typeface="Arial" panose="020B0604020202020204" pitchFamily="34" charset="0"/>
              </a:rPr>
              <a:t>Learning </a:t>
            </a:r>
            <a:r>
              <a:rPr lang="en-US" altLang="en-US" sz="1900" b="1" i="1" dirty="0">
                <a:solidFill>
                  <a:prstClr val="black"/>
                </a:solidFill>
                <a:latin typeface="Arial" panose="020B0604020202020204" pitchFamily="34" charset="0"/>
                <a:cs typeface="Arial" panose="020B0604020202020204" pitchFamily="34" charset="0"/>
              </a:rPr>
              <a:t>problems may interfere with understanding what constitutes “appropriate” behavior. </a:t>
            </a:r>
            <a:r>
              <a:rPr lang="en-US" altLang="en-US" sz="1900" b="1" i="1" dirty="0" smtClean="0">
                <a:solidFill>
                  <a:prstClr val="black"/>
                </a:solidFill>
                <a:latin typeface="Arial" panose="020B0604020202020204" pitchFamily="34" charset="0"/>
                <a:cs typeface="Arial" panose="020B0604020202020204" pitchFamily="34" charset="0"/>
              </a:rPr>
              <a:t>It’s too vague and open to interpretation. Therefore</a:t>
            </a:r>
            <a:r>
              <a:rPr lang="en-US" altLang="en-US" sz="1900" b="1" i="1" dirty="0">
                <a:solidFill>
                  <a:prstClr val="black"/>
                </a:solidFill>
                <a:latin typeface="Arial" panose="020B0604020202020204" pitchFamily="34" charset="0"/>
                <a:cs typeface="Arial" panose="020B0604020202020204" pitchFamily="34" charset="0"/>
              </a:rPr>
              <a:t>, directives should be very </a:t>
            </a:r>
            <a:r>
              <a:rPr lang="en-US" altLang="en-US" sz="1900" b="1" i="1" dirty="0" smtClean="0">
                <a:solidFill>
                  <a:prstClr val="black"/>
                </a:solidFill>
                <a:latin typeface="Arial" panose="020B0604020202020204" pitchFamily="34" charset="0"/>
                <a:cs typeface="Arial" panose="020B0604020202020204" pitchFamily="34" charset="0"/>
              </a:rPr>
              <a:t>specifically </a:t>
            </a:r>
            <a:r>
              <a:rPr lang="en-US" altLang="en-US" sz="1900" b="1" i="1" dirty="0">
                <a:solidFill>
                  <a:prstClr val="black"/>
                </a:solidFill>
                <a:latin typeface="Arial" panose="020B0604020202020204" pitchFamily="34" charset="0"/>
                <a:cs typeface="Arial" panose="020B0604020202020204" pitchFamily="34" charset="0"/>
              </a:rPr>
              <a:t>convey the </a:t>
            </a:r>
            <a:r>
              <a:rPr lang="en-US" altLang="en-US" sz="1900" b="1" i="1" dirty="0" smtClean="0">
                <a:solidFill>
                  <a:prstClr val="black"/>
                </a:solidFill>
                <a:latin typeface="Arial" panose="020B0604020202020204" pitchFamily="34" charset="0"/>
                <a:cs typeface="Arial" panose="020B0604020202020204" pitchFamily="34" charset="0"/>
              </a:rPr>
              <a:t>expectation...</a:t>
            </a:r>
            <a:endParaRPr lang="en-US" altLang="en-US" sz="1900" b="1" i="1" dirty="0">
              <a:solidFill>
                <a:prstClr val="black"/>
              </a:solidFill>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Clr>
                <a:srgbClr val="F0A22E"/>
              </a:buClr>
              <a:buSzPct val="70000"/>
              <a:buFont typeface="Arial" panose="020B0604020202020204" pitchFamily="34" charset="0"/>
              <a:buChar char="•"/>
              <a:defRPr/>
            </a:pPr>
            <a:endParaRPr lang="en-US" altLang="en-US" sz="1600" b="1" dirty="0" smtClean="0">
              <a:solidFill>
                <a:prstClr val="black"/>
              </a:solidFill>
              <a:latin typeface="Arial" panose="020B0604020202020204" pitchFamily="34" charset="0"/>
              <a:ea typeface="Calibri" pitchFamily="34" charset="0"/>
              <a:cs typeface="Arial" panose="020B0604020202020204" pitchFamily="34" charset="0"/>
            </a:endParaRPr>
          </a:p>
          <a:p>
            <a:pPr marL="0" lvl="0" indent="0" eaLnBrk="0" fontAlgn="base" hangingPunct="0">
              <a:spcBef>
                <a:spcPct val="0"/>
              </a:spcBef>
              <a:spcAft>
                <a:spcPct val="0"/>
              </a:spcAft>
              <a:buClr>
                <a:srgbClr val="F0A22E"/>
              </a:buClr>
              <a:buSzPct val="70000"/>
              <a:buNone/>
              <a:defRPr/>
            </a:pPr>
            <a:endParaRPr lang="en-US" altLang="en-US" sz="1600" b="1" dirty="0" smtClean="0">
              <a:solidFill>
                <a:prstClr val="black"/>
              </a:solidFill>
              <a:latin typeface="Arial" panose="020B0604020202020204" pitchFamily="34" charset="0"/>
              <a:ea typeface="Calibri" pitchFamily="34" charset="0"/>
              <a:cs typeface="Arial" panose="020B0604020202020204" pitchFamily="34" charset="0"/>
            </a:endParaRPr>
          </a:p>
          <a:p>
            <a:pPr marL="0" indent="0" algn="ctr" eaLnBrk="1" hangingPunct="1">
              <a:lnSpc>
                <a:spcPct val="90000"/>
              </a:lnSpc>
              <a:spcBef>
                <a:spcPct val="50000"/>
              </a:spcBef>
              <a:buClr>
                <a:srgbClr val="C00000"/>
              </a:buClr>
              <a:buFont typeface="Wingdings 2" pitchFamily="18" charset="2"/>
              <a:buNone/>
              <a:defRPr/>
            </a:pPr>
            <a:endParaRPr lang="en-US" altLang="en-US" sz="2100" b="1" dirty="0" smtClean="0">
              <a:latin typeface="Arial" panose="020B0604020202020204" pitchFamily="34" charset="0"/>
              <a:cs typeface="Arial" panose="020B0604020202020204" pitchFamily="34" charset="0"/>
            </a:endParaRPr>
          </a:p>
          <a:p>
            <a:pPr marL="118872" indent="0">
              <a:lnSpc>
                <a:spcPct val="90000"/>
              </a:lnSpc>
              <a:buClr>
                <a:srgbClr val="C00000"/>
              </a:buClr>
              <a:buNone/>
              <a:defRPr/>
            </a:pPr>
            <a:endParaRPr lang="en-US" altLang="en-US" i="1" dirty="0" smtClean="0"/>
          </a:p>
          <a:p>
            <a:pPr lvl="2" algn="ctr" eaLnBrk="1" hangingPunct="1">
              <a:lnSpc>
                <a:spcPct val="90000"/>
              </a:lnSpc>
              <a:buClr>
                <a:srgbClr val="C00000"/>
              </a:buClr>
              <a:buFontTx/>
              <a:buNone/>
              <a:defRPr/>
            </a:pPr>
            <a:endParaRPr lang="en-US" altLang="en-US" sz="1000" i="1" dirty="0" smtClean="0"/>
          </a:p>
          <a:p>
            <a:pPr marL="0" indent="0" eaLnBrk="1" hangingPunct="1">
              <a:lnSpc>
                <a:spcPct val="90000"/>
              </a:lnSpc>
              <a:buFont typeface="Wingdings 2" pitchFamily="18" charset="2"/>
              <a:buNone/>
              <a:defRPr/>
            </a:pPr>
            <a:endParaRPr lang="en-US" altLang="en-US" sz="2000" dirty="0" smtClean="0"/>
          </a:p>
        </p:txBody>
      </p:sp>
      <p:sp>
        <p:nvSpPr>
          <p:cNvPr id="2" name="Slide Number Placeholder 1"/>
          <p:cNvSpPr>
            <a:spLocks noGrp="1"/>
          </p:cNvSpPr>
          <p:nvPr>
            <p:ph type="sldNum" sz="quarter" idx="12"/>
          </p:nvPr>
        </p:nvSpPr>
        <p:spPr/>
        <p:txBody>
          <a:bodyPr/>
          <a:lstStyle/>
          <a:p>
            <a:pPr>
              <a:defRPr/>
            </a:pPr>
            <a:r>
              <a:rPr lang="en-US" dirty="0" smtClean="0">
                <a:solidFill>
                  <a:schemeClr val="accent3">
                    <a:lumMod val="50000"/>
                  </a:schemeClr>
                </a:solidFill>
              </a:rPr>
              <a:t>41T</a:t>
            </a:r>
            <a:endParaRPr lang="en-US"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42</a:t>
            </a:fld>
            <a:r>
              <a:rPr lang="en-US" dirty="0"/>
              <a:t>P</a:t>
            </a:r>
          </a:p>
        </p:txBody>
      </p:sp>
      <p:sp>
        <p:nvSpPr>
          <p:cNvPr id="3" name="Rectangle 2"/>
          <p:cNvSpPr/>
          <p:nvPr/>
        </p:nvSpPr>
        <p:spPr>
          <a:xfrm>
            <a:off x="152400" y="2353792"/>
            <a:ext cx="8839200" cy="3251659"/>
          </a:xfrm>
          <a:prstGeom prst="rect">
            <a:avLst/>
          </a:prstGeom>
        </p:spPr>
        <p:txBody>
          <a:bodyPr wrap="square">
            <a:spAutoFit/>
          </a:bodyPr>
          <a:lstStyle/>
          <a:p>
            <a:pPr marL="342900" lvl="0" indent="-342900" fontAlgn="auto">
              <a:lnSpc>
                <a:spcPct val="90000"/>
              </a:lnSpc>
              <a:spcBef>
                <a:spcPct val="20000"/>
              </a:spcBef>
              <a:spcAft>
                <a:spcPts val="0"/>
              </a:spcAft>
              <a:buClr>
                <a:schemeClr val="accent3"/>
              </a:buClr>
              <a:buSzPct val="95000"/>
              <a:buFont typeface="Arial" panose="020B0604020202020204" pitchFamily="34" charset="0"/>
              <a:buChar char="•"/>
              <a:defRPr/>
            </a:pPr>
            <a:r>
              <a:rPr lang="en-US" altLang="en-US" sz="1900" b="1" u="sng" dirty="0" smtClean="0">
                <a:solidFill>
                  <a:prstClr val="black"/>
                </a:solidFill>
                <a:latin typeface="Arial" panose="020B0604020202020204" pitchFamily="34" charset="0"/>
                <a:cs typeface="Arial" panose="020B0604020202020204" pitchFamily="34" charset="0"/>
              </a:rPr>
              <a:t>Tell </a:t>
            </a:r>
            <a:r>
              <a:rPr lang="en-US" altLang="en-US" sz="1900" b="1" u="sng" dirty="0">
                <a:solidFill>
                  <a:prstClr val="black"/>
                </a:solidFill>
                <a:latin typeface="Arial" panose="020B0604020202020204" pitchFamily="34" charset="0"/>
                <a:cs typeface="Arial" panose="020B0604020202020204" pitchFamily="34" charset="0"/>
              </a:rPr>
              <a:t>the person what you want them to do, rather than what you do not. </a:t>
            </a:r>
          </a:p>
          <a:p>
            <a:pPr marL="1101852" lvl="2" indent="-342900" fontAlgn="auto">
              <a:lnSpc>
                <a:spcPct val="90000"/>
              </a:lnSpc>
              <a:spcBef>
                <a:spcPct val="20000"/>
              </a:spcBef>
              <a:spcAft>
                <a:spcPts val="0"/>
              </a:spcAft>
              <a:buClr>
                <a:schemeClr val="accent3"/>
              </a:buClr>
              <a:buSzPct val="70000"/>
              <a:buFont typeface="Arial" panose="020B0604020202020204" pitchFamily="34" charset="0"/>
              <a:buChar char="•"/>
              <a:defRPr/>
            </a:pPr>
            <a:r>
              <a:rPr lang="en-US" altLang="en-US" sz="1900" b="1" i="1" dirty="0">
                <a:solidFill>
                  <a:prstClr val="black"/>
                </a:solidFill>
                <a:latin typeface="Arial" panose="020B0604020202020204" pitchFamily="34" charset="0"/>
                <a:cs typeface="Arial" panose="020B0604020202020204" pitchFamily="34" charset="0"/>
              </a:rPr>
              <a:t>“Use an ‘inside’ voice,” instead of “Stop talking so loudly”</a:t>
            </a:r>
          </a:p>
          <a:p>
            <a:pPr marL="1101852" lvl="2" indent="-342900" fontAlgn="auto">
              <a:lnSpc>
                <a:spcPct val="90000"/>
              </a:lnSpc>
              <a:spcBef>
                <a:spcPct val="20000"/>
              </a:spcBef>
              <a:spcAft>
                <a:spcPts val="0"/>
              </a:spcAft>
              <a:buClr>
                <a:schemeClr val="accent3"/>
              </a:buClr>
              <a:buSzPct val="70000"/>
              <a:buFont typeface="Arial" panose="020B0604020202020204" pitchFamily="34" charset="0"/>
              <a:buChar char="•"/>
              <a:defRPr/>
            </a:pPr>
            <a:r>
              <a:rPr lang="en-US" altLang="en-US" sz="1900" b="1" i="1" dirty="0">
                <a:solidFill>
                  <a:prstClr val="black"/>
                </a:solidFill>
                <a:latin typeface="Arial" panose="020B0604020202020204" pitchFamily="34" charset="0"/>
                <a:cs typeface="Arial" panose="020B0604020202020204" pitchFamily="34" charset="0"/>
              </a:rPr>
              <a:t>“Keep your hands down,” rather than “Don’t hit”</a:t>
            </a:r>
          </a:p>
          <a:p>
            <a:pPr marL="1101852" lvl="2" indent="-342900" fontAlgn="auto">
              <a:lnSpc>
                <a:spcPct val="90000"/>
              </a:lnSpc>
              <a:spcBef>
                <a:spcPct val="20000"/>
              </a:spcBef>
              <a:spcAft>
                <a:spcPts val="0"/>
              </a:spcAft>
              <a:buClr>
                <a:schemeClr val="accent3"/>
              </a:buClr>
              <a:buSzPct val="70000"/>
              <a:buFont typeface="Arial" panose="020B0604020202020204" pitchFamily="34" charset="0"/>
              <a:buChar char="•"/>
              <a:defRPr/>
            </a:pPr>
            <a:r>
              <a:rPr lang="en-US" altLang="en-US" sz="1900" b="1" i="1" dirty="0" smtClean="0">
                <a:solidFill>
                  <a:prstClr val="black"/>
                </a:solidFill>
                <a:latin typeface="Arial" panose="020B0604020202020204" pitchFamily="34" charset="0"/>
                <a:cs typeface="Arial" panose="020B0604020202020204" pitchFamily="34" charset="0"/>
              </a:rPr>
              <a:t>“Mouth closed,” in place of “Stop spitting”</a:t>
            </a:r>
          </a:p>
          <a:p>
            <a:pPr marL="1101852" lvl="2" indent="-342900" fontAlgn="auto">
              <a:lnSpc>
                <a:spcPct val="90000"/>
              </a:lnSpc>
              <a:spcBef>
                <a:spcPct val="20000"/>
              </a:spcBef>
              <a:spcAft>
                <a:spcPts val="0"/>
              </a:spcAft>
              <a:buClr>
                <a:schemeClr val="accent3"/>
              </a:buClr>
              <a:buSzPct val="70000"/>
              <a:buFont typeface="Arial" panose="020B0604020202020204" pitchFamily="34" charset="0"/>
              <a:buChar char="•"/>
              <a:defRPr/>
            </a:pPr>
            <a:r>
              <a:rPr lang="en-US" altLang="en-US" sz="1900" b="1" i="1" dirty="0" smtClean="0">
                <a:solidFill>
                  <a:prstClr val="black"/>
                </a:solidFill>
                <a:latin typeface="Arial" panose="020B0604020202020204" pitchFamily="34" charset="0"/>
                <a:cs typeface="Arial" panose="020B0604020202020204" pitchFamily="34" charset="0"/>
              </a:rPr>
              <a:t>“Walk slowly,” as a replacement for “Don’t go too fast”</a:t>
            </a:r>
            <a:endParaRPr lang="en-US" altLang="en-US" sz="1900" b="1" i="1" dirty="0">
              <a:solidFill>
                <a:prstClr val="black"/>
              </a:solidFill>
              <a:latin typeface="Arial" panose="020B0604020202020204" pitchFamily="34" charset="0"/>
              <a:cs typeface="Arial" panose="020B0604020202020204" pitchFamily="34" charset="0"/>
            </a:endParaRPr>
          </a:p>
          <a:p>
            <a:pPr marL="1101852" lvl="2" indent="-342900" fontAlgn="auto">
              <a:lnSpc>
                <a:spcPct val="90000"/>
              </a:lnSpc>
              <a:spcBef>
                <a:spcPct val="20000"/>
              </a:spcBef>
              <a:spcAft>
                <a:spcPts val="0"/>
              </a:spcAft>
              <a:buClr>
                <a:schemeClr val="accent3"/>
              </a:buClr>
              <a:buSzPct val="70000"/>
              <a:buFont typeface="Arial" panose="020B0604020202020204" pitchFamily="34" charset="0"/>
              <a:buChar char="•"/>
              <a:defRPr/>
            </a:pPr>
            <a:endParaRPr lang="en-US" altLang="en-US" sz="1900" b="1" i="1" dirty="0" smtClean="0">
              <a:solidFill>
                <a:prstClr val="black"/>
              </a:solidFill>
              <a:latin typeface="Arial" panose="020B0604020202020204" pitchFamily="34" charset="0"/>
              <a:cs typeface="Arial" panose="020B0604020202020204" pitchFamily="34" charset="0"/>
            </a:endParaRPr>
          </a:p>
          <a:p>
            <a:pPr marL="461772" lvl="0" indent="-342900" fontAlgn="auto">
              <a:lnSpc>
                <a:spcPct val="90000"/>
              </a:lnSpc>
              <a:spcBef>
                <a:spcPct val="20000"/>
              </a:spcBef>
              <a:spcAft>
                <a:spcPts val="0"/>
              </a:spcAft>
              <a:buClr>
                <a:schemeClr val="accent3"/>
              </a:buClr>
              <a:buSzPct val="95000"/>
              <a:buFont typeface="Arial" panose="020B0604020202020204" pitchFamily="34" charset="0"/>
              <a:buChar char="•"/>
              <a:defRPr/>
            </a:pPr>
            <a:r>
              <a:rPr lang="en-US" altLang="en-US" sz="1900" b="1" i="1" dirty="0" smtClean="0">
                <a:solidFill>
                  <a:prstClr val="black"/>
                </a:solidFill>
                <a:latin typeface="Arial" panose="020B0604020202020204" pitchFamily="34" charset="0"/>
                <a:cs typeface="Arial" panose="020B0604020202020204" pitchFamily="34" charset="0"/>
              </a:rPr>
              <a:t>Watch </a:t>
            </a:r>
            <a:r>
              <a:rPr lang="en-US" altLang="en-US" sz="1900" b="1" i="1" dirty="0">
                <a:solidFill>
                  <a:prstClr val="black"/>
                </a:solidFill>
                <a:latin typeface="Arial" panose="020B0604020202020204" pitchFamily="34" charset="0"/>
                <a:cs typeface="Arial" panose="020B0604020202020204" pitchFamily="34" charset="0"/>
              </a:rPr>
              <a:t>for </a:t>
            </a:r>
            <a:r>
              <a:rPr lang="en-US" altLang="en-US" sz="1900" b="1" i="1" dirty="0" smtClean="0">
                <a:solidFill>
                  <a:schemeClr val="accent2"/>
                </a:solidFill>
                <a:latin typeface="Arial" panose="020B0604020202020204" pitchFamily="34" charset="0"/>
                <a:cs typeface="Arial" panose="020B0604020202020204" pitchFamily="34" charset="0"/>
              </a:rPr>
              <a:t>engrams</a:t>
            </a:r>
            <a:r>
              <a:rPr lang="en-US" altLang="en-US" sz="1900" b="1" i="1" dirty="0" smtClean="0">
                <a:solidFill>
                  <a:prstClr val="black"/>
                </a:solidFill>
                <a:latin typeface="Arial" panose="020B0604020202020204" pitchFamily="34" charset="0"/>
                <a:cs typeface="Arial" panose="020B0604020202020204" pitchFamily="34" charset="0"/>
              </a:rPr>
              <a:t> </a:t>
            </a:r>
            <a:r>
              <a:rPr lang="en-US" altLang="en-US" sz="1900" b="1" i="1" dirty="0">
                <a:solidFill>
                  <a:prstClr val="black"/>
                </a:solidFill>
                <a:latin typeface="Arial" panose="020B0604020202020204" pitchFamily="34" charset="0"/>
                <a:cs typeface="Arial" panose="020B0604020202020204" pitchFamily="34" charset="0"/>
              </a:rPr>
              <a:t>(a mechanism of memory in response to external stimuli</a:t>
            </a:r>
            <a:r>
              <a:rPr lang="en-US" altLang="en-US" sz="1900" b="1" i="1" dirty="0" smtClean="0">
                <a:solidFill>
                  <a:prstClr val="black"/>
                </a:solidFill>
                <a:latin typeface="Arial" panose="020B0604020202020204" pitchFamily="34" charset="0"/>
                <a:cs typeface="Arial" panose="020B0604020202020204" pitchFamily="34" charset="0"/>
              </a:rPr>
              <a:t>). These “hot spots” that get activated in the brain cause people to </a:t>
            </a:r>
            <a:r>
              <a:rPr lang="en-US" altLang="en-US" sz="1900" b="1" i="1" u="sng" dirty="0" smtClean="0">
                <a:solidFill>
                  <a:prstClr val="black"/>
                </a:solidFill>
                <a:latin typeface="Arial" panose="020B0604020202020204" pitchFamily="34" charset="0"/>
                <a:cs typeface="Arial" panose="020B0604020202020204" pitchFamily="34" charset="0"/>
              </a:rPr>
              <a:t>only hear the triggering part </a:t>
            </a:r>
            <a:r>
              <a:rPr lang="en-US" altLang="en-US" sz="1900" b="1" i="1" dirty="0" smtClean="0">
                <a:solidFill>
                  <a:prstClr val="black"/>
                </a:solidFill>
                <a:latin typeface="Arial" panose="020B0604020202020204" pitchFamily="34" charset="0"/>
                <a:cs typeface="Arial" panose="020B0604020202020204" pitchFamily="34" charset="0"/>
              </a:rPr>
              <a:t>of a message!</a:t>
            </a:r>
            <a:endParaRPr lang="en-US" altLang="en-US" sz="1900" b="1" i="1" dirty="0">
              <a:solidFill>
                <a:prstClr val="black"/>
              </a:solidFill>
              <a:latin typeface="Arial" panose="020B0604020202020204" pitchFamily="34" charset="0"/>
              <a:cs typeface="Arial" panose="020B0604020202020204" pitchFamily="34" charset="0"/>
            </a:endParaRPr>
          </a:p>
          <a:p>
            <a:pPr marL="118872" lvl="0" fontAlgn="auto">
              <a:lnSpc>
                <a:spcPct val="90000"/>
              </a:lnSpc>
              <a:spcBef>
                <a:spcPct val="20000"/>
              </a:spcBef>
              <a:spcAft>
                <a:spcPts val="0"/>
              </a:spcAft>
              <a:buClr>
                <a:srgbClr val="C00000"/>
              </a:buClr>
              <a:buSzPct val="95000"/>
              <a:defRPr/>
            </a:pPr>
            <a:endParaRPr lang="en-US" altLang="en-US" sz="2600" i="1" dirty="0">
              <a:solidFill>
                <a:prstClr val="black"/>
              </a:solidFill>
              <a:latin typeface="Constantia"/>
              <a:cs typeface="+mn-cs"/>
            </a:endParaRPr>
          </a:p>
        </p:txBody>
      </p:sp>
      <p:sp>
        <p:nvSpPr>
          <p:cNvPr id="4" name="Rectangle 3"/>
          <p:cNvSpPr/>
          <p:nvPr/>
        </p:nvSpPr>
        <p:spPr>
          <a:xfrm>
            <a:off x="457200" y="979957"/>
            <a:ext cx="8381999" cy="1384995"/>
          </a:xfrm>
          <a:prstGeom prst="rect">
            <a:avLst/>
          </a:prstGeom>
        </p:spPr>
        <p:txBody>
          <a:bodyPr wrap="square">
            <a:spAutoFit/>
          </a:bodyPr>
          <a:lstStyle/>
          <a:p>
            <a:pPr algn="ctr"/>
            <a:r>
              <a:rPr lang="en-US" altLang="en-US" sz="3200" b="1" dirty="0" smtClean="0">
                <a:solidFill>
                  <a:schemeClr val="accent3">
                    <a:lumMod val="50000"/>
                  </a:schemeClr>
                </a:solidFill>
                <a:ea typeface="Calibri" pitchFamily="34" charset="0"/>
              </a:rPr>
              <a:t>Applying Communication Tips in the Field</a:t>
            </a:r>
          </a:p>
          <a:p>
            <a:pPr algn="ctr"/>
            <a:r>
              <a:rPr lang="en-US" altLang="en-US" sz="3200" b="1" dirty="0" smtClean="0">
                <a:solidFill>
                  <a:schemeClr val="accent3">
                    <a:lumMod val="50000"/>
                  </a:schemeClr>
                </a:solidFill>
                <a:ea typeface="Calibri" pitchFamily="34" charset="0"/>
              </a:rPr>
              <a:t> </a:t>
            </a:r>
            <a:r>
              <a:rPr lang="en-US" altLang="en-US" sz="3200" b="1" dirty="0">
                <a:solidFill>
                  <a:schemeClr val="accent3">
                    <a:lumMod val="50000"/>
                  </a:schemeClr>
                </a:solidFill>
                <a:ea typeface="Calibri" pitchFamily="34" charset="0"/>
              </a:rPr>
              <a:t/>
            </a:r>
            <a:br>
              <a:rPr lang="en-US" altLang="en-US" sz="3200" b="1" dirty="0">
                <a:solidFill>
                  <a:schemeClr val="accent3">
                    <a:lumMod val="50000"/>
                  </a:schemeClr>
                </a:solidFill>
                <a:ea typeface="Calibri" pitchFamily="34" charset="0"/>
              </a:rPr>
            </a:br>
            <a:r>
              <a:rPr lang="en-US" altLang="en-US" sz="2000" b="1" i="1" dirty="0" smtClean="0">
                <a:solidFill>
                  <a:srgbClr val="FF0000"/>
                </a:solidFill>
                <a:ea typeface="Calibri" pitchFamily="34" charset="0"/>
              </a:rPr>
              <a:t>The Importance of Affirmative Language</a:t>
            </a:r>
            <a:endParaRPr lang="en-US" dirty="0">
              <a:solidFill>
                <a:srgbClr val="FF0000"/>
              </a:solidFill>
            </a:endParaRPr>
          </a:p>
        </p:txBody>
      </p:sp>
    </p:spTree>
    <p:extLst>
      <p:ext uri="{BB962C8B-B14F-4D97-AF65-F5344CB8AC3E}">
        <p14:creationId xmlns:p14="http://schemas.microsoft.com/office/powerpoint/2010/main" val="2780238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95400"/>
            <a:ext cx="8305800" cy="4755148"/>
          </a:xfrm>
          <a:prstGeom prst="rect">
            <a:avLst/>
          </a:prstGeom>
        </p:spPr>
        <p:txBody>
          <a:bodyPr wrap="square">
            <a:spAutoFit/>
          </a:bodyPr>
          <a:lstStyle/>
          <a:p>
            <a:pPr marL="457200" indent="-228600">
              <a:spcBef>
                <a:spcPts val="0"/>
              </a:spcBef>
              <a:spcAft>
                <a:spcPts val="0"/>
              </a:spcAft>
              <a:defRPr/>
            </a:pPr>
            <a:r>
              <a:rPr lang="en-US" sz="1500" b="1" i="1" dirty="0" smtClean="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The </a:t>
            </a:r>
            <a:r>
              <a:rPr lang="en-US" sz="1500" b="1" i="1" dirty="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following </a:t>
            </a:r>
            <a:r>
              <a:rPr lang="en-US" sz="1500" b="1" i="1" dirty="0" smtClean="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case example illustrates the importance of asking the right questions and exploring all options….especially in a crisis situation. </a:t>
            </a:r>
          </a:p>
          <a:p>
            <a:pPr marL="457200" indent="-228600">
              <a:spcBef>
                <a:spcPts val="0"/>
              </a:spcBef>
              <a:spcAft>
                <a:spcPts val="0"/>
              </a:spcAft>
              <a:defRPr/>
            </a:pPr>
            <a:endParaRPr lang="en-US" sz="1500" b="1" i="1" dirty="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457200" indent="-228600">
              <a:spcBef>
                <a:spcPts val="0"/>
              </a:spcBef>
              <a:spcAft>
                <a:spcPts val="0"/>
              </a:spcAft>
              <a:defRPr/>
            </a:pPr>
            <a:r>
              <a:rPr lang="en-US" sz="1500" b="1" i="1" dirty="0" smtClean="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Is the challenging behavior a symptom of a health condition, side effect of medications, or the result of skills deficits?</a:t>
            </a:r>
          </a:p>
          <a:p>
            <a:pPr>
              <a:spcBef>
                <a:spcPts val="0"/>
              </a:spcBef>
              <a:spcAft>
                <a:spcPts val="0"/>
              </a:spcAft>
              <a:defRPr/>
            </a:pPr>
            <a:endParaRPr lang="en-US" sz="1500" b="1" i="1" dirty="0" smtClean="0">
              <a:solidFill>
                <a:srgbClr val="000000"/>
              </a:solidFill>
              <a:latin typeface="Arial" panose="020B0604020202020204" pitchFamily="34" charset="0"/>
              <a:ea typeface="Calibri"/>
              <a:cs typeface="Arial" panose="020B0604020202020204" pitchFamily="34" charset="0"/>
            </a:endParaRPr>
          </a:p>
          <a:p>
            <a:pPr>
              <a:spcBef>
                <a:spcPts val="0"/>
              </a:spcBef>
              <a:spcAft>
                <a:spcPts val="0"/>
              </a:spcAft>
              <a:defRPr/>
            </a:pPr>
            <a:endParaRPr lang="en-US" sz="1500" b="1" i="1" dirty="0">
              <a:solidFill>
                <a:srgbClr val="000000"/>
              </a:solidFill>
              <a:latin typeface="Arial" panose="020B0604020202020204" pitchFamily="34" charset="0"/>
              <a:ea typeface="Calibri"/>
              <a:cs typeface="Arial" panose="020B0604020202020204" pitchFamily="34" charset="0"/>
            </a:endParaRPr>
          </a:p>
          <a:p>
            <a:pPr>
              <a:spcBef>
                <a:spcPts val="0"/>
              </a:spcBef>
              <a:spcAft>
                <a:spcPts val="0"/>
              </a:spcAft>
              <a:defRPr/>
            </a:pPr>
            <a:r>
              <a:rPr lang="en-US" sz="1500" b="1" i="1" dirty="0" smtClean="0">
                <a:ea typeface="Calibri"/>
                <a:cs typeface="Times New Roman"/>
              </a:rPr>
              <a:t>Mr</a:t>
            </a:r>
            <a:r>
              <a:rPr lang="en-US" sz="1500" b="1" i="1" dirty="0">
                <a:ea typeface="Calibri"/>
                <a:cs typeface="Times New Roman"/>
              </a:rPr>
              <a:t>. Jones has severe cognitive deficits. He is non-verbal. He has no history of being aggressive or destructive. One evening, he began ragefully throwing the furniture in his group </a:t>
            </a:r>
            <a:r>
              <a:rPr lang="en-US" sz="1500" b="1" i="1" dirty="0" smtClean="0">
                <a:ea typeface="Calibri"/>
                <a:cs typeface="Times New Roman"/>
              </a:rPr>
              <a:t>home. The police were called due to staff being unable to control Mr. Jones’ violence.  The police successfully deescalated Mr. Jones, however, due to group home policy, he was required to be assessed at the ED and the police were able to assist in this transport. At the </a:t>
            </a:r>
            <a:r>
              <a:rPr lang="en-US" sz="1500" b="1" i="1" dirty="0">
                <a:ea typeface="Calibri"/>
                <a:cs typeface="Times New Roman"/>
              </a:rPr>
              <a:t>local emergency </a:t>
            </a:r>
            <a:r>
              <a:rPr lang="en-US" sz="1500" b="1" i="1" dirty="0" smtClean="0">
                <a:ea typeface="Calibri"/>
                <a:cs typeface="Times New Roman"/>
              </a:rPr>
              <a:t>room, Mr. Jones was seen </a:t>
            </a:r>
            <a:r>
              <a:rPr lang="en-US" sz="1500" b="1" i="1" dirty="0">
                <a:ea typeface="Calibri"/>
                <a:cs typeface="Times New Roman"/>
              </a:rPr>
              <a:t>by a </a:t>
            </a:r>
            <a:r>
              <a:rPr lang="en-US" sz="1500" b="1" i="1" dirty="0" smtClean="0">
                <a:ea typeface="Calibri"/>
                <a:cs typeface="Times New Roman"/>
              </a:rPr>
              <a:t>crisis clinician, and then later </a:t>
            </a:r>
            <a:r>
              <a:rPr lang="en-US" sz="1500" b="1" i="1" dirty="0">
                <a:ea typeface="Calibri"/>
                <a:cs typeface="Times New Roman"/>
              </a:rPr>
              <a:t>admitted to a psychiatric </a:t>
            </a:r>
            <a:r>
              <a:rPr lang="en-US" sz="1500" b="1" i="1" dirty="0" smtClean="0">
                <a:ea typeface="Calibri"/>
                <a:cs typeface="Times New Roman"/>
              </a:rPr>
              <a:t>unit with a </a:t>
            </a:r>
            <a:r>
              <a:rPr lang="en-US" sz="1500" b="1" i="1" dirty="0">
                <a:ea typeface="Calibri"/>
                <a:cs typeface="Times New Roman"/>
              </a:rPr>
              <a:t>diagnosis of psychosis. </a:t>
            </a:r>
            <a:endParaRPr lang="en-US" sz="1500" b="1" i="1" dirty="0" smtClean="0">
              <a:ea typeface="Calibri"/>
              <a:cs typeface="Times New Roman"/>
            </a:endParaRPr>
          </a:p>
          <a:p>
            <a:pPr>
              <a:spcBef>
                <a:spcPts val="0"/>
              </a:spcBef>
              <a:spcAft>
                <a:spcPts val="0"/>
              </a:spcAft>
              <a:defRPr/>
            </a:pPr>
            <a:endParaRPr lang="en-US" sz="1500" b="1" i="1" dirty="0">
              <a:ea typeface="Calibri"/>
              <a:cs typeface="Times New Roman"/>
            </a:endParaRPr>
          </a:p>
          <a:p>
            <a:pPr>
              <a:spcBef>
                <a:spcPts val="0"/>
              </a:spcBef>
              <a:spcAft>
                <a:spcPts val="0"/>
              </a:spcAft>
              <a:defRPr/>
            </a:pPr>
            <a:r>
              <a:rPr lang="en-US" sz="1500" b="1" i="1" dirty="0" smtClean="0">
                <a:ea typeface="Calibri"/>
                <a:cs typeface="Times New Roman"/>
              </a:rPr>
              <a:t>After a thorough medical evaluation the following day, it was determined that Mr. Jones’ symptoms and behaviors were related to severe dehydration. The initial psychiatric diagnosis did not include the possibility that other factors, such as medical illness, contributed to his lack of behavioral control.</a:t>
            </a:r>
            <a:endParaRPr lang="en-US" sz="1500" b="1" i="1" dirty="0">
              <a:ea typeface="Calibri"/>
              <a:cs typeface="Times New Roman"/>
            </a:endParaRPr>
          </a:p>
          <a:p>
            <a:pPr>
              <a:spcBef>
                <a:spcPts val="0"/>
              </a:spcBef>
              <a:spcAft>
                <a:spcPts val="0"/>
              </a:spcAft>
              <a:defRPr/>
            </a:pPr>
            <a:endParaRPr lang="en-US" b="1" i="1" dirty="0">
              <a:latin typeface="Arial" panose="020B0604020202020204" pitchFamily="34" charset="0"/>
              <a:ea typeface="Calibri"/>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43P</a:t>
            </a:r>
            <a:endParaRPr lang="en-US" dirty="0">
              <a:solidFill>
                <a:schemeClr val="accent3">
                  <a:lumMod val="50000"/>
                </a:schemeClr>
              </a:solidFill>
            </a:endParaRPr>
          </a:p>
        </p:txBody>
      </p:sp>
      <p:sp>
        <p:nvSpPr>
          <p:cNvPr id="4" name="TextBox 3"/>
          <p:cNvSpPr txBox="1"/>
          <p:nvPr/>
        </p:nvSpPr>
        <p:spPr>
          <a:xfrm>
            <a:off x="381000" y="609600"/>
            <a:ext cx="8153400" cy="533400"/>
          </a:xfrm>
          <a:prstGeom prst="rect">
            <a:avLst/>
          </a:prstGeom>
          <a:noFill/>
        </p:spPr>
        <p:txBody>
          <a:bodyPr wrap="square" rtlCol="0">
            <a:noAutofit/>
          </a:bodyPr>
          <a:lstStyle/>
          <a:p>
            <a:pPr algn="ctr"/>
            <a:r>
              <a:rPr lang="en-US" sz="2800" b="1" dirty="0" smtClean="0">
                <a:solidFill>
                  <a:schemeClr val="accent3">
                    <a:lumMod val="50000"/>
                  </a:schemeClr>
                </a:solidFill>
              </a:rPr>
              <a:t>Asking the Right Questions!</a:t>
            </a:r>
            <a:endParaRPr lang="en-US" sz="2800" b="1"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ph type="title"/>
          </p:nvPr>
        </p:nvSpPr>
        <p:spPr>
          <a:xfrm>
            <a:off x="533400" y="838200"/>
            <a:ext cx="7924800" cy="533400"/>
          </a:xfrm>
        </p:spPr>
        <p:txBody>
          <a:bodyPr>
            <a:normAutofit/>
          </a:bodyPr>
          <a:lstStyle/>
          <a:p>
            <a:pPr algn="ctr"/>
            <a:r>
              <a:rPr lang="en-US" sz="3200" b="1" dirty="0" smtClean="0">
                <a:solidFill>
                  <a:schemeClr val="accent3">
                    <a:lumMod val="50000"/>
                  </a:schemeClr>
                </a:solidFill>
                <a:latin typeface="Arial" panose="020B0604020202020204" pitchFamily="34" charset="0"/>
                <a:cs typeface="Arial" panose="020B0604020202020204" pitchFamily="34" charset="0"/>
              </a:rPr>
              <a:t>Video Clip </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924800" y="6356351"/>
            <a:ext cx="762000" cy="273050"/>
          </a:xfrm>
        </p:spPr>
        <p:txBody>
          <a:bodyPr/>
          <a:lstStyle/>
          <a:p>
            <a:pPr>
              <a:defRPr/>
            </a:pPr>
            <a:r>
              <a:rPr lang="en-US" dirty="0" smtClean="0">
                <a:solidFill>
                  <a:schemeClr val="accent3">
                    <a:lumMod val="50000"/>
                  </a:schemeClr>
                </a:solidFill>
              </a:rPr>
              <a:t>44J</a:t>
            </a:r>
            <a:endParaRPr lang="en-US" dirty="0">
              <a:solidFill>
                <a:schemeClr val="accent3">
                  <a:lumMod val="50000"/>
                </a:schemeClr>
              </a:solidFill>
            </a:endParaRPr>
          </a:p>
        </p:txBody>
      </p:sp>
    </p:spTree>
    <p:extLst>
      <p:ext uri="{BB962C8B-B14F-4D97-AF65-F5344CB8AC3E}">
        <p14:creationId xmlns:p14="http://schemas.microsoft.com/office/powerpoint/2010/main" val="2217478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0387"/>
            <a:ext cx="8229600" cy="4525963"/>
          </a:xfrm>
        </p:spPr>
        <p:txBody>
          <a:bodyPr>
            <a:normAutofit/>
          </a:bodyPr>
          <a:lstStyle/>
          <a:p>
            <a:pPr marL="0" indent="0">
              <a:spcBef>
                <a:spcPts val="0"/>
              </a:spcBef>
              <a:buFont typeface="Wingdings 2" pitchFamily="18" charset="2"/>
              <a:buNone/>
              <a:defRPr/>
            </a:pPr>
            <a:r>
              <a:rPr lang="en-US" sz="2000" b="1" u="sng" dirty="0" smtClean="0">
                <a:solidFill>
                  <a:schemeClr val="accent3">
                    <a:lumMod val="50000"/>
                  </a:schemeClr>
                </a:solidFill>
                <a:latin typeface="Arial" panose="020B0604020202020204" pitchFamily="34" charset="0"/>
                <a:cs typeface="Arial" panose="020B0604020202020204" pitchFamily="34" charset="0"/>
              </a:rPr>
              <a:t>Caregiver Qualities</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Supportive</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Respectful</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Strengths-based</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Collaborative</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Empowering</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Give choices</a:t>
            </a:r>
          </a:p>
          <a:p>
            <a:pPr lvl="1">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Build self-esteem</a:t>
            </a:r>
          </a:p>
          <a:p>
            <a:pPr lvl="1">
              <a:buFont typeface="Arial" panose="020B0604020202020204" pitchFamily="34" charset="0"/>
              <a:buChar char="•"/>
              <a:defRPr/>
            </a:pPr>
            <a:r>
              <a:rPr lang="en-US" sz="1900" b="1" i="1" dirty="0" smtClean="0">
                <a:latin typeface="Arial" panose="020B0604020202020204" pitchFamily="34" charset="0"/>
                <a:cs typeface="Arial" panose="020B0604020202020204" pitchFamily="34" charset="0"/>
              </a:rPr>
              <a:t>Believe in them! (It’s a key factor for resiliency)</a:t>
            </a:r>
          </a:p>
          <a:p>
            <a:pPr marL="0" indent="0">
              <a:buClr>
                <a:srgbClr val="C00000"/>
              </a:buClr>
              <a:buNone/>
              <a:defRPr/>
            </a:pPr>
            <a:endParaRPr lang="en-US" sz="2000" i="1" dirty="0">
              <a:solidFill>
                <a:srgbClr val="C00000"/>
              </a:solidFill>
              <a:latin typeface="Arial" panose="020B0604020202020204" pitchFamily="34" charset="0"/>
              <a:cs typeface="Arial" panose="020B0604020202020204" pitchFamily="34" charset="0"/>
            </a:endParaRPr>
          </a:p>
          <a:p>
            <a:pPr marL="0" indent="0">
              <a:buClr>
                <a:srgbClr val="C00000"/>
              </a:buClr>
              <a:buNone/>
              <a:defRPr/>
            </a:pPr>
            <a:endParaRPr lang="en-US" sz="2000" b="1" i="1" dirty="0">
              <a:solidFill>
                <a:schemeClr val="accent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dirty="0" smtClean="0">
                <a:solidFill>
                  <a:schemeClr val="accent3">
                    <a:lumMod val="50000"/>
                  </a:schemeClr>
                </a:solidFill>
              </a:rPr>
              <a:t>45T</a:t>
            </a:r>
            <a:endParaRPr lang="en-US" dirty="0">
              <a:solidFill>
                <a:schemeClr val="accent3">
                  <a:lumMod val="50000"/>
                </a:schemeClr>
              </a:solidFill>
            </a:endParaRPr>
          </a:p>
        </p:txBody>
      </p:sp>
      <p:sp>
        <p:nvSpPr>
          <p:cNvPr id="5" name="Rectangle 4"/>
          <p:cNvSpPr/>
          <p:nvPr/>
        </p:nvSpPr>
        <p:spPr>
          <a:xfrm>
            <a:off x="1034385" y="1066800"/>
            <a:ext cx="7271415" cy="584775"/>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8382000" cy="3962400"/>
          </a:xfrm>
        </p:spPr>
      </p:pic>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46T</a:t>
            </a:r>
            <a:endParaRPr lang="en-US" dirty="0">
              <a:solidFill>
                <a:schemeClr val="accent3">
                  <a:lumMod val="50000"/>
                </a:schemeClr>
              </a:solidFill>
            </a:endParaRPr>
          </a:p>
        </p:txBody>
      </p:sp>
      <p:sp>
        <p:nvSpPr>
          <p:cNvPr id="4" name="TextBox 3"/>
          <p:cNvSpPr txBox="1"/>
          <p:nvPr/>
        </p:nvSpPr>
        <p:spPr>
          <a:xfrm>
            <a:off x="838200" y="1981200"/>
            <a:ext cx="7543800" cy="400110"/>
          </a:xfrm>
          <a:prstGeom prst="rect">
            <a:avLst/>
          </a:prstGeom>
          <a:noFill/>
        </p:spPr>
        <p:txBody>
          <a:bodyPr wrap="square" rtlCol="0">
            <a:spAutoFit/>
          </a:bodyPr>
          <a:lstStyle/>
          <a:p>
            <a:r>
              <a:rPr lang="en-US" sz="2000" b="1" dirty="0" smtClean="0">
                <a:solidFill>
                  <a:schemeClr val="bg1"/>
                </a:solidFill>
              </a:rPr>
              <a:t>Proactive </a:t>
            </a:r>
            <a:r>
              <a:rPr lang="en-US" sz="2000" b="1" dirty="0">
                <a:solidFill>
                  <a:schemeClr val="bg1"/>
                </a:solidFill>
              </a:rPr>
              <a:t>Versus Reaction Intervention Points</a:t>
            </a:r>
          </a:p>
        </p:txBody>
      </p:sp>
      <p:sp>
        <p:nvSpPr>
          <p:cNvPr id="7" name="Rectangle 6"/>
          <p:cNvSpPr/>
          <p:nvPr/>
        </p:nvSpPr>
        <p:spPr>
          <a:xfrm>
            <a:off x="838200" y="1026118"/>
            <a:ext cx="7271415" cy="584775"/>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solidFill>
            <a:schemeClr val="tx2">
              <a:alpha val="95000"/>
            </a:schemeClr>
          </a:solidFill>
        </p:spPr>
      </p:pic>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47T</a:t>
            </a:r>
            <a:endParaRPr lang="en-US" dirty="0">
              <a:solidFill>
                <a:schemeClr val="accent3">
                  <a:lumMod val="50000"/>
                </a:schemeClr>
              </a:solidFill>
            </a:endParaRPr>
          </a:p>
        </p:txBody>
      </p:sp>
      <p:sp>
        <p:nvSpPr>
          <p:cNvPr id="5" name="Rectangle 4"/>
          <p:cNvSpPr/>
          <p:nvPr/>
        </p:nvSpPr>
        <p:spPr>
          <a:xfrm>
            <a:off x="609600" y="1066800"/>
            <a:ext cx="7924800" cy="584775"/>
          </a:xfrm>
          <a:prstGeom prst="rect">
            <a:avLst/>
          </a:prstGeom>
        </p:spPr>
        <p:txBody>
          <a:bodyPr wrap="square">
            <a:spAutoFit/>
          </a:bodyPr>
          <a:lstStyle/>
          <a:p>
            <a:pPr algn="ctr">
              <a:defRPr/>
            </a:pPr>
            <a:r>
              <a:rPr lang="en-US" sz="3200" b="1" kern="10" dirty="0" smtClean="0">
                <a:solidFill>
                  <a:schemeClr val="accent3">
                    <a:lumMod val="50000"/>
                  </a:schemeClr>
                </a:solidFill>
                <a:latin typeface="Arial" panose="020B0604020202020204" pitchFamily="34" charset="0"/>
                <a:cs typeface="Arial" panose="020B0604020202020204" pitchFamily="34" charset="0"/>
              </a:rPr>
              <a:t>Benefits of Proactive versus Reactive</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WordArt 2"/>
          <p:cNvSpPr>
            <a:spLocks noChangeArrowheads="1" noChangeShapeType="1" noTextEdit="1"/>
          </p:cNvSpPr>
          <p:nvPr/>
        </p:nvSpPr>
        <p:spPr bwMode="auto">
          <a:xfrm>
            <a:off x="457200" y="304800"/>
            <a:ext cx="8229600" cy="990600"/>
          </a:xfrm>
          <a:prstGeom prst="rect">
            <a:avLst/>
          </a:prstGeom>
        </p:spPr>
        <p:txBody>
          <a:bodyPr wrap="none" fromWordArt="1">
            <a:prstTxWarp prst="textPlain">
              <a:avLst>
                <a:gd name="adj" fmla="val 50000"/>
              </a:avLst>
            </a:prstTxWarp>
          </a:bodyPr>
          <a:lstStyle/>
          <a:p>
            <a:pPr algn="ctr"/>
            <a:endParaRPr lang="en-US" sz="3600" kern="10">
              <a:ln w="19050">
                <a:solidFill>
                  <a:schemeClr val="tx2"/>
                </a:solidFill>
                <a:round/>
                <a:headEnd/>
                <a:tailEnd/>
              </a:ln>
              <a:solidFill>
                <a:schemeClr val="bg1"/>
              </a:solidFill>
              <a:effectLst>
                <a:outerShdw dist="35921" dir="2700000" algn="ctr" rotWithShape="0">
                  <a:schemeClr val="accent2"/>
                </a:outerShdw>
              </a:effectLst>
              <a:latin typeface="Impact"/>
            </a:endParaRPr>
          </a:p>
        </p:txBody>
      </p:sp>
      <p:sp>
        <p:nvSpPr>
          <p:cNvPr id="9011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p:txBody>
      </p:sp>
      <p:sp>
        <p:nvSpPr>
          <p:cNvPr id="90116" name="Text Box 5"/>
          <p:cNvSpPr txBox="1">
            <a:spLocks noChangeArrowheads="1"/>
          </p:cNvSpPr>
          <p:nvPr/>
        </p:nvSpPr>
        <p:spPr bwMode="auto">
          <a:xfrm>
            <a:off x="762000" y="2743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endParaRPr lang="en-US" altLang="en-US" sz="1800">
              <a:solidFill>
                <a:schemeClr val="tx1"/>
              </a:solidFill>
              <a:latin typeface="Arial" charset="0"/>
            </a:endParaRPr>
          </a:p>
          <a:p>
            <a:pPr eaLnBrk="1" hangingPunct="1">
              <a:spcBef>
                <a:spcPct val="0"/>
              </a:spcBef>
              <a:buClrTx/>
              <a:buSzTx/>
              <a:buFontTx/>
              <a:buNone/>
            </a:pPr>
            <a:endParaRPr lang="en-US" altLang="en-US" sz="1800">
              <a:solidFill>
                <a:schemeClr val="tx1"/>
              </a:solidFill>
              <a:latin typeface="Arial" charset="0"/>
            </a:endParaRPr>
          </a:p>
        </p:txBody>
      </p:sp>
      <p:sp>
        <p:nvSpPr>
          <p:cNvPr id="60421" name="Text Box 7"/>
          <p:cNvSpPr txBox="1">
            <a:spLocks noChangeArrowheads="1"/>
          </p:cNvSpPr>
          <p:nvPr/>
        </p:nvSpPr>
        <p:spPr bwMode="auto">
          <a:xfrm>
            <a:off x="322503" y="2057400"/>
            <a:ext cx="875607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oAutofit/>
          </a:bodyPr>
          <a:lstStyle>
            <a:lvl1pPr marL="342900" indent="-342900"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800100" indent="-34290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257300" indent="-3429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ts val="0"/>
              </a:spcBef>
              <a:buClr>
                <a:schemeClr val="accent3"/>
              </a:buClr>
              <a:buSzTx/>
              <a:buFont typeface="Arial" panose="020B0604020202020204" pitchFamily="34" charset="0"/>
              <a:buChar char="•"/>
              <a:defRPr/>
            </a:pPr>
            <a:r>
              <a:rPr lang="en-US" altLang="en-US" sz="1900" b="1" dirty="0" smtClean="0">
                <a:solidFill>
                  <a:schemeClr val="tx1"/>
                </a:solidFill>
                <a:latin typeface="Arial" charset="0"/>
              </a:rPr>
              <a:t>Caregivers’ actions </a:t>
            </a:r>
            <a:r>
              <a:rPr lang="en-US" altLang="en-US" sz="1900" b="1" u="sng" dirty="0" smtClean="0">
                <a:solidFill>
                  <a:schemeClr val="tx1"/>
                </a:solidFill>
                <a:latin typeface="Arial" charset="0"/>
              </a:rPr>
              <a:t>after</a:t>
            </a:r>
            <a:r>
              <a:rPr lang="en-US" altLang="en-US" sz="1900" b="1" dirty="0" smtClean="0">
                <a:solidFill>
                  <a:schemeClr val="tx1"/>
                </a:solidFill>
                <a:latin typeface="Arial" charset="0"/>
              </a:rPr>
              <a:t> a behavior of concern occurs. </a:t>
            </a:r>
            <a:endParaRPr lang="en-US" altLang="en-US" sz="1900" b="1" dirty="0">
              <a:solidFill>
                <a:schemeClr val="tx1"/>
              </a:solidFill>
              <a:latin typeface="Arial" charset="0"/>
            </a:endParaRPr>
          </a:p>
          <a:p>
            <a:pPr algn="ctr" eaLnBrk="1" hangingPunct="1">
              <a:spcBef>
                <a:spcPts val="0"/>
              </a:spcBef>
              <a:buClr>
                <a:schemeClr val="accent3"/>
              </a:buClr>
              <a:buSzTx/>
              <a:buFont typeface="Arial" panose="020B0604020202020204" pitchFamily="34" charset="0"/>
              <a:buChar char="•"/>
              <a:defRPr/>
            </a:pPr>
            <a:endParaRPr lang="en-US" altLang="en-US" sz="1900" b="1" dirty="0" smtClean="0">
              <a:solidFill>
                <a:schemeClr val="tx1"/>
              </a:solidFill>
              <a:latin typeface="Arial" charset="0"/>
            </a:endParaRPr>
          </a:p>
          <a:p>
            <a:pPr eaLnBrk="1" hangingPunct="1">
              <a:spcBef>
                <a:spcPts val="0"/>
              </a:spcBef>
              <a:buClr>
                <a:schemeClr val="accent3"/>
              </a:buClr>
              <a:buSzTx/>
              <a:buFont typeface="Arial" panose="020B0604020202020204" pitchFamily="34" charset="0"/>
              <a:buChar char="•"/>
              <a:defRPr/>
            </a:pPr>
            <a:r>
              <a:rPr lang="en-US" altLang="en-US" sz="1900" b="1" dirty="0" smtClean="0">
                <a:solidFill>
                  <a:schemeClr val="tx1"/>
                </a:solidFill>
                <a:latin typeface="Arial" charset="0"/>
              </a:rPr>
              <a:t>For limited use about 5 to 10% of the time. </a:t>
            </a:r>
          </a:p>
          <a:p>
            <a:pPr eaLnBrk="1" hangingPunct="1">
              <a:spcBef>
                <a:spcPts val="0"/>
              </a:spcBef>
              <a:buClr>
                <a:schemeClr val="accent3"/>
              </a:buClr>
              <a:buSzTx/>
              <a:buFont typeface="Arial" panose="020B0604020202020204" pitchFamily="34" charset="0"/>
              <a:buChar char="•"/>
              <a:defRPr/>
            </a:pPr>
            <a:endParaRPr lang="en-US" altLang="en-US" sz="1900" b="1" dirty="0" smtClean="0">
              <a:solidFill>
                <a:schemeClr val="tx1"/>
              </a:solidFill>
              <a:latin typeface="Arial" charset="0"/>
            </a:endParaRPr>
          </a:p>
          <a:p>
            <a:pPr eaLnBrk="1" hangingPunct="1">
              <a:spcBef>
                <a:spcPts val="0"/>
              </a:spcBef>
              <a:buClr>
                <a:schemeClr val="accent3"/>
              </a:buClr>
              <a:buSzTx/>
              <a:buFont typeface="Arial" panose="020B0604020202020204" pitchFamily="34" charset="0"/>
              <a:buChar char="•"/>
              <a:defRPr/>
            </a:pPr>
            <a:r>
              <a:rPr lang="en-US" altLang="en-US" sz="1900" b="1" dirty="0" smtClean="0">
                <a:solidFill>
                  <a:schemeClr val="tx1"/>
                </a:solidFill>
                <a:latin typeface="Arial" charset="0"/>
              </a:rPr>
              <a:t>These should be used to help situations from escalating. </a:t>
            </a:r>
          </a:p>
          <a:p>
            <a:pPr eaLnBrk="1" hangingPunct="1">
              <a:spcBef>
                <a:spcPts val="0"/>
              </a:spcBef>
              <a:buClr>
                <a:schemeClr val="accent3"/>
              </a:buClr>
              <a:buSzTx/>
              <a:buFont typeface="Arial" panose="020B0604020202020204" pitchFamily="34" charset="0"/>
              <a:buChar char="•"/>
              <a:defRPr/>
            </a:pPr>
            <a:endParaRPr lang="en-US" altLang="en-US" sz="1900" b="1" dirty="0">
              <a:solidFill>
                <a:schemeClr val="tx1"/>
              </a:solidFill>
              <a:latin typeface="Arial" charset="0"/>
            </a:endParaRPr>
          </a:p>
          <a:p>
            <a:pPr eaLnBrk="1" hangingPunct="1">
              <a:spcBef>
                <a:spcPts val="0"/>
              </a:spcBef>
              <a:buClr>
                <a:schemeClr val="accent3"/>
              </a:buClr>
              <a:buSzTx/>
              <a:buFont typeface="Arial" panose="020B0604020202020204" pitchFamily="34" charset="0"/>
              <a:buChar char="•"/>
              <a:defRPr/>
            </a:pPr>
            <a:r>
              <a:rPr lang="en-US" altLang="en-US" sz="1900" b="1" dirty="0" smtClean="0">
                <a:solidFill>
                  <a:schemeClr val="tx1"/>
                </a:solidFill>
                <a:latin typeface="Arial" charset="0"/>
              </a:rPr>
              <a:t>For example, prompting alternative behaviors, using distractions, redirecting away from triggers, establishing control when there is harm to self or others, </a:t>
            </a:r>
            <a:r>
              <a:rPr lang="en-US" altLang="en-US" sz="1900" b="1" dirty="0" smtClean="0">
                <a:solidFill>
                  <a:srgbClr val="000000"/>
                </a:solidFill>
                <a:latin typeface="Arial" charset="0"/>
              </a:rPr>
              <a:t>respite </a:t>
            </a:r>
            <a:r>
              <a:rPr lang="en-US" altLang="en-US" sz="1900" b="1" dirty="0">
                <a:solidFill>
                  <a:srgbClr val="000000"/>
                </a:solidFill>
                <a:latin typeface="Arial" charset="0"/>
              </a:rPr>
              <a:t>care, and </a:t>
            </a:r>
            <a:r>
              <a:rPr lang="en-US" altLang="en-US" sz="1900" b="1" dirty="0" smtClean="0">
                <a:solidFill>
                  <a:srgbClr val="000000"/>
                </a:solidFill>
                <a:latin typeface="Arial" charset="0"/>
              </a:rPr>
              <a:t>hospitalization</a:t>
            </a:r>
            <a:r>
              <a:rPr lang="en-US" altLang="en-US" sz="1900" b="1" dirty="0">
                <a:solidFill>
                  <a:srgbClr val="000000"/>
                </a:solidFill>
                <a:latin typeface="Arial" charset="0"/>
              </a:rPr>
              <a:t>.</a:t>
            </a:r>
          </a:p>
          <a:p>
            <a:pPr eaLnBrk="1" hangingPunct="1">
              <a:spcBef>
                <a:spcPts val="0"/>
              </a:spcBef>
              <a:buClr>
                <a:schemeClr val="accent3"/>
              </a:buClr>
              <a:buSzTx/>
              <a:buFont typeface="Arial" panose="020B0604020202020204" pitchFamily="34" charset="0"/>
              <a:buChar char="•"/>
              <a:defRPr/>
            </a:pPr>
            <a:endParaRPr lang="en-US" altLang="en-US" sz="1900" b="1" dirty="0" smtClean="0">
              <a:solidFill>
                <a:schemeClr val="tx1"/>
              </a:solidFill>
              <a:latin typeface="Arial" charset="0"/>
            </a:endParaRPr>
          </a:p>
          <a:p>
            <a:pPr eaLnBrk="1" hangingPunct="1">
              <a:spcBef>
                <a:spcPts val="0"/>
              </a:spcBef>
              <a:buClr>
                <a:schemeClr val="accent3"/>
              </a:buClr>
              <a:buSzTx/>
              <a:buFont typeface="Arial" panose="020B0604020202020204" pitchFamily="34" charset="0"/>
              <a:buChar char="•"/>
              <a:defRPr/>
            </a:pPr>
            <a:r>
              <a:rPr lang="en-US" altLang="en-US" sz="1900" b="1" i="1" dirty="0" smtClean="0">
                <a:solidFill>
                  <a:srgbClr val="FF0000"/>
                </a:solidFill>
                <a:latin typeface="Arial" charset="0"/>
              </a:rPr>
              <a:t>Reactive interventions are affected by state-dependent learning. </a:t>
            </a:r>
            <a:r>
              <a:rPr lang="en-US" sz="1900" b="1" i="1" dirty="0">
                <a:solidFill>
                  <a:srgbClr val="FF0000"/>
                </a:solidFill>
                <a:latin typeface="Arial" panose="020B0604020202020204" pitchFamily="34" charset="0"/>
                <a:ea typeface="Calibri"/>
                <a:cs typeface="Arial" panose="020B0604020202020204" pitchFamily="34" charset="0"/>
              </a:rPr>
              <a:t>We </a:t>
            </a:r>
            <a:r>
              <a:rPr lang="en-US" sz="1900" b="1" i="1" dirty="0" smtClean="0">
                <a:solidFill>
                  <a:srgbClr val="FF0000"/>
                </a:solidFill>
                <a:latin typeface="Arial" panose="020B0604020202020204" pitchFamily="34" charset="0"/>
                <a:ea typeface="Calibri"/>
                <a:cs typeface="Arial" panose="020B0604020202020204" pitchFamily="34" charset="0"/>
              </a:rPr>
              <a:t>may lose up to 25 IQ </a:t>
            </a:r>
            <a:r>
              <a:rPr lang="en-US" sz="1900" b="1" i="1" dirty="0">
                <a:solidFill>
                  <a:srgbClr val="FF0000"/>
                </a:solidFill>
                <a:latin typeface="Arial" panose="020B0604020202020204" pitchFamily="34" charset="0"/>
                <a:ea typeface="Calibri"/>
                <a:cs typeface="Arial" panose="020B0604020202020204" pitchFamily="34" charset="0"/>
              </a:rPr>
              <a:t>points when </a:t>
            </a:r>
            <a:r>
              <a:rPr lang="en-US" sz="1900" b="1" i="1" dirty="0" smtClean="0">
                <a:solidFill>
                  <a:srgbClr val="FF0000"/>
                </a:solidFill>
                <a:latin typeface="Arial" panose="020B0604020202020204" pitchFamily="34" charset="0"/>
                <a:ea typeface="Calibri"/>
                <a:cs typeface="Arial" panose="020B0604020202020204" pitchFamily="34" charset="0"/>
              </a:rPr>
              <a:t>upset.</a:t>
            </a:r>
            <a:endParaRPr lang="en-US" sz="1900" b="1" i="1" dirty="0">
              <a:solidFill>
                <a:srgbClr val="FF0000"/>
              </a:solidFill>
              <a:latin typeface="Arial" panose="020B0604020202020204" pitchFamily="34" charset="0"/>
              <a:ea typeface="Calibri"/>
              <a:cs typeface="Arial" panose="020B0604020202020204" pitchFamily="34" charset="0"/>
            </a:endParaRPr>
          </a:p>
          <a:p>
            <a:pPr marL="457200" lvl="1" indent="0" algn="ctr" eaLnBrk="1" hangingPunct="1">
              <a:spcBef>
                <a:spcPts val="0"/>
              </a:spcBef>
              <a:buClr>
                <a:srgbClr val="C00000"/>
              </a:buClr>
              <a:buSzTx/>
              <a:buFont typeface="Wingdings 2" pitchFamily="18" charset="2"/>
              <a:buNone/>
              <a:defRPr/>
            </a:pPr>
            <a:endParaRPr lang="en-US" altLang="en-US" sz="1400" dirty="0" smtClean="0">
              <a:solidFill>
                <a:schemeClr val="tx1"/>
              </a:solidFill>
              <a:latin typeface="Arial" charset="0"/>
            </a:endParaRPr>
          </a:p>
          <a:p>
            <a:pPr marL="457200" lvl="1" indent="0" eaLnBrk="1" hangingPunct="1">
              <a:spcBef>
                <a:spcPts val="0"/>
              </a:spcBef>
              <a:buClr>
                <a:srgbClr val="C00000"/>
              </a:buClr>
              <a:buSzTx/>
              <a:buNone/>
              <a:defRPr/>
            </a:pPr>
            <a:endParaRPr lang="en-US" altLang="en-US" sz="2000" dirty="0" smtClean="0">
              <a:solidFill>
                <a:schemeClr val="tx1"/>
              </a:solidFill>
              <a:latin typeface="Arial" charset="0"/>
            </a:endParaRPr>
          </a:p>
          <a:p>
            <a:pPr lvl="1" eaLnBrk="1" hangingPunct="1">
              <a:spcBef>
                <a:spcPct val="50000"/>
              </a:spcBef>
              <a:buClrTx/>
              <a:buSzTx/>
              <a:buFont typeface="Wingdings" pitchFamily="2" charset="2"/>
              <a:buChar char="v"/>
              <a:defRPr/>
            </a:pPr>
            <a:endParaRPr lang="en-US" altLang="en-US" sz="2000" dirty="0" smtClean="0">
              <a:solidFill>
                <a:schemeClr val="tx1"/>
              </a:solidFill>
              <a:latin typeface="Arial" charset="0"/>
            </a:endParaRPr>
          </a:p>
          <a:p>
            <a:pPr lvl="2" eaLnBrk="1" hangingPunct="1">
              <a:spcBef>
                <a:spcPct val="50000"/>
              </a:spcBef>
              <a:buClrTx/>
              <a:buSzTx/>
              <a:buFontTx/>
              <a:buChar char="•"/>
              <a:defRPr/>
            </a:pPr>
            <a:endParaRPr lang="en-US" altLang="en-US" sz="1800" dirty="0" smtClean="0">
              <a:solidFill>
                <a:schemeClr val="tx1"/>
              </a:solidFill>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solidFill>
                  <a:schemeClr val="accent3">
                    <a:lumMod val="50000"/>
                  </a:schemeClr>
                </a:solidFill>
              </a:rPr>
              <a:t>48J</a:t>
            </a:r>
            <a:endParaRPr lang="en-US" dirty="0">
              <a:solidFill>
                <a:schemeClr val="accent3">
                  <a:lumMod val="50000"/>
                </a:schemeClr>
              </a:solidFill>
            </a:endParaRPr>
          </a:p>
        </p:txBody>
      </p:sp>
      <p:sp>
        <p:nvSpPr>
          <p:cNvPr id="8" name="Rectangle 7"/>
          <p:cNvSpPr/>
          <p:nvPr/>
        </p:nvSpPr>
        <p:spPr>
          <a:xfrm>
            <a:off x="762000" y="974103"/>
            <a:ext cx="7271415" cy="1015663"/>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p>
          <a:p>
            <a:pPr algn="ctr">
              <a:defRPr/>
            </a:pPr>
            <a:r>
              <a:rPr lang="en-US" sz="2800" b="1" i="1" kern="10" dirty="0" smtClean="0">
                <a:solidFill>
                  <a:schemeClr val="tx2"/>
                </a:solidFill>
                <a:latin typeface="+mn-lt"/>
              </a:rPr>
              <a:t>Reactive Strategies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853440" y="2133600"/>
            <a:ext cx="7376160" cy="4800600"/>
          </a:xfrm>
        </p:spPr>
        <p:txBody>
          <a:bodyPr/>
          <a:lstStyle/>
          <a:p>
            <a:pPr marL="0" indent="0" eaLnBrk="1" hangingPunct="1">
              <a:buClr>
                <a:srgbClr val="F0A22E"/>
              </a:buClr>
              <a:buFont typeface="Wingdings 2" pitchFamily="18" charset="2"/>
              <a:buNone/>
              <a:defRPr/>
            </a:pPr>
            <a:endParaRPr lang="en-US" altLang="en-US" sz="2000" b="1" dirty="0">
              <a:solidFill>
                <a:srgbClr val="4E3B3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buFont typeface="Wingdings 2" pitchFamily="18" charset="2"/>
              <a:buNone/>
              <a:defRPr/>
            </a:pPr>
            <a:r>
              <a:rPr lang="en-US" altLang="en-US" sz="2000" b="1" i="1" dirty="0" smtClean="0">
                <a:latin typeface="Arial" panose="020B0604020202020204" pitchFamily="34" charset="0"/>
                <a:cs typeface="Arial" panose="020B0604020202020204" pitchFamily="34" charset="0"/>
              </a:rPr>
              <a:t>Our aim is the presence of targeted adaptive and prosocial behaviors through instruction, not just the absence of challenging behavior. </a:t>
            </a:r>
          </a:p>
          <a:p>
            <a:pPr marL="0" indent="0" eaLnBrk="1" hangingPunct="1">
              <a:buFont typeface="Wingdings 2" pitchFamily="18" charset="2"/>
              <a:buNone/>
              <a:defRPr/>
            </a:pPr>
            <a:endParaRPr lang="en-US" altLang="en-US" sz="20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buNone/>
              <a:defRPr/>
            </a:pPr>
            <a:endParaRPr lang="en-US" altLang="en-US" sz="2200" i="1" dirty="0" smtClean="0"/>
          </a:p>
          <a:p>
            <a:pPr eaLnBrk="1" hangingPunct="1">
              <a:buFont typeface="Wingdings" pitchFamily="2" charset="2"/>
              <a:buNone/>
              <a:defRPr/>
            </a:pPr>
            <a:endParaRPr lang="en-US" altLang="en-US" sz="2200" i="1" dirty="0" smtClean="0"/>
          </a:p>
          <a:p>
            <a:pPr eaLnBrk="1" hangingPunct="1">
              <a:buFont typeface="Wingdings" pitchFamily="2" charset="2"/>
              <a:buChar char="v"/>
              <a:defRPr/>
            </a:pPr>
            <a:endParaRPr lang="en-US" altLang="en-US" sz="2200" dirty="0" smtClean="0"/>
          </a:p>
          <a:p>
            <a:pPr eaLnBrk="1" hangingPunct="1">
              <a:buFont typeface="Wingdings" pitchFamily="2" charset="2"/>
              <a:buChar char="v"/>
              <a:defRPr/>
            </a:pPr>
            <a:endParaRPr lang="en-US" altLang="en-US" sz="2200" dirty="0" smtClean="0"/>
          </a:p>
          <a:p>
            <a:pPr eaLnBrk="1" hangingPunct="1">
              <a:buFont typeface="Wingdings" pitchFamily="2" charset="2"/>
              <a:buChar char="v"/>
              <a:defRPr/>
            </a:pPr>
            <a:endParaRPr lang="en-US" altLang="en-US" sz="2400" i="1" dirty="0" smtClean="0"/>
          </a:p>
          <a:p>
            <a:pPr eaLnBrk="1" hangingPunct="1">
              <a:buFont typeface="Wingdings" pitchFamily="2" charset="2"/>
              <a:buChar char="v"/>
              <a:defRPr/>
            </a:pPr>
            <a:endParaRPr lang="en-US" altLang="en-US" sz="2400" i="1" dirty="0" smtClean="0"/>
          </a:p>
          <a:p>
            <a:pPr eaLnBrk="1" hangingPunct="1">
              <a:buFont typeface="Wingdings" pitchFamily="2" charset="2"/>
              <a:buChar char="v"/>
              <a:defRPr/>
            </a:pPr>
            <a:endParaRPr lang="en-US" altLang="en-US" i="1" dirty="0" smtClean="0"/>
          </a:p>
          <a:p>
            <a:pPr eaLnBrk="1" hangingPunct="1">
              <a:defRPr/>
            </a:pPr>
            <a:endParaRPr lang="en-US" altLang="en-US" dirty="0" smtClean="0"/>
          </a:p>
        </p:txBody>
      </p:sp>
      <p:sp>
        <p:nvSpPr>
          <p:cNvPr id="3" name="Slide Number Placeholder 2"/>
          <p:cNvSpPr>
            <a:spLocks noGrp="1"/>
          </p:cNvSpPr>
          <p:nvPr>
            <p:ph type="sldNum" sz="quarter" idx="12"/>
          </p:nvPr>
        </p:nvSpPr>
        <p:spPr/>
        <p:txBody>
          <a:bodyPr/>
          <a:lstStyle/>
          <a:p>
            <a:pPr>
              <a:defRPr/>
            </a:pPr>
            <a:r>
              <a:rPr lang="en-US" dirty="0" smtClean="0">
                <a:solidFill>
                  <a:schemeClr val="accent3">
                    <a:lumMod val="50000"/>
                  </a:schemeClr>
                </a:solidFill>
              </a:rPr>
              <a:t>49J</a:t>
            </a:r>
            <a:endParaRPr lang="en-US" dirty="0">
              <a:solidFill>
                <a:schemeClr val="accent3">
                  <a:lumMod val="50000"/>
                </a:schemeClr>
              </a:solidFill>
            </a:endParaRPr>
          </a:p>
        </p:txBody>
      </p:sp>
      <p:sp>
        <p:nvSpPr>
          <p:cNvPr id="5" name="Rectangle 4"/>
          <p:cNvSpPr/>
          <p:nvPr/>
        </p:nvSpPr>
        <p:spPr>
          <a:xfrm>
            <a:off x="853440" y="970701"/>
            <a:ext cx="7271415" cy="584775"/>
          </a:xfrm>
          <a:prstGeom prst="rect">
            <a:avLst/>
          </a:prstGeom>
        </p:spPr>
        <p:txBody>
          <a:bodyPr>
            <a:spAutoFit/>
          </a:bodyPr>
          <a:lstStyle/>
          <a:p>
            <a:pPr algn="ctr">
              <a:defRPr/>
            </a:pPr>
            <a:r>
              <a:rPr lang="en-US" sz="3200" b="1" kern="10" dirty="0">
                <a:solidFill>
                  <a:schemeClr val="accent3">
                    <a:lumMod val="50000"/>
                  </a:schemeClr>
                </a:solidFill>
                <a:latin typeface="Arial" panose="020B0604020202020204" pitchFamily="34" charset="0"/>
                <a:cs typeface="Arial" panose="020B0604020202020204" pitchFamily="34" charset="0"/>
              </a:rPr>
              <a:t>Positive </a:t>
            </a:r>
            <a:r>
              <a:rPr lang="en-US" sz="3200" b="1" kern="10" dirty="0" smtClean="0">
                <a:solidFill>
                  <a:schemeClr val="accent3">
                    <a:lumMod val="50000"/>
                  </a:schemeClr>
                </a:solidFill>
                <a:latin typeface="Arial" panose="020B0604020202020204" pitchFamily="34" charset="0"/>
                <a:cs typeface="Arial" panose="020B0604020202020204" pitchFamily="34" charset="0"/>
              </a:rPr>
              <a:t>Behavior Support</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838200" y="1905000"/>
            <a:ext cx="4800600" cy="400110"/>
          </a:xfrm>
          <a:prstGeom prst="rect">
            <a:avLst/>
          </a:prstGeom>
          <a:noFill/>
        </p:spPr>
        <p:txBody>
          <a:bodyPr wrap="square" rtlCol="0">
            <a:spAutoFit/>
          </a:bodyPr>
          <a:lstStyle/>
          <a:p>
            <a:r>
              <a:rPr lang="en-US" sz="2000" b="1" dirty="0" smtClean="0">
                <a:solidFill>
                  <a:schemeClr val="bg1"/>
                </a:solidFill>
              </a:rPr>
              <a:t>Overarching Goal</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1" y="3322109"/>
            <a:ext cx="8610600" cy="2743200"/>
          </a:xfrm>
        </p:spPr>
        <p:txBody>
          <a:bodyPr>
            <a:noAutofit/>
          </a:bodyPr>
          <a:lstStyle/>
          <a:p>
            <a:pPr marL="118872" indent="0" eaLnBrk="1" fontAlgn="auto" hangingPunct="1">
              <a:spcBef>
                <a:spcPts val="0"/>
              </a:spcBef>
              <a:spcAft>
                <a:spcPts val="0"/>
              </a:spcAft>
              <a:buClr>
                <a:srgbClr val="F0AD00"/>
              </a:buClr>
              <a:buSzPct val="80000"/>
              <a:buFont typeface="Wingdings 2" pitchFamily="18" charset="2"/>
              <a:buNone/>
              <a:defRPr/>
            </a:pPr>
            <a:r>
              <a:rPr lang="en-US" sz="1900" b="1" dirty="0" smtClean="0">
                <a:solidFill>
                  <a:prstClr val="black"/>
                </a:solidFill>
                <a:latin typeface="Arial" panose="020B0604020202020204" pitchFamily="34" charset="0"/>
                <a:cs typeface="Arial" panose="020B0604020202020204" pitchFamily="34" charset="0"/>
              </a:rPr>
              <a:t>The </a:t>
            </a:r>
            <a:r>
              <a:rPr lang="en-US" sz="1900" b="1" dirty="0">
                <a:solidFill>
                  <a:prstClr val="black"/>
                </a:solidFill>
                <a:latin typeface="Arial" panose="020B0604020202020204" pitchFamily="34" charset="0"/>
                <a:cs typeface="Arial" panose="020B0604020202020204" pitchFamily="34" charset="0"/>
              </a:rPr>
              <a:t>brain has </a:t>
            </a:r>
            <a:r>
              <a:rPr lang="en-US" sz="1900" b="1" dirty="0">
                <a:solidFill>
                  <a:schemeClr val="accent2"/>
                </a:solidFill>
                <a:latin typeface="Arial" panose="020B0604020202020204" pitchFamily="34" charset="0"/>
                <a:cs typeface="Arial" panose="020B0604020202020204" pitchFamily="34" charset="0"/>
              </a:rPr>
              <a:t>three</a:t>
            </a:r>
            <a:r>
              <a:rPr lang="en-US" sz="1900" b="1" dirty="0">
                <a:solidFill>
                  <a:prstClr val="black"/>
                </a:solidFill>
                <a:latin typeface="Arial" panose="020B0604020202020204" pitchFamily="34" charset="0"/>
                <a:cs typeface="Arial" panose="020B0604020202020204" pitchFamily="34" charset="0"/>
              </a:rPr>
              <a:t> </a:t>
            </a:r>
            <a:r>
              <a:rPr lang="en-US" sz="1900" b="1" dirty="0" smtClean="0">
                <a:solidFill>
                  <a:prstClr val="black"/>
                </a:solidFill>
                <a:latin typeface="Arial" panose="020B0604020202020204" pitchFamily="34" charset="0"/>
                <a:cs typeface="Arial" panose="020B0604020202020204" pitchFamily="34" charset="0"/>
              </a:rPr>
              <a:t>main parts</a:t>
            </a:r>
            <a:r>
              <a:rPr lang="en-US" sz="1900" b="1" dirty="0">
                <a:solidFill>
                  <a:prstClr val="black"/>
                </a:solidFill>
                <a:latin typeface="Arial" panose="020B0604020202020204" pitchFamily="34" charset="0"/>
                <a:cs typeface="Arial" panose="020B0604020202020204" pitchFamily="34" charset="0"/>
              </a:rPr>
              <a:t>:  </a:t>
            </a:r>
          </a:p>
          <a:p>
            <a:pPr lvl="1">
              <a:spcBef>
                <a:spcPct val="0"/>
              </a:spcBef>
              <a:buSzTx/>
              <a:buFont typeface="Arial" panose="020B0604020202020204" pitchFamily="34" charset="0"/>
              <a:buChar char="•"/>
            </a:pPr>
            <a:r>
              <a:rPr lang="en-US" sz="1700" b="1" dirty="0">
                <a:solidFill>
                  <a:schemeClr val="accent3">
                    <a:lumMod val="50000"/>
                  </a:schemeClr>
                </a:solidFill>
                <a:latin typeface="Arial" panose="020B0604020202020204" pitchFamily="34" charset="0"/>
                <a:cs typeface="Arial" panose="020B0604020202020204" pitchFamily="34" charset="0"/>
              </a:rPr>
              <a:t>Brainstem</a:t>
            </a:r>
            <a:r>
              <a:rPr lang="en-US" sz="1700" b="1" dirty="0">
                <a:solidFill>
                  <a:srgbClr val="C00000"/>
                </a:solidFill>
                <a:latin typeface="Arial" panose="020B0604020202020204" pitchFamily="34" charset="0"/>
                <a:cs typeface="Arial" panose="020B0604020202020204" pitchFamily="34" charset="0"/>
              </a:rPr>
              <a:t> </a:t>
            </a:r>
            <a:r>
              <a:rPr lang="en-US" sz="1700" b="1" dirty="0">
                <a:solidFill>
                  <a:prstClr val="black"/>
                </a:solidFill>
                <a:latin typeface="Arial" panose="020B0604020202020204" pitchFamily="34" charset="0"/>
                <a:cs typeface="Arial" panose="020B0604020202020204" pitchFamily="34" charset="0"/>
              </a:rPr>
              <a:t>that controls vital physical functions and survival responses</a:t>
            </a:r>
            <a:r>
              <a:rPr lang="en-US" sz="1700" b="1" dirty="0" smtClean="0">
                <a:solidFill>
                  <a:prstClr val="black"/>
                </a:solidFill>
                <a:latin typeface="Arial" panose="020B0604020202020204" pitchFamily="34" charset="0"/>
                <a:cs typeface="Arial" panose="020B0604020202020204" pitchFamily="34" charset="0"/>
              </a:rPr>
              <a:t>.</a:t>
            </a:r>
          </a:p>
          <a:p>
            <a:pPr lvl="1">
              <a:spcBef>
                <a:spcPct val="0"/>
              </a:spcBef>
              <a:buSzTx/>
              <a:buFont typeface="Arial" panose="020B0604020202020204" pitchFamily="34" charset="0"/>
              <a:buChar char="•"/>
            </a:pPr>
            <a:endParaRPr lang="en-US" sz="1700" b="1" dirty="0">
              <a:solidFill>
                <a:prstClr val="black"/>
              </a:solidFill>
              <a:latin typeface="Arial" panose="020B0604020202020204" pitchFamily="34" charset="0"/>
              <a:cs typeface="Arial" panose="020B0604020202020204" pitchFamily="34" charset="0"/>
            </a:endParaRPr>
          </a:p>
          <a:p>
            <a:pPr lvl="1">
              <a:spcBef>
                <a:spcPct val="0"/>
              </a:spcBef>
              <a:buSzTx/>
              <a:buFont typeface="Arial" panose="020B0604020202020204" pitchFamily="34" charset="0"/>
              <a:buChar char="•"/>
            </a:pPr>
            <a:r>
              <a:rPr lang="en-US" sz="1700" b="1" dirty="0">
                <a:solidFill>
                  <a:schemeClr val="accent3">
                    <a:lumMod val="50000"/>
                  </a:schemeClr>
                </a:solidFill>
                <a:latin typeface="Arial" panose="020B0604020202020204" pitchFamily="34" charset="0"/>
                <a:cs typeface="Arial" panose="020B0604020202020204" pitchFamily="34" charset="0"/>
              </a:rPr>
              <a:t>Limbic system </a:t>
            </a:r>
            <a:r>
              <a:rPr lang="en-US" sz="1700" b="1" dirty="0">
                <a:solidFill>
                  <a:prstClr val="black"/>
                </a:solidFill>
                <a:latin typeface="Arial" panose="020B0604020202020204" pitchFamily="34" charset="0"/>
                <a:cs typeface="Arial" panose="020B0604020202020204" pitchFamily="34" charset="0"/>
              </a:rPr>
              <a:t>that governs emotions. </a:t>
            </a:r>
            <a:r>
              <a:rPr lang="en-US" sz="1700" b="1" dirty="0" smtClean="0">
                <a:solidFill>
                  <a:prstClr val="black"/>
                </a:solidFill>
                <a:latin typeface="Arial" panose="020B0604020202020204" pitchFamily="34" charset="0"/>
                <a:cs typeface="Arial" panose="020B0604020202020204" pitchFamily="34" charset="0"/>
              </a:rPr>
              <a:t>The </a:t>
            </a:r>
            <a:r>
              <a:rPr lang="en-US" sz="1700" b="1" dirty="0">
                <a:solidFill>
                  <a:prstClr val="black"/>
                </a:solidFill>
                <a:latin typeface="Arial" panose="020B0604020202020204" pitchFamily="34" charset="0"/>
                <a:cs typeface="Arial" panose="020B0604020202020204" pitchFamily="34" charset="0"/>
              </a:rPr>
              <a:t>“low </a:t>
            </a:r>
            <a:r>
              <a:rPr lang="en-US" sz="1700" b="1" dirty="0" smtClean="0">
                <a:solidFill>
                  <a:prstClr val="black"/>
                </a:solidFill>
                <a:latin typeface="Arial" panose="020B0604020202020204" pitchFamily="34" charset="0"/>
                <a:cs typeface="Arial" panose="020B0604020202020204" pitchFamily="34" charset="0"/>
              </a:rPr>
              <a:t>road.”</a:t>
            </a:r>
          </a:p>
          <a:p>
            <a:pPr lvl="1">
              <a:spcBef>
                <a:spcPct val="0"/>
              </a:spcBef>
              <a:buSzTx/>
              <a:buFont typeface="Arial" panose="020B0604020202020204" pitchFamily="34" charset="0"/>
              <a:buChar char="•"/>
            </a:pPr>
            <a:endParaRPr lang="en-US" sz="1700" b="1" dirty="0">
              <a:solidFill>
                <a:prstClr val="black"/>
              </a:solidFill>
              <a:latin typeface="Arial" panose="020B0604020202020204" pitchFamily="34" charset="0"/>
              <a:cs typeface="Arial" panose="020B0604020202020204" pitchFamily="34" charset="0"/>
            </a:endParaRPr>
          </a:p>
          <a:p>
            <a:pPr lvl="1">
              <a:spcBef>
                <a:spcPct val="0"/>
              </a:spcBef>
              <a:buSzTx/>
              <a:buFont typeface="Arial" panose="020B0604020202020204" pitchFamily="34" charset="0"/>
              <a:buChar char="•"/>
            </a:pPr>
            <a:r>
              <a:rPr lang="en-US" sz="1700" b="1" dirty="0" smtClean="0">
                <a:solidFill>
                  <a:schemeClr val="accent3">
                    <a:lumMod val="50000"/>
                  </a:schemeClr>
                </a:solidFill>
                <a:latin typeface="Arial" panose="020B0604020202020204" pitchFamily="34" charset="0"/>
                <a:cs typeface="Arial" panose="020B0604020202020204" pitchFamily="34" charset="0"/>
              </a:rPr>
              <a:t>Frontal cortex </a:t>
            </a:r>
            <a:r>
              <a:rPr lang="en-US" sz="1700" b="1" dirty="0" smtClean="0">
                <a:solidFill>
                  <a:prstClr val="black"/>
                </a:solidFill>
                <a:latin typeface="Arial" panose="020B0604020202020204" pitchFamily="34" charset="0"/>
                <a:cs typeface="Arial" panose="020B0604020202020204" pitchFamily="34" charset="0"/>
              </a:rPr>
              <a:t>for higher-order thinking </a:t>
            </a:r>
            <a:r>
              <a:rPr lang="en-US" sz="1700" b="1" dirty="0">
                <a:solidFill>
                  <a:prstClr val="black"/>
                </a:solidFill>
                <a:latin typeface="Arial" panose="020B0604020202020204" pitchFamily="34" charset="0"/>
                <a:cs typeface="Arial" panose="020B0604020202020204" pitchFamily="34" charset="0"/>
              </a:rPr>
              <a:t>and </a:t>
            </a:r>
            <a:r>
              <a:rPr lang="en-US" sz="1700" b="1" dirty="0" smtClean="0">
                <a:solidFill>
                  <a:prstClr val="black"/>
                </a:solidFill>
                <a:latin typeface="Arial" panose="020B0604020202020204" pitchFamily="34" charset="0"/>
                <a:cs typeface="Arial" panose="020B0604020202020204" pitchFamily="34" charset="0"/>
              </a:rPr>
              <a:t>executive functions: These include a sense of time and context, planning, thinking flexibly, decision-making, inhibiting and initiating action, self-monitoring, and empathic understanding. The “high road.”</a:t>
            </a:r>
          </a:p>
          <a:p>
            <a:pPr lvl="1">
              <a:spcBef>
                <a:spcPct val="0"/>
              </a:spcBef>
              <a:buSzTx/>
              <a:buFont typeface="Arial" panose="020B0604020202020204" pitchFamily="34" charset="0"/>
              <a:buChar char="•"/>
            </a:pPr>
            <a:endParaRPr lang="en-US" sz="1700" b="1" dirty="0">
              <a:solidFill>
                <a:prstClr val="black"/>
              </a:solidFill>
              <a:latin typeface="Arial" panose="020B0604020202020204" pitchFamily="34" charset="0"/>
              <a:cs typeface="Arial" panose="020B0604020202020204" pitchFamily="34" charset="0"/>
            </a:endParaRPr>
          </a:p>
          <a:p>
            <a:pPr lvl="1">
              <a:spcBef>
                <a:spcPct val="0"/>
              </a:spcBef>
              <a:buSzTx/>
              <a:buFont typeface="Arial" panose="020B0604020202020204" pitchFamily="34" charset="0"/>
              <a:buChar char="•"/>
            </a:pPr>
            <a:r>
              <a:rPr lang="en-US" sz="1700" b="1" i="1" dirty="0" smtClean="0">
                <a:solidFill>
                  <a:prstClr val="black"/>
                </a:solidFill>
                <a:latin typeface="Arial" panose="020B0604020202020204" pitchFamily="34" charset="0"/>
                <a:cs typeface="Arial" panose="020B0604020202020204" pitchFamily="34" charset="0"/>
              </a:rPr>
              <a:t>Limbic system versus Frontal cortex: “The horse and the rider” metaphor.</a:t>
            </a:r>
          </a:p>
          <a:p>
            <a:pPr marL="0" indent="0">
              <a:buNone/>
              <a:defRPr/>
            </a:pPr>
            <a:endParaRPr lang="en-US" sz="19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53"/>
          <a:stretch/>
        </p:blipFill>
        <p:spPr bwMode="auto">
          <a:xfrm>
            <a:off x="2758141" y="1228839"/>
            <a:ext cx="3657600" cy="193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73533" y="6378698"/>
            <a:ext cx="364202" cy="276999"/>
          </a:xfrm>
          <a:prstGeom prst="rect">
            <a:avLst/>
          </a:prstGeom>
          <a:noFill/>
        </p:spPr>
        <p:txBody>
          <a:bodyPr wrap="none" rtlCol="0">
            <a:spAutoFit/>
          </a:bodyPr>
          <a:lstStyle/>
          <a:p>
            <a:r>
              <a:rPr lang="en-US" sz="1200" dirty="0">
                <a:solidFill>
                  <a:schemeClr val="accent3">
                    <a:lumMod val="50000"/>
                  </a:schemeClr>
                </a:solidFill>
              </a:rPr>
              <a:t>5</a:t>
            </a:r>
            <a:r>
              <a:rPr lang="en-US" sz="1200" dirty="0" smtClean="0">
                <a:solidFill>
                  <a:schemeClr val="accent3">
                    <a:lumMod val="50000"/>
                  </a:schemeClr>
                </a:solidFill>
              </a:rPr>
              <a:t>T</a:t>
            </a:r>
            <a:endParaRPr lang="en-US" sz="1200" dirty="0">
              <a:solidFill>
                <a:schemeClr val="accent3">
                  <a:lumMod val="50000"/>
                </a:schemeClr>
              </a:solidFill>
            </a:endParaRPr>
          </a:p>
        </p:txBody>
      </p:sp>
      <p:sp>
        <p:nvSpPr>
          <p:cNvPr id="5" name="TextBox 4"/>
          <p:cNvSpPr txBox="1"/>
          <p:nvPr/>
        </p:nvSpPr>
        <p:spPr>
          <a:xfrm>
            <a:off x="1348441" y="635597"/>
            <a:ext cx="6477000" cy="584775"/>
          </a:xfrm>
          <a:prstGeom prst="rect">
            <a:avLst/>
          </a:prstGeom>
          <a:noFill/>
        </p:spPr>
        <p:txBody>
          <a:bodyPr wrap="square" rtlCol="0">
            <a:spAutoFit/>
          </a:bodyPr>
          <a:lstStyle/>
          <a:p>
            <a:pPr algn="ctr"/>
            <a:r>
              <a:rPr lang="en-US" sz="3200" b="1" dirty="0" smtClean="0">
                <a:solidFill>
                  <a:schemeClr val="accent3">
                    <a:lumMod val="50000"/>
                  </a:schemeClr>
                </a:solidFill>
              </a:rPr>
              <a:t>Regions of the Brain</a:t>
            </a:r>
            <a:endParaRPr lang="en-US" sz="3200" b="1"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61322"/>
            <a:ext cx="8610600" cy="6324600"/>
          </a:xfrm>
        </p:spPr>
        <p:txBody>
          <a:bodyPr>
            <a:normAutofit/>
          </a:bodyPr>
          <a:lstStyle/>
          <a:p>
            <a:pPr>
              <a:spcBef>
                <a:spcPts val="0"/>
              </a:spcBef>
              <a:defRPr/>
            </a:pPr>
            <a:r>
              <a:rPr lang="en-US" sz="1900" b="1" dirty="0" smtClean="0">
                <a:latin typeface="Arial" panose="020B0604020202020204" pitchFamily="34" charset="0"/>
                <a:cs typeface="Arial" panose="020B0604020202020204" pitchFamily="34" charset="0"/>
              </a:rPr>
              <a:t>A process of “defusing” and “deflating” as we try to coach calmness without physical interventions when possible.</a:t>
            </a:r>
          </a:p>
          <a:p>
            <a:pPr marL="0" indent="0" algn="ctr">
              <a:spcBef>
                <a:spcPts val="0"/>
              </a:spcBef>
              <a:buFont typeface="Wingdings 2" pitchFamily="18" charset="2"/>
              <a:buNone/>
              <a:defRPr/>
            </a:pPr>
            <a:endParaRPr lang="en-US" sz="1900" b="1" dirty="0" smtClean="0">
              <a:latin typeface="Arial" panose="020B0604020202020204" pitchFamily="34" charset="0"/>
              <a:cs typeface="Arial" panose="020B0604020202020204" pitchFamily="34" charset="0"/>
            </a:endParaRPr>
          </a:p>
          <a:p>
            <a:pPr>
              <a:spcBef>
                <a:spcPts val="0"/>
              </a:spcBef>
              <a:defRPr/>
            </a:pPr>
            <a:r>
              <a:rPr lang="en-US" sz="1900" b="1" dirty="0" smtClean="0">
                <a:latin typeface="Arial" panose="020B0604020202020204" pitchFamily="34" charset="0"/>
                <a:cs typeface="Arial" panose="020B0604020202020204" pitchFamily="34" charset="0"/>
              </a:rPr>
              <a:t>Strive for three practical goals: </a:t>
            </a:r>
            <a:r>
              <a:rPr lang="en-US" sz="1900" b="1" dirty="0" smtClean="0">
                <a:solidFill>
                  <a:schemeClr val="accent2"/>
                </a:solidFill>
                <a:latin typeface="Arial" panose="020B0604020202020204" pitchFamily="34" charset="0"/>
                <a:cs typeface="Arial" panose="020B0604020202020204" pitchFamily="34" charset="0"/>
              </a:rPr>
              <a:t>Safety, Connection, and Empowerment</a:t>
            </a:r>
          </a:p>
          <a:p>
            <a:pPr marL="0" indent="0" algn="ctr">
              <a:spcBef>
                <a:spcPts val="0"/>
              </a:spcBef>
              <a:buFont typeface="Wingdings 2" pitchFamily="18" charset="2"/>
              <a:buNone/>
              <a:defRPr/>
            </a:pPr>
            <a:endParaRPr lang="en-US" sz="1900" b="1" dirty="0" smtClean="0">
              <a:latin typeface="Arial" panose="020B0604020202020204" pitchFamily="34" charset="0"/>
              <a:cs typeface="Arial" panose="020B0604020202020204" pitchFamily="34" charset="0"/>
            </a:endParaRPr>
          </a:p>
          <a:p>
            <a:pPr>
              <a:spcBef>
                <a:spcPts val="0"/>
              </a:spcBef>
              <a:defRPr/>
            </a:pPr>
            <a:r>
              <a:rPr lang="en-US" sz="1900" b="1" dirty="0" smtClean="0">
                <a:latin typeface="Arial" panose="020B0604020202020204" pitchFamily="34" charset="0"/>
                <a:cs typeface="Arial" panose="020B0604020202020204" pitchFamily="34" charset="0"/>
              </a:rPr>
              <a:t>General Techniques: </a:t>
            </a:r>
          </a:p>
          <a:p>
            <a:pPr lvl="1">
              <a:spcBef>
                <a:spcPts val="0"/>
              </a:spcBef>
              <a:buClr>
                <a:schemeClr val="accent3"/>
              </a:buClr>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Show concern </a:t>
            </a:r>
          </a:p>
          <a:p>
            <a:pPr lvl="1">
              <a:spcBef>
                <a:spcPts val="0"/>
              </a:spcBef>
              <a:buClr>
                <a:schemeClr val="accent3"/>
              </a:buClr>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Conceal your emotions like anger and fear</a:t>
            </a:r>
          </a:p>
          <a:p>
            <a:pPr lvl="1">
              <a:spcBef>
                <a:spcPts val="0"/>
              </a:spcBef>
              <a:buClr>
                <a:schemeClr val="accent3"/>
              </a:buClr>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Give hope about generating solutions</a:t>
            </a:r>
          </a:p>
          <a:p>
            <a:pPr lvl="1">
              <a:spcBef>
                <a:spcPts val="0"/>
              </a:spcBef>
              <a:buClr>
                <a:schemeClr val="accent3"/>
              </a:buClr>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Ground in current reality</a:t>
            </a:r>
          </a:p>
          <a:p>
            <a:pPr lvl="1">
              <a:spcBef>
                <a:spcPts val="0"/>
              </a:spcBef>
              <a:buClr>
                <a:schemeClr val="accent3"/>
              </a:buClr>
              <a:buFont typeface="Arial" panose="020B0604020202020204" pitchFamily="34" charset="0"/>
              <a:buChar char="•"/>
              <a:defRPr/>
            </a:pPr>
            <a:r>
              <a:rPr lang="en-US" sz="1900" b="1" i="1" dirty="0" smtClean="0">
                <a:solidFill>
                  <a:schemeClr val="accent2"/>
                </a:solidFill>
                <a:latin typeface="Arial" panose="020B0604020202020204" pitchFamily="34" charset="0"/>
                <a:cs typeface="Arial" panose="020B0604020202020204" pitchFamily="34" charset="0"/>
              </a:rPr>
              <a:t>Do not </a:t>
            </a:r>
            <a:r>
              <a:rPr lang="en-US" sz="1900" b="1" i="1" dirty="0">
                <a:solidFill>
                  <a:schemeClr val="accent2"/>
                </a:solidFill>
                <a:latin typeface="Arial" panose="020B0604020202020204" pitchFamily="34" charset="0"/>
                <a:cs typeface="Arial" panose="020B0604020202020204" pitchFamily="34" charset="0"/>
              </a:rPr>
              <a:t>focus </a:t>
            </a:r>
            <a:r>
              <a:rPr lang="en-US" sz="1900" b="1" i="1" dirty="0" smtClean="0">
                <a:solidFill>
                  <a:schemeClr val="accent2"/>
                </a:solidFill>
                <a:latin typeface="Arial" panose="020B0604020202020204" pitchFamily="34" charset="0"/>
                <a:cs typeface="Arial" panose="020B0604020202020204" pitchFamily="34" charset="0"/>
              </a:rPr>
              <a:t>only </a:t>
            </a:r>
            <a:r>
              <a:rPr lang="en-US" sz="1900" b="1" i="1" dirty="0">
                <a:solidFill>
                  <a:schemeClr val="accent2"/>
                </a:solidFill>
                <a:latin typeface="Arial" panose="020B0604020202020204" pitchFamily="34" charset="0"/>
                <a:cs typeface="Arial" panose="020B0604020202020204" pitchFamily="34" charset="0"/>
              </a:rPr>
              <a:t>on negative actions</a:t>
            </a:r>
          </a:p>
          <a:p>
            <a:pPr lvl="1">
              <a:spcBef>
                <a:spcPts val="0"/>
              </a:spcBef>
              <a:buClr>
                <a:schemeClr val="accent3"/>
              </a:buClr>
              <a:buFont typeface="Arial" panose="020B0604020202020204" pitchFamily="34" charset="0"/>
              <a:buChar char="•"/>
              <a:defRPr/>
            </a:pPr>
            <a:r>
              <a:rPr lang="en-US" sz="1900" b="1" dirty="0" smtClean="0">
                <a:latin typeface="Arial" panose="020B0604020202020204" pitchFamily="34" charset="0"/>
                <a:cs typeface="Arial" panose="020B0604020202020204" pitchFamily="34" charset="0"/>
              </a:rPr>
              <a:t>Congratulate steps toward regaining control</a:t>
            </a:r>
          </a:p>
          <a:p>
            <a:pPr lvl="1">
              <a:spcBef>
                <a:spcPts val="0"/>
              </a:spcBef>
              <a:buClr>
                <a:schemeClr val="accent3"/>
              </a:buClr>
              <a:buFont typeface="Arial" panose="020B0604020202020204" pitchFamily="34" charset="0"/>
              <a:buChar char="•"/>
              <a:defRPr/>
            </a:pPr>
            <a:r>
              <a:rPr lang="en-US" sz="1900" b="1" dirty="0">
                <a:latin typeface="Arial" panose="020B0604020202020204" pitchFamily="34" charset="0"/>
                <a:cs typeface="Arial" panose="020B0604020202020204" pitchFamily="34" charset="0"/>
              </a:rPr>
              <a:t>F</a:t>
            </a:r>
            <a:r>
              <a:rPr lang="en-US" sz="1900" b="1" dirty="0" smtClean="0">
                <a:latin typeface="Arial" panose="020B0604020202020204" pitchFamily="34" charset="0"/>
                <a:cs typeface="Arial" panose="020B0604020202020204" pitchFamily="34" charset="0"/>
              </a:rPr>
              <a:t>ocus on the individual’s interests and goals in life</a:t>
            </a:r>
            <a:endParaRPr lang="en-US" sz="19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r>
              <a:rPr lang="en-US" dirty="0" smtClean="0">
                <a:solidFill>
                  <a:schemeClr val="accent3">
                    <a:lumMod val="50000"/>
                  </a:schemeClr>
                </a:solidFill>
              </a:rPr>
              <a:t>50</a:t>
            </a:r>
            <a:r>
              <a:rPr lang="en-US" dirty="0" smtClean="0">
                <a:solidFill>
                  <a:schemeClr val="accent3">
                    <a:lumMod val="50000"/>
                  </a:schemeClr>
                </a:solidFill>
              </a:rPr>
              <a:t>B</a:t>
            </a:r>
            <a:endParaRPr lang="en-US" dirty="0">
              <a:solidFill>
                <a:schemeClr val="accent3">
                  <a:lumMod val="50000"/>
                </a:schemeClr>
              </a:solidFill>
            </a:endParaRPr>
          </a:p>
        </p:txBody>
      </p:sp>
      <p:sp>
        <p:nvSpPr>
          <p:cNvPr id="3" name="Rectangle 2"/>
          <p:cNvSpPr/>
          <p:nvPr/>
        </p:nvSpPr>
        <p:spPr>
          <a:xfrm>
            <a:off x="511203" y="685800"/>
            <a:ext cx="8202560" cy="1569660"/>
          </a:xfrm>
          <a:prstGeom prst="rect">
            <a:avLst/>
          </a:prstGeom>
        </p:spPr>
        <p:txBody>
          <a:bodyPr wrap="square">
            <a:spAutoFit/>
          </a:bodyPr>
          <a:lstStyle/>
          <a:p>
            <a:pPr algn="ctr" eaLnBrk="0" hangingPunct="0">
              <a:buClr>
                <a:srgbClr val="F0A22E"/>
              </a:buClr>
              <a:buSzPct val="70000"/>
              <a:defRPr/>
            </a:pPr>
            <a:r>
              <a:rPr lang="en-US" altLang="en-US" sz="3200" b="1" dirty="0" smtClean="0">
                <a:solidFill>
                  <a:schemeClr val="accent3">
                    <a:lumMod val="50000"/>
                  </a:schemeClr>
                </a:solidFill>
                <a:ea typeface="Calibri" pitchFamily="34" charset="0"/>
              </a:rPr>
              <a:t>Crisis Intervention Tips</a:t>
            </a:r>
            <a:r>
              <a:rPr lang="en-US" altLang="en-US" sz="3200" b="1" dirty="0">
                <a:solidFill>
                  <a:schemeClr val="accent3">
                    <a:lumMod val="50000"/>
                  </a:schemeClr>
                </a:solidFill>
                <a:ea typeface="Times New Roman" pitchFamily="18" charset="0"/>
              </a:rPr>
              <a:t> </a:t>
            </a:r>
            <a:r>
              <a:rPr lang="en-US" altLang="en-US" sz="3200" b="1" dirty="0" smtClean="0">
                <a:solidFill>
                  <a:schemeClr val="accent3">
                    <a:lumMod val="50000"/>
                  </a:schemeClr>
                </a:solidFill>
                <a:ea typeface="Times New Roman" pitchFamily="18" charset="0"/>
              </a:rPr>
              <a:t>when Responding to those with </a:t>
            </a:r>
          </a:p>
          <a:p>
            <a:pPr algn="ctr" eaLnBrk="0" hangingPunct="0">
              <a:buClr>
                <a:srgbClr val="F0A22E"/>
              </a:buClr>
              <a:buSzPct val="70000"/>
              <a:defRPr/>
            </a:pPr>
            <a:r>
              <a:rPr lang="en-US" altLang="en-US" sz="3200" b="1" dirty="0" smtClean="0">
                <a:solidFill>
                  <a:schemeClr val="accent3">
                    <a:lumMod val="50000"/>
                  </a:schemeClr>
                </a:solidFill>
                <a:ea typeface="Times New Roman" pitchFamily="18" charset="0"/>
              </a:rPr>
              <a:t>Developmental Disabilities</a:t>
            </a:r>
            <a:endParaRPr lang="en-US" altLang="en-US" sz="3200" b="1" dirty="0">
              <a:solidFill>
                <a:schemeClr val="accent3">
                  <a:lumMod val="50000"/>
                </a:schemeClr>
              </a:solidFill>
              <a:ea typeface="Calibri"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51B</a:t>
            </a:r>
            <a:endParaRPr lang="en-US" dirty="0"/>
          </a:p>
        </p:txBody>
      </p:sp>
      <p:sp>
        <p:nvSpPr>
          <p:cNvPr id="3" name="Rectangle 2"/>
          <p:cNvSpPr/>
          <p:nvPr/>
        </p:nvSpPr>
        <p:spPr>
          <a:xfrm>
            <a:off x="304800" y="864975"/>
            <a:ext cx="8534400" cy="5509200"/>
          </a:xfrm>
          <a:prstGeom prst="rect">
            <a:avLst/>
          </a:prstGeom>
        </p:spPr>
        <p:txBody>
          <a:bodyPr wrap="square">
            <a:spAutoFit/>
          </a:bodyPr>
          <a:lstStyle/>
          <a:p>
            <a:pPr algn="ctr" eaLnBrk="0" hangingPunct="0">
              <a:buClr>
                <a:srgbClr val="F0A22E"/>
              </a:buClr>
              <a:buSzPct val="70000"/>
              <a:defRPr/>
            </a:pPr>
            <a:r>
              <a:rPr lang="en-US" altLang="en-US" sz="3200" b="1" dirty="0" smtClean="0">
                <a:solidFill>
                  <a:schemeClr val="accent3">
                    <a:lumMod val="50000"/>
                  </a:schemeClr>
                </a:solidFill>
                <a:ea typeface="Calibri" pitchFamily="34" charset="0"/>
              </a:rPr>
              <a:t>General Interaction Tips</a:t>
            </a:r>
          </a:p>
          <a:p>
            <a:pPr marL="285750" indent="-285750" eaLnBrk="0" hangingPunct="0">
              <a:buClr>
                <a:srgbClr val="F0A22E"/>
              </a:buClr>
              <a:buSzPct val="70000"/>
              <a:buFont typeface="Arial" panose="020B0604020202020204" pitchFamily="34" charset="0"/>
              <a:buChar char="•"/>
              <a:defRPr/>
            </a:pPr>
            <a:endParaRPr lang="en-US" altLang="en-US" sz="1600" dirty="0">
              <a:ea typeface="Calibri" pitchFamily="34" charset="0"/>
            </a:endParaRPr>
          </a:p>
          <a:p>
            <a:pPr algn="ctr" eaLnBrk="0" hangingPunct="0">
              <a:buClr>
                <a:schemeClr val="accent3"/>
              </a:buClr>
              <a:buSzPct val="70000"/>
              <a:defRPr/>
            </a:pPr>
            <a:r>
              <a:rPr lang="en-US" altLang="en-US" sz="1900" b="1" i="1" dirty="0" smtClean="0">
                <a:solidFill>
                  <a:srgbClr val="FF0000"/>
                </a:solidFill>
                <a:ea typeface="Calibri" pitchFamily="34" charset="0"/>
              </a:rPr>
              <a:t>After you announce yourself and share your identification:</a:t>
            </a:r>
          </a:p>
          <a:p>
            <a:pPr marL="285750" indent="-285750" eaLnBrk="0" hangingPunct="0">
              <a:buClr>
                <a:schemeClr val="accent3"/>
              </a:buClr>
              <a:buSzPct val="70000"/>
              <a:buFont typeface="Arial" panose="020B0604020202020204" pitchFamily="34" charset="0"/>
              <a:buChar char="•"/>
              <a:defRPr/>
            </a:pPr>
            <a:endParaRPr lang="en-US" altLang="en-US" sz="1900" b="1" dirty="0" smtClean="0">
              <a:ea typeface="Calibri" pitchFamily="34" charset="0"/>
            </a:endParaRPr>
          </a:p>
          <a:p>
            <a:pPr marL="742950" lvl="1" indent="-28575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Have </a:t>
            </a:r>
            <a:r>
              <a:rPr lang="en-US" altLang="en-US" sz="1900" b="1" dirty="0">
                <a:solidFill>
                  <a:prstClr val="black"/>
                </a:solidFill>
                <a:ea typeface="Calibri" pitchFamily="34" charset="0"/>
              </a:rPr>
              <a:t>only one person </a:t>
            </a:r>
            <a:r>
              <a:rPr lang="en-US" altLang="en-US" sz="1900" b="1" dirty="0" smtClean="0">
                <a:solidFill>
                  <a:prstClr val="black"/>
                </a:solidFill>
                <a:ea typeface="Calibri" pitchFamily="34" charset="0"/>
              </a:rPr>
              <a:t>act as </a:t>
            </a:r>
            <a:r>
              <a:rPr lang="en-US" altLang="en-US" sz="1900" b="1" dirty="0">
                <a:solidFill>
                  <a:prstClr val="black"/>
                </a:solidFill>
                <a:ea typeface="Calibri" pitchFamily="34" charset="0"/>
              </a:rPr>
              <a:t>the primary “</a:t>
            </a:r>
            <a:r>
              <a:rPr lang="en-US" altLang="en-US" sz="1900" b="1" dirty="0" smtClean="0">
                <a:solidFill>
                  <a:prstClr val="black"/>
                </a:solidFill>
                <a:ea typeface="Calibri" pitchFamily="34" charset="0"/>
              </a:rPr>
              <a:t>interactor.”</a:t>
            </a:r>
          </a:p>
          <a:p>
            <a:pPr marL="742950" lvl="1" indent="-28575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742950" lvl="1" indent="-285750" eaLnBrk="0" hangingPunct="0">
              <a:buClr>
                <a:schemeClr val="accent3"/>
              </a:buClr>
              <a:buSzPct val="70000"/>
              <a:buFont typeface="Arial" panose="020B0604020202020204" pitchFamily="34" charset="0"/>
              <a:buChar char="•"/>
              <a:defRPr/>
            </a:pPr>
            <a:r>
              <a:rPr lang="en-US" altLang="en-US" sz="1900" b="1" dirty="0" smtClean="0">
                <a:ea typeface="Calibri" pitchFamily="34" charset="0"/>
              </a:rPr>
              <a:t>When the situation allows, take an </a:t>
            </a:r>
            <a:r>
              <a:rPr lang="en-US" altLang="en-US" sz="1900" b="1" dirty="0" smtClean="0">
                <a:solidFill>
                  <a:prstClr val="black"/>
                </a:solidFill>
                <a:ea typeface="Calibri" pitchFamily="34" charset="0"/>
              </a:rPr>
              <a:t>empathic stance by using a warm or neutral tone. For example, “I’m here to help keep everyone safe”</a:t>
            </a:r>
            <a:endParaRPr lang="en-US" altLang="en-US" sz="1900" b="1" dirty="0">
              <a:solidFill>
                <a:prstClr val="black"/>
              </a:solidFill>
              <a:ea typeface="Calibri" pitchFamily="34" charset="0"/>
            </a:endParaRPr>
          </a:p>
          <a:p>
            <a:pPr marL="742950" lvl="1" indent="-285750" eaLnBrk="0" hangingPunct="0">
              <a:buClr>
                <a:schemeClr val="accent3"/>
              </a:buClr>
              <a:buSzPct val="70000"/>
              <a:buFont typeface="Arial" panose="020B0604020202020204" pitchFamily="34" charset="0"/>
              <a:buChar char="•"/>
              <a:defRPr/>
            </a:pPr>
            <a:endParaRPr lang="en-US" altLang="en-US" sz="1900" b="1" dirty="0" smtClean="0">
              <a:ea typeface="Calibri" pitchFamily="34" charset="0"/>
            </a:endParaRPr>
          </a:p>
          <a:p>
            <a:pPr marL="742950" lvl="1" indent="-285750" eaLnBrk="0" hangingPunct="0">
              <a:buClr>
                <a:schemeClr val="accent3"/>
              </a:buClr>
              <a:buSzPct val="70000"/>
              <a:buFont typeface="Arial" panose="020B0604020202020204" pitchFamily="34" charset="0"/>
              <a:buChar char="•"/>
              <a:defRPr/>
            </a:pPr>
            <a:r>
              <a:rPr lang="en-US" altLang="en-US" sz="1900" b="1" dirty="0" smtClean="0">
                <a:ea typeface="Calibri" pitchFamily="34" charset="0"/>
              </a:rPr>
              <a:t>Avoid correcting behaviors. Give directives for positive behavior instead.</a:t>
            </a:r>
          </a:p>
          <a:p>
            <a:pPr marL="742950" lvl="1" indent="-285750" eaLnBrk="0" hangingPunct="0">
              <a:buClr>
                <a:schemeClr val="accent3"/>
              </a:buClr>
              <a:buSzPct val="70000"/>
              <a:buFont typeface="Arial" panose="020B0604020202020204" pitchFamily="34" charset="0"/>
              <a:buChar char="•"/>
              <a:defRPr/>
            </a:pPr>
            <a:endParaRPr lang="en-US" altLang="en-US" sz="1900" b="1" dirty="0" smtClean="0">
              <a:ea typeface="Calibri" pitchFamily="34" charset="0"/>
            </a:endParaRPr>
          </a:p>
          <a:p>
            <a:pPr marL="742950" lvl="1" indent="-28575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Ask </a:t>
            </a:r>
            <a:r>
              <a:rPr lang="en-US" altLang="en-US" sz="1900" b="1" dirty="0">
                <a:solidFill>
                  <a:prstClr val="black"/>
                </a:solidFill>
                <a:ea typeface="Calibri" pitchFamily="34" charset="0"/>
              </a:rPr>
              <a:t>questions in a step-by-step </a:t>
            </a:r>
            <a:r>
              <a:rPr lang="en-US" altLang="en-US" sz="1900" b="1" dirty="0" smtClean="0">
                <a:solidFill>
                  <a:prstClr val="black"/>
                </a:solidFill>
                <a:ea typeface="Calibri" pitchFamily="34" charset="0"/>
              </a:rPr>
              <a:t>manner and allow time for the individual to process and answer.</a:t>
            </a:r>
          </a:p>
          <a:p>
            <a:pPr marL="742950" lvl="1" indent="-285750" eaLnBrk="0" hangingPunct="0">
              <a:buClr>
                <a:schemeClr val="accent3"/>
              </a:buClr>
              <a:buSzPct val="70000"/>
              <a:buFont typeface="Arial" panose="020B0604020202020204" pitchFamily="34" charset="0"/>
              <a:buChar char="•"/>
              <a:defRPr/>
            </a:pPr>
            <a:endParaRPr lang="en-US" altLang="en-US" sz="1900" b="1" dirty="0" smtClean="0">
              <a:solidFill>
                <a:prstClr val="black"/>
              </a:solidFill>
              <a:ea typeface="Calibri" pitchFamily="34" charset="0"/>
            </a:endParaRPr>
          </a:p>
          <a:p>
            <a:pPr marL="742950" lvl="1" indent="-28575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A delayed or absent response to your questions or commands </a:t>
            </a:r>
            <a:r>
              <a:rPr lang="en-US" altLang="en-US" sz="1900" b="1" u="sng" dirty="0">
                <a:solidFill>
                  <a:prstClr val="black"/>
                </a:solidFill>
                <a:ea typeface="Calibri" pitchFamily="34" charset="0"/>
              </a:rPr>
              <a:t>may not necessarily</a:t>
            </a:r>
            <a:r>
              <a:rPr lang="en-US" altLang="en-US" sz="1900" b="1" dirty="0">
                <a:solidFill>
                  <a:prstClr val="black"/>
                </a:solidFill>
                <a:ea typeface="Calibri" pitchFamily="34" charset="0"/>
              </a:rPr>
              <a:t> reflect </a:t>
            </a:r>
            <a:r>
              <a:rPr lang="en-US" altLang="en-US" sz="1900" b="1" dirty="0" smtClean="0">
                <a:solidFill>
                  <a:prstClr val="black"/>
                </a:solidFill>
                <a:ea typeface="Calibri" pitchFamily="34" charset="0"/>
              </a:rPr>
              <a:t>willful.</a:t>
            </a:r>
            <a:endParaRPr lang="en-US" altLang="en-US" sz="1600" dirty="0">
              <a:ea typeface="Calibri" pitchFamily="34" charset="0"/>
            </a:endParaRPr>
          </a:p>
        </p:txBody>
      </p:sp>
    </p:spTree>
    <p:extLst>
      <p:ext uri="{BB962C8B-B14F-4D97-AF65-F5344CB8AC3E}">
        <p14:creationId xmlns:p14="http://schemas.microsoft.com/office/powerpoint/2010/main" val="1862255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52B</a:t>
            </a:r>
            <a:endParaRPr lang="en-US" dirty="0"/>
          </a:p>
        </p:txBody>
      </p:sp>
      <p:sp>
        <p:nvSpPr>
          <p:cNvPr id="3" name="Rectangle 2"/>
          <p:cNvSpPr/>
          <p:nvPr/>
        </p:nvSpPr>
        <p:spPr>
          <a:xfrm>
            <a:off x="457200" y="914400"/>
            <a:ext cx="8534399" cy="5216813"/>
          </a:xfrm>
          <a:prstGeom prst="rect">
            <a:avLst/>
          </a:prstGeom>
        </p:spPr>
        <p:txBody>
          <a:bodyPr wrap="square">
            <a:spAutoFit/>
          </a:bodyPr>
          <a:lstStyle/>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Interaction Tips </a:t>
            </a:r>
          </a:p>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De-escalation Strategies</a:t>
            </a:r>
          </a:p>
          <a:p>
            <a:pPr lvl="0" algn="ctr" eaLnBrk="0" hangingPunct="0">
              <a:buClr>
                <a:srgbClr val="F0A22E"/>
              </a:buClr>
              <a:buSzPct val="70000"/>
              <a:defRPr/>
            </a:pPr>
            <a:endParaRPr lang="en-US" altLang="en-US" sz="2800" b="1" dirty="0">
              <a:solidFill>
                <a:srgbClr val="FF0000"/>
              </a:solidFill>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Ask the person </a:t>
            </a:r>
            <a:r>
              <a:rPr lang="en-US" altLang="en-US" sz="1900" b="1" dirty="0" smtClean="0">
                <a:solidFill>
                  <a:prstClr val="black"/>
                </a:solidFill>
                <a:ea typeface="Calibri" pitchFamily="34" charset="0"/>
              </a:rPr>
              <a:t>or the responsible party how </a:t>
            </a:r>
            <a:r>
              <a:rPr lang="en-US" altLang="en-US" sz="1900" b="1" dirty="0">
                <a:solidFill>
                  <a:prstClr val="black"/>
                </a:solidFill>
                <a:ea typeface="Calibri" pitchFamily="34" charset="0"/>
              </a:rPr>
              <a:t>you can best </a:t>
            </a:r>
            <a:r>
              <a:rPr lang="en-US" altLang="en-US" sz="1900" b="1" dirty="0" smtClean="0">
                <a:solidFill>
                  <a:prstClr val="black"/>
                </a:solidFill>
                <a:ea typeface="Calibri" pitchFamily="34" charset="0"/>
              </a:rPr>
              <a:t>assist.  “What has helped in the past in situations like this?” “Do they have a crisis plan?”</a:t>
            </a:r>
          </a:p>
          <a:p>
            <a:pPr marL="342900" indent="-342900" eaLnBrk="0" hangingPunct="0">
              <a:buClr>
                <a:schemeClr val="accent3"/>
              </a:buClr>
              <a:buSzPct val="70000"/>
              <a:buFont typeface="Arial" panose="020B0604020202020204" pitchFamily="34" charset="0"/>
              <a:buChar char="•"/>
              <a:defRPr/>
            </a:pPr>
            <a:endParaRPr lang="en-US" altLang="en-US" sz="1900" b="1" dirty="0" smtClean="0">
              <a:solidFill>
                <a:prstClr val="black"/>
              </a:solidFill>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Look </a:t>
            </a:r>
            <a:r>
              <a:rPr lang="en-US" altLang="en-US" sz="1900" b="1" dirty="0">
                <a:solidFill>
                  <a:prstClr val="black"/>
                </a:solidFill>
                <a:ea typeface="Calibri" pitchFamily="34" charset="0"/>
              </a:rPr>
              <a:t>for sensory aids and allow the person to hold a soothing item if safety is not jeopardized.</a:t>
            </a:r>
          </a:p>
          <a:p>
            <a:pPr marL="34290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Tell </a:t>
            </a:r>
            <a:r>
              <a:rPr lang="en-US" altLang="en-US" sz="1900" b="1" dirty="0">
                <a:solidFill>
                  <a:prstClr val="black"/>
                </a:solidFill>
                <a:ea typeface="Calibri" pitchFamily="34" charset="0"/>
              </a:rPr>
              <a:t>them </a:t>
            </a:r>
            <a:r>
              <a:rPr lang="en-US" altLang="en-US" sz="1900" b="1" dirty="0" smtClean="0">
                <a:solidFill>
                  <a:prstClr val="black"/>
                </a:solidFill>
                <a:ea typeface="Calibri" pitchFamily="34" charset="0"/>
              </a:rPr>
              <a:t>honestly what is likely </a:t>
            </a:r>
            <a:r>
              <a:rPr lang="en-US" altLang="en-US" sz="1900" b="1" dirty="0">
                <a:solidFill>
                  <a:prstClr val="black"/>
                </a:solidFill>
                <a:ea typeface="Calibri" pitchFamily="34" charset="0"/>
              </a:rPr>
              <a:t>to happen </a:t>
            </a:r>
            <a:r>
              <a:rPr lang="en-US" altLang="en-US" sz="1900" b="1" dirty="0" smtClean="0">
                <a:solidFill>
                  <a:prstClr val="black"/>
                </a:solidFill>
                <a:ea typeface="Calibri" pitchFamily="34" charset="0"/>
              </a:rPr>
              <a:t>using </a:t>
            </a:r>
            <a:r>
              <a:rPr lang="en-US" altLang="en-US" sz="1900" b="1" dirty="0">
                <a:solidFill>
                  <a:prstClr val="black"/>
                </a:solidFill>
                <a:ea typeface="Calibri" pitchFamily="34" charset="0"/>
              </a:rPr>
              <a:t>everyday </a:t>
            </a:r>
            <a:r>
              <a:rPr lang="en-US" altLang="en-US" sz="1900" b="1" dirty="0" smtClean="0">
                <a:solidFill>
                  <a:prstClr val="black"/>
                </a:solidFill>
                <a:ea typeface="Calibri" pitchFamily="34" charset="0"/>
              </a:rPr>
              <a:t>language.</a:t>
            </a:r>
          </a:p>
          <a:p>
            <a:pPr marL="342900" lvl="0" indent="-342900" eaLnBrk="0" hangingPunct="0">
              <a:buClr>
                <a:schemeClr val="accent3"/>
              </a:buClr>
              <a:buSzPct val="70000"/>
              <a:buFont typeface="Arial" panose="020B0604020202020204" pitchFamily="34" charset="0"/>
              <a:buChar char="•"/>
              <a:defRPr/>
            </a:pPr>
            <a:endParaRPr lang="en-US" altLang="en-US" sz="1900" b="1" dirty="0" smtClean="0">
              <a:solidFill>
                <a:prstClr val="black"/>
              </a:solidFill>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smtClean="0">
                <a:solidFill>
                  <a:prstClr val="black"/>
                </a:solidFill>
                <a:ea typeface="Calibri" pitchFamily="34" charset="0"/>
              </a:rPr>
              <a:t>Show </a:t>
            </a:r>
            <a:r>
              <a:rPr lang="en-US" altLang="en-US" sz="1900" b="1" dirty="0">
                <a:solidFill>
                  <a:prstClr val="black"/>
                </a:solidFill>
                <a:ea typeface="Calibri" pitchFamily="34" charset="0"/>
              </a:rPr>
              <a:t>the person what you want them to do if possible, rather than just stating it.</a:t>
            </a:r>
          </a:p>
          <a:p>
            <a:pPr marL="285750" lvl="0" indent="-285750" eaLnBrk="0" hangingPunct="0">
              <a:buClr>
                <a:srgbClr val="F0A22E"/>
              </a:buClr>
              <a:buSzPct val="70000"/>
              <a:buFont typeface="Wingdings" panose="05000000000000000000" pitchFamily="2" charset="2"/>
              <a:buChar char="q"/>
              <a:defRPr/>
            </a:pPr>
            <a:endParaRPr lang="en-US" altLang="en-US" sz="1600" b="1" dirty="0">
              <a:solidFill>
                <a:prstClr val="black"/>
              </a:solidFill>
              <a:ea typeface="Calibri" pitchFamily="34" charset="0"/>
            </a:endParaRPr>
          </a:p>
          <a:p>
            <a:pPr marL="285750" lvl="0" indent="-285750" eaLnBrk="0" hangingPunct="0">
              <a:buClr>
                <a:srgbClr val="F0A22E"/>
              </a:buClr>
              <a:buSzPct val="70000"/>
              <a:buFont typeface="Wingdings" panose="05000000000000000000" pitchFamily="2" charset="2"/>
              <a:buChar char="q"/>
              <a:defRPr/>
            </a:pPr>
            <a:endParaRPr lang="en-US" altLang="en-US" sz="1600" b="1" dirty="0">
              <a:solidFill>
                <a:prstClr val="black"/>
              </a:solidFill>
              <a:ea typeface="Calibri" pitchFamily="34" charset="0"/>
            </a:endParaRPr>
          </a:p>
        </p:txBody>
      </p:sp>
    </p:spTree>
    <p:extLst>
      <p:ext uri="{BB962C8B-B14F-4D97-AF65-F5344CB8AC3E}">
        <p14:creationId xmlns:p14="http://schemas.microsoft.com/office/powerpoint/2010/main" val="3576772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dirty="0" smtClean="0"/>
              <a:t>53B</a:t>
            </a:r>
            <a:endParaRPr lang="en-US" dirty="0"/>
          </a:p>
        </p:txBody>
      </p:sp>
      <p:sp>
        <p:nvSpPr>
          <p:cNvPr id="3" name="Rectangle 2"/>
          <p:cNvSpPr/>
          <p:nvPr/>
        </p:nvSpPr>
        <p:spPr>
          <a:xfrm>
            <a:off x="381000" y="914400"/>
            <a:ext cx="8610600" cy="4693593"/>
          </a:xfrm>
          <a:prstGeom prst="rect">
            <a:avLst/>
          </a:prstGeom>
        </p:spPr>
        <p:txBody>
          <a:bodyPr wrap="square">
            <a:spAutoFit/>
          </a:bodyPr>
          <a:lstStyle/>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Interaction Tips </a:t>
            </a:r>
          </a:p>
          <a:p>
            <a:pPr lvl="0" algn="ctr" eaLnBrk="0" hangingPunct="0">
              <a:buClr>
                <a:srgbClr val="F0A22E"/>
              </a:buClr>
              <a:buSzPct val="70000"/>
              <a:defRPr/>
            </a:pPr>
            <a:r>
              <a:rPr lang="en-US" altLang="en-US" sz="3200" b="1" dirty="0" smtClean="0">
                <a:solidFill>
                  <a:schemeClr val="accent3">
                    <a:lumMod val="50000"/>
                  </a:schemeClr>
                </a:solidFill>
                <a:ea typeface="Calibri" pitchFamily="34" charset="0"/>
              </a:rPr>
              <a:t>Things to Avoid if Possible</a:t>
            </a:r>
            <a:endParaRPr lang="en-US" altLang="en-US" sz="3200" b="1" dirty="0">
              <a:solidFill>
                <a:schemeClr val="accent3">
                  <a:lumMod val="50000"/>
                </a:schemeClr>
              </a:solidFill>
              <a:ea typeface="Calibri" pitchFamily="34" charset="0"/>
            </a:endParaRPr>
          </a:p>
          <a:p>
            <a:pPr marL="285750" lvl="0" indent="-285750" eaLnBrk="0" hangingPunct="0">
              <a:buClr>
                <a:srgbClr val="F0A22E"/>
              </a:buClr>
              <a:buSzPct val="70000"/>
              <a:buFont typeface="Arial" panose="020B0604020202020204" pitchFamily="34" charset="0"/>
              <a:buChar char="•"/>
              <a:defRPr/>
            </a:pPr>
            <a:endParaRPr lang="en-US" altLang="en-US" sz="1600" dirty="0">
              <a:solidFill>
                <a:prstClr val="black"/>
              </a:solidFill>
              <a:ea typeface="Calibri" pitchFamily="34" charset="0"/>
            </a:endParaRPr>
          </a:p>
          <a:p>
            <a:pPr lvl="0" eaLnBrk="0" hangingPunct="0">
              <a:buClr>
                <a:srgbClr val="F0A22E"/>
              </a:buClr>
              <a:buSzPct val="70000"/>
              <a:defRPr/>
            </a:pPr>
            <a:endParaRPr lang="en-US" altLang="en-US" sz="16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Avoid sudden and unpredictable movements.</a:t>
            </a: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r>
              <a:rPr lang="en-US" altLang="en-US" sz="1900" b="1" dirty="0">
                <a:solidFill>
                  <a:prstClr val="black"/>
                </a:solidFill>
                <a:ea typeface="Calibri" pitchFamily="34" charset="0"/>
              </a:rPr>
              <a:t>Avoid stopping their repetitive behaviors </a:t>
            </a:r>
            <a:r>
              <a:rPr lang="en-US" altLang="en-US" sz="1900" b="1" dirty="0" smtClean="0">
                <a:solidFill>
                  <a:prstClr val="black"/>
                </a:solidFill>
                <a:ea typeface="Calibri" pitchFamily="34" charset="0"/>
              </a:rPr>
              <a:t>(e.g., hand flapping) unless </a:t>
            </a:r>
            <a:r>
              <a:rPr lang="en-US" altLang="en-US" sz="1900" b="1" dirty="0">
                <a:solidFill>
                  <a:prstClr val="black"/>
                </a:solidFill>
                <a:ea typeface="Calibri" pitchFamily="34" charset="0"/>
              </a:rPr>
              <a:t>there is a risk of injury, as it they might be a means of </a:t>
            </a:r>
            <a:r>
              <a:rPr lang="en-US" altLang="en-US" sz="1900" b="1" dirty="0" smtClean="0">
                <a:solidFill>
                  <a:prstClr val="black"/>
                </a:solidFill>
                <a:ea typeface="Calibri" pitchFamily="34" charset="0"/>
              </a:rPr>
              <a:t>self-soothing.</a:t>
            </a: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endParaRPr lang="en-US" altLang="en-US" sz="1900" b="1" dirty="0">
              <a:solidFill>
                <a:prstClr val="black"/>
              </a:solidFill>
              <a:ea typeface="Calibri" pitchFamily="34" charset="0"/>
            </a:endParaRPr>
          </a:p>
          <a:p>
            <a:pPr marL="342900" indent="-342900" eaLnBrk="0" hangingPunct="0">
              <a:buClr>
                <a:schemeClr val="accent3"/>
              </a:buClr>
              <a:buSzPct val="70000"/>
              <a:buFont typeface="Arial" panose="020B0604020202020204" pitchFamily="34" charset="0"/>
              <a:buChar char="•"/>
              <a:defRPr/>
            </a:pPr>
            <a:r>
              <a:rPr lang="en-US" altLang="en-US" sz="1900" b="1" dirty="0">
                <a:solidFill>
                  <a:prstClr val="black"/>
                </a:solidFill>
                <a:latin typeface="Arial" panose="020B0604020202020204" pitchFamily="34" charset="0"/>
                <a:ea typeface="Calibri" pitchFamily="34" charset="0"/>
                <a:cs typeface="Arial" panose="020B0604020202020204" pitchFamily="34" charset="0"/>
              </a:rPr>
              <a:t>Ignore self-talk </a:t>
            </a:r>
            <a:r>
              <a:rPr lang="en-US" altLang="en-US" sz="1900" b="1" dirty="0" smtClean="0">
                <a:solidFill>
                  <a:prstClr val="black"/>
                </a:solidFill>
                <a:latin typeface="Arial" panose="020B0604020202020204" pitchFamily="34" charset="0"/>
                <a:ea typeface="Calibri" pitchFamily="34" charset="0"/>
                <a:cs typeface="Arial" panose="020B0604020202020204" pitchFamily="34" charset="0"/>
              </a:rPr>
              <a:t>the </a:t>
            </a:r>
            <a:r>
              <a:rPr lang="en-US" altLang="en-US" sz="1900" b="1" dirty="0">
                <a:solidFill>
                  <a:prstClr val="black"/>
                </a:solidFill>
                <a:latin typeface="Arial" panose="020B0604020202020204" pitchFamily="34" charset="0"/>
                <a:ea typeface="Calibri" pitchFamily="34" charset="0"/>
                <a:cs typeface="Arial" panose="020B0604020202020204" pitchFamily="34" charset="0"/>
              </a:rPr>
              <a:t>person uses for coping unless it interferes in emergency procedures. This may sometimes include profanity or verbal </a:t>
            </a:r>
            <a:r>
              <a:rPr lang="en-US" altLang="en-US" sz="1900" b="1" dirty="0" smtClean="0">
                <a:solidFill>
                  <a:prstClr val="black"/>
                </a:solidFill>
                <a:latin typeface="Arial" panose="020B0604020202020204" pitchFamily="34" charset="0"/>
                <a:ea typeface="Calibri" pitchFamily="34" charset="0"/>
                <a:cs typeface="Arial" panose="020B0604020202020204" pitchFamily="34" charset="0"/>
              </a:rPr>
              <a:t>threats.</a:t>
            </a:r>
            <a:endParaRPr lang="en-US" altLang="en-US" sz="1900" b="1" dirty="0">
              <a:solidFill>
                <a:prstClr val="black"/>
              </a:solidFill>
              <a:ea typeface="Calibri" pitchFamily="34" charset="0"/>
            </a:endParaRPr>
          </a:p>
          <a:p>
            <a:pPr marL="342900" lvl="0" indent="-342900" eaLnBrk="0" hangingPunct="0">
              <a:buClr>
                <a:schemeClr val="accent3"/>
              </a:buClr>
              <a:buSzPct val="70000"/>
              <a:buFont typeface="Arial" panose="020B0604020202020204" pitchFamily="34" charset="0"/>
              <a:buChar char="•"/>
              <a:defRPr/>
            </a:pPr>
            <a:endParaRPr lang="en-US" altLang="en-US" sz="1900" b="1" dirty="0" smtClean="0">
              <a:solidFill>
                <a:prstClr val="black"/>
              </a:solidFill>
              <a:latin typeface="Arial" panose="020B0604020202020204" pitchFamily="34" charset="0"/>
              <a:ea typeface="Calibri" pitchFamily="34" charset="0"/>
              <a:cs typeface="Arial" panose="020B0604020202020204" pitchFamily="34" charset="0"/>
            </a:endParaRPr>
          </a:p>
          <a:p>
            <a:pPr marL="285750" lvl="0" indent="-285750" eaLnBrk="0" hangingPunct="0">
              <a:buClr>
                <a:srgbClr val="F0A22E"/>
              </a:buClr>
              <a:buSzPct val="70000"/>
              <a:buFont typeface="Wingdings" panose="05000000000000000000" pitchFamily="2" charset="2"/>
              <a:buChar char="q"/>
              <a:defRPr/>
            </a:pPr>
            <a:endParaRPr lang="en-US" altLang="en-US" sz="1600" b="1" dirty="0">
              <a:solidFill>
                <a:prstClr val="black"/>
              </a:solidFill>
              <a:latin typeface="Arial" panose="020B0604020202020204" pitchFamily="34" charset="0"/>
              <a:ea typeface="Calibri" pitchFamily="34" charset="0"/>
              <a:cs typeface="Arial" panose="020B0604020202020204" pitchFamily="34" charset="0"/>
            </a:endParaRPr>
          </a:p>
          <a:p>
            <a:pPr marL="285750" lvl="0" indent="-285750" eaLnBrk="0" hangingPunct="0">
              <a:buClr>
                <a:srgbClr val="F0A22E"/>
              </a:buClr>
              <a:buSzPct val="70000"/>
              <a:buFont typeface="Arial" panose="020B0604020202020204" pitchFamily="34" charset="0"/>
              <a:buChar char="•"/>
              <a:defRPr/>
            </a:pPr>
            <a:endParaRPr lang="en-US" altLang="en-US" sz="1600" b="1" dirty="0">
              <a:solidFill>
                <a:prstClr val="black"/>
              </a:solidFill>
              <a:ea typeface="Calibri" pitchFamily="34" charset="0"/>
            </a:endParaRPr>
          </a:p>
        </p:txBody>
      </p:sp>
    </p:spTree>
    <p:extLst>
      <p:ext uri="{BB962C8B-B14F-4D97-AF65-F5344CB8AC3E}">
        <p14:creationId xmlns:p14="http://schemas.microsoft.com/office/powerpoint/2010/main" val="253263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pPr algn="ctr"/>
            <a:r>
              <a:rPr lang="en-US" sz="3200" b="1" dirty="0" smtClean="0">
                <a:solidFill>
                  <a:schemeClr val="accent3">
                    <a:lumMod val="50000"/>
                  </a:schemeClr>
                </a:solidFill>
                <a:latin typeface="Arial" panose="020B0604020202020204" pitchFamily="34" charset="0"/>
                <a:cs typeface="Arial" panose="020B0604020202020204" pitchFamily="34" charset="0"/>
              </a:rPr>
              <a:t>In Closing</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marL="0" indent="0" algn="ctr">
              <a:buNone/>
            </a:pPr>
            <a:r>
              <a:rPr lang="en-US" sz="2000" b="1" i="1" dirty="0" smtClean="0">
                <a:latin typeface="Arial" panose="020B0604020202020204" pitchFamily="34" charset="0"/>
                <a:cs typeface="Arial" panose="020B0604020202020204" pitchFamily="34" charset="0"/>
              </a:rPr>
              <a:t>We appreciate your feedback: Please provide questions, comments, and case examples for us to share going forward!</a:t>
            </a:r>
          </a:p>
          <a:p>
            <a:endParaRPr lang="en-US" sz="2000" b="1" dirty="0">
              <a:latin typeface="Arial" panose="020B0604020202020204" pitchFamily="34" charset="0"/>
              <a:cs typeface="Arial" panose="020B0604020202020204" pitchFamily="34" charset="0"/>
            </a:endParaRPr>
          </a:p>
          <a:p>
            <a:pPr marL="0" indent="0">
              <a:buNone/>
            </a:pPr>
            <a:endParaRPr lang="en-US" sz="2000" b="1" dirty="0" smtClean="0">
              <a:latin typeface="Arial" panose="020B0604020202020204" pitchFamily="34" charset="0"/>
              <a:cs typeface="Arial" panose="020B0604020202020204" pitchFamily="34" charset="0"/>
            </a:endParaRPr>
          </a:p>
          <a:p>
            <a:pPr marL="0" indent="0" algn="ctr">
              <a:buNone/>
            </a:pPr>
            <a:r>
              <a:rPr lang="en-US" sz="3200" b="1" i="1" dirty="0" smtClean="0">
                <a:solidFill>
                  <a:schemeClr val="accent3">
                    <a:lumMod val="50000"/>
                  </a:schemeClr>
                </a:solidFill>
                <a:latin typeface="Arial" panose="020B0604020202020204" pitchFamily="34" charset="0"/>
                <a:cs typeface="Arial" panose="020B0604020202020204" pitchFamily="34" charset="0"/>
              </a:rPr>
              <a:t>Thank you for your attendance and participation</a:t>
            </a:r>
            <a:r>
              <a:rPr lang="en-US" sz="3200" b="1" i="1" dirty="0">
                <a:solidFill>
                  <a:schemeClr val="accent3">
                    <a:lumMod val="50000"/>
                  </a:schemeClr>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pPr>
              <a:defRPr/>
            </a:pPr>
            <a:fld id="{E6AF7A35-3D56-47F6-8E67-A6D91FAFCE47}" type="slidenum">
              <a:rPr lang="en-US" smtClean="0"/>
              <a:pPr>
                <a:defRPr/>
              </a:pPr>
              <a:t>54</a:t>
            </a:fld>
            <a:r>
              <a:rPr lang="en-US" dirty="0" smtClean="0"/>
              <a:t>P</a:t>
            </a:r>
            <a:endParaRPr lang="en-US" dirty="0"/>
          </a:p>
        </p:txBody>
      </p:sp>
    </p:spTree>
    <p:extLst>
      <p:ext uri="{BB962C8B-B14F-4D97-AF65-F5344CB8AC3E}">
        <p14:creationId xmlns:p14="http://schemas.microsoft.com/office/powerpoint/2010/main" val="788078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8" y="1268508"/>
            <a:ext cx="4419969" cy="2717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0213" y="4050832"/>
            <a:ext cx="7820387" cy="2092881"/>
          </a:xfrm>
          <a:prstGeom prst="rect">
            <a:avLst/>
          </a:prstGeom>
        </p:spPr>
        <p:txBody>
          <a:bodyPr wrap="square">
            <a:spAutoFit/>
          </a:bodyPr>
          <a:lstStyle/>
          <a:p>
            <a:pPr marL="342900" lvl="0" indent="-342900" fontAlgn="auto">
              <a:spcAft>
                <a:spcPts val="0"/>
              </a:spcAft>
              <a:buClr>
                <a:schemeClr val="accent3"/>
              </a:buClr>
              <a:buFont typeface="Arial" panose="020B0604020202020204" pitchFamily="34" charset="0"/>
              <a:buChar char="•"/>
            </a:pPr>
            <a:r>
              <a:rPr lang="en-US" altLang="en-US" sz="1900" b="1" dirty="0" smtClean="0">
                <a:solidFill>
                  <a:schemeClr val="accent2"/>
                </a:solidFill>
                <a:latin typeface="Arial" panose="020B0604020202020204" pitchFamily="34" charset="0"/>
                <a:cs typeface="Arial" panose="020B0604020202020204" pitchFamily="34" charset="0"/>
              </a:rPr>
              <a:t>Amygdala</a:t>
            </a:r>
            <a:r>
              <a:rPr lang="en-US" altLang="en-US" sz="1900" b="1" dirty="0" smtClean="0">
                <a:solidFill>
                  <a:prstClr val="black"/>
                </a:solidFill>
                <a:latin typeface="Arial" panose="020B0604020202020204" pitchFamily="34" charset="0"/>
                <a:cs typeface="Arial" panose="020B0604020202020204" pitchFamily="34" charset="0"/>
              </a:rPr>
              <a:t> </a:t>
            </a:r>
            <a:r>
              <a:rPr lang="en-US" altLang="en-US" sz="1900" b="1" dirty="0">
                <a:solidFill>
                  <a:prstClr val="black"/>
                </a:solidFill>
                <a:latin typeface="Arial" panose="020B0604020202020204" pitchFamily="34" charset="0"/>
                <a:cs typeface="Arial" panose="020B0604020202020204" pitchFamily="34" charset="0"/>
              </a:rPr>
              <a:t>that detects threat (fight, flight, and freeze reactions</a:t>
            </a:r>
            <a:r>
              <a:rPr lang="en-US" altLang="en-US" sz="1900" b="1" dirty="0" smtClean="0">
                <a:solidFill>
                  <a:prstClr val="black"/>
                </a:solidFill>
                <a:latin typeface="Arial" panose="020B0604020202020204" pitchFamily="34" charset="0"/>
                <a:cs typeface="Arial" panose="020B0604020202020204" pitchFamily="34" charset="0"/>
              </a:rPr>
              <a:t>)</a:t>
            </a:r>
          </a:p>
          <a:p>
            <a:pPr marL="342900" lvl="0" indent="-342900" fontAlgn="auto">
              <a:spcAft>
                <a:spcPts val="0"/>
              </a:spcAft>
              <a:buClr>
                <a:schemeClr val="accent3"/>
              </a:buClr>
              <a:buFont typeface="Arial" panose="020B0604020202020204" pitchFamily="34" charset="0"/>
              <a:buChar char="•"/>
            </a:pPr>
            <a:endParaRPr lang="en-US" altLang="en-US" sz="1900" b="1" dirty="0">
              <a:solidFill>
                <a:prstClr val="black"/>
              </a:solidFill>
              <a:latin typeface="Arial" panose="020B0604020202020204" pitchFamily="34" charset="0"/>
              <a:cs typeface="Arial" panose="020B0604020202020204" pitchFamily="34" charset="0"/>
            </a:endParaRPr>
          </a:p>
          <a:p>
            <a:pPr marL="342900" lvl="0" indent="-342900" fontAlgn="auto">
              <a:spcAft>
                <a:spcPts val="0"/>
              </a:spcAft>
              <a:buClr>
                <a:schemeClr val="accent3"/>
              </a:buClr>
              <a:buFont typeface="Arial" panose="020B0604020202020204" pitchFamily="34" charset="0"/>
              <a:buChar char="•"/>
            </a:pPr>
            <a:r>
              <a:rPr lang="en-US" altLang="en-US" sz="1900" b="1" dirty="0">
                <a:solidFill>
                  <a:schemeClr val="accent2"/>
                </a:solidFill>
                <a:latin typeface="Arial" panose="020B0604020202020204" pitchFamily="34" charset="0"/>
                <a:cs typeface="Arial" panose="020B0604020202020204" pitchFamily="34" charset="0"/>
              </a:rPr>
              <a:t>Hippocampus</a:t>
            </a:r>
            <a:r>
              <a:rPr lang="en-US" altLang="en-US" sz="1900" b="1" dirty="0">
                <a:solidFill>
                  <a:prstClr val="black"/>
                </a:solidFill>
                <a:latin typeface="Arial" panose="020B0604020202020204" pitchFamily="34" charset="0"/>
                <a:cs typeface="Arial" panose="020B0604020202020204" pitchFamily="34" charset="0"/>
              </a:rPr>
              <a:t> for memory </a:t>
            </a:r>
            <a:r>
              <a:rPr lang="en-US" altLang="en-US" sz="1900" b="1" dirty="0" smtClean="0">
                <a:solidFill>
                  <a:prstClr val="black"/>
                </a:solidFill>
                <a:latin typeface="Arial" panose="020B0604020202020204" pitchFamily="34" charset="0"/>
                <a:cs typeface="Arial" panose="020B0604020202020204" pitchFamily="34" charset="0"/>
              </a:rPr>
              <a:t>storage</a:t>
            </a:r>
          </a:p>
          <a:p>
            <a:pPr marL="342900" lvl="0" indent="-342900" fontAlgn="auto">
              <a:spcAft>
                <a:spcPts val="0"/>
              </a:spcAft>
              <a:buClr>
                <a:schemeClr val="accent3"/>
              </a:buClr>
              <a:buFont typeface="Arial" panose="020B0604020202020204" pitchFamily="34" charset="0"/>
              <a:buChar char="•"/>
            </a:pPr>
            <a:endParaRPr lang="en-US" altLang="en-US" sz="1900" b="1" dirty="0">
              <a:solidFill>
                <a:prstClr val="black"/>
              </a:solidFill>
              <a:latin typeface="Arial" panose="020B0604020202020204" pitchFamily="34" charset="0"/>
              <a:cs typeface="Arial" panose="020B0604020202020204" pitchFamily="34" charset="0"/>
            </a:endParaRPr>
          </a:p>
          <a:p>
            <a:pPr marL="342900" lvl="0" indent="-342900" fontAlgn="auto">
              <a:spcAft>
                <a:spcPts val="0"/>
              </a:spcAft>
              <a:buClr>
                <a:schemeClr val="accent3"/>
              </a:buClr>
              <a:buFont typeface="Arial" panose="020B0604020202020204" pitchFamily="34" charset="0"/>
              <a:buChar char="•"/>
            </a:pPr>
            <a:r>
              <a:rPr lang="en-US" altLang="en-US" sz="1900" b="1" dirty="0">
                <a:solidFill>
                  <a:schemeClr val="accent2"/>
                </a:solidFill>
                <a:latin typeface="Arial" panose="020B0604020202020204" pitchFamily="34" charset="0"/>
                <a:cs typeface="Arial" panose="020B0604020202020204" pitchFamily="34" charset="0"/>
              </a:rPr>
              <a:t>Hypothalamus</a:t>
            </a:r>
            <a:r>
              <a:rPr lang="en-US" altLang="en-US" sz="1900" b="1" dirty="0">
                <a:solidFill>
                  <a:prstClr val="black"/>
                </a:solidFill>
                <a:latin typeface="Arial" panose="020B0604020202020204" pitchFamily="34" charset="0"/>
                <a:cs typeface="Arial" panose="020B0604020202020204" pitchFamily="34" charset="0"/>
              </a:rPr>
              <a:t> relays sensory information and activates the autonomic nervous and endocrine systems</a:t>
            </a:r>
          </a:p>
          <a:p>
            <a:pPr lvl="0" fontAlgn="auto">
              <a:spcAft>
                <a:spcPts val="0"/>
              </a:spcAft>
            </a:pPr>
            <a:endParaRPr lang="en-US" altLang="en-US" sz="1600" b="1" dirty="0">
              <a:solidFill>
                <a:prstClr val="black"/>
              </a:solidFill>
              <a:latin typeface="Times New Roman" charset="0"/>
              <a:cs typeface="+mn-cs"/>
            </a:endParaRPr>
          </a:p>
        </p:txBody>
      </p:sp>
      <p:sp>
        <p:nvSpPr>
          <p:cNvPr id="2" name="TextBox 1"/>
          <p:cNvSpPr txBox="1"/>
          <p:nvPr/>
        </p:nvSpPr>
        <p:spPr>
          <a:xfrm>
            <a:off x="8153400" y="6508318"/>
            <a:ext cx="364202" cy="276999"/>
          </a:xfrm>
          <a:prstGeom prst="rect">
            <a:avLst/>
          </a:prstGeom>
          <a:noFill/>
        </p:spPr>
        <p:txBody>
          <a:bodyPr wrap="none" rtlCol="0">
            <a:spAutoFit/>
          </a:bodyPr>
          <a:lstStyle/>
          <a:p>
            <a:r>
              <a:rPr lang="en-US" sz="1200" dirty="0">
                <a:solidFill>
                  <a:schemeClr val="accent3">
                    <a:lumMod val="50000"/>
                  </a:schemeClr>
                </a:solidFill>
              </a:rPr>
              <a:t>6</a:t>
            </a:r>
            <a:r>
              <a:rPr lang="en-US" sz="1200" dirty="0" smtClean="0">
                <a:solidFill>
                  <a:schemeClr val="accent3">
                    <a:lumMod val="50000"/>
                  </a:schemeClr>
                </a:solidFill>
              </a:rPr>
              <a:t>T</a:t>
            </a:r>
            <a:endParaRPr lang="en-US" sz="1200" dirty="0">
              <a:solidFill>
                <a:schemeClr val="accent3">
                  <a:lumMod val="50000"/>
                </a:schemeClr>
              </a:solidFill>
            </a:endParaRPr>
          </a:p>
        </p:txBody>
      </p:sp>
      <p:sp>
        <p:nvSpPr>
          <p:cNvPr id="3" name="TextBox 2"/>
          <p:cNvSpPr txBox="1"/>
          <p:nvPr/>
        </p:nvSpPr>
        <p:spPr>
          <a:xfrm>
            <a:off x="1752600" y="609600"/>
            <a:ext cx="5559535" cy="861774"/>
          </a:xfrm>
          <a:prstGeom prst="rect">
            <a:avLst/>
          </a:prstGeom>
          <a:noFill/>
        </p:spPr>
        <p:txBody>
          <a:bodyPr wrap="none" rtlCol="0">
            <a:spAutoFit/>
          </a:bodyPr>
          <a:lstStyle/>
          <a:p>
            <a:r>
              <a:rPr lang="en-US" altLang="en-US" sz="3200" b="1" dirty="0">
                <a:solidFill>
                  <a:schemeClr val="accent3">
                    <a:lumMod val="50000"/>
                  </a:schemeClr>
                </a:solidFill>
                <a:latin typeface="Arial" panose="020B0604020202020204" pitchFamily="34" charset="0"/>
                <a:cs typeface="Arial" panose="020B0604020202020204" pitchFamily="34" charset="0"/>
              </a:rPr>
              <a:t>Parts of the Limbic System </a:t>
            </a:r>
          </a:p>
          <a:p>
            <a:endParaRPr lang="en-US" dirty="0"/>
          </a:p>
        </p:txBody>
      </p:sp>
    </p:spTree>
    <p:extLst>
      <p:ext uri="{BB962C8B-B14F-4D97-AF65-F5344CB8AC3E}">
        <p14:creationId xmlns:p14="http://schemas.microsoft.com/office/powerpoint/2010/main" val="223260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28600" y="1676400"/>
            <a:ext cx="8763000" cy="44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212747"/>
                </a:solidFill>
                <a:latin typeface="Arial" charset="0"/>
              </a:defRPr>
            </a:lvl1pPr>
            <a:lvl2pPr marL="742950" indent="-28575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eaLnBrk="1" hangingPunct="1">
              <a:spcBef>
                <a:spcPct val="0"/>
              </a:spcBef>
              <a:buFontTx/>
              <a:buNone/>
              <a:defRPr/>
            </a:pPr>
            <a:endParaRPr lang="en-US" altLang="en-US" sz="1800" dirty="0" smtClean="0">
              <a:solidFill>
                <a:schemeClr val="tx1"/>
              </a:solidFill>
            </a:endParaRPr>
          </a:p>
          <a:p>
            <a:pPr eaLnBrk="1" hangingPunct="1">
              <a:spcBef>
                <a:spcPct val="0"/>
              </a:spcBef>
              <a:buFontTx/>
              <a:buNone/>
              <a:defRPr/>
            </a:pPr>
            <a:r>
              <a:rPr lang="en-US" altLang="en-US" sz="2000" b="1" dirty="0" smtClean="0">
                <a:solidFill>
                  <a:schemeClr val="accent3">
                    <a:lumMod val="50000"/>
                  </a:schemeClr>
                </a:solidFill>
              </a:rPr>
              <a:t>Verbal Comprehension:</a:t>
            </a:r>
          </a:p>
          <a:p>
            <a:pPr marL="285750" indent="-285750" eaLnBrk="1" hangingPunct="1">
              <a:buClr>
                <a:schemeClr val="accent3"/>
              </a:buClr>
              <a:buFont typeface="Arial" panose="020B0604020202020204" pitchFamily="34" charset="0"/>
              <a:buChar char="•"/>
              <a:defRPr/>
            </a:pPr>
            <a:r>
              <a:rPr lang="en-US" altLang="en-US" sz="1900" b="1" dirty="0" smtClean="0">
                <a:solidFill>
                  <a:schemeClr val="tx1"/>
                </a:solidFill>
              </a:rPr>
              <a:t>General knowledge and reasoning skills. Related to formal and informal education.</a:t>
            </a:r>
            <a:r>
              <a:rPr lang="en-US" sz="1900" b="1" kern="0" dirty="0" smtClean="0">
                <a:solidFill>
                  <a:schemeClr val="tx1"/>
                </a:solidFill>
                <a:effectLst>
                  <a:outerShdw blurRad="38100" dist="38100" dir="2700000" algn="tl">
                    <a:srgbClr val="000000"/>
                  </a:outerShdw>
                </a:effectLst>
                <a:latin typeface="Arial"/>
              </a:rPr>
              <a:t> </a:t>
            </a:r>
          </a:p>
          <a:p>
            <a:pPr marL="285750" indent="-285750" eaLnBrk="1" hangingPunct="1">
              <a:buClr>
                <a:schemeClr val="accent3"/>
              </a:buClr>
              <a:buFont typeface="Arial" panose="020B0604020202020204" pitchFamily="34" charset="0"/>
              <a:buChar char="•"/>
              <a:defRPr/>
            </a:pPr>
            <a:r>
              <a:rPr lang="en-US" sz="1900" b="1" kern="0" dirty="0" smtClean="0">
                <a:solidFill>
                  <a:schemeClr val="tx1"/>
                </a:solidFill>
                <a:latin typeface="Arial"/>
              </a:rPr>
              <a:t>Language </a:t>
            </a:r>
            <a:r>
              <a:rPr lang="en-US" sz="1900" b="1" kern="0" dirty="0">
                <a:solidFill>
                  <a:schemeClr val="tx1"/>
                </a:solidFill>
                <a:latin typeface="Arial"/>
              </a:rPr>
              <a:t>is central </a:t>
            </a:r>
            <a:r>
              <a:rPr lang="en-US" sz="1900" b="1" kern="0" dirty="0" smtClean="0">
                <a:solidFill>
                  <a:schemeClr val="tx1"/>
                </a:solidFill>
                <a:latin typeface="Arial"/>
              </a:rPr>
              <a:t>our ability </a:t>
            </a:r>
            <a:r>
              <a:rPr lang="en-US" sz="1900" b="1" kern="0" dirty="0">
                <a:solidFill>
                  <a:schemeClr val="tx1"/>
                </a:solidFill>
                <a:latin typeface="Arial"/>
              </a:rPr>
              <a:t>to </a:t>
            </a:r>
            <a:r>
              <a:rPr lang="en-US" sz="1900" b="1" kern="0" dirty="0" smtClean="0">
                <a:solidFill>
                  <a:schemeClr val="tx1"/>
                </a:solidFill>
                <a:latin typeface="Arial"/>
              </a:rPr>
              <a:t>label, organize </a:t>
            </a:r>
            <a:r>
              <a:rPr lang="en-US" sz="1900" b="1" kern="0" dirty="0">
                <a:solidFill>
                  <a:schemeClr val="tx1"/>
                </a:solidFill>
                <a:latin typeface="Arial"/>
              </a:rPr>
              <a:t>and manage our internal </a:t>
            </a:r>
            <a:r>
              <a:rPr lang="en-US" sz="1900" b="1" kern="0" dirty="0" smtClean="0">
                <a:solidFill>
                  <a:schemeClr val="tx1"/>
                </a:solidFill>
                <a:latin typeface="Arial"/>
              </a:rPr>
              <a:t>experiences and the external environment.</a:t>
            </a:r>
          </a:p>
          <a:p>
            <a:pPr marL="285750" indent="-285750" eaLnBrk="1" hangingPunct="1">
              <a:buClr>
                <a:schemeClr val="accent3"/>
              </a:buClr>
              <a:buFont typeface="Arial" panose="020B0604020202020204" pitchFamily="34" charset="0"/>
              <a:buChar char="•"/>
              <a:defRPr/>
            </a:pPr>
            <a:r>
              <a:rPr lang="en-US" altLang="en-US" sz="1900" b="1" dirty="0" smtClean="0">
                <a:solidFill>
                  <a:schemeClr val="tx1"/>
                </a:solidFill>
              </a:rPr>
              <a:t>Difficulty putting feelings and needs into words makes individuals prone to frustration, aggression, and depression.</a:t>
            </a:r>
          </a:p>
          <a:p>
            <a:pPr marL="285750" indent="-285750" eaLnBrk="1" hangingPunct="1">
              <a:buClr>
                <a:schemeClr val="accent3"/>
              </a:buClr>
              <a:buFont typeface="Arial" panose="020B0604020202020204" pitchFamily="34" charset="0"/>
              <a:buChar char="•"/>
              <a:defRPr/>
            </a:pPr>
            <a:r>
              <a:rPr lang="en-US" altLang="en-US" sz="1900" b="1" i="1" dirty="0" smtClean="0">
                <a:solidFill>
                  <a:schemeClr val="tx1"/>
                </a:solidFill>
              </a:rPr>
              <a:t>Even small deficits in accessing language can have negative effects!</a:t>
            </a:r>
          </a:p>
          <a:p>
            <a:pPr eaLnBrk="1" hangingPunct="1">
              <a:spcBef>
                <a:spcPct val="0"/>
              </a:spcBef>
              <a:buFontTx/>
              <a:buNone/>
              <a:defRPr/>
            </a:pPr>
            <a:endParaRPr lang="en-US" altLang="en-US" sz="2000" dirty="0" smtClean="0">
              <a:solidFill>
                <a:schemeClr val="accent2"/>
              </a:solidFill>
            </a:endParaRPr>
          </a:p>
          <a:p>
            <a:pPr eaLnBrk="1" hangingPunct="1">
              <a:spcBef>
                <a:spcPct val="0"/>
              </a:spcBef>
              <a:buFontTx/>
              <a:buNone/>
              <a:defRPr/>
            </a:pPr>
            <a:r>
              <a:rPr lang="en-US" altLang="en-US" sz="2000" b="1" dirty="0" smtClean="0">
                <a:solidFill>
                  <a:schemeClr val="accent3">
                    <a:lumMod val="50000"/>
                  </a:schemeClr>
                </a:solidFill>
              </a:rPr>
              <a:t>Perceptual Organization: </a:t>
            </a:r>
          </a:p>
          <a:p>
            <a:pPr marL="342900" indent="-342900" eaLnBrk="1" hangingPunct="1">
              <a:spcBef>
                <a:spcPct val="0"/>
              </a:spcBef>
              <a:buClr>
                <a:schemeClr val="accent3"/>
              </a:buClr>
              <a:buFont typeface="Arial" panose="020B0604020202020204" pitchFamily="34" charset="0"/>
              <a:buChar char="•"/>
              <a:defRPr/>
            </a:pPr>
            <a:r>
              <a:rPr lang="en-US" altLang="en-US" sz="1900" b="1" dirty="0" smtClean="0">
                <a:solidFill>
                  <a:srgbClr val="000000"/>
                </a:solidFill>
              </a:rPr>
              <a:t>Visual-spatial skills.</a:t>
            </a:r>
          </a:p>
          <a:p>
            <a:pPr marL="342900" indent="-342900" eaLnBrk="1" hangingPunct="1">
              <a:spcBef>
                <a:spcPct val="0"/>
              </a:spcBef>
              <a:buClr>
                <a:schemeClr val="accent3"/>
              </a:buClr>
              <a:buFont typeface="Arial" panose="020B0604020202020204" pitchFamily="34" charset="0"/>
              <a:buChar char="•"/>
              <a:defRPr/>
            </a:pPr>
            <a:r>
              <a:rPr lang="en-US" altLang="en-US" sz="1900" b="1" dirty="0" smtClean="0">
                <a:solidFill>
                  <a:srgbClr val="000000"/>
                </a:solidFill>
              </a:rPr>
              <a:t>Ability to create solutions, especially in novel situations.</a:t>
            </a:r>
          </a:p>
          <a:p>
            <a:pPr eaLnBrk="1" hangingPunct="1">
              <a:spcBef>
                <a:spcPct val="0"/>
              </a:spcBef>
              <a:buFontTx/>
              <a:buNone/>
              <a:defRPr/>
            </a:pPr>
            <a:endParaRPr lang="en-US" altLang="en-US" sz="2000" dirty="0" smtClean="0">
              <a:solidFill>
                <a:schemeClr val="tx1"/>
              </a:solidFill>
            </a:endParaRPr>
          </a:p>
        </p:txBody>
      </p:sp>
      <p:sp>
        <p:nvSpPr>
          <p:cNvPr id="2" name="Slide Number Placeholder 1"/>
          <p:cNvSpPr>
            <a:spLocks noGrp="1"/>
          </p:cNvSpPr>
          <p:nvPr>
            <p:ph type="sldNum" sz="quarter" idx="12"/>
          </p:nvPr>
        </p:nvSpPr>
        <p:spPr/>
        <p:txBody>
          <a:bodyPr/>
          <a:lstStyle/>
          <a:p>
            <a:pPr>
              <a:defRPr/>
            </a:pPr>
            <a:r>
              <a:rPr lang="en-US" b="1" dirty="0">
                <a:solidFill>
                  <a:schemeClr val="accent3">
                    <a:lumMod val="50000"/>
                  </a:schemeClr>
                </a:solidFill>
              </a:rPr>
              <a:t>7</a:t>
            </a:r>
            <a:r>
              <a:rPr lang="en-US" b="1" dirty="0" smtClean="0">
                <a:solidFill>
                  <a:schemeClr val="accent3">
                    <a:lumMod val="50000"/>
                  </a:schemeClr>
                </a:solidFill>
              </a:rPr>
              <a:t>T</a:t>
            </a:r>
            <a:endParaRPr lang="en-US" b="1" dirty="0">
              <a:solidFill>
                <a:schemeClr val="accent3">
                  <a:lumMod val="50000"/>
                </a:schemeClr>
              </a:solidFill>
            </a:endParaRPr>
          </a:p>
        </p:txBody>
      </p:sp>
      <p:sp>
        <p:nvSpPr>
          <p:cNvPr id="3" name="TextBox 2"/>
          <p:cNvSpPr txBox="1"/>
          <p:nvPr/>
        </p:nvSpPr>
        <p:spPr>
          <a:xfrm>
            <a:off x="381000" y="849868"/>
            <a:ext cx="8153400" cy="861774"/>
          </a:xfrm>
          <a:prstGeom prst="rect">
            <a:avLst/>
          </a:prstGeom>
          <a:noFill/>
        </p:spPr>
        <p:txBody>
          <a:bodyPr wrap="square" rtlCol="0">
            <a:spAutoFit/>
          </a:bodyPr>
          <a:lstStyle/>
          <a:p>
            <a:r>
              <a:rPr lang="en-US" altLang="en-US" sz="3200" b="1" dirty="0" smtClean="0">
                <a:solidFill>
                  <a:schemeClr val="accent3">
                    <a:lumMod val="50000"/>
                  </a:schemeClr>
                </a:solidFill>
              </a:rPr>
              <a:t>Categories of Intellectual Functioning</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3400" y="1752600"/>
            <a:ext cx="81534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rgbClr val="212747"/>
                </a:solidFill>
                <a:latin typeface="Arial" charset="0"/>
              </a:defRPr>
            </a:lvl1pPr>
            <a:lvl2pPr marL="742950" indent="-285750" eaLnBrk="0" hangingPunct="0">
              <a:spcBef>
                <a:spcPct val="20000"/>
              </a:spcBef>
              <a:buChar char="–"/>
              <a:defRPr sz="2400">
                <a:solidFill>
                  <a:srgbClr val="212747"/>
                </a:solidFill>
                <a:latin typeface="Arial" charset="0"/>
              </a:defRPr>
            </a:lvl2pPr>
            <a:lvl3pPr marL="1143000" indent="-228600" eaLnBrk="0" hangingPunct="0">
              <a:spcBef>
                <a:spcPct val="20000"/>
              </a:spcBef>
              <a:buChar char="•"/>
              <a:defRPr sz="2000">
                <a:solidFill>
                  <a:srgbClr val="212747"/>
                </a:solidFill>
                <a:latin typeface="Arial" charset="0"/>
              </a:defRPr>
            </a:lvl3pPr>
            <a:lvl4pPr marL="1600200" indent="-228600" eaLnBrk="0" hangingPunct="0">
              <a:spcBef>
                <a:spcPct val="20000"/>
              </a:spcBef>
              <a:buChar char="–"/>
              <a:defRPr>
                <a:solidFill>
                  <a:srgbClr val="212747"/>
                </a:solidFill>
                <a:latin typeface="Arial" charset="0"/>
              </a:defRPr>
            </a:lvl4pPr>
            <a:lvl5pPr marL="2057400" indent="-228600" eaLnBrk="0" hangingPunct="0">
              <a:spcBef>
                <a:spcPct val="20000"/>
              </a:spcBef>
              <a:buChar char="»"/>
              <a:defRPr>
                <a:solidFill>
                  <a:srgbClr val="212747"/>
                </a:solidFill>
                <a:latin typeface="Arial" charset="0"/>
              </a:defRPr>
            </a:lvl5pPr>
            <a:lvl6pPr marL="2514600" indent="-228600" eaLnBrk="0" fontAlgn="base" hangingPunct="0">
              <a:spcBef>
                <a:spcPct val="20000"/>
              </a:spcBef>
              <a:spcAft>
                <a:spcPct val="0"/>
              </a:spcAft>
              <a:buChar char="»"/>
              <a:defRPr>
                <a:solidFill>
                  <a:srgbClr val="212747"/>
                </a:solidFill>
                <a:latin typeface="Arial" charset="0"/>
              </a:defRPr>
            </a:lvl6pPr>
            <a:lvl7pPr marL="2971800" indent="-228600" eaLnBrk="0" fontAlgn="base" hangingPunct="0">
              <a:spcBef>
                <a:spcPct val="20000"/>
              </a:spcBef>
              <a:spcAft>
                <a:spcPct val="0"/>
              </a:spcAft>
              <a:buChar char="»"/>
              <a:defRPr>
                <a:solidFill>
                  <a:srgbClr val="212747"/>
                </a:solidFill>
                <a:latin typeface="Arial" charset="0"/>
              </a:defRPr>
            </a:lvl7pPr>
            <a:lvl8pPr marL="3429000" indent="-228600" eaLnBrk="0" fontAlgn="base" hangingPunct="0">
              <a:spcBef>
                <a:spcPct val="20000"/>
              </a:spcBef>
              <a:spcAft>
                <a:spcPct val="0"/>
              </a:spcAft>
              <a:buChar char="»"/>
              <a:defRPr>
                <a:solidFill>
                  <a:srgbClr val="212747"/>
                </a:solidFill>
                <a:latin typeface="Arial" charset="0"/>
              </a:defRPr>
            </a:lvl8pPr>
            <a:lvl9pPr marL="3886200" indent="-228600" eaLnBrk="0" fontAlgn="base" hangingPunct="0">
              <a:spcBef>
                <a:spcPct val="20000"/>
              </a:spcBef>
              <a:spcAft>
                <a:spcPct val="0"/>
              </a:spcAft>
              <a:buChar char="»"/>
              <a:defRPr>
                <a:solidFill>
                  <a:srgbClr val="212747"/>
                </a:solidFill>
                <a:latin typeface="Arial" charset="0"/>
              </a:defRPr>
            </a:lvl9pPr>
          </a:lstStyle>
          <a:p>
            <a:pPr algn="ctr" eaLnBrk="1" hangingPunct="1">
              <a:spcBef>
                <a:spcPct val="0"/>
              </a:spcBef>
              <a:buFontTx/>
              <a:buNone/>
              <a:defRPr/>
            </a:pPr>
            <a:endParaRPr lang="en-US" altLang="en-US" sz="1900" b="1" dirty="0" smtClean="0">
              <a:solidFill>
                <a:srgbClr val="000000"/>
              </a:solidFill>
            </a:endParaRPr>
          </a:p>
          <a:p>
            <a:pPr eaLnBrk="1" hangingPunct="1">
              <a:spcBef>
                <a:spcPct val="0"/>
              </a:spcBef>
              <a:buFontTx/>
              <a:buNone/>
              <a:defRPr/>
            </a:pPr>
            <a:r>
              <a:rPr lang="en-US" altLang="en-US" sz="2000" b="1" dirty="0" smtClean="0">
                <a:solidFill>
                  <a:schemeClr val="accent3">
                    <a:lumMod val="50000"/>
                  </a:schemeClr>
                </a:solidFill>
              </a:rPr>
              <a:t>Working Memory:</a:t>
            </a:r>
          </a:p>
          <a:p>
            <a:pPr marL="342900" indent="-342900" eaLnBrk="1" hangingPunct="1">
              <a:spcBef>
                <a:spcPct val="0"/>
              </a:spcBef>
              <a:buClr>
                <a:schemeClr val="accent3"/>
              </a:buClr>
              <a:defRPr/>
            </a:pPr>
            <a:r>
              <a:rPr lang="en-US" altLang="en-US" sz="1900" b="1" dirty="0" smtClean="0">
                <a:solidFill>
                  <a:schemeClr val="tx1"/>
                </a:solidFill>
              </a:rPr>
              <a:t>In-the-moment reasoning tied to attention, concentration, and short-term memory. </a:t>
            </a:r>
          </a:p>
          <a:p>
            <a:pPr marL="342900" indent="-342900" eaLnBrk="1" hangingPunct="1">
              <a:spcBef>
                <a:spcPct val="0"/>
              </a:spcBef>
              <a:buClr>
                <a:schemeClr val="accent3"/>
              </a:buClr>
              <a:defRPr/>
            </a:pPr>
            <a:r>
              <a:rPr lang="en-US" altLang="en-US" sz="1900" b="1" dirty="0" smtClean="0">
                <a:solidFill>
                  <a:schemeClr val="tx1"/>
                </a:solidFill>
              </a:rPr>
              <a:t>Important to learning, flexibility, planning, and self-monitoring. </a:t>
            </a:r>
          </a:p>
          <a:p>
            <a:pPr marL="342900" indent="-342900" eaLnBrk="1" hangingPunct="1">
              <a:spcBef>
                <a:spcPct val="0"/>
              </a:spcBef>
              <a:buClr>
                <a:schemeClr val="accent3"/>
              </a:buClr>
              <a:defRPr/>
            </a:pPr>
            <a:r>
              <a:rPr lang="en-US" altLang="en-US" sz="1900" b="1" dirty="0" smtClean="0">
                <a:solidFill>
                  <a:schemeClr val="tx1"/>
                </a:solidFill>
              </a:rPr>
              <a:t>Sensitive to anxiety and depression.</a:t>
            </a:r>
          </a:p>
          <a:p>
            <a:pPr marL="342900" indent="-342900" eaLnBrk="1" hangingPunct="1">
              <a:spcBef>
                <a:spcPct val="0"/>
              </a:spcBef>
              <a:buClr>
                <a:schemeClr val="accent3"/>
              </a:buClr>
              <a:defRPr/>
            </a:pPr>
            <a:r>
              <a:rPr lang="en-US" altLang="en-US" sz="1900" b="1" dirty="0" smtClean="0">
                <a:solidFill>
                  <a:schemeClr val="tx1"/>
                </a:solidFill>
              </a:rPr>
              <a:t>Related to trauma responses and anger management</a:t>
            </a:r>
          </a:p>
          <a:p>
            <a:pPr marL="342900" indent="-342900" eaLnBrk="1" hangingPunct="1">
              <a:spcBef>
                <a:spcPct val="0"/>
              </a:spcBef>
              <a:defRPr/>
            </a:pPr>
            <a:endParaRPr lang="en-US" altLang="en-US" sz="1900" b="1" dirty="0" smtClean="0">
              <a:solidFill>
                <a:schemeClr val="tx1"/>
              </a:solidFill>
            </a:endParaRPr>
          </a:p>
          <a:p>
            <a:pPr eaLnBrk="1" hangingPunct="1">
              <a:spcBef>
                <a:spcPct val="0"/>
              </a:spcBef>
              <a:buFontTx/>
              <a:buNone/>
              <a:defRPr/>
            </a:pPr>
            <a:r>
              <a:rPr lang="en-US" altLang="en-US" sz="1900" dirty="0" smtClean="0">
                <a:solidFill>
                  <a:schemeClr val="tx1"/>
                </a:solidFill>
              </a:rPr>
              <a:t> </a:t>
            </a:r>
            <a:r>
              <a:rPr lang="en-US" altLang="en-US" sz="2000" b="1" dirty="0" smtClean="0">
                <a:solidFill>
                  <a:schemeClr val="accent3">
                    <a:lumMod val="50000"/>
                  </a:schemeClr>
                </a:solidFill>
              </a:rPr>
              <a:t>Processing </a:t>
            </a:r>
            <a:r>
              <a:rPr lang="en-US" altLang="en-US" sz="2000" b="1" dirty="0">
                <a:solidFill>
                  <a:schemeClr val="accent3">
                    <a:lumMod val="50000"/>
                  </a:schemeClr>
                </a:solidFill>
              </a:rPr>
              <a:t>Speed:</a:t>
            </a:r>
          </a:p>
          <a:p>
            <a:pPr marL="285750" lvl="0" indent="-285750" eaLnBrk="1" fontAlgn="auto" hangingPunct="1">
              <a:spcBef>
                <a:spcPct val="0"/>
              </a:spcBef>
              <a:spcAft>
                <a:spcPts val="0"/>
              </a:spcAft>
              <a:buClr>
                <a:schemeClr val="accent3"/>
              </a:buClr>
              <a:buFont typeface="Arial" panose="020B0604020202020204" pitchFamily="34" charset="0"/>
              <a:buChar char="•"/>
              <a:defRPr/>
            </a:pPr>
            <a:r>
              <a:rPr lang="en-US" altLang="en-US" sz="1900" b="1" dirty="0">
                <a:solidFill>
                  <a:srgbClr val="000000"/>
                </a:solidFill>
              </a:rPr>
              <a:t>Ability to work quickly and efficiently. </a:t>
            </a:r>
          </a:p>
          <a:p>
            <a:pPr marL="285750" lvl="0" indent="-285750" eaLnBrk="1" fontAlgn="auto" hangingPunct="1">
              <a:spcBef>
                <a:spcPct val="0"/>
              </a:spcBef>
              <a:spcAft>
                <a:spcPts val="0"/>
              </a:spcAft>
              <a:buClr>
                <a:schemeClr val="accent3"/>
              </a:buClr>
              <a:buFont typeface="Arial" panose="020B0604020202020204" pitchFamily="34" charset="0"/>
              <a:buChar char="•"/>
              <a:defRPr/>
            </a:pPr>
            <a:r>
              <a:rPr lang="en-US" altLang="en-US" sz="1900" b="1" dirty="0">
                <a:solidFill>
                  <a:srgbClr val="000000"/>
                </a:solidFill>
              </a:rPr>
              <a:t>Sensitive to motivation and persistence. </a:t>
            </a:r>
          </a:p>
          <a:p>
            <a:pPr marL="285750" lvl="0" indent="-285750" eaLnBrk="1" fontAlgn="auto" hangingPunct="1">
              <a:spcBef>
                <a:spcPct val="0"/>
              </a:spcBef>
              <a:spcAft>
                <a:spcPts val="0"/>
              </a:spcAft>
              <a:buClr>
                <a:schemeClr val="accent3"/>
              </a:buClr>
              <a:buFont typeface="Arial" panose="020B0604020202020204" pitchFamily="34" charset="0"/>
              <a:buChar char="•"/>
              <a:defRPr/>
            </a:pPr>
            <a:r>
              <a:rPr lang="en-US" altLang="en-US" sz="1900" b="1" dirty="0">
                <a:solidFill>
                  <a:srgbClr val="000000"/>
                </a:solidFill>
              </a:rPr>
              <a:t>PS may negatively effect overall cognitive functioning. </a:t>
            </a:r>
          </a:p>
          <a:p>
            <a:pPr marL="274320" lvl="0" indent="-274320" eaLnBrk="1" fontAlgn="auto" hangingPunct="1">
              <a:spcBef>
                <a:spcPct val="0"/>
              </a:spcBef>
              <a:spcAft>
                <a:spcPts val="0"/>
              </a:spcAft>
              <a:buNone/>
              <a:defRPr/>
            </a:pPr>
            <a:endParaRPr lang="en-US" altLang="en-US" sz="1900" b="1" dirty="0">
              <a:solidFill>
                <a:srgbClr val="000000"/>
              </a:solidFill>
            </a:endParaRPr>
          </a:p>
          <a:p>
            <a:pPr eaLnBrk="1" hangingPunct="1">
              <a:spcBef>
                <a:spcPct val="0"/>
              </a:spcBef>
              <a:buFontTx/>
              <a:buNone/>
              <a:defRPr/>
            </a:pPr>
            <a:endParaRPr lang="en-US" altLang="en-US" sz="1900" b="1" i="1" dirty="0" smtClean="0">
              <a:solidFill>
                <a:srgbClr val="FF3399"/>
              </a:solidFill>
            </a:endParaRPr>
          </a:p>
        </p:txBody>
      </p:sp>
      <p:sp>
        <p:nvSpPr>
          <p:cNvPr id="2" name="Slide Number Placeholder 1"/>
          <p:cNvSpPr>
            <a:spLocks noGrp="1"/>
          </p:cNvSpPr>
          <p:nvPr>
            <p:ph type="sldNum" sz="quarter" idx="12"/>
          </p:nvPr>
        </p:nvSpPr>
        <p:spPr/>
        <p:txBody>
          <a:bodyPr/>
          <a:lstStyle/>
          <a:p>
            <a:pPr>
              <a:defRPr/>
            </a:pPr>
            <a:r>
              <a:rPr lang="en-US" b="1" dirty="0">
                <a:solidFill>
                  <a:schemeClr val="accent3">
                    <a:lumMod val="50000"/>
                  </a:schemeClr>
                </a:solidFill>
              </a:rPr>
              <a:t>8</a:t>
            </a:r>
            <a:r>
              <a:rPr lang="en-US" b="1" dirty="0" smtClean="0">
                <a:solidFill>
                  <a:schemeClr val="accent3">
                    <a:lumMod val="50000"/>
                  </a:schemeClr>
                </a:solidFill>
              </a:rPr>
              <a:t>T</a:t>
            </a:r>
            <a:endParaRPr lang="en-US" b="1" dirty="0">
              <a:solidFill>
                <a:schemeClr val="accent3">
                  <a:lumMod val="50000"/>
                </a:schemeClr>
              </a:solidFill>
            </a:endParaRPr>
          </a:p>
        </p:txBody>
      </p:sp>
      <p:sp>
        <p:nvSpPr>
          <p:cNvPr id="4" name="Rectangle 3"/>
          <p:cNvSpPr/>
          <p:nvPr/>
        </p:nvSpPr>
        <p:spPr>
          <a:xfrm>
            <a:off x="990600" y="918864"/>
            <a:ext cx="7467600" cy="584775"/>
          </a:xfrm>
          <a:prstGeom prst="rect">
            <a:avLst/>
          </a:prstGeom>
        </p:spPr>
        <p:txBody>
          <a:bodyPr wrap="square">
            <a:spAutoFit/>
          </a:bodyPr>
          <a:lstStyle/>
          <a:p>
            <a:pPr lvl="0"/>
            <a:r>
              <a:rPr lang="en-US" altLang="en-US" sz="3200" b="1" dirty="0">
                <a:solidFill>
                  <a:schemeClr val="accent3">
                    <a:lumMod val="50000"/>
                  </a:schemeClr>
                </a:solidFill>
              </a:rPr>
              <a:t>Categories of Intellectual Functioning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5" y="1413933"/>
            <a:ext cx="8458200" cy="5164491"/>
          </a:xfrm>
          <a:prstGeom prst="rect">
            <a:avLst/>
          </a:prstGeom>
        </p:spPr>
        <p:txBody>
          <a:bodyPr wrap="square">
            <a:spAutoFit/>
          </a:bodyPr>
          <a:lstStyle/>
          <a:p>
            <a:pPr marL="342900" lvl="0" indent="-342900">
              <a:spcBef>
                <a:spcPct val="20000"/>
              </a:spcBef>
              <a:buClr>
                <a:schemeClr val="accent3"/>
              </a:buClr>
              <a:buFont typeface="Arial" panose="020B0604020202020204" pitchFamily="34" charset="0"/>
              <a:buChar char="•"/>
              <a:defRPr/>
            </a:pPr>
            <a:r>
              <a:rPr lang="en-US" altLang="en-US" sz="1600" b="1" kern="0" dirty="0">
                <a:solidFill>
                  <a:srgbClr val="000000"/>
                </a:solidFill>
                <a:latin typeface="Arial"/>
              </a:rPr>
              <a:t>Based on performance of daily activities at a given age, rather than </a:t>
            </a:r>
            <a:r>
              <a:rPr lang="en-US" altLang="en-US" sz="1600" b="1" kern="0" dirty="0" smtClean="0">
                <a:solidFill>
                  <a:srgbClr val="000000"/>
                </a:solidFill>
                <a:latin typeface="Arial"/>
              </a:rPr>
              <a:t>ability. That is, u</a:t>
            </a:r>
            <a:r>
              <a:rPr lang="en-US" altLang="en-US" sz="1600" b="1" kern="0" dirty="0" smtClean="0">
                <a:latin typeface="Arial"/>
              </a:rPr>
              <a:t>nderstanding an individual’s functioning through a “developmental lens” with age-equivalents.</a:t>
            </a:r>
          </a:p>
          <a:p>
            <a:pPr marL="285750" lvl="0" indent="-285750">
              <a:spcBef>
                <a:spcPct val="20000"/>
              </a:spcBef>
              <a:buClr>
                <a:schemeClr val="accent3"/>
              </a:buClr>
              <a:buFont typeface="Arial" panose="020B0604020202020204" pitchFamily="34" charset="0"/>
              <a:buChar char="•"/>
              <a:defRPr/>
            </a:pPr>
            <a:endParaRPr lang="en-US" altLang="en-US" sz="1600" b="1" kern="0" dirty="0" smtClean="0">
              <a:latin typeface="Arial"/>
            </a:endParaRPr>
          </a:p>
          <a:p>
            <a:pPr marL="342900" indent="-342900">
              <a:spcBef>
                <a:spcPct val="20000"/>
              </a:spcBef>
              <a:buClr>
                <a:schemeClr val="accent3"/>
              </a:buClr>
              <a:buFont typeface="Arial" panose="020B0604020202020204" pitchFamily="34" charset="0"/>
              <a:buChar char="•"/>
              <a:defRPr/>
            </a:pPr>
            <a:r>
              <a:rPr lang="en-US" altLang="en-US" sz="1600" b="1" kern="0" dirty="0" smtClean="0">
                <a:latin typeface="Arial"/>
              </a:rPr>
              <a:t>Refers </a:t>
            </a:r>
            <a:r>
              <a:rPr lang="en-US" altLang="en-US" sz="1600" b="1" kern="0" dirty="0">
                <a:latin typeface="Arial"/>
              </a:rPr>
              <a:t>to how effectively people cope with common life demands across multiple environments. </a:t>
            </a:r>
            <a:endParaRPr lang="en-US" altLang="en-US" sz="1600" b="1" kern="0" dirty="0" smtClean="0">
              <a:latin typeface="Arial"/>
            </a:endParaRPr>
          </a:p>
          <a:p>
            <a:pPr marL="285750" indent="-285750">
              <a:spcBef>
                <a:spcPct val="20000"/>
              </a:spcBef>
              <a:buClr>
                <a:schemeClr val="accent3"/>
              </a:buClr>
              <a:buFont typeface="Arial" panose="020B0604020202020204" pitchFamily="34" charset="0"/>
              <a:buChar char="•"/>
              <a:defRPr/>
            </a:pPr>
            <a:endParaRPr lang="en-US" altLang="en-US" sz="1600" b="1" kern="0" dirty="0">
              <a:latin typeface="Arial"/>
            </a:endParaRPr>
          </a:p>
          <a:p>
            <a:pPr marL="342900" indent="-342900">
              <a:spcBef>
                <a:spcPct val="20000"/>
              </a:spcBef>
              <a:buClr>
                <a:schemeClr val="accent3"/>
              </a:buClr>
              <a:buFont typeface="Arial" panose="020B0604020202020204" pitchFamily="34" charset="0"/>
              <a:buChar char="•"/>
              <a:defRPr/>
            </a:pPr>
            <a:r>
              <a:rPr lang="en-US" altLang="en-US" sz="1600" b="1" kern="0" dirty="0">
                <a:latin typeface="Arial"/>
              </a:rPr>
              <a:t>Domains of </a:t>
            </a:r>
            <a:r>
              <a:rPr lang="en-US" altLang="en-US" sz="1600" b="1" kern="0" dirty="0" smtClean="0">
                <a:latin typeface="Arial"/>
              </a:rPr>
              <a:t>Practical (e.g., hygiene), Conceptual (e.g., using cash and credit), </a:t>
            </a:r>
            <a:r>
              <a:rPr lang="en-US" altLang="en-US" sz="1600" b="1" kern="0" dirty="0">
                <a:latin typeface="Arial"/>
              </a:rPr>
              <a:t>and Social </a:t>
            </a:r>
            <a:r>
              <a:rPr lang="en-US" altLang="en-US" sz="1600" b="1" kern="0" dirty="0" smtClean="0">
                <a:latin typeface="Arial"/>
              </a:rPr>
              <a:t>Skills (e.g., making requests). </a:t>
            </a:r>
          </a:p>
          <a:p>
            <a:pPr marL="285750" indent="-285750">
              <a:spcBef>
                <a:spcPct val="20000"/>
              </a:spcBef>
              <a:buClr>
                <a:schemeClr val="accent3"/>
              </a:buClr>
              <a:buFont typeface="Arial" panose="020B0604020202020204" pitchFamily="34" charset="0"/>
              <a:buChar char="•"/>
              <a:defRPr/>
            </a:pPr>
            <a:endParaRPr lang="en-US" altLang="en-US" sz="1600" b="1" kern="0" dirty="0">
              <a:latin typeface="Arial"/>
            </a:endParaRPr>
          </a:p>
          <a:p>
            <a:pPr marL="342900" indent="-342900">
              <a:spcBef>
                <a:spcPct val="20000"/>
              </a:spcBef>
              <a:buClr>
                <a:schemeClr val="accent3"/>
              </a:buClr>
              <a:buFont typeface="Arial" panose="020B0604020202020204" pitchFamily="34" charset="0"/>
              <a:buChar char="•"/>
              <a:defRPr/>
            </a:pPr>
            <a:r>
              <a:rPr lang="en-US" altLang="en-US" sz="1600" b="1" kern="0" dirty="0" smtClean="0">
                <a:latin typeface="Arial"/>
              </a:rPr>
              <a:t>Specific areas may include the following:</a:t>
            </a:r>
            <a:endParaRPr lang="en-US" altLang="en-US" sz="1600" b="1" kern="0" dirty="0">
              <a:latin typeface="Arial"/>
            </a:endParaRPr>
          </a:p>
          <a:p>
            <a:pPr marL="1257300" lvl="2" indent="-342900">
              <a:spcBef>
                <a:spcPct val="20000"/>
              </a:spcBef>
              <a:buClr>
                <a:schemeClr val="accent3"/>
              </a:buClr>
              <a:buFont typeface="Arial" panose="020B0604020202020204" pitchFamily="34" charset="0"/>
              <a:buChar char="•"/>
              <a:defRPr/>
            </a:pPr>
            <a:r>
              <a:rPr lang="en-US" altLang="en-US" sz="1600" b="1" kern="0" dirty="0" smtClean="0">
                <a:latin typeface="Arial"/>
              </a:rPr>
              <a:t>Self-care (e.g., grooming)	</a:t>
            </a:r>
          </a:p>
          <a:p>
            <a:pPr marL="1257300" lvl="2" indent="-342900">
              <a:spcBef>
                <a:spcPct val="20000"/>
              </a:spcBef>
              <a:buClr>
                <a:schemeClr val="accent3"/>
              </a:buClr>
              <a:buFont typeface="Arial" panose="020B0604020202020204" pitchFamily="34" charset="0"/>
              <a:buChar char="•"/>
              <a:defRPr/>
            </a:pPr>
            <a:r>
              <a:rPr lang="en-US" altLang="en-US" sz="1600" b="1" kern="0" dirty="0" smtClean="0">
                <a:latin typeface="Arial"/>
              </a:rPr>
              <a:t>Expressive </a:t>
            </a:r>
            <a:r>
              <a:rPr lang="en-US" altLang="en-US" sz="1600" b="1" kern="0" dirty="0">
                <a:latin typeface="Arial"/>
              </a:rPr>
              <a:t>and Receptive Communication </a:t>
            </a:r>
          </a:p>
          <a:p>
            <a:pPr marL="1257300" lvl="2" indent="-342900">
              <a:spcBef>
                <a:spcPct val="20000"/>
              </a:spcBef>
              <a:buClr>
                <a:schemeClr val="accent3"/>
              </a:buClr>
              <a:buFont typeface="Arial" panose="020B0604020202020204" pitchFamily="34" charset="0"/>
              <a:buChar char="•"/>
              <a:defRPr/>
            </a:pPr>
            <a:r>
              <a:rPr lang="en-US" altLang="en-US" sz="1600" b="1" kern="0" dirty="0">
                <a:latin typeface="Arial"/>
              </a:rPr>
              <a:t>Social and Community Activities</a:t>
            </a:r>
          </a:p>
          <a:p>
            <a:pPr marL="1257300" lvl="2" indent="-342900">
              <a:spcBef>
                <a:spcPct val="20000"/>
              </a:spcBef>
              <a:buClr>
                <a:schemeClr val="accent3"/>
              </a:buClr>
              <a:buFont typeface="Arial" panose="020B0604020202020204" pitchFamily="34" charset="0"/>
              <a:buChar char="•"/>
              <a:defRPr/>
            </a:pPr>
            <a:r>
              <a:rPr lang="en-US" altLang="en-US" sz="1600" b="1" kern="0" dirty="0">
                <a:latin typeface="Arial"/>
              </a:rPr>
              <a:t>Independent living skills (e.g. housekeeping)</a:t>
            </a:r>
          </a:p>
          <a:p>
            <a:pPr marL="1257300" lvl="2" indent="-342900">
              <a:spcBef>
                <a:spcPct val="20000"/>
              </a:spcBef>
              <a:buClr>
                <a:schemeClr val="accent3"/>
              </a:buClr>
              <a:buFont typeface="Arial" panose="020B0604020202020204" pitchFamily="34" charset="0"/>
              <a:buChar char="•"/>
              <a:defRPr/>
            </a:pPr>
            <a:r>
              <a:rPr lang="en-US" altLang="en-US" sz="1600" b="1" kern="0" dirty="0">
                <a:latin typeface="Arial"/>
              </a:rPr>
              <a:t>Health and </a:t>
            </a:r>
            <a:r>
              <a:rPr lang="en-US" altLang="en-US" sz="1600" b="1" kern="0" dirty="0" smtClean="0">
                <a:latin typeface="Arial"/>
              </a:rPr>
              <a:t>safety awareness</a:t>
            </a:r>
            <a:endParaRPr lang="en-US" altLang="en-US" sz="1600" b="1" kern="0" dirty="0">
              <a:latin typeface="Arial"/>
            </a:endParaRPr>
          </a:p>
          <a:p>
            <a:pPr marL="1257300" lvl="2" indent="-342900">
              <a:spcBef>
                <a:spcPct val="20000"/>
              </a:spcBef>
              <a:buClr>
                <a:schemeClr val="accent3"/>
              </a:buClr>
              <a:buFont typeface="Arial" panose="020B0604020202020204" pitchFamily="34" charset="0"/>
              <a:buChar char="•"/>
              <a:defRPr/>
            </a:pPr>
            <a:r>
              <a:rPr lang="en-US" altLang="en-US" sz="1600" b="1" kern="0" dirty="0">
                <a:latin typeface="Arial"/>
              </a:rPr>
              <a:t>Vocational </a:t>
            </a:r>
            <a:r>
              <a:rPr lang="en-US" altLang="en-US" sz="1600" b="1" kern="0" dirty="0" smtClean="0">
                <a:latin typeface="Arial"/>
              </a:rPr>
              <a:t>abilities</a:t>
            </a:r>
          </a:p>
          <a:p>
            <a:pPr marL="1257300" lvl="2" indent="-342900">
              <a:spcBef>
                <a:spcPct val="20000"/>
              </a:spcBef>
              <a:buClr>
                <a:schemeClr val="accent3"/>
              </a:buClr>
              <a:buFont typeface="Arial" panose="020B0604020202020204" pitchFamily="34" charset="0"/>
              <a:buChar char="•"/>
              <a:defRPr/>
            </a:pPr>
            <a:r>
              <a:rPr lang="en-US" altLang="en-US" sz="1600" b="1" kern="0" dirty="0" smtClean="0">
                <a:latin typeface="Arial"/>
              </a:rPr>
              <a:t>Self-direction</a:t>
            </a:r>
            <a:endParaRPr lang="en-US" altLang="en-US" sz="1600" b="1" kern="0" dirty="0">
              <a:latin typeface="Arial"/>
            </a:endParaRPr>
          </a:p>
        </p:txBody>
      </p:sp>
      <p:sp>
        <p:nvSpPr>
          <p:cNvPr id="3" name="Slide Number Placeholder 2"/>
          <p:cNvSpPr>
            <a:spLocks noGrp="1"/>
          </p:cNvSpPr>
          <p:nvPr>
            <p:ph type="sldNum" sz="quarter" idx="12"/>
          </p:nvPr>
        </p:nvSpPr>
        <p:spPr/>
        <p:txBody>
          <a:bodyPr/>
          <a:lstStyle/>
          <a:p>
            <a:pPr>
              <a:defRPr/>
            </a:pPr>
            <a:r>
              <a:rPr lang="en-US" b="1" dirty="0">
                <a:solidFill>
                  <a:schemeClr val="accent3">
                    <a:lumMod val="50000"/>
                  </a:schemeClr>
                </a:solidFill>
              </a:rPr>
              <a:t>9</a:t>
            </a:r>
            <a:r>
              <a:rPr lang="en-US" b="1" dirty="0" smtClean="0">
                <a:solidFill>
                  <a:schemeClr val="accent3">
                    <a:lumMod val="50000"/>
                  </a:schemeClr>
                </a:solidFill>
              </a:rPr>
              <a:t>J</a:t>
            </a:r>
            <a:endParaRPr lang="en-US" b="1" dirty="0">
              <a:solidFill>
                <a:schemeClr val="accent3">
                  <a:lumMod val="50000"/>
                </a:schemeClr>
              </a:solidFill>
            </a:endParaRPr>
          </a:p>
        </p:txBody>
      </p:sp>
      <p:sp>
        <p:nvSpPr>
          <p:cNvPr id="4" name="TextBox 3"/>
          <p:cNvSpPr txBox="1"/>
          <p:nvPr/>
        </p:nvSpPr>
        <p:spPr>
          <a:xfrm>
            <a:off x="1981200" y="838200"/>
            <a:ext cx="5486400" cy="533400"/>
          </a:xfrm>
          <a:prstGeom prst="rect">
            <a:avLst/>
          </a:prstGeom>
          <a:noFill/>
        </p:spPr>
        <p:txBody>
          <a:bodyPr wrap="square" rtlCol="0">
            <a:noAutofit/>
          </a:bodyPr>
          <a:lstStyle/>
          <a:p>
            <a:pPr algn="ctr">
              <a:spcBef>
                <a:spcPct val="20000"/>
              </a:spcBef>
              <a:defRPr/>
            </a:pPr>
            <a:r>
              <a:rPr lang="en-US" altLang="en-US" sz="3200" b="1" dirty="0">
                <a:solidFill>
                  <a:schemeClr val="accent3">
                    <a:lumMod val="50000"/>
                  </a:schemeClr>
                </a:solidFill>
                <a:latin typeface="Arial" panose="020B0604020202020204" pitchFamily="34" charset="0"/>
                <a:cs typeface="Arial" panose="020B0604020202020204" pitchFamily="34" charset="0"/>
              </a:rPr>
              <a:t>Adaptive </a:t>
            </a:r>
            <a:r>
              <a:rPr lang="en-US" altLang="en-US" sz="3200" b="1" dirty="0" smtClean="0">
                <a:solidFill>
                  <a:schemeClr val="accent3">
                    <a:lumMod val="50000"/>
                  </a:schemeClr>
                </a:solidFill>
                <a:latin typeface="Arial" panose="020B0604020202020204" pitchFamily="34" charset="0"/>
                <a:cs typeface="Arial" panose="020B0604020202020204" pitchFamily="34" charset="0"/>
              </a:rPr>
              <a:t>Functioning</a:t>
            </a:r>
            <a:endParaRPr lang="en-US" altLang="en-US" sz="3200" b="1" dirty="0">
              <a:solidFill>
                <a:schemeClr val="accent3">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9|1.7|1.6|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8569</TotalTime>
  <Words>3985</Words>
  <Application>Microsoft Office PowerPoint</Application>
  <PresentationFormat>On-screen Show (4:3)</PresentationFormat>
  <Paragraphs>625</Paragraphs>
  <Slides>54</Slides>
  <Notes>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Responding to Individuals with Developmental Disabilities</vt:lpstr>
      <vt:lpstr>Goals of the Presentation</vt:lpstr>
      <vt:lpstr>PowerPoint Presentation</vt:lpstr>
      <vt:lpstr>Degrees of Intellectual Disability and the Levels of Associated Support Required:  </vt:lpstr>
      <vt:lpstr>PowerPoint Presentation</vt:lpstr>
      <vt:lpstr>PowerPoint Presentation</vt:lpstr>
      <vt:lpstr>PowerPoint Presentation</vt:lpstr>
      <vt:lpstr>PowerPoint Presentation</vt:lpstr>
      <vt:lpstr>PowerPoint Presentation</vt:lpstr>
      <vt:lpstr>PowerPoint Presentation</vt:lpstr>
      <vt:lpstr>Statistics</vt:lpstr>
      <vt:lpstr>PowerPoint Presentation</vt:lpstr>
      <vt:lpstr>PowerPoint Presentation</vt:lpstr>
      <vt:lpstr>PowerPoint Presentation</vt:lpstr>
      <vt:lpstr>PowerPoint Presentation</vt:lpstr>
      <vt:lpstr>Autism Spectrum Variations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Better Understanding Why Individuals Engage in Maladaptive Behaviors Especially Those Seen with Intellectual Disability and Psychiatric Disorders (Robert Souvner, 1991)</vt:lpstr>
      <vt:lpstr>PowerPoint Presentation</vt:lpstr>
      <vt:lpstr>PowerPoint Presentation</vt:lpstr>
      <vt:lpstr>PowerPoint Presentation</vt:lpstr>
      <vt:lpstr>The Power of Acknowledging Perspectives Validation is Powerful  </vt:lpstr>
      <vt:lpstr>PowerPoint Presentation</vt:lpstr>
      <vt:lpstr>PowerPoint Presentation</vt:lpstr>
      <vt:lpstr>PowerPoint Presentation</vt:lpstr>
      <vt:lpstr>PowerPoint Presentation</vt:lpstr>
      <vt:lpstr>PowerPoint Presentation</vt:lpstr>
      <vt:lpstr>PowerPoint Presentation</vt:lpstr>
      <vt:lpstr>Applying Communication Tips in the Field   Setting and Reviewing Expectations</vt:lpstr>
      <vt:lpstr>PowerPoint Presentation</vt:lpstr>
      <vt:lpstr>PowerPoint Presentation</vt:lpstr>
      <vt:lpstr>Video Clip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Tolisano, Peter</dc:creator>
  <cp:lastModifiedBy>TolisanoP</cp:lastModifiedBy>
  <cp:revision>1008</cp:revision>
  <cp:lastPrinted>2015-07-16T18:59:48Z</cp:lastPrinted>
  <dcterms:created xsi:type="dcterms:W3CDTF">2009-10-12T20:08:38Z</dcterms:created>
  <dcterms:modified xsi:type="dcterms:W3CDTF">2019-08-14T17:02:37Z</dcterms:modified>
</cp:coreProperties>
</file>