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xml" ContentType="application/inkml+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7"/>
  </p:notesMasterIdLst>
  <p:sldIdLst>
    <p:sldId id="256" r:id="rId2"/>
    <p:sldId id="258" r:id="rId3"/>
    <p:sldId id="283" r:id="rId4"/>
    <p:sldId id="278" r:id="rId5"/>
    <p:sldId id="285" r:id="rId6"/>
    <p:sldId id="286" r:id="rId7"/>
    <p:sldId id="287" r:id="rId8"/>
    <p:sldId id="288" r:id="rId9"/>
    <p:sldId id="279" r:id="rId10"/>
    <p:sldId id="290" r:id="rId11"/>
    <p:sldId id="277" r:id="rId12"/>
    <p:sldId id="291" r:id="rId13"/>
    <p:sldId id="260" r:id="rId14"/>
    <p:sldId id="267" r:id="rId15"/>
    <p:sldId id="263" r:id="rId16"/>
    <p:sldId id="280" r:id="rId17"/>
    <p:sldId id="292" r:id="rId18"/>
    <p:sldId id="264" r:id="rId19"/>
    <p:sldId id="257" r:id="rId20"/>
    <p:sldId id="259" r:id="rId21"/>
    <p:sldId id="261" r:id="rId22"/>
    <p:sldId id="293" r:id="rId23"/>
    <p:sldId id="265" r:id="rId24"/>
    <p:sldId id="266" r:id="rId25"/>
    <p:sldId id="27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384" autoAdjust="0"/>
  </p:normalViewPr>
  <p:slideViewPr>
    <p:cSldViewPr snapToGrid="0">
      <p:cViewPr varScale="1">
        <p:scale>
          <a:sx n="45" d="100"/>
          <a:sy n="45" d="100"/>
        </p:scale>
        <p:origin x="1080"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Significant</a:t>
            </a:r>
            <a:r>
              <a:rPr lang="en-US" baseline="0"/>
              <a:t> Incidents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'Beh &amp; Meds'!$C$1</c:f>
              <c:strCache>
                <c:ptCount val="1"/>
                <c:pt idx="0">
                  <c:v>Seroquel</c:v>
                </c:pt>
              </c:strCache>
            </c:strRef>
          </c:tx>
          <c:spPr>
            <a:solidFill>
              <a:schemeClr val="accent2"/>
            </a:solidFill>
            <a:ln>
              <a:noFill/>
            </a:ln>
            <a:effectLst/>
          </c:spPr>
          <c:invertIfNegative val="0"/>
          <c:cat>
            <c:numRef>
              <c:f>'Beh &amp; Meds'!$A$2:$A$23</c:f>
              <c:numCache>
                <c:formatCode>[$-409]mmm\-yy;@</c:formatCode>
                <c:ptCount val="2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pt idx="15">
                  <c:v>44197</c:v>
                </c:pt>
                <c:pt idx="16">
                  <c:v>44228</c:v>
                </c:pt>
                <c:pt idx="17">
                  <c:v>44256</c:v>
                </c:pt>
                <c:pt idx="18">
                  <c:v>44287</c:v>
                </c:pt>
                <c:pt idx="19">
                  <c:v>44317</c:v>
                </c:pt>
                <c:pt idx="20">
                  <c:v>44348</c:v>
                </c:pt>
                <c:pt idx="21">
                  <c:v>44378</c:v>
                </c:pt>
              </c:numCache>
            </c:numRef>
          </c:cat>
          <c:val>
            <c:numRef>
              <c:f>'Beh &amp; Meds'!$C$2:$C$23</c:f>
              <c:numCache>
                <c:formatCode>General</c:formatCode>
                <c:ptCount val="22"/>
                <c:pt idx="0">
                  <c:v>100</c:v>
                </c:pt>
                <c:pt idx="1">
                  <c:v>200</c:v>
                </c:pt>
                <c:pt idx="2">
                  <c:v>250</c:v>
                </c:pt>
                <c:pt idx="3">
                  <c:v>300</c:v>
                </c:pt>
                <c:pt idx="4">
                  <c:v>300</c:v>
                </c:pt>
                <c:pt idx="5">
                  <c:v>300</c:v>
                </c:pt>
                <c:pt idx="6">
                  <c:v>300</c:v>
                </c:pt>
                <c:pt idx="7">
                  <c:v>500</c:v>
                </c:pt>
                <c:pt idx="8">
                  <c:v>500</c:v>
                </c:pt>
                <c:pt idx="9">
                  <c:v>500</c:v>
                </c:pt>
                <c:pt idx="10">
                  <c:v>500</c:v>
                </c:pt>
                <c:pt idx="11">
                  <c:v>500</c:v>
                </c:pt>
                <c:pt idx="12">
                  <c:v>350</c:v>
                </c:pt>
                <c:pt idx="13">
                  <c:v>350</c:v>
                </c:pt>
                <c:pt idx="14">
                  <c:v>350</c:v>
                </c:pt>
                <c:pt idx="15">
                  <c:v>350</c:v>
                </c:pt>
                <c:pt idx="16">
                  <c:v>350</c:v>
                </c:pt>
                <c:pt idx="17">
                  <c:v>350</c:v>
                </c:pt>
                <c:pt idx="18">
                  <c:v>350</c:v>
                </c:pt>
                <c:pt idx="19">
                  <c:v>350</c:v>
                </c:pt>
                <c:pt idx="20">
                  <c:v>300</c:v>
                </c:pt>
                <c:pt idx="21">
                  <c:v>250</c:v>
                </c:pt>
              </c:numCache>
            </c:numRef>
          </c:val>
          <c:extLst>
            <c:ext xmlns:c16="http://schemas.microsoft.com/office/drawing/2014/chart" uri="{C3380CC4-5D6E-409C-BE32-E72D297353CC}">
              <c16:uniqueId val="{00000000-2F81-4B77-B92A-980B408B2FCA}"/>
            </c:ext>
          </c:extLst>
        </c:ser>
        <c:ser>
          <c:idx val="2"/>
          <c:order val="2"/>
          <c:tx>
            <c:strRef>
              <c:f>'Beh &amp; Meds'!$D$1</c:f>
              <c:strCache>
                <c:ptCount val="1"/>
                <c:pt idx="0">
                  <c:v>Clozaril</c:v>
                </c:pt>
              </c:strCache>
            </c:strRef>
          </c:tx>
          <c:spPr>
            <a:solidFill>
              <a:schemeClr val="accent3"/>
            </a:solidFill>
            <a:ln>
              <a:solidFill>
                <a:schemeClr val="tx1"/>
              </a:solidFill>
            </a:ln>
            <a:effectLst/>
          </c:spPr>
          <c:invertIfNegative val="0"/>
          <c:cat>
            <c:numRef>
              <c:f>'Beh &amp; Meds'!$A$2:$A$23</c:f>
              <c:numCache>
                <c:formatCode>[$-409]mmm\-yy;@</c:formatCode>
                <c:ptCount val="2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pt idx="15">
                  <c:v>44197</c:v>
                </c:pt>
                <c:pt idx="16">
                  <c:v>44228</c:v>
                </c:pt>
                <c:pt idx="17">
                  <c:v>44256</c:v>
                </c:pt>
                <c:pt idx="18">
                  <c:v>44287</c:v>
                </c:pt>
                <c:pt idx="19">
                  <c:v>44317</c:v>
                </c:pt>
                <c:pt idx="20">
                  <c:v>44348</c:v>
                </c:pt>
                <c:pt idx="21">
                  <c:v>44378</c:v>
                </c:pt>
              </c:numCache>
            </c:numRef>
          </c:cat>
          <c:val>
            <c:numRef>
              <c:f>'Beh &amp; Meds'!$D$2:$D$23</c:f>
              <c:numCache>
                <c:formatCode>General</c:formatCode>
                <c:ptCount val="22"/>
                <c:pt idx="12">
                  <c:v>100</c:v>
                </c:pt>
                <c:pt idx="13">
                  <c:v>200</c:v>
                </c:pt>
                <c:pt idx="14">
                  <c:v>300</c:v>
                </c:pt>
                <c:pt idx="15">
                  <c:v>350</c:v>
                </c:pt>
                <c:pt idx="16">
                  <c:v>350</c:v>
                </c:pt>
                <c:pt idx="17">
                  <c:v>350</c:v>
                </c:pt>
                <c:pt idx="18">
                  <c:v>400</c:v>
                </c:pt>
                <c:pt idx="19">
                  <c:v>400</c:v>
                </c:pt>
                <c:pt idx="20">
                  <c:v>450</c:v>
                </c:pt>
                <c:pt idx="21">
                  <c:v>450</c:v>
                </c:pt>
              </c:numCache>
            </c:numRef>
          </c:val>
          <c:extLst>
            <c:ext xmlns:c16="http://schemas.microsoft.com/office/drawing/2014/chart" uri="{C3380CC4-5D6E-409C-BE32-E72D297353CC}">
              <c16:uniqueId val="{00000001-2F81-4B77-B92A-980B408B2FCA}"/>
            </c:ext>
          </c:extLst>
        </c:ser>
        <c:dLbls>
          <c:showLegendKey val="0"/>
          <c:showVal val="0"/>
          <c:showCatName val="0"/>
          <c:showSerName val="0"/>
          <c:showPercent val="0"/>
          <c:showBubbleSize val="0"/>
        </c:dLbls>
        <c:gapWidth val="219"/>
        <c:axId val="308098848"/>
        <c:axId val="308101344"/>
      </c:barChart>
      <c:lineChart>
        <c:grouping val="standard"/>
        <c:varyColors val="0"/>
        <c:ser>
          <c:idx val="0"/>
          <c:order val="0"/>
          <c:tx>
            <c:strRef>
              <c:f>'Beh &amp; Meds'!$B$1</c:f>
              <c:strCache>
                <c:ptCount val="1"/>
                <c:pt idx="0">
                  <c:v>signficant Inc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'Beh &amp; Meds'!$A$2:$A$23</c:f>
              <c:numCache>
                <c:formatCode>[$-409]mmm\-yy;@</c:formatCode>
                <c:ptCount val="2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pt idx="15">
                  <c:v>44197</c:v>
                </c:pt>
                <c:pt idx="16">
                  <c:v>44228</c:v>
                </c:pt>
                <c:pt idx="17">
                  <c:v>44256</c:v>
                </c:pt>
                <c:pt idx="18">
                  <c:v>44287</c:v>
                </c:pt>
                <c:pt idx="19">
                  <c:v>44317</c:v>
                </c:pt>
                <c:pt idx="20">
                  <c:v>44348</c:v>
                </c:pt>
                <c:pt idx="21">
                  <c:v>44378</c:v>
                </c:pt>
              </c:numCache>
            </c:numRef>
          </c:cat>
          <c:val>
            <c:numRef>
              <c:f>'Beh &amp; Meds'!$B$2:$B$23</c:f>
              <c:numCache>
                <c:formatCode>General</c:formatCode>
                <c:ptCount val="22"/>
                <c:pt idx="0">
                  <c:v>11</c:v>
                </c:pt>
                <c:pt idx="1">
                  <c:v>6</c:v>
                </c:pt>
                <c:pt idx="2">
                  <c:v>9</c:v>
                </c:pt>
                <c:pt idx="3">
                  <c:v>19</c:v>
                </c:pt>
                <c:pt idx="4">
                  <c:v>12</c:v>
                </c:pt>
                <c:pt idx="5">
                  <c:v>18</c:v>
                </c:pt>
                <c:pt idx="6">
                  <c:v>16</c:v>
                </c:pt>
                <c:pt idx="7">
                  <c:v>11</c:v>
                </c:pt>
                <c:pt idx="8">
                  <c:v>15</c:v>
                </c:pt>
                <c:pt idx="9">
                  <c:v>16</c:v>
                </c:pt>
                <c:pt idx="10">
                  <c:v>14</c:v>
                </c:pt>
                <c:pt idx="11">
                  <c:v>15</c:v>
                </c:pt>
                <c:pt idx="12">
                  <c:v>8</c:v>
                </c:pt>
                <c:pt idx="13">
                  <c:v>11</c:v>
                </c:pt>
                <c:pt idx="14">
                  <c:v>3</c:v>
                </c:pt>
                <c:pt idx="15">
                  <c:v>2</c:v>
                </c:pt>
                <c:pt idx="16">
                  <c:v>4</c:v>
                </c:pt>
                <c:pt idx="17">
                  <c:v>8</c:v>
                </c:pt>
                <c:pt idx="18">
                  <c:v>10</c:v>
                </c:pt>
                <c:pt idx="19">
                  <c:v>7</c:v>
                </c:pt>
                <c:pt idx="20">
                  <c:v>1</c:v>
                </c:pt>
                <c:pt idx="21">
                  <c:v>0</c:v>
                </c:pt>
              </c:numCache>
            </c:numRef>
          </c:val>
          <c:smooth val="0"/>
          <c:extLst>
            <c:ext xmlns:c16="http://schemas.microsoft.com/office/drawing/2014/chart" uri="{C3380CC4-5D6E-409C-BE32-E72D297353CC}">
              <c16:uniqueId val="{00000002-2F81-4B77-B92A-980B408B2FCA}"/>
            </c:ext>
          </c:extLst>
        </c:ser>
        <c:dLbls>
          <c:showLegendKey val="0"/>
          <c:showVal val="0"/>
          <c:showCatName val="0"/>
          <c:showSerName val="0"/>
          <c:showPercent val="0"/>
          <c:showBubbleSize val="0"/>
        </c:dLbls>
        <c:marker val="1"/>
        <c:smooth val="0"/>
        <c:axId val="308028128"/>
        <c:axId val="308021472"/>
      </c:lineChart>
      <c:dateAx>
        <c:axId val="308028128"/>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021472"/>
        <c:crosses val="autoZero"/>
        <c:auto val="1"/>
        <c:lblOffset val="100"/>
        <c:baseTimeUnit val="months"/>
      </c:dateAx>
      <c:valAx>
        <c:axId val="308021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 Inc/mo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028128"/>
        <c:crosses val="autoZero"/>
        <c:crossBetween val="between"/>
      </c:valAx>
      <c:valAx>
        <c:axId val="30810134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mg. medication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098848"/>
        <c:crosses val="max"/>
        <c:crossBetween val="between"/>
      </c:valAx>
      <c:dateAx>
        <c:axId val="308098848"/>
        <c:scaling>
          <c:orientation val="minMax"/>
        </c:scaling>
        <c:delete val="1"/>
        <c:axPos val="b"/>
        <c:numFmt formatCode="[$-409]mmm\-yy;@" sourceLinked="1"/>
        <c:majorTickMark val="out"/>
        <c:minorTickMark val="none"/>
        <c:tickLblPos val="nextTo"/>
        <c:crossAx val="308101344"/>
        <c:crosses val="autoZero"/>
        <c:auto val="1"/>
        <c:lblOffset val="100"/>
        <c:baseTimeUnit val="months"/>
      </c:date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'tasks done'!$B$1</c:f>
              <c:strCache>
                <c:ptCount val="1"/>
                <c:pt idx="0">
                  <c:v># tasks done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'tasks done'!$A$2:$A$13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'tasks done'!$B$2:$B$13</c:f>
              <c:numCache>
                <c:formatCode>General</c:formatCode>
                <c:ptCount val="12"/>
                <c:pt idx="0">
                  <c:v>14</c:v>
                </c:pt>
                <c:pt idx="1">
                  <c:v>18</c:v>
                </c:pt>
                <c:pt idx="2">
                  <c:v>20</c:v>
                </c:pt>
                <c:pt idx="3">
                  <c:v>35</c:v>
                </c:pt>
                <c:pt idx="4">
                  <c:v>12</c:v>
                </c:pt>
                <c:pt idx="5">
                  <c:v>11</c:v>
                </c:pt>
                <c:pt idx="6">
                  <c:v>7</c:v>
                </c:pt>
                <c:pt idx="7">
                  <c:v>8</c:v>
                </c:pt>
                <c:pt idx="8">
                  <c:v>10</c:v>
                </c:pt>
                <c:pt idx="9">
                  <c:v>9</c:v>
                </c:pt>
                <c:pt idx="10">
                  <c:v>7</c:v>
                </c:pt>
                <c:pt idx="11">
                  <c:v>6</c:v>
                </c:pt>
              </c:numCache>
            </c:numRef>
          </c:val>
          <c:smooth val="0"/>
          <c:extLst>
            <c:ext xmlns:c16="http://schemas.microsoft.com/office/drawing/2014/chart" uri="{C3380CC4-5D6E-409C-BE32-E72D297353CC}">
              <c16:uniqueId val="{00000000-953B-4A29-AEF0-EEADE893C5F0}"/>
            </c:ext>
          </c:extLst>
        </c:ser>
        <c:dLbls>
          <c:showLegendKey val="0"/>
          <c:showVal val="0"/>
          <c:showCatName val="0"/>
          <c:showSerName val="0"/>
          <c:showPercent val="0"/>
          <c:showBubbleSize val="0"/>
        </c:dLbls>
        <c:marker val="1"/>
        <c:smooth val="0"/>
        <c:axId val="1166886367"/>
        <c:axId val="1166902591"/>
      </c:lineChart>
      <c:dateAx>
        <c:axId val="116688636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902591"/>
        <c:crosses val="autoZero"/>
        <c:auto val="1"/>
        <c:lblOffset val="100"/>
        <c:baseTimeUnit val="months"/>
      </c:dateAx>
      <c:valAx>
        <c:axId val="1166902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8863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Tasks Done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3"/>
          <c:tx>
            <c:strRef>
              <c:f>'tasks done'!$E$1</c:f>
              <c:strCache>
                <c:ptCount val="1"/>
                <c:pt idx="0">
                  <c:v>phase changes</c:v>
                </c:pt>
              </c:strCache>
            </c:strRef>
          </c:tx>
          <c:spPr>
            <a:solidFill>
              <a:schemeClr val="accent4"/>
            </a:solidFill>
            <a:ln>
              <a:noFill/>
            </a:ln>
            <a:effectLst/>
          </c:spPr>
          <c:invertIfNegative val="0"/>
          <c:dLbls>
            <c:dLbl>
              <c:idx val="5"/>
              <c:layout>
                <c:manualLayout>
                  <c:x val="7.4999999999999997E-2"/>
                  <c:y val="0.2361111111111111"/>
                </c:manualLayout>
              </c:layout>
              <c:tx>
                <c:rich>
                  <a:bodyPr/>
                  <a:lstStyle/>
                  <a:p>
                    <a:r>
                      <a:rPr lang="en-US"/>
                      <a:t>Began new job</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1C9-45AE-9047-348B0A2F8D6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'tasks done'!$A$2:$A$13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'tasks done'!$E$2:$E$13</c:f>
              <c:numCache>
                <c:formatCode>General</c:formatCode>
                <c:ptCount val="12"/>
                <c:pt idx="5">
                  <c:v>100</c:v>
                </c:pt>
              </c:numCache>
            </c:numRef>
          </c:val>
          <c:extLst>
            <c:ext xmlns:c16="http://schemas.microsoft.com/office/drawing/2014/chart" uri="{C3380CC4-5D6E-409C-BE32-E72D297353CC}">
              <c16:uniqueId val="{00000001-F1C9-45AE-9047-348B0A2F8D60}"/>
            </c:ext>
          </c:extLst>
        </c:ser>
        <c:dLbls>
          <c:showLegendKey val="0"/>
          <c:showVal val="0"/>
          <c:showCatName val="0"/>
          <c:showSerName val="0"/>
          <c:showPercent val="0"/>
          <c:showBubbleSize val="0"/>
        </c:dLbls>
        <c:gapWidth val="219"/>
        <c:axId val="1166903839"/>
        <c:axId val="1166910079"/>
      </c:barChart>
      <c:lineChart>
        <c:grouping val="standard"/>
        <c:varyColors val="0"/>
        <c:ser>
          <c:idx val="2"/>
          <c:order val="2"/>
          <c:tx>
            <c:strRef>
              <c:f>'tasks done'!$D$1</c:f>
              <c:strCache>
                <c:ptCount val="1"/>
                <c:pt idx="0">
                  <c:v>% tasks completed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'tasks done'!$A$2:$A$13</c:f>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f>'tasks done'!$D$2:$D$13</c:f>
              <c:numCache>
                <c:formatCode>General</c:formatCode>
                <c:ptCount val="12"/>
                <c:pt idx="0">
                  <c:v>70</c:v>
                </c:pt>
                <c:pt idx="1">
                  <c:v>82</c:v>
                </c:pt>
                <c:pt idx="2">
                  <c:v>50</c:v>
                </c:pt>
                <c:pt idx="3">
                  <c:v>83</c:v>
                </c:pt>
                <c:pt idx="4">
                  <c:v>100</c:v>
                </c:pt>
                <c:pt idx="5">
                  <c:v>92</c:v>
                </c:pt>
                <c:pt idx="6">
                  <c:v>88</c:v>
                </c:pt>
                <c:pt idx="7">
                  <c:v>100</c:v>
                </c:pt>
                <c:pt idx="8">
                  <c:v>100</c:v>
                </c:pt>
                <c:pt idx="9">
                  <c:v>100</c:v>
                </c:pt>
                <c:pt idx="10">
                  <c:v>100</c:v>
                </c:pt>
                <c:pt idx="11">
                  <c:v>100</c:v>
                </c:pt>
              </c:numCache>
            </c:numRef>
          </c:val>
          <c:smooth val="0"/>
          <c:extLst>
            <c:ext xmlns:c16="http://schemas.microsoft.com/office/drawing/2014/chart" uri="{C3380CC4-5D6E-409C-BE32-E72D297353CC}">
              <c16:uniqueId val="{00000002-F1C9-45AE-9047-348B0A2F8D60}"/>
            </c:ext>
          </c:extLst>
        </c:ser>
        <c:dLbls>
          <c:showLegendKey val="0"/>
          <c:showVal val="0"/>
          <c:showCatName val="0"/>
          <c:showSerName val="0"/>
          <c:showPercent val="0"/>
          <c:showBubbleSize val="0"/>
        </c:dLbls>
        <c:marker val="1"/>
        <c:smooth val="0"/>
        <c:axId val="1056611775"/>
        <c:axId val="1056617599"/>
        <c:extLst>
          <c:ext xmlns:c15="http://schemas.microsoft.com/office/drawing/2012/chart" uri="{02D57815-91ED-43cb-92C2-25804820EDAC}">
            <c15:filteredLineSeries>
              <c15:ser>
                <c:idx val="0"/>
                <c:order val="0"/>
                <c:tx>
                  <c:strRef>
                    <c:extLst>
                      <c:ext uri="{02D57815-91ED-43cb-92C2-25804820EDAC}">
                        <c15:formulaRef>
                          <c15:sqref>'tasks done'!$B$1</c15:sqref>
                        </c15:formulaRef>
                      </c:ext>
                    </c:extLst>
                    <c:strCache>
                      <c:ptCount val="1"/>
                      <c:pt idx="0">
                        <c:v># tasks done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'tasks done'!$A$2:$A$13</c15:sqref>
                        </c15:formulaRef>
                      </c:ext>
                    </c:extLst>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extLst>
                      <c:ext uri="{02D57815-91ED-43cb-92C2-25804820EDAC}">
                        <c15:formulaRef>
                          <c15:sqref>'tasks done'!$B$2:$B$13</c15:sqref>
                        </c15:formulaRef>
                      </c:ext>
                    </c:extLst>
                    <c:numCache>
                      <c:formatCode>General</c:formatCode>
                      <c:ptCount val="12"/>
                      <c:pt idx="0">
                        <c:v>14</c:v>
                      </c:pt>
                      <c:pt idx="1">
                        <c:v>18</c:v>
                      </c:pt>
                      <c:pt idx="2">
                        <c:v>20</c:v>
                      </c:pt>
                      <c:pt idx="3">
                        <c:v>35</c:v>
                      </c:pt>
                      <c:pt idx="4">
                        <c:v>12</c:v>
                      </c:pt>
                      <c:pt idx="5">
                        <c:v>11</c:v>
                      </c:pt>
                      <c:pt idx="6">
                        <c:v>7</c:v>
                      </c:pt>
                      <c:pt idx="7">
                        <c:v>8</c:v>
                      </c:pt>
                      <c:pt idx="8">
                        <c:v>10</c:v>
                      </c:pt>
                      <c:pt idx="9">
                        <c:v>9</c:v>
                      </c:pt>
                      <c:pt idx="10">
                        <c:v>7</c:v>
                      </c:pt>
                      <c:pt idx="11">
                        <c:v>6</c:v>
                      </c:pt>
                    </c:numCache>
                  </c:numRef>
                </c:val>
                <c:smooth val="0"/>
                <c:extLst>
                  <c:ext xmlns:c16="http://schemas.microsoft.com/office/drawing/2014/chart" uri="{C3380CC4-5D6E-409C-BE32-E72D297353CC}">
                    <c16:uniqueId val="{00000003-F1C9-45AE-9047-348B0A2F8D6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'tasks done'!$C$1</c15:sqref>
                        </c15:formulaRef>
                      </c:ext>
                    </c:extLst>
                    <c:strCache>
                      <c:ptCount val="1"/>
                      <c:pt idx="0">
                        <c:v># tasks required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'tasks done'!$A$2:$A$13</c15:sqref>
                        </c15:formulaRef>
                      </c:ext>
                    </c:extLst>
                    <c:numCache>
                      <c:formatCode>mmm\-yy</c:formatCode>
                      <c:ptCount val="12"/>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numCache>
                  </c:numRef>
                </c:cat>
                <c:val>
                  <c:numRef>
                    <c:extLst xmlns:c15="http://schemas.microsoft.com/office/drawing/2012/chart">
                      <c:ext xmlns:c15="http://schemas.microsoft.com/office/drawing/2012/chart" uri="{02D57815-91ED-43cb-92C2-25804820EDAC}">
                        <c15:formulaRef>
                          <c15:sqref>'tasks done'!$C$2:$C$13</c15:sqref>
                        </c15:formulaRef>
                      </c:ext>
                    </c:extLst>
                    <c:numCache>
                      <c:formatCode>General</c:formatCode>
                      <c:ptCount val="12"/>
                      <c:pt idx="0">
                        <c:v>20</c:v>
                      </c:pt>
                      <c:pt idx="1">
                        <c:v>22</c:v>
                      </c:pt>
                      <c:pt idx="2">
                        <c:v>40</c:v>
                      </c:pt>
                      <c:pt idx="3">
                        <c:v>42</c:v>
                      </c:pt>
                      <c:pt idx="4">
                        <c:v>12</c:v>
                      </c:pt>
                      <c:pt idx="5">
                        <c:v>12</c:v>
                      </c:pt>
                      <c:pt idx="6">
                        <c:v>8</c:v>
                      </c:pt>
                      <c:pt idx="7">
                        <c:v>8</c:v>
                      </c:pt>
                      <c:pt idx="8">
                        <c:v>10</c:v>
                      </c:pt>
                      <c:pt idx="9">
                        <c:v>9</c:v>
                      </c:pt>
                      <c:pt idx="10">
                        <c:v>7</c:v>
                      </c:pt>
                      <c:pt idx="11">
                        <c:v>6</c:v>
                      </c:pt>
                    </c:numCache>
                  </c:numRef>
                </c:val>
                <c:smooth val="0"/>
                <c:extLst xmlns:c15="http://schemas.microsoft.com/office/drawing/2012/chart">
                  <c:ext xmlns:c16="http://schemas.microsoft.com/office/drawing/2014/chart" uri="{C3380CC4-5D6E-409C-BE32-E72D297353CC}">
                    <c16:uniqueId val="{00000004-F1C9-45AE-9047-348B0A2F8D60}"/>
                  </c:ext>
                </c:extLst>
              </c15:ser>
            </c15:filteredLineSeries>
          </c:ext>
        </c:extLst>
      </c:lineChart>
      <c:dateAx>
        <c:axId val="105661177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617599"/>
        <c:crosses val="autoZero"/>
        <c:auto val="1"/>
        <c:lblOffset val="100"/>
        <c:baseTimeUnit val="months"/>
      </c:dateAx>
      <c:valAx>
        <c:axId val="105661759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611775"/>
        <c:crosses val="autoZero"/>
        <c:crossBetween val="between"/>
      </c:valAx>
      <c:valAx>
        <c:axId val="1166910079"/>
        <c:scaling>
          <c:orientation val="minMax"/>
        </c:scaling>
        <c:delete val="1"/>
        <c:axPos val="r"/>
        <c:numFmt formatCode="General" sourceLinked="1"/>
        <c:majorTickMark val="out"/>
        <c:minorTickMark val="none"/>
        <c:tickLblPos val="nextTo"/>
        <c:crossAx val="1166903839"/>
        <c:crosses val="max"/>
        <c:crossBetween val="between"/>
      </c:valAx>
      <c:dateAx>
        <c:axId val="1166903839"/>
        <c:scaling>
          <c:orientation val="minMax"/>
        </c:scaling>
        <c:delete val="1"/>
        <c:axPos val="b"/>
        <c:numFmt formatCode="mmm\-yy" sourceLinked="1"/>
        <c:majorTickMark val="out"/>
        <c:minorTickMark val="none"/>
        <c:tickLblPos val="nextTo"/>
        <c:crossAx val="1166910079"/>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'Graph TB'!$D$1</c:f>
              <c:strCache>
                <c:ptCount val="1"/>
                <c:pt idx="0">
                  <c:v>Phase Change</c:v>
                </c:pt>
              </c:strCache>
            </c:strRef>
          </c:tx>
          <c:spPr>
            <a:solidFill>
              <a:schemeClr val="accent3"/>
            </a:solidFill>
            <a:ln>
              <a:noFill/>
            </a:ln>
            <a:effectLst/>
          </c:spPr>
          <c:invertIfNegative val="0"/>
          <c:dLbls>
            <c:dLbl>
              <c:idx val="2"/>
              <c:layout>
                <c:manualLayout>
                  <c:x val="8.611111111111111E-2"/>
                  <c:y val="7.407407407407407E-2"/>
                </c:manualLayout>
              </c:layout>
              <c:tx>
                <c:rich>
                  <a:bodyPr/>
                  <a:lstStyle/>
                  <a:p>
                    <a:r>
                      <a:rPr lang="en-US"/>
                      <a:t>began "No"</a:t>
                    </a:r>
                    <a:r>
                      <a:rPr lang="en-US" baseline="0"/>
                      <a:t> program</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AEF-4164-B8DA-61316E8F784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TB'!$A$2:$A$10</c:f>
              <c:strCache>
                <c:ptCount val="9"/>
                <c:pt idx="0">
                  <c:v>BL</c:v>
                </c:pt>
                <c:pt idx="2">
                  <c:v>Jan-21</c:v>
                </c:pt>
                <c:pt idx="3">
                  <c:v>Feb-21</c:v>
                </c:pt>
                <c:pt idx="4">
                  <c:v>Mar-21</c:v>
                </c:pt>
                <c:pt idx="5">
                  <c:v>Apr-21</c:v>
                </c:pt>
                <c:pt idx="6">
                  <c:v>May-21</c:v>
                </c:pt>
                <c:pt idx="7">
                  <c:v>Jun-21</c:v>
                </c:pt>
                <c:pt idx="8">
                  <c:v>Jul-21</c:v>
                </c:pt>
              </c:strCache>
            </c:strRef>
          </c:cat>
          <c:val>
            <c:numRef>
              <c:f>'Graph TB'!$D$2:$D$10</c:f>
              <c:numCache>
                <c:formatCode>General</c:formatCode>
                <c:ptCount val="9"/>
                <c:pt idx="2">
                  <c:v>100</c:v>
                </c:pt>
              </c:numCache>
            </c:numRef>
          </c:val>
          <c:extLst>
            <c:ext xmlns:c16="http://schemas.microsoft.com/office/drawing/2014/chart" uri="{C3380CC4-5D6E-409C-BE32-E72D297353CC}">
              <c16:uniqueId val="{00000001-AAEF-4164-B8DA-61316E8F7843}"/>
            </c:ext>
          </c:extLst>
        </c:ser>
        <c:dLbls>
          <c:showLegendKey val="0"/>
          <c:showVal val="0"/>
          <c:showCatName val="0"/>
          <c:showSerName val="0"/>
          <c:showPercent val="0"/>
          <c:showBubbleSize val="0"/>
        </c:dLbls>
        <c:gapWidth val="500"/>
        <c:axId val="655308479"/>
        <c:axId val="655299743"/>
      </c:barChart>
      <c:lineChart>
        <c:grouping val="standard"/>
        <c:varyColors val="0"/>
        <c:ser>
          <c:idx val="1"/>
          <c:order val="1"/>
          <c:tx>
            <c:strRef>
              <c:f>'Graph TB'!$C$1</c:f>
              <c:strCache>
                <c:ptCount val="1"/>
                <c:pt idx="0">
                  <c:v>Aggression to others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'Graph TB'!$A$2:$A$10</c:f>
              <c:strCache>
                <c:ptCount val="9"/>
                <c:pt idx="0">
                  <c:v>BL</c:v>
                </c:pt>
                <c:pt idx="2">
                  <c:v>Jan-21</c:v>
                </c:pt>
                <c:pt idx="3">
                  <c:v>Feb-21</c:v>
                </c:pt>
                <c:pt idx="4">
                  <c:v>Mar-21</c:v>
                </c:pt>
                <c:pt idx="5">
                  <c:v>Apr-21</c:v>
                </c:pt>
                <c:pt idx="6">
                  <c:v>May-21</c:v>
                </c:pt>
                <c:pt idx="7">
                  <c:v>Jun-21</c:v>
                </c:pt>
                <c:pt idx="8">
                  <c:v>Jul-21</c:v>
                </c:pt>
              </c:strCache>
            </c:strRef>
          </c:cat>
          <c:val>
            <c:numRef>
              <c:f>'Graph TB'!$C$2:$C$10</c:f>
              <c:numCache>
                <c:formatCode>General</c:formatCode>
                <c:ptCount val="9"/>
                <c:pt idx="0">
                  <c:v>10</c:v>
                </c:pt>
                <c:pt idx="2">
                  <c:v>12</c:v>
                </c:pt>
                <c:pt idx="3">
                  <c:v>8</c:v>
                </c:pt>
                <c:pt idx="4">
                  <c:v>6</c:v>
                </c:pt>
                <c:pt idx="5">
                  <c:v>4</c:v>
                </c:pt>
                <c:pt idx="6">
                  <c:v>2</c:v>
                </c:pt>
                <c:pt idx="7">
                  <c:v>1</c:v>
                </c:pt>
                <c:pt idx="8">
                  <c:v>0</c:v>
                </c:pt>
              </c:numCache>
            </c:numRef>
          </c:val>
          <c:smooth val="0"/>
          <c:extLst>
            <c:ext xmlns:c16="http://schemas.microsoft.com/office/drawing/2014/chart" uri="{C3380CC4-5D6E-409C-BE32-E72D297353CC}">
              <c16:uniqueId val="{00000002-AAEF-4164-B8DA-61316E8F7843}"/>
            </c:ext>
          </c:extLst>
        </c:ser>
        <c:dLbls>
          <c:showLegendKey val="0"/>
          <c:showVal val="0"/>
          <c:showCatName val="0"/>
          <c:showSerName val="0"/>
          <c:showPercent val="0"/>
          <c:showBubbleSize val="0"/>
        </c:dLbls>
        <c:marker val="1"/>
        <c:smooth val="0"/>
        <c:axId val="609456367"/>
        <c:axId val="609447215"/>
      </c:lineChart>
      <c:lineChart>
        <c:grouping val="standard"/>
        <c:varyColors val="0"/>
        <c:ser>
          <c:idx val="0"/>
          <c:order val="0"/>
          <c:tx>
            <c:strRef>
              <c:f>'Graph TB'!$B$1</c:f>
              <c:strCache>
                <c:ptCount val="1"/>
                <c:pt idx="0">
                  <c:v>% Communicate "NO"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'Graph TB'!$A$2:$A$10</c:f>
              <c:strCache>
                <c:ptCount val="9"/>
                <c:pt idx="0">
                  <c:v>BL</c:v>
                </c:pt>
                <c:pt idx="2">
                  <c:v>Jan-21</c:v>
                </c:pt>
                <c:pt idx="3">
                  <c:v>Feb-21</c:v>
                </c:pt>
                <c:pt idx="4">
                  <c:v>Mar-21</c:v>
                </c:pt>
                <c:pt idx="5">
                  <c:v>Apr-21</c:v>
                </c:pt>
                <c:pt idx="6">
                  <c:v>May-21</c:v>
                </c:pt>
                <c:pt idx="7">
                  <c:v>Jun-21</c:v>
                </c:pt>
                <c:pt idx="8">
                  <c:v>Jul-21</c:v>
                </c:pt>
              </c:strCache>
            </c:strRef>
          </c:cat>
          <c:val>
            <c:numRef>
              <c:f>'Graph TB'!$B$2:$B$10</c:f>
              <c:numCache>
                <c:formatCode>General</c:formatCode>
                <c:ptCount val="9"/>
                <c:pt idx="0">
                  <c:v>0</c:v>
                </c:pt>
                <c:pt idx="2">
                  <c:v>10</c:v>
                </c:pt>
                <c:pt idx="3">
                  <c:v>40</c:v>
                </c:pt>
                <c:pt idx="4">
                  <c:v>60</c:v>
                </c:pt>
                <c:pt idx="5">
                  <c:v>80</c:v>
                </c:pt>
                <c:pt idx="6">
                  <c:v>80</c:v>
                </c:pt>
                <c:pt idx="7">
                  <c:v>90</c:v>
                </c:pt>
                <c:pt idx="8">
                  <c:v>100</c:v>
                </c:pt>
              </c:numCache>
            </c:numRef>
          </c:val>
          <c:smooth val="0"/>
          <c:extLst>
            <c:ext xmlns:c16="http://schemas.microsoft.com/office/drawing/2014/chart" uri="{C3380CC4-5D6E-409C-BE32-E72D297353CC}">
              <c16:uniqueId val="{00000003-AAEF-4164-B8DA-61316E8F7843}"/>
            </c:ext>
          </c:extLst>
        </c:ser>
        <c:dLbls>
          <c:showLegendKey val="0"/>
          <c:showVal val="0"/>
          <c:showCatName val="0"/>
          <c:showSerName val="0"/>
          <c:showPercent val="0"/>
          <c:showBubbleSize val="0"/>
        </c:dLbls>
        <c:marker val="1"/>
        <c:smooth val="0"/>
        <c:axId val="655308479"/>
        <c:axId val="655299743"/>
      </c:lineChart>
      <c:catAx>
        <c:axId val="609456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447215"/>
        <c:crosses val="autoZero"/>
        <c:auto val="1"/>
        <c:lblAlgn val="ctr"/>
        <c:lblOffset val="100"/>
        <c:noMultiLvlLbl val="0"/>
      </c:catAx>
      <c:valAx>
        <c:axId val="6094472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Freq AGO</a:t>
                </a:r>
              </a:p>
            </c:rich>
          </c:tx>
          <c:layout>
            <c:manualLayout>
              <c:xMode val="edge"/>
              <c:yMode val="edge"/>
              <c:x val="0.13941248562040887"/>
              <c:y val="0.3298358433712054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456367"/>
        <c:crosses val="autoZero"/>
        <c:crossBetween val="between"/>
      </c:valAx>
      <c:valAx>
        <c:axId val="655299743"/>
        <c:scaling>
          <c:orientation val="minMax"/>
          <c:max val="100"/>
        </c:scaling>
        <c:delete val="0"/>
        <c:axPos val="r"/>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Communicate "No" </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308479"/>
        <c:crosses val="max"/>
        <c:crossBetween val="between"/>
      </c:valAx>
      <c:catAx>
        <c:axId val="655308479"/>
        <c:scaling>
          <c:orientation val="minMax"/>
        </c:scaling>
        <c:delete val="1"/>
        <c:axPos val="b"/>
        <c:numFmt formatCode="General" sourceLinked="1"/>
        <c:majorTickMark val="out"/>
        <c:minorTickMark val="none"/>
        <c:tickLblPos val="nextTo"/>
        <c:crossAx val="655299743"/>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t>Aggression &amp; Aversive</a:t>
            </a:r>
            <a:r>
              <a:rPr lang="en-US" sz="2000" baseline="0"/>
              <a:t> Interventions</a:t>
            </a:r>
            <a:endParaRPr lang="en-US" sz="2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6"/>
          <c:order val="5"/>
          <c:tx>
            <c:strRef>
              <c:f>'Make a graph MTB'!$H$1</c:f>
              <c:strCache>
                <c:ptCount val="1"/>
                <c:pt idx="0">
                  <c:v>Escort</c:v>
                </c:pt>
              </c:strCache>
            </c:strRef>
          </c:tx>
          <c:spPr>
            <a:solidFill>
              <a:schemeClr val="accent1">
                <a:lumMod val="60000"/>
              </a:schemeClr>
            </a:solidFill>
            <a:ln>
              <a:noFill/>
            </a:ln>
            <a:effectLst/>
          </c:spPr>
          <c:invertIfNegative val="0"/>
          <c:cat>
            <c:strRef>
              <c:f>'Make a graph MTB'!$A$2:$A$14</c:f>
              <c:strCache>
                <c:ptCount val="13"/>
                <c:pt idx="0">
                  <c:v>BL</c:v>
                </c:pt>
                <c:pt idx="1">
                  <c:v>J-19</c:v>
                </c:pt>
                <c:pt idx="2">
                  <c:v>A-19</c:v>
                </c:pt>
                <c:pt idx="3">
                  <c:v>S-19</c:v>
                </c:pt>
                <c:pt idx="4">
                  <c:v>O-19</c:v>
                </c:pt>
                <c:pt idx="5">
                  <c:v>N-19</c:v>
                </c:pt>
                <c:pt idx="6">
                  <c:v>D-19</c:v>
                </c:pt>
                <c:pt idx="7">
                  <c:v>J-20</c:v>
                </c:pt>
                <c:pt idx="8">
                  <c:v>F-20</c:v>
                </c:pt>
                <c:pt idx="9">
                  <c:v>M-20</c:v>
                </c:pt>
                <c:pt idx="10">
                  <c:v>A-20</c:v>
                </c:pt>
                <c:pt idx="11">
                  <c:v>M-20</c:v>
                </c:pt>
                <c:pt idx="12">
                  <c:v>J-20</c:v>
                </c:pt>
              </c:strCache>
            </c:strRef>
          </c:cat>
          <c:val>
            <c:numRef>
              <c:f>'Make a graph MTB'!$H$2:$H$14</c:f>
              <c:numCache>
                <c:formatCode>General</c:formatCode>
                <c:ptCount val="13"/>
                <c:pt idx="0">
                  <c:v>15</c:v>
                </c:pt>
                <c:pt idx="1">
                  <c:v>18</c:v>
                </c:pt>
                <c:pt idx="2">
                  <c:v>10</c:v>
                </c:pt>
                <c:pt idx="3">
                  <c:v>8</c:v>
                </c:pt>
                <c:pt idx="4">
                  <c:v>2</c:v>
                </c:pt>
                <c:pt idx="5">
                  <c:v>4</c:v>
                </c:pt>
                <c:pt idx="6">
                  <c:v>1</c:v>
                </c:pt>
                <c:pt idx="7">
                  <c:v>0</c:v>
                </c:pt>
                <c:pt idx="8">
                  <c:v>0</c:v>
                </c:pt>
                <c:pt idx="9">
                  <c:v>1</c:v>
                </c:pt>
                <c:pt idx="10">
                  <c:v>2</c:v>
                </c:pt>
                <c:pt idx="11">
                  <c:v>0</c:v>
                </c:pt>
                <c:pt idx="12">
                  <c:v>0</c:v>
                </c:pt>
              </c:numCache>
            </c:numRef>
          </c:val>
          <c:extLst>
            <c:ext xmlns:c16="http://schemas.microsoft.com/office/drawing/2014/chart" uri="{C3380CC4-5D6E-409C-BE32-E72D297353CC}">
              <c16:uniqueId val="{00000000-FEC6-4524-A8D3-61FC92B13542}"/>
            </c:ext>
          </c:extLst>
        </c:ser>
        <c:ser>
          <c:idx val="7"/>
          <c:order val="6"/>
          <c:tx>
            <c:strRef>
              <c:f>'Make a graph MTB'!$I$1</c:f>
              <c:strCache>
                <c:ptCount val="1"/>
                <c:pt idx="0">
                  <c:v>TOPR</c:v>
                </c:pt>
              </c:strCache>
            </c:strRef>
          </c:tx>
          <c:spPr>
            <a:solidFill>
              <a:schemeClr val="accent2">
                <a:lumMod val="60000"/>
              </a:schemeClr>
            </a:solidFill>
            <a:ln>
              <a:noFill/>
            </a:ln>
            <a:effectLst/>
          </c:spPr>
          <c:invertIfNegative val="0"/>
          <c:cat>
            <c:strRef>
              <c:f>'Make a graph MTB'!$A$2:$A$14</c:f>
              <c:strCache>
                <c:ptCount val="13"/>
                <c:pt idx="0">
                  <c:v>BL</c:v>
                </c:pt>
                <c:pt idx="1">
                  <c:v>J-19</c:v>
                </c:pt>
                <c:pt idx="2">
                  <c:v>A-19</c:v>
                </c:pt>
                <c:pt idx="3">
                  <c:v>S-19</c:v>
                </c:pt>
                <c:pt idx="4">
                  <c:v>O-19</c:v>
                </c:pt>
                <c:pt idx="5">
                  <c:v>N-19</c:v>
                </c:pt>
                <c:pt idx="6">
                  <c:v>D-19</c:v>
                </c:pt>
                <c:pt idx="7">
                  <c:v>J-20</c:v>
                </c:pt>
                <c:pt idx="8">
                  <c:v>F-20</c:v>
                </c:pt>
                <c:pt idx="9">
                  <c:v>M-20</c:v>
                </c:pt>
                <c:pt idx="10">
                  <c:v>A-20</c:v>
                </c:pt>
                <c:pt idx="11">
                  <c:v>M-20</c:v>
                </c:pt>
                <c:pt idx="12">
                  <c:v>J-20</c:v>
                </c:pt>
              </c:strCache>
            </c:strRef>
          </c:cat>
          <c:val>
            <c:numRef>
              <c:f>'Make a graph MTB'!$I$2:$I$14</c:f>
              <c:numCache>
                <c:formatCode>General</c:formatCode>
                <c:ptCount val="13"/>
                <c:pt idx="0">
                  <c:v>15</c:v>
                </c:pt>
                <c:pt idx="1">
                  <c:v>12</c:v>
                </c:pt>
                <c:pt idx="2">
                  <c:v>8</c:v>
                </c:pt>
                <c:pt idx="3">
                  <c:v>6</c:v>
                </c:pt>
                <c:pt idx="4">
                  <c:v>1</c:v>
                </c:pt>
                <c:pt idx="5">
                  <c:v>4</c:v>
                </c:pt>
                <c:pt idx="6">
                  <c:v>3</c:v>
                </c:pt>
                <c:pt idx="7">
                  <c:v>4</c:v>
                </c:pt>
                <c:pt idx="8">
                  <c:v>2</c:v>
                </c:pt>
                <c:pt idx="9">
                  <c:v>4</c:v>
                </c:pt>
                <c:pt idx="10">
                  <c:v>3</c:v>
                </c:pt>
                <c:pt idx="11">
                  <c:v>1</c:v>
                </c:pt>
                <c:pt idx="12">
                  <c:v>2</c:v>
                </c:pt>
              </c:numCache>
            </c:numRef>
          </c:val>
          <c:extLst>
            <c:ext xmlns:c16="http://schemas.microsoft.com/office/drawing/2014/chart" uri="{C3380CC4-5D6E-409C-BE32-E72D297353CC}">
              <c16:uniqueId val="{00000001-FEC6-4524-A8D3-61FC92B13542}"/>
            </c:ext>
          </c:extLst>
        </c:ser>
        <c:dLbls>
          <c:showLegendKey val="0"/>
          <c:showVal val="0"/>
          <c:showCatName val="0"/>
          <c:showSerName val="0"/>
          <c:showPercent val="0"/>
          <c:showBubbleSize val="0"/>
        </c:dLbls>
        <c:gapWidth val="150"/>
        <c:axId val="1999105839"/>
        <c:axId val="1999103759"/>
      </c:barChart>
      <c:lineChart>
        <c:grouping val="standard"/>
        <c:varyColors val="0"/>
        <c:ser>
          <c:idx val="4"/>
          <c:order val="3"/>
          <c:tx>
            <c:strRef>
              <c:f>'Make a graph MTB'!$F$1</c:f>
              <c:strCache>
                <c:ptCount val="1"/>
                <c:pt idx="0">
                  <c:v>AGO</c:v>
                </c:pt>
              </c:strCache>
              <c:extLst xmlns:c15="http://schemas.microsoft.com/office/drawing/2012/chart"/>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'Make a graph MTB'!$A$2:$A$14</c:f>
              <c:strCache>
                <c:ptCount val="13"/>
                <c:pt idx="0">
                  <c:v>BL</c:v>
                </c:pt>
                <c:pt idx="1">
                  <c:v>J-19</c:v>
                </c:pt>
                <c:pt idx="2">
                  <c:v>A-19</c:v>
                </c:pt>
                <c:pt idx="3">
                  <c:v>S-19</c:v>
                </c:pt>
                <c:pt idx="4">
                  <c:v>O-19</c:v>
                </c:pt>
                <c:pt idx="5">
                  <c:v>N-19</c:v>
                </c:pt>
                <c:pt idx="6">
                  <c:v>D-19</c:v>
                </c:pt>
                <c:pt idx="7">
                  <c:v>J-20</c:v>
                </c:pt>
                <c:pt idx="8">
                  <c:v>F-20</c:v>
                </c:pt>
                <c:pt idx="9">
                  <c:v>M-20</c:v>
                </c:pt>
                <c:pt idx="10">
                  <c:v>A-20</c:v>
                </c:pt>
                <c:pt idx="11">
                  <c:v>M-20</c:v>
                </c:pt>
                <c:pt idx="12">
                  <c:v>J-20</c:v>
                </c:pt>
              </c:strCache>
              <c:extLst xmlns:c15="http://schemas.microsoft.com/office/drawing/2012/chart"/>
            </c:strRef>
          </c:cat>
          <c:val>
            <c:numRef>
              <c:f>'Make a graph MTB'!$F$2:$F$14</c:f>
              <c:numCache>
                <c:formatCode>General</c:formatCode>
                <c:ptCount val="13"/>
                <c:pt idx="0">
                  <c:v>10</c:v>
                </c:pt>
                <c:pt idx="1">
                  <c:v>11</c:v>
                </c:pt>
                <c:pt idx="2">
                  <c:v>12</c:v>
                </c:pt>
                <c:pt idx="3">
                  <c:v>14</c:v>
                </c:pt>
                <c:pt idx="4">
                  <c:v>11</c:v>
                </c:pt>
                <c:pt idx="5">
                  <c:v>8</c:v>
                </c:pt>
                <c:pt idx="6">
                  <c:v>7</c:v>
                </c:pt>
                <c:pt idx="7">
                  <c:v>9</c:v>
                </c:pt>
                <c:pt idx="8">
                  <c:v>8</c:v>
                </c:pt>
                <c:pt idx="9">
                  <c:v>4</c:v>
                </c:pt>
                <c:pt idx="10">
                  <c:v>5</c:v>
                </c:pt>
                <c:pt idx="11">
                  <c:v>1</c:v>
                </c:pt>
                <c:pt idx="12">
                  <c:v>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2-FEC6-4524-A8D3-61FC92B13542}"/>
            </c:ext>
          </c:extLst>
        </c:ser>
        <c:ser>
          <c:idx val="5"/>
          <c:order val="4"/>
          <c:tx>
            <c:strRef>
              <c:f>'Make a graph MTB'!$G$1</c:f>
              <c:strCache>
                <c:ptCount val="1"/>
                <c:pt idx="0">
                  <c:v>AGE</c:v>
                </c:pt>
              </c:strCache>
              <c:extLst xmlns:c15="http://schemas.microsoft.com/office/drawing/2012/chart"/>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'Make a graph MTB'!$A$2:$A$14</c:f>
              <c:strCache>
                <c:ptCount val="13"/>
                <c:pt idx="0">
                  <c:v>BL</c:v>
                </c:pt>
                <c:pt idx="1">
                  <c:v>J-19</c:v>
                </c:pt>
                <c:pt idx="2">
                  <c:v>A-19</c:v>
                </c:pt>
                <c:pt idx="3">
                  <c:v>S-19</c:v>
                </c:pt>
                <c:pt idx="4">
                  <c:v>O-19</c:v>
                </c:pt>
                <c:pt idx="5">
                  <c:v>N-19</c:v>
                </c:pt>
                <c:pt idx="6">
                  <c:v>D-19</c:v>
                </c:pt>
                <c:pt idx="7">
                  <c:v>J-20</c:v>
                </c:pt>
                <c:pt idx="8">
                  <c:v>F-20</c:v>
                </c:pt>
                <c:pt idx="9">
                  <c:v>M-20</c:v>
                </c:pt>
                <c:pt idx="10">
                  <c:v>A-20</c:v>
                </c:pt>
                <c:pt idx="11">
                  <c:v>M-20</c:v>
                </c:pt>
                <c:pt idx="12">
                  <c:v>J-20</c:v>
                </c:pt>
              </c:strCache>
              <c:extLst xmlns:c15="http://schemas.microsoft.com/office/drawing/2012/chart"/>
            </c:strRef>
          </c:cat>
          <c:val>
            <c:numRef>
              <c:f>'Make a graph MTB'!$G$2:$G$14</c:f>
              <c:numCache>
                <c:formatCode>General</c:formatCode>
                <c:ptCount val="13"/>
                <c:pt idx="0">
                  <c:v>4</c:v>
                </c:pt>
                <c:pt idx="1">
                  <c:v>14</c:v>
                </c:pt>
                <c:pt idx="2">
                  <c:v>15</c:v>
                </c:pt>
                <c:pt idx="3">
                  <c:v>18</c:v>
                </c:pt>
                <c:pt idx="4">
                  <c:v>10</c:v>
                </c:pt>
                <c:pt idx="5">
                  <c:v>9</c:v>
                </c:pt>
                <c:pt idx="6">
                  <c:v>11</c:v>
                </c:pt>
                <c:pt idx="7">
                  <c:v>12</c:v>
                </c:pt>
                <c:pt idx="8">
                  <c:v>14</c:v>
                </c:pt>
                <c:pt idx="9">
                  <c:v>14</c:v>
                </c:pt>
                <c:pt idx="10">
                  <c:v>12</c:v>
                </c:pt>
                <c:pt idx="11">
                  <c:v>13</c:v>
                </c:pt>
                <c:pt idx="12">
                  <c:v>12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FEC6-4524-A8D3-61FC92B13542}"/>
            </c:ext>
          </c:extLst>
        </c:ser>
        <c:dLbls>
          <c:showLegendKey val="0"/>
          <c:showVal val="0"/>
          <c:showCatName val="0"/>
          <c:showSerName val="0"/>
          <c:showPercent val="0"/>
          <c:showBubbleSize val="0"/>
        </c:dLbls>
        <c:marker val="1"/>
        <c:smooth val="0"/>
        <c:axId val="1056892432"/>
        <c:axId val="1056892848"/>
        <c:extLst>
          <c:ext xmlns:c15="http://schemas.microsoft.com/office/drawing/2012/chart" uri="{02D57815-91ED-43cb-92C2-25804820EDAC}">
            <c15:filteredLineSeries>
              <c15:ser>
                <c:idx val="1"/>
                <c:order val="0"/>
                <c:tx>
                  <c:strRef>
                    <c:extLst>
                      <c:ext uri="{02D57815-91ED-43cb-92C2-25804820EDAC}">
                        <c15:formulaRef>
                          <c15:sqref>'Make a graph MTB'!$C$1</c15:sqref>
                        </c15:formulaRef>
                      </c:ext>
                    </c:extLst>
                    <c:strCache>
                      <c:ptCount val="1"/>
                      <c:pt idx="0">
                        <c:v>RB</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'Make a graph MTB'!$A$2:$A$14</c15:sqref>
                        </c15:formulaRef>
                      </c:ext>
                    </c:extLst>
                    <c:strCache>
                      <c:ptCount val="13"/>
                      <c:pt idx="0">
                        <c:v>BL</c:v>
                      </c:pt>
                      <c:pt idx="1">
                        <c:v>J-19</c:v>
                      </c:pt>
                      <c:pt idx="2">
                        <c:v>A-19</c:v>
                      </c:pt>
                      <c:pt idx="3">
                        <c:v>S-19</c:v>
                      </c:pt>
                      <c:pt idx="4">
                        <c:v>O-19</c:v>
                      </c:pt>
                      <c:pt idx="5">
                        <c:v>N-19</c:v>
                      </c:pt>
                      <c:pt idx="6">
                        <c:v>D-19</c:v>
                      </c:pt>
                      <c:pt idx="7">
                        <c:v>J-20</c:v>
                      </c:pt>
                      <c:pt idx="8">
                        <c:v>F-20</c:v>
                      </c:pt>
                      <c:pt idx="9">
                        <c:v>M-20</c:v>
                      </c:pt>
                      <c:pt idx="10">
                        <c:v>A-20</c:v>
                      </c:pt>
                      <c:pt idx="11">
                        <c:v>M-20</c:v>
                      </c:pt>
                      <c:pt idx="12">
                        <c:v>J-20</c:v>
                      </c:pt>
                    </c:strCache>
                  </c:strRef>
                </c:cat>
                <c:val>
                  <c:numRef>
                    <c:extLst>
                      <c:ext uri="{02D57815-91ED-43cb-92C2-25804820EDAC}">
                        <c15:formulaRef>
                          <c15:sqref>'Make a graph MTB'!$C$2:$C$14</c15:sqref>
                        </c15:formulaRef>
                      </c:ext>
                    </c:extLst>
                    <c:numCache>
                      <c:formatCode>General</c:formatCode>
                      <c:ptCount val="13"/>
                      <c:pt idx="0">
                        <c:v>0</c:v>
                      </c:pt>
                      <c:pt idx="1">
                        <c:v>1</c:v>
                      </c:pt>
                      <c:pt idx="2">
                        <c:v>2</c:v>
                      </c:pt>
                      <c:pt idx="3">
                        <c:v>2</c:v>
                      </c:pt>
                      <c:pt idx="4">
                        <c:v>1</c:v>
                      </c:pt>
                      <c:pt idx="5">
                        <c:v>1</c:v>
                      </c:pt>
                      <c:pt idx="6">
                        <c:v>2</c:v>
                      </c:pt>
                      <c:pt idx="7">
                        <c:v>4</c:v>
                      </c:pt>
                      <c:pt idx="8">
                        <c:v>5</c:v>
                      </c:pt>
                      <c:pt idx="9">
                        <c:v>6</c:v>
                      </c:pt>
                      <c:pt idx="10">
                        <c:v>4</c:v>
                      </c:pt>
                      <c:pt idx="11">
                        <c:v>4</c:v>
                      </c:pt>
                      <c:pt idx="12">
                        <c:v>2</c:v>
                      </c:pt>
                    </c:numCache>
                  </c:numRef>
                </c:val>
                <c:smooth val="0"/>
                <c:extLst>
                  <c:ext xmlns:c16="http://schemas.microsoft.com/office/drawing/2014/chart" uri="{C3380CC4-5D6E-409C-BE32-E72D297353CC}">
                    <c16:uniqueId val="{00000004-FEC6-4524-A8D3-61FC92B13542}"/>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'Make a graph MTB'!$D$1</c15:sqref>
                        </c15:formulaRef>
                      </c:ext>
                    </c:extLst>
                    <c:strCache>
                      <c:ptCount val="1"/>
                      <c:pt idx="0">
                        <c:v>REF</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'Make a graph MTB'!$A$2:$A$14</c15:sqref>
                        </c15:formulaRef>
                      </c:ext>
                    </c:extLst>
                    <c:strCache>
                      <c:ptCount val="13"/>
                      <c:pt idx="0">
                        <c:v>BL</c:v>
                      </c:pt>
                      <c:pt idx="1">
                        <c:v>J-19</c:v>
                      </c:pt>
                      <c:pt idx="2">
                        <c:v>A-19</c:v>
                      </c:pt>
                      <c:pt idx="3">
                        <c:v>S-19</c:v>
                      </c:pt>
                      <c:pt idx="4">
                        <c:v>O-19</c:v>
                      </c:pt>
                      <c:pt idx="5">
                        <c:v>N-19</c:v>
                      </c:pt>
                      <c:pt idx="6">
                        <c:v>D-19</c:v>
                      </c:pt>
                      <c:pt idx="7">
                        <c:v>J-20</c:v>
                      </c:pt>
                      <c:pt idx="8">
                        <c:v>F-20</c:v>
                      </c:pt>
                      <c:pt idx="9">
                        <c:v>M-20</c:v>
                      </c:pt>
                      <c:pt idx="10">
                        <c:v>A-20</c:v>
                      </c:pt>
                      <c:pt idx="11">
                        <c:v>M-20</c:v>
                      </c:pt>
                      <c:pt idx="12">
                        <c:v>J-20</c:v>
                      </c:pt>
                    </c:strCache>
                  </c:strRef>
                </c:cat>
                <c:val>
                  <c:numRef>
                    <c:extLst xmlns:c15="http://schemas.microsoft.com/office/drawing/2012/chart">
                      <c:ext xmlns:c15="http://schemas.microsoft.com/office/drawing/2012/chart" uri="{02D57815-91ED-43cb-92C2-25804820EDAC}">
                        <c15:formulaRef>
                          <c15:sqref>'Make a graph MTB'!$D$2:$D$14</c15:sqref>
                        </c15:formulaRef>
                      </c:ext>
                    </c:extLst>
                    <c:numCache>
                      <c:formatCode>General</c:formatCode>
                      <c:ptCount val="13"/>
                      <c:pt idx="0">
                        <c:v>6</c:v>
                      </c:pt>
                      <c:pt idx="1">
                        <c:v>4</c:v>
                      </c:pt>
                      <c:pt idx="2">
                        <c:v>4</c:v>
                      </c:pt>
                      <c:pt idx="3">
                        <c:v>3</c:v>
                      </c:pt>
                      <c:pt idx="4">
                        <c:v>2</c:v>
                      </c:pt>
                      <c:pt idx="5">
                        <c:v>4</c:v>
                      </c:pt>
                      <c:pt idx="6">
                        <c:v>6</c:v>
                      </c:pt>
                      <c:pt idx="7">
                        <c:v>4</c:v>
                      </c:pt>
                      <c:pt idx="8">
                        <c:v>2</c:v>
                      </c:pt>
                      <c:pt idx="9">
                        <c:v>2</c:v>
                      </c:pt>
                      <c:pt idx="10">
                        <c:v>1</c:v>
                      </c:pt>
                      <c:pt idx="11">
                        <c:v>0</c:v>
                      </c:pt>
                      <c:pt idx="12">
                        <c:v>0</c:v>
                      </c:pt>
                    </c:numCache>
                  </c:numRef>
                </c:val>
                <c:smooth val="0"/>
                <c:extLst xmlns:c15="http://schemas.microsoft.com/office/drawing/2012/chart">
                  <c:ext xmlns:c16="http://schemas.microsoft.com/office/drawing/2014/chart" uri="{C3380CC4-5D6E-409C-BE32-E72D297353CC}">
                    <c16:uniqueId val="{00000005-FEC6-4524-A8D3-61FC92B13542}"/>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'Make a graph MTB'!$E$1</c15:sqref>
                        </c15:formulaRef>
                      </c:ext>
                    </c:extLst>
                    <c:strCache>
                      <c:ptCount val="1"/>
                      <c:pt idx="0">
                        <c:v>AGG</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xmlns:c15="http://schemas.microsoft.com/office/drawing/2012/chart">
                      <c:ext xmlns:c15="http://schemas.microsoft.com/office/drawing/2012/chart" uri="{02D57815-91ED-43cb-92C2-25804820EDAC}">
                        <c15:formulaRef>
                          <c15:sqref>'Make a graph MTB'!$A$2:$A$14</c15:sqref>
                        </c15:formulaRef>
                      </c:ext>
                    </c:extLst>
                    <c:strCache>
                      <c:ptCount val="13"/>
                      <c:pt idx="0">
                        <c:v>BL</c:v>
                      </c:pt>
                      <c:pt idx="1">
                        <c:v>J-19</c:v>
                      </c:pt>
                      <c:pt idx="2">
                        <c:v>A-19</c:v>
                      </c:pt>
                      <c:pt idx="3">
                        <c:v>S-19</c:v>
                      </c:pt>
                      <c:pt idx="4">
                        <c:v>O-19</c:v>
                      </c:pt>
                      <c:pt idx="5">
                        <c:v>N-19</c:v>
                      </c:pt>
                      <c:pt idx="6">
                        <c:v>D-19</c:v>
                      </c:pt>
                      <c:pt idx="7">
                        <c:v>J-20</c:v>
                      </c:pt>
                      <c:pt idx="8">
                        <c:v>F-20</c:v>
                      </c:pt>
                      <c:pt idx="9">
                        <c:v>M-20</c:v>
                      </c:pt>
                      <c:pt idx="10">
                        <c:v>A-20</c:v>
                      </c:pt>
                      <c:pt idx="11">
                        <c:v>M-20</c:v>
                      </c:pt>
                      <c:pt idx="12">
                        <c:v>J-20</c:v>
                      </c:pt>
                    </c:strCache>
                  </c:strRef>
                </c:cat>
                <c:val>
                  <c:numRef>
                    <c:extLst xmlns:c15="http://schemas.microsoft.com/office/drawing/2012/chart">
                      <c:ext xmlns:c15="http://schemas.microsoft.com/office/drawing/2012/chart" uri="{02D57815-91ED-43cb-92C2-25804820EDAC}">
                        <c15:formulaRef>
                          <c15:sqref>'Make a graph MTB'!$E$2:$E$14</c15:sqref>
                        </c15:formulaRef>
                      </c:ext>
                    </c:extLst>
                    <c:numCache>
                      <c:formatCode>General</c:formatCode>
                      <c:ptCount val="13"/>
                      <c:pt idx="0">
                        <c:v>15</c:v>
                      </c:pt>
                      <c:pt idx="1">
                        <c:v>12</c:v>
                      </c:pt>
                      <c:pt idx="2">
                        <c:v>13</c:v>
                      </c:pt>
                      <c:pt idx="3">
                        <c:v>11</c:v>
                      </c:pt>
                      <c:pt idx="4">
                        <c:v>14</c:v>
                      </c:pt>
                      <c:pt idx="5">
                        <c:v>10</c:v>
                      </c:pt>
                      <c:pt idx="6">
                        <c:v>11</c:v>
                      </c:pt>
                      <c:pt idx="7">
                        <c:v>9</c:v>
                      </c:pt>
                      <c:pt idx="8">
                        <c:v>7</c:v>
                      </c:pt>
                      <c:pt idx="9">
                        <c:v>5</c:v>
                      </c:pt>
                      <c:pt idx="10">
                        <c:v>3</c:v>
                      </c:pt>
                      <c:pt idx="11">
                        <c:v>2</c:v>
                      </c:pt>
                      <c:pt idx="12">
                        <c:v>4</c:v>
                      </c:pt>
                    </c:numCache>
                  </c:numRef>
                </c:val>
                <c:smooth val="0"/>
                <c:extLst xmlns:c15="http://schemas.microsoft.com/office/drawing/2012/chart">
                  <c:ext xmlns:c16="http://schemas.microsoft.com/office/drawing/2014/chart" uri="{C3380CC4-5D6E-409C-BE32-E72D297353CC}">
                    <c16:uniqueId val="{00000006-FEC6-4524-A8D3-61FC92B13542}"/>
                  </c:ext>
                </c:extLst>
              </c15:ser>
            </c15:filteredLineSeries>
            <c15:filteredLineSeries>
              <c15:ser>
                <c:idx val="8"/>
                <c:order val="7"/>
                <c:tx>
                  <c:strRef>
                    <c:extLst xmlns:c15="http://schemas.microsoft.com/office/drawing/2012/chart">
                      <c:ext xmlns:c15="http://schemas.microsoft.com/office/drawing/2012/chart" uri="{02D57815-91ED-43cb-92C2-25804820EDAC}">
                        <c15:formulaRef>
                          <c15:sqref>'Make a graph MTB'!$J$1</c15:sqref>
                        </c15:formulaRef>
                      </c:ext>
                    </c:extLst>
                    <c:strCache>
                      <c:ptCount val="1"/>
                      <c:pt idx="0">
                        <c:v>Phase Changes</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extLst xmlns:c15="http://schemas.microsoft.com/office/drawing/2012/chart">
                      <c:ext xmlns:c15="http://schemas.microsoft.com/office/drawing/2012/chart" uri="{02D57815-91ED-43cb-92C2-25804820EDAC}">
                        <c15:formulaRef>
                          <c15:sqref>'Make a graph MTB'!$A$2:$A$14</c15:sqref>
                        </c15:formulaRef>
                      </c:ext>
                    </c:extLst>
                    <c:strCache>
                      <c:ptCount val="13"/>
                      <c:pt idx="0">
                        <c:v>BL</c:v>
                      </c:pt>
                      <c:pt idx="1">
                        <c:v>J-19</c:v>
                      </c:pt>
                      <c:pt idx="2">
                        <c:v>A-19</c:v>
                      </c:pt>
                      <c:pt idx="3">
                        <c:v>S-19</c:v>
                      </c:pt>
                      <c:pt idx="4">
                        <c:v>O-19</c:v>
                      </c:pt>
                      <c:pt idx="5">
                        <c:v>N-19</c:v>
                      </c:pt>
                      <c:pt idx="6">
                        <c:v>D-19</c:v>
                      </c:pt>
                      <c:pt idx="7">
                        <c:v>J-20</c:v>
                      </c:pt>
                      <c:pt idx="8">
                        <c:v>F-20</c:v>
                      </c:pt>
                      <c:pt idx="9">
                        <c:v>M-20</c:v>
                      </c:pt>
                      <c:pt idx="10">
                        <c:v>A-20</c:v>
                      </c:pt>
                      <c:pt idx="11">
                        <c:v>M-20</c:v>
                      </c:pt>
                      <c:pt idx="12">
                        <c:v>J-20</c:v>
                      </c:pt>
                    </c:strCache>
                  </c:strRef>
                </c:cat>
                <c:val>
                  <c:numRef>
                    <c:extLst xmlns:c15="http://schemas.microsoft.com/office/drawing/2012/chart">
                      <c:ext xmlns:c15="http://schemas.microsoft.com/office/drawing/2012/chart" uri="{02D57815-91ED-43cb-92C2-25804820EDAC}">
                        <c15:formulaRef>
                          <c15:sqref>'Make a graph MTB'!$J$2:$J$14</c15:sqref>
                        </c15:formulaRef>
                      </c:ext>
                    </c:extLst>
                    <c:numCache>
                      <c:formatCode>General</c:formatCode>
                      <c:ptCount val="13"/>
                    </c:numCache>
                  </c:numRef>
                </c:val>
                <c:smooth val="0"/>
                <c:extLst xmlns:c15="http://schemas.microsoft.com/office/drawing/2012/chart">
                  <c:ext xmlns:c16="http://schemas.microsoft.com/office/drawing/2014/chart" uri="{C3380CC4-5D6E-409C-BE32-E72D297353CC}">
                    <c16:uniqueId val="{00000007-FEC6-4524-A8D3-61FC92B13542}"/>
                  </c:ext>
                </c:extLst>
              </c15:ser>
            </c15:filteredLineSeries>
            <c15:filteredLineSeries>
              <c15:ser>
                <c:idx val="0"/>
                <c:order val="8"/>
                <c:tx>
                  <c:strRef>
                    <c:extLst xmlns:c15="http://schemas.microsoft.com/office/drawing/2012/chart">
                      <c:ext xmlns:c15="http://schemas.microsoft.com/office/drawing/2012/chart" uri="{02D57815-91ED-43cb-92C2-25804820EDAC}">
                        <c15:formulaRef>
                          <c15:sqref>'Make a graph MTB'!$B$1</c15:sqref>
                        </c15:formulaRef>
                      </c:ext>
                    </c:extLst>
                    <c:strCache>
                      <c:ptCount val="1"/>
                      <c:pt idx="0">
                        <c:v>% CDR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extLst xmlns:c15="http://schemas.microsoft.com/office/drawing/2012/chart">
                      <c:ext xmlns:c15="http://schemas.microsoft.com/office/drawing/2012/chart" uri="{02D57815-91ED-43cb-92C2-25804820EDAC}">
                        <c15:formulaRef>
                          <c15:sqref>'Make a graph MTB'!$B$2:$B$14</c15:sqref>
                        </c15:formulaRef>
                      </c:ext>
                    </c:extLst>
                    <c:numCache>
                      <c:formatCode>General</c:formatCode>
                      <c:ptCount val="13"/>
                      <c:pt idx="0">
                        <c:v>0</c:v>
                      </c:pt>
                      <c:pt idx="1">
                        <c:v>33</c:v>
                      </c:pt>
                      <c:pt idx="2">
                        <c:v>33</c:v>
                      </c:pt>
                      <c:pt idx="3">
                        <c:v>50</c:v>
                      </c:pt>
                      <c:pt idx="4">
                        <c:v>67</c:v>
                      </c:pt>
                      <c:pt idx="5">
                        <c:v>33</c:v>
                      </c:pt>
                      <c:pt idx="6">
                        <c:v>0</c:v>
                      </c:pt>
                      <c:pt idx="7">
                        <c:v>33</c:v>
                      </c:pt>
                      <c:pt idx="8">
                        <c:v>67</c:v>
                      </c:pt>
                      <c:pt idx="9">
                        <c:v>67</c:v>
                      </c:pt>
                      <c:pt idx="10">
                        <c:v>83</c:v>
                      </c:pt>
                      <c:pt idx="11">
                        <c:v>100</c:v>
                      </c:pt>
                      <c:pt idx="12">
                        <c:v>100</c:v>
                      </c:pt>
                    </c:numCache>
                  </c:numRef>
                </c:val>
                <c:smooth val="0"/>
                <c:extLst xmlns:c15="http://schemas.microsoft.com/office/drawing/2012/chart">
                  <c:ext xmlns:c16="http://schemas.microsoft.com/office/drawing/2014/chart" uri="{C3380CC4-5D6E-409C-BE32-E72D297353CC}">
                    <c16:uniqueId val="{00000008-FEC6-4524-A8D3-61FC92B13542}"/>
                  </c:ext>
                </c:extLst>
              </c15:ser>
            </c15:filteredLineSeries>
          </c:ext>
        </c:extLst>
      </c:lineChart>
      <c:catAx>
        <c:axId val="105689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892848"/>
        <c:crosses val="autoZero"/>
        <c:auto val="1"/>
        <c:lblAlgn val="ctr"/>
        <c:lblOffset val="100"/>
        <c:noMultiLvlLbl val="0"/>
      </c:catAx>
      <c:valAx>
        <c:axId val="1056892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total/month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892432"/>
        <c:crosses val="autoZero"/>
        <c:crossBetween val="between"/>
      </c:valAx>
      <c:valAx>
        <c:axId val="199910375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9105839"/>
        <c:crosses val="max"/>
        <c:crossBetween val="between"/>
      </c:valAx>
      <c:catAx>
        <c:axId val="1999105839"/>
        <c:scaling>
          <c:orientation val="minMax"/>
        </c:scaling>
        <c:delete val="1"/>
        <c:axPos val="b"/>
        <c:numFmt formatCode="General" sourceLinked="1"/>
        <c:majorTickMark val="out"/>
        <c:minorTickMark val="none"/>
        <c:tickLblPos val="nextTo"/>
        <c:crossAx val="1999103759"/>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PMT  Escort</a:t>
            </a:r>
            <a:r>
              <a:rPr lang="en-US" b="1" baseline="0"/>
              <a:t> </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Restraints!$C$1</c:f>
              <c:strCache>
                <c:ptCount val="1"/>
                <c:pt idx="0">
                  <c:v>duration Escort</c:v>
                </c:pt>
              </c:strCache>
            </c:strRef>
          </c:tx>
          <c:spPr>
            <a:solidFill>
              <a:schemeClr val="accent2"/>
            </a:solidFill>
            <a:ln>
              <a:noFill/>
            </a:ln>
            <a:effectLst/>
          </c:spPr>
          <c:invertIfNegative val="0"/>
          <c:cat>
            <c:numRef>
              <c:f>Restraints!$A$2:$A$19</c:f>
              <c:numCache>
                <c:formatCode>[$-409]mmmmm\-yy;@</c:formatCode>
                <c:ptCount val="18"/>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numCache>
            </c:numRef>
          </c:cat>
          <c:val>
            <c:numRef>
              <c:f>Restraints!$C$2:$C$19</c:f>
              <c:numCache>
                <c:formatCode>General</c:formatCode>
                <c:ptCount val="18"/>
                <c:pt idx="0">
                  <c:v>10</c:v>
                </c:pt>
                <c:pt idx="1">
                  <c:v>5</c:v>
                </c:pt>
                <c:pt idx="2">
                  <c:v>0</c:v>
                </c:pt>
                <c:pt idx="3">
                  <c:v>2</c:v>
                </c:pt>
                <c:pt idx="4">
                  <c:v>0</c:v>
                </c:pt>
                <c:pt idx="5">
                  <c:v>0</c:v>
                </c:pt>
                <c:pt idx="6">
                  <c:v>0</c:v>
                </c:pt>
                <c:pt idx="7">
                  <c:v>22</c:v>
                </c:pt>
                <c:pt idx="8">
                  <c:v>6</c:v>
                </c:pt>
                <c:pt idx="9">
                  <c:v>0</c:v>
                </c:pt>
                <c:pt idx="10">
                  <c:v>0</c:v>
                </c:pt>
                <c:pt idx="11">
                  <c:v>0</c:v>
                </c:pt>
                <c:pt idx="12">
                  <c:v>4</c:v>
                </c:pt>
                <c:pt idx="13">
                  <c:v>3</c:v>
                </c:pt>
                <c:pt idx="14">
                  <c:v>0</c:v>
                </c:pt>
                <c:pt idx="15">
                  <c:v>0</c:v>
                </c:pt>
                <c:pt idx="16">
                  <c:v>0</c:v>
                </c:pt>
                <c:pt idx="17">
                  <c:v>0</c:v>
                </c:pt>
              </c:numCache>
            </c:numRef>
          </c:val>
          <c:extLst>
            <c:ext xmlns:c16="http://schemas.microsoft.com/office/drawing/2014/chart" uri="{C3380CC4-5D6E-409C-BE32-E72D297353CC}">
              <c16:uniqueId val="{00000000-6155-4CC6-A4EB-F1D79E5D5B53}"/>
            </c:ext>
          </c:extLst>
        </c:ser>
        <c:dLbls>
          <c:showLegendKey val="0"/>
          <c:showVal val="0"/>
          <c:showCatName val="0"/>
          <c:showSerName val="0"/>
          <c:showPercent val="0"/>
          <c:showBubbleSize val="0"/>
        </c:dLbls>
        <c:gapWidth val="219"/>
        <c:axId val="660538591"/>
        <c:axId val="660534847"/>
        <c:extLst>
          <c:ext xmlns:c15="http://schemas.microsoft.com/office/drawing/2012/chart" uri="{02D57815-91ED-43cb-92C2-25804820EDAC}">
            <c15:filteredBarSeries>
              <c15:ser>
                <c:idx val="3"/>
                <c:order val="3"/>
                <c:tx>
                  <c:strRef>
                    <c:extLst>
                      <c:ext uri="{02D57815-91ED-43cb-92C2-25804820EDAC}">
                        <c15:formulaRef>
                          <c15:sqref>Restraints!$E$1</c15:sqref>
                        </c15:formulaRef>
                      </c:ext>
                    </c:extLst>
                    <c:strCache>
                      <c:ptCount val="1"/>
                      <c:pt idx="0">
                        <c:v>Duration Flr Cont</c:v>
                      </c:pt>
                    </c:strCache>
                  </c:strRef>
                </c:tx>
                <c:spPr>
                  <a:solidFill>
                    <a:schemeClr val="accent4"/>
                  </a:solidFill>
                  <a:ln>
                    <a:noFill/>
                  </a:ln>
                  <a:effectLst/>
                </c:spPr>
                <c:invertIfNegative val="0"/>
                <c:cat>
                  <c:numRef>
                    <c:extLst>
                      <c:ext uri="{02D57815-91ED-43cb-92C2-25804820EDAC}">
                        <c15:formulaRef>
                          <c15:sqref>Restraints!$A$2:$A$19</c15:sqref>
                        </c15:formulaRef>
                      </c:ext>
                    </c:extLst>
                    <c:numCache>
                      <c:formatCode>[$-409]mmmmm\-yy;@</c:formatCode>
                      <c:ptCount val="18"/>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numCache>
                  </c:numRef>
                </c:cat>
                <c:val>
                  <c:numRef>
                    <c:extLst>
                      <c:ext uri="{02D57815-91ED-43cb-92C2-25804820EDAC}">
                        <c15:formulaRef>
                          <c15:sqref>Restraints!$E$2:$E$19</c15:sqref>
                        </c15:formulaRef>
                      </c:ext>
                    </c:extLst>
                    <c:numCache>
                      <c:formatCode>General</c:formatCode>
                      <c:ptCount val="18"/>
                      <c:pt idx="0">
                        <c:v>0</c:v>
                      </c:pt>
                      <c:pt idx="1">
                        <c:v>0</c:v>
                      </c:pt>
                      <c:pt idx="2">
                        <c:v>0</c:v>
                      </c:pt>
                      <c:pt idx="3">
                        <c:v>12</c:v>
                      </c:pt>
                      <c:pt idx="4">
                        <c:v>10</c:v>
                      </c:pt>
                      <c:pt idx="5">
                        <c:v>0</c:v>
                      </c:pt>
                      <c:pt idx="6">
                        <c:v>0</c:v>
                      </c:pt>
                      <c:pt idx="7">
                        <c:v>24</c:v>
                      </c:pt>
                      <c:pt idx="8">
                        <c:v>8</c:v>
                      </c:pt>
                      <c:pt idx="9">
                        <c:v>0</c:v>
                      </c:pt>
                      <c:pt idx="10">
                        <c:v>0</c:v>
                      </c:pt>
                      <c:pt idx="11">
                        <c:v>0</c:v>
                      </c:pt>
                      <c:pt idx="12">
                        <c:v>0</c:v>
                      </c:pt>
                      <c:pt idx="13">
                        <c:v>11</c:v>
                      </c:pt>
                      <c:pt idx="14">
                        <c:v>7</c:v>
                      </c:pt>
                      <c:pt idx="15">
                        <c:v>0</c:v>
                      </c:pt>
                      <c:pt idx="16">
                        <c:v>0</c:v>
                      </c:pt>
                      <c:pt idx="17">
                        <c:v>0</c:v>
                      </c:pt>
                    </c:numCache>
                  </c:numRef>
                </c:val>
                <c:extLst>
                  <c:ext xmlns:c16="http://schemas.microsoft.com/office/drawing/2014/chart" uri="{C3380CC4-5D6E-409C-BE32-E72D297353CC}">
                    <c16:uniqueId val="{00000003-6155-4CC6-A4EB-F1D79E5D5B53}"/>
                  </c:ext>
                </c:extLst>
              </c15:ser>
            </c15:filteredBarSeries>
          </c:ext>
        </c:extLst>
      </c:barChart>
      <c:lineChart>
        <c:grouping val="stacked"/>
        <c:varyColors val="0"/>
        <c:ser>
          <c:idx val="0"/>
          <c:order val="0"/>
          <c:tx>
            <c:strRef>
              <c:f>Restraints!$B$1</c:f>
              <c:strCache>
                <c:ptCount val="1"/>
                <c:pt idx="0">
                  <c:v>1-P Escort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Restraints!$A$2:$A$19</c:f>
              <c:numCache>
                <c:formatCode>[$-409]mmmmm\-yy;@</c:formatCode>
                <c:ptCount val="18"/>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numCache>
            </c:numRef>
          </c:cat>
          <c:val>
            <c:numRef>
              <c:f>Restraints!$B$2:$B$19</c:f>
              <c:numCache>
                <c:formatCode>General</c:formatCode>
                <c:ptCount val="18"/>
                <c:pt idx="0">
                  <c:v>2</c:v>
                </c:pt>
                <c:pt idx="1">
                  <c:v>1</c:v>
                </c:pt>
                <c:pt idx="2">
                  <c:v>0</c:v>
                </c:pt>
                <c:pt idx="3">
                  <c:v>1</c:v>
                </c:pt>
                <c:pt idx="4">
                  <c:v>0</c:v>
                </c:pt>
                <c:pt idx="5">
                  <c:v>0</c:v>
                </c:pt>
                <c:pt idx="6">
                  <c:v>0</c:v>
                </c:pt>
                <c:pt idx="7">
                  <c:v>4</c:v>
                </c:pt>
                <c:pt idx="8">
                  <c:v>1</c:v>
                </c:pt>
                <c:pt idx="9">
                  <c:v>0</c:v>
                </c:pt>
                <c:pt idx="10">
                  <c:v>0</c:v>
                </c:pt>
                <c:pt idx="11">
                  <c:v>0</c:v>
                </c:pt>
                <c:pt idx="12">
                  <c:v>1</c:v>
                </c:pt>
                <c:pt idx="13">
                  <c:v>1</c:v>
                </c:pt>
                <c:pt idx="14">
                  <c:v>0</c:v>
                </c:pt>
                <c:pt idx="15">
                  <c:v>0</c:v>
                </c:pt>
                <c:pt idx="16">
                  <c:v>0</c:v>
                </c:pt>
                <c:pt idx="17">
                  <c:v>0</c:v>
                </c:pt>
              </c:numCache>
            </c:numRef>
          </c:val>
          <c:smooth val="0"/>
          <c:extLst>
            <c:ext xmlns:c16="http://schemas.microsoft.com/office/drawing/2014/chart" uri="{C3380CC4-5D6E-409C-BE32-E72D297353CC}">
              <c16:uniqueId val="{00000001-6155-4CC6-A4EB-F1D79E5D5B53}"/>
            </c:ext>
          </c:extLst>
        </c:ser>
        <c:dLbls>
          <c:showLegendKey val="0"/>
          <c:showVal val="0"/>
          <c:showCatName val="0"/>
          <c:showSerName val="0"/>
          <c:showPercent val="0"/>
          <c:showBubbleSize val="0"/>
        </c:dLbls>
        <c:marker val="1"/>
        <c:smooth val="0"/>
        <c:axId val="2091264543"/>
        <c:axId val="2091264959"/>
        <c:extLst>
          <c:ext xmlns:c15="http://schemas.microsoft.com/office/drawing/2012/chart" uri="{02D57815-91ED-43cb-92C2-25804820EDAC}">
            <c15:filteredLineSeries>
              <c15:ser>
                <c:idx val="2"/>
                <c:order val="2"/>
                <c:tx>
                  <c:strRef>
                    <c:extLst>
                      <c:ext uri="{02D57815-91ED-43cb-92C2-25804820EDAC}">
                        <c15:formulaRef>
                          <c15:sqref>Restraints!$D$1</c15:sqref>
                        </c15:formulaRef>
                      </c:ext>
                    </c:extLst>
                    <c:strCache>
                      <c:ptCount val="1"/>
                      <c:pt idx="0">
                        <c:v> Floor control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Restraints!$A$2:$A$19</c15:sqref>
                        </c15:formulaRef>
                      </c:ext>
                    </c:extLst>
                    <c:numCache>
                      <c:formatCode>[$-409]mmmmm\-yy;@</c:formatCode>
                      <c:ptCount val="18"/>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numCache>
                  </c:numRef>
                </c:cat>
                <c:val>
                  <c:numRef>
                    <c:extLst>
                      <c:ext uri="{02D57815-91ED-43cb-92C2-25804820EDAC}">
                        <c15:formulaRef>
                          <c15:sqref>Restraints!$D$2:$D$19</c15:sqref>
                        </c15:formulaRef>
                      </c:ext>
                    </c:extLst>
                    <c:numCache>
                      <c:formatCode>General</c:formatCode>
                      <c:ptCount val="18"/>
                      <c:pt idx="0">
                        <c:v>0</c:v>
                      </c:pt>
                      <c:pt idx="1">
                        <c:v>0</c:v>
                      </c:pt>
                      <c:pt idx="2">
                        <c:v>0</c:v>
                      </c:pt>
                      <c:pt idx="3">
                        <c:v>1</c:v>
                      </c:pt>
                      <c:pt idx="4">
                        <c:v>1</c:v>
                      </c:pt>
                      <c:pt idx="5">
                        <c:v>0</c:v>
                      </c:pt>
                      <c:pt idx="6">
                        <c:v>0</c:v>
                      </c:pt>
                      <c:pt idx="7">
                        <c:v>2</c:v>
                      </c:pt>
                      <c:pt idx="8">
                        <c:v>1</c:v>
                      </c:pt>
                      <c:pt idx="9">
                        <c:v>0</c:v>
                      </c:pt>
                      <c:pt idx="10">
                        <c:v>0</c:v>
                      </c:pt>
                      <c:pt idx="11">
                        <c:v>0</c:v>
                      </c:pt>
                      <c:pt idx="12">
                        <c:v>0</c:v>
                      </c:pt>
                      <c:pt idx="13">
                        <c:v>1</c:v>
                      </c:pt>
                      <c:pt idx="14">
                        <c:v>1</c:v>
                      </c:pt>
                      <c:pt idx="15">
                        <c:v>0</c:v>
                      </c:pt>
                      <c:pt idx="16">
                        <c:v>0</c:v>
                      </c:pt>
                      <c:pt idx="17">
                        <c:v>0</c:v>
                      </c:pt>
                    </c:numCache>
                  </c:numRef>
                </c:val>
                <c:smooth val="0"/>
                <c:extLst>
                  <c:ext xmlns:c16="http://schemas.microsoft.com/office/drawing/2014/chart" uri="{C3380CC4-5D6E-409C-BE32-E72D297353CC}">
                    <c16:uniqueId val="{00000002-6155-4CC6-A4EB-F1D79E5D5B53}"/>
                  </c:ext>
                </c:extLst>
              </c15:ser>
            </c15:filteredLineSeries>
          </c:ext>
        </c:extLst>
      </c:lineChart>
      <c:dateAx>
        <c:axId val="2091264543"/>
        <c:scaling>
          <c:orientation val="minMax"/>
        </c:scaling>
        <c:delete val="0"/>
        <c:axPos val="b"/>
        <c:numFmt formatCode="[$-409]m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1264959"/>
        <c:crosses val="autoZero"/>
        <c:auto val="1"/>
        <c:lblOffset val="100"/>
        <c:baseTimeUnit val="months"/>
      </c:dateAx>
      <c:valAx>
        <c:axId val="2091264959"/>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frequency escort</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1264543"/>
        <c:crosses val="autoZero"/>
        <c:crossBetween val="between"/>
        <c:majorUnit val="1"/>
      </c:valAx>
      <c:valAx>
        <c:axId val="660534847"/>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Duration (minutes)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0538591"/>
        <c:crosses val="max"/>
        <c:crossBetween val="between"/>
      </c:valAx>
      <c:dateAx>
        <c:axId val="660538591"/>
        <c:scaling>
          <c:orientation val="minMax"/>
        </c:scaling>
        <c:delete val="1"/>
        <c:axPos val="b"/>
        <c:numFmt formatCode="[$-409]mmmmm\-yy;@" sourceLinked="1"/>
        <c:majorTickMark val="out"/>
        <c:minorTickMark val="none"/>
        <c:tickLblPos val="nextTo"/>
        <c:crossAx val="660534847"/>
        <c:crosses val="autoZero"/>
        <c:auto val="1"/>
        <c:lblOffset val="100"/>
        <c:baseTimeUnit val="months"/>
      </c:date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PMT Floor Control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3"/>
          <c:tx>
            <c:strRef>
              <c:f>Restraints!$E$1</c:f>
              <c:strCache>
                <c:ptCount val="1"/>
                <c:pt idx="0">
                  <c:v>Duration Flr Cont</c:v>
                </c:pt>
              </c:strCache>
            </c:strRef>
          </c:tx>
          <c:spPr>
            <a:solidFill>
              <a:schemeClr val="accent4"/>
            </a:solidFill>
            <a:ln>
              <a:noFill/>
            </a:ln>
            <a:effectLst/>
          </c:spPr>
          <c:invertIfNegative val="0"/>
          <c:cat>
            <c:numRef>
              <c:f>Restraints!$A$2:$A$19</c:f>
              <c:numCache>
                <c:formatCode>[$-409]mmmmm\-yy;@</c:formatCode>
                <c:ptCount val="18"/>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numCache>
            </c:numRef>
          </c:cat>
          <c:val>
            <c:numRef>
              <c:f>Restraints!$E$2:$E$19</c:f>
              <c:numCache>
                <c:formatCode>General</c:formatCode>
                <c:ptCount val="18"/>
                <c:pt idx="0">
                  <c:v>0</c:v>
                </c:pt>
                <c:pt idx="1">
                  <c:v>0</c:v>
                </c:pt>
                <c:pt idx="2">
                  <c:v>0</c:v>
                </c:pt>
                <c:pt idx="3">
                  <c:v>12</c:v>
                </c:pt>
                <c:pt idx="4">
                  <c:v>10</c:v>
                </c:pt>
                <c:pt idx="5">
                  <c:v>0</c:v>
                </c:pt>
                <c:pt idx="6">
                  <c:v>0</c:v>
                </c:pt>
                <c:pt idx="7">
                  <c:v>24</c:v>
                </c:pt>
                <c:pt idx="8">
                  <c:v>8</c:v>
                </c:pt>
                <c:pt idx="9">
                  <c:v>0</c:v>
                </c:pt>
                <c:pt idx="10">
                  <c:v>0</c:v>
                </c:pt>
                <c:pt idx="11">
                  <c:v>0</c:v>
                </c:pt>
                <c:pt idx="12">
                  <c:v>0</c:v>
                </c:pt>
                <c:pt idx="13">
                  <c:v>11</c:v>
                </c:pt>
                <c:pt idx="14">
                  <c:v>7</c:v>
                </c:pt>
                <c:pt idx="15">
                  <c:v>0</c:v>
                </c:pt>
                <c:pt idx="16">
                  <c:v>0</c:v>
                </c:pt>
                <c:pt idx="17">
                  <c:v>0</c:v>
                </c:pt>
              </c:numCache>
            </c:numRef>
          </c:val>
          <c:extLst>
            <c:ext xmlns:c16="http://schemas.microsoft.com/office/drawing/2014/chart" uri="{C3380CC4-5D6E-409C-BE32-E72D297353CC}">
              <c16:uniqueId val="{00000000-9625-428C-A6AD-B92C0CBBAA05}"/>
            </c:ext>
          </c:extLst>
        </c:ser>
        <c:dLbls>
          <c:showLegendKey val="0"/>
          <c:showVal val="0"/>
          <c:showCatName val="0"/>
          <c:showSerName val="0"/>
          <c:showPercent val="0"/>
          <c:showBubbleSize val="0"/>
        </c:dLbls>
        <c:gapWidth val="219"/>
        <c:axId val="660538591"/>
        <c:axId val="660534847"/>
        <c:extLst>
          <c:ext xmlns:c15="http://schemas.microsoft.com/office/drawing/2012/chart" uri="{02D57815-91ED-43cb-92C2-25804820EDAC}">
            <c15:filteredBarSeries>
              <c15:ser>
                <c:idx val="1"/>
                <c:order val="1"/>
                <c:tx>
                  <c:strRef>
                    <c:extLst>
                      <c:ext uri="{02D57815-91ED-43cb-92C2-25804820EDAC}">
                        <c15:formulaRef>
                          <c15:sqref>Restraints!$C$1</c15:sqref>
                        </c15:formulaRef>
                      </c:ext>
                    </c:extLst>
                    <c:strCache>
                      <c:ptCount val="1"/>
                      <c:pt idx="0">
                        <c:v>duration Escort</c:v>
                      </c:pt>
                    </c:strCache>
                  </c:strRef>
                </c:tx>
                <c:spPr>
                  <a:solidFill>
                    <a:schemeClr val="accent2"/>
                  </a:solidFill>
                  <a:ln>
                    <a:noFill/>
                  </a:ln>
                  <a:effectLst/>
                </c:spPr>
                <c:invertIfNegative val="0"/>
                <c:cat>
                  <c:numRef>
                    <c:extLst>
                      <c:ext uri="{02D57815-91ED-43cb-92C2-25804820EDAC}">
                        <c15:formulaRef>
                          <c15:sqref>Restraints!$A$2:$A$19</c15:sqref>
                        </c15:formulaRef>
                      </c:ext>
                    </c:extLst>
                    <c:numCache>
                      <c:formatCode>[$-409]mmmmm\-yy;@</c:formatCode>
                      <c:ptCount val="18"/>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numCache>
                  </c:numRef>
                </c:cat>
                <c:val>
                  <c:numRef>
                    <c:extLst>
                      <c:ext uri="{02D57815-91ED-43cb-92C2-25804820EDAC}">
                        <c15:formulaRef>
                          <c15:sqref>Restraints!$C$2:$C$19</c15:sqref>
                        </c15:formulaRef>
                      </c:ext>
                    </c:extLst>
                    <c:numCache>
                      <c:formatCode>General</c:formatCode>
                      <c:ptCount val="18"/>
                      <c:pt idx="0">
                        <c:v>10</c:v>
                      </c:pt>
                      <c:pt idx="1">
                        <c:v>5</c:v>
                      </c:pt>
                      <c:pt idx="2">
                        <c:v>0</c:v>
                      </c:pt>
                      <c:pt idx="3">
                        <c:v>2</c:v>
                      </c:pt>
                      <c:pt idx="4">
                        <c:v>0</c:v>
                      </c:pt>
                      <c:pt idx="5">
                        <c:v>0</c:v>
                      </c:pt>
                      <c:pt idx="6">
                        <c:v>0</c:v>
                      </c:pt>
                      <c:pt idx="7">
                        <c:v>22</c:v>
                      </c:pt>
                      <c:pt idx="8">
                        <c:v>6</c:v>
                      </c:pt>
                      <c:pt idx="9">
                        <c:v>0</c:v>
                      </c:pt>
                      <c:pt idx="10">
                        <c:v>0</c:v>
                      </c:pt>
                      <c:pt idx="11">
                        <c:v>0</c:v>
                      </c:pt>
                      <c:pt idx="12">
                        <c:v>4</c:v>
                      </c:pt>
                      <c:pt idx="13">
                        <c:v>3</c:v>
                      </c:pt>
                      <c:pt idx="14">
                        <c:v>0</c:v>
                      </c:pt>
                      <c:pt idx="15">
                        <c:v>0</c:v>
                      </c:pt>
                      <c:pt idx="16">
                        <c:v>0</c:v>
                      </c:pt>
                      <c:pt idx="17">
                        <c:v>0</c:v>
                      </c:pt>
                    </c:numCache>
                  </c:numRef>
                </c:val>
                <c:extLst>
                  <c:ext xmlns:c16="http://schemas.microsoft.com/office/drawing/2014/chart" uri="{C3380CC4-5D6E-409C-BE32-E72D297353CC}">
                    <c16:uniqueId val="{00000003-9625-428C-A6AD-B92C0CBBAA05}"/>
                  </c:ext>
                </c:extLst>
              </c15:ser>
            </c15:filteredBarSeries>
          </c:ext>
        </c:extLst>
      </c:barChart>
      <c:lineChart>
        <c:grouping val="stacked"/>
        <c:varyColors val="0"/>
        <c:ser>
          <c:idx val="2"/>
          <c:order val="2"/>
          <c:tx>
            <c:strRef>
              <c:f>Restraints!$D$1</c:f>
              <c:strCache>
                <c:ptCount val="1"/>
                <c:pt idx="0">
                  <c:v> Floor control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Restraints!$A$2:$A$19</c:f>
              <c:numCache>
                <c:formatCode>[$-409]mmmmm\-yy;@</c:formatCode>
                <c:ptCount val="18"/>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numCache>
            </c:numRef>
          </c:cat>
          <c:val>
            <c:numRef>
              <c:f>Restraints!$D$2:$D$19</c:f>
              <c:numCache>
                <c:formatCode>General</c:formatCode>
                <c:ptCount val="18"/>
                <c:pt idx="0">
                  <c:v>0</c:v>
                </c:pt>
                <c:pt idx="1">
                  <c:v>0</c:v>
                </c:pt>
                <c:pt idx="2">
                  <c:v>0</c:v>
                </c:pt>
                <c:pt idx="3">
                  <c:v>1</c:v>
                </c:pt>
                <c:pt idx="4">
                  <c:v>1</c:v>
                </c:pt>
                <c:pt idx="5">
                  <c:v>0</c:v>
                </c:pt>
                <c:pt idx="6">
                  <c:v>0</c:v>
                </c:pt>
                <c:pt idx="7">
                  <c:v>2</c:v>
                </c:pt>
                <c:pt idx="8">
                  <c:v>1</c:v>
                </c:pt>
                <c:pt idx="9">
                  <c:v>0</c:v>
                </c:pt>
                <c:pt idx="10">
                  <c:v>0</c:v>
                </c:pt>
                <c:pt idx="11">
                  <c:v>0</c:v>
                </c:pt>
                <c:pt idx="12">
                  <c:v>0</c:v>
                </c:pt>
                <c:pt idx="13">
                  <c:v>1</c:v>
                </c:pt>
                <c:pt idx="14">
                  <c:v>1</c:v>
                </c:pt>
                <c:pt idx="15">
                  <c:v>0</c:v>
                </c:pt>
                <c:pt idx="16">
                  <c:v>0</c:v>
                </c:pt>
                <c:pt idx="17">
                  <c:v>0</c:v>
                </c:pt>
              </c:numCache>
            </c:numRef>
          </c:val>
          <c:smooth val="0"/>
          <c:extLst>
            <c:ext xmlns:c16="http://schemas.microsoft.com/office/drawing/2014/chart" uri="{C3380CC4-5D6E-409C-BE32-E72D297353CC}">
              <c16:uniqueId val="{00000001-9625-428C-A6AD-B92C0CBBAA05}"/>
            </c:ext>
          </c:extLst>
        </c:ser>
        <c:dLbls>
          <c:showLegendKey val="0"/>
          <c:showVal val="0"/>
          <c:showCatName val="0"/>
          <c:showSerName val="0"/>
          <c:showPercent val="0"/>
          <c:showBubbleSize val="0"/>
        </c:dLbls>
        <c:marker val="1"/>
        <c:smooth val="0"/>
        <c:axId val="2091264543"/>
        <c:axId val="2091264959"/>
        <c:extLst>
          <c:ext xmlns:c15="http://schemas.microsoft.com/office/drawing/2012/chart" uri="{02D57815-91ED-43cb-92C2-25804820EDAC}">
            <c15:filteredLineSeries>
              <c15:ser>
                <c:idx val="0"/>
                <c:order val="0"/>
                <c:tx>
                  <c:strRef>
                    <c:extLst>
                      <c:ext uri="{02D57815-91ED-43cb-92C2-25804820EDAC}">
                        <c15:formulaRef>
                          <c15:sqref>Restraints!$B$1</c15:sqref>
                        </c15:formulaRef>
                      </c:ext>
                    </c:extLst>
                    <c:strCache>
                      <c:ptCount val="1"/>
                      <c:pt idx="0">
                        <c:v>1-P Escort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Restraints!$A$2:$A$19</c15:sqref>
                        </c15:formulaRef>
                      </c:ext>
                    </c:extLst>
                    <c:numCache>
                      <c:formatCode>[$-409]mmmmm\-yy;@</c:formatCode>
                      <c:ptCount val="18"/>
                      <c:pt idx="0">
                        <c:v>43952</c:v>
                      </c:pt>
                      <c:pt idx="1">
                        <c:v>43983</c:v>
                      </c:pt>
                      <c:pt idx="2">
                        <c:v>44013</c:v>
                      </c:pt>
                      <c:pt idx="3">
                        <c:v>44044</c:v>
                      </c:pt>
                      <c:pt idx="4">
                        <c:v>44075</c:v>
                      </c:pt>
                      <c:pt idx="5">
                        <c:v>44105</c:v>
                      </c:pt>
                      <c:pt idx="6">
                        <c:v>44136</c:v>
                      </c:pt>
                      <c:pt idx="7">
                        <c:v>44166</c:v>
                      </c:pt>
                      <c:pt idx="8">
                        <c:v>44197</c:v>
                      </c:pt>
                      <c:pt idx="9">
                        <c:v>44228</c:v>
                      </c:pt>
                      <c:pt idx="10">
                        <c:v>44256</c:v>
                      </c:pt>
                      <c:pt idx="11">
                        <c:v>44287</c:v>
                      </c:pt>
                      <c:pt idx="12">
                        <c:v>44317</c:v>
                      </c:pt>
                      <c:pt idx="13">
                        <c:v>44348</c:v>
                      </c:pt>
                      <c:pt idx="14">
                        <c:v>44378</c:v>
                      </c:pt>
                      <c:pt idx="15">
                        <c:v>44409</c:v>
                      </c:pt>
                      <c:pt idx="16">
                        <c:v>44440</c:v>
                      </c:pt>
                      <c:pt idx="17">
                        <c:v>44470</c:v>
                      </c:pt>
                    </c:numCache>
                  </c:numRef>
                </c:cat>
                <c:val>
                  <c:numRef>
                    <c:extLst>
                      <c:ext uri="{02D57815-91ED-43cb-92C2-25804820EDAC}">
                        <c15:formulaRef>
                          <c15:sqref>Restraints!$B$2:$B$19</c15:sqref>
                        </c15:formulaRef>
                      </c:ext>
                    </c:extLst>
                    <c:numCache>
                      <c:formatCode>General</c:formatCode>
                      <c:ptCount val="18"/>
                      <c:pt idx="0">
                        <c:v>2</c:v>
                      </c:pt>
                      <c:pt idx="1">
                        <c:v>1</c:v>
                      </c:pt>
                      <c:pt idx="2">
                        <c:v>0</c:v>
                      </c:pt>
                      <c:pt idx="3">
                        <c:v>1</c:v>
                      </c:pt>
                      <c:pt idx="4">
                        <c:v>0</c:v>
                      </c:pt>
                      <c:pt idx="5">
                        <c:v>0</c:v>
                      </c:pt>
                      <c:pt idx="6">
                        <c:v>0</c:v>
                      </c:pt>
                      <c:pt idx="7">
                        <c:v>4</c:v>
                      </c:pt>
                      <c:pt idx="8">
                        <c:v>1</c:v>
                      </c:pt>
                      <c:pt idx="9">
                        <c:v>0</c:v>
                      </c:pt>
                      <c:pt idx="10">
                        <c:v>0</c:v>
                      </c:pt>
                      <c:pt idx="11">
                        <c:v>0</c:v>
                      </c:pt>
                      <c:pt idx="12">
                        <c:v>1</c:v>
                      </c:pt>
                      <c:pt idx="13">
                        <c:v>1</c:v>
                      </c:pt>
                      <c:pt idx="14">
                        <c:v>0</c:v>
                      </c:pt>
                      <c:pt idx="15">
                        <c:v>0</c:v>
                      </c:pt>
                      <c:pt idx="16">
                        <c:v>0</c:v>
                      </c:pt>
                      <c:pt idx="17">
                        <c:v>0</c:v>
                      </c:pt>
                    </c:numCache>
                  </c:numRef>
                </c:val>
                <c:smooth val="0"/>
                <c:extLst>
                  <c:ext xmlns:c16="http://schemas.microsoft.com/office/drawing/2014/chart" uri="{C3380CC4-5D6E-409C-BE32-E72D297353CC}">
                    <c16:uniqueId val="{00000002-9625-428C-A6AD-B92C0CBBAA05}"/>
                  </c:ext>
                </c:extLst>
              </c15:ser>
            </c15:filteredLineSeries>
          </c:ext>
        </c:extLst>
      </c:lineChart>
      <c:dateAx>
        <c:axId val="2091264543"/>
        <c:scaling>
          <c:orientation val="minMax"/>
        </c:scaling>
        <c:delete val="0"/>
        <c:axPos val="b"/>
        <c:numFmt formatCode="[$-409]m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1264959"/>
        <c:crosses val="autoZero"/>
        <c:auto val="1"/>
        <c:lblOffset val="100"/>
        <c:baseTimeUnit val="months"/>
      </c:dateAx>
      <c:valAx>
        <c:axId val="2091264959"/>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Frequency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1264543"/>
        <c:crosses val="autoZero"/>
        <c:crossBetween val="between"/>
        <c:majorUnit val="1"/>
      </c:valAx>
      <c:valAx>
        <c:axId val="660534847"/>
        <c:scaling>
          <c:orientation val="minMax"/>
          <c:max val="25"/>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Duration (minutes)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0538591"/>
        <c:crosses val="max"/>
        <c:crossBetween val="between"/>
      </c:valAx>
      <c:dateAx>
        <c:axId val="660538591"/>
        <c:scaling>
          <c:orientation val="minMax"/>
        </c:scaling>
        <c:delete val="1"/>
        <c:axPos val="b"/>
        <c:numFmt formatCode="[$-409]mmmmm\-yy;@" sourceLinked="1"/>
        <c:majorTickMark val="out"/>
        <c:minorTickMark val="none"/>
        <c:tickLblPos val="nextTo"/>
        <c:crossAx val="660534847"/>
        <c:crosses val="autoZero"/>
        <c:auto val="1"/>
        <c:lblOffset val="100"/>
        <c:baseTimeUnit val="months"/>
      </c:date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Head Hits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2"/>
          <c:order val="2"/>
          <c:tx>
            <c:strRef>
              <c:f>'Hit head'!$D$1</c:f>
              <c:strCache>
                <c:ptCount val="1"/>
                <c:pt idx="0">
                  <c:v>Severe</c:v>
                </c:pt>
              </c:strCache>
            </c:strRef>
          </c:tx>
          <c:spPr>
            <a:solidFill>
              <a:schemeClr val="accent3"/>
            </a:solidFill>
            <a:ln>
              <a:solidFill>
                <a:schemeClr val="accent1"/>
              </a:solidFill>
            </a:ln>
            <a:effectLst/>
          </c:spPr>
          <c:cat>
            <c:numRef>
              <c:f>'Hit head'!$A$2:$A$18</c:f>
              <c:numCache>
                <c:formatCode>[$-409]mmmmm\-yy;@</c:formatCode>
                <c:ptCount val="17"/>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numCache>
            </c:numRef>
          </c:cat>
          <c:val>
            <c:numRef>
              <c:f>'Hit head'!$D$2:$D$18</c:f>
              <c:numCache>
                <c:formatCode>General</c:formatCode>
                <c:ptCount val="17"/>
                <c:pt idx="0">
                  <c:v>0</c:v>
                </c:pt>
                <c:pt idx="1">
                  <c:v>0</c:v>
                </c:pt>
                <c:pt idx="2">
                  <c:v>1</c:v>
                </c:pt>
                <c:pt idx="3">
                  <c:v>0</c:v>
                </c:pt>
                <c:pt idx="4">
                  <c:v>2</c:v>
                </c:pt>
                <c:pt idx="5">
                  <c:v>1</c:v>
                </c:pt>
                <c:pt idx="6">
                  <c:v>0</c:v>
                </c:pt>
                <c:pt idx="7">
                  <c:v>1</c:v>
                </c:pt>
                <c:pt idx="8">
                  <c:v>2</c:v>
                </c:pt>
                <c:pt idx="9">
                  <c:v>0</c:v>
                </c:pt>
                <c:pt idx="10">
                  <c:v>1</c:v>
                </c:pt>
                <c:pt idx="11">
                  <c:v>4</c:v>
                </c:pt>
                <c:pt idx="12">
                  <c:v>1</c:v>
                </c:pt>
                <c:pt idx="13">
                  <c:v>1</c:v>
                </c:pt>
                <c:pt idx="14">
                  <c:v>0</c:v>
                </c:pt>
                <c:pt idx="15">
                  <c:v>0</c:v>
                </c:pt>
                <c:pt idx="16">
                  <c:v>0</c:v>
                </c:pt>
              </c:numCache>
            </c:numRef>
          </c:val>
          <c:extLst>
            <c:ext xmlns:c16="http://schemas.microsoft.com/office/drawing/2014/chart" uri="{C3380CC4-5D6E-409C-BE32-E72D297353CC}">
              <c16:uniqueId val="{00000000-DE66-49A4-9387-937F1E634616}"/>
            </c:ext>
          </c:extLst>
        </c:ser>
        <c:dLbls>
          <c:showLegendKey val="0"/>
          <c:showVal val="0"/>
          <c:showCatName val="0"/>
          <c:showSerName val="0"/>
          <c:showPercent val="0"/>
          <c:showBubbleSize val="0"/>
        </c:dLbls>
        <c:axId val="655304319"/>
        <c:axId val="655293919"/>
      </c:areaChart>
      <c:barChart>
        <c:barDir val="col"/>
        <c:grouping val="clustered"/>
        <c:varyColors val="0"/>
        <c:ser>
          <c:idx val="0"/>
          <c:order val="0"/>
          <c:tx>
            <c:strRef>
              <c:f>'Hit head'!$B$1</c:f>
              <c:strCache>
                <c:ptCount val="1"/>
                <c:pt idx="0">
                  <c:v>Mild</c:v>
                </c:pt>
              </c:strCache>
            </c:strRef>
          </c:tx>
          <c:spPr>
            <a:solidFill>
              <a:schemeClr val="accent1"/>
            </a:solidFill>
            <a:ln>
              <a:noFill/>
            </a:ln>
            <a:effectLst/>
          </c:spPr>
          <c:invertIfNegative val="0"/>
          <c:cat>
            <c:numRef>
              <c:f>'Hit head'!$A$2:$A$18</c:f>
              <c:numCache>
                <c:formatCode>[$-409]mmmmm\-yy;@</c:formatCode>
                <c:ptCount val="17"/>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numCache>
            </c:numRef>
          </c:cat>
          <c:val>
            <c:numRef>
              <c:f>'Hit head'!$B$2:$B$18</c:f>
              <c:numCache>
                <c:formatCode>General</c:formatCode>
                <c:ptCount val="17"/>
                <c:pt idx="0">
                  <c:v>1</c:v>
                </c:pt>
                <c:pt idx="1">
                  <c:v>2</c:v>
                </c:pt>
                <c:pt idx="2">
                  <c:v>3</c:v>
                </c:pt>
                <c:pt idx="3">
                  <c:v>1</c:v>
                </c:pt>
                <c:pt idx="4">
                  <c:v>4</c:v>
                </c:pt>
                <c:pt idx="5">
                  <c:v>5</c:v>
                </c:pt>
                <c:pt idx="6">
                  <c:v>4</c:v>
                </c:pt>
                <c:pt idx="7">
                  <c:v>6</c:v>
                </c:pt>
                <c:pt idx="8">
                  <c:v>11</c:v>
                </c:pt>
                <c:pt idx="9">
                  <c:v>6</c:v>
                </c:pt>
                <c:pt idx="10">
                  <c:v>8</c:v>
                </c:pt>
                <c:pt idx="11">
                  <c:v>14</c:v>
                </c:pt>
                <c:pt idx="12">
                  <c:v>12</c:v>
                </c:pt>
                <c:pt idx="13">
                  <c:v>10</c:v>
                </c:pt>
                <c:pt idx="14">
                  <c:v>15</c:v>
                </c:pt>
                <c:pt idx="15">
                  <c:v>8</c:v>
                </c:pt>
                <c:pt idx="16">
                  <c:v>17</c:v>
                </c:pt>
              </c:numCache>
            </c:numRef>
          </c:val>
          <c:extLst>
            <c:ext xmlns:c16="http://schemas.microsoft.com/office/drawing/2014/chart" uri="{C3380CC4-5D6E-409C-BE32-E72D297353CC}">
              <c16:uniqueId val="{00000001-DE66-49A4-9387-937F1E634616}"/>
            </c:ext>
          </c:extLst>
        </c:ser>
        <c:dLbls>
          <c:showLegendKey val="0"/>
          <c:showVal val="0"/>
          <c:showCatName val="0"/>
          <c:showSerName val="0"/>
          <c:showPercent val="0"/>
          <c:showBubbleSize val="0"/>
        </c:dLbls>
        <c:gapWidth val="219"/>
        <c:axId val="655304319"/>
        <c:axId val="655293919"/>
        <c:extLst>
          <c:ext xmlns:c15="http://schemas.microsoft.com/office/drawing/2012/chart" uri="{02D57815-91ED-43cb-92C2-25804820EDAC}">
            <c15:filteredBarSeries>
              <c15:ser>
                <c:idx val="3"/>
                <c:order val="3"/>
                <c:tx>
                  <c:strRef>
                    <c:extLst>
                      <c:ext uri="{02D57815-91ED-43cb-92C2-25804820EDAC}">
                        <c15:formulaRef>
                          <c15:sqref>'Hit head'!$E$1</c15:sqref>
                        </c15:formulaRef>
                      </c:ext>
                    </c:extLst>
                    <c:strCache>
                      <c:ptCount val="1"/>
                    </c:strCache>
                  </c:strRef>
                </c:tx>
                <c:spPr>
                  <a:solidFill>
                    <a:schemeClr val="accent4"/>
                  </a:solidFill>
                  <a:ln>
                    <a:noFill/>
                  </a:ln>
                  <a:effectLst/>
                </c:spPr>
                <c:invertIfNegative val="0"/>
                <c:dLbls>
                  <c:dLbl>
                    <c:idx val="7"/>
                    <c:layout>
                      <c:manualLayout>
                        <c:x val="8.3333333333333232E-2"/>
                        <c:y val="5.7210958276043125E-2"/>
                      </c:manualLayout>
                    </c:layout>
                    <c:tx>
                      <c:rich>
                        <a:bodyPr/>
                        <a:lstStyle/>
                        <a:p>
                          <a:r>
                            <a:rPr lang="en-US"/>
                            <a:t>TO in Room</a:t>
                          </a:r>
                        </a:p>
                      </c:rich>
                    </c:tx>
                    <c:showLegendKey val="0"/>
                    <c:showVal val="1"/>
                    <c:showCatName val="0"/>
                    <c:showSerName val="0"/>
                    <c:showPercent val="0"/>
                    <c:showBubbleSize val="0"/>
                    <c:extLst>
                      <c:ext uri="{CE6537A1-D6FC-4f65-9D91-7224C49458BB}">
                        <c15:showDataLabelsRange val="0"/>
                      </c:ext>
                      <c:ext xmlns:c16="http://schemas.microsoft.com/office/drawing/2014/chart" uri="{C3380CC4-5D6E-409C-BE32-E72D297353CC}">
                        <c16:uniqueId val="{00000003-DE66-49A4-9387-937F1E63461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'Hit head'!$A$2:$A$18</c15:sqref>
                        </c15:formulaRef>
                      </c:ext>
                    </c:extLst>
                    <c:numCache>
                      <c:formatCode>[$-409]mmmmm\-yy;@</c:formatCode>
                      <c:ptCount val="17"/>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numCache>
                  </c:numRef>
                </c:cat>
                <c:val>
                  <c:numRef>
                    <c:extLst>
                      <c:ext uri="{02D57815-91ED-43cb-92C2-25804820EDAC}">
                        <c15:formulaRef>
                          <c15:sqref>'Hit head'!$E$2:$E$18</c15:sqref>
                        </c15:formulaRef>
                      </c:ext>
                    </c:extLst>
                    <c:numCache>
                      <c:formatCode>General</c:formatCode>
                      <c:ptCount val="17"/>
                    </c:numCache>
                  </c:numRef>
                </c:val>
                <c:extLst>
                  <c:ext xmlns:c16="http://schemas.microsoft.com/office/drawing/2014/chart" uri="{C3380CC4-5D6E-409C-BE32-E72D297353CC}">
                    <c16:uniqueId val="{00000004-DE66-49A4-9387-937F1E634616}"/>
                  </c:ext>
                </c:extLst>
              </c15:ser>
            </c15:filteredBarSeries>
          </c:ext>
        </c:extLst>
      </c:barChart>
      <c:lineChart>
        <c:grouping val="standard"/>
        <c:varyColors val="0"/>
        <c:ser>
          <c:idx val="1"/>
          <c:order val="1"/>
          <c:tx>
            <c:strRef>
              <c:f>'Hit head'!$C$1</c:f>
              <c:strCache>
                <c:ptCount val="1"/>
                <c:pt idx="0">
                  <c:v>Moderate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'Hit head'!$A$2:$A$18</c:f>
              <c:numCache>
                <c:formatCode>[$-409]mmmmm\-yy;@</c:formatCode>
                <c:ptCount val="17"/>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numCache>
            </c:numRef>
          </c:cat>
          <c:val>
            <c:numRef>
              <c:f>'Hit head'!$C$2:$C$18</c:f>
              <c:numCache>
                <c:formatCode>General</c:formatCode>
                <c:ptCount val="17"/>
                <c:pt idx="0">
                  <c:v>0</c:v>
                </c:pt>
                <c:pt idx="1">
                  <c:v>1</c:v>
                </c:pt>
                <c:pt idx="2">
                  <c:v>1</c:v>
                </c:pt>
                <c:pt idx="3">
                  <c:v>1</c:v>
                </c:pt>
                <c:pt idx="4">
                  <c:v>0</c:v>
                </c:pt>
                <c:pt idx="5">
                  <c:v>1</c:v>
                </c:pt>
                <c:pt idx="6">
                  <c:v>0</c:v>
                </c:pt>
                <c:pt idx="7">
                  <c:v>1</c:v>
                </c:pt>
                <c:pt idx="8">
                  <c:v>1</c:v>
                </c:pt>
                <c:pt idx="9">
                  <c:v>1</c:v>
                </c:pt>
                <c:pt idx="10">
                  <c:v>0</c:v>
                </c:pt>
                <c:pt idx="11">
                  <c:v>0</c:v>
                </c:pt>
                <c:pt idx="12">
                  <c:v>2</c:v>
                </c:pt>
                <c:pt idx="13">
                  <c:v>1</c:v>
                </c:pt>
                <c:pt idx="14">
                  <c:v>0</c:v>
                </c:pt>
                <c:pt idx="15">
                  <c:v>0</c:v>
                </c:pt>
                <c:pt idx="16">
                  <c:v>0</c:v>
                </c:pt>
              </c:numCache>
            </c:numRef>
          </c:val>
          <c:smooth val="0"/>
          <c:extLst>
            <c:ext xmlns:c16="http://schemas.microsoft.com/office/drawing/2014/chart" uri="{C3380CC4-5D6E-409C-BE32-E72D297353CC}">
              <c16:uniqueId val="{00000002-DE66-49A4-9387-937F1E634616}"/>
            </c:ext>
          </c:extLst>
        </c:ser>
        <c:dLbls>
          <c:showLegendKey val="0"/>
          <c:showVal val="0"/>
          <c:showCatName val="0"/>
          <c:showSerName val="0"/>
          <c:showPercent val="0"/>
          <c:showBubbleSize val="0"/>
        </c:dLbls>
        <c:marker val="1"/>
        <c:smooth val="0"/>
        <c:axId val="655304319"/>
        <c:axId val="655293919"/>
      </c:lineChart>
      <c:dateAx>
        <c:axId val="655304319"/>
        <c:scaling>
          <c:orientation val="minMax"/>
        </c:scaling>
        <c:delete val="0"/>
        <c:axPos val="b"/>
        <c:numFmt formatCode="[$-409]mm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293919"/>
        <c:crosses val="autoZero"/>
        <c:auto val="1"/>
        <c:lblOffset val="100"/>
        <c:baseTimeUnit val="months"/>
      </c:dateAx>
      <c:valAx>
        <c:axId val="655293919"/>
        <c:scaling>
          <c:orientation val="minMax"/>
          <c:max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3043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200"/>
              <a:t>TB: Aggression</a:t>
            </a:r>
          </a:p>
        </c:rich>
      </c:tx>
      <c:layout>
        <c:manualLayout>
          <c:xMode val="edge"/>
          <c:yMode val="edge"/>
          <c:x val="0.36115950727713692"/>
          <c:y val="2.6010192671739242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'Basic graph'!$C$1</c:f>
              <c:strCache>
                <c:ptCount val="1"/>
                <c:pt idx="0">
                  <c:v>phase change</c:v>
                </c:pt>
              </c:strCache>
            </c:strRef>
          </c:tx>
          <c:spPr>
            <a:solidFill>
              <a:schemeClr val="accent2"/>
            </a:solidFill>
            <a:ln>
              <a:noFill/>
            </a:ln>
            <a:effectLst/>
          </c:spPr>
          <c:invertIfNegative val="0"/>
          <c:dLbls>
            <c:dLbl>
              <c:idx val="1"/>
              <c:layout>
                <c:manualLayout>
                  <c:x val="3.0165155658534584E-2"/>
                  <c:y val="0.17767681410259656"/>
                </c:manualLayout>
              </c:layout>
              <c:tx>
                <c:rich>
                  <a:bodyPr/>
                  <a:lstStyle/>
                  <a:p>
                    <a:r>
                      <a:rPr lang="en-US"/>
                      <a:t>Redirection</a:t>
                    </a:r>
                    <a:r>
                      <a:rPr lang="en-US" baseline="0"/>
                      <a:t>  calm hands</a:t>
                    </a:r>
                  </a:p>
                  <a:p>
                    <a:endParaRPr lang="en-US"/>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FFC-4E14-946A-36D5E311B770}"/>
                </c:ext>
              </c:extLst>
            </c:dLbl>
            <c:dLbl>
              <c:idx val="8"/>
              <c:layout>
                <c:manualLayout>
                  <c:x val="2.183178490548528E-2"/>
                  <c:y val="0.15737378985510922"/>
                </c:manualLayout>
              </c:layout>
              <c:tx>
                <c:rich>
                  <a:bodyPr rot="-5400000" spcFirstLastPara="1" vertOverflow="ellipsis" wrap="square" lIns="38100" tIns="19050" rIns="38100" bIns="19050" anchor="t" anchorCtr="0">
                    <a:spAutoFit/>
                  </a:bodyPr>
                  <a:lstStyle/>
                  <a:p>
                    <a:pPr>
                      <a:defRPr sz="1100" b="1" i="0" u="none" strike="noStrike" kern="1200" baseline="0">
                        <a:solidFill>
                          <a:schemeClr val="tx1">
                            <a:lumMod val="50000"/>
                            <a:lumOff val="50000"/>
                          </a:schemeClr>
                        </a:solidFill>
                        <a:latin typeface="+mn-lt"/>
                        <a:ea typeface="+mn-ea"/>
                        <a:cs typeface="+mn-cs"/>
                      </a:defRPr>
                    </a:pPr>
                    <a:r>
                      <a:rPr lang="en-US" sz="1100" dirty="0"/>
                      <a:t>decrease Ativan 0.5mg qd</a:t>
                    </a:r>
                  </a:p>
                </c:rich>
              </c:tx>
              <c:spPr>
                <a:noFill/>
                <a:ln>
                  <a:noFill/>
                </a:ln>
                <a:effectLst/>
              </c:spPr>
              <c:txPr>
                <a:bodyPr rot="-5400000" spcFirstLastPara="1" vertOverflow="ellipsis" wrap="square" lIns="38100" tIns="19050" rIns="38100" bIns="19050" anchor="t" anchorCtr="0">
                  <a:spAutoFit/>
                </a:bodyPr>
                <a:lstStyle/>
                <a:p>
                  <a:pPr>
                    <a:defRPr sz="11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FFC-4E14-946A-36D5E311B770}"/>
                </c:ext>
              </c:extLst>
            </c:dLbl>
            <c:dLbl>
              <c:idx val="12"/>
              <c:layout>
                <c:manualLayout>
                  <c:x val="3.3333333333333333E-2"/>
                  <c:y val="0.12444444444444444"/>
                </c:manualLayout>
              </c:layout>
              <c:tx>
                <c:rich>
                  <a:bodyPr/>
                  <a:lstStyle/>
                  <a:p>
                    <a:r>
                      <a:rPr lang="en-US" dirty="0"/>
                      <a:t>add </a:t>
                    </a:r>
                    <a:r>
                      <a:rPr lang="en-US" dirty="0" err="1"/>
                      <a:t>beh</a:t>
                    </a:r>
                    <a:r>
                      <a:rPr lang="en-US" dirty="0"/>
                      <a:t> contract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FFC-4E14-946A-36D5E311B770}"/>
                </c:ext>
              </c:extLst>
            </c:dLbl>
            <c:dLbl>
              <c:idx val="19"/>
              <c:layout>
                <c:manualLayout>
                  <c:x val="1.1111111111111112E-2"/>
                  <c:y val="0.14222222222222222"/>
                </c:manualLayout>
              </c:layout>
              <c:tx>
                <c:rich>
                  <a:bodyPr/>
                  <a:lstStyle/>
                  <a:p>
                    <a:r>
                      <a:rPr lang="en-US"/>
                      <a:t>return to day program</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FFC-4E14-946A-36D5E311B770}"/>
                </c:ext>
              </c:extLst>
            </c:dLbl>
            <c:spPr>
              <a:noFill/>
              <a:ln>
                <a:noFill/>
              </a:ln>
              <a:effectLst/>
            </c:spPr>
            <c:txPr>
              <a:bodyPr rot="-5400000" spcFirstLastPara="1" vertOverflow="ellipsis" wrap="square" lIns="38100" tIns="19050" rIns="38100" bIns="19050" anchor="t" anchorCtr="0">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'Basic graph'!$A$2:$A$29</c:f>
              <c:strCache>
                <c:ptCount val="28"/>
                <c:pt idx="0">
                  <c:v>Baseline</c:v>
                </c:pt>
                <c:pt idx="2">
                  <c:v>7/30/2021</c:v>
                </c:pt>
                <c:pt idx="3">
                  <c:v>7/31/2021</c:v>
                </c:pt>
                <c:pt idx="4">
                  <c:v>8/1/2021</c:v>
                </c:pt>
                <c:pt idx="5">
                  <c:v>8/2/2021</c:v>
                </c:pt>
                <c:pt idx="6">
                  <c:v>8/3/2021</c:v>
                </c:pt>
                <c:pt idx="7">
                  <c:v>8/4/2021</c:v>
                </c:pt>
                <c:pt idx="8">
                  <c:v>8/5/2021</c:v>
                </c:pt>
                <c:pt idx="9">
                  <c:v>8/6/2021</c:v>
                </c:pt>
                <c:pt idx="10">
                  <c:v>8/7/2021</c:v>
                </c:pt>
                <c:pt idx="11">
                  <c:v>8/8/2021</c:v>
                </c:pt>
                <c:pt idx="12">
                  <c:v>8/9/2021</c:v>
                </c:pt>
                <c:pt idx="13">
                  <c:v>8/10/2021</c:v>
                </c:pt>
                <c:pt idx="14">
                  <c:v>8/11/2021</c:v>
                </c:pt>
                <c:pt idx="15">
                  <c:v>8/12/2021</c:v>
                </c:pt>
                <c:pt idx="16">
                  <c:v>8/13/2021</c:v>
                </c:pt>
                <c:pt idx="17">
                  <c:v>8/14/2021</c:v>
                </c:pt>
                <c:pt idx="18">
                  <c:v>8/15/2021</c:v>
                </c:pt>
                <c:pt idx="19">
                  <c:v>8/16/2021</c:v>
                </c:pt>
                <c:pt idx="20">
                  <c:v>8/17/2021</c:v>
                </c:pt>
                <c:pt idx="21">
                  <c:v>8/18/2021</c:v>
                </c:pt>
                <c:pt idx="22">
                  <c:v>8/19/2021</c:v>
                </c:pt>
                <c:pt idx="23">
                  <c:v>8/20/2021</c:v>
                </c:pt>
                <c:pt idx="24">
                  <c:v>8/21/2021</c:v>
                </c:pt>
                <c:pt idx="25">
                  <c:v>8/22/2021</c:v>
                </c:pt>
                <c:pt idx="26">
                  <c:v>8/23/2021</c:v>
                </c:pt>
                <c:pt idx="27">
                  <c:v>8/24/2021</c:v>
                </c:pt>
              </c:strCache>
            </c:strRef>
          </c:cat>
          <c:val>
            <c:numRef>
              <c:f>'Basic graph'!$C$2:$C$29</c:f>
              <c:numCache>
                <c:formatCode>General</c:formatCode>
                <c:ptCount val="28"/>
                <c:pt idx="1">
                  <c:v>25</c:v>
                </c:pt>
                <c:pt idx="8">
                  <c:v>25</c:v>
                </c:pt>
                <c:pt idx="12">
                  <c:v>25</c:v>
                </c:pt>
                <c:pt idx="19">
                  <c:v>25</c:v>
                </c:pt>
              </c:numCache>
            </c:numRef>
          </c:val>
          <c:extLst>
            <c:ext xmlns:c16="http://schemas.microsoft.com/office/drawing/2014/chart" uri="{C3380CC4-5D6E-409C-BE32-E72D297353CC}">
              <c16:uniqueId val="{00000004-EFFC-4E14-946A-36D5E311B770}"/>
            </c:ext>
          </c:extLst>
        </c:ser>
        <c:dLbls>
          <c:showLegendKey val="0"/>
          <c:showVal val="0"/>
          <c:showCatName val="0"/>
          <c:showSerName val="0"/>
          <c:showPercent val="0"/>
          <c:showBubbleSize val="0"/>
        </c:dLbls>
        <c:gapWidth val="219"/>
        <c:axId val="2009244623"/>
        <c:axId val="2009266671"/>
      </c:barChart>
      <c:lineChart>
        <c:grouping val="standard"/>
        <c:varyColors val="0"/>
        <c:ser>
          <c:idx val="0"/>
          <c:order val="0"/>
          <c:tx>
            <c:strRef>
              <c:f>'Basic graph'!$B$1</c:f>
              <c:strCache>
                <c:ptCount val="1"/>
                <c:pt idx="0">
                  <c:v>Aggression</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elete val="1"/>
          </c:dLbls>
          <c:cat>
            <c:strRef>
              <c:f>'Basic graph'!$A$2:$A$29</c:f>
              <c:strCache>
                <c:ptCount val="28"/>
                <c:pt idx="0">
                  <c:v>Baseline</c:v>
                </c:pt>
                <c:pt idx="2">
                  <c:v>7/30/2021</c:v>
                </c:pt>
                <c:pt idx="3">
                  <c:v>7/31/2021</c:v>
                </c:pt>
                <c:pt idx="4">
                  <c:v>8/1/2021</c:v>
                </c:pt>
                <c:pt idx="5">
                  <c:v>8/2/2021</c:v>
                </c:pt>
                <c:pt idx="6">
                  <c:v>8/3/2021</c:v>
                </c:pt>
                <c:pt idx="7">
                  <c:v>8/4/2021</c:v>
                </c:pt>
                <c:pt idx="8">
                  <c:v>8/5/2021</c:v>
                </c:pt>
                <c:pt idx="9">
                  <c:v>8/6/2021</c:v>
                </c:pt>
                <c:pt idx="10">
                  <c:v>8/7/2021</c:v>
                </c:pt>
                <c:pt idx="11">
                  <c:v>8/8/2021</c:v>
                </c:pt>
                <c:pt idx="12">
                  <c:v>8/9/2021</c:v>
                </c:pt>
                <c:pt idx="13">
                  <c:v>8/10/2021</c:v>
                </c:pt>
                <c:pt idx="14">
                  <c:v>8/11/2021</c:v>
                </c:pt>
                <c:pt idx="15">
                  <c:v>8/12/2021</c:v>
                </c:pt>
                <c:pt idx="16">
                  <c:v>8/13/2021</c:v>
                </c:pt>
                <c:pt idx="17">
                  <c:v>8/14/2021</c:v>
                </c:pt>
                <c:pt idx="18">
                  <c:v>8/15/2021</c:v>
                </c:pt>
                <c:pt idx="19">
                  <c:v>8/16/2021</c:v>
                </c:pt>
                <c:pt idx="20">
                  <c:v>8/17/2021</c:v>
                </c:pt>
                <c:pt idx="21">
                  <c:v>8/18/2021</c:v>
                </c:pt>
                <c:pt idx="22">
                  <c:v>8/19/2021</c:v>
                </c:pt>
                <c:pt idx="23">
                  <c:v>8/20/2021</c:v>
                </c:pt>
                <c:pt idx="24">
                  <c:v>8/21/2021</c:v>
                </c:pt>
                <c:pt idx="25">
                  <c:v>8/22/2021</c:v>
                </c:pt>
                <c:pt idx="26">
                  <c:v>8/23/2021</c:v>
                </c:pt>
                <c:pt idx="27">
                  <c:v>8/24/2021</c:v>
                </c:pt>
              </c:strCache>
            </c:strRef>
          </c:cat>
          <c:val>
            <c:numRef>
              <c:f>'Basic graph'!$B$2:$B$29</c:f>
              <c:numCache>
                <c:formatCode>General</c:formatCode>
                <c:ptCount val="28"/>
                <c:pt idx="0">
                  <c:v>24</c:v>
                </c:pt>
                <c:pt idx="2">
                  <c:v>10</c:v>
                </c:pt>
                <c:pt idx="3">
                  <c:v>12</c:v>
                </c:pt>
                <c:pt idx="4">
                  <c:v>14</c:v>
                </c:pt>
                <c:pt idx="5">
                  <c:v>15</c:v>
                </c:pt>
                <c:pt idx="6">
                  <c:v>10</c:v>
                </c:pt>
                <c:pt idx="7">
                  <c:v>6</c:v>
                </c:pt>
                <c:pt idx="8">
                  <c:v>8</c:v>
                </c:pt>
                <c:pt idx="9">
                  <c:v>12</c:v>
                </c:pt>
                <c:pt idx="10">
                  <c:v>14</c:v>
                </c:pt>
                <c:pt idx="11">
                  <c:v>10</c:v>
                </c:pt>
                <c:pt idx="12">
                  <c:v>11</c:v>
                </c:pt>
                <c:pt idx="13">
                  <c:v>9</c:v>
                </c:pt>
                <c:pt idx="14">
                  <c:v>7</c:v>
                </c:pt>
                <c:pt idx="15">
                  <c:v>6</c:v>
                </c:pt>
                <c:pt idx="16">
                  <c:v>4</c:v>
                </c:pt>
                <c:pt idx="17">
                  <c:v>3</c:v>
                </c:pt>
                <c:pt idx="18">
                  <c:v>2</c:v>
                </c:pt>
                <c:pt idx="19">
                  <c:v>4</c:v>
                </c:pt>
                <c:pt idx="20">
                  <c:v>1</c:v>
                </c:pt>
                <c:pt idx="21">
                  <c:v>0</c:v>
                </c:pt>
                <c:pt idx="22">
                  <c:v>2</c:v>
                </c:pt>
                <c:pt idx="23">
                  <c:v>1</c:v>
                </c:pt>
                <c:pt idx="24">
                  <c:v>0</c:v>
                </c:pt>
                <c:pt idx="25">
                  <c:v>0</c:v>
                </c:pt>
                <c:pt idx="26">
                  <c:v>1</c:v>
                </c:pt>
                <c:pt idx="27">
                  <c:v>1</c:v>
                </c:pt>
              </c:numCache>
            </c:numRef>
          </c:val>
          <c:smooth val="0"/>
          <c:extLst>
            <c:ext xmlns:c16="http://schemas.microsoft.com/office/drawing/2014/chart" uri="{C3380CC4-5D6E-409C-BE32-E72D297353CC}">
              <c16:uniqueId val="{00000005-EFFC-4E14-946A-36D5E311B770}"/>
            </c:ext>
          </c:extLst>
        </c:ser>
        <c:dLbls>
          <c:dLblPos val="ctr"/>
          <c:showLegendKey val="0"/>
          <c:showVal val="1"/>
          <c:showCatName val="0"/>
          <c:showSerName val="0"/>
          <c:showPercent val="0"/>
          <c:showBubbleSize val="0"/>
        </c:dLbls>
        <c:marker val="1"/>
        <c:smooth val="0"/>
        <c:axId val="2009244623"/>
        <c:axId val="2009266671"/>
      </c:lineChart>
      <c:catAx>
        <c:axId val="20092446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009266671"/>
        <c:crosses val="autoZero"/>
        <c:auto val="1"/>
        <c:lblAlgn val="ctr"/>
        <c:lblOffset val="100"/>
        <c:noMultiLvlLbl val="1"/>
      </c:catAx>
      <c:valAx>
        <c:axId val="2009266671"/>
        <c:scaling>
          <c:orientation val="minMax"/>
          <c:max val="2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en-US" sz="1200" b="1"/>
                  <a:t>total per month</a:t>
                </a:r>
              </a:p>
            </c:rich>
          </c:tx>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9244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Inappropriate Sexual Behavior </a:t>
            </a:r>
          </a:p>
        </c:rich>
      </c:tx>
      <c:layout>
        <c:manualLayout>
          <c:xMode val="edge"/>
          <c:yMode val="edge"/>
          <c:x val="0.40218599268124622"/>
          <c:y val="2.77777258070098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3"/>
          <c:tx>
            <c:strRef>
              <c:f>'HRC data'!$E$1</c:f>
              <c:strCache>
                <c:ptCount val="1"/>
                <c:pt idx="0">
                  <c:v>phase change</c:v>
                </c:pt>
              </c:strCache>
            </c:strRef>
          </c:tx>
          <c:spPr>
            <a:solidFill>
              <a:schemeClr val="accent4"/>
            </a:solidFill>
            <a:ln>
              <a:noFill/>
            </a:ln>
            <a:effectLst/>
          </c:spPr>
          <c:invertIfNegative val="0"/>
          <c:dLbls>
            <c:dLbl>
              <c:idx val="1"/>
              <c:layout>
                <c:manualLayout>
                  <c:x val="5.0000000000000051E-2"/>
                  <c:y val="5.5555555555555532E-2"/>
                </c:manualLayout>
              </c:layout>
              <c:tx>
                <c:rich>
                  <a:bodyPr/>
                  <a:lstStyle/>
                  <a:p>
                    <a:r>
                      <a:rPr lang="en-US" sz="1200" b="1" dirty="0"/>
                      <a:t>1:1 LOS</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E2F-43AE-9B9B-27336E0719EF}"/>
                </c:ext>
              </c:extLst>
            </c:dLbl>
            <c:dLbl>
              <c:idx val="3"/>
              <c:layout>
                <c:manualLayout>
                  <c:x val="7.6939993800689957E-2"/>
                  <c:y val="0.1195362482073982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b="1" dirty="0"/>
                      <a:t>restrict media access</a:t>
                    </a:r>
                  </a:p>
                  <a:p>
                    <a:pPr>
                      <a:defRPr/>
                    </a:pPr>
                    <a:endParaRPr lang="en-US"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830555555555556"/>
                      <c:h val="0.17108814523184601"/>
                    </c:manualLayout>
                  </c15:layout>
                  <c15:showDataLabelsRange val="0"/>
                </c:ext>
                <c:ext xmlns:c16="http://schemas.microsoft.com/office/drawing/2014/chart" uri="{C3380CC4-5D6E-409C-BE32-E72D297353CC}">
                  <c16:uniqueId val="{00000001-AE2F-43AE-9B9B-27336E0719EF}"/>
                </c:ext>
              </c:extLst>
            </c:dLbl>
            <c:dLbl>
              <c:idx val="6"/>
              <c:layout>
                <c:manualLayout>
                  <c:x val="7.0546631968370049E-2"/>
                  <c:y val="9.9230619554957683E-2"/>
                </c:manualLayout>
              </c:layout>
              <c:tx>
                <c:rich>
                  <a:bodyPr/>
                  <a:lstStyle/>
                  <a:p>
                    <a:r>
                      <a:rPr lang="en-US" sz="1200" b="1" dirty="0"/>
                      <a:t>Begin Sex Ed </a:t>
                    </a:r>
                    <a:r>
                      <a:rPr lang="en-US" sz="1200" b="1" dirty="0" err="1"/>
                      <a:t>trg</a:t>
                    </a:r>
                    <a:endParaRPr lang="en-US" sz="1200" b="1"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E2F-43AE-9B9B-27336E0719E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'HRC data'!$A$2:$A$11</c:f>
              <c:strCache>
                <c:ptCount val="10"/>
                <c:pt idx="0">
                  <c:v>BL</c:v>
                </c:pt>
                <c:pt idx="2">
                  <c:v>M-20</c:v>
                </c:pt>
                <c:pt idx="3">
                  <c:v>J-20</c:v>
                </c:pt>
                <c:pt idx="4">
                  <c:v>J-20</c:v>
                </c:pt>
                <c:pt idx="5">
                  <c:v>A-20</c:v>
                </c:pt>
                <c:pt idx="6">
                  <c:v>S-20</c:v>
                </c:pt>
                <c:pt idx="7">
                  <c:v>O-20</c:v>
                </c:pt>
                <c:pt idx="8">
                  <c:v>N-20</c:v>
                </c:pt>
                <c:pt idx="9">
                  <c:v>D-20</c:v>
                </c:pt>
              </c:strCache>
            </c:strRef>
          </c:cat>
          <c:val>
            <c:numRef>
              <c:f>'HRC data'!$E$2:$E$11</c:f>
              <c:numCache>
                <c:formatCode>General</c:formatCode>
                <c:ptCount val="10"/>
                <c:pt idx="1">
                  <c:v>35</c:v>
                </c:pt>
                <c:pt idx="3">
                  <c:v>35</c:v>
                </c:pt>
                <c:pt idx="6">
                  <c:v>35</c:v>
                </c:pt>
              </c:numCache>
            </c:numRef>
          </c:val>
          <c:extLst>
            <c:ext xmlns:c16="http://schemas.microsoft.com/office/drawing/2014/chart" uri="{C3380CC4-5D6E-409C-BE32-E72D297353CC}">
              <c16:uniqueId val="{00000003-AE2F-43AE-9B9B-27336E0719EF}"/>
            </c:ext>
          </c:extLst>
        </c:ser>
        <c:dLbls>
          <c:showLegendKey val="0"/>
          <c:showVal val="0"/>
          <c:showCatName val="0"/>
          <c:showSerName val="0"/>
          <c:showPercent val="0"/>
          <c:showBubbleSize val="0"/>
        </c:dLbls>
        <c:gapWidth val="219"/>
        <c:axId val="691922431"/>
        <c:axId val="691919519"/>
      </c:barChart>
      <c:lineChart>
        <c:grouping val="standard"/>
        <c:varyColors val="0"/>
        <c:ser>
          <c:idx val="0"/>
          <c:order val="0"/>
          <c:tx>
            <c:strRef>
              <c:f>'HRC data'!$B$1</c:f>
              <c:strCache>
                <c:ptCount val="1"/>
                <c:pt idx="0">
                  <c:v>ISB Verbal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'HRC data'!$A$2:$A$11</c:f>
              <c:strCache>
                <c:ptCount val="10"/>
                <c:pt idx="0">
                  <c:v>BL</c:v>
                </c:pt>
                <c:pt idx="2">
                  <c:v>M-20</c:v>
                </c:pt>
                <c:pt idx="3">
                  <c:v>J-20</c:v>
                </c:pt>
                <c:pt idx="4">
                  <c:v>J-20</c:v>
                </c:pt>
                <c:pt idx="5">
                  <c:v>A-20</c:v>
                </c:pt>
                <c:pt idx="6">
                  <c:v>S-20</c:v>
                </c:pt>
                <c:pt idx="7">
                  <c:v>O-20</c:v>
                </c:pt>
                <c:pt idx="8">
                  <c:v>N-20</c:v>
                </c:pt>
                <c:pt idx="9">
                  <c:v>D-20</c:v>
                </c:pt>
              </c:strCache>
            </c:strRef>
          </c:cat>
          <c:val>
            <c:numRef>
              <c:f>'HRC data'!$B$2:$B$11</c:f>
              <c:numCache>
                <c:formatCode>General</c:formatCode>
                <c:ptCount val="10"/>
                <c:pt idx="0">
                  <c:v>28</c:v>
                </c:pt>
                <c:pt idx="2">
                  <c:v>31</c:v>
                </c:pt>
                <c:pt idx="3">
                  <c:v>24</c:v>
                </c:pt>
                <c:pt idx="4">
                  <c:v>22</c:v>
                </c:pt>
                <c:pt idx="5">
                  <c:v>18</c:v>
                </c:pt>
                <c:pt idx="6">
                  <c:v>16</c:v>
                </c:pt>
                <c:pt idx="7">
                  <c:v>15</c:v>
                </c:pt>
                <c:pt idx="8">
                  <c:v>12</c:v>
                </c:pt>
                <c:pt idx="9">
                  <c:v>14</c:v>
                </c:pt>
              </c:numCache>
            </c:numRef>
          </c:val>
          <c:smooth val="0"/>
          <c:extLst>
            <c:ext xmlns:c16="http://schemas.microsoft.com/office/drawing/2014/chart" uri="{C3380CC4-5D6E-409C-BE32-E72D297353CC}">
              <c16:uniqueId val="{00000004-AE2F-43AE-9B9B-27336E0719EF}"/>
            </c:ext>
          </c:extLst>
        </c:ser>
        <c:ser>
          <c:idx val="1"/>
          <c:order val="1"/>
          <c:tx>
            <c:strRef>
              <c:f>'HRC data'!$C$1</c:f>
              <c:strCache>
                <c:ptCount val="1"/>
                <c:pt idx="0">
                  <c:v>ISB touch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'HRC data'!$A$2:$A$11</c:f>
              <c:strCache>
                <c:ptCount val="10"/>
                <c:pt idx="0">
                  <c:v>BL</c:v>
                </c:pt>
                <c:pt idx="2">
                  <c:v>M-20</c:v>
                </c:pt>
                <c:pt idx="3">
                  <c:v>J-20</c:v>
                </c:pt>
                <c:pt idx="4">
                  <c:v>J-20</c:v>
                </c:pt>
                <c:pt idx="5">
                  <c:v>A-20</c:v>
                </c:pt>
                <c:pt idx="6">
                  <c:v>S-20</c:v>
                </c:pt>
                <c:pt idx="7">
                  <c:v>O-20</c:v>
                </c:pt>
                <c:pt idx="8">
                  <c:v>N-20</c:v>
                </c:pt>
                <c:pt idx="9">
                  <c:v>D-20</c:v>
                </c:pt>
              </c:strCache>
            </c:strRef>
          </c:cat>
          <c:val>
            <c:numRef>
              <c:f>'HRC data'!$C$2:$C$11</c:f>
              <c:numCache>
                <c:formatCode>General</c:formatCode>
                <c:ptCount val="10"/>
                <c:pt idx="0">
                  <c:v>24</c:v>
                </c:pt>
                <c:pt idx="2">
                  <c:v>22</c:v>
                </c:pt>
                <c:pt idx="3">
                  <c:v>12</c:v>
                </c:pt>
                <c:pt idx="4">
                  <c:v>10</c:v>
                </c:pt>
                <c:pt idx="5">
                  <c:v>8</c:v>
                </c:pt>
                <c:pt idx="6">
                  <c:v>6</c:v>
                </c:pt>
                <c:pt idx="7">
                  <c:v>5</c:v>
                </c:pt>
                <c:pt idx="8">
                  <c:v>1</c:v>
                </c:pt>
                <c:pt idx="9">
                  <c:v>0</c:v>
                </c:pt>
              </c:numCache>
            </c:numRef>
          </c:val>
          <c:smooth val="0"/>
          <c:extLst>
            <c:ext xmlns:c16="http://schemas.microsoft.com/office/drawing/2014/chart" uri="{C3380CC4-5D6E-409C-BE32-E72D297353CC}">
              <c16:uniqueId val="{00000005-AE2F-43AE-9B9B-27336E0719EF}"/>
            </c:ext>
          </c:extLst>
        </c:ser>
        <c:ser>
          <c:idx val="2"/>
          <c:order val="2"/>
          <c:tx>
            <c:strRef>
              <c:f>'HRC data'!$D$1</c:f>
              <c:strCache>
                <c:ptCount val="1"/>
                <c:pt idx="0">
                  <c:v>ISB act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'HRC data'!$A$2:$A$11</c:f>
              <c:strCache>
                <c:ptCount val="10"/>
                <c:pt idx="0">
                  <c:v>BL</c:v>
                </c:pt>
                <c:pt idx="2">
                  <c:v>M-20</c:v>
                </c:pt>
                <c:pt idx="3">
                  <c:v>J-20</c:v>
                </c:pt>
                <c:pt idx="4">
                  <c:v>J-20</c:v>
                </c:pt>
                <c:pt idx="5">
                  <c:v>A-20</c:v>
                </c:pt>
                <c:pt idx="6">
                  <c:v>S-20</c:v>
                </c:pt>
                <c:pt idx="7">
                  <c:v>O-20</c:v>
                </c:pt>
                <c:pt idx="8">
                  <c:v>N-20</c:v>
                </c:pt>
                <c:pt idx="9">
                  <c:v>D-20</c:v>
                </c:pt>
              </c:strCache>
            </c:strRef>
          </c:cat>
          <c:val>
            <c:numRef>
              <c:f>'HRC data'!$D$2:$D$11</c:f>
              <c:numCache>
                <c:formatCode>General</c:formatCode>
                <c:ptCount val="10"/>
                <c:pt idx="0">
                  <c:v>11</c:v>
                </c:pt>
                <c:pt idx="2">
                  <c:v>15</c:v>
                </c:pt>
                <c:pt idx="3">
                  <c:v>8</c:v>
                </c:pt>
                <c:pt idx="4">
                  <c:v>7</c:v>
                </c:pt>
                <c:pt idx="5">
                  <c:v>7</c:v>
                </c:pt>
                <c:pt idx="6">
                  <c:v>6</c:v>
                </c:pt>
                <c:pt idx="7">
                  <c:v>2</c:v>
                </c:pt>
                <c:pt idx="8">
                  <c:v>0</c:v>
                </c:pt>
                <c:pt idx="9">
                  <c:v>0</c:v>
                </c:pt>
              </c:numCache>
            </c:numRef>
          </c:val>
          <c:smooth val="0"/>
          <c:extLst>
            <c:ext xmlns:c16="http://schemas.microsoft.com/office/drawing/2014/chart" uri="{C3380CC4-5D6E-409C-BE32-E72D297353CC}">
              <c16:uniqueId val="{00000006-AE2F-43AE-9B9B-27336E0719EF}"/>
            </c:ext>
          </c:extLst>
        </c:ser>
        <c:dLbls>
          <c:showLegendKey val="0"/>
          <c:showVal val="0"/>
          <c:showCatName val="0"/>
          <c:showSerName val="0"/>
          <c:showPercent val="0"/>
          <c:showBubbleSize val="0"/>
        </c:dLbls>
        <c:marker val="1"/>
        <c:smooth val="0"/>
        <c:axId val="1991341711"/>
        <c:axId val="1991340047"/>
      </c:lineChart>
      <c:catAx>
        <c:axId val="19913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340047"/>
        <c:crosses val="autoZero"/>
        <c:auto val="1"/>
        <c:lblAlgn val="ctr"/>
        <c:lblOffset val="100"/>
        <c:noMultiLvlLbl val="0"/>
      </c:catAx>
      <c:valAx>
        <c:axId val="1991340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341711"/>
        <c:crosses val="autoZero"/>
        <c:crossBetween val="between"/>
      </c:valAx>
      <c:valAx>
        <c:axId val="691919519"/>
        <c:scaling>
          <c:orientation val="minMax"/>
          <c:max val="35"/>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922431"/>
        <c:crosses val="max"/>
        <c:crossBetween val="between"/>
      </c:valAx>
      <c:catAx>
        <c:axId val="691922431"/>
        <c:scaling>
          <c:orientation val="minMax"/>
        </c:scaling>
        <c:delete val="1"/>
        <c:axPos val="b"/>
        <c:numFmt formatCode="General" sourceLinked="1"/>
        <c:majorTickMark val="out"/>
        <c:minorTickMark val="none"/>
        <c:tickLblPos val="nextTo"/>
        <c:crossAx val="691919519"/>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Peter’s Behaviors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Sheet2!$E$5</c:f>
              <c:strCache>
                <c:ptCount val="1"/>
                <c:pt idx="0">
                  <c:v>Beh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Sheet2!$D$6:$D$17</c:f>
              <c:numCache>
                <c:formatCode>[$-409]mmmmm\-yy;@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Sheet2!$E$6:$E$17</c:f>
              <c:numCache>
                <c:formatCode>General</c:formatCode>
                <c:ptCount val="12"/>
                <c:pt idx="0">
                  <c:v>33</c:v>
                </c:pt>
                <c:pt idx="1">
                  <c:v>33</c:v>
                </c:pt>
                <c:pt idx="2">
                  <c:v>50</c:v>
                </c:pt>
                <c:pt idx="3">
                  <c:v>67</c:v>
                </c:pt>
                <c:pt idx="4">
                  <c:v>33</c:v>
                </c:pt>
                <c:pt idx="5">
                  <c:v>0</c:v>
                </c:pt>
                <c:pt idx="6">
                  <c:v>33</c:v>
                </c:pt>
                <c:pt idx="7">
                  <c:v>67</c:v>
                </c:pt>
                <c:pt idx="8">
                  <c:v>67</c:v>
                </c:pt>
                <c:pt idx="9">
                  <c:v>83</c:v>
                </c:pt>
                <c:pt idx="10">
                  <c:v>100</c:v>
                </c:pt>
                <c:pt idx="11">
                  <c:v>100</c:v>
                </c:pt>
              </c:numCache>
            </c:numRef>
          </c:val>
          <c:smooth val="0"/>
          <c:extLst>
            <c:ext xmlns:c16="http://schemas.microsoft.com/office/drawing/2014/chart" uri="{C3380CC4-5D6E-409C-BE32-E72D297353CC}">
              <c16:uniqueId val="{00000000-ECF2-449E-8E88-0666389675B5}"/>
            </c:ext>
          </c:extLst>
        </c:ser>
        <c:ser>
          <c:idx val="1"/>
          <c:order val="1"/>
          <c:tx>
            <c:strRef>
              <c:f>Sheet2!$F$5</c:f>
              <c:strCache>
                <c:ptCount val="1"/>
                <c:pt idx="0">
                  <c:v>Beh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Sheet2!$D$6:$D$17</c:f>
              <c:numCache>
                <c:formatCode>[$-409]mmmmm\-yy;@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Sheet2!$F$6:$F$17</c:f>
              <c:numCache>
                <c:formatCode>General</c:formatCode>
                <c:ptCount val="12"/>
                <c:pt idx="0">
                  <c:v>1</c:v>
                </c:pt>
                <c:pt idx="1">
                  <c:v>2</c:v>
                </c:pt>
                <c:pt idx="2">
                  <c:v>2</c:v>
                </c:pt>
                <c:pt idx="3">
                  <c:v>1</c:v>
                </c:pt>
                <c:pt idx="4">
                  <c:v>1</c:v>
                </c:pt>
                <c:pt idx="5">
                  <c:v>2</c:v>
                </c:pt>
                <c:pt idx="6">
                  <c:v>4</c:v>
                </c:pt>
                <c:pt idx="7">
                  <c:v>5</c:v>
                </c:pt>
                <c:pt idx="8">
                  <c:v>6</c:v>
                </c:pt>
                <c:pt idx="9">
                  <c:v>4</c:v>
                </c:pt>
                <c:pt idx="10">
                  <c:v>4</c:v>
                </c:pt>
                <c:pt idx="11">
                  <c:v>2</c:v>
                </c:pt>
              </c:numCache>
            </c:numRef>
          </c:val>
          <c:smooth val="0"/>
          <c:extLst>
            <c:ext xmlns:c16="http://schemas.microsoft.com/office/drawing/2014/chart" uri="{C3380CC4-5D6E-409C-BE32-E72D297353CC}">
              <c16:uniqueId val="{00000001-ECF2-449E-8E88-0666389675B5}"/>
            </c:ext>
          </c:extLst>
        </c:ser>
        <c:ser>
          <c:idx val="2"/>
          <c:order val="2"/>
          <c:tx>
            <c:strRef>
              <c:f>Sheet2!$G$5</c:f>
              <c:strCache>
                <c:ptCount val="1"/>
                <c:pt idx="0">
                  <c:v>Beh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Sheet2!$D$6:$D$17</c:f>
              <c:numCache>
                <c:formatCode>[$-409]mmmmm\-yy;@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Sheet2!$G$6:$G$17</c:f>
              <c:numCache>
                <c:formatCode>General</c:formatCode>
                <c:ptCount val="12"/>
                <c:pt idx="0">
                  <c:v>4</c:v>
                </c:pt>
                <c:pt idx="1">
                  <c:v>4</c:v>
                </c:pt>
                <c:pt idx="2">
                  <c:v>3</c:v>
                </c:pt>
                <c:pt idx="3">
                  <c:v>2</c:v>
                </c:pt>
                <c:pt idx="4">
                  <c:v>4</c:v>
                </c:pt>
                <c:pt idx="5">
                  <c:v>6</c:v>
                </c:pt>
                <c:pt idx="6">
                  <c:v>4</c:v>
                </c:pt>
                <c:pt idx="7">
                  <c:v>2</c:v>
                </c:pt>
                <c:pt idx="8">
                  <c:v>2</c:v>
                </c:pt>
                <c:pt idx="9">
                  <c:v>1</c:v>
                </c:pt>
                <c:pt idx="10">
                  <c:v>0</c:v>
                </c:pt>
                <c:pt idx="11">
                  <c:v>0</c:v>
                </c:pt>
              </c:numCache>
            </c:numRef>
          </c:val>
          <c:smooth val="0"/>
          <c:extLst>
            <c:ext xmlns:c16="http://schemas.microsoft.com/office/drawing/2014/chart" uri="{C3380CC4-5D6E-409C-BE32-E72D297353CC}">
              <c16:uniqueId val="{00000002-ECF2-449E-8E88-0666389675B5}"/>
            </c:ext>
          </c:extLst>
        </c:ser>
        <c:ser>
          <c:idx val="3"/>
          <c:order val="3"/>
          <c:tx>
            <c:strRef>
              <c:f>Sheet2!$H$5</c:f>
              <c:strCache>
                <c:ptCount val="1"/>
                <c:pt idx="0">
                  <c:v>Beh 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Sheet2!$D$6:$D$17</c:f>
              <c:numCache>
                <c:formatCode>[$-409]mmmmm\-yy;@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Sheet2!$H$6:$H$17</c:f>
              <c:numCache>
                <c:formatCode>General</c:formatCode>
                <c:ptCount val="12"/>
                <c:pt idx="0">
                  <c:v>12</c:v>
                </c:pt>
                <c:pt idx="1">
                  <c:v>13</c:v>
                </c:pt>
                <c:pt idx="2">
                  <c:v>11</c:v>
                </c:pt>
                <c:pt idx="3">
                  <c:v>14</c:v>
                </c:pt>
                <c:pt idx="4">
                  <c:v>10</c:v>
                </c:pt>
                <c:pt idx="5">
                  <c:v>11</c:v>
                </c:pt>
                <c:pt idx="6">
                  <c:v>9</c:v>
                </c:pt>
                <c:pt idx="7">
                  <c:v>7</c:v>
                </c:pt>
                <c:pt idx="8">
                  <c:v>5</c:v>
                </c:pt>
                <c:pt idx="9">
                  <c:v>3</c:v>
                </c:pt>
                <c:pt idx="10">
                  <c:v>2</c:v>
                </c:pt>
                <c:pt idx="11">
                  <c:v>4</c:v>
                </c:pt>
              </c:numCache>
            </c:numRef>
          </c:val>
          <c:smooth val="0"/>
          <c:extLst>
            <c:ext xmlns:c16="http://schemas.microsoft.com/office/drawing/2014/chart" uri="{C3380CC4-5D6E-409C-BE32-E72D297353CC}">
              <c16:uniqueId val="{00000003-ECF2-449E-8E88-0666389675B5}"/>
            </c:ext>
          </c:extLst>
        </c:ser>
        <c:ser>
          <c:idx val="4"/>
          <c:order val="4"/>
          <c:tx>
            <c:strRef>
              <c:f>Sheet2!$I$5</c:f>
              <c:strCache>
                <c:ptCount val="1"/>
                <c:pt idx="0">
                  <c:v>Beh 5</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Sheet2!$D$6:$D$17</c:f>
              <c:numCache>
                <c:formatCode>[$-409]mmmmm\-yy;@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Sheet2!$I$6:$I$17</c:f>
              <c:numCache>
                <c:formatCode>General</c:formatCode>
                <c:ptCount val="12"/>
                <c:pt idx="0">
                  <c:v>11</c:v>
                </c:pt>
                <c:pt idx="1">
                  <c:v>12</c:v>
                </c:pt>
                <c:pt idx="2">
                  <c:v>14</c:v>
                </c:pt>
                <c:pt idx="3">
                  <c:v>11</c:v>
                </c:pt>
                <c:pt idx="4">
                  <c:v>8</c:v>
                </c:pt>
                <c:pt idx="5">
                  <c:v>7</c:v>
                </c:pt>
                <c:pt idx="6">
                  <c:v>9</c:v>
                </c:pt>
                <c:pt idx="7">
                  <c:v>8</c:v>
                </c:pt>
                <c:pt idx="8">
                  <c:v>4</c:v>
                </c:pt>
                <c:pt idx="9">
                  <c:v>5</c:v>
                </c:pt>
                <c:pt idx="10">
                  <c:v>1</c:v>
                </c:pt>
                <c:pt idx="11">
                  <c:v>1</c:v>
                </c:pt>
              </c:numCache>
            </c:numRef>
          </c:val>
          <c:smooth val="0"/>
          <c:extLst>
            <c:ext xmlns:c16="http://schemas.microsoft.com/office/drawing/2014/chart" uri="{C3380CC4-5D6E-409C-BE32-E72D297353CC}">
              <c16:uniqueId val="{00000004-ECF2-449E-8E88-0666389675B5}"/>
            </c:ext>
          </c:extLst>
        </c:ser>
        <c:ser>
          <c:idx val="5"/>
          <c:order val="5"/>
          <c:tx>
            <c:strRef>
              <c:f>Sheet2!$J$5</c:f>
              <c:strCache>
                <c:ptCount val="1"/>
                <c:pt idx="0">
                  <c:v>Beh 6</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Sheet2!$D$6:$D$17</c:f>
              <c:numCache>
                <c:formatCode>[$-409]mmmmm\-yy;@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Sheet2!$J$6:$J$17</c:f>
              <c:numCache>
                <c:formatCode>General</c:formatCode>
                <c:ptCount val="12"/>
                <c:pt idx="0">
                  <c:v>14</c:v>
                </c:pt>
                <c:pt idx="1">
                  <c:v>15</c:v>
                </c:pt>
                <c:pt idx="2">
                  <c:v>18</c:v>
                </c:pt>
                <c:pt idx="3">
                  <c:v>10</c:v>
                </c:pt>
                <c:pt idx="4">
                  <c:v>9</c:v>
                </c:pt>
                <c:pt idx="5">
                  <c:v>11</c:v>
                </c:pt>
                <c:pt idx="6">
                  <c:v>12</c:v>
                </c:pt>
                <c:pt idx="7">
                  <c:v>14</c:v>
                </c:pt>
                <c:pt idx="8">
                  <c:v>14</c:v>
                </c:pt>
                <c:pt idx="9">
                  <c:v>12</c:v>
                </c:pt>
                <c:pt idx="10">
                  <c:v>13</c:v>
                </c:pt>
                <c:pt idx="11">
                  <c:v>12</c:v>
                </c:pt>
              </c:numCache>
            </c:numRef>
          </c:val>
          <c:smooth val="0"/>
          <c:extLst>
            <c:ext xmlns:c16="http://schemas.microsoft.com/office/drawing/2014/chart" uri="{C3380CC4-5D6E-409C-BE32-E72D297353CC}">
              <c16:uniqueId val="{00000005-ECF2-449E-8E88-0666389675B5}"/>
            </c:ext>
          </c:extLst>
        </c:ser>
        <c:ser>
          <c:idx val="6"/>
          <c:order val="6"/>
          <c:tx>
            <c:strRef>
              <c:f>Sheet2!$K$5</c:f>
              <c:strCache>
                <c:ptCount val="1"/>
                <c:pt idx="0">
                  <c:v>Restraint</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Sheet2!$D$6:$D$17</c:f>
              <c:numCache>
                <c:formatCode>[$-409]mmmmm\-yy;@</c:formatCode>
                <c:ptCount val="12"/>
                <c:pt idx="0">
                  <c:v>43647</c:v>
                </c:pt>
                <c:pt idx="1">
                  <c:v>43678</c:v>
                </c:pt>
                <c:pt idx="2">
                  <c:v>43709</c:v>
                </c:pt>
                <c:pt idx="3">
                  <c:v>43739</c:v>
                </c:pt>
                <c:pt idx="4">
                  <c:v>43770</c:v>
                </c:pt>
                <c:pt idx="5">
                  <c:v>43800</c:v>
                </c:pt>
                <c:pt idx="6">
                  <c:v>43831</c:v>
                </c:pt>
                <c:pt idx="7">
                  <c:v>43862</c:v>
                </c:pt>
                <c:pt idx="8">
                  <c:v>43891</c:v>
                </c:pt>
                <c:pt idx="9">
                  <c:v>43922</c:v>
                </c:pt>
                <c:pt idx="10">
                  <c:v>43952</c:v>
                </c:pt>
                <c:pt idx="11">
                  <c:v>43983</c:v>
                </c:pt>
              </c:numCache>
            </c:numRef>
          </c:cat>
          <c:val>
            <c:numRef>
              <c:f>Sheet2!$K$6:$K$17</c:f>
              <c:numCache>
                <c:formatCode>General</c:formatCode>
                <c:ptCount val="12"/>
                <c:pt idx="0">
                  <c:v>18</c:v>
                </c:pt>
                <c:pt idx="1">
                  <c:v>10</c:v>
                </c:pt>
                <c:pt idx="2">
                  <c:v>8</c:v>
                </c:pt>
                <c:pt idx="3">
                  <c:v>2</c:v>
                </c:pt>
                <c:pt idx="4">
                  <c:v>4</c:v>
                </c:pt>
                <c:pt idx="5">
                  <c:v>1</c:v>
                </c:pt>
                <c:pt idx="6">
                  <c:v>0</c:v>
                </c:pt>
                <c:pt idx="7">
                  <c:v>0</c:v>
                </c:pt>
                <c:pt idx="8">
                  <c:v>1</c:v>
                </c:pt>
                <c:pt idx="9">
                  <c:v>2</c:v>
                </c:pt>
                <c:pt idx="10">
                  <c:v>0</c:v>
                </c:pt>
                <c:pt idx="11">
                  <c:v>0</c:v>
                </c:pt>
              </c:numCache>
            </c:numRef>
          </c:val>
          <c:smooth val="0"/>
          <c:extLst>
            <c:ext xmlns:c16="http://schemas.microsoft.com/office/drawing/2014/chart" uri="{C3380CC4-5D6E-409C-BE32-E72D297353CC}">
              <c16:uniqueId val="{00000006-ECF2-449E-8E88-0666389675B5}"/>
            </c:ext>
          </c:extLst>
        </c:ser>
        <c:dLbls>
          <c:showLegendKey val="0"/>
          <c:showVal val="0"/>
          <c:showCatName val="0"/>
          <c:showSerName val="0"/>
          <c:showPercent val="0"/>
          <c:showBubbleSize val="0"/>
        </c:dLbls>
        <c:marker val="1"/>
        <c:smooth val="0"/>
        <c:axId val="1166912159"/>
        <c:axId val="1166952095"/>
      </c:lineChart>
      <c:dateAx>
        <c:axId val="1166912159"/>
        <c:scaling>
          <c:orientation val="minMax"/>
        </c:scaling>
        <c:delete val="0"/>
        <c:axPos val="b"/>
        <c:numFmt formatCode="[$-409]mm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952095"/>
        <c:crosses val="autoZero"/>
        <c:auto val="1"/>
        <c:lblOffset val="100"/>
        <c:baseTimeUnit val="months"/>
      </c:dateAx>
      <c:valAx>
        <c:axId val="116695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91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1-07-12T16:29:08.728"/>
    </inkml:context>
    <inkml:brush xml:id="br0">
      <inkml:brushProperty name="width" value="0.05292" units="cm"/>
      <inkml:brushProperty name="height" value="0.05292" units="cm"/>
      <inkml:brushProperty name="color" value="#FF0000"/>
    </inkml:brush>
  </inkml:definitions>
  <inkml:trace contextRef="#ctx0" brushRef="#br0">23760 10672 0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85221" units="1/cm"/>
          <inkml:channelProperty channel="Y" name="resolution" value="36.86007" units="1/cm"/>
          <inkml:channelProperty channel="T" name="resolution" value="1" units="1/dev"/>
        </inkml:channelProperties>
      </inkml:inkSource>
      <inkml:timestamp xml:id="ts0" timeString="2021-07-12T16:29:08.728"/>
    </inkml:context>
    <inkml:brush xml:id="br0">
      <inkml:brushProperty name="width" value="0.05292" units="cm"/>
      <inkml:brushProperty name="height" value="0.05292" units="cm"/>
      <inkml:brushProperty name="color" value="#FF0000"/>
    </inkml:brush>
  </inkml:definitions>
  <inkml:trace contextRef="#ctx0" brushRef="#br0">23760 10672 0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9377F4-E646-4CB8-A7E0-CEBDAEA2DAE0}" type="datetimeFigureOut">
              <a:rPr lang="en-US" smtClean="0"/>
              <a:t>8/2/2021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DE5F56-C6B8-471B-8B6A-B7E2A6753469}" type="slidenum">
              <a:rPr lang="en-US" smtClean="0"/>
              <a:t>‹#›</a:t>
            </a:fld>
            <a:endParaRPr lang="en-US"/>
          </a:p>
        </p:txBody>
      </p:sp>
    </p:spTree>
    <p:extLst>
      <p:ext uri="{BB962C8B-B14F-4D97-AF65-F5344CB8AC3E}">
        <p14:creationId xmlns:p14="http://schemas.microsoft.com/office/powerpoint/2010/main" val="342908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E5F56-C6B8-471B-8B6A-B7E2A6753469}" type="slidenum">
              <a:rPr lang="en-US" smtClean="0"/>
              <a:t>1</a:t>
            </a:fld>
            <a:endParaRPr lang="en-US"/>
          </a:p>
        </p:txBody>
      </p:sp>
    </p:spTree>
    <p:extLst>
      <p:ext uri="{BB962C8B-B14F-4D97-AF65-F5344CB8AC3E}">
        <p14:creationId xmlns:p14="http://schemas.microsoft.com/office/powerpoint/2010/main" val="3941145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10</a:t>
            </a:fld>
            <a:endParaRPr lang="en-US"/>
          </a:p>
        </p:txBody>
      </p:sp>
    </p:spTree>
    <p:extLst>
      <p:ext uri="{BB962C8B-B14F-4D97-AF65-F5344CB8AC3E}">
        <p14:creationId xmlns:p14="http://schemas.microsoft.com/office/powerpoint/2010/main" val="382440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E5F56-C6B8-471B-8B6A-B7E2A6753469}" type="slidenum">
              <a:rPr lang="en-US" smtClean="0"/>
              <a:t>11</a:t>
            </a:fld>
            <a:endParaRPr lang="en-US"/>
          </a:p>
        </p:txBody>
      </p:sp>
    </p:spTree>
    <p:extLst>
      <p:ext uri="{BB962C8B-B14F-4D97-AF65-F5344CB8AC3E}">
        <p14:creationId xmlns:p14="http://schemas.microsoft.com/office/powerpoint/2010/main" val="1600307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12</a:t>
            </a:fld>
            <a:endParaRPr lang="en-US"/>
          </a:p>
        </p:txBody>
      </p:sp>
    </p:spTree>
    <p:extLst>
      <p:ext uri="{BB962C8B-B14F-4D97-AF65-F5344CB8AC3E}">
        <p14:creationId xmlns:p14="http://schemas.microsoft.com/office/powerpoint/2010/main" val="61182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E5F56-C6B8-471B-8B6A-B7E2A6753469}" type="slidenum">
              <a:rPr lang="en-US" smtClean="0"/>
              <a:t>13</a:t>
            </a:fld>
            <a:endParaRPr lang="en-US"/>
          </a:p>
        </p:txBody>
      </p:sp>
    </p:spTree>
    <p:extLst>
      <p:ext uri="{BB962C8B-B14F-4D97-AF65-F5344CB8AC3E}">
        <p14:creationId xmlns:p14="http://schemas.microsoft.com/office/powerpoint/2010/main" val="4066228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14</a:t>
            </a:fld>
            <a:endParaRPr lang="en-US"/>
          </a:p>
        </p:txBody>
      </p:sp>
    </p:spTree>
    <p:extLst>
      <p:ext uri="{BB962C8B-B14F-4D97-AF65-F5344CB8AC3E}">
        <p14:creationId xmlns:p14="http://schemas.microsoft.com/office/powerpoint/2010/main" val="383355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15</a:t>
            </a:fld>
            <a:endParaRPr lang="en-US"/>
          </a:p>
        </p:txBody>
      </p:sp>
    </p:spTree>
    <p:extLst>
      <p:ext uri="{BB962C8B-B14F-4D97-AF65-F5344CB8AC3E}">
        <p14:creationId xmlns:p14="http://schemas.microsoft.com/office/powerpoint/2010/main" val="226910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16</a:t>
            </a:fld>
            <a:endParaRPr lang="en-US"/>
          </a:p>
        </p:txBody>
      </p:sp>
    </p:spTree>
    <p:extLst>
      <p:ext uri="{BB962C8B-B14F-4D97-AF65-F5344CB8AC3E}">
        <p14:creationId xmlns:p14="http://schemas.microsoft.com/office/powerpoint/2010/main" val="347559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17</a:t>
            </a:fld>
            <a:endParaRPr lang="en-US"/>
          </a:p>
        </p:txBody>
      </p:sp>
    </p:spTree>
    <p:extLst>
      <p:ext uri="{BB962C8B-B14F-4D97-AF65-F5344CB8AC3E}">
        <p14:creationId xmlns:p14="http://schemas.microsoft.com/office/powerpoint/2010/main" val="4092411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18</a:t>
            </a:fld>
            <a:endParaRPr lang="en-US"/>
          </a:p>
        </p:txBody>
      </p:sp>
    </p:spTree>
    <p:extLst>
      <p:ext uri="{BB962C8B-B14F-4D97-AF65-F5344CB8AC3E}">
        <p14:creationId xmlns:p14="http://schemas.microsoft.com/office/powerpoint/2010/main" val="2808339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19</a:t>
            </a:fld>
            <a:endParaRPr lang="en-US"/>
          </a:p>
        </p:txBody>
      </p:sp>
    </p:spTree>
    <p:extLst>
      <p:ext uri="{BB962C8B-B14F-4D97-AF65-F5344CB8AC3E}">
        <p14:creationId xmlns:p14="http://schemas.microsoft.com/office/powerpoint/2010/main" val="18734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E5F56-C6B8-471B-8B6A-B7E2A6753469}" type="slidenum">
              <a:rPr lang="en-US" smtClean="0"/>
              <a:t>2</a:t>
            </a:fld>
            <a:endParaRPr lang="en-US"/>
          </a:p>
        </p:txBody>
      </p:sp>
    </p:spTree>
    <p:extLst>
      <p:ext uri="{BB962C8B-B14F-4D97-AF65-F5344CB8AC3E}">
        <p14:creationId xmlns:p14="http://schemas.microsoft.com/office/powerpoint/2010/main" val="4163949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20</a:t>
            </a:fld>
            <a:endParaRPr lang="en-US"/>
          </a:p>
        </p:txBody>
      </p:sp>
    </p:spTree>
    <p:extLst>
      <p:ext uri="{BB962C8B-B14F-4D97-AF65-F5344CB8AC3E}">
        <p14:creationId xmlns:p14="http://schemas.microsoft.com/office/powerpoint/2010/main" val="3272624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21</a:t>
            </a:fld>
            <a:endParaRPr lang="en-US"/>
          </a:p>
        </p:txBody>
      </p:sp>
    </p:spTree>
    <p:extLst>
      <p:ext uri="{BB962C8B-B14F-4D97-AF65-F5344CB8AC3E}">
        <p14:creationId xmlns:p14="http://schemas.microsoft.com/office/powerpoint/2010/main" val="775929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22</a:t>
            </a:fld>
            <a:endParaRPr lang="en-US"/>
          </a:p>
        </p:txBody>
      </p:sp>
    </p:spTree>
    <p:extLst>
      <p:ext uri="{BB962C8B-B14F-4D97-AF65-F5344CB8AC3E}">
        <p14:creationId xmlns:p14="http://schemas.microsoft.com/office/powerpoint/2010/main" val="3769305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23</a:t>
            </a:fld>
            <a:endParaRPr lang="en-US"/>
          </a:p>
        </p:txBody>
      </p:sp>
    </p:spTree>
    <p:extLst>
      <p:ext uri="{BB962C8B-B14F-4D97-AF65-F5344CB8AC3E}">
        <p14:creationId xmlns:p14="http://schemas.microsoft.com/office/powerpoint/2010/main" val="971094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24</a:t>
            </a:fld>
            <a:endParaRPr lang="en-US"/>
          </a:p>
        </p:txBody>
      </p:sp>
    </p:spTree>
    <p:extLst>
      <p:ext uri="{BB962C8B-B14F-4D97-AF65-F5344CB8AC3E}">
        <p14:creationId xmlns:p14="http://schemas.microsoft.com/office/powerpoint/2010/main" val="1799393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25</a:t>
            </a:fld>
            <a:endParaRPr lang="en-US"/>
          </a:p>
        </p:txBody>
      </p:sp>
    </p:spTree>
    <p:extLst>
      <p:ext uri="{BB962C8B-B14F-4D97-AF65-F5344CB8AC3E}">
        <p14:creationId xmlns:p14="http://schemas.microsoft.com/office/powerpoint/2010/main" val="68207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E5F56-C6B8-471B-8B6A-B7E2A6753469}" type="slidenum">
              <a:rPr lang="en-US" smtClean="0"/>
              <a:t>3</a:t>
            </a:fld>
            <a:endParaRPr lang="en-US"/>
          </a:p>
        </p:txBody>
      </p:sp>
    </p:spTree>
    <p:extLst>
      <p:ext uri="{BB962C8B-B14F-4D97-AF65-F5344CB8AC3E}">
        <p14:creationId xmlns:p14="http://schemas.microsoft.com/office/powerpoint/2010/main" val="195894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E5F56-C6B8-471B-8B6A-B7E2A6753469}" type="slidenum">
              <a:rPr lang="en-US" smtClean="0"/>
              <a:t>4</a:t>
            </a:fld>
            <a:endParaRPr lang="en-US"/>
          </a:p>
        </p:txBody>
      </p:sp>
    </p:spTree>
    <p:extLst>
      <p:ext uri="{BB962C8B-B14F-4D97-AF65-F5344CB8AC3E}">
        <p14:creationId xmlns:p14="http://schemas.microsoft.com/office/powerpoint/2010/main" val="315736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5</a:t>
            </a:fld>
            <a:endParaRPr lang="en-US"/>
          </a:p>
        </p:txBody>
      </p:sp>
    </p:spTree>
    <p:extLst>
      <p:ext uri="{BB962C8B-B14F-4D97-AF65-F5344CB8AC3E}">
        <p14:creationId xmlns:p14="http://schemas.microsoft.com/office/powerpoint/2010/main" val="160005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6</a:t>
            </a:fld>
            <a:endParaRPr lang="en-US"/>
          </a:p>
        </p:txBody>
      </p:sp>
    </p:spTree>
    <p:extLst>
      <p:ext uri="{BB962C8B-B14F-4D97-AF65-F5344CB8AC3E}">
        <p14:creationId xmlns:p14="http://schemas.microsoft.com/office/powerpoint/2010/main" val="191445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7</a:t>
            </a:fld>
            <a:endParaRPr lang="en-US"/>
          </a:p>
        </p:txBody>
      </p:sp>
    </p:spTree>
    <p:extLst>
      <p:ext uri="{BB962C8B-B14F-4D97-AF65-F5344CB8AC3E}">
        <p14:creationId xmlns:p14="http://schemas.microsoft.com/office/powerpoint/2010/main" val="9703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E5F56-C6B8-471B-8B6A-B7E2A6753469}" type="slidenum">
              <a:rPr lang="en-US" smtClean="0"/>
              <a:t>8</a:t>
            </a:fld>
            <a:endParaRPr lang="en-US"/>
          </a:p>
        </p:txBody>
      </p:sp>
    </p:spTree>
    <p:extLst>
      <p:ext uri="{BB962C8B-B14F-4D97-AF65-F5344CB8AC3E}">
        <p14:creationId xmlns:p14="http://schemas.microsoft.com/office/powerpoint/2010/main" val="45116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E5F56-C6B8-471B-8B6A-B7E2A6753469}" type="slidenum">
              <a:rPr lang="en-US" smtClean="0"/>
              <a:t>9</a:t>
            </a:fld>
            <a:endParaRPr lang="en-US"/>
          </a:p>
        </p:txBody>
      </p:sp>
    </p:spTree>
    <p:extLst>
      <p:ext uri="{BB962C8B-B14F-4D97-AF65-F5344CB8AC3E}">
        <p14:creationId xmlns:p14="http://schemas.microsoft.com/office/powerpoint/2010/main" val="151632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49CA-0ABF-48A9-9CC2-6CDA8831C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045801-D055-4A7C-99C6-691143F457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1637AF-B031-4C8E-87C0-B66A9167F826}"/>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5" name="Footer Placeholder 4">
            <a:extLst>
              <a:ext uri="{FF2B5EF4-FFF2-40B4-BE49-F238E27FC236}">
                <a16:creationId xmlns:a16="http://schemas.microsoft.com/office/drawing/2014/main" id="{BC24A8B6-EF3C-4C7B-93E3-F24857F98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06244-189C-4809-B280-541C40E79AAF}"/>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277079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5136-1DD9-465B-9320-874B6BBF8F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EA9E73-9FC0-481E-AD45-8A353E5307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2447A-A6DD-4631-ACAA-FF82560F3AD2}"/>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5" name="Footer Placeholder 4">
            <a:extLst>
              <a:ext uri="{FF2B5EF4-FFF2-40B4-BE49-F238E27FC236}">
                <a16:creationId xmlns:a16="http://schemas.microsoft.com/office/drawing/2014/main" id="{DDD2B670-B9C4-4103-9195-5CD1A44A0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F3C93-AA1C-44DD-99FF-E6485DFEC1CC}"/>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314933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28FAF-C897-4C03-A813-83F7FF4BA3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F0B63-CA22-4B92-BB07-F65839846A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B2A28-3C4D-4C7C-B236-D7BC3C82FF57}"/>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5" name="Footer Placeholder 4">
            <a:extLst>
              <a:ext uri="{FF2B5EF4-FFF2-40B4-BE49-F238E27FC236}">
                <a16:creationId xmlns:a16="http://schemas.microsoft.com/office/drawing/2014/main" id="{2BFB95D5-CD07-4047-B862-10FDCDD22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7D38A-13D1-43BA-9118-64A7690D6E5B}"/>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254442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557B-C18A-4213-AC69-01464B842B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56B528-698C-4C2A-88FC-E905269585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4DD78-1450-49A3-93BA-3FEFEE7A8D19}"/>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5" name="Footer Placeholder 4">
            <a:extLst>
              <a:ext uri="{FF2B5EF4-FFF2-40B4-BE49-F238E27FC236}">
                <a16:creationId xmlns:a16="http://schemas.microsoft.com/office/drawing/2014/main" id="{B037EF87-4FB2-413F-857D-1FBD5C714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DBA60-FB7A-4D26-88A2-62E50C6D0B43}"/>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29593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B5A0-E739-4ED8-8B89-014FC2CB50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C9643B-6FEC-4A49-813D-B5EDE29E6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3EC30F-91F1-4DAE-B930-C65A1544149C}"/>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5" name="Footer Placeholder 4">
            <a:extLst>
              <a:ext uri="{FF2B5EF4-FFF2-40B4-BE49-F238E27FC236}">
                <a16:creationId xmlns:a16="http://schemas.microsoft.com/office/drawing/2014/main" id="{D6913252-6765-4E28-9DE3-D8ED1F53A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40FE0-58E4-4032-AF7A-86FFE876E7AD}"/>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132718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7A8D-04A4-42D7-B7CA-0A6559B2A5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31331-F1A4-4F68-AF22-C1E0DFD035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D923E7-6D9C-4F75-B567-212CBFBC08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F2FB49-37CF-4EB9-86A5-69CCEE6D69A2}"/>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6" name="Footer Placeholder 5">
            <a:extLst>
              <a:ext uri="{FF2B5EF4-FFF2-40B4-BE49-F238E27FC236}">
                <a16:creationId xmlns:a16="http://schemas.microsoft.com/office/drawing/2014/main" id="{7C0F41D2-0CE5-4EE8-BFC5-6528893855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CA8E33-9C06-4E70-BEA7-58E263699742}"/>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354162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5B8C-0982-4B1E-BAA3-0AFDC9DE27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264B32-1661-4AD8-8FB7-6F4C153E3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FFFA19-B751-4500-BD69-ECFAA6CD06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FE8355-E03B-4E14-BC5B-DD70314F5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F10FAD-35C9-4A12-A05F-152BBCC36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EA40FD-1FA6-4365-80B5-BCCD7B38EA92}"/>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8" name="Footer Placeholder 7">
            <a:extLst>
              <a:ext uri="{FF2B5EF4-FFF2-40B4-BE49-F238E27FC236}">
                <a16:creationId xmlns:a16="http://schemas.microsoft.com/office/drawing/2014/main" id="{C49822CF-2FB2-45D8-B27B-F2DFDB5916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0570AC-D777-4711-8CC8-D628C7C4CCD8}"/>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210046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46E3-463D-403F-B462-4A22B4347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1697C-2920-45B8-B278-52B80CF46761}"/>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4" name="Footer Placeholder 3">
            <a:extLst>
              <a:ext uri="{FF2B5EF4-FFF2-40B4-BE49-F238E27FC236}">
                <a16:creationId xmlns:a16="http://schemas.microsoft.com/office/drawing/2014/main" id="{9F562E25-6571-4582-8EB9-F6E33B8003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656C5-B692-4ECC-AEB7-4554BC77B072}"/>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406186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54239-9494-4A1A-83D6-53F1412E6FB2}"/>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3" name="Footer Placeholder 2">
            <a:extLst>
              <a:ext uri="{FF2B5EF4-FFF2-40B4-BE49-F238E27FC236}">
                <a16:creationId xmlns:a16="http://schemas.microsoft.com/office/drawing/2014/main" id="{4E390FB8-625F-43A2-A5B8-17A7546BD1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378D37-0AA9-448F-A3A2-ECDEBD5B6A6C}"/>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376363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623F-D31B-423F-ACC1-B4FBEFFFC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3A8BBF-05A4-4DCC-A62D-5EDE9E6BD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9CB42C-AD98-4D2A-9B8F-CA753D20A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62219-5A89-487A-AA4C-46646FE90F95}"/>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6" name="Footer Placeholder 5">
            <a:extLst>
              <a:ext uri="{FF2B5EF4-FFF2-40B4-BE49-F238E27FC236}">
                <a16:creationId xmlns:a16="http://schemas.microsoft.com/office/drawing/2014/main" id="{66F3196B-E01D-455E-B6DC-5C2BB25DC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2EF20-4182-4435-AFFA-F693A3E97595}"/>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101507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2B19-A107-4F88-BC65-2BE6309120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9767E8-D97F-4544-BCBE-F747FDF6B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6F82C1-7B71-4715-B48E-C7D5D4600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87AFA-D510-4024-AD74-C542390B6608}"/>
              </a:ext>
            </a:extLst>
          </p:cNvPr>
          <p:cNvSpPr>
            <a:spLocks noGrp="1"/>
          </p:cNvSpPr>
          <p:nvPr>
            <p:ph type="dt" sz="half" idx="10"/>
          </p:nvPr>
        </p:nvSpPr>
        <p:spPr/>
        <p:txBody>
          <a:bodyPr/>
          <a:lstStyle/>
          <a:p>
            <a:fld id="{3BD0588B-40B5-4C35-8D84-65C1B921E589}" type="datetimeFigureOut">
              <a:rPr lang="en-US" smtClean="0"/>
              <a:t>8/2/2021</a:t>
            </a:fld>
            <a:endParaRPr lang="en-US"/>
          </a:p>
        </p:txBody>
      </p:sp>
      <p:sp>
        <p:nvSpPr>
          <p:cNvPr id="6" name="Footer Placeholder 5">
            <a:extLst>
              <a:ext uri="{FF2B5EF4-FFF2-40B4-BE49-F238E27FC236}">
                <a16:creationId xmlns:a16="http://schemas.microsoft.com/office/drawing/2014/main" id="{BD7D86EE-3170-43E2-B70B-6AA362F95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91D67-C354-41F3-9990-723C9B28D66B}"/>
              </a:ext>
            </a:extLst>
          </p:cNvPr>
          <p:cNvSpPr>
            <a:spLocks noGrp="1"/>
          </p:cNvSpPr>
          <p:nvPr>
            <p:ph type="sldNum" sz="quarter" idx="12"/>
          </p:nvPr>
        </p:nvSpPr>
        <p:spPr/>
        <p:txBody>
          <a:bodyPr/>
          <a:lstStyle/>
          <a:p>
            <a:fld id="{74C1B815-1165-4D43-AFAC-AE1AC8ABEE49}" type="slidenum">
              <a:rPr lang="en-US" smtClean="0"/>
              <a:t>‹#›</a:t>
            </a:fld>
            <a:endParaRPr lang="en-US"/>
          </a:p>
        </p:txBody>
      </p:sp>
    </p:spTree>
    <p:extLst>
      <p:ext uri="{BB962C8B-B14F-4D97-AF65-F5344CB8AC3E}">
        <p14:creationId xmlns:p14="http://schemas.microsoft.com/office/powerpoint/2010/main" val="147307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84F88-EEC2-4906-A728-67F39D08F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34121F-441B-4EDC-B521-1786A7E65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337BC-BD55-411E-A6D0-234CEC1D2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0588B-40B5-4C35-8D84-65C1B921E589}" type="datetimeFigureOut">
              <a:rPr lang="en-US" smtClean="0"/>
              <a:t>8/2/2021</a:t>
            </a:fld>
            <a:endParaRPr lang="en-US"/>
          </a:p>
        </p:txBody>
      </p:sp>
      <p:sp>
        <p:nvSpPr>
          <p:cNvPr id="5" name="Footer Placeholder 4">
            <a:extLst>
              <a:ext uri="{FF2B5EF4-FFF2-40B4-BE49-F238E27FC236}">
                <a16:creationId xmlns:a16="http://schemas.microsoft.com/office/drawing/2014/main" id="{AB03C44C-DACB-4FA5-A1F6-EDBAE6ACF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43F365-EA0B-45A6-B73B-2C6FD8369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1B815-1165-4D43-AFAC-AE1AC8ABEE49}" type="slidenum">
              <a:rPr lang="en-US" smtClean="0"/>
              <a:t>‹#›</a:t>
            </a:fld>
            <a:endParaRPr lang="en-US"/>
          </a:p>
        </p:txBody>
      </p:sp>
    </p:spTree>
    <p:extLst>
      <p:ext uri="{BB962C8B-B14F-4D97-AF65-F5344CB8AC3E}">
        <p14:creationId xmlns:p14="http://schemas.microsoft.com/office/powerpoint/2010/main" val="1275118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chart" Target="../charts/chart9.xml"/><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010A-9B8D-4B9B-84A2-44DEA45E988E}"/>
              </a:ext>
            </a:extLst>
          </p:cNvPr>
          <p:cNvSpPr>
            <a:spLocks noGrp="1"/>
          </p:cNvSpPr>
          <p:nvPr>
            <p:ph type="ctrTitle"/>
          </p:nvPr>
        </p:nvSpPr>
        <p:spPr>
          <a:xfrm>
            <a:off x="6654799" y="640081"/>
            <a:ext cx="4897119" cy="3538217"/>
          </a:xfrm>
          <a:noFill/>
        </p:spPr>
        <p:txBody>
          <a:bodyPr>
            <a:normAutofit/>
          </a:bodyPr>
          <a:lstStyle/>
          <a:p>
            <a:pPr algn="l"/>
            <a:r>
              <a:rPr lang="en-US" dirty="0"/>
              <a:t>Data Presentation and Graphing </a:t>
            </a:r>
          </a:p>
        </p:txBody>
      </p:sp>
      <p:sp>
        <p:nvSpPr>
          <p:cNvPr id="3" name="Subtitle 2">
            <a:extLst>
              <a:ext uri="{FF2B5EF4-FFF2-40B4-BE49-F238E27FC236}">
                <a16:creationId xmlns:a16="http://schemas.microsoft.com/office/drawing/2014/main" id="{36CBC5B3-554A-4895-A20A-8B7BE31CE0DF}"/>
              </a:ext>
            </a:extLst>
          </p:cNvPr>
          <p:cNvSpPr>
            <a:spLocks noGrp="1"/>
          </p:cNvSpPr>
          <p:nvPr>
            <p:ph type="subTitle" idx="1"/>
          </p:nvPr>
        </p:nvSpPr>
        <p:spPr>
          <a:xfrm>
            <a:off x="6654799" y="4660903"/>
            <a:ext cx="4897120" cy="1557017"/>
          </a:xfrm>
          <a:noFill/>
        </p:spPr>
        <p:txBody>
          <a:bodyPr>
            <a:normAutofit/>
          </a:bodyPr>
          <a:lstStyle/>
          <a:p>
            <a:pPr algn="l"/>
            <a:r>
              <a:rPr lang="en-US" sz="3200" dirty="0"/>
              <a:t>Hands on Graphing </a:t>
            </a:r>
          </a:p>
          <a:p>
            <a:pPr algn="l"/>
            <a:r>
              <a:rPr lang="en-US" sz="3200" dirty="0"/>
              <a:t>7/30/21</a:t>
            </a:r>
          </a:p>
        </p:txBody>
      </p:sp>
      <p:sp>
        <p:nvSpPr>
          <p:cNvPr id="66" name="Rectangle 51">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6107584" cy="6858000"/>
          </a:xfrm>
          <a:prstGeom prst="rect">
            <a:avLst/>
          </a:prstGeom>
          <a:solidFill>
            <a:srgbClr val="566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hart, line chart&#10;&#10;Description automatically generated">
            <a:extLst>
              <a:ext uri="{FF2B5EF4-FFF2-40B4-BE49-F238E27FC236}">
                <a16:creationId xmlns:a16="http://schemas.microsoft.com/office/drawing/2014/main" id="{25B59F6A-38A9-4C9E-8D34-7D9BBAFC9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500" y="2261483"/>
            <a:ext cx="4169664" cy="2335011"/>
          </a:xfrm>
          <a:prstGeom prst="rect">
            <a:avLst/>
          </a:prstGeom>
          <a:effectLst/>
        </p:spPr>
      </p:pic>
      <p:cxnSp>
        <p:nvCxnSpPr>
          <p:cNvPr id="68" name="Straight Connector 55">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6400" y="442874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670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C3C2E79-2F1A-4C5D-B65F-C45D394BD36D}"/>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Data to support need to restrict Social Media</a:t>
            </a:r>
          </a:p>
        </p:txBody>
      </p:sp>
      <p:graphicFrame>
        <p:nvGraphicFramePr>
          <p:cNvPr id="5" name="Chart 4">
            <a:extLst>
              <a:ext uri="{FF2B5EF4-FFF2-40B4-BE49-F238E27FC236}">
                <a16:creationId xmlns:a16="http://schemas.microsoft.com/office/drawing/2014/main" id="{B5CD4316-6577-42E1-A62C-9043CBA3E54B}"/>
              </a:ext>
            </a:extLst>
          </p:cNvPr>
          <p:cNvGraphicFramePr>
            <a:graphicFrameLocks/>
          </p:cNvGraphicFramePr>
          <p:nvPr>
            <p:extLst>
              <p:ext uri="{D42A27DB-BD31-4B8C-83A1-F6EECF244321}">
                <p14:modId xmlns:p14="http://schemas.microsoft.com/office/powerpoint/2010/main" val="3937359668"/>
              </p:ext>
            </p:extLst>
          </p:nvPr>
        </p:nvGraphicFramePr>
        <p:xfrm>
          <a:off x="452845" y="1550126"/>
          <a:ext cx="11210925" cy="42759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89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1">
            <a:extLst>
              <a:ext uri="{FF2B5EF4-FFF2-40B4-BE49-F238E27FC236}">
                <a16:creationId xmlns:a16="http://schemas.microsoft.com/office/drawing/2014/main" id="{6760E12E-8326-4981-B186-F7163B113BBE}"/>
              </a:ext>
            </a:extLst>
          </p:cNvPr>
          <p:cNvSpPr txBox="1">
            <a:spLocks/>
          </p:cNvSpPr>
          <p:nvPr/>
        </p:nvSpPr>
        <p:spPr>
          <a:xfrm>
            <a:off x="1139635" y="2546161"/>
            <a:ext cx="3200451" cy="298592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r>
              <a:rPr lang="en-US" sz="4400" dirty="0">
                <a:solidFill>
                  <a:srgbClr val="FEFFFF"/>
                </a:solidFill>
                <a:latin typeface="+mn-lt"/>
                <a:ea typeface="+mn-ea"/>
                <a:cs typeface="+mn-cs"/>
              </a:rPr>
              <a:t>Remember.. </a:t>
            </a:r>
          </a:p>
        </p:txBody>
      </p:sp>
      <p:pic>
        <p:nvPicPr>
          <p:cNvPr id="8" name="Picture 2">
            <a:extLst>
              <a:ext uri="{FF2B5EF4-FFF2-40B4-BE49-F238E27FC236}">
                <a16:creationId xmlns:a16="http://schemas.microsoft.com/office/drawing/2014/main" id="{88643299-151A-460D-8961-1E43DA6A2D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98268" y="990831"/>
            <a:ext cx="6539075" cy="45569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3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2858AA-AC72-40F1-A4E2-8C2E3756FEDD}"/>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Graphing Data Using Excel </a:t>
            </a:r>
          </a:p>
        </p:txBody>
      </p:sp>
    </p:spTree>
    <p:extLst>
      <p:ext uri="{BB962C8B-B14F-4D97-AF65-F5344CB8AC3E}">
        <p14:creationId xmlns:p14="http://schemas.microsoft.com/office/powerpoint/2010/main" val="266508355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D3A3BE-04F1-422E-BA26-CE3C934FD9D3}"/>
              </a:ext>
            </a:extLst>
          </p:cNvPr>
          <p:cNvPicPr>
            <a:picLocks noChangeAspect="1"/>
          </p:cNvPicPr>
          <p:nvPr/>
        </p:nvPicPr>
        <p:blipFill>
          <a:blip r:embed="rId3"/>
          <a:stretch>
            <a:fillRect/>
          </a:stretch>
        </p:blipFill>
        <p:spPr>
          <a:xfrm>
            <a:off x="998739" y="738787"/>
            <a:ext cx="10429874" cy="4924426"/>
          </a:xfrm>
          <a:prstGeom prst="rect">
            <a:avLst/>
          </a:prstGeom>
        </p:spPr>
      </p:pic>
    </p:spTree>
    <p:extLst>
      <p:ext uri="{BB962C8B-B14F-4D97-AF65-F5344CB8AC3E}">
        <p14:creationId xmlns:p14="http://schemas.microsoft.com/office/powerpoint/2010/main" val="411033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5EB58E-BAF2-462D-BE32-63EFFA28461E}"/>
              </a:ext>
            </a:extLst>
          </p:cNvPr>
          <p:cNvSpPr>
            <a:spLocks noGrp="1"/>
          </p:cNvSpPr>
          <p:nvPr>
            <p:ph type="body" idx="1"/>
          </p:nvPr>
        </p:nvSpPr>
        <p:spPr>
          <a:xfrm>
            <a:off x="831850" y="387927"/>
            <a:ext cx="10515600" cy="5701723"/>
          </a:xfrm>
        </p:spPr>
        <p:txBody>
          <a:bodyPr>
            <a:normAutofit/>
          </a:bodyPr>
          <a:lstStyle/>
          <a:p>
            <a:r>
              <a:rPr lang="en-US" sz="3200" dirty="0">
                <a:latin typeface="Amasis MT Pro Black" panose="020B0604020202020204" pitchFamily="18" charset="0"/>
                <a:sym typeface="Symbol" panose="05050102010706020507" pitchFamily="18" charset="2"/>
              </a:rPr>
              <a:t>Graph in a way that allows you to best analyze your data to determine effect. The graph need to be displayed in a way for the reader (the individual, team members, prescribers, guardians, regulation committees) to understand it. </a:t>
            </a:r>
          </a:p>
          <a:p>
            <a:endParaRPr lang="en-US" sz="3200" dirty="0">
              <a:latin typeface="Amasis MT Pro Black" panose="020B0604020202020204" pitchFamily="18" charset="0"/>
              <a:sym typeface="Symbol" panose="05050102010706020507" pitchFamily="18" charset="2"/>
            </a:endParaRPr>
          </a:p>
          <a:p>
            <a:endParaRPr lang="en-US" sz="3200" dirty="0">
              <a:latin typeface="Amasis MT Pro Black" panose="020B0604020202020204" pitchFamily="18" charset="0"/>
              <a:sym typeface="Symbol" panose="05050102010706020507" pitchFamily="18" charset="2"/>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9042E76-96AE-42F2-BED6-CE301DA4F6B9}"/>
                  </a:ext>
                </a:extLst>
              </p14:cNvPr>
              <p14:cNvContentPartPr/>
              <p14:nvPr/>
            </p14:nvContentPartPr>
            <p14:xfrm>
              <a:off x="8553600" y="3841920"/>
              <a:ext cx="360" cy="360"/>
            </p14:xfrm>
          </p:contentPart>
        </mc:Choice>
        <mc:Fallback xmlns="">
          <p:pic>
            <p:nvPicPr>
              <p:cNvPr id="7" name="Ink 6">
                <a:extLst>
                  <a:ext uri="{FF2B5EF4-FFF2-40B4-BE49-F238E27FC236}">
                    <a16:creationId xmlns:a16="http://schemas.microsoft.com/office/drawing/2014/main" id="{09042E76-96AE-42F2-BED6-CE301DA4F6B9}"/>
                  </a:ext>
                </a:extLst>
              </p:cNvPr>
              <p:cNvPicPr/>
              <p:nvPr/>
            </p:nvPicPr>
            <p:blipFill>
              <a:blip r:embed="rId4"/>
              <a:stretch>
                <a:fillRect/>
              </a:stretch>
            </p:blipFill>
            <p:spPr>
              <a:xfrm>
                <a:off x="8544240" y="3832560"/>
                <a:ext cx="19080" cy="19080"/>
              </a:xfrm>
              <a:prstGeom prst="rect">
                <a:avLst/>
              </a:prstGeom>
            </p:spPr>
          </p:pic>
        </mc:Fallback>
      </mc:AlternateContent>
      <p:graphicFrame>
        <p:nvGraphicFramePr>
          <p:cNvPr id="9" name="Chart 8">
            <a:extLst>
              <a:ext uri="{FF2B5EF4-FFF2-40B4-BE49-F238E27FC236}">
                <a16:creationId xmlns:a16="http://schemas.microsoft.com/office/drawing/2014/main" id="{A59CEECF-90C6-4887-BC50-8B1F08A1D08B}"/>
              </a:ext>
            </a:extLst>
          </p:cNvPr>
          <p:cNvGraphicFramePr>
            <a:graphicFrameLocks/>
          </p:cNvGraphicFramePr>
          <p:nvPr>
            <p:extLst>
              <p:ext uri="{D42A27DB-BD31-4B8C-83A1-F6EECF244321}">
                <p14:modId xmlns:p14="http://schemas.microsoft.com/office/powerpoint/2010/main" val="526363683"/>
              </p:ext>
            </p:extLst>
          </p:nvPr>
        </p:nvGraphicFramePr>
        <p:xfrm>
          <a:off x="1930401" y="2741682"/>
          <a:ext cx="8035636" cy="34651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33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70235D-EBB6-43EE-8530-19D5F4C28A1A}"/>
              </a:ext>
            </a:extLst>
          </p:cNvPr>
          <p:cNvPicPr>
            <a:picLocks noChangeAspect="1"/>
          </p:cNvPicPr>
          <p:nvPr/>
        </p:nvPicPr>
        <p:blipFill>
          <a:blip r:embed="rId3"/>
          <a:stretch>
            <a:fillRect/>
          </a:stretch>
        </p:blipFill>
        <p:spPr>
          <a:xfrm>
            <a:off x="361950" y="200025"/>
            <a:ext cx="11420475" cy="6486526"/>
          </a:xfrm>
          <a:prstGeom prst="rect">
            <a:avLst/>
          </a:prstGeom>
        </p:spPr>
      </p:pic>
    </p:spTree>
    <p:extLst>
      <p:ext uri="{BB962C8B-B14F-4D97-AF65-F5344CB8AC3E}">
        <p14:creationId xmlns:p14="http://schemas.microsoft.com/office/powerpoint/2010/main" val="56674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5EB58E-BAF2-462D-BE32-63EFFA28461E}"/>
              </a:ext>
            </a:extLst>
          </p:cNvPr>
          <p:cNvSpPr>
            <a:spLocks noGrp="1"/>
          </p:cNvSpPr>
          <p:nvPr>
            <p:ph type="body" idx="1"/>
          </p:nvPr>
        </p:nvSpPr>
        <p:spPr>
          <a:xfrm>
            <a:off x="831850" y="387927"/>
            <a:ext cx="10515600" cy="5701723"/>
          </a:xfrm>
        </p:spPr>
        <p:txBody>
          <a:bodyPr>
            <a:normAutofit/>
          </a:bodyPr>
          <a:lstStyle/>
          <a:p>
            <a:r>
              <a:rPr lang="en-US" sz="3200" dirty="0">
                <a:latin typeface="Amasis MT Pro Black" panose="020B0604020202020204" pitchFamily="18" charset="0"/>
                <a:sym typeface="Symbol" panose="05050102010706020507" pitchFamily="18" charset="2"/>
              </a:rPr>
              <a:t>Graph in a way that allows you to best analyze your data……….</a:t>
            </a:r>
          </a:p>
          <a:p>
            <a:endParaRPr lang="en-US" sz="3200" dirty="0">
              <a:latin typeface="Amasis MT Pro Black" panose="020B0604020202020204" pitchFamily="18" charset="0"/>
              <a:sym typeface="Symbol" panose="05050102010706020507" pitchFamily="18" charset="2"/>
            </a:endParaRP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09042E76-96AE-42F2-BED6-CE301DA4F6B9}"/>
                  </a:ext>
                </a:extLst>
              </p14:cNvPr>
              <p14:cNvContentPartPr/>
              <p14:nvPr/>
            </p14:nvContentPartPr>
            <p14:xfrm>
              <a:off x="8553600" y="3841920"/>
              <a:ext cx="360" cy="360"/>
            </p14:xfrm>
          </p:contentPart>
        </mc:Choice>
        <mc:Fallback xmlns="">
          <p:pic>
            <p:nvPicPr>
              <p:cNvPr id="7" name="Ink 6">
                <a:extLst>
                  <a:ext uri="{FF2B5EF4-FFF2-40B4-BE49-F238E27FC236}">
                    <a16:creationId xmlns:a16="http://schemas.microsoft.com/office/drawing/2014/main" id="{09042E76-96AE-42F2-BED6-CE301DA4F6B9}"/>
                  </a:ext>
                </a:extLst>
              </p:cNvPr>
              <p:cNvPicPr/>
              <p:nvPr/>
            </p:nvPicPr>
            <p:blipFill>
              <a:blip r:embed="rId4"/>
              <a:stretch>
                <a:fillRect/>
              </a:stretch>
            </p:blipFill>
            <p:spPr>
              <a:xfrm>
                <a:off x="8544240" y="3832560"/>
                <a:ext cx="19080" cy="19080"/>
              </a:xfrm>
              <a:prstGeom prst="rect">
                <a:avLst/>
              </a:prstGeom>
            </p:spPr>
          </p:pic>
        </mc:Fallback>
      </mc:AlternateContent>
      <p:graphicFrame>
        <p:nvGraphicFramePr>
          <p:cNvPr id="5" name="Chart 4">
            <a:extLst>
              <a:ext uri="{FF2B5EF4-FFF2-40B4-BE49-F238E27FC236}">
                <a16:creationId xmlns:a16="http://schemas.microsoft.com/office/drawing/2014/main" id="{B7B86768-1879-4523-BDF2-78CA142C88E2}"/>
              </a:ext>
            </a:extLst>
          </p:cNvPr>
          <p:cNvGraphicFramePr>
            <a:graphicFrameLocks/>
          </p:cNvGraphicFramePr>
          <p:nvPr>
            <p:extLst>
              <p:ext uri="{D42A27DB-BD31-4B8C-83A1-F6EECF244321}">
                <p14:modId xmlns:p14="http://schemas.microsoft.com/office/powerpoint/2010/main" val="1238261957"/>
              </p:ext>
            </p:extLst>
          </p:nvPr>
        </p:nvGraphicFramePr>
        <p:xfrm>
          <a:off x="844550" y="1950098"/>
          <a:ext cx="4302216" cy="35733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e 1">
            <a:extLst>
              <a:ext uri="{FF2B5EF4-FFF2-40B4-BE49-F238E27FC236}">
                <a16:creationId xmlns:a16="http://schemas.microsoft.com/office/drawing/2014/main" id="{29250953-AB79-4D5E-B6B4-BE9A4EFA9189}"/>
              </a:ext>
            </a:extLst>
          </p:cNvPr>
          <p:cNvGraphicFramePr>
            <a:graphicFrameLocks noGrp="1"/>
          </p:cNvGraphicFramePr>
          <p:nvPr>
            <p:extLst>
              <p:ext uri="{D42A27DB-BD31-4B8C-83A1-F6EECF244321}">
                <p14:modId xmlns:p14="http://schemas.microsoft.com/office/powerpoint/2010/main" val="1438421503"/>
              </p:ext>
            </p:extLst>
          </p:nvPr>
        </p:nvGraphicFramePr>
        <p:xfrm>
          <a:off x="5660230" y="2220686"/>
          <a:ext cx="1724585" cy="3439889"/>
        </p:xfrm>
        <a:graphic>
          <a:graphicData uri="http://schemas.openxmlformats.org/drawingml/2006/table">
            <a:tbl>
              <a:tblPr>
                <a:tableStyleId>{5C22544A-7EE6-4342-B048-85BDC9FD1C3A}</a:tableStyleId>
              </a:tblPr>
              <a:tblGrid>
                <a:gridCol w="1724585">
                  <a:extLst>
                    <a:ext uri="{9D8B030D-6E8A-4147-A177-3AD203B41FA5}">
                      <a16:colId xmlns:a16="http://schemas.microsoft.com/office/drawing/2014/main" val="2028228077"/>
                    </a:ext>
                  </a:extLst>
                </a:gridCol>
              </a:tblGrid>
              <a:tr h="682517">
                <a:tc>
                  <a:txBody>
                    <a:bodyPr/>
                    <a:lstStyle/>
                    <a:p>
                      <a:pPr algn="ctr" fontAlgn="b"/>
                      <a:r>
                        <a:rPr lang="en-US" sz="1400" b="1" u="none" strike="noStrike" dirty="0">
                          <a:effectLst/>
                        </a:rPr>
                        <a:t># tasks required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9692714"/>
                  </a:ext>
                </a:extLst>
              </a:tr>
              <a:tr h="229781">
                <a:tc>
                  <a:txBody>
                    <a:bodyPr/>
                    <a:lstStyle/>
                    <a:p>
                      <a:pPr algn="ctr" fontAlgn="b"/>
                      <a:r>
                        <a:rPr lang="en-US" sz="1200" b="1" u="none" strike="noStrike" dirty="0">
                          <a:effectLst/>
                        </a:rPr>
                        <a:t>20</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378618"/>
                  </a:ext>
                </a:extLst>
              </a:tr>
              <a:tr h="229781">
                <a:tc>
                  <a:txBody>
                    <a:bodyPr/>
                    <a:lstStyle/>
                    <a:p>
                      <a:pPr algn="ctr" fontAlgn="b"/>
                      <a:r>
                        <a:rPr lang="en-US" sz="1200" b="1" u="none" strike="noStrike" dirty="0">
                          <a:effectLst/>
                        </a:rPr>
                        <a:t>22</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602695"/>
                  </a:ext>
                </a:extLst>
              </a:tr>
              <a:tr h="229781">
                <a:tc>
                  <a:txBody>
                    <a:bodyPr/>
                    <a:lstStyle/>
                    <a:p>
                      <a:pPr algn="ctr" fontAlgn="b"/>
                      <a:r>
                        <a:rPr lang="en-US" sz="1200" b="1" u="none" strike="noStrike" dirty="0">
                          <a:effectLst/>
                        </a:rPr>
                        <a:t>40</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5417003"/>
                  </a:ext>
                </a:extLst>
              </a:tr>
              <a:tr h="229781">
                <a:tc>
                  <a:txBody>
                    <a:bodyPr/>
                    <a:lstStyle/>
                    <a:p>
                      <a:pPr algn="ctr" fontAlgn="b"/>
                      <a:r>
                        <a:rPr lang="en-US" sz="1200" b="1" u="none" strike="noStrike" dirty="0">
                          <a:effectLst/>
                        </a:rPr>
                        <a:t>42</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2288666"/>
                  </a:ext>
                </a:extLst>
              </a:tr>
              <a:tr h="229781">
                <a:tc>
                  <a:txBody>
                    <a:bodyPr/>
                    <a:lstStyle/>
                    <a:p>
                      <a:pPr algn="ctr" fontAlgn="b"/>
                      <a:r>
                        <a:rPr lang="en-US" sz="1200" b="1" u="none" strike="noStrike" dirty="0">
                          <a:effectLst/>
                        </a:rPr>
                        <a:t>12</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0147651"/>
                  </a:ext>
                </a:extLst>
              </a:tr>
              <a:tr h="229781">
                <a:tc>
                  <a:txBody>
                    <a:bodyPr/>
                    <a:lstStyle/>
                    <a:p>
                      <a:pPr algn="ctr" fontAlgn="b"/>
                      <a:r>
                        <a:rPr lang="en-US" sz="1200" b="1" u="none" strike="noStrike" dirty="0">
                          <a:effectLst/>
                        </a:rPr>
                        <a:t>12</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6371728"/>
                  </a:ext>
                </a:extLst>
              </a:tr>
              <a:tr h="229781">
                <a:tc>
                  <a:txBody>
                    <a:bodyPr/>
                    <a:lstStyle/>
                    <a:p>
                      <a:pPr algn="ctr" fontAlgn="b"/>
                      <a:r>
                        <a:rPr lang="en-US" sz="1200" b="1" u="none" strike="noStrike" dirty="0">
                          <a:effectLst/>
                        </a:rPr>
                        <a:t>8</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0213361"/>
                  </a:ext>
                </a:extLst>
              </a:tr>
              <a:tr h="229781">
                <a:tc>
                  <a:txBody>
                    <a:bodyPr/>
                    <a:lstStyle/>
                    <a:p>
                      <a:pPr algn="ctr" fontAlgn="b"/>
                      <a:r>
                        <a:rPr lang="en-US" sz="1200" b="1" u="none" strike="noStrike" dirty="0">
                          <a:effectLst/>
                        </a:rPr>
                        <a:t>8</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9815933"/>
                  </a:ext>
                </a:extLst>
              </a:tr>
              <a:tr h="229781">
                <a:tc>
                  <a:txBody>
                    <a:bodyPr/>
                    <a:lstStyle/>
                    <a:p>
                      <a:pPr algn="ctr" fontAlgn="b"/>
                      <a:r>
                        <a:rPr lang="en-US" sz="1200" b="1" u="none" strike="noStrike" dirty="0">
                          <a:effectLst/>
                        </a:rPr>
                        <a:t>10</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1950834"/>
                  </a:ext>
                </a:extLst>
              </a:tr>
              <a:tr h="229781">
                <a:tc>
                  <a:txBody>
                    <a:bodyPr/>
                    <a:lstStyle/>
                    <a:p>
                      <a:pPr algn="ctr" fontAlgn="b"/>
                      <a:r>
                        <a:rPr lang="en-US" sz="1200" b="1" u="none" strike="noStrike" dirty="0">
                          <a:effectLst/>
                        </a:rPr>
                        <a:t>9</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8066343"/>
                  </a:ext>
                </a:extLst>
              </a:tr>
              <a:tr h="229781">
                <a:tc>
                  <a:txBody>
                    <a:bodyPr/>
                    <a:lstStyle/>
                    <a:p>
                      <a:pPr algn="ctr" fontAlgn="b"/>
                      <a:r>
                        <a:rPr lang="en-US" sz="1200" b="1" u="none" strike="noStrike" dirty="0">
                          <a:effectLst/>
                        </a:rPr>
                        <a:t>7</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0071441"/>
                  </a:ext>
                </a:extLst>
              </a:tr>
              <a:tr h="229781">
                <a:tc>
                  <a:txBody>
                    <a:bodyPr/>
                    <a:lstStyle/>
                    <a:p>
                      <a:pPr algn="ctr" fontAlgn="b"/>
                      <a:r>
                        <a:rPr lang="en-US" sz="1200" b="1" u="none" strike="noStrike" dirty="0">
                          <a:effectLst/>
                        </a:rPr>
                        <a:t>6</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2618890"/>
                  </a:ext>
                </a:extLst>
              </a:tr>
            </a:tbl>
          </a:graphicData>
        </a:graphic>
      </p:graphicFrame>
      <p:graphicFrame>
        <p:nvGraphicFramePr>
          <p:cNvPr id="8" name="Chart 7">
            <a:extLst>
              <a:ext uri="{FF2B5EF4-FFF2-40B4-BE49-F238E27FC236}">
                <a16:creationId xmlns:a16="http://schemas.microsoft.com/office/drawing/2014/main" id="{DD6033E1-F6CE-4E4D-A34D-77E0E9EB9794}"/>
              </a:ext>
            </a:extLst>
          </p:cNvPr>
          <p:cNvGraphicFramePr>
            <a:graphicFrameLocks/>
          </p:cNvGraphicFramePr>
          <p:nvPr>
            <p:extLst>
              <p:ext uri="{D42A27DB-BD31-4B8C-83A1-F6EECF244321}">
                <p14:modId xmlns:p14="http://schemas.microsoft.com/office/powerpoint/2010/main" val="2080829334"/>
              </p:ext>
            </p:extLst>
          </p:nvPr>
        </p:nvGraphicFramePr>
        <p:xfrm>
          <a:off x="7802880" y="1950098"/>
          <a:ext cx="3936274" cy="36418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164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343A-AB35-40BF-A6C5-0CD760BE5B03}"/>
              </a:ext>
            </a:extLst>
          </p:cNvPr>
          <p:cNvSpPr>
            <a:spLocks noGrp="1"/>
          </p:cNvSpPr>
          <p:nvPr>
            <p:ph type="title"/>
          </p:nvPr>
        </p:nvSpPr>
        <p:spPr>
          <a:xfrm>
            <a:off x="718930" y="132522"/>
            <a:ext cx="10515600" cy="840823"/>
          </a:xfrm>
        </p:spPr>
        <p:txBody>
          <a:bodyPr>
            <a:normAutofit/>
          </a:bodyPr>
          <a:lstStyle/>
          <a:p>
            <a:pPr algn="ctr"/>
            <a:r>
              <a:rPr lang="en-US" sz="3600" dirty="0" err="1"/>
              <a:t>Therap</a:t>
            </a:r>
            <a:r>
              <a:rPr lang="en-US" sz="3600" dirty="0"/>
              <a:t> Reporting and Graphing</a:t>
            </a:r>
          </a:p>
        </p:txBody>
      </p:sp>
      <p:pic>
        <p:nvPicPr>
          <p:cNvPr id="11" name="Content Placeholder 10">
            <a:extLst>
              <a:ext uri="{FF2B5EF4-FFF2-40B4-BE49-F238E27FC236}">
                <a16:creationId xmlns:a16="http://schemas.microsoft.com/office/drawing/2014/main" id="{B5AB900D-87D4-484B-B70C-B58422B0E88E}"/>
              </a:ext>
            </a:extLst>
          </p:cNvPr>
          <p:cNvPicPr>
            <a:picLocks noGrp="1" noChangeAspect="1"/>
          </p:cNvPicPr>
          <p:nvPr>
            <p:ph idx="1"/>
          </p:nvPr>
        </p:nvPicPr>
        <p:blipFill>
          <a:blip r:embed="rId3"/>
          <a:stretch>
            <a:fillRect/>
          </a:stretch>
        </p:blipFill>
        <p:spPr>
          <a:xfrm>
            <a:off x="5724939" y="1126434"/>
            <a:ext cx="5817704" cy="4942371"/>
          </a:xfrm>
          <a:prstGeom prst="rect">
            <a:avLst/>
          </a:prstGeom>
        </p:spPr>
      </p:pic>
      <p:sp>
        <p:nvSpPr>
          <p:cNvPr id="14" name="TextBox 13">
            <a:extLst>
              <a:ext uri="{FF2B5EF4-FFF2-40B4-BE49-F238E27FC236}">
                <a16:creationId xmlns:a16="http://schemas.microsoft.com/office/drawing/2014/main" id="{D8D2CFEB-08B8-42B5-BBC6-3CB1B76FA3CE}"/>
              </a:ext>
            </a:extLst>
          </p:cNvPr>
          <p:cNvSpPr txBox="1"/>
          <p:nvPr/>
        </p:nvSpPr>
        <p:spPr>
          <a:xfrm>
            <a:off x="318052" y="1668466"/>
            <a:ext cx="5406887"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Inputting Data:</a:t>
            </a:r>
          </a:p>
          <a:p>
            <a:pPr marL="342900" indent="-342900" algn="l">
              <a:buFont typeface="Arial" panose="020B0604020202020204" pitchFamily="34" charset="0"/>
              <a:buChar char="•"/>
            </a:pPr>
            <a:r>
              <a:rPr lang="en-US" sz="2400" b="0" i="0" dirty="0">
                <a:solidFill>
                  <a:srgbClr val="000000"/>
                </a:solidFill>
                <a:effectLst/>
                <a:latin typeface="Times New Roman" panose="02020603050405020304" pitchFamily="18" charset="0"/>
              </a:rPr>
              <a:t>On the dashboard select the “Individual” tab.</a:t>
            </a:r>
          </a:p>
          <a:p>
            <a:pPr marL="342900" indent="-342900" algn="l">
              <a:buFont typeface="Arial" panose="020B0604020202020204" pitchFamily="34" charset="0"/>
              <a:buChar char="•"/>
            </a:pPr>
            <a:r>
              <a:rPr lang="en-US" sz="2400" dirty="0">
                <a:solidFill>
                  <a:srgbClr val="000000"/>
                </a:solidFill>
                <a:latin typeface="Times New Roman" panose="02020603050405020304" pitchFamily="18" charset="0"/>
              </a:rPr>
              <a:t>Next to B</a:t>
            </a:r>
            <a:r>
              <a:rPr lang="en-US" sz="2400" b="0" i="0" dirty="0">
                <a:solidFill>
                  <a:srgbClr val="000000"/>
                </a:solidFill>
                <a:effectLst/>
                <a:latin typeface="Times New Roman" panose="02020603050405020304" pitchFamily="18" charset="0"/>
              </a:rPr>
              <a:t>ehavior </a:t>
            </a:r>
            <a:r>
              <a:rPr lang="en-US" sz="2400" dirty="0">
                <a:solidFill>
                  <a:srgbClr val="000000"/>
                </a:solidFill>
                <a:latin typeface="Times New Roman" panose="02020603050405020304" pitchFamily="18" charset="0"/>
              </a:rPr>
              <a:t>D</a:t>
            </a:r>
            <a:r>
              <a:rPr lang="en-US" sz="2400" b="0" i="0" dirty="0">
                <a:solidFill>
                  <a:srgbClr val="000000"/>
                </a:solidFill>
                <a:effectLst/>
                <a:latin typeface="Times New Roman" panose="02020603050405020304" pitchFamily="18" charset="0"/>
              </a:rPr>
              <a:t>ata choose “New”.</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the next page select the Individual.</a:t>
            </a:r>
          </a:p>
        </p:txBody>
      </p:sp>
    </p:spTree>
    <p:extLst>
      <p:ext uri="{BB962C8B-B14F-4D97-AF65-F5344CB8AC3E}">
        <p14:creationId xmlns:p14="http://schemas.microsoft.com/office/powerpoint/2010/main" val="403538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92B6C111-5298-4BBD-96C1-C8FD42A52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891" y="252150"/>
            <a:ext cx="7102184" cy="212034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17B81B55-46BB-4889-B54E-0BECC6A70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367" y="2378797"/>
            <a:ext cx="6927232" cy="4101516"/>
          </a:xfrm>
          <a:prstGeom prst="rect">
            <a:avLst/>
          </a:prstGeom>
        </p:spPr>
      </p:pic>
      <p:sp>
        <p:nvSpPr>
          <p:cNvPr id="4" name="TextBox 3">
            <a:extLst>
              <a:ext uri="{FF2B5EF4-FFF2-40B4-BE49-F238E27FC236}">
                <a16:creationId xmlns:a16="http://schemas.microsoft.com/office/drawing/2014/main" id="{D0535B85-610D-4B09-BDA5-589F0ADEC972}"/>
              </a:ext>
            </a:extLst>
          </p:cNvPr>
          <p:cNvSpPr txBox="1"/>
          <p:nvPr/>
        </p:nvSpPr>
        <p:spPr>
          <a:xfrm>
            <a:off x="344557" y="1033670"/>
            <a:ext cx="3998858"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Complete required information, enter interval data, and “add”</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After adding, select “submit”.</a:t>
            </a:r>
          </a:p>
        </p:txBody>
      </p:sp>
    </p:spTree>
    <p:extLst>
      <p:ext uri="{BB962C8B-B14F-4D97-AF65-F5344CB8AC3E}">
        <p14:creationId xmlns:p14="http://schemas.microsoft.com/office/powerpoint/2010/main" val="68320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6465-7C20-4B06-92D6-C013407A7015}"/>
              </a:ext>
            </a:extLst>
          </p:cNvPr>
          <p:cNvSpPr>
            <a:spLocks noGrp="1"/>
          </p:cNvSpPr>
          <p:nvPr>
            <p:ph type="title"/>
          </p:nvPr>
        </p:nvSpPr>
        <p:spPr>
          <a:xfrm>
            <a:off x="838200" y="215946"/>
            <a:ext cx="10515600" cy="1325563"/>
          </a:xfrm>
        </p:spPr>
        <p:txBody>
          <a:bodyPr>
            <a:normAutofit/>
          </a:bodyPr>
          <a:lstStyle/>
          <a:p>
            <a:pPr algn="ctr"/>
            <a:r>
              <a:rPr lang="en-US" sz="4000" dirty="0" err="1"/>
              <a:t>Therap</a:t>
            </a:r>
            <a:r>
              <a:rPr lang="en-US" sz="4000" dirty="0"/>
              <a:t> Reporting and Graphing </a:t>
            </a:r>
          </a:p>
        </p:txBody>
      </p:sp>
      <p:sp>
        <p:nvSpPr>
          <p:cNvPr id="3" name="Content Placeholder 2">
            <a:extLst>
              <a:ext uri="{FF2B5EF4-FFF2-40B4-BE49-F238E27FC236}">
                <a16:creationId xmlns:a16="http://schemas.microsoft.com/office/drawing/2014/main" id="{F90D74E4-7D07-4F6C-996C-9816DE628926}"/>
              </a:ext>
            </a:extLst>
          </p:cNvPr>
          <p:cNvSpPr>
            <a:spLocks noGrp="1"/>
          </p:cNvSpPr>
          <p:nvPr>
            <p:ph idx="1"/>
          </p:nvPr>
        </p:nvSpPr>
        <p:spPr>
          <a:xfrm>
            <a:off x="838200" y="1547446"/>
            <a:ext cx="4515679" cy="4629517"/>
          </a:xfrm>
        </p:spPr>
        <p:txBody>
          <a:bodyPr>
            <a:normAutofit/>
          </a:bodyPr>
          <a:lstStyle/>
          <a:p>
            <a:pPr algn="l"/>
            <a:r>
              <a:rPr lang="en-US" sz="2400" b="0" i="0" dirty="0">
                <a:solidFill>
                  <a:srgbClr val="000000"/>
                </a:solidFill>
                <a:effectLst/>
                <a:latin typeface="Times New Roman" panose="02020603050405020304" pitchFamily="18" charset="0"/>
              </a:rPr>
              <a:t>On the dashboard select the “Individual” tab.</a:t>
            </a:r>
          </a:p>
          <a:p>
            <a:pPr algn="l"/>
            <a:r>
              <a:rPr lang="en-US" sz="2400" dirty="0">
                <a:solidFill>
                  <a:srgbClr val="000000"/>
                </a:solidFill>
                <a:latin typeface="Times New Roman" panose="02020603050405020304" pitchFamily="18" charset="0"/>
              </a:rPr>
              <a:t>Next to B</a:t>
            </a:r>
            <a:r>
              <a:rPr lang="en-US" sz="2400" b="0" i="0" dirty="0">
                <a:solidFill>
                  <a:srgbClr val="000000"/>
                </a:solidFill>
                <a:effectLst/>
                <a:latin typeface="Times New Roman" panose="02020603050405020304" pitchFamily="18" charset="0"/>
              </a:rPr>
              <a:t>ehavior </a:t>
            </a:r>
            <a:r>
              <a:rPr lang="en-US" sz="2400" dirty="0">
                <a:solidFill>
                  <a:srgbClr val="000000"/>
                </a:solidFill>
                <a:latin typeface="Times New Roman" panose="02020603050405020304" pitchFamily="18" charset="0"/>
              </a:rPr>
              <a:t>D</a:t>
            </a:r>
            <a:r>
              <a:rPr lang="en-US" sz="2400" b="0" i="0" dirty="0">
                <a:solidFill>
                  <a:srgbClr val="000000"/>
                </a:solidFill>
                <a:effectLst/>
                <a:latin typeface="Times New Roman" panose="02020603050405020304" pitchFamily="18" charset="0"/>
              </a:rPr>
              <a:t>ata choose “Report”.</a:t>
            </a:r>
          </a:p>
          <a:p>
            <a:pPr algn="l"/>
            <a:r>
              <a:rPr lang="en-US" sz="2400" dirty="0">
                <a:solidFill>
                  <a:srgbClr val="000000"/>
                </a:solidFill>
                <a:latin typeface="Times New Roman" panose="02020603050405020304" pitchFamily="18" charset="0"/>
              </a:rPr>
              <a:t>Select individual on next page</a:t>
            </a:r>
            <a:endParaRPr lang="en-US" b="0" i="0" dirty="0">
              <a:solidFill>
                <a:srgbClr val="000000"/>
              </a:solidFill>
              <a:effectLst/>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9132D56E-DFF2-439E-814D-4303FADE6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571" y="1372854"/>
            <a:ext cx="6739677" cy="5120022"/>
          </a:xfrm>
          <a:prstGeom prst="rect">
            <a:avLst/>
          </a:prstGeom>
        </p:spPr>
      </p:pic>
    </p:spTree>
    <p:extLst>
      <p:ext uri="{BB962C8B-B14F-4D97-AF65-F5344CB8AC3E}">
        <p14:creationId xmlns:p14="http://schemas.microsoft.com/office/powerpoint/2010/main" val="15879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5" name="Rectangle 49">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1">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53"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54"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5" name="TextBox 4">
            <a:extLst>
              <a:ext uri="{FF2B5EF4-FFF2-40B4-BE49-F238E27FC236}">
                <a16:creationId xmlns:a16="http://schemas.microsoft.com/office/drawing/2014/main" id="{873CF5F7-46FB-4176-933B-C082ED76EADB}"/>
              </a:ext>
            </a:extLst>
          </p:cNvPr>
          <p:cNvSpPr txBox="1"/>
          <p:nvPr/>
        </p:nvSpPr>
        <p:spPr>
          <a:xfrm>
            <a:off x="1494356" y="811763"/>
            <a:ext cx="10089112" cy="5092649"/>
          </a:xfrm>
          <a:prstGeom prst="rect">
            <a:avLst/>
          </a:prstGeom>
        </p:spPr>
        <p:txBody>
          <a:bodyPr vert="horz" lIns="91440" tIns="45720" rIns="91440" bIns="45720" rtlCol="0">
            <a:normAutofit fontScale="25000" lnSpcReduction="20000"/>
          </a:bodyPr>
          <a:lstStyle/>
          <a:p>
            <a:pPr marR="0" lvl="0" indent="-228600">
              <a:lnSpc>
                <a:spcPct val="90000"/>
              </a:lnSpc>
              <a:spcBef>
                <a:spcPts val="0"/>
              </a:spcBef>
              <a:spcAft>
                <a:spcPts val="600"/>
              </a:spcAft>
              <a:buSzPts val="1200"/>
              <a:buFont typeface="Arial" panose="020B0604020202020204" pitchFamily="34" charset="0"/>
              <a:buChar char="•"/>
            </a:pPr>
            <a:r>
              <a:rPr lang="en-US" sz="6400" b="1" u="sng" dirty="0">
                <a:latin typeface="Century Gothic" panose="020B0502020202020204"/>
              </a:rPr>
              <a:t>I.E.PR.003 Behavior Support Plans </a:t>
            </a:r>
            <a:r>
              <a:rPr lang="en-US" sz="6400" dirty="0">
                <a:latin typeface="Century Gothic" panose="020B0502020202020204"/>
              </a:rPr>
              <a:t>(Pg. 6) defines the requirement regarding data collection and graphing..</a:t>
            </a:r>
          </a:p>
          <a:p>
            <a:pPr>
              <a:lnSpc>
                <a:spcPct val="90000"/>
              </a:lnSpc>
              <a:spcAft>
                <a:spcPts val="600"/>
              </a:spcAft>
              <a:buSzPts val="1200"/>
            </a:pPr>
            <a:endParaRPr lang="en-US" sz="4200" b="1" dirty="0">
              <a:latin typeface="Century Gothic" panose="020B0502020202020204" pitchFamily="34" charset="0"/>
            </a:endParaRPr>
          </a:p>
          <a:p>
            <a:pPr marR="0" lvl="0" indent="-228600">
              <a:lnSpc>
                <a:spcPct val="90000"/>
              </a:lnSpc>
              <a:spcBef>
                <a:spcPts val="0"/>
              </a:spcBef>
              <a:spcAft>
                <a:spcPts val="600"/>
              </a:spcAft>
              <a:buSzPts val="1200"/>
              <a:buFont typeface="Arial" panose="020B0604020202020204" pitchFamily="34" charset="0"/>
              <a:buChar char="•"/>
            </a:pPr>
            <a:r>
              <a:rPr lang="en-US" sz="8000" dirty="0">
                <a:effectLst/>
              </a:rPr>
              <a:t>Record data on the individual’s behaviors of concern which are being targeted by:                  (1) medication, and (2) aversive procedures. </a:t>
            </a:r>
          </a:p>
          <a:p>
            <a:pPr marR="0" lvl="0">
              <a:lnSpc>
                <a:spcPct val="90000"/>
              </a:lnSpc>
              <a:spcBef>
                <a:spcPts val="0"/>
              </a:spcBef>
              <a:spcAft>
                <a:spcPts val="600"/>
              </a:spcAft>
              <a:buSzPts val="1200"/>
            </a:pPr>
            <a:endParaRPr lang="en-US" sz="8000" dirty="0">
              <a:effectLst/>
            </a:endParaRPr>
          </a:p>
          <a:p>
            <a:pPr marR="0" lvl="0" indent="-228600">
              <a:lnSpc>
                <a:spcPct val="90000"/>
              </a:lnSpc>
              <a:spcBef>
                <a:spcPts val="0"/>
              </a:spcBef>
              <a:spcAft>
                <a:spcPts val="0"/>
              </a:spcAft>
              <a:buSzPts val="1200"/>
              <a:buFont typeface="Arial" panose="020B0604020202020204" pitchFamily="34" charset="0"/>
              <a:buChar char="•"/>
            </a:pPr>
            <a:r>
              <a:rPr lang="en-US" sz="8000" dirty="0">
                <a:effectLst/>
              </a:rPr>
              <a:t>Record data on the individual’s skills that are being built as an alternative to his or her behaviors of concern.</a:t>
            </a:r>
          </a:p>
          <a:p>
            <a:pPr marR="0" lvl="0" indent="-228600">
              <a:lnSpc>
                <a:spcPct val="90000"/>
              </a:lnSpc>
              <a:spcBef>
                <a:spcPts val="0"/>
              </a:spcBef>
              <a:spcAft>
                <a:spcPts val="0"/>
              </a:spcAft>
              <a:buSzPts val="1200"/>
              <a:buFont typeface="Arial" panose="020B0604020202020204" pitchFamily="34" charset="0"/>
              <a:buChar char="•"/>
            </a:pPr>
            <a:endParaRPr lang="en-US" sz="8000" dirty="0">
              <a:effectLst/>
            </a:endParaRPr>
          </a:p>
          <a:p>
            <a:pPr marR="0" lvl="0" indent="-228600">
              <a:lnSpc>
                <a:spcPct val="90000"/>
              </a:lnSpc>
              <a:spcBef>
                <a:spcPts val="0"/>
              </a:spcBef>
              <a:spcAft>
                <a:spcPts val="0"/>
              </a:spcAft>
              <a:buSzPts val="1200"/>
              <a:buFont typeface="Arial" panose="020B0604020202020204" pitchFamily="34" charset="0"/>
              <a:buChar char="•"/>
            </a:pPr>
            <a:r>
              <a:rPr lang="en-US" sz="8000" dirty="0">
                <a:effectLst/>
              </a:rPr>
              <a:t>Review data periodically to determine if changes in the individual’s positive behavior support program are needed. The data shall be shared with all the individual’s support staff and with any physician or APRN who has prescribed medication. Any change in medication or dosage shall be based upon an assessment of the individual’s longitudinal data.</a:t>
            </a:r>
          </a:p>
          <a:p>
            <a:pPr marR="0" lvl="0" indent="-228600">
              <a:lnSpc>
                <a:spcPct val="90000"/>
              </a:lnSpc>
              <a:spcBef>
                <a:spcPts val="0"/>
              </a:spcBef>
              <a:spcAft>
                <a:spcPts val="0"/>
              </a:spcAft>
              <a:buSzPts val="1200"/>
              <a:buFont typeface="Arial" panose="020B0604020202020204" pitchFamily="34" charset="0"/>
              <a:buChar char="•"/>
            </a:pPr>
            <a:endParaRPr lang="en-US" sz="8000" dirty="0">
              <a:effectLst/>
            </a:endParaRPr>
          </a:p>
          <a:p>
            <a:pPr indent="-228600">
              <a:lnSpc>
                <a:spcPct val="90000"/>
              </a:lnSpc>
              <a:buSzPts val="1200"/>
              <a:buFont typeface="Arial" panose="020B0604020202020204" pitchFamily="34" charset="0"/>
              <a:buChar char="•"/>
            </a:pPr>
            <a:r>
              <a:rPr lang="en-US" sz="8000" dirty="0"/>
              <a:t>Develop and graph comparisons between an individual’s intervention data versus his or her baseline data to determine whether the treatment is effective. Graphs that are easily readable allow an opportunity to evaluate treatment effects on dynamic behavioral changes. </a:t>
            </a:r>
          </a:p>
          <a:p>
            <a:pPr>
              <a:lnSpc>
                <a:spcPct val="90000"/>
              </a:lnSpc>
              <a:buSzPts val="1200"/>
            </a:pPr>
            <a:endParaRPr lang="en-US" sz="8000" dirty="0"/>
          </a:p>
          <a:p>
            <a:pPr indent="-228600">
              <a:lnSpc>
                <a:spcPct val="90000"/>
              </a:lnSpc>
              <a:buSzPts val="1200"/>
              <a:buFont typeface="Arial" panose="020B0604020202020204" pitchFamily="34" charset="0"/>
              <a:buChar char="•"/>
            </a:pPr>
            <a:r>
              <a:rPr lang="en-US" sz="8000" dirty="0"/>
              <a:t>Annotate interaction effects on the graphs, such as medication changes, emergent health issues, revisions in behavioral strategies, increased engagement in meaningful activities, or changes in significant persons in the individual’s life. An interpretive summary of the individual’s data should be included with any graphs.</a:t>
            </a:r>
          </a:p>
          <a:p>
            <a:pPr indent="-228600">
              <a:lnSpc>
                <a:spcPct val="90000"/>
              </a:lnSpc>
              <a:buSzPts val="1200"/>
              <a:buFont typeface="Arial" panose="020B0604020202020204" pitchFamily="34" charset="0"/>
              <a:buChar char="•"/>
            </a:pPr>
            <a:endParaRPr lang="en-US" sz="4400" dirty="0"/>
          </a:p>
          <a:p>
            <a:pPr marR="0" lvl="0" indent="-228600">
              <a:lnSpc>
                <a:spcPct val="90000"/>
              </a:lnSpc>
              <a:spcBef>
                <a:spcPts val="0"/>
              </a:spcBef>
              <a:spcAft>
                <a:spcPts val="0"/>
              </a:spcAft>
              <a:buSzPts val="1200"/>
              <a:buFont typeface="Arial" panose="020B0604020202020204" pitchFamily="34" charset="0"/>
              <a:buChar char="•"/>
            </a:pPr>
            <a:endParaRPr lang="en-US" sz="4200" b="1" dirty="0">
              <a:solidFill>
                <a:schemeClr val="tx1">
                  <a:alpha val="60000"/>
                </a:schemeClr>
              </a:solidFill>
              <a:effectLst/>
              <a:latin typeface="Century Gothic" panose="020B0502020202020204" pitchFamily="34" charset="0"/>
            </a:endParaRPr>
          </a:p>
          <a:p>
            <a:pPr marR="0" lvl="0" indent="-228600">
              <a:lnSpc>
                <a:spcPct val="90000"/>
              </a:lnSpc>
              <a:spcBef>
                <a:spcPts val="0"/>
              </a:spcBef>
              <a:spcAft>
                <a:spcPts val="0"/>
              </a:spcAft>
              <a:buSzPts val="1200"/>
              <a:buFont typeface="Arial" panose="020B0604020202020204" pitchFamily="34" charset="0"/>
              <a:buChar char="•"/>
            </a:pPr>
            <a:endParaRPr lang="en-US" sz="4200" b="1" dirty="0">
              <a:solidFill>
                <a:schemeClr val="tx1">
                  <a:alpha val="60000"/>
                </a:schemeClr>
              </a:solidFill>
            </a:endParaRPr>
          </a:p>
          <a:p>
            <a:pPr marR="0" lvl="0" indent="-228600">
              <a:lnSpc>
                <a:spcPct val="90000"/>
              </a:lnSpc>
              <a:spcBef>
                <a:spcPts val="0"/>
              </a:spcBef>
              <a:spcAft>
                <a:spcPts val="0"/>
              </a:spcAft>
              <a:buSzPts val="1200"/>
              <a:buFont typeface="Arial" panose="020B0604020202020204" pitchFamily="34" charset="0"/>
              <a:buChar char="•"/>
            </a:pPr>
            <a:endParaRPr lang="en-US" sz="2000" dirty="0">
              <a:solidFill>
                <a:schemeClr val="tx1">
                  <a:alpha val="60000"/>
                </a:schemeClr>
              </a:solidFill>
              <a:effectLst/>
            </a:endParaRPr>
          </a:p>
          <a:p>
            <a:pPr marR="0" lvl="0" indent="-228600">
              <a:lnSpc>
                <a:spcPct val="90000"/>
              </a:lnSpc>
              <a:spcBef>
                <a:spcPts val="0"/>
              </a:spcBef>
              <a:spcAft>
                <a:spcPts val="600"/>
              </a:spcAft>
              <a:buSzPts val="1200"/>
              <a:buFont typeface="Arial" panose="020B0604020202020204" pitchFamily="34" charset="0"/>
              <a:buChar char="•"/>
            </a:pPr>
            <a:endParaRPr lang="en-US" sz="2000" dirty="0">
              <a:solidFill>
                <a:schemeClr val="tx1">
                  <a:alpha val="60000"/>
                </a:schemeClr>
              </a:solidFill>
              <a:effectLst/>
            </a:endParaRPr>
          </a:p>
        </p:txBody>
      </p:sp>
    </p:spTree>
    <p:extLst>
      <p:ext uri="{BB962C8B-B14F-4D97-AF65-F5344CB8AC3E}">
        <p14:creationId xmlns:p14="http://schemas.microsoft.com/office/powerpoint/2010/main" val="228050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E97F-8B11-4CA5-A51B-07BE76BD14C0}"/>
              </a:ext>
            </a:extLst>
          </p:cNvPr>
          <p:cNvSpPr>
            <a:spLocks noGrp="1"/>
          </p:cNvSpPr>
          <p:nvPr>
            <p:ph type="title"/>
          </p:nvPr>
        </p:nvSpPr>
        <p:spPr/>
        <p:txBody>
          <a:bodyPr>
            <a:normAutofit/>
          </a:bodyPr>
          <a:lstStyle/>
          <a:p>
            <a:pPr algn="ctr"/>
            <a:r>
              <a:rPr lang="en-US" sz="4000" dirty="0" err="1"/>
              <a:t>Therap</a:t>
            </a:r>
            <a:r>
              <a:rPr lang="en-US" sz="4000" dirty="0"/>
              <a:t> Reporting and Graphing</a:t>
            </a:r>
          </a:p>
        </p:txBody>
      </p:sp>
      <p:sp>
        <p:nvSpPr>
          <p:cNvPr id="3" name="Content Placeholder 2">
            <a:extLst>
              <a:ext uri="{FF2B5EF4-FFF2-40B4-BE49-F238E27FC236}">
                <a16:creationId xmlns:a16="http://schemas.microsoft.com/office/drawing/2014/main" id="{59A3D7A8-810C-414C-BD52-EB03492E39E0}"/>
              </a:ext>
            </a:extLst>
          </p:cNvPr>
          <p:cNvSpPr>
            <a:spLocks noGrp="1"/>
          </p:cNvSpPr>
          <p:nvPr>
            <p:ph idx="1"/>
          </p:nvPr>
        </p:nvSpPr>
        <p:spPr>
          <a:xfrm>
            <a:off x="402101" y="1851959"/>
            <a:ext cx="5416826" cy="4351338"/>
          </a:xfrm>
        </p:spPr>
        <p:txBody>
          <a:bodyPr>
            <a:normAutofit lnSpcReduction="10000"/>
          </a:bodyPr>
          <a:lstStyle/>
          <a:p>
            <a:pPr algn="l"/>
            <a:r>
              <a:rPr lang="en-US" sz="2400" dirty="0">
                <a:solidFill>
                  <a:srgbClr val="000000"/>
                </a:solidFill>
                <a:latin typeface="Times New Roman" panose="02020603050405020304" pitchFamily="18" charset="0"/>
              </a:rPr>
              <a:t>Insert</a:t>
            </a:r>
            <a:r>
              <a:rPr lang="en-US" sz="2400" b="0" i="0" dirty="0">
                <a:solidFill>
                  <a:srgbClr val="000000"/>
                </a:solidFill>
                <a:effectLst/>
                <a:latin typeface="Times New Roman" panose="02020603050405020304" pitchFamily="18" charset="0"/>
              </a:rPr>
              <a:t> the Event </a:t>
            </a:r>
            <a:r>
              <a:rPr lang="en-US" sz="2400" dirty="0">
                <a:solidFill>
                  <a:srgbClr val="000000"/>
                </a:solidFill>
                <a:latin typeface="Times New Roman" panose="02020603050405020304" pitchFamily="18" charset="0"/>
              </a:rPr>
              <a:t>Dates Range</a:t>
            </a:r>
          </a:p>
          <a:p>
            <a:pPr algn="l"/>
            <a:r>
              <a:rPr lang="en-US" sz="2400" dirty="0">
                <a:solidFill>
                  <a:srgbClr val="000000"/>
                </a:solidFill>
                <a:latin typeface="Times New Roman" panose="02020603050405020304" pitchFamily="18" charset="0"/>
              </a:rPr>
              <a:t>Report Type</a:t>
            </a:r>
          </a:p>
          <a:p>
            <a:pPr lvl="1"/>
            <a:r>
              <a:rPr lang="en-US" sz="2000" dirty="0">
                <a:solidFill>
                  <a:srgbClr val="000000"/>
                </a:solidFill>
                <a:latin typeface="Times New Roman" panose="02020603050405020304" pitchFamily="18" charset="0"/>
              </a:rPr>
              <a:t>Interval Data – Behavior Frequency</a:t>
            </a:r>
            <a:endParaRPr lang="en-US" sz="1600" dirty="0">
              <a:solidFill>
                <a:srgbClr val="000000"/>
              </a:solidFill>
              <a:latin typeface="Times New Roman" panose="02020603050405020304" pitchFamily="18" charset="0"/>
            </a:endParaRPr>
          </a:p>
          <a:p>
            <a:pPr algn="l"/>
            <a:r>
              <a:rPr lang="en-US" sz="2400" b="0" i="0" dirty="0">
                <a:solidFill>
                  <a:srgbClr val="000000"/>
                </a:solidFill>
                <a:effectLst/>
                <a:latin typeface="Times New Roman" panose="02020603050405020304" pitchFamily="18" charset="0"/>
              </a:rPr>
              <a:t>Period</a:t>
            </a:r>
          </a:p>
          <a:p>
            <a:pPr lvl="1"/>
            <a:r>
              <a:rPr lang="en-US" sz="2000" dirty="0">
                <a:solidFill>
                  <a:srgbClr val="000000"/>
                </a:solidFill>
                <a:latin typeface="Times New Roman" panose="02020603050405020304" pitchFamily="18" charset="0"/>
              </a:rPr>
              <a:t>Monthly</a:t>
            </a:r>
            <a:r>
              <a:rPr lang="en-US" sz="2000" b="0" i="0" dirty="0">
                <a:solidFill>
                  <a:srgbClr val="000000"/>
                </a:solidFill>
                <a:effectLst/>
                <a:latin typeface="Times New Roman" panose="02020603050405020304" pitchFamily="18" charset="0"/>
              </a:rPr>
              <a:t> </a:t>
            </a:r>
          </a:p>
          <a:p>
            <a:pPr algn="l"/>
            <a:r>
              <a:rPr lang="en-US" sz="2400" dirty="0">
                <a:solidFill>
                  <a:srgbClr val="000000"/>
                </a:solidFill>
                <a:latin typeface="Times New Roman" panose="02020603050405020304" pitchFamily="18" charset="0"/>
              </a:rPr>
              <a:t>Format</a:t>
            </a:r>
          </a:p>
          <a:p>
            <a:pPr lvl="1"/>
            <a:r>
              <a:rPr lang="en-US" sz="2000" dirty="0">
                <a:solidFill>
                  <a:srgbClr val="000000"/>
                </a:solidFill>
                <a:latin typeface="Times New Roman" panose="02020603050405020304" pitchFamily="18" charset="0"/>
              </a:rPr>
              <a:t>Graph</a:t>
            </a:r>
          </a:p>
          <a:p>
            <a:pPr algn="l"/>
            <a:r>
              <a:rPr lang="en-US" sz="2400" b="0" i="0" dirty="0">
                <a:solidFill>
                  <a:srgbClr val="000000"/>
                </a:solidFill>
                <a:effectLst/>
                <a:latin typeface="Times New Roman" panose="02020603050405020304" pitchFamily="18" charset="0"/>
              </a:rPr>
              <a:t>Single Behavior for Graph</a:t>
            </a:r>
            <a:endParaRPr lang="en-US" sz="2000" b="0" i="0" dirty="0">
              <a:solidFill>
                <a:srgbClr val="000000"/>
              </a:solidFill>
              <a:effectLst/>
              <a:latin typeface="Times New Roman" panose="02020603050405020304" pitchFamily="18" charset="0"/>
            </a:endParaRPr>
          </a:p>
          <a:p>
            <a:pPr algn="l"/>
            <a:r>
              <a:rPr lang="en-US" sz="2400" dirty="0">
                <a:solidFill>
                  <a:srgbClr val="000000"/>
                </a:solidFill>
                <a:latin typeface="Times New Roman" panose="02020603050405020304" pitchFamily="18" charset="0"/>
              </a:rPr>
              <a:t>S</a:t>
            </a:r>
            <a:r>
              <a:rPr lang="en-US" sz="2400" b="0" i="0" dirty="0">
                <a:solidFill>
                  <a:srgbClr val="000000"/>
                </a:solidFill>
                <a:effectLst/>
                <a:latin typeface="Times New Roman" panose="02020603050405020304" pitchFamily="18" charset="0"/>
              </a:rPr>
              <a:t>elect the behaviors/pro-socials you want to graph</a:t>
            </a:r>
          </a:p>
          <a:p>
            <a:pPr algn="l"/>
            <a:r>
              <a:rPr lang="en-US" sz="2400" dirty="0">
                <a:solidFill>
                  <a:srgbClr val="000000"/>
                </a:solidFill>
                <a:latin typeface="Times New Roman" panose="02020603050405020304" pitchFamily="18" charset="0"/>
              </a:rPr>
              <a:t>Generate</a:t>
            </a:r>
            <a:endParaRPr lang="en-US" sz="4000" b="0" i="0" dirty="0">
              <a:solidFill>
                <a:srgbClr val="000000"/>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35C1E058-A04D-409D-B4E6-08799ED2CB70}"/>
              </a:ext>
            </a:extLst>
          </p:cNvPr>
          <p:cNvPicPr>
            <a:picLocks noChangeAspect="1"/>
          </p:cNvPicPr>
          <p:nvPr/>
        </p:nvPicPr>
        <p:blipFill>
          <a:blip r:embed="rId3"/>
          <a:stretch>
            <a:fillRect/>
          </a:stretch>
        </p:blipFill>
        <p:spPr>
          <a:xfrm>
            <a:off x="5818927" y="1448972"/>
            <a:ext cx="5983876" cy="5043903"/>
          </a:xfrm>
          <a:prstGeom prst="rect">
            <a:avLst/>
          </a:prstGeom>
        </p:spPr>
      </p:pic>
    </p:spTree>
    <p:extLst>
      <p:ext uri="{BB962C8B-B14F-4D97-AF65-F5344CB8AC3E}">
        <p14:creationId xmlns:p14="http://schemas.microsoft.com/office/powerpoint/2010/main" val="2679686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1BF4-DD38-4A11-ABC4-BA65BD620DCF}"/>
              </a:ext>
            </a:extLst>
          </p:cNvPr>
          <p:cNvSpPr>
            <a:spLocks noGrp="1"/>
          </p:cNvSpPr>
          <p:nvPr>
            <p:ph type="title"/>
          </p:nvPr>
        </p:nvSpPr>
        <p:spPr>
          <a:xfrm>
            <a:off x="1334596" y="0"/>
            <a:ext cx="9263830" cy="1113183"/>
          </a:xfrm>
        </p:spPr>
        <p:txBody>
          <a:bodyPr>
            <a:normAutofit/>
          </a:bodyPr>
          <a:lstStyle/>
          <a:p>
            <a:pPr algn="ctr"/>
            <a:r>
              <a:rPr lang="en-US" sz="4000" dirty="0" err="1"/>
              <a:t>Therap</a:t>
            </a:r>
            <a:r>
              <a:rPr lang="en-US" sz="4000" dirty="0"/>
              <a:t> Reporting and Graphing</a:t>
            </a:r>
          </a:p>
        </p:txBody>
      </p:sp>
      <p:sp>
        <p:nvSpPr>
          <p:cNvPr id="5" name="TextBox 4">
            <a:extLst>
              <a:ext uri="{FF2B5EF4-FFF2-40B4-BE49-F238E27FC236}">
                <a16:creationId xmlns:a16="http://schemas.microsoft.com/office/drawing/2014/main" id="{D3A0BDE6-3221-46C4-982D-E5E9013AE0F0}"/>
              </a:ext>
            </a:extLst>
          </p:cNvPr>
          <p:cNvSpPr txBox="1"/>
          <p:nvPr/>
        </p:nvSpPr>
        <p:spPr>
          <a:xfrm>
            <a:off x="357810" y="1217074"/>
            <a:ext cx="239258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Display a PDF</a:t>
            </a:r>
          </a:p>
        </p:txBody>
      </p:sp>
      <p:pic>
        <p:nvPicPr>
          <p:cNvPr id="9" name="Content Placeholder 8" descr="Chart, line chart&#10;&#10;Description automatically generated">
            <a:extLst>
              <a:ext uri="{FF2B5EF4-FFF2-40B4-BE49-F238E27FC236}">
                <a16:creationId xmlns:a16="http://schemas.microsoft.com/office/drawing/2014/main" id="{C5EDAD1A-690C-4C28-A7D0-C1E957776A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4661" y="886267"/>
            <a:ext cx="9129321" cy="6004863"/>
          </a:xfrm>
        </p:spPr>
      </p:pic>
    </p:spTree>
    <p:extLst>
      <p:ext uri="{BB962C8B-B14F-4D97-AF65-F5344CB8AC3E}">
        <p14:creationId xmlns:p14="http://schemas.microsoft.com/office/powerpoint/2010/main" val="115620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B153-B41F-442C-999F-27983A71688D}"/>
              </a:ext>
            </a:extLst>
          </p:cNvPr>
          <p:cNvSpPr>
            <a:spLocks noGrp="1"/>
          </p:cNvSpPr>
          <p:nvPr>
            <p:ph type="title"/>
          </p:nvPr>
        </p:nvSpPr>
        <p:spPr/>
        <p:txBody>
          <a:bodyPr>
            <a:normAutofit/>
          </a:bodyPr>
          <a:lstStyle/>
          <a:p>
            <a:pPr algn="ctr"/>
            <a:r>
              <a:rPr lang="en-US" sz="4000" dirty="0" err="1"/>
              <a:t>Therap</a:t>
            </a:r>
            <a:r>
              <a:rPr lang="en-US" sz="4000" dirty="0"/>
              <a:t> Reporting Phase Changes</a:t>
            </a:r>
          </a:p>
        </p:txBody>
      </p:sp>
      <p:pic>
        <p:nvPicPr>
          <p:cNvPr id="8" name="Content Placeholder 7" descr="Graphical user interface, application&#10;&#10;Description automatically generated">
            <a:extLst>
              <a:ext uri="{FF2B5EF4-FFF2-40B4-BE49-F238E27FC236}">
                <a16:creationId xmlns:a16="http://schemas.microsoft.com/office/drawing/2014/main" id="{18839C6C-A6C3-4C37-AF10-05275CD776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199" y="2101575"/>
            <a:ext cx="5060041" cy="3876121"/>
          </a:xfrm>
        </p:spPr>
      </p:pic>
      <p:pic>
        <p:nvPicPr>
          <p:cNvPr id="9" name="Picture 8">
            <a:extLst>
              <a:ext uri="{FF2B5EF4-FFF2-40B4-BE49-F238E27FC236}">
                <a16:creationId xmlns:a16="http://schemas.microsoft.com/office/drawing/2014/main" id="{748C5352-A099-426F-985E-332CECB3EE81}"/>
              </a:ext>
            </a:extLst>
          </p:cNvPr>
          <p:cNvPicPr>
            <a:picLocks noChangeAspect="1"/>
          </p:cNvPicPr>
          <p:nvPr/>
        </p:nvPicPr>
        <p:blipFill>
          <a:blip r:embed="rId4"/>
          <a:stretch>
            <a:fillRect/>
          </a:stretch>
        </p:blipFill>
        <p:spPr>
          <a:xfrm>
            <a:off x="6293759" y="2101574"/>
            <a:ext cx="5060041" cy="3876121"/>
          </a:xfrm>
          <a:prstGeom prst="rect">
            <a:avLst/>
          </a:prstGeom>
        </p:spPr>
      </p:pic>
      <p:sp>
        <p:nvSpPr>
          <p:cNvPr id="10" name="TextBox 9">
            <a:extLst>
              <a:ext uri="{FF2B5EF4-FFF2-40B4-BE49-F238E27FC236}">
                <a16:creationId xmlns:a16="http://schemas.microsoft.com/office/drawing/2014/main" id="{093219F1-4ACA-4A8D-A5F1-B770521CD4BE}"/>
              </a:ext>
            </a:extLst>
          </p:cNvPr>
          <p:cNvSpPr txBox="1"/>
          <p:nvPr/>
        </p:nvSpPr>
        <p:spPr>
          <a:xfrm>
            <a:off x="1068967" y="1639442"/>
            <a:ext cx="4598504" cy="369332"/>
          </a:xfrm>
          <a:prstGeom prst="rect">
            <a:avLst/>
          </a:prstGeom>
          <a:noFill/>
        </p:spPr>
        <p:txBody>
          <a:bodyPr wrap="square" rtlCol="0">
            <a:spAutoFit/>
          </a:bodyPr>
          <a:lstStyle/>
          <a:p>
            <a:pPr marL="285750" indent="-285750">
              <a:buFont typeface="Arial" panose="020B0604020202020204" pitchFamily="34" charset="0"/>
              <a:buChar char="•"/>
            </a:pPr>
            <a:r>
              <a:rPr lang="en-US" dirty="0"/>
              <a:t>Next to Significant Life Events select New</a:t>
            </a:r>
            <a:endParaRPr lang="en-US" sz="1400" dirty="0"/>
          </a:p>
        </p:txBody>
      </p:sp>
      <p:sp>
        <p:nvSpPr>
          <p:cNvPr id="11" name="TextBox 10">
            <a:extLst>
              <a:ext uri="{FF2B5EF4-FFF2-40B4-BE49-F238E27FC236}">
                <a16:creationId xmlns:a16="http://schemas.microsoft.com/office/drawing/2014/main" id="{346A253C-C3AD-478A-A4CA-B44F051CC092}"/>
              </a:ext>
            </a:extLst>
          </p:cNvPr>
          <p:cNvSpPr txBox="1"/>
          <p:nvPr/>
        </p:nvSpPr>
        <p:spPr>
          <a:xfrm>
            <a:off x="7023653" y="1639442"/>
            <a:ext cx="3193774" cy="369332"/>
          </a:xfrm>
          <a:prstGeom prst="rect">
            <a:avLst/>
          </a:prstGeom>
          <a:noFill/>
        </p:spPr>
        <p:txBody>
          <a:bodyPr wrap="square" rtlCol="0">
            <a:spAutoFit/>
          </a:bodyPr>
          <a:lstStyle/>
          <a:p>
            <a:pPr marL="285750" indent="-285750">
              <a:buFont typeface="Arial" panose="020B0604020202020204" pitchFamily="34" charset="0"/>
              <a:buChar char="•"/>
            </a:pPr>
            <a:r>
              <a:rPr lang="en-US" dirty="0"/>
              <a:t>Add Phase Change and Save</a:t>
            </a:r>
          </a:p>
        </p:txBody>
      </p:sp>
    </p:spTree>
    <p:extLst>
      <p:ext uri="{BB962C8B-B14F-4D97-AF65-F5344CB8AC3E}">
        <p14:creationId xmlns:p14="http://schemas.microsoft.com/office/powerpoint/2010/main" val="142668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D1A5-9554-468A-8023-EFC6774F3047}"/>
              </a:ext>
            </a:extLst>
          </p:cNvPr>
          <p:cNvSpPr>
            <a:spLocks noGrp="1"/>
          </p:cNvSpPr>
          <p:nvPr>
            <p:ph type="title"/>
          </p:nvPr>
        </p:nvSpPr>
        <p:spPr>
          <a:xfrm>
            <a:off x="2099603" y="321993"/>
            <a:ext cx="10092397" cy="718087"/>
          </a:xfrm>
        </p:spPr>
        <p:txBody>
          <a:bodyPr>
            <a:normAutofit/>
          </a:bodyPr>
          <a:lstStyle/>
          <a:p>
            <a:r>
              <a:rPr lang="en-US" sz="3600" dirty="0" err="1"/>
              <a:t>Therap</a:t>
            </a:r>
            <a:r>
              <a:rPr lang="en-US" sz="3600" dirty="0"/>
              <a:t> Reporting and Graphing</a:t>
            </a:r>
          </a:p>
        </p:txBody>
      </p:sp>
      <p:sp>
        <p:nvSpPr>
          <p:cNvPr id="3" name="Content Placeholder 2">
            <a:extLst>
              <a:ext uri="{FF2B5EF4-FFF2-40B4-BE49-F238E27FC236}">
                <a16:creationId xmlns:a16="http://schemas.microsoft.com/office/drawing/2014/main" id="{0C1B2801-1261-4288-941C-CBD2429513EC}"/>
              </a:ext>
            </a:extLst>
          </p:cNvPr>
          <p:cNvSpPr>
            <a:spLocks noGrp="1"/>
          </p:cNvSpPr>
          <p:nvPr>
            <p:ph idx="1"/>
          </p:nvPr>
        </p:nvSpPr>
        <p:spPr>
          <a:xfrm>
            <a:off x="458372" y="1409631"/>
            <a:ext cx="5478195" cy="4351338"/>
          </a:xfrm>
        </p:spPr>
        <p:txBody>
          <a:bodyPr>
            <a:normAutofit/>
          </a:bodyPr>
          <a:lstStyle/>
          <a:p>
            <a:pPr marL="0" indent="0">
              <a:buNone/>
            </a:pPr>
            <a:r>
              <a:rPr lang="en-US" sz="2400" dirty="0"/>
              <a:t>Tracking with percentages or trial counts for monitoring restrictive use, specific goals, etc.</a:t>
            </a:r>
          </a:p>
          <a:p>
            <a:pPr marL="0" indent="0">
              <a:buNone/>
            </a:pPr>
            <a:endParaRPr lang="en-US" sz="2400" dirty="0"/>
          </a:p>
          <a:p>
            <a:r>
              <a:rPr lang="en-US" sz="2400" dirty="0"/>
              <a:t>Create an ISP Program  </a:t>
            </a:r>
          </a:p>
          <a:p>
            <a:r>
              <a:rPr lang="en-US" sz="2400" dirty="0"/>
              <a:t>Create a scoring method that has an</a:t>
            </a:r>
          </a:p>
          <a:p>
            <a:pPr marL="0" indent="0">
              <a:buNone/>
            </a:pPr>
            <a:r>
              <a:rPr lang="en-US" sz="2400" dirty="0"/>
              <a:t>       N/A option as non-reportable. </a:t>
            </a:r>
          </a:p>
          <a:p>
            <a:pPr marL="0" indent="0">
              <a:buNone/>
            </a:pPr>
            <a:endParaRPr lang="en-US" dirty="0"/>
          </a:p>
        </p:txBody>
      </p:sp>
      <p:pic>
        <p:nvPicPr>
          <p:cNvPr id="5" name="Picture 4" descr="Graphical user interface&#10;&#10;Description automatically generated">
            <a:extLst>
              <a:ext uri="{FF2B5EF4-FFF2-40B4-BE49-F238E27FC236}">
                <a16:creationId xmlns:a16="http://schemas.microsoft.com/office/drawing/2014/main" id="{0F19BBD2-A807-46F8-9A59-2A3BCA416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043" y="1253331"/>
            <a:ext cx="6046026" cy="4663939"/>
          </a:xfrm>
          <a:prstGeom prst="rect">
            <a:avLst/>
          </a:prstGeom>
        </p:spPr>
      </p:pic>
    </p:spTree>
    <p:extLst>
      <p:ext uri="{BB962C8B-B14F-4D97-AF65-F5344CB8AC3E}">
        <p14:creationId xmlns:p14="http://schemas.microsoft.com/office/powerpoint/2010/main" val="2231972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1AE05-CE3C-4CB8-A947-3D63B08E7DFD}"/>
              </a:ext>
            </a:extLst>
          </p:cNvPr>
          <p:cNvSpPr>
            <a:spLocks noGrp="1"/>
          </p:cNvSpPr>
          <p:nvPr>
            <p:ph type="title"/>
          </p:nvPr>
        </p:nvSpPr>
        <p:spPr>
          <a:xfrm>
            <a:off x="501878" y="552701"/>
            <a:ext cx="5036334" cy="494220"/>
          </a:xfrm>
        </p:spPr>
        <p:txBody>
          <a:bodyPr>
            <a:noAutofit/>
          </a:bodyPr>
          <a:lstStyle/>
          <a:p>
            <a:pPr algn="ctr"/>
            <a:r>
              <a:rPr lang="en-US" sz="1600" b="1" dirty="0">
                <a:solidFill>
                  <a:srgbClr val="000000"/>
                </a:solidFill>
                <a:latin typeface="verdana" panose="020B0604030504040204" pitchFamily="34" charset="0"/>
              </a:rPr>
              <a:t>Percentage</a:t>
            </a:r>
            <a:r>
              <a:rPr lang="en-US" sz="1600" b="1" i="0" dirty="0">
                <a:solidFill>
                  <a:srgbClr val="000000"/>
                </a:solidFill>
                <a:effectLst/>
                <a:latin typeface="verdana" panose="020B0604030504040204" pitchFamily="34" charset="0"/>
              </a:rPr>
              <a:t> of </a:t>
            </a:r>
            <a:r>
              <a:rPr lang="en-US" sz="1600" b="1" dirty="0">
                <a:solidFill>
                  <a:srgbClr val="000000"/>
                </a:solidFill>
                <a:latin typeface="verdana" panose="020B0604030504040204" pitchFamily="34" charset="0"/>
              </a:rPr>
              <a:t>Time </a:t>
            </a:r>
            <a:r>
              <a:rPr lang="en-US" sz="1600" b="1" i="0" dirty="0">
                <a:solidFill>
                  <a:srgbClr val="000000"/>
                </a:solidFill>
                <a:effectLst/>
                <a:latin typeface="verdana" panose="020B0604030504040204" pitchFamily="34" charset="0"/>
              </a:rPr>
              <a:t>Restricted Items </a:t>
            </a:r>
            <a:br>
              <a:rPr lang="en-US" sz="1600" b="1" i="0" dirty="0">
                <a:solidFill>
                  <a:srgbClr val="000000"/>
                </a:solidFill>
                <a:effectLst/>
                <a:latin typeface="verdana" panose="020B0604030504040204" pitchFamily="34" charset="0"/>
              </a:rPr>
            </a:br>
            <a:r>
              <a:rPr lang="en-US" sz="1600" b="1" dirty="0">
                <a:solidFill>
                  <a:srgbClr val="000000"/>
                </a:solidFill>
                <a:latin typeface="verdana" panose="020B0604030504040204" pitchFamily="34" charset="0"/>
              </a:rPr>
              <a:t>F</a:t>
            </a:r>
            <a:r>
              <a:rPr lang="en-US" sz="1600" b="1" i="0" dirty="0">
                <a:solidFill>
                  <a:srgbClr val="000000"/>
                </a:solidFill>
                <a:effectLst/>
                <a:latin typeface="verdana" panose="020B0604030504040204" pitchFamily="34" charset="0"/>
              </a:rPr>
              <a:t>ound </a:t>
            </a:r>
            <a:r>
              <a:rPr lang="en-US" sz="1600" b="1" dirty="0">
                <a:solidFill>
                  <a:srgbClr val="000000"/>
                </a:solidFill>
                <a:latin typeface="verdana" panose="020B0604030504040204" pitchFamily="34" charset="0"/>
              </a:rPr>
              <a:t>D</a:t>
            </a:r>
            <a:r>
              <a:rPr lang="en-US" sz="1600" b="1" i="0" dirty="0">
                <a:solidFill>
                  <a:srgbClr val="000000"/>
                </a:solidFill>
                <a:effectLst/>
                <a:latin typeface="verdana" panose="020B0604030504040204" pitchFamily="34" charset="0"/>
              </a:rPr>
              <a:t>uring Room Search</a:t>
            </a:r>
            <a:br>
              <a:rPr lang="en-US" sz="1600" b="1" i="0" dirty="0">
                <a:solidFill>
                  <a:srgbClr val="000000"/>
                </a:solidFill>
                <a:effectLst/>
                <a:latin typeface="verdana" panose="020B0604030504040204" pitchFamily="34" charset="0"/>
              </a:rPr>
            </a:br>
            <a:endParaRPr lang="en-US" sz="4000" b="1" dirty="0"/>
          </a:p>
        </p:txBody>
      </p:sp>
      <p:pic>
        <p:nvPicPr>
          <p:cNvPr id="8" name="Picture 7">
            <a:extLst>
              <a:ext uri="{FF2B5EF4-FFF2-40B4-BE49-F238E27FC236}">
                <a16:creationId xmlns:a16="http://schemas.microsoft.com/office/drawing/2014/main" id="{AA0D8983-4EF4-4048-97E7-ECA6BC0FF270}"/>
              </a:ext>
            </a:extLst>
          </p:cNvPr>
          <p:cNvPicPr>
            <a:picLocks noChangeAspect="1"/>
          </p:cNvPicPr>
          <p:nvPr/>
        </p:nvPicPr>
        <p:blipFill>
          <a:blip r:embed="rId3"/>
          <a:stretch>
            <a:fillRect/>
          </a:stretch>
        </p:blipFill>
        <p:spPr>
          <a:xfrm>
            <a:off x="6386098" y="825524"/>
            <a:ext cx="4429125" cy="5667375"/>
          </a:xfrm>
          <a:prstGeom prst="rect">
            <a:avLst/>
          </a:prstGeom>
        </p:spPr>
      </p:pic>
      <p:pic>
        <p:nvPicPr>
          <p:cNvPr id="11" name="Picture 10">
            <a:extLst>
              <a:ext uri="{FF2B5EF4-FFF2-40B4-BE49-F238E27FC236}">
                <a16:creationId xmlns:a16="http://schemas.microsoft.com/office/drawing/2014/main" id="{A2394CF5-00EB-4FC6-8C13-73CC0EA7D3AA}"/>
              </a:ext>
            </a:extLst>
          </p:cNvPr>
          <p:cNvPicPr>
            <a:picLocks noChangeAspect="1"/>
          </p:cNvPicPr>
          <p:nvPr/>
        </p:nvPicPr>
        <p:blipFill>
          <a:blip r:embed="rId4"/>
          <a:stretch>
            <a:fillRect/>
          </a:stretch>
        </p:blipFill>
        <p:spPr>
          <a:xfrm>
            <a:off x="805483" y="825524"/>
            <a:ext cx="4429125" cy="5667375"/>
          </a:xfrm>
          <a:prstGeom prst="rect">
            <a:avLst/>
          </a:prstGeom>
        </p:spPr>
      </p:pic>
      <p:sp>
        <p:nvSpPr>
          <p:cNvPr id="3" name="TextBox 2">
            <a:extLst>
              <a:ext uri="{FF2B5EF4-FFF2-40B4-BE49-F238E27FC236}">
                <a16:creationId xmlns:a16="http://schemas.microsoft.com/office/drawing/2014/main" id="{3808DBF5-128E-4D06-96BD-54BA56D23A6C}"/>
              </a:ext>
            </a:extLst>
          </p:cNvPr>
          <p:cNvSpPr txBox="1"/>
          <p:nvPr/>
        </p:nvSpPr>
        <p:spPr>
          <a:xfrm>
            <a:off x="6386098" y="240749"/>
            <a:ext cx="4429125" cy="584775"/>
          </a:xfrm>
          <a:prstGeom prst="rect">
            <a:avLst/>
          </a:prstGeom>
          <a:noFill/>
        </p:spPr>
        <p:txBody>
          <a:bodyPr wrap="square" rtlCol="0">
            <a:spAutoFit/>
          </a:bodyPr>
          <a:lstStyle/>
          <a:p>
            <a:pPr algn="ctr"/>
            <a:r>
              <a:rPr lang="en-US" sz="1600" b="1" dirty="0">
                <a:latin typeface="Verdana" panose="020B0604030504040204" pitchFamily="34" charset="0"/>
                <a:ea typeface="Verdana" panose="020B0604030504040204" pitchFamily="34" charset="0"/>
              </a:rPr>
              <a:t>Number of Times </a:t>
            </a:r>
            <a:r>
              <a:rPr lang="en-US" sz="1600" b="1" i="0" dirty="0">
                <a:solidFill>
                  <a:srgbClr val="000000"/>
                </a:solidFill>
                <a:effectLst/>
                <a:latin typeface="Verdana" panose="020B0604030504040204" pitchFamily="34" charset="0"/>
                <a:ea typeface="Verdana" panose="020B0604030504040204" pitchFamily="34" charset="0"/>
              </a:rPr>
              <a:t>Restricted Items </a:t>
            </a:r>
            <a:br>
              <a:rPr lang="en-US" sz="1600" b="1" i="0" dirty="0">
                <a:solidFill>
                  <a:srgbClr val="000000"/>
                </a:solidFill>
                <a:effectLst/>
                <a:latin typeface="Verdana" panose="020B0604030504040204" pitchFamily="34" charset="0"/>
                <a:ea typeface="Verdana" panose="020B0604030504040204" pitchFamily="34" charset="0"/>
              </a:rPr>
            </a:br>
            <a:r>
              <a:rPr lang="en-US" sz="1600" b="1" dirty="0">
                <a:solidFill>
                  <a:srgbClr val="000000"/>
                </a:solidFill>
                <a:latin typeface="Verdana" panose="020B0604030504040204" pitchFamily="34" charset="0"/>
                <a:ea typeface="Verdana" panose="020B0604030504040204" pitchFamily="34" charset="0"/>
              </a:rPr>
              <a:t>F</a:t>
            </a:r>
            <a:r>
              <a:rPr lang="en-US" sz="1600" b="1" i="0" dirty="0">
                <a:solidFill>
                  <a:srgbClr val="000000"/>
                </a:solidFill>
                <a:effectLst/>
                <a:latin typeface="Verdana" panose="020B0604030504040204" pitchFamily="34" charset="0"/>
                <a:ea typeface="Verdana" panose="020B0604030504040204" pitchFamily="34" charset="0"/>
              </a:rPr>
              <a:t>ound </a:t>
            </a:r>
            <a:r>
              <a:rPr lang="en-US" sz="1600" b="1" dirty="0">
                <a:solidFill>
                  <a:srgbClr val="000000"/>
                </a:solidFill>
                <a:latin typeface="Verdana" panose="020B0604030504040204" pitchFamily="34" charset="0"/>
                <a:ea typeface="Verdana" panose="020B0604030504040204" pitchFamily="34" charset="0"/>
              </a:rPr>
              <a:t>D</a:t>
            </a:r>
            <a:r>
              <a:rPr lang="en-US" sz="1600" b="1" i="0" dirty="0">
                <a:solidFill>
                  <a:srgbClr val="000000"/>
                </a:solidFill>
                <a:effectLst/>
                <a:latin typeface="Verdana" panose="020B0604030504040204" pitchFamily="34" charset="0"/>
                <a:ea typeface="Verdana" panose="020B0604030504040204" pitchFamily="34" charset="0"/>
              </a:rPr>
              <a:t>uring Room Search</a:t>
            </a:r>
            <a:endParaRPr lang="en-US" sz="16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7558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FDD50-28F7-4229-9578-1E489DBFAD84}"/>
              </a:ext>
            </a:extLst>
          </p:cNvPr>
          <p:cNvSpPr>
            <a:spLocks noGrp="1"/>
          </p:cNvSpPr>
          <p:nvPr>
            <p:ph type="title"/>
          </p:nvPr>
        </p:nvSpPr>
        <p:spPr/>
        <p:txBody>
          <a:bodyPr/>
          <a:lstStyle/>
          <a:p>
            <a:r>
              <a:rPr lang="en-US" dirty="0"/>
              <a:t>Data Presentation</a:t>
            </a:r>
          </a:p>
        </p:txBody>
      </p:sp>
      <p:sp>
        <p:nvSpPr>
          <p:cNvPr id="5" name="Text Placeholder 4">
            <a:extLst>
              <a:ext uri="{FF2B5EF4-FFF2-40B4-BE49-F238E27FC236}">
                <a16:creationId xmlns:a16="http://schemas.microsoft.com/office/drawing/2014/main" id="{55C560EA-4EE5-4845-B54F-7D510B9E9746}"/>
              </a:ext>
            </a:extLst>
          </p:cNvPr>
          <p:cNvSpPr>
            <a:spLocks noGrp="1"/>
          </p:cNvSpPr>
          <p:nvPr>
            <p:ph type="body" idx="1"/>
          </p:nvPr>
        </p:nvSpPr>
        <p:spPr>
          <a:xfrm>
            <a:off x="839788" y="1681163"/>
            <a:ext cx="5157787" cy="340584"/>
          </a:xfrm>
        </p:spPr>
        <p:txBody>
          <a:bodyPr>
            <a:normAutofit fontScale="85000" lnSpcReduction="20000"/>
          </a:bodyPr>
          <a:lstStyle/>
          <a:p>
            <a:r>
              <a:rPr lang="en-US" dirty="0"/>
              <a:t>Do’s			</a:t>
            </a:r>
          </a:p>
        </p:txBody>
      </p:sp>
      <p:sp>
        <p:nvSpPr>
          <p:cNvPr id="6" name="Content Placeholder 5">
            <a:extLst>
              <a:ext uri="{FF2B5EF4-FFF2-40B4-BE49-F238E27FC236}">
                <a16:creationId xmlns:a16="http://schemas.microsoft.com/office/drawing/2014/main" id="{B50519C1-3DC8-4B05-B11D-B2021730BE2A}"/>
              </a:ext>
            </a:extLst>
          </p:cNvPr>
          <p:cNvSpPr>
            <a:spLocks noGrp="1"/>
          </p:cNvSpPr>
          <p:nvPr>
            <p:ph sz="half" idx="2"/>
          </p:nvPr>
        </p:nvSpPr>
        <p:spPr>
          <a:xfrm>
            <a:off x="839788" y="2021747"/>
            <a:ext cx="5157787" cy="4167916"/>
          </a:xfrm>
        </p:spPr>
        <p:txBody>
          <a:bodyPr>
            <a:normAutofit fontScale="55000" lnSpcReduction="20000"/>
          </a:bodyPr>
          <a:lstStyle/>
          <a:p>
            <a:r>
              <a:rPr lang="en-US" dirty="0"/>
              <a:t>Be sure you have valid data</a:t>
            </a:r>
          </a:p>
          <a:p>
            <a:r>
              <a:rPr lang="en-US" dirty="0"/>
              <a:t>Send at least a years’ data with BL included.  Data since last PRC review is best. If there is a reason to send more or less data,  include a brief explanation. </a:t>
            </a:r>
          </a:p>
          <a:p>
            <a:r>
              <a:rPr lang="en-US" dirty="0"/>
              <a:t>Provide both numerical and graphed data that is easy to read and interpret</a:t>
            </a:r>
          </a:p>
          <a:p>
            <a:r>
              <a:rPr lang="en-US" dirty="0"/>
              <a:t>Include data for ALL TB listed on PRC cover sheet and all restrictive/aversive interventions listed </a:t>
            </a:r>
          </a:p>
          <a:p>
            <a:r>
              <a:rPr lang="en-US" dirty="0"/>
              <a:t>Choose a measurement that makes sense –for example, using a frequency count when rates of behavior are low and can be counted each time they occur or a percentage when opportunities vary over time, duration when how long the behavior lasts is the concern…etc. </a:t>
            </a:r>
          </a:p>
          <a:p>
            <a:r>
              <a:rPr lang="en-US" dirty="0"/>
              <a:t>Be sure to include all significant changes (meds, PBSP, significant life events, serious illness, etc.) on the graphs </a:t>
            </a:r>
          </a:p>
          <a:p>
            <a:r>
              <a:rPr lang="en-US" dirty="0"/>
              <a:t>Use your data and graphs to determine effect of treatment NOT just for PRC presentations </a:t>
            </a:r>
          </a:p>
          <a:p>
            <a:r>
              <a:rPr lang="en-US" dirty="0"/>
              <a:t>Include data to measure symptoms being treated with medication such as hallucinations, sleep, depression, etc.</a:t>
            </a:r>
          </a:p>
          <a:p>
            <a:endParaRPr lang="en-US" dirty="0"/>
          </a:p>
        </p:txBody>
      </p:sp>
      <p:sp>
        <p:nvSpPr>
          <p:cNvPr id="7" name="Text Placeholder 6">
            <a:extLst>
              <a:ext uri="{FF2B5EF4-FFF2-40B4-BE49-F238E27FC236}">
                <a16:creationId xmlns:a16="http://schemas.microsoft.com/office/drawing/2014/main" id="{D4C26C02-EC13-4AEA-A486-640D38D5CC6D}"/>
              </a:ext>
            </a:extLst>
          </p:cNvPr>
          <p:cNvSpPr>
            <a:spLocks noGrp="1"/>
          </p:cNvSpPr>
          <p:nvPr>
            <p:ph type="body" sz="quarter" idx="3"/>
          </p:nvPr>
        </p:nvSpPr>
        <p:spPr>
          <a:xfrm>
            <a:off x="6172200" y="1681163"/>
            <a:ext cx="5183188" cy="340584"/>
          </a:xfrm>
        </p:spPr>
        <p:txBody>
          <a:bodyPr>
            <a:normAutofit fontScale="85000" lnSpcReduction="20000"/>
          </a:bodyPr>
          <a:lstStyle/>
          <a:p>
            <a:r>
              <a:rPr lang="en-US" dirty="0"/>
              <a:t>Do Not’s </a:t>
            </a:r>
          </a:p>
        </p:txBody>
      </p:sp>
      <p:sp>
        <p:nvSpPr>
          <p:cNvPr id="8" name="Content Placeholder 7">
            <a:extLst>
              <a:ext uri="{FF2B5EF4-FFF2-40B4-BE49-F238E27FC236}">
                <a16:creationId xmlns:a16="http://schemas.microsoft.com/office/drawing/2014/main" id="{E587376A-61F4-478F-B0DA-860A28727B65}"/>
              </a:ext>
            </a:extLst>
          </p:cNvPr>
          <p:cNvSpPr>
            <a:spLocks noGrp="1"/>
          </p:cNvSpPr>
          <p:nvPr>
            <p:ph sz="quarter" idx="4"/>
          </p:nvPr>
        </p:nvSpPr>
        <p:spPr>
          <a:xfrm>
            <a:off x="6172200" y="2021747"/>
            <a:ext cx="5183188" cy="4167916"/>
          </a:xfrm>
        </p:spPr>
        <p:txBody>
          <a:bodyPr>
            <a:normAutofit fontScale="55000" lnSpcReduction="20000"/>
          </a:bodyPr>
          <a:lstStyle/>
          <a:p>
            <a:r>
              <a:rPr lang="en-US" dirty="0"/>
              <a:t>Do not include monthly/quarterly reports. Send in only </a:t>
            </a:r>
            <a:r>
              <a:rPr lang="en-US" b="1" dirty="0"/>
              <a:t>numerical and graphed data </a:t>
            </a:r>
            <a:r>
              <a:rPr lang="en-US" dirty="0"/>
              <a:t>that measures the behavior/symptoms that the treatment targets.  </a:t>
            </a:r>
          </a:p>
          <a:p>
            <a:r>
              <a:rPr lang="en-US" dirty="0"/>
              <a:t>Do not combine data with different measurement systems on the same graph unless you are using a secondary axis and they are somehow related.  </a:t>
            </a:r>
          </a:p>
          <a:p>
            <a:r>
              <a:rPr lang="en-US" dirty="0"/>
              <a:t>Do not try to graph to appease personal preferences.  Do what makes sense to support your program and treatments that is user friendly.  </a:t>
            </a:r>
          </a:p>
          <a:p>
            <a:r>
              <a:rPr lang="en-US" dirty="0"/>
              <a:t>Do not set up data collection systems that are impossible to for staff/family to collect accurate data. </a:t>
            </a:r>
          </a:p>
          <a:p>
            <a:r>
              <a:rPr lang="en-US" dirty="0"/>
              <a:t>Do not enter “0” if there is no data. 0 is data!</a:t>
            </a:r>
          </a:p>
          <a:p>
            <a:r>
              <a:rPr lang="en-US" dirty="0"/>
              <a:t>Do not send both longitudinal graphs and daily graphs unless it is critical to your presentation</a:t>
            </a:r>
          </a:p>
          <a:p>
            <a:r>
              <a:rPr lang="en-US" dirty="0"/>
              <a:t>Do not start collecting data and graphing days before PRC/HRC.  </a:t>
            </a:r>
          </a:p>
          <a:p>
            <a:r>
              <a:rPr lang="en-US" dirty="0"/>
              <a:t>Do not make this more difficult than it needs to be! </a:t>
            </a:r>
          </a:p>
          <a:p>
            <a:pPr marL="0" indent="0">
              <a:buNone/>
            </a:pPr>
            <a:endParaRPr lang="en-US" dirty="0"/>
          </a:p>
          <a:p>
            <a:endParaRPr lang="en-US" dirty="0"/>
          </a:p>
        </p:txBody>
      </p:sp>
    </p:spTree>
    <p:extLst>
      <p:ext uri="{BB962C8B-B14F-4D97-AF65-F5344CB8AC3E}">
        <p14:creationId xmlns:p14="http://schemas.microsoft.com/office/powerpoint/2010/main" val="160628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6B5C4-32F5-4CA9-BBD0-2046F1AF67D2}"/>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kern="1200" dirty="0">
                <a:solidFill>
                  <a:schemeClr val="tx1"/>
                </a:solidFill>
                <a:latin typeface="+mj-lt"/>
                <a:ea typeface="+mj-ea"/>
                <a:cs typeface="+mj-cs"/>
              </a:rPr>
              <a:t>Data presentation: What is needed?</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AC84F6D-4045-48E1-BB97-03A11E3837B8}"/>
              </a:ext>
            </a:extLst>
          </p:cNvPr>
          <p:cNvSpPr>
            <a:spLocks noGrp="1"/>
          </p:cNvSpPr>
          <p:nvPr>
            <p:ph type="subTitle" idx="1"/>
          </p:nvPr>
        </p:nvSpPr>
        <p:spPr>
          <a:xfrm>
            <a:off x="838200" y="1929384"/>
            <a:ext cx="10515600" cy="4251960"/>
          </a:xfrm>
        </p:spPr>
        <p:txBody>
          <a:bodyPr vert="horz" lIns="91440" tIns="45720" rIns="91440" bIns="45720" rtlCol="0">
            <a:normAutofit fontScale="92500" lnSpcReduction="20000"/>
          </a:bodyPr>
          <a:lstStyle/>
          <a:p>
            <a:pPr marL="228600" algn="l"/>
            <a:r>
              <a:rPr lang="en-US" sz="2200" dirty="0"/>
              <a:t>1. Numerical data and a graph for </a:t>
            </a:r>
            <a:r>
              <a:rPr lang="en-US" sz="2200" b="1" dirty="0"/>
              <a:t>positive targeted behaviors </a:t>
            </a:r>
            <a:r>
              <a:rPr lang="en-US" sz="2200" dirty="0"/>
              <a:t>to increase that are </a:t>
            </a:r>
            <a:r>
              <a:rPr lang="en-US" sz="2200" b="1" dirty="0"/>
              <a:t>functionally equivalen</a:t>
            </a:r>
            <a:r>
              <a:rPr lang="en-US" sz="2200" dirty="0"/>
              <a:t>t to the maladaptive behaviors.  </a:t>
            </a:r>
          </a:p>
          <a:p>
            <a:pPr marL="228600" algn="l"/>
            <a:r>
              <a:rPr lang="en-US" sz="2200" dirty="0"/>
              <a:t>2. Numerical data and a graph for </a:t>
            </a:r>
            <a:r>
              <a:rPr lang="en-US" sz="2200" b="1" dirty="0"/>
              <a:t>maladaptive behaviors </a:t>
            </a:r>
            <a:r>
              <a:rPr lang="en-US" sz="2200" dirty="0"/>
              <a:t>that are part of the PBSP and/or treated with other interventions (e.g. medications or therapy) </a:t>
            </a:r>
          </a:p>
          <a:p>
            <a:pPr marL="228600" algn="l"/>
            <a:r>
              <a:rPr lang="en-US" sz="2200" dirty="0"/>
              <a:t>3. Graphs need to display the effect of treatment by showing the rate of behaviors under the conditions of the treatment and changes made to the treatment.  Define and label treatment interventions using phase change lines, text boxes, or narrative notations. </a:t>
            </a:r>
          </a:p>
          <a:p>
            <a:pPr marL="228600" algn="l"/>
            <a:r>
              <a:rPr lang="en-US" sz="2200" dirty="0"/>
              <a:t>4. PRC requires head hits to be graphed showing the frequency and intensity (mild, moderate, and severe)</a:t>
            </a:r>
          </a:p>
          <a:p>
            <a:pPr marL="228600" algn="l"/>
            <a:r>
              <a:rPr lang="en-US" sz="2200" dirty="0"/>
              <a:t>5. PRC requires restraint data and graphs to display the frequency, type and duration.</a:t>
            </a:r>
          </a:p>
          <a:p>
            <a:pPr marL="228600" algn="l"/>
            <a:r>
              <a:rPr lang="en-US" sz="2200" dirty="0"/>
              <a:t>6. PRC/HRC requires data to justify the benefit of any aversive or restrictive intervention. </a:t>
            </a:r>
          </a:p>
          <a:p>
            <a:pPr marL="228600" algn="l"/>
            <a:r>
              <a:rPr lang="en-US" sz="2200" dirty="0"/>
              <a:t>7. These data and graphs are also needed for quarterly behavioral reviews provided to case managers and reviewed at team meetings, URR, and resource management annual performance reviews.</a:t>
            </a:r>
          </a:p>
        </p:txBody>
      </p:sp>
    </p:spTree>
    <p:extLst>
      <p:ext uri="{BB962C8B-B14F-4D97-AF65-F5344CB8AC3E}">
        <p14:creationId xmlns:p14="http://schemas.microsoft.com/office/powerpoint/2010/main" val="413995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ubtitle 3">
            <a:extLst>
              <a:ext uri="{FF2B5EF4-FFF2-40B4-BE49-F238E27FC236}">
                <a16:creationId xmlns:a16="http://schemas.microsoft.com/office/drawing/2014/main" id="{5395286F-C849-4803-B03C-10EF1E5E0EE1}"/>
              </a:ext>
            </a:extLst>
          </p:cNvPr>
          <p:cNvSpPr>
            <a:spLocks noGrp="1"/>
          </p:cNvSpPr>
          <p:nvPr>
            <p:ph type="subTitle" idx="1"/>
          </p:nvPr>
        </p:nvSpPr>
        <p:spPr>
          <a:xfrm>
            <a:off x="354105" y="1126836"/>
            <a:ext cx="2919738" cy="2301949"/>
          </a:xfrm>
        </p:spPr>
        <p:txBody>
          <a:bodyPr anchor="b">
            <a:noAutofit/>
          </a:bodyPr>
          <a:lstStyle/>
          <a:p>
            <a:pPr algn="l"/>
            <a:r>
              <a:rPr lang="en-US" sz="3200" b="1" i="1" dirty="0">
                <a:solidFill>
                  <a:srgbClr val="FFFFFF"/>
                </a:solidFill>
              </a:rPr>
              <a:t>Targeted Maladaptive Behavior and effect of medications: </a:t>
            </a:r>
          </a:p>
        </p:txBody>
      </p:sp>
      <p:graphicFrame>
        <p:nvGraphicFramePr>
          <p:cNvPr id="2" name="Chart 1">
            <a:extLst>
              <a:ext uri="{FF2B5EF4-FFF2-40B4-BE49-F238E27FC236}">
                <a16:creationId xmlns:a16="http://schemas.microsoft.com/office/drawing/2014/main" id="{9AA30CE8-9AB4-43D0-98A1-C035C206FEB5}"/>
              </a:ext>
            </a:extLst>
          </p:cNvPr>
          <p:cNvGraphicFramePr>
            <a:graphicFrameLocks/>
          </p:cNvGraphicFramePr>
          <p:nvPr>
            <p:extLst>
              <p:ext uri="{D42A27DB-BD31-4B8C-83A1-F6EECF244321}">
                <p14:modId xmlns:p14="http://schemas.microsoft.com/office/powerpoint/2010/main" val="3252230732"/>
              </p:ext>
            </p:extLst>
          </p:nvPr>
        </p:nvGraphicFramePr>
        <p:xfrm>
          <a:off x="4502428" y="467208"/>
          <a:ext cx="7225748" cy="5923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843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7506BDA0-A656-48C7-8750-9FB0BFC7B639}"/>
              </a:ext>
            </a:extLst>
          </p:cNvPr>
          <p:cNvSpPr>
            <a:spLocks noGrp="1"/>
          </p:cNvSpPr>
          <p:nvPr>
            <p:ph type="ctrTitle"/>
          </p:nvPr>
        </p:nvSpPr>
        <p:spPr>
          <a:xfrm>
            <a:off x="660041" y="1190854"/>
            <a:ext cx="2880828" cy="3071906"/>
          </a:xfrm>
        </p:spPr>
        <p:txBody>
          <a:bodyPr anchor="t">
            <a:normAutofit/>
          </a:bodyPr>
          <a:lstStyle/>
          <a:p>
            <a:pPr algn="l"/>
            <a:r>
              <a:rPr lang="en-US" sz="2800" b="1" dirty="0">
                <a:solidFill>
                  <a:srgbClr val="FFFFFF"/>
                </a:solidFill>
              </a:rPr>
              <a:t>Positive TB and Maladaptive TB: Baseline &amp;Implementation effect</a:t>
            </a:r>
            <a:br>
              <a:rPr lang="en-US" sz="2800" b="1" dirty="0">
                <a:solidFill>
                  <a:srgbClr val="FFFFFF"/>
                </a:solidFill>
              </a:rPr>
            </a:br>
            <a:endParaRPr lang="en-US" sz="2800" b="1" dirty="0">
              <a:solidFill>
                <a:srgbClr val="FFFFFF"/>
              </a:solidFill>
            </a:endParaRPr>
          </a:p>
        </p:txBody>
      </p:sp>
      <p:graphicFrame>
        <p:nvGraphicFramePr>
          <p:cNvPr id="12" name="Chart 11">
            <a:extLst>
              <a:ext uri="{FF2B5EF4-FFF2-40B4-BE49-F238E27FC236}">
                <a16:creationId xmlns:a16="http://schemas.microsoft.com/office/drawing/2014/main" id="{C17EE7A4-FB78-4531-ADD0-E0CBC055EEBF}"/>
              </a:ext>
            </a:extLst>
          </p:cNvPr>
          <p:cNvGraphicFramePr>
            <a:graphicFrameLocks/>
          </p:cNvGraphicFramePr>
          <p:nvPr>
            <p:extLst>
              <p:ext uri="{D42A27DB-BD31-4B8C-83A1-F6EECF244321}">
                <p14:modId xmlns:p14="http://schemas.microsoft.com/office/powerpoint/2010/main" val="3853536580"/>
              </p:ext>
            </p:extLst>
          </p:nvPr>
        </p:nvGraphicFramePr>
        <p:xfrm>
          <a:off x="4346678" y="387927"/>
          <a:ext cx="7254195" cy="5264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686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E368768-6181-4670-B839-816FB559BD6A}"/>
              </a:ext>
            </a:extLst>
          </p:cNvPr>
          <p:cNvSpPr>
            <a:spLocks noGrp="1"/>
          </p:cNvSpPr>
          <p:nvPr>
            <p:ph type="title"/>
          </p:nvPr>
        </p:nvSpPr>
        <p:spPr>
          <a:xfrm>
            <a:off x="535020" y="685800"/>
            <a:ext cx="2780271" cy="5105400"/>
          </a:xfrm>
        </p:spPr>
        <p:txBody>
          <a:bodyPr>
            <a:normAutofit/>
          </a:bodyPr>
          <a:lstStyle/>
          <a:p>
            <a:r>
              <a:rPr lang="en-US" sz="3200" dirty="0">
                <a:solidFill>
                  <a:srgbClr val="FFFFFF"/>
                </a:solidFill>
              </a:rPr>
              <a:t>Frequency of Aggression to others and environment and use of aversive interventions </a:t>
            </a:r>
          </a:p>
        </p:txBody>
      </p:sp>
      <p:graphicFrame>
        <p:nvGraphicFramePr>
          <p:cNvPr id="4" name="Content Placeholder 3">
            <a:extLst>
              <a:ext uri="{FF2B5EF4-FFF2-40B4-BE49-F238E27FC236}">
                <a16:creationId xmlns:a16="http://schemas.microsoft.com/office/drawing/2014/main" id="{AFD8EE31-0E31-4BED-97B9-FE2AAE23D767}"/>
              </a:ext>
            </a:extLst>
          </p:cNvPr>
          <p:cNvGraphicFramePr>
            <a:graphicFrameLocks noGrp="1"/>
          </p:cNvGraphicFramePr>
          <p:nvPr>
            <p:ph idx="1"/>
            <p:extLst>
              <p:ext uri="{D42A27DB-BD31-4B8C-83A1-F6EECF244321}">
                <p14:modId xmlns:p14="http://schemas.microsoft.com/office/powerpoint/2010/main" val="4089218849"/>
              </p:ext>
            </p:extLst>
          </p:nvPr>
        </p:nvGraphicFramePr>
        <p:xfrm>
          <a:off x="5010150" y="685800"/>
          <a:ext cx="6492875"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10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613A-F9C0-44FA-AE8D-D09846E11B08}"/>
              </a:ext>
            </a:extLst>
          </p:cNvPr>
          <p:cNvSpPr>
            <a:spLocks noGrp="1"/>
          </p:cNvSpPr>
          <p:nvPr>
            <p:ph type="title"/>
          </p:nvPr>
        </p:nvSpPr>
        <p:spPr/>
        <p:txBody>
          <a:bodyPr>
            <a:normAutofit/>
          </a:bodyPr>
          <a:lstStyle/>
          <a:p>
            <a:r>
              <a:rPr lang="en-US" sz="3600" b="1" i="1" dirty="0">
                <a:solidFill>
                  <a:schemeClr val="accent1">
                    <a:lumMod val="75000"/>
                  </a:schemeClr>
                </a:solidFill>
              </a:rPr>
              <a:t>Graphing Restraints by Frequency, Type, and Duration</a:t>
            </a:r>
          </a:p>
        </p:txBody>
      </p:sp>
      <p:graphicFrame>
        <p:nvGraphicFramePr>
          <p:cNvPr id="11" name="Content Placeholder 10">
            <a:extLst>
              <a:ext uri="{FF2B5EF4-FFF2-40B4-BE49-F238E27FC236}">
                <a16:creationId xmlns:a16="http://schemas.microsoft.com/office/drawing/2014/main" id="{425CA7B7-403D-4D73-8CF6-85FAB42DFEFC}"/>
              </a:ext>
            </a:extLst>
          </p:cNvPr>
          <p:cNvGraphicFramePr>
            <a:graphicFrameLocks noGrp="1"/>
          </p:cNvGraphicFramePr>
          <p:nvPr>
            <p:ph idx="1"/>
            <p:extLst>
              <p:ext uri="{D42A27DB-BD31-4B8C-83A1-F6EECF244321}">
                <p14:modId xmlns:p14="http://schemas.microsoft.com/office/powerpoint/2010/main" val="3222537351"/>
              </p:ext>
            </p:extLst>
          </p:nvPr>
        </p:nvGraphicFramePr>
        <p:xfrm>
          <a:off x="838199" y="1825625"/>
          <a:ext cx="4768273"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85D3A551-869E-4DC5-8552-A27D1447E7D4}"/>
              </a:ext>
            </a:extLst>
          </p:cNvPr>
          <p:cNvGraphicFramePr>
            <a:graphicFrameLocks/>
          </p:cNvGraphicFramePr>
          <p:nvPr>
            <p:extLst>
              <p:ext uri="{D42A27DB-BD31-4B8C-83A1-F6EECF244321}">
                <p14:modId xmlns:p14="http://schemas.microsoft.com/office/powerpoint/2010/main" val="53274413"/>
              </p:ext>
            </p:extLst>
          </p:nvPr>
        </p:nvGraphicFramePr>
        <p:xfrm>
          <a:off x="6093690" y="1911927"/>
          <a:ext cx="4768273" cy="42650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707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23">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79744924-072E-438E-B0AE-3EE1E6164D33}"/>
              </a:ext>
            </a:extLst>
          </p:cNvPr>
          <p:cNvSpPr>
            <a:spLocks noGrp="1"/>
          </p:cNvSpPr>
          <p:nvPr>
            <p:ph type="title"/>
          </p:nvPr>
        </p:nvSpPr>
        <p:spPr>
          <a:xfrm>
            <a:off x="838200" y="365125"/>
            <a:ext cx="10515600" cy="930275"/>
          </a:xfrm>
        </p:spPr>
        <p:txBody>
          <a:bodyPr>
            <a:normAutofit/>
          </a:bodyPr>
          <a:lstStyle/>
          <a:p>
            <a:r>
              <a:rPr lang="en-US"/>
              <a:t>Graphing Head Hits (Mild/Moderate/Severe)</a:t>
            </a:r>
          </a:p>
        </p:txBody>
      </p:sp>
      <p:graphicFrame>
        <p:nvGraphicFramePr>
          <p:cNvPr id="31" name="Content Placeholder 30">
            <a:extLst>
              <a:ext uri="{FF2B5EF4-FFF2-40B4-BE49-F238E27FC236}">
                <a16:creationId xmlns:a16="http://schemas.microsoft.com/office/drawing/2014/main" id="{A0E153D1-A82E-4CD0-815B-9D5317114502}"/>
              </a:ext>
            </a:extLst>
          </p:cNvPr>
          <p:cNvGraphicFramePr>
            <a:graphicFrameLocks noGrp="1"/>
          </p:cNvGraphicFramePr>
          <p:nvPr>
            <p:ph idx="1"/>
            <p:extLst>
              <p:ext uri="{D42A27DB-BD31-4B8C-83A1-F6EECF244321}">
                <p14:modId xmlns:p14="http://schemas.microsoft.com/office/powerpoint/2010/main" val="425009982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25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42B6E63-1803-4B61-9808-BB06CD877A71}"/>
              </a:ext>
            </a:extLst>
          </p:cNvPr>
          <p:cNvGraphicFramePr>
            <a:graphicFrameLocks/>
          </p:cNvGraphicFramePr>
          <p:nvPr>
            <p:extLst>
              <p:ext uri="{D42A27DB-BD31-4B8C-83A1-F6EECF244321}">
                <p14:modId xmlns:p14="http://schemas.microsoft.com/office/powerpoint/2010/main" val="243093132"/>
              </p:ext>
            </p:extLst>
          </p:nvPr>
        </p:nvGraphicFramePr>
        <p:xfrm>
          <a:off x="1984498" y="826474"/>
          <a:ext cx="8017164" cy="3352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D3F589AA-3082-4120-9BC4-6EF6602A1C8B}"/>
              </a:ext>
            </a:extLst>
          </p:cNvPr>
          <p:cNvGraphicFramePr>
            <a:graphicFrameLocks noGrp="1"/>
          </p:cNvGraphicFramePr>
          <p:nvPr>
            <p:extLst>
              <p:ext uri="{D42A27DB-BD31-4B8C-83A1-F6EECF244321}">
                <p14:modId xmlns:p14="http://schemas.microsoft.com/office/powerpoint/2010/main" val="2800062082"/>
              </p:ext>
            </p:extLst>
          </p:nvPr>
        </p:nvGraphicFramePr>
        <p:xfrm>
          <a:off x="1680753" y="4179275"/>
          <a:ext cx="8908871" cy="1773555"/>
        </p:xfrm>
        <a:graphic>
          <a:graphicData uri="http://schemas.openxmlformats.org/drawingml/2006/table">
            <a:tbl>
              <a:tblPr>
                <a:tableStyleId>{5C22544A-7EE6-4342-B048-85BDC9FD1C3A}</a:tableStyleId>
              </a:tblPr>
              <a:tblGrid>
                <a:gridCol w="1781775">
                  <a:extLst>
                    <a:ext uri="{9D8B030D-6E8A-4147-A177-3AD203B41FA5}">
                      <a16:colId xmlns:a16="http://schemas.microsoft.com/office/drawing/2014/main" val="2651999671"/>
                    </a:ext>
                  </a:extLst>
                </a:gridCol>
                <a:gridCol w="890887">
                  <a:extLst>
                    <a:ext uri="{9D8B030D-6E8A-4147-A177-3AD203B41FA5}">
                      <a16:colId xmlns:a16="http://schemas.microsoft.com/office/drawing/2014/main" val="1815495738"/>
                    </a:ext>
                  </a:extLst>
                </a:gridCol>
                <a:gridCol w="890887">
                  <a:extLst>
                    <a:ext uri="{9D8B030D-6E8A-4147-A177-3AD203B41FA5}">
                      <a16:colId xmlns:a16="http://schemas.microsoft.com/office/drawing/2014/main" val="2427524015"/>
                    </a:ext>
                  </a:extLst>
                </a:gridCol>
                <a:gridCol w="890887">
                  <a:extLst>
                    <a:ext uri="{9D8B030D-6E8A-4147-A177-3AD203B41FA5}">
                      <a16:colId xmlns:a16="http://schemas.microsoft.com/office/drawing/2014/main" val="2498910348"/>
                    </a:ext>
                  </a:extLst>
                </a:gridCol>
                <a:gridCol w="890887">
                  <a:extLst>
                    <a:ext uri="{9D8B030D-6E8A-4147-A177-3AD203B41FA5}">
                      <a16:colId xmlns:a16="http://schemas.microsoft.com/office/drawing/2014/main" val="2432688737"/>
                    </a:ext>
                  </a:extLst>
                </a:gridCol>
                <a:gridCol w="890887">
                  <a:extLst>
                    <a:ext uri="{9D8B030D-6E8A-4147-A177-3AD203B41FA5}">
                      <a16:colId xmlns:a16="http://schemas.microsoft.com/office/drawing/2014/main" val="3154151908"/>
                    </a:ext>
                  </a:extLst>
                </a:gridCol>
                <a:gridCol w="890887">
                  <a:extLst>
                    <a:ext uri="{9D8B030D-6E8A-4147-A177-3AD203B41FA5}">
                      <a16:colId xmlns:a16="http://schemas.microsoft.com/office/drawing/2014/main" val="2652658974"/>
                    </a:ext>
                  </a:extLst>
                </a:gridCol>
                <a:gridCol w="890887">
                  <a:extLst>
                    <a:ext uri="{9D8B030D-6E8A-4147-A177-3AD203B41FA5}">
                      <a16:colId xmlns:a16="http://schemas.microsoft.com/office/drawing/2014/main" val="1814898102"/>
                    </a:ext>
                  </a:extLst>
                </a:gridCol>
                <a:gridCol w="890887">
                  <a:extLst>
                    <a:ext uri="{9D8B030D-6E8A-4147-A177-3AD203B41FA5}">
                      <a16:colId xmlns:a16="http://schemas.microsoft.com/office/drawing/2014/main" val="3094841487"/>
                    </a:ext>
                  </a:extLst>
                </a:gridCol>
              </a:tblGrid>
              <a:tr h="190500">
                <a:tc gridSpan="8">
                  <a:txBody>
                    <a:bodyPr/>
                    <a:lstStyle/>
                    <a:p>
                      <a:pPr algn="l" fontAlgn="b"/>
                      <a:r>
                        <a:rPr lang="en-US" sz="1600" b="1" u="none" strike="noStrike">
                          <a:effectLst/>
                        </a:rPr>
                        <a:t>Joe moved into Smith Rd. CLA on 7/1/21 from family home.  BL was collected using ABC data</a:t>
                      </a:r>
                      <a:endParaRPr lang="en-US" sz="16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8726421"/>
                  </a:ext>
                </a:extLst>
              </a:tr>
              <a:tr h="190500">
                <a:tc gridSpan="8">
                  <a:txBody>
                    <a:bodyPr/>
                    <a:lstStyle/>
                    <a:p>
                      <a:pPr algn="l" fontAlgn="b"/>
                      <a:r>
                        <a:rPr lang="en-US" sz="1600" b="1" u="none" strike="noStrike">
                          <a:effectLst/>
                        </a:rPr>
                        <a:t>collection from 7/1/21-7/29/21.  A calm hands procedure was introduced to Joe and staff </a:t>
                      </a:r>
                      <a:endParaRPr lang="en-US" sz="16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3985613"/>
                  </a:ext>
                </a:extLst>
              </a:tr>
              <a:tr h="190500">
                <a:tc gridSpan="9">
                  <a:txBody>
                    <a:bodyPr/>
                    <a:lstStyle/>
                    <a:p>
                      <a:pPr algn="l" fontAlgn="b"/>
                      <a:r>
                        <a:rPr lang="en-US" sz="1600" b="1" u="none" strike="noStrike">
                          <a:effectLst/>
                        </a:rPr>
                        <a:t>on 7/29. Implementation began 7/30/21. Dr. Brown decreased Ativan on 8/5 based on progress</a:t>
                      </a:r>
                      <a:endParaRPr lang="en-US" sz="16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6787022"/>
                  </a:ext>
                </a:extLst>
              </a:tr>
              <a:tr h="190500">
                <a:tc gridSpan="8">
                  <a:txBody>
                    <a:bodyPr/>
                    <a:lstStyle/>
                    <a:p>
                      <a:pPr algn="l" fontAlgn="b"/>
                      <a:r>
                        <a:rPr lang="en-US" sz="1600" b="1" u="none" strike="noStrike">
                          <a:effectLst/>
                        </a:rPr>
                        <a:t>noted and concern with sedation. Aggression begn to increase as Joe had more energy and </a:t>
                      </a:r>
                      <a:endParaRPr lang="en-US" sz="16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797553"/>
                  </a:ext>
                </a:extLst>
              </a:tr>
              <a:tr h="190500">
                <a:tc gridSpan="9">
                  <a:txBody>
                    <a:bodyPr/>
                    <a:lstStyle/>
                    <a:p>
                      <a:pPr algn="l" fontAlgn="b"/>
                      <a:r>
                        <a:rPr lang="en-US" sz="1600" b="1" u="none" strike="noStrike">
                          <a:effectLst/>
                        </a:rPr>
                        <a:t>appeared to enjoy the attention from staff. A behavior contract was added to povide attention</a:t>
                      </a:r>
                      <a:endParaRPr lang="en-US" sz="16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7380123"/>
                  </a:ext>
                </a:extLst>
              </a:tr>
              <a:tr h="190500">
                <a:tc gridSpan="9">
                  <a:txBody>
                    <a:bodyPr/>
                    <a:lstStyle/>
                    <a:p>
                      <a:pPr algn="l" fontAlgn="b"/>
                      <a:r>
                        <a:rPr lang="en-US" sz="1600" b="1" u="none" strike="noStrike">
                          <a:effectLst/>
                        </a:rPr>
                        <a:t>for on task behavior with absense of aggression on 8/9/21.  Joe is happy to return to day program</a:t>
                      </a:r>
                      <a:endParaRPr lang="en-US" sz="1600" b="1"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3371836"/>
                  </a:ext>
                </a:extLst>
              </a:tr>
              <a:tr h="190500">
                <a:tc>
                  <a:txBody>
                    <a:bodyPr/>
                    <a:lstStyle/>
                    <a:p>
                      <a:pPr algn="l" fontAlgn="b"/>
                      <a:r>
                        <a:rPr lang="en-US" sz="1600" b="1" u="none" strike="noStrike" dirty="0">
                          <a:effectLst/>
                        </a:rPr>
                        <a:t>on 8/16/21. </a:t>
                      </a:r>
                      <a:endParaRPr lang="en-US" sz="1600" b="1" i="1"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464299"/>
                  </a:ext>
                </a:extLst>
              </a:tr>
            </a:tbl>
          </a:graphicData>
        </a:graphic>
      </p:graphicFrame>
      <p:sp>
        <p:nvSpPr>
          <p:cNvPr id="2" name="Title 1">
            <a:extLst>
              <a:ext uri="{FF2B5EF4-FFF2-40B4-BE49-F238E27FC236}">
                <a16:creationId xmlns:a16="http://schemas.microsoft.com/office/drawing/2014/main" id="{5E789FA0-BB65-409A-97FD-49D62D4C0DBA}"/>
              </a:ext>
            </a:extLst>
          </p:cNvPr>
          <p:cNvSpPr>
            <a:spLocks noGrp="1"/>
          </p:cNvSpPr>
          <p:nvPr>
            <p:ph type="title"/>
          </p:nvPr>
        </p:nvSpPr>
        <p:spPr>
          <a:xfrm>
            <a:off x="578526" y="147411"/>
            <a:ext cx="10515600" cy="424088"/>
          </a:xfrm>
        </p:spPr>
        <p:txBody>
          <a:bodyPr>
            <a:noAutofit/>
          </a:bodyPr>
          <a:lstStyle/>
          <a:p>
            <a:pPr algn="ctr"/>
            <a:r>
              <a:rPr lang="en-US" sz="2800" b="1" dirty="0"/>
              <a:t>Graph with labeled phase change line and narrative summary</a:t>
            </a:r>
          </a:p>
        </p:txBody>
      </p:sp>
    </p:spTree>
    <p:extLst>
      <p:ext uri="{BB962C8B-B14F-4D97-AF65-F5344CB8AC3E}">
        <p14:creationId xmlns:p14="http://schemas.microsoft.com/office/powerpoint/2010/main" val="1037989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1319</TotalTime>
  <Words>1327</Words>
  <Application>Microsoft Office PowerPoint</Application>
  <PresentationFormat>Widescreen</PresentationFormat>
  <Paragraphs>166</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Amasis MT Pro Black</vt:lpstr>
      <vt:lpstr>Arial</vt:lpstr>
      <vt:lpstr>Calibri</vt:lpstr>
      <vt:lpstr>Calibri Light</vt:lpstr>
      <vt:lpstr>Century Gothic</vt:lpstr>
      <vt:lpstr>Times New Roman</vt:lpstr>
      <vt:lpstr>Verdana</vt:lpstr>
      <vt:lpstr>Verdana</vt:lpstr>
      <vt:lpstr>Office Theme</vt:lpstr>
      <vt:lpstr>Data Presentation and Graphing </vt:lpstr>
      <vt:lpstr>PowerPoint Presentation</vt:lpstr>
      <vt:lpstr>Data presentation: What is needed?</vt:lpstr>
      <vt:lpstr>PowerPoint Presentation</vt:lpstr>
      <vt:lpstr>Positive TB and Maladaptive TB: Baseline &amp;Implementation effect </vt:lpstr>
      <vt:lpstr>Frequency of Aggression to others and environment and use of aversive interventions </vt:lpstr>
      <vt:lpstr>Graphing Restraints by Frequency, Type, and Duration</vt:lpstr>
      <vt:lpstr>Graphing Head Hits (Mild/Moderate/Severe)</vt:lpstr>
      <vt:lpstr>Graph with labeled phase change line and narrative summary</vt:lpstr>
      <vt:lpstr>Data to support need to restrict Social Media</vt:lpstr>
      <vt:lpstr>PowerPoint Presentation</vt:lpstr>
      <vt:lpstr>Graphing Data Using Excel </vt:lpstr>
      <vt:lpstr>PowerPoint Presentation</vt:lpstr>
      <vt:lpstr>PowerPoint Presentation</vt:lpstr>
      <vt:lpstr>PowerPoint Presentation</vt:lpstr>
      <vt:lpstr>PowerPoint Presentation</vt:lpstr>
      <vt:lpstr>Therap Reporting and Graphing</vt:lpstr>
      <vt:lpstr>PowerPoint Presentation</vt:lpstr>
      <vt:lpstr>Therap Reporting and Graphing </vt:lpstr>
      <vt:lpstr>Therap Reporting and Graphing</vt:lpstr>
      <vt:lpstr>Therap Reporting and Graphing</vt:lpstr>
      <vt:lpstr>Therap Reporting Phase Changes</vt:lpstr>
      <vt:lpstr>Therap Reporting and Graphing</vt:lpstr>
      <vt:lpstr>Percentage of Time Restricted Items  Found During Room Search </vt:lpstr>
      <vt:lpstr>Data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Presentation and Graphing</dc:title>
  <dc:creator>Appellof, Sandra</dc:creator>
  <cp:lastModifiedBy>Lloyd, Brooke</cp:lastModifiedBy>
  <cp:revision>66</cp:revision>
  <cp:lastPrinted>2021-07-28T18:08:26Z</cp:lastPrinted>
  <dcterms:created xsi:type="dcterms:W3CDTF">2021-07-09T19:17:13Z</dcterms:created>
  <dcterms:modified xsi:type="dcterms:W3CDTF">2021-08-02T13:51:38Z</dcterms:modified>
</cp:coreProperties>
</file>