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4"/>
  </p:notesMasterIdLst>
  <p:sldIdLst>
    <p:sldId id="256" r:id="rId5"/>
    <p:sldId id="257" r:id="rId6"/>
    <p:sldId id="281" r:id="rId7"/>
    <p:sldId id="258" r:id="rId8"/>
    <p:sldId id="272" r:id="rId9"/>
    <p:sldId id="273" r:id="rId10"/>
    <p:sldId id="284" r:id="rId11"/>
    <p:sldId id="303" r:id="rId12"/>
    <p:sldId id="304" r:id="rId13"/>
    <p:sldId id="305" r:id="rId14"/>
    <p:sldId id="306" r:id="rId15"/>
    <p:sldId id="285" r:id="rId16"/>
    <p:sldId id="286" r:id="rId17"/>
    <p:sldId id="280" r:id="rId18"/>
    <p:sldId id="295" r:id="rId19"/>
    <p:sldId id="260" r:id="rId20"/>
    <p:sldId id="290" r:id="rId21"/>
    <p:sldId id="289" r:id="rId22"/>
    <p:sldId id="288" r:id="rId23"/>
    <p:sldId id="262" r:id="rId24"/>
    <p:sldId id="292" r:id="rId25"/>
    <p:sldId id="293" r:id="rId26"/>
    <p:sldId id="294" r:id="rId27"/>
    <p:sldId id="291" r:id="rId28"/>
    <p:sldId id="269" r:id="rId29"/>
    <p:sldId id="270" r:id="rId30"/>
    <p:sldId id="263" r:id="rId31"/>
    <p:sldId id="268" r:id="rId32"/>
    <p:sldId id="266" r:id="rId33"/>
    <p:sldId id="267" r:id="rId34"/>
    <p:sldId id="261" r:id="rId35"/>
    <p:sldId id="287" r:id="rId36"/>
    <p:sldId id="298" r:id="rId37"/>
    <p:sldId id="299" r:id="rId38"/>
    <p:sldId id="283" r:id="rId39"/>
    <p:sldId id="259" r:id="rId40"/>
    <p:sldId id="271" r:id="rId41"/>
    <p:sldId id="274" r:id="rId42"/>
    <p:sldId id="296" r:id="rId43"/>
    <p:sldId id="300" r:id="rId44"/>
    <p:sldId id="301" r:id="rId45"/>
    <p:sldId id="275" r:id="rId46"/>
    <p:sldId id="302" r:id="rId47"/>
    <p:sldId id="307" r:id="rId48"/>
    <p:sldId id="277" r:id="rId49"/>
    <p:sldId id="278" r:id="rId50"/>
    <p:sldId id="297" r:id="rId51"/>
    <p:sldId id="308" r:id="rId52"/>
    <p:sldId id="279" r:id="rId5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99734E-B36C-4CEA-B506-455A02D9D493}" v="2694" dt="2021-04-30T16:28:48.2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0" d="100"/>
          <a:sy n="50" d="100"/>
        </p:scale>
        <p:origin x="72" y="3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37</c:v>
                </c:pt>
                <c:pt idx="1">
                  <c:v>58</c:v>
                </c:pt>
                <c:pt idx="2">
                  <c:v>65</c:v>
                </c:pt>
                <c:pt idx="3">
                  <c:v>3</c:v>
                </c:pt>
              </c:numCache>
            </c:numRef>
          </c:val>
          <c:extLst>
            <c:ext xmlns:c16="http://schemas.microsoft.com/office/drawing/2014/chart" uri="{C3380CC4-5D6E-409C-BE32-E72D297353CC}">
              <c16:uniqueId val="{00000000-36CC-4BAD-B8A8-BB4BB4626379}"/>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3</c:v>
                </c:pt>
                <c:pt idx="1">
                  <c:v>11</c:v>
                </c:pt>
                <c:pt idx="2">
                  <c:v>14</c:v>
                </c:pt>
                <c:pt idx="3">
                  <c:v>0</c:v>
                </c:pt>
              </c:numCache>
            </c:numRef>
          </c:val>
          <c:extLst>
            <c:ext xmlns:c16="http://schemas.microsoft.com/office/drawing/2014/chart" uri="{C3380CC4-5D6E-409C-BE32-E72D297353CC}">
              <c16:uniqueId val="{00000001-36CC-4BAD-B8A8-BB4BB4626379}"/>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8</c:v>
                </c:pt>
                <c:pt idx="1">
                  <c:v>9</c:v>
                </c:pt>
                <c:pt idx="2">
                  <c:v>7</c:v>
                </c:pt>
                <c:pt idx="3">
                  <c:v>5</c:v>
                </c:pt>
              </c:numCache>
            </c:numRef>
          </c:val>
          <c:extLst>
            <c:ext xmlns:c16="http://schemas.microsoft.com/office/drawing/2014/chart" uri="{C3380CC4-5D6E-409C-BE32-E72D297353CC}">
              <c16:uniqueId val="{00000002-36CC-4BAD-B8A8-BB4BB4626379}"/>
            </c:ext>
          </c:extLst>
        </c:ser>
        <c:dLbls>
          <c:showLegendKey val="0"/>
          <c:showVal val="0"/>
          <c:showCatName val="0"/>
          <c:showSerName val="0"/>
          <c:showPercent val="0"/>
          <c:showBubbleSize val="0"/>
        </c:dLbls>
        <c:gapWidth val="219"/>
        <c:overlap val="-27"/>
        <c:axId val="1614604399"/>
        <c:axId val="1923474943"/>
      </c:barChart>
      <c:catAx>
        <c:axId val="16146043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23474943"/>
        <c:crosses val="autoZero"/>
        <c:auto val="1"/>
        <c:lblAlgn val="ctr"/>
        <c:lblOffset val="100"/>
        <c:noMultiLvlLbl val="0"/>
      </c:catAx>
      <c:valAx>
        <c:axId val="1923474943"/>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6146043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E46512-D99B-47ED-AA1D-A344DD5E722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DA8C283-FEC5-4BD4-93EC-233D4276B6A9}">
      <dgm:prSet/>
      <dgm:spPr/>
      <dgm:t>
        <a:bodyPr/>
        <a:lstStyle/>
        <a:p>
          <a:r>
            <a:rPr lang="en-US" b="1"/>
            <a:t>1. PRC Guiding Principles, b. PRC presentation for:</a:t>
          </a:r>
          <a:endParaRPr lang="en-US"/>
        </a:p>
      </dgm:t>
    </dgm:pt>
    <dgm:pt modelId="{9C991C77-0907-46B2-9CC3-59F8BAAFD5CC}" type="parTrans" cxnId="{33013397-83AE-4C97-B54F-59C64E43A026}">
      <dgm:prSet/>
      <dgm:spPr/>
      <dgm:t>
        <a:bodyPr/>
        <a:lstStyle/>
        <a:p>
          <a:endParaRPr lang="en-US" sz="1400"/>
        </a:p>
      </dgm:t>
    </dgm:pt>
    <dgm:pt modelId="{1F5D4FB9-8DB7-46DC-B462-0DB67788CE6E}" type="sibTrans" cxnId="{33013397-83AE-4C97-B54F-59C64E43A026}">
      <dgm:prSet/>
      <dgm:spPr/>
      <dgm:t>
        <a:bodyPr/>
        <a:lstStyle/>
        <a:p>
          <a:endParaRPr lang="en-US"/>
        </a:p>
      </dgm:t>
    </dgm:pt>
    <dgm:pt modelId="{B3AB30B3-D899-4961-A8FB-E7F94711C9CD}">
      <dgm:prSet/>
      <dgm:spPr/>
      <dgm:t>
        <a:bodyPr/>
        <a:lstStyle/>
        <a:p>
          <a:r>
            <a:rPr lang="en-US"/>
            <a:t>Initial use or modification of floor control.</a:t>
          </a:r>
        </a:p>
      </dgm:t>
    </dgm:pt>
    <dgm:pt modelId="{6CAE32FB-6652-4085-9BFB-CD0AD15BF172}" type="parTrans" cxnId="{8A31673D-AF51-40DE-8BCE-2FB8360BD9B7}">
      <dgm:prSet/>
      <dgm:spPr/>
      <dgm:t>
        <a:bodyPr/>
        <a:lstStyle/>
        <a:p>
          <a:endParaRPr lang="en-US" sz="1400"/>
        </a:p>
      </dgm:t>
    </dgm:pt>
    <dgm:pt modelId="{11AC9DA0-E8BD-434B-BD86-B3C867198E09}" type="sibTrans" cxnId="{8A31673D-AF51-40DE-8BCE-2FB8360BD9B7}">
      <dgm:prSet/>
      <dgm:spPr/>
      <dgm:t>
        <a:bodyPr/>
        <a:lstStyle/>
        <a:p>
          <a:endParaRPr lang="en-US"/>
        </a:p>
      </dgm:t>
    </dgm:pt>
    <dgm:pt modelId="{1BA83BF6-9F87-49C1-9694-4A2CDCE2D3F0}">
      <dgm:prSet/>
      <dgm:spPr/>
      <dgm:t>
        <a:bodyPr/>
        <a:lstStyle/>
        <a:p>
          <a:r>
            <a:rPr lang="en-US"/>
            <a:t>Prone or face down </a:t>
          </a:r>
          <a:r>
            <a:rPr lang="en-US">
              <a:latin typeface="Century Gothic" panose="020B0502020202020204"/>
            </a:rPr>
            <a:t>restraint</a:t>
          </a:r>
          <a:r>
            <a:rPr lang="en-US"/>
            <a:t> is strictly prohibited.</a:t>
          </a:r>
        </a:p>
      </dgm:t>
    </dgm:pt>
    <dgm:pt modelId="{C8ACF8E8-BD4E-4604-928C-B27533D84E1D}" type="parTrans" cxnId="{A886624D-907C-488A-8B43-E3D70F08239D}">
      <dgm:prSet/>
      <dgm:spPr/>
      <dgm:t>
        <a:bodyPr/>
        <a:lstStyle/>
        <a:p>
          <a:endParaRPr lang="en-US" sz="1400"/>
        </a:p>
      </dgm:t>
    </dgm:pt>
    <dgm:pt modelId="{C7668FC2-15BA-4EC1-8C2D-9D3353EE27C8}" type="sibTrans" cxnId="{A886624D-907C-488A-8B43-E3D70F08239D}">
      <dgm:prSet/>
      <dgm:spPr/>
      <dgm:t>
        <a:bodyPr/>
        <a:lstStyle/>
        <a:p>
          <a:endParaRPr lang="en-US"/>
        </a:p>
      </dgm:t>
    </dgm:pt>
    <dgm:pt modelId="{F5D7356E-8407-4169-9169-891ED8B92A67}">
      <dgm:prSet/>
      <dgm:spPr/>
      <dgm:t>
        <a:bodyPr/>
        <a:lstStyle/>
        <a:p>
          <a:r>
            <a:rPr lang="en-US" b="1"/>
            <a:t>2. PRC Membership and Charge, c. Regional PRC reviews , makes recommendations, and approves the use of:</a:t>
          </a:r>
          <a:endParaRPr lang="en-US"/>
        </a:p>
      </dgm:t>
    </dgm:pt>
    <dgm:pt modelId="{B1024BE8-70B8-4E69-9244-E28A098EDCB2}" type="parTrans" cxnId="{484846B1-877D-47FA-A932-BBE6E3864BC5}">
      <dgm:prSet/>
      <dgm:spPr/>
      <dgm:t>
        <a:bodyPr/>
        <a:lstStyle/>
        <a:p>
          <a:endParaRPr lang="en-US" sz="1400"/>
        </a:p>
      </dgm:t>
    </dgm:pt>
    <dgm:pt modelId="{B0511410-A510-4CB5-A869-E771295C6EA3}" type="sibTrans" cxnId="{484846B1-877D-47FA-A932-BBE6E3864BC5}">
      <dgm:prSet/>
      <dgm:spPr/>
      <dgm:t>
        <a:bodyPr/>
        <a:lstStyle/>
        <a:p>
          <a:endParaRPr lang="en-US"/>
        </a:p>
      </dgm:t>
    </dgm:pt>
    <dgm:pt modelId="{CE3F441B-A688-46B7-8897-A501C542876C}">
      <dgm:prSet/>
      <dgm:spPr/>
      <dgm:t>
        <a:bodyPr/>
        <a:lstStyle/>
        <a:p>
          <a:r>
            <a:rPr lang="en-US"/>
            <a:t>iii. Any behavior plan that contains the use of aversive procedures, including new behavioral strategies, or changes to previously approved BSP if they include an aversive procedure.</a:t>
          </a:r>
        </a:p>
      </dgm:t>
    </dgm:pt>
    <dgm:pt modelId="{6DEC61EC-235E-4ECA-B094-A60F5528CCE3}" type="parTrans" cxnId="{D97A676F-ADCC-4639-AD19-352C348C80D2}">
      <dgm:prSet/>
      <dgm:spPr/>
      <dgm:t>
        <a:bodyPr/>
        <a:lstStyle/>
        <a:p>
          <a:endParaRPr lang="en-US" sz="1400"/>
        </a:p>
      </dgm:t>
    </dgm:pt>
    <dgm:pt modelId="{9FB7161E-A85B-4544-9780-CFE1C8D08860}" type="sibTrans" cxnId="{D97A676F-ADCC-4639-AD19-352C348C80D2}">
      <dgm:prSet/>
      <dgm:spPr/>
      <dgm:t>
        <a:bodyPr/>
        <a:lstStyle/>
        <a:p>
          <a:endParaRPr lang="en-US"/>
        </a:p>
      </dgm:t>
    </dgm:pt>
    <dgm:pt modelId="{23677A50-F490-4C8E-B861-A11C376384D2}">
      <dgm:prSet/>
      <dgm:spPr/>
      <dgm:t>
        <a:bodyPr/>
        <a:lstStyle/>
        <a:p>
          <a:r>
            <a:rPr lang="en-US"/>
            <a:t>v. At the request of the individual’s Planning and Support Team, when either (1) emergency restraints have been used more than three times*** within a 30-day period, or (2) there is a pattern of emergency restraints (e.g., once a month for three months or other similar pattern).*** </a:t>
          </a:r>
          <a:r>
            <a:rPr lang="en-US" b="1" i="1"/>
            <a:t>Three times is considered a minimum.</a:t>
          </a:r>
        </a:p>
      </dgm:t>
    </dgm:pt>
    <dgm:pt modelId="{BE22F7C2-849B-4CDB-A4FB-0D6AD02D1621}" type="parTrans" cxnId="{5518635E-C802-488B-A06E-CC18A1C5C005}">
      <dgm:prSet/>
      <dgm:spPr/>
      <dgm:t>
        <a:bodyPr/>
        <a:lstStyle/>
        <a:p>
          <a:endParaRPr lang="en-US" sz="1400"/>
        </a:p>
      </dgm:t>
    </dgm:pt>
    <dgm:pt modelId="{A8D7C9F8-E778-4024-BB56-FE2E370F573C}" type="sibTrans" cxnId="{5518635E-C802-488B-A06E-CC18A1C5C005}">
      <dgm:prSet/>
      <dgm:spPr/>
      <dgm:t>
        <a:bodyPr/>
        <a:lstStyle/>
        <a:p>
          <a:endParaRPr lang="en-US"/>
        </a:p>
      </dgm:t>
    </dgm:pt>
    <dgm:pt modelId="{D2E781F1-066F-46BD-BA1E-77357E622805}" type="pres">
      <dgm:prSet presAssocID="{21E46512-D99B-47ED-AA1D-A344DD5E722F}" presName="linear" presStyleCnt="0">
        <dgm:presLayoutVars>
          <dgm:animLvl val="lvl"/>
          <dgm:resizeHandles val="exact"/>
        </dgm:presLayoutVars>
      </dgm:prSet>
      <dgm:spPr/>
    </dgm:pt>
    <dgm:pt modelId="{2CDFB5F1-8F75-4371-94FB-EF8DC599C07A}" type="pres">
      <dgm:prSet presAssocID="{9DA8C283-FEC5-4BD4-93EC-233D4276B6A9}" presName="parentText" presStyleLbl="node1" presStyleIdx="0" presStyleCnt="2">
        <dgm:presLayoutVars>
          <dgm:chMax val="0"/>
          <dgm:bulletEnabled val="1"/>
        </dgm:presLayoutVars>
      </dgm:prSet>
      <dgm:spPr/>
    </dgm:pt>
    <dgm:pt modelId="{C00C76D7-3077-4CAD-8131-9849076AECFD}" type="pres">
      <dgm:prSet presAssocID="{9DA8C283-FEC5-4BD4-93EC-233D4276B6A9}" presName="childText" presStyleLbl="revTx" presStyleIdx="0" presStyleCnt="2">
        <dgm:presLayoutVars>
          <dgm:bulletEnabled val="1"/>
        </dgm:presLayoutVars>
      </dgm:prSet>
      <dgm:spPr/>
    </dgm:pt>
    <dgm:pt modelId="{A4818E76-6AEA-4733-B94A-5F58231EFC9A}" type="pres">
      <dgm:prSet presAssocID="{F5D7356E-8407-4169-9169-891ED8B92A67}" presName="parentText" presStyleLbl="node1" presStyleIdx="1" presStyleCnt="2">
        <dgm:presLayoutVars>
          <dgm:chMax val="0"/>
          <dgm:bulletEnabled val="1"/>
        </dgm:presLayoutVars>
      </dgm:prSet>
      <dgm:spPr/>
    </dgm:pt>
    <dgm:pt modelId="{818B7AA2-BE22-491B-8E44-471730E6670E}" type="pres">
      <dgm:prSet presAssocID="{F5D7356E-8407-4169-9169-891ED8B92A67}" presName="childText" presStyleLbl="revTx" presStyleIdx="1" presStyleCnt="2">
        <dgm:presLayoutVars>
          <dgm:bulletEnabled val="1"/>
        </dgm:presLayoutVars>
      </dgm:prSet>
      <dgm:spPr/>
    </dgm:pt>
  </dgm:ptLst>
  <dgm:cxnLst>
    <dgm:cxn modelId="{36715A0D-9946-44FA-A778-5D41D2CED6CA}" type="presOf" srcId="{23677A50-F490-4C8E-B861-A11C376384D2}" destId="{818B7AA2-BE22-491B-8E44-471730E6670E}" srcOrd="0" destOrd="1" presId="urn:microsoft.com/office/officeart/2005/8/layout/vList2"/>
    <dgm:cxn modelId="{8A31673D-AF51-40DE-8BCE-2FB8360BD9B7}" srcId="{9DA8C283-FEC5-4BD4-93EC-233D4276B6A9}" destId="{B3AB30B3-D899-4961-A8FB-E7F94711C9CD}" srcOrd="0" destOrd="0" parTransId="{6CAE32FB-6652-4085-9BFB-CD0AD15BF172}" sibTransId="{11AC9DA0-E8BD-434B-BD86-B3C867198E09}"/>
    <dgm:cxn modelId="{5518635E-C802-488B-A06E-CC18A1C5C005}" srcId="{F5D7356E-8407-4169-9169-891ED8B92A67}" destId="{23677A50-F490-4C8E-B861-A11C376384D2}" srcOrd="1" destOrd="0" parTransId="{BE22F7C2-849B-4CDB-A4FB-0D6AD02D1621}" sibTransId="{A8D7C9F8-E778-4024-BB56-FE2E370F573C}"/>
    <dgm:cxn modelId="{E3CE4341-96D8-47F4-A37B-05B9CFF9FDED}" type="presOf" srcId="{9DA8C283-FEC5-4BD4-93EC-233D4276B6A9}" destId="{2CDFB5F1-8F75-4371-94FB-EF8DC599C07A}" srcOrd="0" destOrd="0" presId="urn:microsoft.com/office/officeart/2005/8/layout/vList2"/>
    <dgm:cxn modelId="{1C4EEC65-3D72-41F2-BF2A-CD7A89FB4768}" type="presOf" srcId="{CE3F441B-A688-46B7-8897-A501C542876C}" destId="{818B7AA2-BE22-491B-8E44-471730E6670E}" srcOrd="0" destOrd="0" presId="urn:microsoft.com/office/officeart/2005/8/layout/vList2"/>
    <dgm:cxn modelId="{A886624D-907C-488A-8B43-E3D70F08239D}" srcId="{9DA8C283-FEC5-4BD4-93EC-233D4276B6A9}" destId="{1BA83BF6-9F87-49C1-9694-4A2CDCE2D3F0}" srcOrd="1" destOrd="0" parTransId="{C8ACF8E8-BD4E-4604-928C-B27533D84E1D}" sibTransId="{C7668FC2-15BA-4EC1-8C2D-9D3353EE27C8}"/>
    <dgm:cxn modelId="{D97A676F-ADCC-4639-AD19-352C348C80D2}" srcId="{F5D7356E-8407-4169-9169-891ED8B92A67}" destId="{CE3F441B-A688-46B7-8897-A501C542876C}" srcOrd="0" destOrd="0" parTransId="{6DEC61EC-235E-4ECA-B094-A60F5528CCE3}" sibTransId="{9FB7161E-A85B-4544-9780-CFE1C8D08860}"/>
    <dgm:cxn modelId="{CC649650-1E97-44ED-96EB-6AFE7C6DF100}" type="presOf" srcId="{1BA83BF6-9F87-49C1-9694-4A2CDCE2D3F0}" destId="{C00C76D7-3077-4CAD-8131-9849076AECFD}" srcOrd="0" destOrd="1" presId="urn:microsoft.com/office/officeart/2005/8/layout/vList2"/>
    <dgm:cxn modelId="{3279EA54-CA79-49C2-A3F7-43022CE69A36}" type="presOf" srcId="{F5D7356E-8407-4169-9169-891ED8B92A67}" destId="{A4818E76-6AEA-4733-B94A-5F58231EFC9A}" srcOrd="0" destOrd="0" presId="urn:microsoft.com/office/officeart/2005/8/layout/vList2"/>
    <dgm:cxn modelId="{33013397-83AE-4C97-B54F-59C64E43A026}" srcId="{21E46512-D99B-47ED-AA1D-A344DD5E722F}" destId="{9DA8C283-FEC5-4BD4-93EC-233D4276B6A9}" srcOrd="0" destOrd="0" parTransId="{9C991C77-0907-46B2-9CC3-59F8BAAFD5CC}" sibTransId="{1F5D4FB9-8DB7-46DC-B462-0DB67788CE6E}"/>
    <dgm:cxn modelId="{BF674798-BBD5-42BF-897E-54CE18A391D2}" type="presOf" srcId="{21E46512-D99B-47ED-AA1D-A344DD5E722F}" destId="{D2E781F1-066F-46BD-BA1E-77357E622805}" srcOrd="0" destOrd="0" presId="urn:microsoft.com/office/officeart/2005/8/layout/vList2"/>
    <dgm:cxn modelId="{484846B1-877D-47FA-A932-BBE6E3864BC5}" srcId="{21E46512-D99B-47ED-AA1D-A344DD5E722F}" destId="{F5D7356E-8407-4169-9169-891ED8B92A67}" srcOrd="1" destOrd="0" parTransId="{B1024BE8-70B8-4E69-9244-E28A098EDCB2}" sibTransId="{B0511410-A510-4CB5-A869-E771295C6EA3}"/>
    <dgm:cxn modelId="{9C446CFB-132F-4588-ACF1-7C906D26799D}" type="presOf" srcId="{B3AB30B3-D899-4961-A8FB-E7F94711C9CD}" destId="{C00C76D7-3077-4CAD-8131-9849076AECFD}" srcOrd="0" destOrd="0" presId="urn:microsoft.com/office/officeart/2005/8/layout/vList2"/>
    <dgm:cxn modelId="{FF8AA04F-1410-4C53-88BD-811A07D21992}" type="presParOf" srcId="{D2E781F1-066F-46BD-BA1E-77357E622805}" destId="{2CDFB5F1-8F75-4371-94FB-EF8DC599C07A}" srcOrd="0" destOrd="0" presId="urn:microsoft.com/office/officeart/2005/8/layout/vList2"/>
    <dgm:cxn modelId="{6D3FA6D0-C843-46AF-8D1D-1712D0EAC605}" type="presParOf" srcId="{D2E781F1-066F-46BD-BA1E-77357E622805}" destId="{C00C76D7-3077-4CAD-8131-9849076AECFD}" srcOrd="1" destOrd="0" presId="urn:microsoft.com/office/officeart/2005/8/layout/vList2"/>
    <dgm:cxn modelId="{C4EF1661-A613-4E0C-BB9C-706406B29C6F}" type="presParOf" srcId="{D2E781F1-066F-46BD-BA1E-77357E622805}" destId="{A4818E76-6AEA-4733-B94A-5F58231EFC9A}" srcOrd="2" destOrd="0" presId="urn:microsoft.com/office/officeart/2005/8/layout/vList2"/>
    <dgm:cxn modelId="{B5B09F38-4E5B-4497-BA66-441FAAAF006D}" type="presParOf" srcId="{D2E781F1-066F-46BD-BA1E-77357E622805}" destId="{818B7AA2-BE22-491B-8E44-471730E6670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E39C9C-D348-4B9E-AA54-E1103FEEACB9}" type="doc">
      <dgm:prSet loTypeId="urn:microsoft.com/office/officeart/2005/8/layout/vList3" loCatId="list" qsTypeId="urn:microsoft.com/office/officeart/2005/8/quickstyle/simple1" qsCatId="simple" csTypeId="urn:microsoft.com/office/officeart/2005/8/colors/colorful1" csCatId="colorful" phldr="1"/>
      <dgm:spPr/>
      <dgm:t>
        <a:bodyPr/>
        <a:lstStyle/>
        <a:p>
          <a:endParaRPr lang="en-US"/>
        </a:p>
      </dgm:t>
    </dgm:pt>
    <dgm:pt modelId="{09BC1CD7-FC0B-468A-8B61-FA9E25B849AE}">
      <dgm:prSet phldrT="[Text]"/>
      <dgm:spPr/>
      <dgm:t>
        <a:bodyPr/>
        <a:lstStyle/>
        <a:p>
          <a:r>
            <a:rPr lang="en-US"/>
            <a:t>Injury</a:t>
          </a:r>
        </a:p>
      </dgm:t>
    </dgm:pt>
    <dgm:pt modelId="{4918F01D-1507-4D35-BED4-B80EEA97AA56}" type="parTrans" cxnId="{3EFA82FD-EFA7-4D7D-BD7B-8B4E2260139B}">
      <dgm:prSet/>
      <dgm:spPr/>
      <dgm:t>
        <a:bodyPr/>
        <a:lstStyle/>
        <a:p>
          <a:endParaRPr lang="en-US"/>
        </a:p>
      </dgm:t>
    </dgm:pt>
    <dgm:pt modelId="{62AAA101-BBF8-420C-8CFE-3C931F69781A}" type="sibTrans" cxnId="{3EFA82FD-EFA7-4D7D-BD7B-8B4E2260139B}">
      <dgm:prSet/>
      <dgm:spPr/>
      <dgm:t>
        <a:bodyPr/>
        <a:lstStyle/>
        <a:p>
          <a:endParaRPr lang="en-US"/>
        </a:p>
      </dgm:t>
    </dgm:pt>
    <dgm:pt modelId="{DDC88518-FD4D-4D57-897E-0336CEA20FAD}">
      <dgm:prSet phldrT="[Text]"/>
      <dgm:spPr/>
      <dgm:t>
        <a:bodyPr/>
        <a:lstStyle/>
        <a:p>
          <a:r>
            <a:rPr lang="en-US"/>
            <a:t>Unusual Incidents</a:t>
          </a:r>
        </a:p>
      </dgm:t>
    </dgm:pt>
    <dgm:pt modelId="{5D4437DB-09C1-4653-A8AC-92431E4FA5F7}" type="parTrans" cxnId="{CD3150E1-6AC6-4A18-B060-E637516C231F}">
      <dgm:prSet/>
      <dgm:spPr/>
      <dgm:t>
        <a:bodyPr/>
        <a:lstStyle/>
        <a:p>
          <a:endParaRPr lang="en-US"/>
        </a:p>
      </dgm:t>
    </dgm:pt>
    <dgm:pt modelId="{8B326E64-F11B-471F-9A45-1FB556000E56}" type="sibTrans" cxnId="{CD3150E1-6AC6-4A18-B060-E637516C231F}">
      <dgm:prSet/>
      <dgm:spPr/>
      <dgm:t>
        <a:bodyPr/>
        <a:lstStyle/>
        <a:p>
          <a:endParaRPr lang="en-US"/>
        </a:p>
      </dgm:t>
    </dgm:pt>
    <dgm:pt modelId="{40BA7318-D9A7-44E9-BC29-E9EBD22893FC}">
      <dgm:prSet phldrT="[Text]"/>
      <dgm:spPr/>
      <dgm:t>
        <a:bodyPr/>
        <a:lstStyle/>
        <a:p>
          <a:r>
            <a:rPr lang="en-US"/>
            <a:t>Medication Error</a:t>
          </a:r>
        </a:p>
      </dgm:t>
    </dgm:pt>
    <dgm:pt modelId="{DBDBFE35-1848-4C28-92C4-5FA404997D24}" type="parTrans" cxnId="{801B4811-D8E3-4CF3-8704-8CDBA547D701}">
      <dgm:prSet/>
      <dgm:spPr/>
      <dgm:t>
        <a:bodyPr/>
        <a:lstStyle/>
        <a:p>
          <a:endParaRPr lang="en-US"/>
        </a:p>
      </dgm:t>
    </dgm:pt>
    <dgm:pt modelId="{CB2D4F71-80F2-4B6A-BCEC-8EB036086B07}" type="sibTrans" cxnId="{801B4811-D8E3-4CF3-8704-8CDBA547D701}">
      <dgm:prSet/>
      <dgm:spPr/>
      <dgm:t>
        <a:bodyPr/>
        <a:lstStyle/>
        <a:p>
          <a:endParaRPr lang="en-US"/>
        </a:p>
      </dgm:t>
    </dgm:pt>
    <dgm:pt modelId="{C0F6E98D-846F-48F0-A7F7-C497A6A4DE14}">
      <dgm:prSet phldrT="[Text]"/>
      <dgm:spPr/>
      <dgm:t>
        <a:bodyPr/>
        <a:lstStyle/>
        <a:p>
          <a:r>
            <a:rPr lang="en-US"/>
            <a:t>Restraint</a:t>
          </a:r>
        </a:p>
      </dgm:t>
    </dgm:pt>
    <dgm:pt modelId="{C73F3BC5-8D98-4018-B5B7-C1492FB42A37}" type="parTrans" cxnId="{39B187F6-9303-4949-BEF2-09B19392A93F}">
      <dgm:prSet/>
      <dgm:spPr/>
      <dgm:t>
        <a:bodyPr/>
        <a:lstStyle/>
        <a:p>
          <a:endParaRPr lang="en-US"/>
        </a:p>
      </dgm:t>
    </dgm:pt>
    <dgm:pt modelId="{3AF35379-099B-4DF5-8232-88C23E40DD95}" type="sibTrans" cxnId="{39B187F6-9303-4949-BEF2-09B19392A93F}">
      <dgm:prSet/>
      <dgm:spPr/>
      <dgm:t>
        <a:bodyPr/>
        <a:lstStyle/>
        <a:p>
          <a:endParaRPr lang="en-US"/>
        </a:p>
      </dgm:t>
    </dgm:pt>
    <dgm:pt modelId="{E759FDAB-007D-479E-BE21-733E882A5D3A}" type="pres">
      <dgm:prSet presAssocID="{E0E39C9C-D348-4B9E-AA54-E1103FEEACB9}" presName="linearFlow" presStyleCnt="0">
        <dgm:presLayoutVars>
          <dgm:dir/>
          <dgm:resizeHandles val="exact"/>
        </dgm:presLayoutVars>
      </dgm:prSet>
      <dgm:spPr/>
    </dgm:pt>
    <dgm:pt modelId="{E3CE2652-0EB0-4791-9A08-8C909B07B992}" type="pres">
      <dgm:prSet presAssocID="{09BC1CD7-FC0B-468A-8B61-FA9E25B849AE}" presName="composite" presStyleCnt="0"/>
      <dgm:spPr/>
    </dgm:pt>
    <dgm:pt modelId="{F1ACA389-8672-44B6-99EA-F77867D08EA8}" type="pres">
      <dgm:prSet presAssocID="{09BC1CD7-FC0B-468A-8B61-FA9E25B849AE}"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dgm:spPr>
      <dgm:extLst>
        <a:ext uri="{E40237B7-FDA0-4F09-8148-C483321AD2D9}">
          <dgm14:cNvPr xmlns:dgm14="http://schemas.microsoft.com/office/drawing/2010/diagram" id="0" name="" descr="Skeleton"/>
        </a:ext>
      </dgm:extLst>
    </dgm:pt>
    <dgm:pt modelId="{5D7D7034-F1E9-47A8-95D4-CCDA1B1336F6}" type="pres">
      <dgm:prSet presAssocID="{09BC1CD7-FC0B-468A-8B61-FA9E25B849AE}" presName="txShp" presStyleLbl="node1" presStyleIdx="0" presStyleCnt="4">
        <dgm:presLayoutVars>
          <dgm:bulletEnabled val="1"/>
        </dgm:presLayoutVars>
      </dgm:prSet>
      <dgm:spPr/>
    </dgm:pt>
    <dgm:pt modelId="{42EEA659-2459-4AD2-981E-8EEED46346EB}" type="pres">
      <dgm:prSet presAssocID="{62AAA101-BBF8-420C-8CFE-3C931F69781A}" presName="spacing" presStyleCnt="0"/>
      <dgm:spPr/>
    </dgm:pt>
    <dgm:pt modelId="{12C8D280-FEC3-498F-BB3A-320E7F19EE7E}" type="pres">
      <dgm:prSet presAssocID="{DDC88518-FD4D-4D57-897E-0336CEA20FAD}" presName="composite" presStyleCnt="0"/>
      <dgm:spPr/>
    </dgm:pt>
    <dgm:pt modelId="{56653A92-C538-4CB9-B698-EA3F52FB2042}" type="pres">
      <dgm:prSet presAssocID="{DDC88518-FD4D-4D57-897E-0336CEA20FAD}" presName="imgShp"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dgm:spPr>
      <dgm:extLst>
        <a:ext uri="{E40237B7-FDA0-4F09-8148-C483321AD2D9}">
          <dgm14:cNvPr xmlns:dgm14="http://schemas.microsoft.com/office/drawing/2010/diagram" id="0" name="" descr="Fire"/>
        </a:ext>
      </dgm:extLst>
    </dgm:pt>
    <dgm:pt modelId="{19F5CBF1-8BD3-49A2-9BAB-597AEB8FF2DE}" type="pres">
      <dgm:prSet presAssocID="{DDC88518-FD4D-4D57-897E-0336CEA20FAD}" presName="txShp" presStyleLbl="node1" presStyleIdx="1" presStyleCnt="4">
        <dgm:presLayoutVars>
          <dgm:bulletEnabled val="1"/>
        </dgm:presLayoutVars>
      </dgm:prSet>
      <dgm:spPr/>
    </dgm:pt>
    <dgm:pt modelId="{8B26661F-BA82-48FB-822D-441310033E17}" type="pres">
      <dgm:prSet presAssocID="{8B326E64-F11B-471F-9A45-1FB556000E56}" presName="spacing" presStyleCnt="0"/>
      <dgm:spPr/>
    </dgm:pt>
    <dgm:pt modelId="{0768AAD2-1F58-44B5-9313-8F4A43331A99}" type="pres">
      <dgm:prSet presAssocID="{40BA7318-D9A7-44E9-BC29-E9EBD22893FC}" presName="composite" presStyleCnt="0"/>
      <dgm:spPr/>
    </dgm:pt>
    <dgm:pt modelId="{B4C61DC4-B587-4E9B-B65A-CD40EA1188D9}" type="pres">
      <dgm:prSet presAssocID="{40BA7318-D9A7-44E9-BC29-E9EBD22893FC}" presName="imgShp" presStyleLbl="fgImgPlac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dgm:spPr>
      <dgm:extLst>
        <a:ext uri="{E40237B7-FDA0-4F09-8148-C483321AD2D9}">
          <dgm14:cNvPr xmlns:dgm14="http://schemas.microsoft.com/office/drawing/2010/diagram" id="0" name="" descr="Medicine"/>
        </a:ext>
      </dgm:extLst>
    </dgm:pt>
    <dgm:pt modelId="{EAA9D470-7231-49B3-82F1-39A9A023E100}" type="pres">
      <dgm:prSet presAssocID="{40BA7318-D9A7-44E9-BC29-E9EBD22893FC}" presName="txShp" presStyleLbl="node1" presStyleIdx="2" presStyleCnt="4">
        <dgm:presLayoutVars>
          <dgm:bulletEnabled val="1"/>
        </dgm:presLayoutVars>
      </dgm:prSet>
      <dgm:spPr/>
    </dgm:pt>
    <dgm:pt modelId="{1B88B19C-8B28-4B25-A3D0-112261F6638C}" type="pres">
      <dgm:prSet presAssocID="{CB2D4F71-80F2-4B6A-BCEC-8EB036086B07}" presName="spacing" presStyleCnt="0"/>
      <dgm:spPr/>
    </dgm:pt>
    <dgm:pt modelId="{2759269C-DBCD-47D8-B913-CF7D4F7F6423}" type="pres">
      <dgm:prSet presAssocID="{C0F6E98D-846F-48F0-A7F7-C497A6A4DE14}" presName="composite" presStyleCnt="0"/>
      <dgm:spPr/>
    </dgm:pt>
    <dgm:pt modelId="{CBF1FC48-D736-412D-A476-FA1574E3F661}" type="pres">
      <dgm:prSet presAssocID="{C0F6E98D-846F-48F0-A7F7-C497A6A4DE14}" presName="imgShp"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3000" b="-23000"/>
          </a:stretch>
        </a:blipFill>
      </dgm:spPr>
      <dgm:extLst>
        <a:ext uri="{E40237B7-FDA0-4F09-8148-C483321AD2D9}">
          <dgm14:cNvPr xmlns:dgm14="http://schemas.microsoft.com/office/drawing/2010/diagram" id="0" name="" descr="Handcuffs"/>
        </a:ext>
      </dgm:extLst>
    </dgm:pt>
    <dgm:pt modelId="{5F33AFFE-C91C-46CE-A24A-B4702F49F21E}" type="pres">
      <dgm:prSet presAssocID="{C0F6E98D-846F-48F0-A7F7-C497A6A4DE14}" presName="txShp" presStyleLbl="node1" presStyleIdx="3" presStyleCnt="4">
        <dgm:presLayoutVars>
          <dgm:bulletEnabled val="1"/>
        </dgm:presLayoutVars>
      </dgm:prSet>
      <dgm:spPr/>
    </dgm:pt>
  </dgm:ptLst>
  <dgm:cxnLst>
    <dgm:cxn modelId="{38932E0E-917E-47BE-B546-B84560EAD44C}" type="presOf" srcId="{C0F6E98D-846F-48F0-A7F7-C497A6A4DE14}" destId="{5F33AFFE-C91C-46CE-A24A-B4702F49F21E}" srcOrd="0" destOrd="0" presId="urn:microsoft.com/office/officeart/2005/8/layout/vList3"/>
    <dgm:cxn modelId="{801B4811-D8E3-4CF3-8704-8CDBA547D701}" srcId="{E0E39C9C-D348-4B9E-AA54-E1103FEEACB9}" destId="{40BA7318-D9A7-44E9-BC29-E9EBD22893FC}" srcOrd="2" destOrd="0" parTransId="{DBDBFE35-1848-4C28-92C4-5FA404997D24}" sibTransId="{CB2D4F71-80F2-4B6A-BCEC-8EB036086B07}"/>
    <dgm:cxn modelId="{27C8966F-4E7A-47D8-8C15-39426C92828F}" type="presOf" srcId="{09BC1CD7-FC0B-468A-8B61-FA9E25B849AE}" destId="{5D7D7034-F1E9-47A8-95D4-CCDA1B1336F6}" srcOrd="0" destOrd="0" presId="urn:microsoft.com/office/officeart/2005/8/layout/vList3"/>
    <dgm:cxn modelId="{23970E72-3486-4F4D-AE55-B55C1DC03CE4}" type="presOf" srcId="{E0E39C9C-D348-4B9E-AA54-E1103FEEACB9}" destId="{E759FDAB-007D-479E-BE21-733E882A5D3A}" srcOrd="0" destOrd="0" presId="urn:microsoft.com/office/officeart/2005/8/layout/vList3"/>
    <dgm:cxn modelId="{320FFDB8-137F-4714-8355-BE8D814E605D}" type="presOf" srcId="{40BA7318-D9A7-44E9-BC29-E9EBD22893FC}" destId="{EAA9D470-7231-49B3-82F1-39A9A023E100}" srcOrd="0" destOrd="0" presId="urn:microsoft.com/office/officeart/2005/8/layout/vList3"/>
    <dgm:cxn modelId="{60D3A9D8-7BD7-464D-AA5D-4F1EC5076799}" type="presOf" srcId="{DDC88518-FD4D-4D57-897E-0336CEA20FAD}" destId="{19F5CBF1-8BD3-49A2-9BAB-597AEB8FF2DE}" srcOrd="0" destOrd="0" presId="urn:microsoft.com/office/officeart/2005/8/layout/vList3"/>
    <dgm:cxn modelId="{CD3150E1-6AC6-4A18-B060-E637516C231F}" srcId="{E0E39C9C-D348-4B9E-AA54-E1103FEEACB9}" destId="{DDC88518-FD4D-4D57-897E-0336CEA20FAD}" srcOrd="1" destOrd="0" parTransId="{5D4437DB-09C1-4653-A8AC-92431E4FA5F7}" sibTransId="{8B326E64-F11B-471F-9A45-1FB556000E56}"/>
    <dgm:cxn modelId="{39B187F6-9303-4949-BEF2-09B19392A93F}" srcId="{E0E39C9C-D348-4B9E-AA54-E1103FEEACB9}" destId="{C0F6E98D-846F-48F0-A7F7-C497A6A4DE14}" srcOrd="3" destOrd="0" parTransId="{C73F3BC5-8D98-4018-B5B7-C1492FB42A37}" sibTransId="{3AF35379-099B-4DF5-8232-88C23E40DD95}"/>
    <dgm:cxn modelId="{3EFA82FD-EFA7-4D7D-BD7B-8B4E2260139B}" srcId="{E0E39C9C-D348-4B9E-AA54-E1103FEEACB9}" destId="{09BC1CD7-FC0B-468A-8B61-FA9E25B849AE}" srcOrd="0" destOrd="0" parTransId="{4918F01D-1507-4D35-BED4-B80EEA97AA56}" sibTransId="{62AAA101-BBF8-420C-8CFE-3C931F69781A}"/>
    <dgm:cxn modelId="{93AF8574-0EF8-4705-8B40-F763CEBD92F9}" type="presParOf" srcId="{E759FDAB-007D-479E-BE21-733E882A5D3A}" destId="{E3CE2652-0EB0-4791-9A08-8C909B07B992}" srcOrd="0" destOrd="0" presId="urn:microsoft.com/office/officeart/2005/8/layout/vList3"/>
    <dgm:cxn modelId="{DDBAA333-F6B1-4584-879A-F30C04200A12}" type="presParOf" srcId="{E3CE2652-0EB0-4791-9A08-8C909B07B992}" destId="{F1ACA389-8672-44B6-99EA-F77867D08EA8}" srcOrd="0" destOrd="0" presId="urn:microsoft.com/office/officeart/2005/8/layout/vList3"/>
    <dgm:cxn modelId="{7874E1D1-5E8C-4543-AEC3-22B3B81D4567}" type="presParOf" srcId="{E3CE2652-0EB0-4791-9A08-8C909B07B992}" destId="{5D7D7034-F1E9-47A8-95D4-CCDA1B1336F6}" srcOrd="1" destOrd="0" presId="urn:microsoft.com/office/officeart/2005/8/layout/vList3"/>
    <dgm:cxn modelId="{FFD1B7CB-0DE7-4052-8FA9-998EB1F14B5F}" type="presParOf" srcId="{E759FDAB-007D-479E-BE21-733E882A5D3A}" destId="{42EEA659-2459-4AD2-981E-8EEED46346EB}" srcOrd="1" destOrd="0" presId="urn:microsoft.com/office/officeart/2005/8/layout/vList3"/>
    <dgm:cxn modelId="{99F91F20-BFB5-4329-8A2F-68ABDBA0E042}" type="presParOf" srcId="{E759FDAB-007D-479E-BE21-733E882A5D3A}" destId="{12C8D280-FEC3-498F-BB3A-320E7F19EE7E}" srcOrd="2" destOrd="0" presId="urn:microsoft.com/office/officeart/2005/8/layout/vList3"/>
    <dgm:cxn modelId="{8C3C56A6-8009-4B3C-BCE3-EADFEE20090C}" type="presParOf" srcId="{12C8D280-FEC3-498F-BB3A-320E7F19EE7E}" destId="{56653A92-C538-4CB9-B698-EA3F52FB2042}" srcOrd="0" destOrd="0" presId="urn:microsoft.com/office/officeart/2005/8/layout/vList3"/>
    <dgm:cxn modelId="{4D9F25FE-6DB4-4FDA-84AB-DC8EAF89A091}" type="presParOf" srcId="{12C8D280-FEC3-498F-BB3A-320E7F19EE7E}" destId="{19F5CBF1-8BD3-49A2-9BAB-597AEB8FF2DE}" srcOrd="1" destOrd="0" presId="urn:microsoft.com/office/officeart/2005/8/layout/vList3"/>
    <dgm:cxn modelId="{2F97B8DB-58EF-4137-A428-A0DF59B27996}" type="presParOf" srcId="{E759FDAB-007D-479E-BE21-733E882A5D3A}" destId="{8B26661F-BA82-48FB-822D-441310033E17}" srcOrd="3" destOrd="0" presId="urn:microsoft.com/office/officeart/2005/8/layout/vList3"/>
    <dgm:cxn modelId="{5893E26E-BD5F-460F-BE5F-81AC4B96A031}" type="presParOf" srcId="{E759FDAB-007D-479E-BE21-733E882A5D3A}" destId="{0768AAD2-1F58-44B5-9313-8F4A43331A99}" srcOrd="4" destOrd="0" presId="urn:microsoft.com/office/officeart/2005/8/layout/vList3"/>
    <dgm:cxn modelId="{28E24007-EF4E-4CB8-A10D-C15EDD6C737A}" type="presParOf" srcId="{0768AAD2-1F58-44B5-9313-8F4A43331A99}" destId="{B4C61DC4-B587-4E9B-B65A-CD40EA1188D9}" srcOrd="0" destOrd="0" presId="urn:microsoft.com/office/officeart/2005/8/layout/vList3"/>
    <dgm:cxn modelId="{D93977F8-7819-44C0-8E5E-5614D6F7CEDA}" type="presParOf" srcId="{0768AAD2-1F58-44B5-9313-8F4A43331A99}" destId="{EAA9D470-7231-49B3-82F1-39A9A023E100}" srcOrd="1" destOrd="0" presId="urn:microsoft.com/office/officeart/2005/8/layout/vList3"/>
    <dgm:cxn modelId="{5EA95538-3AD2-43AB-B5F9-CC273A3D1626}" type="presParOf" srcId="{E759FDAB-007D-479E-BE21-733E882A5D3A}" destId="{1B88B19C-8B28-4B25-A3D0-112261F6638C}" srcOrd="5" destOrd="0" presId="urn:microsoft.com/office/officeart/2005/8/layout/vList3"/>
    <dgm:cxn modelId="{28FC401A-FF00-4EBE-923D-D537FD5CD15A}" type="presParOf" srcId="{E759FDAB-007D-479E-BE21-733E882A5D3A}" destId="{2759269C-DBCD-47D8-B913-CF7D4F7F6423}" srcOrd="6" destOrd="0" presId="urn:microsoft.com/office/officeart/2005/8/layout/vList3"/>
    <dgm:cxn modelId="{111981AF-29AA-4F09-9350-5DDC31308FA4}" type="presParOf" srcId="{2759269C-DBCD-47D8-B913-CF7D4F7F6423}" destId="{CBF1FC48-D736-412D-A476-FA1574E3F661}" srcOrd="0" destOrd="0" presId="urn:microsoft.com/office/officeart/2005/8/layout/vList3"/>
    <dgm:cxn modelId="{F6E63A06-C6F0-4855-8216-81F27B66F1F2}" type="presParOf" srcId="{2759269C-DBCD-47D8-B913-CF7D4F7F6423}" destId="{5F33AFFE-C91C-46CE-A24A-B4702F49F21E}"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FB5F1-8F75-4371-94FB-EF8DC599C07A}">
      <dsp:nvSpPr>
        <dsp:cNvPr id="0" name=""/>
        <dsp:cNvSpPr/>
      </dsp:nvSpPr>
      <dsp:spPr>
        <a:xfrm>
          <a:off x="0" y="54687"/>
          <a:ext cx="6391275" cy="1109306"/>
        </a:xfrm>
        <a:prstGeom prst="round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1. PRC Guiding Principles, b. PRC presentation for:</a:t>
          </a:r>
          <a:endParaRPr lang="en-US" sz="2000" kern="1200"/>
        </a:p>
      </dsp:txBody>
      <dsp:txXfrm>
        <a:off x="54152" y="108839"/>
        <a:ext cx="6282971" cy="1001002"/>
      </dsp:txXfrm>
    </dsp:sp>
    <dsp:sp modelId="{C00C76D7-3077-4CAD-8131-9849076AECFD}">
      <dsp:nvSpPr>
        <dsp:cNvPr id="0" name=""/>
        <dsp:cNvSpPr/>
      </dsp:nvSpPr>
      <dsp:spPr>
        <a:xfrm>
          <a:off x="0" y="1163993"/>
          <a:ext cx="6391275" cy="558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Initial use or modification of floor control.</a:t>
          </a:r>
        </a:p>
        <a:p>
          <a:pPr marL="171450" lvl="1" indent="-171450" algn="l" defTabSz="711200">
            <a:lnSpc>
              <a:spcPct val="90000"/>
            </a:lnSpc>
            <a:spcBef>
              <a:spcPct val="0"/>
            </a:spcBef>
            <a:spcAft>
              <a:spcPct val="20000"/>
            </a:spcAft>
            <a:buChar char="•"/>
          </a:pPr>
          <a:r>
            <a:rPr lang="en-US" sz="1600" kern="1200"/>
            <a:t>Prone or face down </a:t>
          </a:r>
          <a:r>
            <a:rPr lang="en-US" sz="1600" kern="1200">
              <a:latin typeface="Century Gothic" panose="020B0502020202020204"/>
            </a:rPr>
            <a:t>restraint</a:t>
          </a:r>
          <a:r>
            <a:rPr lang="en-US" sz="1600" kern="1200"/>
            <a:t> is strictly prohibited.</a:t>
          </a:r>
        </a:p>
      </dsp:txBody>
      <dsp:txXfrm>
        <a:off x="0" y="1163993"/>
        <a:ext cx="6391275" cy="558900"/>
      </dsp:txXfrm>
    </dsp:sp>
    <dsp:sp modelId="{A4818E76-6AEA-4733-B94A-5F58231EFC9A}">
      <dsp:nvSpPr>
        <dsp:cNvPr id="0" name=""/>
        <dsp:cNvSpPr/>
      </dsp:nvSpPr>
      <dsp:spPr>
        <a:xfrm>
          <a:off x="0" y="1722893"/>
          <a:ext cx="6391275" cy="1109306"/>
        </a:xfrm>
        <a:prstGeom prst="roundRect">
          <a:avLst/>
        </a:prstGeom>
        <a:solidFill>
          <a:schemeClr val="accent2">
            <a:hueOff val="-19765721"/>
            <a:satOff val="901"/>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a:t>2. PRC Membership and Charge, c. Regional PRC reviews , makes recommendations, and approves the use of:</a:t>
          </a:r>
          <a:endParaRPr lang="en-US" sz="2000" kern="1200"/>
        </a:p>
      </dsp:txBody>
      <dsp:txXfrm>
        <a:off x="54152" y="1777045"/>
        <a:ext cx="6282971" cy="1001002"/>
      </dsp:txXfrm>
    </dsp:sp>
    <dsp:sp modelId="{818B7AA2-BE22-491B-8E44-471730E6670E}">
      <dsp:nvSpPr>
        <dsp:cNvPr id="0" name=""/>
        <dsp:cNvSpPr/>
      </dsp:nvSpPr>
      <dsp:spPr>
        <a:xfrm>
          <a:off x="0" y="2832199"/>
          <a:ext cx="6391275" cy="2359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2923" tIns="25400" rIns="142240" bIns="25400" numCol="1" spcCol="1270" anchor="t" anchorCtr="0">
          <a:noAutofit/>
        </a:bodyPr>
        <a:lstStyle/>
        <a:p>
          <a:pPr marL="171450" lvl="1" indent="-171450" algn="l" defTabSz="711200">
            <a:lnSpc>
              <a:spcPct val="90000"/>
            </a:lnSpc>
            <a:spcBef>
              <a:spcPct val="0"/>
            </a:spcBef>
            <a:spcAft>
              <a:spcPct val="20000"/>
            </a:spcAft>
            <a:buChar char="•"/>
          </a:pPr>
          <a:r>
            <a:rPr lang="en-US" sz="1600" kern="1200"/>
            <a:t>iii. Any behavior plan that contains the use of aversive procedures, including new behavioral strategies, or changes to previously approved BSP if they include an aversive procedure.</a:t>
          </a:r>
        </a:p>
        <a:p>
          <a:pPr marL="171450" lvl="1" indent="-171450" algn="l" defTabSz="711200">
            <a:lnSpc>
              <a:spcPct val="90000"/>
            </a:lnSpc>
            <a:spcBef>
              <a:spcPct val="0"/>
            </a:spcBef>
            <a:spcAft>
              <a:spcPct val="20000"/>
            </a:spcAft>
            <a:buChar char="•"/>
          </a:pPr>
          <a:r>
            <a:rPr lang="en-US" sz="1600" kern="1200"/>
            <a:t>v. At the request of the individual’s Planning and Support Team, when either (1) emergency restraints have been used more than three times*** within a 30-day period, or (2) there is a pattern of emergency restraints (e.g., once a month for three months or other similar pattern).*** </a:t>
          </a:r>
          <a:r>
            <a:rPr lang="en-US" sz="1600" b="1" i="1" kern="1200"/>
            <a:t>Three times is considered a minimum.</a:t>
          </a:r>
        </a:p>
      </dsp:txBody>
      <dsp:txXfrm>
        <a:off x="0" y="2832199"/>
        <a:ext cx="6391275" cy="2359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7D7034-F1E9-47A8-95D4-CCDA1B1336F6}">
      <dsp:nvSpPr>
        <dsp:cNvPr id="0" name=""/>
        <dsp:cNvSpPr/>
      </dsp:nvSpPr>
      <dsp:spPr>
        <a:xfrm rot="10800000">
          <a:off x="1681702" y="1553"/>
          <a:ext cx="5933477" cy="748720"/>
        </a:xfrm>
        <a:prstGeom prst="homePlate">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165" tIns="133350" rIns="248920" bIns="133350" numCol="1" spcCol="1270" anchor="ctr" anchorCtr="0">
          <a:noAutofit/>
        </a:bodyPr>
        <a:lstStyle/>
        <a:p>
          <a:pPr marL="0" lvl="0" indent="0" algn="ctr" defTabSz="1555750">
            <a:lnSpc>
              <a:spcPct val="90000"/>
            </a:lnSpc>
            <a:spcBef>
              <a:spcPct val="0"/>
            </a:spcBef>
            <a:spcAft>
              <a:spcPct val="35000"/>
            </a:spcAft>
            <a:buNone/>
          </a:pPr>
          <a:r>
            <a:rPr lang="en-US" sz="3500" kern="1200"/>
            <a:t>Injury</a:t>
          </a:r>
        </a:p>
      </dsp:txBody>
      <dsp:txXfrm rot="10800000">
        <a:off x="1868882" y="1553"/>
        <a:ext cx="5746297" cy="748720"/>
      </dsp:txXfrm>
    </dsp:sp>
    <dsp:sp modelId="{F1ACA389-8672-44B6-99EA-F77867D08EA8}">
      <dsp:nvSpPr>
        <dsp:cNvPr id="0" name=""/>
        <dsp:cNvSpPr/>
      </dsp:nvSpPr>
      <dsp:spPr>
        <a:xfrm>
          <a:off x="1307342" y="1553"/>
          <a:ext cx="748720" cy="748720"/>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23000" b="-2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F5CBF1-8BD3-49A2-9BAB-597AEB8FF2DE}">
      <dsp:nvSpPr>
        <dsp:cNvPr id="0" name=""/>
        <dsp:cNvSpPr/>
      </dsp:nvSpPr>
      <dsp:spPr>
        <a:xfrm rot="10800000">
          <a:off x="1681702" y="973772"/>
          <a:ext cx="5933477" cy="748720"/>
        </a:xfrm>
        <a:prstGeom prst="homePlate">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165" tIns="133350" rIns="248920" bIns="133350" numCol="1" spcCol="1270" anchor="ctr" anchorCtr="0">
          <a:noAutofit/>
        </a:bodyPr>
        <a:lstStyle/>
        <a:p>
          <a:pPr marL="0" lvl="0" indent="0" algn="ctr" defTabSz="1555750">
            <a:lnSpc>
              <a:spcPct val="90000"/>
            </a:lnSpc>
            <a:spcBef>
              <a:spcPct val="0"/>
            </a:spcBef>
            <a:spcAft>
              <a:spcPct val="35000"/>
            </a:spcAft>
            <a:buNone/>
          </a:pPr>
          <a:r>
            <a:rPr lang="en-US" sz="3500" kern="1200"/>
            <a:t>Unusual Incidents</a:t>
          </a:r>
        </a:p>
      </dsp:txBody>
      <dsp:txXfrm rot="10800000">
        <a:off x="1868882" y="973772"/>
        <a:ext cx="5746297" cy="748720"/>
      </dsp:txXfrm>
    </dsp:sp>
    <dsp:sp modelId="{56653A92-C538-4CB9-B698-EA3F52FB2042}">
      <dsp:nvSpPr>
        <dsp:cNvPr id="0" name=""/>
        <dsp:cNvSpPr/>
      </dsp:nvSpPr>
      <dsp:spPr>
        <a:xfrm>
          <a:off x="1307342" y="973772"/>
          <a:ext cx="748720" cy="748720"/>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23000" b="-2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A9D470-7231-49B3-82F1-39A9A023E100}">
      <dsp:nvSpPr>
        <dsp:cNvPr id="0" name=""/>
        <dsp:cNvSpPr/>
      </dsp:nvSpPr>
      <dsp:spPr>
        <a:xfrm rot="10800000">
          <a:off x="1681702" y="1945992"/>
          <a:ext cx="5933477" cy="748720"/>
        </a:xfrm>
        <a:prstGeom prst="homePlate">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165" tIns="133350" rIns="248920" bIns="133350" numCol="1" spcCol="1270" anchor="ctr" anchorCtr="0">
          <a:noAutofit/>
        </a:bodyPr>
        <a:lstStyle/>
        <a:p>
          <a:pPr marL="0" lvl="0" indent="0" algn="ctr" defTabSz="1555750">
            <a:lnSpc>
              <a:spcPct val="90000"/>
            </a:lnSpc>
            <a:spcBef>
              <a:spcPct val="0"/>
            </a:spcBef>
            <a:spcAft>
              <a:spcPct val="35000"/>
            </a:spcAft>
            <a:buNone/>
          </a:pPr>
          <a:r>
            <a:rPr lang="en-US" sz="3500" kern="1200"/>
            <a:t>Medication Error</a:t>
          </a:r>
        </a:p>
      </dsp:txBody>
      <dsp:txXfrm rot="10800000">
        <a:off x="1868882" y="1945992"/>
        <a:ext cx="5746297" cy="748720"/>
      </dsp:txXfrm>
    </dsp:sp>
    <dsp:sp modelId="{B4C61DC4-B587-4E9B-B65A-CD40EA1188D9}">
      <dsp:nvSpPr>
        <dsp:cNvPr id="0" name=""/>
        <dsp:cNvSpPr/>
      </dsp:nvSpPr>
      <dsp:spPr>
        <a:xfrm>
          <a:off x="1307342" y="1945992"/>
          <a:ext cx="748720" cy="74872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23000" b="-2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33AFFE-C91C-46CE-A24A-B4702F49F21E}">
      <dsp:nvSpPr>
        <dsp:cNvPr id="0" name=""/>
        <dsp:cNvSpPr/>
      </dsp:nvSpPr>
      <dsp:spPr>
        <a:xfrm rot="10800000">
          <a:off x="1681702" y="2918211"/>
          <a:ext cx="5933477" cy="748720"/>
        </a:xfrm>
        <a:prstGeom prst="homePlate">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165" tIns="133350" rIns="248920" bIns="133350" numCol="1" spcCol="1270" anchor="ctr" anchorCtr="0">
          <a:noAutofit/>
        </a:bodyPr>
        <a:lstStyle/>
        <a:p>
          <a:pPr marL="0" lvl="0" indent="0" algn="ctr" defTabSz="1555750">
            <a:lnSpc>
              <a:spcPct val="90000"/>
            </a:lnSpc>
            <a:spcBef>
              <a:spcPct val="0"/>
            </a:spcBef>
            <a:spcAft>
              <a:spcPct val="35000"/>
            </a:spcAft>
            <a:buNone/>
          </a:pPr>
          <a:r>
            <a:rPr lang="en-US" sz="3500" kern="1200"/>
            <a:t>Restraint</a:t>
          </a:r>
        </a:p>
      </dsp:txBody>
      <dsp:txXfrm rot="10800000">
        <a:off x="1868882" y="2918211"/>
        <a:ext cx="5746297" cy="748720"/>
      </dsp:txXfrm>
    </dsp:sp>
    <dsp:sp modelId="{CBF1FC48-D736-412D-A476-FA1574E3F661}">
      <dsp:nvSpPr>
        <dsp:cNvPr id="0" name=""/>
        <dsp:cNvSpPr/>
      </dsp:nvSpPr>
      <dsp:spPr>
        <a:xfrm>
          <a:off x="1307342" y="2918211"/>
          <a:ext cx="748720" cy="748720"/>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t="-23000" b="-23000"/>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C34895-D8D6-4AC4-88C7-B0655B7D0A79}" type="datetimeFigureOut">
              <a:rPr lang="en-US" smtClean="0"/>
              <a:t>5/5/2021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E7821E-DDAC-4619-90DB-E31D69773670}" type="slidenum">
              <a:rPr lang="en-US" smtClean="0"/>
              <a:t>‹#›</a:t>
            </a:fld>
            <a:endParaRPr lang="en-US"/>
          </a:p>
        </p:txBody>
      </p:sp>
    </p:spTree>
    <p:extLst>
      <p:ext uri="{BB962C8B-B14F-4D97-AF65-F5344CB8AC3E}">
        <p14:creationId xmlns:p14="http://schemas.microsoft.com/office/powerpoint/2010/main" val="4024338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a:solidFill>
                  <a:schemeClr val="tx1"/>
                </a:solidFill>
                <a:effectLst/>
                <a:latin typeface="+mn-lt"/>
                <a:ea typeface="+mn-ea"/>
                <a:cs typeface="+mn-cs"/>
              </a:rPr>
              <a:t>FYI – some situational/environmental concerns that increase risk for restraint use: </a:t>
            </a:r>
          </a:p>
          <a:p>
            <a:pPr lvl="1"/>
            <a:r>
              <a:rPr lang="en-US" sz="1200" kern="1200">
                <a:solidFill>
                  <a:schemeClr val="tx1"/>
                </a:solidFill>
                <a:effectLst/>
                <a:latin typeface="+mn-lt"/>
                <a:ea typeface="+mn-ea"/>
                <a:cs typeface="+mn-cs"/>
              </a:rPr>
              <a:t>Prolonged agitation during restraints (as this can be an indicator of a trauma response, sensory integration problems, etc.). This is a SIGNIFICANT risk and concern as it increases the body’s demand for oxygen (physical struggle, anxiety, and strong emotions).</a:t>
            </a:r>
          </a:p>
          <a:p>
            <a:pPr lvl="1"/>
            <a:r>
              <a:rPr lang="en-US" sz="1200" kern="1200">
                <a:solidFill>
                  <a:schemeClr val="tx1"/>
                </a:solidFill>
                <a:effectLst/>
                <a:latin typeface="+mn-lt"/>
                <a:ea typeface="+mn-ea"/>
                <a:cs typeface="+mn-cs"/>
              </a:rPr>
              <a:t>Prolonged restraints (more than 10 minutes) are higher risk as they indicate increased agitation. </a:t>
            </a:r>
          </a:p>
          <a:p>
            <a:pPr lvl="1" fontAlgn="ctr"/>
            <a:r>
              <a:rPr lang="en-US" sz="1200" kern="1200">
                <a:solidFill>
                  <a:schemeClr val="tx1"/>
                </a:solidFill>
                <a:effectLst/>
                <a:latin typeface="+mn-lt"/>
                <a:ea typeface="+mn-ea"/>
                <a:cs typeface="+mn-cs"/>
              </a:rPr>
              <a:t>Pressure to neck, chest, or abdomen</a:t>
            </a:r>
          </a:p>
          <a:p>
            <a:pPr lvl="1" fontAlgn="ctr"/>
            <a:r>
              <a:rPr lang="en-US" sz="1200" kern="1200">
                <a:solidFill>
                  <a:schemeClr val="tx1"/>
                </a:solidFill>
                <a:effectLst/>
                <a:latin typeface="+mn-lt"/>
                <a:ea typeface="+mn-ea"/>
                <a:cs typeface="+mn-cs"/>
              </a:rPr>
              <a:t>Hot humid environment</a:t>
            </a:r>
          </a:p>
          <a:p>
            <a:pPr lvl="1"/>
            <a:r>
              <a:rPr lang="en-US" sz="1200" kern="1200">
                <a:solidFill>
                  <a:schemeClr val="tx1"/>
                </a:solidFill>
                <a:effectLst/>
                <a:latin typeface="+mn-lt"/>
                <a:ea typeface="+mn-ea"/>
                <a:cs typeface="+mn-cs"/>
              </a:rPr>
              <a:t>Person complains of pain during restraint</a:t>
            </a:r>
          </a:p>
          <a:p>
            <a:pPr lvl="1"/>
            <a:r>
              <a:rPr lang="en-US" sz="1200" kern="1200">
                <a:solidFill>
                  <a:schemeClr val="tx1"/>
                </a:solidFill>
                <a:effectLst/>
                <a:latin typeface="+mn-lt"/>
                <a:ea typeface="+mn-ea"/>
                <a:cs typeface="+mn-cs"/>
              </a:rPr>
              <a:t>Change in coloration during restraint indicates circulation problems which is a significant risk factor and requires immediate release. Note that indicators differ across complexions: darker skinned people become more pale; lighter skinned people get bluish/purplish; people of Asian dissent develop greenish tone.</a:t>
            </a:r>
          </a:p>
          <a:p>
            <a:pPr lvl="1"/>
            <a:r>
              <a:rPr lang="en-US" sz="1200" kern="1200">
                <a:solidFill>
                  <a:schemeClr val="tx1"/>
                </a:solidFill>
                <a:effectLst/>
                <a:latin typeface="+mn-lt"/>
                <a:ea typeface="+mn-ea"/>
                <a:cs typeface="+mn-cs"/>
              </a:rPr>
              <a:t>Intoxication (alcohol or drugs) during restraint as this effects breathing and the brain’s control of breathing making it less likely for the person to reposition to allow effective breathing</a:t>
            </a:r>
          </a:p>
          <a:p>
            <a:pPr lvl="1"/>
            <a:r>
              <a:rPr lang="en-US" sz="1200" kern="1200">
                <a:solidFill>
                  <a:schemeClr val="tx1"/>
                </a:solidFill>
                <a:effectLst/>
                <a:latin typeface="+mn-lt"/>
                <a:ea typeface="+mn-ea"/>
                <a:cs typeface="+mn-cs"/>
              </a:rPr>
              <a:t>Active psychotic state, delirium, or extreme arousal (mania)</a:t>
            </a:r>
          </a:p>
          <a:p>
            <a:pPr lvl="1"/>
            <a:r>
              <a:rPr lang="en-US" sz="1200" kern="1200">
                <a:solidFill>
                  <a:schemeClr val="tx1"/>
                </a:solidFill>
                <a:effectLst/>
                <a:latin typeface="+mn-lt"/>
                <a:ea typeface="+mn-ea"/>
                <a:cs typeface="+mn-cs"/>
              </a:rPr>
              <a:t>Recent head injury or other significant injury</a:t>
            </a:r>
          </a:p>
          <a:p>
            <a:pPr lvl="1"/>
            <a:r>
              <a:rPr lang="en-US" sz="1200" kern="1200">
                <a:solidFill>
                  <a:schemeClr val="tx1"/>
                </a:solidFill>
                <a:effectLst/>
                <a:latin typeface="+mn-lt"/>
                <a:ea typeface="+mn-ea"/>
                <a:cs typeface="+mn-cs"/>
              </a:rPr>
              <a:t>Prolonged restraint follows physical struggle or violence that caused fatigue</a:t>
            </a:r>
          </a:p>
          <a:p>
            <a:pPr lvl="1"/>
            <a:r>
              <a:rPr lang="en-US" sz="1200" kern="1200">
                <a:solidFill>
                  <a:schemeClr val="tx1"/>
                </a:solidFill>
                <a:effectLst/>
                <a:latin typeface="+mn-lt"/>
                <a:ea typeface="+mn-ea"/>
                <a:cs typeface="+mn-cs"/>
              </a:rPr>
              <a:t>Person is small in stature </a:t>
            </a:r>
          </a:p>
          <a:p>
            <a:pPr lvl="1"/>
            <a:r>
              <a:rPr lang="en-US" sz="1200" kern="1200">
                <a:solidFill>
                  <a:schemeClr val="tx1"/>
                </a:solidFill>
                <a:effectLst/>
                <a:latin typeface="+mn-lt"/>
                <a:ea typeface="+mn-ea"/>
                <a:cs typeface="+mn-cs"/>
              </a:rPr>
              <a:t>Recent insulin injection</a:t>
            </a:r>
          </a:p>
          <a:p>
            <a:pPr lvl="0"/>
            <a:r>
              <a:rPr lang="en-US" sz="1200" kern="1200">
                <a:solidFill>
                  <a:schemeClr val="tx1"/>
                </a:solidFill>
                <a:effectLst/>
                <a:latin typeface="+mn-lt"/>
                <a:ea typeface="+mn-ea"/>
                <a:cs typeface="+mn-cs"/>
              </a:rPr>
              <a:t>Medical concerns that increase risk for restraint use:</a:t>
            </a:r>
          </a:p>
          <a:p>
            <a:pPr lvl="1"/>
            <a:r>
              <a:rPr lang="en-US" sz="1200" kern="1200">
                <a:solidFill>
                  <a:schemeClr val="tx1"/>
                </a:solidFill>
                <a:effectLst/>
                <a:latin typeface="+mn-lt"/>
                <a:ea typeface="+mn-ea"/>
                <a:cs typeface="+mn-cs"/>
              </a:rPr>
              <a:t>Cardiac or Pulmonary conditions</a:t>
            </a:r>
          </a:p>
          <a:p>
            <a:pPr lvl="1" fontAlgn="ctr"/>
            <a:r>
              <a:rPr lang="en-US" sz="1200" kern="1200">
                <a:solidFill>
                  <a:schemeClr val="tx1"/>
                </a:solidFill>
                <a:effectLst/>
                <a:latin typeface="+mn-lt"/>
                <a:ea typeface="+mn-ea"/>
                <a:cs typeface="+mn-cs"/>
              </a:rPr>
              <a:t>Asthma or Emphysema</a:t>
            </a:r>
          </a:p>
          <a:p>
            <a:pPr lvl="1"/>
            <a:r>
              <a:rPr lang="en-US" sz="1200" kern="1200">
                <a:solidFill>
                  <a:schemeClr val="tx1"/>
                </a:solidFill>
                <a:effectLst/>
                <a:latin typeface="+mn-lt"/>
                <a:ea typeface="+mn-ea"/>
                <a:cs typeface="+mn-cs"/>
              </a:rPr>
              <a:t>Chest deformities </a:t>
            </a:r>
          </a:p>
          <a:p>
            <a:pPr lvl="1" fontAlgn="ctr"/>
            <a:r>
              <a:rPr lang="en-US" sz="1200" kern="1200">
                <a:solidFill>
                  <a:schemeClr val="tx1"/>
                </a:solidFill>
                <a:effectLst/>
                <a:latin typeface="+mn-lt"/>
                <a:ea typeface="+mn-ea"/>
                <a:cs typeface="+mn-cs"/>
              </a:rPr>
              <a:t>Enlarged heart</a:t>
            </a:r>
          </a:p>
          <a:p>
            <a:pPr lvl="1" fontAlgn="ctr"/>
            <a:r>
              <a:rPr lang="en-US" sz="1200" kern="1200">
                <a:solidFill>
                  <a:schemeClr val="tx1"/>
                </a:solidFill>
                <a:effectLst/>
                <a:latin typeface="+mn-lt"/>
                <a:ea typeface="+mn-ea"/>
                <a:cs typeface="+mn-cs"/>
              </a:rPr>
              <a:t>Prescribed medications that obstruct breathing or cardiac system</a:t>
            </a:r>
          </a:p>
          <a:p>
            <a:pPr lvl="1" fontAlgn="ctr"/>
            <a:r>
              <a:rPr lang="en-US" sz="1200" kern="1200">
                <a:solidFill>
                  <a:schemeClr val="tx1"/>
                </a:solidFill>
                <a:effectLst/>
                <a:latin typeface="+mn-lt"/>
                <a:ea typeface="+mn-ea"/>
                <a:cs typeface="+mn-cs"/>
              </a:rPr>
              <a:t>High Blood Pressure</a:t>
            </a:r>
          </a:p>
          <a:p>
            <a:pPr lvl="1" fontAlgn="ctr"/>
            <a:r>
              <a:rPr lang="en-US" sz="1200" kern="1200">
                <a:solidFill>
                  <a:schemeClr val="tx1"/>
                </a:solidFill>
                <a:effectLst/>
                <a:latin typeface="+mn-lt"/>
                <a:ea typeface="+mn-ea"/>
                <a:cs typeface="+mn-cs"/>
              </a:rPr>
              <a:t>Obesity </a:t>
            </a:r>
          </a:p>
          <a:p>
            <a:pPr lvl="1" fontAlgn="ctr"/>
            <a:r>
              <a:rPr lang="en-US" sz="1200" kern="1200">
                <a:solidFill>
                  <a:schemeClr val="tx1"/>
                </a:solidFill>
                <a:effectLst/>
                <a:latin typeface="+mn-lt"/>
                <a:ea typeface="+mn-ea"/>
                <a:cs typeface="+mn-cs"/>
              </a:rPr>
              <a:t>Seizures or Seizure disorder</a:t>
            </a:r>
          </a:p>
          <a:p>
            <a:pPr lvl="1" fontAlgn="ctr"/>
            <a:r>
              <a:rPr lang="en-US" sz="1200" kern="1200">
                <a:solidFill>
                  <a:schemeClr val="tx1"/>
                </a:solidFill>
                <a:effectLst/>
                <a:latin typeface="+mn-lt"/>
                <a:ea typeface="+mn-ea"/>
                <a:cs typeface="+mn-cs"/>
              </a:rPr>
              <a:t>Sickle Cell Anemia </a:t>
            </a:r>
          </a:p>
          <a:p>
            <a:pPr lvl="1" fontAlgn="ctr"/>
            <a:r>
              <a:rPr lang="en-US" sz="1200" kern="1200">
                <a:solidFill>
                  <a:schemeClr val="tx1"/>
                </a:solidFill>
                <a:effectLst/>
                <a:latin typeface="+mn-lt"/>
                <a:ea typeface="+mn-ea"/>
                <a:cs typeface="+mn-cs"/>
              </a:rPr>
              <a:t>Diabetes</a:t>
            </a:r>
          </a:p>
          <a:p>
            <a:pPr lvl="0"/>
            <a:r>
              <a:rPr lang="en-US" sz="1200" kern="1200">
                <a:solidFill>
                  <a:schemeClr val="tx1"/>
                </a:solidFill>
                <a:effectLst/>
                <a:latin typeface="+mn-lt"/>
                <a:ea typeface="+mn-ea"/>
                <a:cs typeface="+mn-cs"/>
              </a:rPr>
              <a:t>When to release restraint: </a:t>
            </a:r>
          </a:p>
          <a:p>
            <a:pPr lvl="1"/>
            <a:r>
              <a:rPr lang="en-US" sz="1200" kern="1200">
                <a:solidFill>
                  <a:schemeClr val="tx1"/>
                </a:solidFill>
                <a:effectLst/>
                <a:latin typeface="+mn-lt"/>
                <a:ea typeface="+mn-ea"/>
                <a:cs typeface="+mn-cs"/>
              </a:rPr>
              <a:t>Best practice: agree to release the restraint after a specified number of minutes (as few minutes as possible; recommend less than 10) and then immediately give the individual space. </a:t>
            </a:r>
          </a:p>
          <a:p>
            <a:pPr lvl="1"/>
            <a:r>
              <a:rPr lang="en-US" sz="1200" kern="1200">
                <a:solidFill>
                  <a:schemeClr val="tx1"/>
                </a:solidFill>
                <a:effectLst/>
                <a:latin typeface="+mn-lt"/>
                <a:ea typeface="+mn-ea"/>
                <a:cs typeface="+mn-cs"/>
              </a:rPr>
              <a:t>Do NOT use the “Until calm” release method unless team has conducted risk/benefit assessment and concludes this is best approach. </a:t>
            </a:r>
          </a:p>
          <a:p>
            <a:endParaRPr lang="en-US"/>
          </a:p>
          <a:p>
            <a:endParaRPr lang="en-US"/>
          </a:p>
        </p:txBody>
      </p:sp>
      <p:sp>
        <p:nvSpPr>
          <p:cNvPr id="4" name="Slide Number Placeholder 3"/>
          <p:cNvSpPr>
            <a:spLocks noGrp="1"/>
          </p:cNvSpPr>
          <p:nvPr>
            <p:ph type="sldNum" sz="quarter" idx="5"/>
          </p:nvPr>
        </p:nvSpPr>
        <p:spPr/>
        <p:txBody>
          <a:bodyPr/>
          <a:lstStyle/>
          <a:p>
            <a:fld id="{5CE7821E-DDAC-4619-90DB-E31D69773670}" type="slidenum">
              <a:rPr lang="en-US" smtClean="0"/>
              <a:t>7</a:t>
            </a:fld>
            <a:endParaRPr lang="en-US"/>
          </a:p>
        </p:txBody>
      </p:sp>
    </p:spTree>
    <p:extLst>
      <p:ext uri="{BB962C8B-B14F-4D97-AF65-F5344CB8AC3E}">
        <p14:creationId xmlns:p14="http://schemas.microsoft.com/office/powerpoint/2010/main" val="34189608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65887">
              <a:defRPr/>
            </a:pPr>
            <a:fld id="{5CE7821E-DDAC-4619-90DB-E31D69773670}" type="slidenum">
              <a:rPr lang="en-US">
                <a:solidFill>
                  <a:prstClr val="black"/>
                </a:solidFill>
                <a:latin typeface="Calibri" panose="020F0502020204030204"/>
              </a:rPr>
              <a:pPr defTabSz="465887">
                <a:defRPr/>
              </a:pPr>
              <a:t>19</a:t>
            </a:fld>
            <a:endParaRPr lang="en-US">
              <a:solidFill>
                <a:prstClr val="black"/>
              </a:solidFill>
              <a:latin typeface="Calibri" panose="020F0502020204030204"/>
            </a:endParaRPr>
          </a:p>
        </p:txBody>
      </p:sp>
    </p:spTree>
    <p:extLst>
      <p:ext uri="{BB962C8B-B14F-4D97-AF65-F5344CB8AC3E}">
        <p14:creationId xmlns:p14="http://schemas.microsoft.com/office/powerpoint/2010/main" val="4226417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a:solidFill>
                  <a:schemeClr val="tx1"/>
                </a:solidFill>
              </a:rPr>
              <a:t>2c Restraint: </a:t>
            </a:r>
          </a:p>
          <a:p>
            <a:pPr marL="640594" lvl="1" indent="-174708" defTabSz="931774">
              <a:buFont typeface="Arial" panose="020B0604020202020204" pitchFamily="34" charset="0"/>
              <a:buChar char="•"/>
              <a:defRPr/>
            </a:pPr>
            <a:r>
              <a:rPr lang="en-US">
                <a:solidFill>
                  <a:schemeClr val="tx1"/>
                </a:solidFill>
              </a:rPr>
              <a:t>Notice Restraint Date includes Final DATE OUT (this allows for submission of multiple restraints on the adjoined restraint log)</a:t>
            </a:r>
          </a:p>
          <a:p>
            <a:pPr marL="640594" lvl="1" indent="-174708" defTabSz="931774">
              <a:buFont typeface="Arial" panose="020B0604020202020204" pitchFamily="34" charset="0"/>
              <a:buChar char="•"/>
              <a:defRPr/>
            </a:pPr>
            <a:r>
              <a:rPr lang="en-US">
                <a:solidFill>
                  <a:schemeClr val="tx1"/>
                </a:solidFill>
              </a:rPr>
              <a:t>If you’re only reporting 1 behavioral event on the 255, you will include the time in &amp; time out. </a:t>
            </a:r>
          </a:p>
          <a:p>
            <a:endParaRPr lang="en-US"/>
          </a:p>
        </p:txBody>
      </p:sp>
      <p:sp>
        <p:nvSpPr>
          <p:cNvPr id="4" name="Slide Number Placeholder 3"/>
          <p:cNvSpPr>
            <a:spLocks noGrp="1"/>
          </p:cNvSpPr>
          <p:nvPr>
            <p:ph type="sldNum" sz="quarter" idx="5"/>
          </p:nvPr>
        </p:nvSpPr>
        <p:spPr/>
        <p:txBody>
          <a:bodyPr/>
          <a:lstStyle/>
          <a:p>
            <a:pPr defTabSz="465887">
              <a:defRPr/>
            </a:pPr>
            <a:fld id="{5CE7821E-DDAC-4619-90DB-E31D69773670}" type="slidenum">
              <a:rPr lang="en-US">
                <a:solidFill>
                  <a:prstClr val="black"/>
                </a:solidFill>
                <a:latin typeface="Calibri" panose="020F0502020204030204"/>
              </a:rPr>
              <a:pPr defTabSz="465887">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3473392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a:solidFill>
                  <a:schemeClr val="tx1"/>
                </a:solidFill>
              </a:rPr>
              <a:t>Restraint(s): </a:t>
            </a:r>
          </a:p>
          <a:p>
            <a:pPr marL="640594" lvl="1" indent="-174708" defTabSz="931774">
              <a:buFont typeface="Arial" panose="020B0604020202020204" pitchFamily="34" charset="0"/>
              <a:buChar char="•"/>
              <a:defRPr/>
            </a:pPr>
            <a:r>
              <a:rPr lang="en-US">
                <a:solidFill>
                  <a:schemeClr val="tx1"/>
                </a:solidFill>
              </a:rPr>
              <a:t>Check off the appropriate types of restraints (up to 4). </a:t>
            </a:r>
          </a:p>
          <a:p>
            <a:pPr marL="640594" lvl="1" indent="-174708" defTabSz="931774">
              <a:buFont typeface="Arial" panose="020B0604020202020204" pitchFamily="34" charset="0"/>
              <a:buChar char="•"/>
              <a:defRPr/>
            </a:pPr>
            <a:r>
              <a:rPr lang="en-US">
                <a:solidFill>
                  <a:schemeClr val="tx1"/>
                </a:solidFill>
              </a:rPr>
              <a:t>We will discuss the definitions of each</a:t>
            </a:r>
          </a:p>
          <a:p>
            <a:endParaRPr lang="en-US"/>
          </a:p>
        </p:txBody>
      </p:sp>
      <p:sp>
        <p:nvSpPr>
          <p:cNvPr id="4" name="Slide Number Placeholder 3"/>
          <p:cNvSpPr>
            <a:spLocks noGrp="1"/>
          </p:cNvSpPr>
          <p:nvPr>
            <p:ph type="sldNum" sz="quarter" idx="5"/>
          </p:nvPr>
        </p:nvSpPr>
        <p:spPr/>
        <p:txBody>
          <a:bodyPr/>
          <a:lstStyle/>
          <a:p>
            <a:pPr defTabSz="465887">
              <a:defRPr/>
            </a:pPr>
            <a:fld id="{5CE7821E-DDAC-4619-90DB-E31D69773670}" type="slidenum">
              <a:rPr lang="en-US">
                <a:solidFill>
                  <a:prstClr val="black"/>
                </a:solidFill>
                <a:latin typeface="Calibri" panose="020F0502020204030204"/>
              </a:rPr>
              <a:pPr defTabSz="465887">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1673637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a:solidFill>
                  <a:schemeClr val="tx1"/>
                </a:solidFill>
              </a:rPr>
              <a:t>Behavior(s): </a:t>
            </a:r>
          </a:p>
          <a:p>
            <a:pPr marL="640594" lvl="1" indent="-174708" defTabSz="931774">
              <a:buFont typeface="Arial" panose="020B0604020202020204" pitchFamily="34" charset="0"/>
              <a:buChar char="•"/>
              <a:defRPr/>
            </a:pPr>
            <a:r>
              <a:rPr lang="en-US">
                <a:solidFill>
                  <a:schemeClr val="tx1"/>
                </a:solidFill>
              </a:rPr>
              <a:t>If the restraint log is being used, the behaviors will be listed for each restraint. </a:t>
            </a:r>
          </a:p>
          <a:p>
            <a:pPr marL="640594" lvl="1" indent="-174708" defTabSz="931774">
              <a:buFont typeface="Arial" panose="020B0604020202020204" pitchFamily="34" charset="0"/>
              <a:buChar char="•"/>
              <a:defRPr/>
            </a:pPr>
            <a:r>
              <a:rPr lang="en-US">
                <a:solidFill>
                  <a:schemeClr val="tx1"/>
                </a:solidFill>
              </a:rPr>
              <a:t>If only 1 behavioral event is submitted with the 255, you’ll include the behaviors that occurred to warrant the need for restraint. </a:t>
            </a:r>
          </a:p>
          <a:p>
            <a:endParaRPr lang="en-US"/>
          </a:p>
        </p:txBody>
      </p:sp>
      <p:sp>
        <p:nvSpPr>
          <p:cNvPr id="4" name="Slide Number Placeholder 3"/>
          <p:cNvSpPr>
            <a:spLocks noGrp="1"/>
          </p:cNvSpPr>
          <p:nvPr>
            <p:ph type="sldNum" sz="quarter" idx="5"/>
          </p:nvPr>
        </p:nvSpPr>
        <p:spPr/>
        <p:txBody>
          <a:bodyPr/>
          <a:lstStyle/>
          <a:p>
            <a:pPr defTabSz="465887">
              <a:defRPr/>
            </a:pPr>
            <a:fld id="{5CE7821E-DDAC-4619-90DB-E31D69773670}" type="slidenum">
              <a:rPr lang="en-US">
                <a:solidFill>
                  <a:prstClr val="black"/>
                </a:solidFill>
                <a:latin typeface="Calibri" panose="020F0502020204030204"/>
              </a:rPr>
              <a:pPr defTabSz="465887">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2651948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a:solidFill>
                  <a:schemeClr val="tx1"/>
                </a:solidFill>
              </a:rPr>
              <a:t>Status: </a:t>
            </a:r>
          </a:p>
          <a:p>
            <a:pPr marL="640594" lvl="1" indent="-174708" defTabSz="931774">
              <a:buFont typeface="Arial" panose="020B0604020202020204" pitchFamily="34" charset="0"/>
              <a:buChar char="•"/>
              <a:defRPr/>
            </a:pPr>
            <a:r>
              <a:rPr lang="en-US">
                <a:solidFill>
                  <a:schemeClr val="tx1"/>
                </a:solidFill>
              </a:rPr>
              <a:t>EMERGENCY or PRC/HRC Approved </a:t>
            </a:r>
          </a:p>
          <a:p>
            <a:pPr marL="640594" lvl="1" indent="-174708" defTabSz="931774">
              <a:buFont typeface="Arial" panose="020B0604020202020204" pitchFamily="34" charset="0"/>
              <a:buChar char="•"/>
              <a:defRPr/>
            </a:pPr>
            <a:r>
              <a:rPr lang="en-US">
                <a:solidFill>
                  <a:schemeClr val="tx1"/>
                </a:solidFill>
              </a:rPr>
              <a:t>If an injury is caused by the restraint, this also requires RN follow up. </a:t>
            </a:r>
          </a:p>
          <a:p>
            <a:pPr marL="640594" lvl="1" indent="-174708" defTabSz="931774">
              <a:buFont typeface="Arial" panose="020B0604020202020204" pitchFamily="34" charset="0"/>
              <a:buChar char="•"/>
              <a:defRPr/>
            </a:pPr>
            <a:r>
              <a:rPr lang="en-US">
                <a:solidFill>
                  <a:schemeClr val="tx1"/>
                </a:solidFill>
              </a:rPr>
              <a:t>Monitoring by someone not involved in the restraint is required if it lasts 30 minutes (and monitoring should continue to occur at least every 30 minutes). Monitoring is when a person other than those involved in the restraint checks the person to make sure they’re still in the restraint correctly and for signs of distress. Keep in mind that staff administering restraint should ALSO be paying attention to signs of distress. Some aspects monitored:</a:t>
            </a:r>
            <a:endParaRPr lang="en-US"/>
          </a:p>
          <a:p>
            <a:pPr marL="1106481" lvl="2" indent="-174708" defTabSz="931774">
              <a:buFont typeface="Arial" panose="020B0604020202020204" pitchFamily="34" charset="0"/>
              <a:buChar char="•"/>
              <a:defRPr/>
            </a:pPr>
            <a:r>
              <a:rPr lang="en-US"/>
              <a:t>Any signs of discoloration? If so, did you terminate the restraint?</a:t>
            </a:r>
          </a:p>
          <a:p>
            <a:pPr marL="1106481" lvl="2" indent="-174708" defTabSz="931774">
              <a:buFont typeface="Arial" panose="020B0604020202020204" pitchFamily="34" charset="0"/>
              <a:buChar char="•"/>
              <a:defRPr/>
            </a:pPr>
            <a:r>
              <a:rPr lang="en-US"/>
              <a:t>Labored breathing? If so, did you terminate the restraint?</a:t>
            </a:r>
          </a:p>
          <a:p>
            <a:pPr marL="1106481" lvl="2" indent="-174708" defTabSz="931774">
              <a:buFont typeface="Arial" panose="020B0604020202020204" pitchFamily="34" charset="0"/>
              <a:buChar char="•"/>
              <a:defRPr/>
            </a:pPr>
            <a:r>
              <a:rPr lang="en-US"/>
              <a:t>Any complains of pain during restraint? If so, was person released/repositioned?</a:t>
            </a:r>
            <a:endParaRPr lang="en-US">
              <a:solidFill>
                <a:schemeClr val="tx1"/>
              </a:solidFill>
            </a:endParaRPr>
          </a:p>
          <a:p>
            <a:pPr marL="640594" lvl="1" indent="-174708" defTabSz="931774">
              <a:buFont typeface="Arial" panose="020B0604020202020204" pitchFamily="34" charset="0"/>
              <a:buChar char="•"/>
              <a:defRPr/>
            </a:pPr>
            <a:r>
              <a:rPr lang="en-US">
                <a:solidFill>
                  <a:schemeClr val="tx1"/>
                </a:solidFill>
              </a:rPr>
              <a:t>If a mechanical or physical restraint is employed for 50 minutes, the person should be assisted to exercise that body part for 10 min every hour. </a:t>
            </a:r>
          </a:p>
          <a:p>
            <a:endParaRPr lang="en-US"/>
          </a:p>
        </p:txBody>
      </p:sp>
      <p:sp>
        <p:nvSpPr>
          <p:cNvPr id="4" name="Slide Number Placeholder 3"/>
          <p:cNvSpPr>
            <a:spLocks noGrp="1"/>
          </p:cNvSpPr>
          <p:nvPr>
            <p:ph type="sldNum" sz="quarter" idx="5"/>
          </p:nvPr>
        </p:nvSpPr>
        <p:spPr/>
        <p:txBody>
          <a:bodyPr/>
          <a:lstStyle/>
          <a:p>
            <a:pPr defTabSz="465887">
              <a:defRPr/>
            </a:pPr>
            <a:fld id="{5CE7821E-DDAC-4619-90DB-E31D69773670}" type="slidenum">
              <a:rPr lang="en-US">
                <a:solidFill>
                  <a:prstClr val="black"/>
                </a:solidFill>
                <a:latin typeface="Calibri" panose="020F0502020204030204"/>
              </a:rPr>
              <a:pPr defTabSz="465887">
                <a:defRPr/>
              </a:pPr>
              <a:t>23</a:t>
            </a:fld>
            <a:endParaRPr lang="en-US">
              <a:solidFill>
                <a:prstClr val="black"/>
              </a:solidFill>
              <a:latin typeface="Calibri" panose="020F0502020204030204"/>
            </a:endParaRPr>
          </a:p>
        </p:txBody>
      </p:sp>
    </p:spTree>
    <p:extLst>
      <p:ext uri="{BB962C8B-B14F-4D97-AF65-F5344CB8AC3E}">
        <p14:creationId xmlns:p14="http://schemas.microsoft.com/office/powerpoint/2010/main" val="1390625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a:solidFill>
                  <a:schemeClr val="tx1"/>
                </a:solidFill>
              </a:rPr>
              <a:t>Person Applying is the staff restraining [including 2</a:t>
            </a:r>
            <a:r>
              <a:rPr lang="en-US" baseline="30000">
                <a:solidFill>
                  <a:schemeClr val="tx1"/>
                </a:solidFill>
              </a:rPr>
              <a:t>nd</a:t>
            </a:r>
            <a:r>
              <a:rPr lang="en-US">
                <a:solidFill>
                  <a:schemeClr val="tx1"/>
                </a:solidFill>
              </a:rPr>
              <a:t> staff if there’s 2:1 needed for application of restraint]</a:t>
            </a:r>
          </a:p>
          <a:p>
            <a:pPr marL="640594" lvl="1" indent="-174708" defTabSz="931774">
              <a:buFont typeface="Arial" panose="020B0604020202020204" pitchFamily="34" charset="0"/>
              <a:buChar char="•"/>
              <a:defRPr/>
            </a:pPr>
            <a:r>
              <a:rPr lang="en-US">
                <a:solidFill>
                  <a:schemeClr val="tx1"/>
                </a:solidFill>
              </a:rPr>
              <a:t>In-charge is the lead staff on during restraint [this tends to be missing from incident reports]</a:t>
            </a:r>
          </a:p>
          <a:p>
            <a:pPr marL="640594" lvl="1" indent="-174708" defTabSz="931774">
              <a:buFont typeface="Arial" panose="020B0604020202020204" pitchFamily="34" charset="0"/>
              <a:buChar char="•"/>
              <a:defRPr/>
            </a:pPr>
            <a:r>
              <a:rPr lang="en-US">
                <a:solidFill>
                  <a:schemeClr val="tx1"/>
                </a:solidFill>
              </a:rPr>
              <a:t>Person removing is for mechanical restraint removal</a:t>
            </a:r>
          </a:p>
          <a:p>
            <a:pPr marL="640594" lvl="1" indent="-174708" defTabSz="931774">
              <a:buFont typeface="Arial" panose="020B0604020202020204" pitchFamily="34" charset="0"/>
              <a:buChar char="•"/>
              <a:defRPr/>
            </a:pPr>
            <a:r>
              <a:rPr lang="en-US">
                <a:solidFill>
                  <a:schemeClr val="tx1"/>
                </a:solidFill>
              </a:rPr>
              <a:t>Emergency restraint trauma check within 24 hours is done by RN to ensure no injuries sustained, skin integrity intact, no bruising, etc. Some agencies use a Body/Trauma Check form to attach to 255.</a:t>
            </a:r>
          </a:p>
          <a:p>
            <a:pPr marL="183394" lvl="0" indent="-174708" defTabSz="931774">
              <a:buFont typeface="Arial" panose="020B0604020202020204" pitchFamily="34" charset="0"/>
              <a:buChar char="•"/>
              <a:defRPr/>
            </a:pPr>
            <a:r>
              <a:rPr lang="en-US">
                <a:solidFill>
                  <a:schemeClr val="tx1"/>
                </a:solidFill>
              </a:rPr>
              <a:t>Summary/Comments section</a:t>
            </a:r>
          </a:p>
          <a:p>
            <a:pPr marL="640594" lvl="1" indent="-174708" defTabSz="931774">
              <a:buFont typeface="Arial" panose="020B0604020202020204" pitchFamily="34" charset="0"/>
              <a:buChar char="•"/>
              <a:defRPr/>
            </a:pPr>
            <a:r>
              <a:rPr lang="en-US">
                <a:solidFill>
                  <a:schemeClr val="tx1"/>
                </a:solidFill>
              </a:rPr>
              <a:t>Discuss PRE-cursor events and strategies used to calm the person prior to requiring restraint. </a:t>
            </a:r>
          </a:p>
          <a:p>
            <a:pPr marL="640594" lvl="1" indent="-174708" defTabSz="931774">
              <a:buFont typeface="Arial" panose="020B0604020202020204" pitchFamily="34" charset="0"/>
              <a:buChar char="•"/>
              <a:defRPr/>
            </a:pPr>
            <a:r>
              <a:rPr lang="en-US">
                <a:solidFill>
                  <a:schemeClr val="tx1"/>
                </a:solidFill>
              </a:rPr>
              <a:t>The level of supervision should be reflected clearly in the content of the summary and incident report. When this is missing, it raises a red flag that a call to AID for neglect may be indicated. </a:t>
            </a:r>
          </a:p>
          <a:p>
            <a:pPr marL="640594" lvl="1" indent="-174708" defTabSz="931774">
              <a:buFont typeface="Arial" panose="020B0604020202020204" pitchFamily="34" charset="0"/>
              <a:buChar char="•"/>
              <a:defRPr/>
            </a:pPr>
            <a:r>
              <a:rPr lang="en-US">
                <a:solidFill>
                  <a:schemeClr val="tx1"/>
                </a:solidFill>
              </a:rPr>
              <a:t>If additional staff are present to assist and ensure safety to the other individuals present, be sure they are represented on the report and their role is included in the summary.</a:t>
            </a:r>
          </a:p>
          <a:p>
            <a:endParaRPr lang="en-US"/>
          </a:p>
        </p:txBody>
      </p:sp>
      <p:sp>
        <p:nvSpPr>
          <p:cNvPr id="4" name="Slide Number Placeholder 3"/>
          <p:cNvSpPr>
            <a:spLocks noGrp="1"/>
          </p:cNvSpPr>
          <p:nvPr>
            <p:ph type="sldNum" sz="quarter" idx="5"/>
          </p:nvPr>
        </p:nvSpPr>
        <p:spPr/>
        <p:txBody>
          <a:bodyPr/>
          <a:lstStyle/>
          <a:p>
            <a:pPr defTabSz="465887">
              <a:defRPr/>
            </a:pPr>
            <a:fld id="{5CE7821E-DDAC-4619-90DB-E31D69773670}" type="slidenum">
              <a:rPr lang="en-US">
                <a:solidFill>
                  <a:prstClr val="black"/>
                </a:solidFill>
                <a:latin typeface="Calibri" panose="020F0502020204030204"/>
              </a:rPr>
              <a:pPr defTabSz="465887">
                <a:defRPr/>
              </a:pPr>
              <a:t>24</a:t>
            </a:fld>
            <a:endParaRPr lang="en-US">
              <a:solidFill>
                <a:prstClr val="black"/>
              </a:solidFill>
              <a:latin typeface="Calibri" panose="020F0502020204030204"/>
            </a:endParaRPr>
          </a:p>
        </p:txBody>
      </p:sp>
    </p:spTree>
    <p:extLst>
      <p:ext uri="{BB962C8B-B14F-4D97-AF65-F5344CB8AC3E}">
        <p14:creationId xmlns:p14="http://schemas.microsoft.com/office/powerpoint/2010/main" val="1037816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a:t>Keep in mind that switching to a restraint log results in a delay in reporting and lack of documentation of detailed circumstances surrounding the restraint. The team will assess whether this is justified. </a:t>
            </a:r>
          </a:p>
          <a:p>
            <a:pPr marL="174708" indent="-174708">
              <a:buFont typeface="Arial" panose="020B0604020202020204" pitchFamily="34" charset="0"/>
              <a:buChar char="•"/>
            </a:pPr>
            <a:r>
              <a:rPr lang="en-US"/>
              <a:t>If a restraint log is considered appropriate, the team will agree upon a set time frame for submissions [of at least once per month].</a:t>
            </a:r>
          </a:p>
          <a:p>
            <a:pPr marL="174708" indent="-174708">
              <a:buFont typeface="Arial" panose="020B0604020202020204" pitchFamily="34" charset="0"/>
              <a:buChar char="•"/>
            </a:pPr>
            <a:endParaRPr lang="en-US"/>
          </a:p>
          <a:p>
            <a:pPr marL="174708" indent="-174708" defTabSz="931774">
              <a:buFont typeface="Arial" panose="020B0604020202020204" pitchFamily="34" charset="0"/>
              <a:buChar char="•"/>
              <a:defRPr/>
            </a:pPr>
            <a:r>
              <a:rPr lang="en-US"/>
              <a:t>Keep in mind that if an injury is caused by a restraint, the entire event must include a separate 255 (the 255 should represent BOTH the restraint AND the injury as well as the details that led up to the restraint)</a:t>
            </a:r>
          </a:p>
          <a:p>
            <a:endParaRPr lang="en-US"/>
          </a:p>
        </p:txBody>
      </p:sp>
      <p:sp>
        <p:nvSpPr>
          <p:cNvPr id="4" name="Slide Number Placeholder 3"/>
          <p:cNvSpPr>
            <a:spLocks noGrp="1"/>
          </p:cNvSpPr>
          <p:nvPr>
            <p:ph type="sldNum" sz="quarter" idx="5"/>
          </p:nvPr>
        </p:nvSpPr>
        <p:spPr/>
        <p:txBody>
          <a:bodyPr/>
          <a:lstStyle/>
          <a:p>
            <a:pPr defTabSz="465887">
              <a:defRPr/>
            </a:pPr>
            <a:fld id="{5CE7821E-DDAC-4619-90DB-E31D69773670}" type="slidenum">
              <a:rPr lang="en-US">
                <a:solidFill>
                  <a:prstClr val="black"/>
                </a:solidFill>
                <a:latin typeface="Calibri" panose="020F0502020204030204"/>
              </a:rPr>
              <a:pPr defTabSz="465887">
                <a:defRPr/>
              </a:pPr>
              <a:t>25</a:t>
            </a:fld>
            <a:endParaRPr lang="en-US">
              <a:solidFill>
                <a:prstClr val="black"/>
              </a:solidFill>
              <a:latin typeface="Calibri" panose="020F0502020204030204"/>
            </a:endParaRPr>
          </a:p>
        </p:txBody>
      </p:sp>
    </p:spTree>
    <p:extLst>
      <p:ext uri="{BB962C8B-B14F-4D97-AF65-F5344CB8AC3E}">
        <p14:creationId xmlns:p14="http://schemas.microsoft.com/office/powerpoint/2010/main" val="541867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This is the example restraint log provided by DDS. Note the information documented with each restraint. The last column asks whether an injury was caused by the restraint. If SO, ensure a separate 255 is completed. </a:t>
            </a:r>
            <a:r>
              <a:rPr lang="en-US" err="1">
                <a:solidFill>
                  <a:schemeClr val="tx1"/>
                </a:solidFill>
              </a:rPr>
              <a:t>Aseparate</a:t>
            </a:r>
            <a:r>
              <a:rPr lang="en-US">
                <a:solidFill>
                  <a:schemeClr val="tx1"/>
                </a:solidFill>
              </a:rPr>
              <a:t> 255 must be completed if an injury is caused by the restraint because the report needs to include events surrounding the event and details about the interventions employed. It’s also important to consider whether an AID call is warranted upon review. </a:t>
            </a:r>
          </a:p>
          <a:p>
            <a:endParaRPr lang="en-US"/>
          </a:p>
        </p:txBody>
      </p:sp>
      <p:sp>
        <p:nvSpPr>
          <p:cNvPr id="4" name="Slide Number Placeholder 3"/>
          <p:cNvSpPr>
            <a:spLocks noGrp="1"/>
          </p:cNvSpPr>
          <p:nvPr>
            <p:ph type="sldNum" sz="quarter" idx="5"/>
          </p:nvPr>
        </p:nvSpPr>
        <p:spPr/>
        <p:txBody>
          <a:bodyPr/>
          <a:lstStyle/>
          <a:p>
            <a:pPr defTabSz="465887">
              <a:defRPr/>
            </a:pPr>
            <a:fld id="{5CE7821E-DDAC-4619-90DB-E31D69773670}" type="slidenum">
              <a:rPr lang="en-US">
                <a:solidFill>
                  <a:prstClr val="black"/>
                </a:solidFill>
                <a:latin typeface="Calibri" panose="020F0502020204030204"/>
              </a:rPr>
              <a:pPr defTabSz="465887">
                <a:defRPr/>
              </a:pPr>
              <a:t>26</a:t>
            </a:fld>
            <a:endParaRPr lang="en-US">
              <a:solidFill>
                <a:prstClr val="black"/>
              </a:solidFill>
              <a:latin typeface="Calibri" panose="020F0502020204030204"/>
            </a:endParaRPr>
          </a:p>
        </p:txBody>
      </p:sp>
    </p:spTree>
    <p:extLst>
      <p:ext uri="{BB962C8B-B14F-4D97-AF65-F5344CB8AC3E}">
        <p14:creationId xmlns:p14="http://schemas.microsoft.com/office/powerpoint/2010/main" val="1199775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sz="1600" b="1" u="sng">
                <a:solidFill>
                  <a:srgbClr val="404040"/>
                </a:solidFill>
              </a:rPr>
              <a:t>Chemical</a:t>
            </a:r>
            <a:r>
              <a:rPr lang="en-US" sz="1600">
                <a:solidFill>
                  <a:srgbClr val="404040"/>
                </a:solidFill>
              </a:rPr>
              <a:t> – Medications (usually psychotropic) administered on a STAT or  immediate/emergency basis, usually after other interventions including physical or mechanical restraints have failed to result in calm behavior and the individual is still in danger of harming himself or others.  </a:t>
            </a:r>
          </a:p>
          <a:p>
            <a:pPr lvl="1">
              <a:lnSpc>
                <a:spcPct val="90000"/>
              </a:lnSpc>
            </a:pPr>
            <a:r>
              <a:rPr lang="en-US" sz="1400">
                <a:solidFill>
                  <a:srgbClr val="404040"/>
                </a:solidFill>
              </a:rPr>
              <a:t>i.e., PRN medications</a:t>
            </a:r>
          </a:p>
          <a:p>
            <a:pPr lvl="1">
              <a:lnSpc>
                <a:spcPct val="90000"/>
              </a:lnSpc>
            </a:pPr>
            <a:r>
              <a:rPr lang="en-US" b="1">
                <a:solidFill>
                  <a:srgbClr val="404040"/>
                </a:solidFill>
              </a:rPr>
              <a:t>Exclude:  </a:t>
            </a:r>
            <a:r>
              <a:rPr lang="en-US">
                <a:solidFill>
                  <a:srgbClr val="404040"/>
                </a:solidFill>
              </a:rPr>
              <a:t>Medications used for pre-sedation for medical/dental procedures shall not be documented as chemical restraint.</a:t>
            </a:r>
          </a:p>
          <a:p>
            <a:pPr>
              <a:lnSpc>
                <a:spcPct val="90000"/>
              </a:lnSpc>
            </a:pPr>
            <a:r>
              <a:rPr lang="en-US" sz="1600" b="1" u="sng">
                <a:solidFill>
                  <a:srgbClr val="404040"/>
                </a:solidFill>
              </a:rPr>
              <a:t>Escort</a:t>
            </a:r>
            <a:r>
              <a:rPr lang="en-US" sz="1600">
                <a:solidFill>
                  <a:srgbClr val="404040"/>
                </a:solidFill>
              </a:rPr>
              <a:t> – Physical redirection used to move the individual when </a:t>
            </a:r>
            <a:r>
              <a:rPr lang="en-US" sz="1600" b="1">
                <a:solidFill>
                  <a:srgbClr val="404040"/>
                </a:solidFill>
              </a:rPr>
              <a:t>he or she is resisting</a:t>
            </a:r>
            <a:r>
              <a:rPr lang="en-US" sz="1600">
                <a:solidFill>
                  <a:srgbClr val="404040"/>
                </a:solidFill>
              </a:rPr>
              <a:t>.   NOTE:  This is moderate to severe resistance not simply to help get the individual from  ‘Place A’ to ‘Place B.’</a:t>
            </a:r>
          </a:p>
          <a:p>
            <a:pPr lvl="1">
              <a:lnSpc>
                <a:spcPct val="90000"/>
              </a:lnSpc>
            </a:pPr>
            <a:r>
              <a:rPr lang="en-US">
                <a:solidFill>
                  <a:srgbClr val="404040"/>
                </a:solidFill>
              </a:rPr>
              <a:t>If no resistance, it should not be called an escort.</a:t>
            </a:r>
          </a:p>
          <a:p>
            <a:pPr>
              <a:lnSpc>
                <a:spcPct val="90000"/>
              </a:lnSpc>
            </a:pPr>
            <a:r>
              <a:rPr lang="en-US" sz="1600" b="1" u="sng">
                <a:solidFill>
                  <a:srgbClr val="404040"/>
                </a:solidFill>
              </a:rPr>
              <a:t>Floor Control – Supine </a:t>
            </a:r>
            <a:r>
              <a:rPr lang="en-US" sz="1600">
                <a:solidFill>
                  <a:srgbClr val="404040"/>
                </a:solidFill>
              </a:rPr>
              <a:t>(face up) - Individual is held on floor in a supine </a:t>
            </a:r>
            <a:r>
              <a:rPr lang="en-US" sz="1600" b="1">
                <a:solidFill>
                  <a:srgbClr val="404040"/>
                </a:solidFill>
              </a:rPr>
              <a:t>(face-up)</a:t>
            </a:r>
            <a:r>
              <a:rPr lang="en-US" sz="1600">
                <a:solidFill>
                  <a:srgbClr val="404040"/>
                </a:solidFill>
              </a:rPr>
              <a:t> position by at least two and up to seven staff holding the arms and legs, and head if needed to protect the person from injury.  Special approval is required if more than seven people are involved in applying the restraint.</a:t>
            </a:r>
          </a:p>
          <a:p>
            <a:pPr lvl="1">
              <a:lnSpc>
                <a:spcPct val="90000"/>
              </a:lnSpc>
            </a:pPr>
            <a:r>
              <a:rPr lang="en-US">
                <a:solidFill>
                  <a:srgbClr val="404040"/>
                </a:solidFill>
              </a:rPr>
              <a:t>FACE DOWN RESTRAINTS are STRICTLY PROHIBITED for DDS-Funded Individuals</a:t>
            </a:r>
          </a:p>
          <a:p>
            <a:pPr>
              <a:lnSpc>
                <a:spcPct val="90000"/>
              </a:lnSpc>
            </a:pPr>
            <a:r>
              <a:rPr lang="en-US" sz="1600" b="1" u="sng">
                <a:solidFill>
                  <a:srgbClr val="404040"/>
                </a:solidFill>
              </a:rPr>
              <a:t>Lifted and Carried </a:t>
            </a:r>
            <a:r>
              <a:rPr lang="en-US" sz="1600">
                <a:solidFill>
                  <a:srgbClr val="404040"/>
                </a:solidFill>
              </a:rPr>
              <a:t>- Individual is lifted from behind by one to three staff holding the upper arms and/or wrists and legs if necessary and carried from one place to another.</a:t>
            </a:r>
          </a:p>
          <a:p>
            <a:pPr>
              <a:lnSpc>
                <a:spcPct val="90000"/>
              </a:lnSpc>
            </a:pPr>
            <a:r>
              <a:rPr lang="en-US" sz="2400" b="1" u="sng">
                <a:solidFill>
                  <a:srgbClr val="404040"/>
                </a:solidFill>
              </a:rPr>
              <a:t>Sitting Floor Control </a:t>
            </a:r>
            <a:r>
              <a:rPr lang="en-US" sz="2400">
                <a:solidFill>
                  <a:srgbClr val="404040"/>
                </a:solidFill>
              </a:rPr>
              <a:t>- The utilization of approved physical holding techniques based on an approved curriculum that require staff to hold the individual while sitting.  Techniques such as Basket or Cradle Sitting Holds, etc.</a:t>
            </a:r>
          </a:p>
          <a:p>
            <a:pPr lvl="1">
              <a:lnSpc>
                <a:spcPct val="90000"/>
              </a:lnSpc>
            </a:pPr>
            <a:r>
              <a:rPr lang="en-US" sz="2400">
                <a:solidFill>
                  <a:srgbClr val="404040"/>
                </a:solidFill>
              </a:rPr>
              <a:t>Also includes Held by Arms (If Sitting)</a:t>
            </a:r>
          </a:p>
          <a:p>
            <a:pPr>
              <a:lnSpc>
                <a:spcPct val="90000"/>
              </a:lnSpc>
            </a:pPr>
            <a:r>
              <a:rPr lang="en-US" sz="2400" b="1" u="sng">
                <a:solidFill>
                  <a:srgbClr val="404040"/>
                </a:solidFill>
              </a:rPr>
              <a:t>Standing Restraint Holds </a:t>
            </a:r>
            <a:r>
              <a:rPr lang="en-US" sz="2400">
                <a:solidFill>
                  <a:srgbClr val="404040"/>
                </a:solidFill>
              </a:rPr>
              <a:t>- The utilization of approved physical holding techniques based on an approved curriculum that require staff to hold the individual in a standing position.   Techniques such as Lower Figure 4 Standing Hold and Security  Holds, etc.</a:t>
            </a:r>
          </a:p>
          <a:p>
            <a:pPr lvl="1">
              <a:lnSpc>
                <a:spcPct val="90000"/>
              </a:lnSpc>
            </a:pPr>
            <a:r>
              <a:rPr lang="en-US" sz="2400">
                <a:solidFill>
                  <a:srgbClr val="404040"/>
                </a:solidFill>
              </a:rPr>
              <a:t>Includes Held by Arms (if Standing)</a:t>
            </a:r>
          </a:p>
          <a:p>
            <a:pPr>
              <a:lnSpc>
                <a:spcPct val="90000"/>
              </a:lnSpc>
            </a:pPr>
            <a:r>
              <a:rPr lang="en-US" b="1" u="sng"/>
              <a:t>Physical Isolation</a:t>
            </a:r>
            <a:r>
              <a:rPr lang="en-US" u="sng"/>
              <a:t> </a:t>
            </a:r>
            <a:r>
              <a:rPr lang="en-US"/>
              <a:t>– An individual is separated from other individuals, usually in a room by him or herself, and staff is </a:t>
            </a:r>
            <a:r>
              <a:rPr lang="en-US" b="1"/>
              <a:t>Physically Preventing</a:t>
            </a:r>
            <a:r>
              <a:rPr lang="en-US"/>
              <a:t> the individual from exiting a room.  Through such means as physically blocking a door, an individual is not allowed to leave until defined criteria are met.</a:t>
            </a:r>
            <a:endParaRPr lang="en-US">
              <a:cs typeface="Calibri" panose="020F0502020204030204"/>
            </a:endParaRPr>
          </a:p>
          <a:p>
            <a:pPr marL="291179" indent="-291179">
              <a:lnSpc>
                <a:spcPct val="90000"/>
              </a:lnSpc>
              <a:spcBef>
                <a:spcPts val="1019"/>
              </a:spcBef>
              <a:buFont typeface="Arial"/>
              <a:buChar char="•"/>
            </a:pPr>
            <a:r>
              <a:rPr lang="en-US"/>
              <a:t>DDS considers seclusion to be excessively punitive. </a:t>
            </a:r>
            <a:endParaRPr lang="en-US">
              <a:cs typeface="Calibri"/>
            </a:endParaRPr>
          </a:p>
          <a:p>
            <a:pPr marL="757066" lvl="1" indent="-291179">
              <a:lnSpc>
                <a:spcPct val="90000"/>
              </a:lnSpc>
              <a:spcBef>
                <a:spcPts val="1019"/>
              </a:spcBef>
              <a:buFont typeface="Arial"/>
              <a:buChar char="•"/>
            </a:pPr>
            <a:r>
              <a:rPr lang="en-US"/>
              <a:t>Any instances of physical isolation must be documented as a restraint.</a:t>
            </a:r>
            <a:endParaRPr lang="en-US">
              <a:cs typeface="Calibri"/>
            </a:endParaRPr>
          </a:p>
          <a:p>
            <a:pPr marL="757066" lvl="1" indent="-291179">
              <a:lnSpc>
                <a:spcPct val="90000"/>
              </a:lnSpc>
              <a:spcBef>
                <a:spcPts val="1019"/>
              </a:spcBef>
              <a:buFont typeface="Arial"/>
              <a:buChar char="•"/>
            </a:pPr>
            <a:r>
              <a:rPr lang="en-US"/>
              <a:t>This </a:t>
            </a:r>
            <a:r>
              <a:rPr lang="en-US" b="1" u="sng"/>
              <a:t>includes</a:t>
            </a:r>
            <a:r>
              <a:rPr lang="en-US"/>
              <a:t> moving an individual in a wheelchair into an isolated space against his/her will when the individual is unable to independently control a wheelchair</a:t>
            </a:r>
            <a:endParaRPr lang="en-US">
              <a:cs typeface="Calibri"/>
            </a:endParaRPr>
          </a:p>
          <a:p>
            <a:pPr marL="291179" indent="-291179">
              <a:buFont typeface="Arial"/>
              <a:buChar char="•"/>
            </a:pPr>
            <a:r>
              <a:rPr lang="en-US" b="1" u="sng"/>
              <a:t>DO NOT REPORT on a 255:</a:t>
            </a:r>
            <a:r>
              <a:rPr lang="en-US" b="1"/>
              <a:t> </a:t>
            </a:r>
            <a:r>
              <a:rPr lang="en-US"/>
              <a:t> If an individual is asked or told to go into a room alone and remain there and nothing physically prevents his or her leaving, even when a period of time or other criteria are given (i.e., if there is only verbal direction for the individual to go and remain in a room and no physical force or blocking occurred as part of the process).</a:t>
            </a:r>
          </a:p>
          <a:p>
            <a:pPr marL="291179" indent="-291179">
              <a:buFont typeface="Arial"/>
              <a:buChar char="•"/>
            </a:pPr>
            <a:r>
              <a:rPr lang="en-US">
                <a:cs typeface="Calibri"/>
              </a:rPr>
              <a:t>This topic certainly warrants detailed discussion that is beyond the scope of this presentation on 255's. However, I want to add some brief caveats here.</a:t>
            </a:r>
            <a:endParaRPr lang="en-US"/>
          </a:p>
          <a:p>
            <a:pPr marL="291179" indent="-291179">
              <a:buFont typeface="Arial"/>
              <a:buChar char="•"/>
            </a:pPr>
            <a:r>
              <a:rPr lang="en-US"/>
              <a:t>While telling an individual to go into a room alone and remain there does NOT warrant a 255 for Physical Isolation, keep in mind the power differential between staff and individuals served. Being told to go to a room alone by someone in a position of control/power over you is NOT a recommended intervention for an adult. We serve many individuals who self-harm when they are upset. Telling them to go to their room alone without supervising them is NOT appropriate. </a:t>
            </a:r>
          </a:p>
          <a:p>
            <a:pPr marL="291179" indent="-291179">
              <a:buFont typeface="Arial"/>
              <a:buChar char="•"/>
            </a:pPr>
            <a:r>
              <a:rPr lang="en-US"/>
              <a:t>Our goal is to teach skills for self-regulation. Ideally, taking a break is voluntary and occurs BEFORE the individual has lost control by engaging in disruptive behavior. Suggesting at the onset of precursors, “would you like to take a break or a walk to cool down with me?” is very different than telling someone to go to their room alone. Many individuals want to step away when they need a break and can be afforded to right to be alone in that situation.  </a:t>
            </a:r>
          </a:p>
          <a:p>
            <a:pPr marL="291179" indent="-291179">
              <a:buFont typeface="Arial"/>
              <a:buChar char="•"/>
            </a:pPr>
            <a:r>
              <a:rPr lang="en-US"/>
              <a:t>Keep in mind that once the person gets beyond their threshold of tolerance, they need interventions to reduce risk. Telling them to go be alone is isolating and can intensify the painfulness of the situation. We want to steer away from interventions that are likely to escalate feelings of isolation and increase likelihood of self-harm. </a:t>
            </a:r>
          </a:p>
          <a:p>
            <a:pPr indent="-291179">
              <a:lnSpc>
                <a:spcPct val="90000"/>
              </a:lnSpc>
              <a:spcBef>
                <a:spcPts val="1019"/>
              </a:spcBef>
              <a:buFont typeface="Arial"/>
              <a:buChar char="•"/>
            </a:pPr>
            <a:endParaRPr lang="en-US">
              <a:cs typeface="Calibri" panose="020F0502020204030204"/>
            </a:endParaRPr>
          </a:p>
          <a:p>
            <a:endParaRPr lang="en-US"/>
          </a:p>
        </p:txBody>
      </p:sp>
      <p:sp>
        <p:nvSpPr>
          <p:cNvPr id="4" name="Slide Number Placeholder 3"/>
          <p:cNvSpPr>
            <a:spLocks noGrp="1"/>
          </p:cNvSpPr>
          <p:nvPr>
            <p:ph type="sldNum" sz="quarter" idx="5"/>
          </p:nvPr>
        </p:nvSpPr>
        <p:spPr/>
        <p:txBody>
          <a:bodyPr/>
          <a:lstStyle/>
          <a:p>
            <a:pPr defTabSz="465887">
              <a:defRPr/>
            </a:pPr>
            <a:fld id="{5CE7821E-DDAC-4619-90DB-E31D69773670}" type="slidenum">
              <a:rPr lang="en-US">
                <a:solidFill>
                  <a:prstClr val="black"/>
                </a:solidFill>
                <a:latin typeface="Calibri" panose="020F0502020204030204"/>
              </a:rPr>
              <a:pPr defTabSz="465887">
                <a:defRPr/>
              </a:pPr>
              <a:t>27</a:t>
            </a:fld>
            <a:endParaRPr lang="en-US">
              <a:solidFill>
                <a:prstClr val="black"/>
              </a:solidFill>
              <a:latin typeface="Calibri" panose="020F0502020204030204"/>
            </a:endParaRPr>
          </a:p>
        </p:txBody>
      </p:sp>
    </p:spTree>
    <p:extLst>
      <p:ext uri="{BB962C8B-B14F-4D97-AF65-F5344CB8AC3E}">
        <p14:creationId xmlns:p14="http://schemas.microsoft.com/office/powerpoint/2010/main" val="20961234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a:t>These should occur very rarely as they do not fit within the standard restraint protocols. </a:t>
            </a:r>
          </a:p>
          <a:p>
            <a:pPr marL="174708" indent="-174708" defTabSz="931774">
              <a:buFont typeface="Arial" panose="020B0604020202020204" pitchFamily="34" charset="0"/>
              <a:buChar char="•"/>
              <a:defRPr/>
            </a:pPr>
            <a:r>
              <a:rPr lang="en-US">
                <a:solidFill>
                  <a:srgbClr val="FFFFFF"/>
                </a:solidFill>
              </a:rPr>
              <a:t>Keep in mind that HRC reviews some mechanical restraints like </a:t>
            </a:r>
            <a:r>
              <a:rPr lang="en-US">
                <a:latin typeface="Calibri" panose="020F0502020204030204" pitchFamily="34" charset="0"/>
                <a:cs typeface="Calibri" panose="020F0502020204030204" pitchFamily="34" charset="0"/>
              </a:rPr>
              <a:t>mitts, helmet, specialized clothing, buckle guard, etc. Those are NOT considered to be in the 255’s restraint category and do NOT require a 255. Data is tracked separately. This change was made in 2011 and the 2011 executive brief discusses these details.</a:t>
            </a:r>
            <a:endParaRPr lang="en-US"/>
          </a:p>
          <a:p>
            <a:pPr marL="174708" indent="-174708">
              <a:buFont typeface="Arial" panose="020B0604020202020204" pitchFamily="34" charset="0"/>
              <a:buChar char="•"/>
            </a:pPr>
            <a:r>
              <a:rPr lang="en-US"/>
              <a:t>Non-standard commissioner approved: </a:t>
            </a:r>
          </a:p>
          <a:p>
            <a:pPr lvl="1">
              <a:lnSpc>
                <a:spcPct val="90000"/>
              </a:lnSpc>
            </a:pPr>
            <a:r>
              <a:rPr lang="en-US" sz="1300">
                <a:solidFill>
                  <a:srgbClr val="FFFFFF"/>
                </a:solidFill>
              </a:rPr>
              <a:t>This is a restraint NOT listed on the incident report that has been PRC approved (commissioner review process is PRC).</a:t>
            </a:r>
          </a:p>
          <a:p>
            <a:pPr lvl="1">
              <a:lnSpc>
                <a:spcPct val="90000"/>
              </a:lnSpc>
            </a:pPr>
            <a:r>
              <a:rPr lang="en-US" sz="1300">
                <a:solidFill>
                  <a:srgbClr val="FFFFFF"/>
                </a:solidFill>
              </a:rPr>
              <a:t>Ensure details of the restraint are included in the Summary/Comments section of incident report.</a:t>
            </a:r>
          </a:p>
          <a:p>
            <a:pPr marL="640594" lvl="1" indent="-174708">
              <a:buFont typeface="Arial" panose="020B0604020202020204" pitchFamily="34" charset="0"/>
              <a:buChar char="•"/>
            </a:pPr>
            <a:r>
              <a:rPr lang="en-US"/>
              <a:t>There have been occasions in which a </a:t>
            </a:r>
            <a:r>
              <a:rPr lang="en-US" b="1"/>
              <a:t>non-standard restraint was approved by PRC</a:t>
            </a:r>
            <a:r>
              <a:rPr lang="en-US"/>
              <a:t>. </a:t>
            </a:r>
          </a:p>
          <a:p>
            <a:pPr marL="1106481" lvl="2" indent="-174708">
              <a:buFont typeface="Arial" panose="020B0604020202020204" pitchFamily="34" charset="0"/>
              <a:buChar char="•"/>
            </a:pPr>
            <a:r>
              <a:rPr lang="en-US"/>
              <a:t>EXAMPLE: use of a tray on a wheelchair to assist in keeping the individual in their seat. As with any restraint plan, a fade plan was developed with proactive teaching strategies to reduce the need for the restraint. Additionally, they must ensure the individual gets 10 minute breaks every hour. </a:t>
            </a:r>
            <a:endParaRPr lang="en-US" sz="1300">
              <a:solidFill>
                <a:srgbClr val="FFFFFF"/>
              </a:solidFill>
            </a:endParaRPr>
          </a:p>
          <a:p>
            <a:pPr marL="174708" indent="-174708" defTabSz="931774">
              <a:buFont typeface="Arial" panose="020B0604020202020204" pitchFamily="34" charset="0"/>
              <a:buChar char="•"/>
              <a:defRPr/>
            </a:pPr>
            <a:r>
              <a:rPr lang="en-US">
                <a:solidFill>
                  <a:schemeClr val="tx1"/>
                </a:solidFill>
              </a:rPr>
              <a:t>Non-standard not-approved:</a:t>
            </a:r>
          </a:p>
          <a:p>
            <a:pPr lvl="1">
              <a:lnSpc>
                <a:spcPct val="90000"/>
              </a:lnSpc>
            </a:pPr>
            <a:r>
              <a:rPr lang="en-US" sz="1300">
                <a:solidFill>
                  <a:srgbClr val="FFFFFF"/>
                </a:solidFill>
              </a:rPr>
              <a:t>This is a restraint NOT listed on the incident report that has been submitted for PRC approval but has not yet been approved (commissioner review process is PRC). </a:t>
            </a:r>
          </a:p>
          <a:p>
            <a:pPr lvl="1">
              <a:lnSpc>
                <a:spcPct val="90000"/>
              </a:lnSpc>
            </a:pPr>
            <a:r>
              <a:rPr lang="en-US" sz="1300">
                <a:solidFill>
                  <a:srgbClr val="FFFFFF"/>
                </a:solidFill>
              </a:rPr>
              <a:t>Ensure details of the restraint are included in the Summary/Comments section of incident report.</a:t>
            </a:r>
            <a:endParaRPr lang="en-US"/>
          </a:p>
          <a:p>
            <a:pPr marL="174708" indent="-174708">
              <a:buFont typeface="Arial" panose="020B0604020202020204" pitchFamily="34" charset="0"/>
              <a:buChar char="•"/>
            </a:pPr>
            <a:r>
              <a:rPr lang="en-US"/>
              <a:t>There have been occasions in which a non-standard restraint was </a:t>
            </a:r>
            <a:r>
              <a:rPr lang="en-US" b="1"/>
              <a:t>NOT approved by PRC</a:t>
            </a:r>
            <a:r>
              <a:rPr lang="en-US"/>
              <a:t>.</a:t>
            </a:r>
          </a:p>
          <a:p>
            <a:pPr marL="640594" lvl="1" indent="-174708">
              <a:buFont typeface="Arial" panose="020B0604020202020204" pitchFamily="34" charset="0"/>
              <a:buChar char="•"/>
            </a:pPr>
            <a:r>
              <a:rPr lang="en-US"/>
              <a:t>In this case, the guardian/conservator/etc. may seek approval through a PAR or commissioner review.</a:t>
            </a:r>
          </a:p>
        </p:txBody>
      </p:sp>
      <p:sp>
        <p:nvSpPr>
          <p:cNvPr id="4" name="Slide Number Placeholder 3"/>
          <p:cNvSpPr>
            <a:spLocks noGrp="1"/>
          </p:cNvSpPr>
          <p:nvPr>
            <p:ph type="sldNum" sz="quarter" idx="5"/>
          </p:nvPr>
        </p:nvSpPr>
        <p:spPr/>
        <p:txBody>
          <a:bodyPr/>
          <a:lstStyle/>
          <a:p>
            <a:pPr defTabSz="465887">
              <a:defRPr/>
            </a:pPr>
            <a:fld id="{5CE7821E-DDAC-4619-90DB-E31D69773670}" type="slidenum">
              <a:rPr lang="en-US">
                <a:solidFill>
                  <a:prstClr val="black"/>
                </a:solidFill>
                <a:latin typeface="Calibri" panose="020F0502020204030204"/>
              </a:rPr>
              <a:pPr defTabSz="465887">
                <a:defRPr/>
              </a:pPr>
              <a:t>28</a:t>
            </a:fld>
            <a:endParaRPr lang="en-US">
              <a:solidFill>
                <a:prstClr val="black"/>
              </a:solidFill>
              <a:latin typeface="Calibri" panose="020F0502020204030204"/>
            </a:endParaRPr>
          </a:p>
        </p:txBody>
      </p:sp>
    </p:spTree>
    <p:extLst>
      <p:ext uri="{BB962C8B-B14F-4D97-AF65-F5344CB8AC3E}">
        <p14:creationId xmlns:p14="http://schemas.microsoft.com/office/powerpoint/2010/main" val="555680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FYI – some situational/environmental concerns that increase risk for restraint use: </a:t>
            </a:r>
          </a:p>
          <a:p>
            <a:pPr lvl="1"/>
            <a:endParaRPr lang="en-US"/>
          </a:p>
          <a:p>
            <a:pPr lvl="1"/>
            <a:r>
              <a:rPr lang="en-US"/>
              <a:t>Intoxication (alcohol or drugs) during restraint as this effects breathing and the brain’s control of breathing making it less likely for the person to reposition to allow effective breathing</a:t>
            </a:r>
          </a:p>
          <a:p>
            <a:pPr lvl="1"/>
            <a:r>
              <a:rPr lang="en-US"/>
              <a:t>Active psychotic state, delirium, or extreme arousal (mania)</a:t>
            </a:r>
          </a:p>
          <a:p>
            <a:pPr lvl="1"/>
            <a:r>
              <a:rPr lang="en-US"/>
              <a:t>Recent head injury or other significant injury</a:t>
            </a:r>
          </a:p>
          <a:p>
            <a:pPr lvl="1"/>
            <a:r>
              <a:rPr lang="en-US"/>
              <a:t>Prolonged restraint follows physical struggle or violence that caused fatigue</a:t>
            </a:r>
          </a:p>
          <a:p>
            <a:pPr lvl="1"/>
            <a:r>
              <a:rPr lang="en-US"/>
              <a:t>Person is small in stature </a:t>
            </a:r>
          </a:p>
          <a:p>
            <a:pPr lvl="1"/>
            <a:r>
              <a:rPr lang="en-US"/>
              <a:t>Recent insulin injection</a:t>
            </a:r>
          </a:p>
          <a:p>
            <a:pPr lvl="0"/>
            <a:r>
              <a:rPr lang="en-US"/>
              <a:t>Medical concerns that increase risk for restraint use:</a:t>
            </a:r>
          </a:p>
          <a:p>
            <a:pPr lvl="1"/>
            <a:r>
              <a:rPr lang="en-US"/>
              <a:t>Cardiac or Pulmonary conditions</a:t>
            </a:r>
          </a:p>
          <a:p>
            <a:pPr lvl="1" fontAlgn="ctr"/>
            <a:r>
              <a:rPr lang="en-US"/>
              <a:t>Asthma or Emphysema</a:t>
            </a:r>
          </a:p>
          <a:p>
            <a:pPr lvl="1"/>
            <a:r>
              <a:rPr lang="en-US"/>
              <a:t>Chest deformities </a:t>
            </a:r>
          </a:p>
          <a:p>
            <a:pPr lvl="1" fontAlgn="ctr"/>
            <a:r>
              <a:rPr lang="en-US"/>
              <a:t>Enlarged heart</a:t>
            </a:r>
          </a:p>
          <a:p>
            <a:pPr lvl="1" fontAlgn="ctr"/>
            <a:r>
              <a:rPr lang="en-US"/>
              <a:t>Prescribed medications that obstruct breathing or cardiac system</a:t>
            </a:r>
          </a:p>
          <a:p>
            <a:pPr lvl="1" fontAlgn="ctr"/>
            <a:r>
              <a:rPr lang="en-US"/>
              <a:t>High Blood Pressure</a:t>
            </a:r>
          </a:p>
          <a:p>
            <a:pPr lvl="1" fontAlgn="ctr"/>
            <a:r>
              <a:rPr lang="en-US"/>
              <a:t>Obesity </a:t>
            </a:r>
          </a:p>
          <a:p>
            <a:pPr lvl="1" fontAlgn="ctr"/>
            <a:r>
              <a:rPr lang="en-US"/>
              <a:t>Seizures or Seizure disorder</a:t>
            </a:r>
          </a:p>
          <a:p>
            <a:pPr lvl="1" fontAlgn="ctr"/>
            <a:r>
              <a:rPr lang="en-US"/>
              <a:t>Sickle Cell Anemia </a:t>
            </a:r>
          </a:p>
          <a:p>
            <a:pPr lvl="1" fontAlgn="ctr"/>
            <a:r>
              <a:rPr lang="en-US"/>
              <a:t>Diabetes</a:t>
            </a:r>
          </a:p>
          <a:p>
            <a:pPr lvl="0"/>
            <a:r>
              <a:rPr lang="en-US"/>
              <a:t>When to release restraint: </a:t>
            </a:r>
          </a:p>
          <a:p>
            <a:pPr lvl="1"/>
            <a:r>
              <a:rPr lang="en-US"/>
              <a:t>Best practice: agree to release the restraint after a specified number of minutes (as few minutes as possible; recommend less than 10) and then immediately give the individual space. </a:t>
            </a:r>
          </a:p>
          <a:p>
            <a:pPr lvl="1"/>
            <a:r>
              <a:rPr lang="en-US"/>
              <a:t>Do NOT use the “Until calm” release method unless team has conducted risk/benefit assessment and concludes this is best approach. </a:t>
            </a:r>
          </a:p>
          <a:p>
            <a:endParaRPr lang="en-US"/>
          </a:p>
          <a:p>
            <a:endParaRPr lang="en-US"/>
          </a:p>
        </p:txBody>
      </p:sp>
      <p:sp>
        <p:nvSpPr>
          <p:cNvPr id="4" name="Slide Number Placeholder 3"/>
          <p:cNvSpPr>
            <a:spLocks noGrp="1"/>
          </p:cNvSpPr>
          <p:nvPr>
            <p:ph type="sldNum" sz="quarter" idx="5"/>
          </p:nvPr>
        </p:nvSpPr>
        <p:spPr/>
        <p:txBody>
          <a:bodyPr/>
          <a:lstStyle/>
          <a:p>
            <a:fld id="{5CE7821E-DDAC-4619-90DB-E31D69773670}" type="slidenum">
              <a:rPr lang="en-US" smtClean="0"/>
              <a:t>8</a:t>
            </a:fld>
            <a:endParaRPr lang="en-US"/>
          </a:p>
        </p:txBody>
      </p:sp>
    </p:spTree>
    <p:extLst>
      <p:ext uri="{BB962C8B-B14F-4D97-AF65-F5344CB8AC3E}">
        <p14:creationId xmlns:p14="http://schemas.microsoft.com/office/powerpoint/2010/main" val="19668891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a:t>Recall that mechanical restraints that are currently able to be approved thorough HRC were removed from 255’s in 2011. Those are recorded through data and reported to HRC (for initial reviews) and/or PRC with an HRC representative (if psychiatric medications are prescribed also).  </a:t>
            </a:r>
          </a:p>
          <a:p>
            <a:pPr marL="174708" indent="-174708">
              <a:buFont typeface="Arial" panose="020B0604020202020204" pitchFamily="34" charset="0"/>
              <a:buChar char="•"/>
            </a:pPr>
            <a:r>
              <a:rPr lang="en-US"/>
              <a:t>These 4 mechanical restraints are considered excessively restrictive. Use of these require prior approval through PRC. If not granted through PRC, they would require special review by the regional director and/or commissioner. </a:t>
            </a:r>
          </a:p>
          <a:p>
            <a:pPr marL="174708" indent="-174708">
              <a:buFont typeface="Arial" panose="020B0604020202020204" pitchFamily="34" charset="0"/>
              <a:buChar char="•"/>
            </a:pPr>
            <a:endParaRPr lang="en-US"/>
          </a:p>
          <a:p>
            <a:pPr>
              <a:lnSpc>
                <a:spcPct val="90000"/>
              </a:lnSpc>
            </a:pPr>
            <a:r>
              <a:rPr lang="en-US" b="1" u="sng"/>
              <a:t>Body Board </a:t>
            </a:r>
            <a:r>
              <a:rPr lang="en-US"/>
              <a:t>- Board used with body wrap to immobilize individual who is aggressive to self or others in a non-medical situation. Includes both body boards and body wraps.</a:t>
            </a:r>
          </a:p>
          <a:p>
            <a:pPr>
              <a:lnSpc>
                <a:spcPct val="90000"/>
              </a:lnSpc>
            </a:pPr>
            <a:r>
              <a:rPr lang="en-US" b="1" u="sng"/>
              <a:t>Four-Point</a:t>
            </a:r>
            <a:r>
              <a:rPr lang="en-US" u="sng"/>
              <a:t> </a:t>
            </a:r>
            <a:r>
              <a:rPr lang="en-US"/>
              <a:t>- Use of four safety cuffs (padded wrist cuffs with Velcro closures attached to long pieces of fabric) to restrain both arms and legs of the individual.  These are always used with the person in a face-up position, always on a bed, and always with one arm upward (over the head) and the other arm downward (at the person’s side).  Any variation in this positioning requires special approval.  Additionally, this procedure shall be administered using approved procedures for use of four-point restraint (e.g., release, exercise, monitoring, etc.) </a:t>
            </a:r>
          </a:p>
          <a:p>
            <a:pPr>
              <a:lnSpc>
                <a:spcPct val="90000"/>
              </a:lnSpc>
            </a:pPr>
            <a:r>
              <a:rPr lang="en-US" b="1" u="sng"/>
              <a:t>B-Safety Belt</a:t>
            </a:r>
            <a:r>
              <a:rPr lang="en-US" b="1"/>
              <a:t> </a:t>
            </a:r>
            <a:r>
              <a:rPr lang="en-US"/>
              <a:t>- Any waist belt with two-padded wrist cuffs and all Velcro enclosures used only to safely move or transport an individual.  Two people (one on each side) should be present at all times that the belt is in use while the individual is standing or ambulating.  (One example of this type device: </a:t>
            </a:r>
            <a:r>
              <a:rPr lang="en-US" i="1"/>
              <a:t>Bergeron Safety Belt.)</a:t>
            </a:r>
            <a:endParaRPr lang="en-US"/>
          </a:p>
          <a:p>
            <a:pPr>
              <a:lnSpc>
                <a:spcPct val="90000"/>
              </a:lnSpc>
            </a:pPr>
            <a:r>
              <a:rPr lang="en-US" b="1" u="sng"/>
              <a:t>Safety Cuffs </a:t>
            </a:r>
            <a:r>
              <a:rPr lang="en-US"/>
              <a:t>- Use of less than four safety cuffs (padded wrist cuffs with Velcro closures attached to long pieces of fabric) to restrain both arms of the individual to protect the individual from harming self or others.</a:t>
            </a:r>
          </a:p>
          <a:p>
            <a:pPr marL="174708" indent="-174708">
              <a:buFont typeface="Arial" panose="020B0604020202020204" pitchFamily="34" charset="0"/>
              <a:buChar char="•"/>
            </a:pPr>
            <a:endParaRPr lang="en-US">
              <a:cs typeface="Calibri" panose="020F0502020204030204"/>
            </a:endParaRPr>
          </a:p>
        </p:txBody>
      </p:sp>
      <p:sp>
        <p:nvSpPr>
          <p:cNvPr id="4" name="Slide Number Placeholder 3"/>
          <p:cNvSpPr>
            <a:spLocks noGrp="1"/>
          </p:cNvSpPr>
          <p:nvPr>
            <p:ph type="sldNum" sz="quarter" idx="5"/>
          </p:nvPr>
        </p:nvSpPr>
        <p:spPr/>
        <p:txBody>
          <a:bodyPr/>
          <a:lstStyle/>
          <a:p>
            <a:pPr defTabSz="465887">
              <a:defRPr/>
            </a:pPr>
            <a:fld id="{5CE7821E-DDAC-4619-90DB-E31D69773670}" type="slidenum">
              <a:rPr lang="en-US">
                <a:solidFill>
                  <a:prstClr val="black"/>
                </a:solidFill>
                <a:latin typeface="Calibri" panose="020F0502020204030204"/>
              </a:rPr>
              <a:pPr defTabSz="465887">
                <a:defRPr/>
              </a:pPr>
              <a:t>29</a:t>
            </a:fld>
            <a:endParaRPr lang="en-US">
              <a:solidFill>
                <a:prstClr val="black"/>
              </a:solidFill>
              <a:latin typeface="Calibri" panose="020F0502020204030204"/>
            </a:endParaRPr>
          </a:p>
        </p:txBody>
      </p:sp>
    </p:spTree>
    <p:extLst>
      <p:ext uri="{BB962C8B-B14F-4D97-AF65-F5344CB8AC3E}">
        <p14:creationId xmlns:p14="http://schemas.microsoft.com/office/powerpoint/2010/main" val="4546759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b="0" u="none"/>
              <a:t>Staff DO NOT leave an individual alone during physical isolation. The person is isolated from other people served by DDS who may live in the home. NOT isolated from their caretakers. </a:t>
            </a:r>
          </a:p>
          <a:p>
            <a:pPr marL="174708" indent="-174708" defTabSz="931774">
              <a:buFont typeface="Arial" panose="020B0604020202020204" pitchFamily="34" charset="0"/>
              <a:buChar char="•"/>
              <a:defRPr/>
            </a:pPr>
            <a:r>
              <a:rPr lang="en-US" b="0" u="none"/>
              <a:t>Locking someone in a room and not allowing them to leave is seclusion and warrants a report to AID for possible abuse/neglect. </a:t>
            </a:r>
          </a:p>
          <a:p>
            <a:pPr marL="174708" indent="-174708" defTabSz="931774">
              <a:buFont typeface="Arial" panose="020B0604020202020204" pitchFamily="34" charset="0"/>
              <a:buChar char="•"/>
              <a:defRPr/>
            </a:pPr>
            <a:r>
              <a:rPr lang="en-US" b="0" u="none"/>
              <a:t>If an individual is in a wheelchair, moved by a caretaker against their will and unable to control the wheelchair, this must be properly documented as physical isolation. </a:t>
            </a:r>
          </a:p>
          <a:p>
            <a:pPr marL="174708" indent="-174708" defTabSz="931774">
              <a:buFont typeface="Arial" panose="020B0604020202020204" pitchFamily="34" charset="0"/>
              <a:buChar char="•"/>
              <a:defRPr/>
            </a:pPr>
            <a:r>
              <a:rPr lang="en-US" b="0" u="none"/>
              <a:t>A behavioral event is </a:t>
            </a:r>
            <a:r>
              <a:rPr lang="en-US" b="1" u="sng"/>
              <a:t>NOT REPORTED on a 255:</a:t>
            </a:r>
            <a:r>
              <a:rPr lang="en-US" b="1"/>
              <a:t> </a:t>
            </a:r>
            <a:r>
              <a:rPr lang="en-US"/>
              <a:t> If an individual is asked or told to go into a room alone and remain there and nothing physically prevents his or her leaving, even when a period of time or other criteria are given (i.e., if there is only verbal direction for the individual to go and remain in a room and no physical force or blocking occurred as part of the process).</a:t>
            </a:r>
          </a:p>
          <a:p>
            <a:pPr defTabSz="931774">
              <a:defRPr/>
            </a:pPr>
            <a:endParaRPr lang="en-US">
              <a:solidFill>
                <a:schemeClr val="tx1"/>
              </a:solidFill>
            </a:endParaRPr>
          </a:p>
          <a:p>
            <a:pPr defTabSz="931774">
              <a:defRPr/>
            </a:pPr>
            <a:r>
              <a:rPr lang="en-US">
                <a:solidFill>
                  <a:schemeClr val="tx1"/>
                </a:solidFill>
              </a:rPr>
              <a:t>While telling an individual to go into a room alone and remain there does NOT warrant a 255 for Physical Isolation, keep in mind the power differential between staff and individuals served. Being told to go to a room by someone in a position of control/power over you is NOT a recommended intervention for an adult. We serve many individuals who self-harm when they are upset. Telling them to go to their room ALONE without supervising them is NOT appropriate. </a:t>
            </a:r>
          </a:p>
          <a:p>
            <a:pPr defTabSz="931774">
              <a:defRPr/>
            </a:pPr>
            <a:endParaRPr lang="en-US">
              <a:solidFill>
                <a:schemeClr val="tx1"/>
              </a:solidFill>
            </a:endParaRPr>
          </a:p>
          <a:p>
            <a:pPr defTabSz="931774">
              <a:defRPr/>
            </a:pPr>
            <a:r>
              <a:rPr lang="en-US">
                <a:solidFill>
                  <a:schemeClr val="tx1"/>
                </a:solidFill>
              </a:rPr>
              <a:t>Our goal is to teach skills for self-regulation. Ideally, taking a break is voluntary and occurs BEFORE the individual has lost control by engaging in disruptive behavior. Suggesting at the onset of precursors, “would you like to take a break or a walk to cool down with me?” is very different than telling someone to go to their room alone. Many individuals want to step away when they need a break and can be afforded to right to be alone in that situation.  </a:t>
            </a:r>
          </a:p>
          <a:p>
            <a:pPr defTabSz="931774">
              <a:defRPr/>
            </a:pPr>
            <a:endParaRPr lang="en-US">
              <a:solidFill>
                <a:schemeClr val="tx1"/>
              </a:solidFill>
            </a:endParaRPr>
          </a:p>
          <a:p>
            <a:pPr defTabSz="931774">
              <a:defRPr/>
            </a:pPr>
            <a:r>
              <a:rPr lang="en-US">
                <a:solidFill>
                  <a:schemeClr val="tx1"/>
                </a:solidFill>
              </a:rPr>
              <a:t>Keep in mind that once the person gets beyond their threshold of tolerance, they need interventions to reduce risk. Telling them to go be alone is isolating and can intensify the painfulness of the situation. PRC is not going to support an intervention that is likely to escalate feelings of isolation and likelihood of self-harm. </a:t>
            </a:r>
          </a:p>
          <a:p>
            <a:pPr defTabSz="931774">
              <a:defRPr/>
            </a:pPr>
            <a:endParaRPr lang="en-US">
              <a:solidFill>
                <a:schemeClr val="tx1"/>
              </a:solidFill>
            </a:endParaRPr>
          </a:p>
          <a:p>
            <a:endParaRPr lang="en-US"/>
          </a:p>
        </p:txBody>
      </p:sp>
      <p:sp>
        <p:nvSpPr>
          <p:cNvPr id="4" name="Slide Number Placeholder 3"/>
          <p:cNvSpPr>
            <a:spLocks noGrp="1"/>
          </p:cNvSpPr>
          <p:nvPr>
            <p:ph type="sldNum" sz="quarter" idx="5"/>
          </p:nvPr>
        </p:nvSpPr>
        <p:spPr/>
        <p:txBody>
          <a:bodyPr/>
          <a:lstStyle/>
          <a:p>
            <a:pPr defTabSz="465887">
              <a:defRPr/>
            </a:pPr>
            <a:fld id="{5CE7821E-DDAC-4619-90DB-E31D69773670}" type="slidenum">
              <a:rPr lang="en-US">
                <a:solidFill>
                  <a:prstClr val="black"/>
                </a:solidFill>
                <a:latin typeface="Calibri" panose="020F0502020204030204"/>
              </a:rPr>
              <a:pPr defTabSz="465887">
                <a:defRPr/>
              </a:pPr>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11380442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Per policy: all types of critical incidents except severe injuries will also be immediately reported to the appropriate DDS regional on-call manager. Severe injuries will be reported to the region during the next business day unless the injury results in a hospital admission.</a:t>
            </a:r>
          </a:p>
          <a:p>
            <a:endParaRPr lang="en-US"/>
          </a:p>
          <a:p>
            <a:pPr defTabSz="931774">
              <a:defRPr/>
            </a:pPr>
            <a:r>
              <a:rPr lang="en-US"/>
              <a:t>The responsible program staff shall complete the DDS 255 or 255m Form (See Attachment A-F for instructions on form completion), fax a copy to the Regional Director or designee’s office not later than the next business day, insert the original 255 or 255m form in the individual’s case file, and send copies to the DDS region.</a:t>
            </a:r>
          </a:p>
          <a:p>
            <a:pPr defTabSz="931774">
              <a:defRPr/>
            </a:pPr>
            <a:endParaRPr lang="en-US"/>
          </a:p>
          <a:p>
            <a:pPr defTabSz="931774">
              <a:defRPr/>
            </a:pPr>
            <a:r>
              <a:rPr lang="en-US"/>
              <a:t>EXAMPLE: Even if a head hitting behavior or falling behavior is tracked in a BSP, if a fall/hit injury results a hospital admission (such as skull fracture), it is a critical incident. </a:t>
            </a:r>
          </a:p>
          <a:p>
            <a:pPr defTabSz="931774">
              <a:defRPr/>
            </a:pPr>
            <a:endParaRPr lang="en-US"/>
          </a:p>
          <a:p>
            <a:endParaRPr lang="en-US"/>
          </a:p>
          <a:p>
            <a:r>
              <a:rPr lang="en-US"/>
              <a:t>A question was asked about whether missing persons ALSO requires the Missing Persons Form from the DDS manual to be completed…</a:t>
            </a:r>
          </a:p>
          <a:p>
            <a:pPr defTabSz="931774">
              <a:defRPr/>
            </a:pPr>
            <a:r>
              <a:rPr lang="en-US"/>
              <a:t>We understand that both the critical incident 255 and the DDS Missing Person Form is needed once a formal missing person report is filed with law enforcement. </a:t>
            </a:r>
          </a:p>
        </p:txBody>
      </p:sp>
      <p:sp>
        <p:nvSpPr>
          <p:cNvPr id="4" name="Slide Number Placeholder 3"/>
          <p:cNvSpPr>
            <a:spLocks noGrp="1"/>
          </p:cNvSpPr>
          <p:nvPr>
            <p:ph type="sldNum" sz="quarter" idx="5"/>
          </p:nvPr>
        </p:nvSpPr>
        <p:spPr/>
        <p:txBody>
          <a:bodyPr/>
          <a:lstStyle/>
          <a:p>
            <a:fld id="{5CE7821E-DDAC-4619-90DB-E31D69773670}" type="slidenum">
              <a:rPr lang="en-US" smtClean="0"/>
              <a:t>31</a:t>
            </a:fld>
            <a:endParaRPr lang="en-US"/>
          </a:p>
        </p:txBody>
      </p:sp>
    </p:spTree>
    <p:extLst>
      <p:ext uri="{BB962C8B-B14F-4D97-AF65-F5344CB8AC3E}">
        <p14:creationId xmlns:p14="http://schemas.microsoft.com/office/powerpoint/2010/main" val="3257919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65887">
              <a:defRPr/>
            </a:pPr>
            <a:fld id="{5CE7821E-DDAC-4619-90DB-E31D69773670}" type="slidenum">
              <a:rPr lang="en-US">
                <a:solidFill>
                  <a:prstClr val="black"/>
                </a:solidFill>
                <a:latin typeface="Calibri" panose="020F0502020204030204"/>
              </a:rPr>
              <a:pPr defTabSz="465887">
                <a:defRPr/>
              </a:pPr>
              <a:t>32</a:t>
            </a:fld>
            <a:endParaRPr lang="en-US">
              <a:solidFill>
                <a:prstClr val="black"/>
              </a:solidFill>
              <a:latin typeface="Calibri" panose="020F0502020204030204"/>
            </a:endParaRPr>
          </a:p>
        </p:txBody>
      </p:sp>
    </p:spTree>
    <p:extLst>
      <p:ext uri="{BB962C8B-B14F-4D97-AF65-F5344CB8AC3E}">
        <p14:creationId xmlns:p14="http://schemas.microsoft.com/office/powerpoint/2010/main" val="37042862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t>The responsible program staff shall insert the original DDS Form 255 or 255m into the individual’s case file and forward copies to the appropriate DDS Region not later than the next business day after the day the incident was observed or discovered. </a:t>
            </a:r>
          </a:p>
          <a:p>
            <a:endParaRPr lang="en-US"/>
          </a:p>
        </p:txBody>
      </p:sp>
      <p:sp>
        <p:nvSpPr>
          <p:cNvPr id="4" name="Slide Number Placeholder 3"/>
          <p:cNvSpPr>
            <a:spLocks noGrp="1"/>
          </p:cNvSpPr>
          <p:nvPr>
            <p:ph type="sldNum" sz="quarter" idx="5"/>
          </p:nvPr>
        </p:nvSpPr>
        <p:spPr/>
        <p:txBody>
          <a:bodyPr/>
          <a:lstStyle/>
          <a:p>
            <a:fld id="{5CE7821E-DDAC-4619-90DB-E31D69773670}" type="slidenum">
              <a:rPr lang="en-US" smtClean="0"/>
              <a:t>33</a:t>
            </a:fld>
            <a:endParaRPr lang="en-US"/>
          </a:p>
        </p:txBody>
      </p:sp>
    </p:spTree>
    <p:extLst>
      <p:ext uri="{BB962C8B-B14F-4D97-AF65-F5344CB8AC3E}">
        <p14:creationId xmlns:p14="http://schemas.microsoft.com/office/powerpoint/2010/main" val="23925683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Thus far, we have discussed policy that does not pertain to family home or individuals living in their own home.</a:t>
            </a:r>
          </a:p>
          <a:p>
            <a:endParaRPr lang="en-US"/>
          </a:p>
          <a:p>
            <a:r>
              <a:rPr lang="en-US"/>
              <a:t>This is a snapshot in time for how we do things now. Goals are to share information to best support people to have the quality of life they want. </a:t>
            </a:r>
          </a:p>
          <a:p>
            <a:endParaRPr lang="en-US"/>
          </a:p>
          <a:p>
            <a:r>
              <a:rPr lang="en-US"/>
              <a:t>Paid providers, direct support, day program, etc. are responsible to report.</a:t>
            </a:r>
          </a:p>
          <a:p>
            <a:endParaRPr lang="en-US"/>
          </a:p>
          <a:p>
            <a:r>
              <a:rPr lang="en-US"/>
              <a:t>Reportable incidents per IDPR009 – H (this is from 2006, in revision now to be updated to better reflect – will take who knows how long): </a:t>
            </a:r>
          </a:p>
          <a:p>
            <a:pPr marL="174708" indent="-174708">
              <a:buFont typeface="Arial" panose="020B0604020202020204" pitchFamily="34" charset="0"/>
              <a:buChar char="•"/>
            </a:pPr>
            <a:r>
              <a:rPr lang="en-US"/>
              <a:t>Critical incidents</a:t>
            </a:r>
          </a:p>
          <a:p>
            <a:pPr marL="174708" indent="-174708">
              <a:buFont typeface="Arial" panose="020B0604020202020204" pitchFamily="34" charset="0"/>
              <a:buChar char="•"/>
            </a:pPr>
            <a:r>
              <a:rPr lang="en-US"/>
              <a:t>Injuries requiring treatment by a doctor</a:t>
            </a:r>
          </a:p>
          <a:p>
            <a:pPr marL="174708" indent="-174708">
              <a:buFont typeface="Arial" panose="020B0604020202020204" pitchFamily="34" charset="0"/>
              <a:buChar char="•"/>
            </a:pPr>
            <a:r>
              <a:rPr lang="en-US"/>
              <a:t>Non-PRC approved restraint</a:t>
            </a:r>
          </a:p>
          <a:p>
            <a:pPr marL="174708" indent="-174708">
              <a:buFont typeface="Arial" panose="020B0604020202020204" pitchFamily="34" charset="0"/>
              <a:buChar char="•"/>
            </a:pPr>
            <a:r>
              <a:rPr lang="en-US"/>
              <a:t>Emergency restraint</a:t>
            </a:r>
          </a:p>
          <a:p>
            <a:endParaRPr lang="en-US"/>
          </a:p>
        </p:txBody>
      </p:sp>
      <p:sp>
        <p:nvSpPr>
          <p:cNvPr id="4" name="Slide Number Placeholder 3"/>
          <p:cNvSpPr>
            <a:spLocks noGrp="1"/>
          </p:cNvSpPr>
          <p:nvPr>
            <p:ph type="sldNum" sz="quarter" idx="5"/>
          </p:nvPr>
        </p:nvSpPr>
        <p:spPr/>
        <p:txBody>
          <a:bodyPr/>
          <a:lstStyle/>
          <a:p>
            <a:fld id="{5CE7821E-DDAC-4619-90DB-E31D69773670}" type="slidenum">
              <a:rPr lang="en-US" smtClean="0"/>
              <a:t>34</a:t>
            </a:fld>
            <a:endParaRPr lang="en-US"/>
          </a:p>
        </p:txBody>
      </p:sp>
    </p:spTree>
    <p:extLst>
      <p:ext uri="{BB962C8B-B14F-4D97-AF65-F5344CB8AC3E}">
        <p14:creationId xmlns:p14="http://schemas.microsoft.com/office/powerpoint/2010/main" val="2601151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FYI – some situational/environmental concerns that increase risk for restraint use: </a:t>
            </a:r>
          </a:p>
          <a:p>
            <a:pPr lvl="1"/>
            <a:endParaRPr lang="en-US"/>
          </a:p>
          <a:p>
            <a:pPr lvl="0"/>
            <a:r>
              <a:rPr lang="en-US"/>
              <a:t>Medical concerns that increase risk for restraint use:</a:t>
            </a:r>
          </a:p>
          <a:p>
            <a:pPr lvl="1"/>
            <a:r>
              <a:rPr lang="en-US"/>
              <a:t>Cardiac or Pulmonary conditions</a:t>
            </a:r>
          </a:p>
          <a:p>
            <a:pPr lvl="1" fontAlgn="ctr"/>
            <a:r>
              <a:rPr lang="en-US"/>
              <a:t>Asthma or Emphysema</a:t>
            </a:r>
          </a:p>
          <a:p>
            <a:pPr lvl="1"/>
            <a:r>
              <a:rPr lang="en-US"/>
              <a:t>Chest deformities </a:t>
            </a:r>
          </a:p>
          <a:p>
            <a:pPr lvl="1" fontAlgn="ctr"/>
            <a:r>
              <a:rPr lang="en-US"/>
              <a:t>Enlarged heart</a:t>
            </a:r>
          </a:p>
          <a:p>
            <a:pPr lvl="1" fontAlgn="ctr"/>
            <a:r>
              <a:rPr lang="en-US"/>
              <a:t>Prescribed medications that obstruct breathing or cardiac system</a:t>
            </a:r>
          </a:p>
          <a:p>
            <a:pPr lvl="1" fontAlgn="ctr"/>
            <a:r>
              <a:rPr lang="en-US"/>
              <a:t>High Blood Pressure</a:t>
            </a:r>
          </a:p>
          <a:p>
            <a:pPr lvl="1" fontAlgn="ctr"/>
            <a:r>
              <a:rPr lang="en-US"/>
              <a:t>Obesity </a:t>
            </a:r>
          </a:p>
          <a:p>
            <a:pPr lvl="1" fontAlgn="ctr"/>
            <a:r>
              <a:rPr lang="en-US"/>
              <a:t>Seizures or Seizure disorder</a:t>
            </a:r>
          </a:p>
          <a:p>
            <a:pPr lvl="1" fontAlgn="ctr"/>
            <a:r>
              <a:rPr lang="en-US"/>
              <a:t>Sickle Cell Anemia </a:t>
            </a:r>
          </a:p>
          <a:p>
            <a:pPr lvl="1" fontAlgn="ctr"/>
            <a:r>
              <a:rPr lang="en-US"/>
              <a:t>Diabetes</a:t>
            </a:r>
          </a:p>
          <a:p>
            <a:pPr lvl="0"/>
            <a:r>
              <a:rPr lang="en-US"/>
              <a:t>When to release restraint: </a:t>
            </a:r>
          </a:p>
          <a:p>
            <a:pPr lvl="1"/>
            <a:r>
              <a:rPr lang="en-US"/>
              <a:t>Best practice: agree to release the restraint after a specified number of minutes (as few minutes as possible; recommend less than 10) and then immediately give the individual space. </a:t>
            </a:r>
          </a:p>
          <a:p>
            <a:pPr lvl="1"/>
            <a:r>
              <a:rPr lang="en-US"/>
              <a:t>Do NOT use the “Until calm” release method unless team has conducted risk/benefit assessment and concludes this is best approach. </a:t>
            </a:r>
          </a:p>
          <a:p>
            <a:endParaRPr lang="en-US"/>
          </a:p>
          <a:p>
            <a:endParaRPr lang="en-US"/>
          </a:p>
        </p:txBody>
      </p:sp>
      <p:sp>
        <p:nvSpPr>
          <p:cNvPr id="4" name="Slide Number Placeholder 3"/>
          <p:cNvSpPr>
            <a:spLocks noGrp="1"/>
          </p:cNvSpPr>
          <p:nvPr>
            <p:ph type="sldNum" sz="quarter" idx="5"/>
          </p:nvPr>
        </p:nvSpPr>
        <p:spPr/>
        <p:txBody>
          <a:bodyPr/>
          <a:lstStyle/>
          <a:p>
            <a:fld id="{5CE7821E-DDAC-4619-90DB-E31D69773670}" type="slidenum">
              <a:rPr lang="en-US" smtClean="0"/>
              <a:t>9</a:t>
            </a:fld>
            <a:endParaRPr lang="en-US"/>
          </a:p>
        </p:txBody>
      </p:sp>
    </p:spTree>
    <p:extLst>
      <p:ext uri="{BB962C8B-B14F-4D97-AF65-F5344CB8AC3E}">
        <p14:creationId xmlns:p14="http://schemas.microsoft.com/office/powerpoint/2010/main" val="15277863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a:t>FYI – some situational/environmental concerns that increase risk for restraint use: </a:t>
            </a:r>
          </a:p>
          <a:p>
            <a:pPr lvl="1"/>
            <a:endParaRPr lang="en-US"/>
          </a:p>
          <a:p>
            <a:endParaRPr lang="en-US"/>
          </a:p>
        </p:txBody>
      </p:sp>
      <p:sp>
        <p:nvSpPr>
          <p:cNvPr id="4" name="Slide Number Placeholder 3"/>
          <p:cNvSpPr>
            <a:spLocks noGrp="1"/>
          </p:cNvSpPr>
          <p:nvPr>
            <p:ph type="sldNum" sz="quarter" idx="5"/>
          </p:nvPr>
        </p:nvSpPr>
        <p:spPr/>
        <p:txBody>
          <a:bodyPr/>
          <a:lstStyle/>
          <a:p>
            <a:fld id="{5CE7821E-DDAC-4619-90DB-E31D69773670}" type="slidenum">
              <a:rPr lang="en-US" smtClean="0"/>
              <a:t>10</a:t>
            </a:fld>
            <a:endParaRPr lang="en-US"/>
          </a:p>
        </p:txBody>
      </p:sp>
    </p:spTree>
    <p:extLst>
      <p:ext uri="{BB962C8B-B14F-4D97-AF65-F5344CB8AC3E}">
        <p14:creationId xmlns:p14="http://schemas.microsoft.com/office/powerpoint/2010/main" val="23721316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CE7821E-DDAC-4619-90DB-E31D69773670}" type="slidenum">
              <a:rPr lang="en-US" smtClean="0"/>
              <a:t>14</a:t>
            </a:fld>
            <a:endParaRPr lang="en-US"/>
          </a:p>
        </p:txBody>
      </p:sp>
    </p:spTree>
    <p:extLst>
      <p:ext uri="{BB962C8B-B14F-4D97-AF65-F5344CB8AC3E}">
        <p14:creationId xmlns:p14="http://schemas.microsoft.com/office/powerpoint/2010/main" val="355800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a:solidFill>
                  <a:srgbClr val="404040"/>
                </a:solidFill>
              </a:rPr>
              <a:t>This policy applies to individuals who receive funding or services from DDS and qualified providers who receive funding from DDS. It applies to all DDS operated, funded, or licensed facilities and programs. It DOES NOT apply to individual’s living in their own or family’s home. </a:t>
            </a:r>
          </a:p>
          <a:p>
            <a:endParaRPr lang="en-US"/>
          </a:p>
        </p:txBody>
      </p:sp>
      <p:sp>
        <p:nvSpPr>
          <p:cNvPr id="4" name="Slide Number Placeholder 3"/>
          <p:cNvSpPr>
            <a:spLocks noGrp="1"/>
          </p:cNvSpPr>
          <p:nvPr>
            <p:ph type="sldNum" sz="quarter" idx="5"/>
          </p:nvPr>
        </p:nvSpPr>
        <p:spPr/>
        <p:txBody>
          <a:bodyPr/>
          <a:lstStyle/>
          <a:p>
            <a:pPr defTabSz="465887">
              <a:defRPr/>
            </a:pPr>
            <a:fld id="{5CE7821E-DDAC-4619-90DB-E31D69773670}" type="slidenum">
              <a:rPr lang="en-US">
                <a:solidFill>
                  <a:prstClr val="black"/>
                </a:solidFill>
                <a:latin typeface="Calibri" panose="020F0502020204030204"/>
              </a:rPr>
              <a:pPr defTabSz="465887">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val="250097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65887">
              <a:defRPr/>
            </a:pPr>
            <a:fld id="{5CE7821E-DDAC-4619-90DB-E31D69773670}" type="slidenum">
              <a:rPr lang="en-US">
                <a:solidFill>
                  <a:prstClr val="black"/>
                </a:solidFill>
                <a:latin typeface="Calibri" panose="020F0502020204030204"/>
              </a:rPr>
              <a:pPr defTabSz="465887">
                <a:defRPr/>
              </a:pPr>
              <a:t>16</a:t>
            </a:fld>
            <a:endParaRPr lang="en-US">
              <a:solidFill>
                <a:prstClr val="black"/>
              </a:solidFill>
              <a:latin typeface="Calibri" panose="020F0502020204030204"/>
            </a:endParaRPr>
          </a:p>
        </p:txBody>
      </p:sp>
    </p:spTree>
    <p:extLst>
      <p:ext uri="{BB962C8B-B14F-4D97-AF65-F5344CB8AC3E}">
        <p14:creationId xmlns:p14="http://schemas.microsoft.com/office/powerpoint/2010/main" val="40464679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65887">
              <a:defRPr/>
            </a:pPr>
            <a:fld id="{5CE7821E-DDAC-4619-90DB-E31D69773670}" type="slidenum">
              <a:rPr lang="en-US">
                <a:solidFill>
                  <a:prstClr val="black"/>
                </a:solidFill>
                <a:latin typeface="Calibri" panose="020F0502020204030204"/>
              </a:rPr>
              <a:pPr defTabSz="465887">
                <a:defRPr/>
              </a:pPr>
              <a:t>17</a:t>
            </a:fld>
            <a:endParaRPr lang="en-US">
              <a:solidFill>
                <a:prstClr val="black"/>
              </a:solidFill>
              <a:latin typeface="Calibri" panose="020F0502020204030204"/>
            </a:endParaRPr>
          </a:p>
        </p:txBody>
      </p:sp>
    </p:spTree>
    <p:extLst>
      <p:ext uri="{BB962C8B-B14F-4D97-AF65-F5344CB8AC3E}">
        <p14:creationId xmlns:p14="http://schemas.microsoft.com/office/powerpoint/2010/main" val="2870083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465887">
              <a:defRPr/>
            </a:pPr>
            <a:fld id="{5CE7821E-DDAC-4619-90DB-E31D69773670}" type="slidenum">
              <a:rPr lang="en-US">
                <a:solidFill>
                  <a:prstClr val="black"/>
                </a:solidFill>
                <a:latin typeface="Calibri" panose="020F0502020204030204"/>
              </a:rPr>
              <a:pPr defTabSz="465887">
                <a:defRPr/>
              </a:pPr>
              <a:t>18</a:t>
            </a:fld>
            <a:endParaRPr lang="en-US">
              <a:solidFill>
                <a:prstClr val="black"/>
              </a:solidFill>
              <a:latin typeface="Calibri" panose="020F0502020204030204"/>
            </a:endParaRPr>
          </a:p>
        </p:txBody>
      </p:sp>
    </p:spTree>
    <p:extLst>
      <p:ext uri="{BB962C8B-B14F-4D97-AF65-F5344CB8AC3E}">
        <p14:creationId xmlns:p14="http://schemas.microsoft.com/office/powerpoint/2010/main" val="20156664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013FF077-7A9C-43B0-BE3E-76697FC32F40}" type="datetimeFigureOut">
              <a:rPr lang="en-US" smtClean="0"/>
              <a:t>5/5/2021</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98F586DF-CF07-4A27-A7A7-06450C07EBEC}" type="slidenum">
              <a:rPr lang="en-US" smtClean="0"/>
              <a:t>‹#›</a:t>
            </a:fld>
            <a:endParaRPr lang="en-US"/>
          </a:p>
        </p:txBody>
      </p:sp>
    </p:spTree>
    <p:extLst>
      <p:ext uri="{BB962C8B-B14F-4D97-AF65-F5344CB8AC3E}">
        <p14:creationId xmlns:p14="http://schemas.microsoft.com/office/powerpoint/2010/main" val="1562494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3FF077-7A9C-43B0-BE3E-76697FC32F40}"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8F586DF-CF07-4A27-A7A7-06450C07EBEC}" type="slidenum">
              <a:rPr lang="en-US" smtClean="0"/>
              <a:t>‹#›</a:t>
            </a:fld>
            <a:endParaRPr lang="en-US"/>
          </a:p>
        </p:txBody>
      </p:sp>
    </p:spTree>
    <p:extLst>
      <p:ext uri="{BB962C8B-B14F-4D97-AF65-F5344CB8AC3E}">
        <p14:creationId xmlns:p14="http://schemas.microsoft.com/office/powerpoint/2010/main" val="9769628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13FF077-7A9C-43B0-BE3E-76697FC32F40}"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8F586DF-CF07-4A27-A7A7-06450C07EBEC}" type="slidenum">
              <a:rPr lang="en-US" smtClean="0"/>
              <a:t>‹#›</a:t>
            </a:fld>
            <a:endParaRPr lang="en-US"/>
          </a:p>
        </p:txBody>
      </p:sp>
    </p:spTree>
    <p:extLst>
      <p:ext uri="{BB962C8B-B14F-4D97-AF65-F5344CB8AC3E}">
        <p14:creationId xmlns:p14="http://schemas.microsoft.com/office/powerpoint/2010/main" val="19707300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013FF077-7A9C-43B0-BE3E-76697FC32F40}"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8F586DF-CF07-4A27-A7A7-06450C07EBEC}" type="slidenum">
              <a:rPr lang="en-US" smtClean="0"/>
              <a:t>‹#›</a:t>
            </a:fld>
            <a:endParaRPr lang="en-US"/>
          </a:p>
        </p:txBody>
      </p:sp>
    </p:spTree>
    <p:extLst>
      <p:ext uri="{BB962C8B-B14F-4D97-AF65-F5344CB8AC3E}">
        <p14:creationId xmlns:p14="http://schemas.microsoft.com/office/powerpoint/2010/main" val="23324755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3FF077-7A9C-43B0-BE3E-76697FC32F40}"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8F586DF-CF07-4A27-A7A7-06450C07EBEC}" type="slidenum">
              <a:rPr lang="en-US" smtClean="0"/>
              <a:t>‹#›</a:t>
            </a:fld>
            <a:endParaRPr lang="en-US"/>
          </a:p>
        </p:txBody>
      </p:sp>
    </p:spTree>
    <p:extLst>
      <p:ext uri="{BB962C8B-B14F-4D97-AF65-F5344CB8AC3E}">
        <p14:creationId xmlns:p14="http://schemas.microsoft.com/office/powerpoint/2010/main" val="4038475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13FF077-7A9C-43B0-BE3E-76697FC32F40}" type="datetimeFigureOut">
              <a:rPr lang="en-US" smtClean="0"/>
              <a:t>5/5/2021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F586DF-CF07-4A27-A7A7-06450C07EBEC}" type="slidenum">
              <a:rPr lang="en-US" smtClean="0"/>
              <a:t>‹#›</a:t>
            </a:fld>
            <a:endParaRPr lang="en-US"/>
          </a:p>
        </p:txBody>
      </p:sp>
    </p:spTree>
    <p:extLst>
      <p:ext uri="{BB962C8B-B14F-4D97-AF65-F5344CB8AC3E}">
        <p14:creationId xmlns:p14="http://schemas.microsoft.com/office/powerpoint/2010/main" val="2802257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013FF077-7A9C-43B0-BE3E-76697FC32F40}" type="datetimeFigureOut">
              <a:rPr lang="en-US" smtClean="0"/>
              <a:t>5/5/2021</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98F586DF-CF07-4A27-A7A7-06450C07EBEC}" type="slidenum">
              <a:rPr lang="en-US" smtClean="0"/>
              <a:t>‹#›</a:t>
            </a:fld>
            <a:endParaRPr lang="en-US"/>
          </a:p>
        </p:txBody>
      </p:sp>
    </p:spTree>
    <p:extLst>
      <p:ext uri="{BB962C8B-B14F-4D97-AF65-F5344CB8AC3E}">
        <p14:creationId xmlns:p14="http://schemas.microsoft.com/office/powerpoint/2010/main" val="2388533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95439" y="6391838"/>
            <a:ext cx="990599" cy="304799"/>
          </a:xfrm>
        </p:spPr>
        <p:txBody>
          <a:bodyPr/>
          <a:lstStyle/>
          <a:p>
            <a:fld id="{013FF077-7A9C-43B0-BE3E-76697FC32F40}"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586DF-CF07-4A27-A7A7-06450C07EBEC}" type="slidenum">
              <a:rPr lang="en-US" smtClean="0"/>
              <a:t>‹#›</a:t>
            </a:fld>
            <a:endParaRPr lang="en-US"/>
          </a:p>
        </p:txBody>
      </p:sp>
    </p:spTree>
    <p:extLst>
      <p:ext uri="{BB962C8B-B14F-4D97-AF65-F5344CB8AC3E}">
        <p14:creationId xmlns:p14="http://schemas.microsoft.com/office/powerpoint/2010/main" val="2414280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653104" y="6391838"/>
            <a:ext cx="992135" cy="304799"/>
          </a:xfrm>
        </p:spPr>
        <p:txBody>
          <a:bodyPr/>
          <a:lstStyle/>
          <a:p>
            <a:fld id="{013FF077-7A9C-43B0-BE3E-76697FC32F40}"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8F586DF-CF07-4A27-A7A7-06450C07EBEC}" type="slidenum">
              <a:rPr lang="en-US" smtClean="0"/>
              <a:t>‹#›</a:t>
            </a:fld>
            <a:endParaRPr lang="en-US"/>
          </a:p>
        </p:txBody>
      </p:sp>
    </p:spTree>
    <p:extLst>
      <p:ext uri="{BB962C8B-B14F-4D97-AF65-F5344CB8AC3E}">
        <p14:creationId xmlns:p14="http://schemas.microsoft.com/office/powerpoint/2010/main" val="39587178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13FF077-7A9C-43B0-BE3E-76697FC32F40}"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8F586DF-CF07-4A27-A7A7-06450C07EBEC}" type="slidenum">
              <a:rPr lang="en-US" smtClean="0"/>
              <a:t>‹#›</a:t>
            </a:fld>
            <a:endParaRPr lang="en-US"/>
          </a:p>
        </p:txBody>
      </p:sp>
    </p:spTree>
    <p:extLst>
      <p:ext uri="{BB962C8B-B14F-4D97-AF65-F5344CB8AC3E}">
        <p14:creationId xmlns:p14="http://schemas.microsoft.com/office/powerpoint/2010/main" val="2256259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3FF077-7A9C-43B0-BE3E-76697FC32F40}" type="datetimeFigureOut">
              <a:rPr lang="en-US" smtClean="0"/>
              <a:t>5/5/2021</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98F586DF-CF07-4A27-A7A7-06450C07EBEC}" type="slidenum">
              <a:rPr lang="en-US" smtClean="0"/>
              <a:t>‹#›</a:t>
            </a:fld>
            <a:endParaRPr lang="en-US"/>
          </a:p>
        </p:txBody>
      </p:sp>
    </p:spTree>
    <p:extLst>
      <p:ext uri="{BB962C8B-B14F-4D97-AF65-F5344CB8AC3E}">
        <p14:creationId xmlns:p14="http://schemas.microsoft.com/office/powerpoint/2010/main" val="3757196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13FF077-7A9C-43B0-BE3E-76697FC32F40}"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8F586DF-CF07-4A27-A7A7-06450C07EBEC}" type="slidenum">
              <a:rPr lang="en-US" smtClean="0"/>
              <a:t>‹#›</a:t>
            </a:fld>
            <a:endParaRPr lang="en-US"/>
          </a:p>
        </p:txBody>
      </p:sp>
    </p:spTree>
    <p:extLst>
      <p:ext uri="{BB962C8B-B14F-4D97-AF65-F5344CB8AC3E}">
        <p14:creationId xmlns:p14="http://schemas.microsoft.com/office/powerpoint/2010/main" val="1360257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13FF077-7A9C-43B0-BE3E-76697FC32F40}" type="datetimeFigureOut">
              <a:rPr lang="en-US" smtClean="0"/>
              <a:t>5/5/2021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8F586DF-CF07-4A27-A7A7-06450C07EBEC}" type="slidenum">
              <a:rPr lang="en-US" smtClean="0"/>
              <a:t>‹#›</a:t>
            </a:fld>
            <a:endParaRPr lang="en-US"/>
          </a:p>
        </p:txBody>
      </p:sp>
    </p:spTree>
    <p:extLst>
      <p:ext uri="{BB962C8B-B14F-4D97-AF65-F5344CB8AC3E}">
        <p14:creationId xmlns:p14="http://schemas.microsoft.com/office/powerpoint/2010/main" val="3818072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p>
        </p:txBody>
      </p:sp>
      <p:sp>
        <p:nvSpPr>
          <p:cNvPr id="3" name="Date Placeholder 2"/>
          <p:cNvSpPr>
            <a:spLocks noGrp="1"/>
          </p:cNvSpPr>
          <p:nvPr>
            <p:ph type="dt" sz="half" idx="10"/>
          </p:nvPr>
        </p:nvSpPr>
        <p:spPr/>
        <p:txBody>
          <a:bodyPr/>
          <a:lstStyle/>
          <a:p>
            <a:fld id="{013FF077-7A9C-43B0-BE3E-76697FC32F40}" type="datetimeFigureOut">
              <a:rPr lang="en-US" smtClean="0"/>
              <a:t>5/5/2021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8F586DF-CF07-4A27-A7A7-06450C07EBEC}" type="slidenum">
              <a:rPr lang="en-US" smtClean="0"/>
              <a:t>‹#›</a:t>
            </a:fld>
            <a:endParaRPr lang="en-US"/>
          </a:p>
        </p:txBody>
      </p:sp>
    </p:spTree>
    <p:extLst>
      <p:ext uri="{BB962C8B-B14F-4D97-AF65-F5344CB8AC3E}">
        <p14:creationId xmlns:p14="http://schemas.microsoft.com/office/powerpoint/2010/main" val="3821231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3FF077-7A9C-43B0-BE3E-76697FC32F40}" type="datetimeFigureOut">
              <a:rPr lang="en-US" smtClean="0"/>
              <a:t>5/5/2021</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98F586DF-CF07-4A27-A7A7-06450C07EBEC}" type="slidenum">
              <a:rPr lang="en-US" smtClean="0"/>
              <a:t>‹#›</a:t>
            </a:fld>
            <a:endParaRPr lang="en-US"/>
          </a:p>
        </p:txBody>
      </p:sp>
    </p:spTree>
    <p:extLst>
      <p:ext uri="{BB962C8B-B14F-4D97-AF65-F5344CB8AC3E}">
        <p14:creationId xmlns:p14="http://schemas.microsoft.com/office/powerpoint/2010/main" val="2618380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3FF077-7A9C-43B0-BE3E-76697FC32F40}"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8F586DF-CF07-4A27-A7A7-06450C07EBEC}" type="slidenum">
              <a:rPr lang="en-US" smtClean="0"/>
              <a:t>‹#›</a:t>
            </a:fld>
            <a:endParaRPr lang="en-US"/>
          </a:p>
        </p:txBody>
      </p:sp>
    </p:spTree>
    <p:extLst>
      <p:ext uri="{BB962C8B-B14F-4D97-AF65-F5344CB8AC3E}">
        <p14:creationId xmlns:p14="http://schemas.microsoft.com/office/powerpoint/2010/main" val="1319951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13FF077-7A9C-43B0-BE3E-76697FC32F40}" type="datetimeFigureOut">
              <a:rPr lang="en-US" smtClean="0"/>
              <a:t>5/5/2021</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98F586DF-CF07-4A27-A7A7-06450C07EBEC}" type="slidenum">
              <a:rPr lang="en-US" smtClean="0"/>
              <a:t>‹#›</a:t>
            </a:fld>
            <a:endParaRPr lang="en-US"/>
          </a:p>
        </p:txBody>
      </p:sp>
    </p:spTree>
    <p:extLst>
      <p:ext uri="{BB962C8B-B14F-4D97-AF65-F5344CB8AC3E}">
        <p14:creationId xmlns:p14="http://schemas.microsoft.com/office/powerpoint/2010/main" val="2829266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013FF077-7A9C-43B0-BE3E-76697FC32F40}" type="datetimeFigureOut">
              <a:rPr lang="en-US" smtClean="0"/>
              <a:t>5/5/2021</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98F586DF-CF07-4A27-A7A7-06450C07EBEC}" type="slidenum">
              <a:rPr lang="en-US" smtClean="0"/>
              <a:t>‹#›</a:t>
            </a:fld>
            <a:endParaRPr lang="en-US"/>
          </a:p>
        </p:txBody>
      </p:sp>
    </p:spTree>
    <p:extLst>
      <p:ext uri="{BB962C8B-B14F-4D97-AF65-F5344CB8AC3E}">
        <p14:creationId xmlns:p14="http://schemas.microsoft.com/office/powerpoint/2010/main" val="2129991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www.ipharmd.net/symbol/caduceus/caduceus_medical_logo_symbol.html"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www.picpedia.org/highway-signs/c/calm.html" TargetMode="External"/><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sv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sv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0.sv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2.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20.png"/><Relationship Id="rId7"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3.svg"/><Relationship Id="rId5" Type="http://schemas.openxmlformats.org/officeDocument/2006/relationships/image" Target="../media/image16.png"/><Relationship Id="rId4" Type="http://schemas.openxmlformats.org/officeDocument/2006/relationships/image" Target="../media/image21.svg"/></Relationships>
</file>

<file path=ppt/slides/_rels/slide33.xml.rels><?xml version="1.0" encoding="UTF-8" standalone="yes"?>
<Relationships xmlns="http://schemas.openxmlformats.org/package/2006/relationships"><Relationship Id="rId3" Type="http://schemas.openxmlformats.org/officeDocument/2006/relationships/hyperlink" Target="mailto:DDS-NR.IncidentReports@ct.gov" TargetMode="External"/><Relationship Id="rId7" Type="http://schemas.openxmlformats.org/officeDocument/2006/relationships/image" Target="../media/image37.sv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hyperlink" Target="mailto:DDS-WR.IncidentReports@ct.gov" TargetMode="External"/><Relationship Id="rId4" Type="http://schemas.openxmlformats.org/officeDocument/2006/relationships/hyperlink" Target="mailto:DDS-SR.IncidentReports@ct.gov"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47.jpeg"/></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ww.maxpixel.net/Question-Think-Thinking-Question-Mark-Consider-231803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ommons.wikimedia.org/wiki/File:Additional_time.sv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nicolehiltibran.blogspot.com/2011/01/prescription-drug-abuse-in-workplac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2EDDE-385C-4AAB-A509-6DCDA22E4ED4}"/>
              </a:ext>
            </a:extLst>
          </p:cNvPr>
          <p:cNvSpPr>
            <a:spLocks noGrp="1"/>
          </p:cNvSpPr>
          <p:nvPr>
            <p:ph type="ctrTitle"/>
          </p:nvPr>
        </p:nvSpPr>
        <p:spPr>
          <a:xfrm>
            <a:off x="1154955" y="1219200"/>
            <a:ext cx="8825658" cy="2677648"/>
          </a:xfrm>
        </p:spPr>
        <p:txBody>
          <a:bodyPr/>
          <a:lstStyle/>
          <a:p>
            <a:r>
              <a:rPr lang="en-US" b="1"/>
              <a:t>PRC Quarterly Meeting</a:t>
            </a:r>
            <a:br>
              <a:rPr lang="en-US"/>
            </a:br>
            <a:r>
              <a:rPr lang="en-US" sz="4400"/>
              <a:t>Restraints, Incident Reports &amp; Data</a:t>
            </a:r>
            <a:endParaRPr lang="en-US"/>
          </a:p>
        </p:txBody>
      </p:sp>
      <p:sp>
        <p:nvSpPr>
          <p:cNvPr id="3" name="Subtitle 2">
            <a:extLst>
              <a:ext uri="{FF2B5EF4-FFF2-40B4-BE49-F238E27FC236}">
                <a16:creationId xmlns:a16="http://schemas.microsoft.com/office/drawing/2014/main" id="{9B097417-602A-4B7B-A375-A83E7CC527D1}"/>
              </a:ext>
            </a:extLst>
          </p:cNvPr>
          <p:cNvSpPr>
            <a:spLocks noGrp="1"/>
          </p:cNvSpPr>
          <p:nvPr>
            <p:ph type="subTitle" idx="1"/>
          </p:nvPr>
        </p:nvSpPr>
        <p:spPr>
          <a:xfrm>
            <a:off x="1154955" y="4220698"/>
            <a:ext cx="8825658" cy="1741952"/>
          </a:xfrm>
        </p:spPr>
        <p:txBody>
          <a:bodyPr>
            <a:normAutofit lnSpcReduction="10000"/>
          </a:bodyPr>
          <a:lstStyle/>
          <a:p>
            <a:r>
              <a:rPr lang="en-US" sz="2800" b="1"/>
              <a:t>April 30, 2021</a:t>
            </a:r>
          </a:p>
          <a:p>
            <a:r>
              <a:rPr lang="en-US" sz="2000"/>
              <a:t>Dr. Duzant 	NR PRC Liaison</a:t>
            </a:r>
          </a:p>
          <a:p>
            <a:r>
              <a:rPr lang="en-US" sz="2000"/>
              <a:t>Dr. Recinos 	SR </a:t>
            </a:r>
            <a:r>
              <a:rPr lang="en-US" sz="2000" err="1"/>
              <a:t>prc</a:t>
            </a:r>
            <a:r>
              <a:rPr lang="en-US" sz="2000"/>
              <a:t> liaison</a:t>
            </a:r>
          </a:p>
          <a:p>
            <a:r>
              <a:rPr lang="en-US" sz="2000"/>
              <a:t>Dr. Lloyd 		WR PRC liaison</a:t>
            </a:r>
          </a:p>
        </p:txBody>
      </p:sp>
    </p:spTree>
    <p:extLst>
      <p:ext uri="{BB962C8B-B14F-4D97-AF65-F5344CB8AC3E}">
        <p14:creationId xmlns:p14="http://schemas.microsoft.com/office/powerpoint/2010/main" val="865563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7"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4B902BCF-97B9-4811-B18A-F2E7CDBA85FA}"/>
              </a:ext>
            </a:extLst>
          </p:cNvPr>
          <p:cNvSpPr>
            <a:spLocks noGrp="1"/>
          </p:cNvSpPr>
          <p:nvPr>
            <p:ph type="title"/>
          </p:nvPr>
        </p:nvSpPr>
        <p:spPr>
          <a:xfrm>
            <a:off x="1000372" y="1209957"/>
            <a:ext cx="3034580" cy="4438087"/>
          </a:xfrm>
        </p:spPr>
        <p:txBody>
          <a:bodyPr anchor="ctr">
            <a:normAutofit/>
          </a:bodyPr>
          <a:lstStyle/>
          <a:p>
            <a:pPr algn="r"/>
            <a:r>
              <a:rPr lang="en-US" sz="3000">
                <a:solidFill>
                  <a:schemeClr val="tx1"/>
                </a:solidFill>
              </a:rPr>
              <a:t>Medical Considerations</a:t>
            </a:r>
            <a:br>
              <a:rPr lang="en-US" sz="3000">
                <a:solidFill>
                  <a:schemeClr val="tx1"/>
                </a:solidFill>
              </a:rPr>
            </a:br>
            <a:endParaRPr lang="en-US" sz="3000">
              <a:solidFill>
                <a:schemeClr val="tx1"/>
              </a:solidFill>
            </a:endParaRPr>
          </a:p>
        </p:txBody>
      </p:sp>
      <p:cxnSp>
        <p:nvCxnSpPr>
          <p:cNvPr id="9"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A9213FA-D3B3-4142-82AA-68574969ABEF}"/>
              </a:ext>
            </a:extLst>
          </p:cNvPr>
          <p:cNvSpPr>
            <a:spLocks noGrp="1"/>
          </p:cNvSpPr>
          <p:nvPr>
            <p:ph idx="1"/>
          </p:nvPr>
        </p:nvSpPr>
        <p:spPr>
          <a:xfrm>
            <a:off x="4678425" y="850605"/>
            <a:ext cx="5284282" cy="5358808"/>
          </a:xfrm>
        </p:spPr>
        <p:txBody>
          <a:bodyPr vert="horz" lIns="91440" tIns="45720" rIns="91440" bIns="45720" rtlCol="0" anchor="ctr">
            <a:normAutofit/>
          </a:bodyPr>
          <a:lstStyle/>
          <a:p>
            <a:pPr lvl="0">
              <a:lnSpc>
                <a:spcPct val="90000"/>
              </a:lnSpc>
            </a:pPr>
            <a:r>
              <a:rPr lang="en-US" sz="1600">
                <a:solidFill>
                  <a:schemeClr val="tx1"/>
                </a:solidFill>
              </a:rPr>
              <a:t>Medical concerns that increase risk for restraint use:</a:t>
            </a:r>
          </a:p>
          <a:p>
            <a:pPr lvl="1">
              <a:lnSpc>
                <a:spcPct val="90000"/>
              </a:lnSpc>
            </a:pPr>
            <a:r>
              <a:rPr lang="en-US" sz="1500">
                <a:solidFill>
                  <a:schemeClr val="tx1"/>
                </a:solidFill>
              </a:rPr>
              <a:t>Cardiac or Pulmonary conditions</a:t>
            </a:r>
          </a:p>
          <a:p>
            <a:pPr lvl="1" fontAlgn="ctr">
              <a:lnSpc>
                <a:spcPct val="90000"/>
              </a:lnSpc>
            </a:pPr>
            <a:r>
              <a:rPr lang="en-US" sz="1500">
                <a:solidFill>
                  <a:schemeClr val="tx1"/>
                </a:solidFill>
              </a:rPr>
              <a:t>Asthma or Emphysema</a:t>
            </a:r>
          </a:p>
          <a:p>
            <a:pPr lvl="1">
              <a:lnSpc>
                <a:spcPct val="90000"/>
              </a:lnSpc>
            </a:pPr>
            <a:r>
              <a:rPr lang="en-US" sz="1500">
                <a:solidFill>
                  <a:schemeClr val="tx1"/>
                </a:solidFill>
              </a:rPr>
              <a:t>Chest deformities </a:t>
            </a:r>
          </a:p>
          <a:p>
            <a:pPr lvl="1">
              <a:lnSpc>
                <a:spcPct val="90000"/>
              </a:lnSpc>
            </a:pPr>
            <a:r>
              <a:rPr lang="en-US" sz="1500">
                <a:solidFill>
                  <a:schemeClr val="tx1"/>
                </a:solidFill>
              </a:rPr>
              <a:t>Recent injuries, strains, sprains, or fractures.</a:t>
            </a:r>
          </a:p>
          <a:p>
            <a:pPr lvl="1" fontAlgn="ctr">
              <a:lnSpc>
                <a:spcPct val="90000"/>
              </a:lnSpc>
            </a:pPr>
            <a:r>
              <a:rPr lang="en-US" sz="1500">
                <a:solidFill>
                  <a:schemeClr val="tx1"/>
                </a:solidFill>
              </a:rPr>
              <a:t>Enlarged heart</a:t>
            </a:r>
          </a:p>
          <a:p>
            <a:pPr lvl="1" fontAlgn="ctr">
              <a:lnSpc>
                <a:spcPct val="90000"/>
              </a:lnSpc>
            </a:pPr>
            <a:r>
              <a:rPr lang="en-US" sz="1500">
                <a:solidFill>
                  <a:schemeClr val="tx1"/>
                </a:solidFill>
              </a:rPr>
              <a:t>Prescribed medications that obstruct breathing or cardiac system</a:t>
            </a:r>
          </a:p>
          <a:p>
            <a:pPr lvl="1" fontAlgn="ctr">
              <a:lnSpc>
                <a:spcPct val="90000"/>
              </a:lnSpc>
            </a:pPr>
            <a:r>
              <a:rPr lang="en-US" sz="1500">
                <a:solidFill>
                  <a:schemeClr val="tx1"/>
                </a:solidFill>
              </a:rPr>
              <a:t>High Blood Pressure</a:t>
            </a:r>
          </a:p>
          <a:p>
            <a:pPr lvl="1" fontAlgn="ctr">
              <a:lnSpc>
                <a:spcPct val="90000"/>
              </a:lnSpc>
            </a:pPr>
            <a:r>
              <a:rPr lang="en-US" sz="1500">
                <a:solidFill>
                  <a:schemeClr val="tx1"/>
                </a:solidFill>
              </a:rPr>
              <a:t>Obesity </a:t>
            </a:r>
          </a:p>
          <a:p>
            <a:pPr lvl="1" fontAlgn="ctr">
              <a:lnSpc>
                <a:spcPct val="90000"/>
              </a:lnSpc>
            </a:pPr>
            <a:r>
              <a:rPr lang="en-US" sz="1500">
                <a:solidFill>
                  <a:schemeClr val="tx1"/>
                </a:solidFill>
              </a:rPr>
              <a:t>Seizures or Seizure disorder</a:t>
            </a:r>
          </a:p>
          <a:p>
            <a:pPr lvl="1" fontAlgn="ctr">
              <a:lnSpc>
                <a:spcPct val="90000"/>
              </a:lnSpc>
            </a:pPr>
            <a:r>
              <a:rPr lang="en-US" sz="1500">
                <a:solidFill>
                  <a:schemeClr val="tx1"/>
                </a:solidFill>
              </a:rPr>
              <a:t>Sickle Cell Anemia </a:t>
            </a:r>
          </a:p>
          <a:p>
            <a:pPr lvl="1" fontAlgn="ctr">
              <a:lnSpc>
                <a:spcPct val="90000"/>
              </a:lnSpc>
            </a:pPr>
            <a:r>
              <a:rPr lang="en-US" sz="1500">
                <a:solidFill>
                  <a:schemeClr val="tx1"/>
                </a:solidFill>
              </a:rPr>
              <a:t>Diabetes</a:t>
            </a:r>
          </a:p>
          <a:p>
            <a:pPr>
              <a:lnSpc>
                <a:spcPct val="90000"/>
              </a:lnSpc>
            </a:pPr>
            <a:endParaRPr lang="en-US" sz="1300">
              <a:solidFill>
                <a:schemeClr val="tx1"/>
              </a:solidFill>
            </a:endParaRPr>
          </a:p>
          <a:p>
            <a:pPr lvl="1">
              <a:lnSpc>
                <a:spcPct val="90000"/>
              </a:lnSpc>
            </a:pPr>
            <a:endParaRPr lang="en-US" sz="1300">
              <a:solidFill>
                <a:schemeClr val="tx1"/>
              </a:solidFill>
            </a:endParaRPr>
          </a:p>
        </p:txBody>
      </p:sp>
      <p:pic>
        <p:nvPicPr>
          <p:cNvPr id="11" name="Picture 10">
            <a:extLst>
              <a:ext uri="{FF2B5EF4-FFF2-40B4-BE49-F238E27FC236}">
                <a16:creationId xmlns:a16="http://schemas.microsoft.com/office/drawing/2014/main" id="{29D758FA-C6C1-432B-A459-20ABD76B7F8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flipH="1">
            <a:off x="1802663" y="757531"/>
            <a:ext cx="1809929" cy="1809929"/>
          </a:xfrm>
          <a:prstGeom prst="rect">
            <a:avLst/>
          </a:prstGeom>
        </p:spPr>
      </p:pic>
    </p:spTree>
    <p:extLst>
      <p:ext uri="{BB962C8B-B14F-4D97-AF65-F5344CB8AC3E}">
        <p14:creationId xmlns:p14="http://schemas.microsoft.com/office/powerpoint/2010/main" val="1136984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6DD2BA-9941-416C-9C06-54837629496C}"/>
              </a:ext>
            </a:extLst>
          </p:cNvPr>
          <p:cNvSpPr>
            <a:spLocks noGrp="1"/>
          </p:cNvSpPr>
          <p:nvPr>
            <p:ph type="title"/>
          </p:nvPr>
        </p:nvSpPr>
        <p:spPr/>
        <p:txBody>
          <a:bodyPr/>
          <a:lstStyle/>
          <a:p>
            <a:r>
              <a:rPr lang="en-US"/>
              <a:t>When to release restraint?</a:t>
            </a:r>
          </a:p>
        </p:txBody>
      </p:sp>
      <p:sp>
        <p:nvSpPr>
          <p:cNvPr id="3" name="Content Placeholder 2">
            <a:extLst>
              <a:ext uri="{FF2B5EF4-FFF2-40B4-BE49-F238E27FC236}">
                <a16:creationId xmlns:a16="http://schemas.microsoft.com/office/drawing/2014/main" id="{C2714B63-D15A-4B85-AE61-E11E6D09BAAE}"/>
              </a:ext>
            </a:extLst>
          </p:cNvPr>
          <p:cNvSpPr>
            <a:spLocks noGrp="1"/>
          </p:cNvSpPr>
          <p:nvPr>
            <p:ph idx="1"/>
          </p:nvPr>
        </p:nvSpPr>
        <p:spPr>
          <a:xfrm>
            <a:off x="1154954" y="2603499"/>
            <a:ext cx="8825659" cy="3786667"/>
          </a:xfrm>
        </p:spPr>
        <p:txBody>
          <a:bodyPr/>
          <a:lstStyle/>
          <a:p>
            <a:pPr lvl="1">
              <a:lnSpc>
                <a:spcPct val="90000"/>
              </a:lnSpc>
            </a:pPr>
            <a:endParaRPr lang="en-US">
              <a:solidFill>
                <a:schemeClr val="tx1"/>
              </a:solidFill>
            </a:endParaRPr>
          </a:p>
          <a:p>
            <a:pPr lvl="1">
              <a:lnSpc>
                <a:spcPct val="90000"/>
              </a:lnSpc>
            </a:pPr>
            <a:r>
              <a:rPr lang="en-US">
                <a:solidFill>
                  <a:schemeClr val="tx1"/>
                </a:solidFill>
              </a:rPr>
              <a:t>Best practice: agree to release the restraint after a specified number of minutes (as few minutes as possible; recommend less than 10) and then immediately give the individual space. </a:t>
            </a:r>
          </a:p>
          <a:p>
            <a:pPr lvl="1">
              <a:lnSpc>
                <a:spcPct val="90000"/>
              </a:lnSpc>
            </a:pPr>
            <a:r>
              <a:rPr lang="en-US">
                <a:solidFill>
                  <a:schemeClr val="tx1"/>
                </a:solidFill>
              </a:rPr>
              <a:t>Do NOT use the “Until Calm” release method </a:t>
            </a:r>
            <a:r>
              <a:rPr lang="en-US" i="1" u="sng">
                <a:solidFill>
                  <a:schemeClr val="tx1"/>
                </a:solidFill>
              </a:rPr>
              <a:t>unless</a:t>
            </a:r>
            <a:r>
              <a:rPr lang="en-US">
                <a:solidFill>
                  <a:schemeClr val="tx1"/>
                </a:solidFill>
              </a:rPr>
              <a:t>:</a:t>
            </a:r>
          </a:p>
          <a:p>
            <a:pPr lvl="2">
              <a:lnSpc>
                <a:spcPct val="90000"/>
              </a:lnSpc>
            </a:pPr>
            <a:r>
              <a:rPr lang="en-US" sz="1600">
                <a:solidFill>
                  <a:schemeClr val="tx1"/>
                </a:solidFill>
              </a:rPr>
              <a:t> The team has conducted a risk/benefit assessment and concludes this is best approach.</a:t>
            </a:r>
          </a:p>
          <a:p>
            <a:pPr lvl="2">
              <a:lnSpc>
                <a:spcPct val="90000"/>
              </a:lnSpc>
            </a:pPr>
            <a:r>
              <a:rPr lang="en-US" sz="1600">
                <a:solidFill>
                  <a:schemeClr val="tx1"/>
                </a:solidFill>
              </a:rPr>
              <a:t> Specifically define calm for THAT individual.</a:t>
            </a:r>
          </a:p>
          <a:p>
            <a:endParaRPr lang="en-US"/>
          </a:p>
        </p:txBody>
      </p:sp>
      <p:pic>
        <p:nvPicPr>
          <p:cNvPr id="5" name="Picture 4">
            <a:extLst>
              <a:ext uri="{FF2B5EF4-FFF2-40B4-BE49-F238E27FC236}">
                <a16:creationId xmlns:a16="http://schemas.microsoft.com/office/drawing/2014/main" id="{688541E1-E8A3-47F1-98AB-5160201F3BFB}"/>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455041" y="5273748"/>
            <a:ext cx="3062181" cy="1275908"/>
          </a:xfrm>
          <a:prstGeom prst="rect">
            <a:avLst/>
          </a:prstGeom>
        </p:spPr>
      </p:pic>
    </p:spTree>
    <p:extLst>
      <p:ext uri="{BB962C8B-B14F-4D97-AF65-F5344CB8AC3E}">
        <p14:creationId xmlns:p14="http://schemas.microsoft.com/office/powerpoint/2010/main" val="8244595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A010E-3BD5-44EB-82FE-1C2A76491E8C}"/>
              </a:ext>
            </a:extLst>
          </p:cNvPr>
          <p:cNvSpPr>
            <a:spLocks noGrp="1"/>
          </p:cNvSpPr>
          <p:nvPr>
            <p:ph type="title"/>
          </p:nvPr>
        </p:nvSpPr>
        <p:spPr/>
        <p:txBody>
          <a:bodyPr/>
          <a:lstStyle/>
          <a:p>
            <a:r>
              <a:rPr lang="en-US"/>
              <a:t>Chemical restraint: Protocol for use</a:t>
            </a:r>
          </a:p>
        </p:txBody>
      </p:sp>
      <p:sp>
        <p:nvSpPr>
          <p:cNvPr id="3" name="Content Placeholder 2">
            <a:extLst>
              <a:ext uri="{FF2B5EF4-FFF2-40B4-BE49-F238E27FC236}">
                <a16:creationId xmlns:a16="http://schemas.microsoft.com/office/drawing/2014/main" id="{A15984B0-49C3-45AD-A3D0-0168F4A80416}"/>
              </a:ext>
            </a:extLst>
          </p:cNvPr>
          <p:cNvSpPr>
            <a:spLocks noGrp="1"/>
          </p:cNvSpPr>
          <p:nvPr>
            <p:ph idx="1"/>
          </p:nvPr>
        </p:nvSpPr>
        <p:spPr>
          <a:xfrm>
            <a:off x="304800" y="2448560"/>
            <a:ext cx="11450320" cy="4318000"/>
          </a:xfrm>
        </p:spPr>
        <p:txBody>
          <a:bodyPr vert="horz" lIns="91440" tIns="45720" rIns="91440" bIns="45720" rtlCol="0" anchor="t">
            <a:normAutofit/>
          </a:bodyPr>
          <a:lstStyle/>
          <a:p>
            <a:r>
              <a:rPr lang="en-US"/>
              <a:t>As with any restraint, the use of chemical restraint must be </a:t>
            </a:r>
            <a:r>
              <a:rPr lang="en-US" u="sng"/>
              <a:t>thoroughly justified </a:t>
            </a:r>
            <a:r>
              <a:rPr lang="en-US"/>
              <a:t>through documentation.</a:t>
            </a:r>
          </a:p>
          <a:p>
            <a:r>
              <a:rPr lang="en-US"/>
              <a:t>The use of a PRN for behavioral reasons (defined as a “chemical restraint” above) requires the development of a detailed and well-thought-out protocol for its’ use.</a:t>
            </a:r>
          </a:p>
          <a:p>
            <a:pPr lvl="1"/>
            <a:r>
              <a:rPr lang="en-US"/>
              <a:t>A protocol must be developed with and approved by the prescribing psychiatrist. </a:t>
            </a:r>
          </a:p>
          <a:p>
            <a:pPr lvl="1"/>
            <a:r>
              <a:rPr lang="en-US"/>
              <a:t>The team RN must also review and approve the protocol.</a:t>
            </a:r>
          </a:p>
          <a:p>
            <a:pPr lvl="1"/>
            <a:r>
              <a:rPr lang="en-US"/>
              <a:t>Staff certified to pass medications are trained on the use of the PRN per the written protocol.</a:t>
            </a:r>
          </a:p>
          <a:p>
            <a:pPr lvl="1"/>
            <a:r>
              <a:rPr lang="en-US"/>
              <a:t>The protocol contains details on the criteria for initiating PRN use, notification of RN, administration, documentation of use and observations of the individual receiving the PRN (vitals), additional doses, and PRN discontinuation. </a:t>
            </a:r>
          </a:p>
          <a:p>
            <a:pPr lvl="1"/>
            <a:r>
              <a:rPr lang="en-US"/>
              <a:t>Look forward to and plan for titration.</a:t>
            </a:r>
          </a:p>
        </p:txBody>
      </p:sp>
    </p:spTree>
    <p:extLst>
      <p:ext uri="{BB962C8B-B14F-4D97-AF65-F5344CB8AC3E}">
        <p14:creationId xmlns:p14="http://schemas.microsoft.com/office/powerpoint/2010/main" val="3712910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38F29-7715-4B76-9480-936785A2775B}"/>
              </a:ext>
            </a:extLst>
          </p:cNvPr>
          <p:cNvSpPr>
            <a:spLocks noGrp="1"/>
          </p:cNvSpPr>
          <p:nvPr>
            <p:ph type="title"/>
          </p:nvPr>
        </p:nvSpPr>
        <p:spPr/>
        <p:txBody>
          <a:bodyPr/>
          <a:lstStyle/>
          <a:p>
            <a:r>
              <a:rPr lang="en-US" sz="2800"/>
              <a:t>Noting the hierarchy of restraint use:</a:t>
            </a:r>
          </a:p>
        </p:txBody>
      </p:sp>
      <p:sp>
        <p:nvSpPr>
          <p:cNvPr id="5" name="Content Placeholder 4">
            <a:extLst>
              <a:ext uri="{FF2B5EF4-FFF2-40B4-BE49-F238E27FC236}">
                <a16:creationId xmlns:a16="http://schemas.microsoft.com/office/drawing/2014/main" id="{A892CAD6-B66A-4BCA-8FC5-B7D71BFB5AD3}"/>
              </a:ext>
            </a:extLst>
          </p:cNvPr>
          <p:cNvSpPr>
            <a:spLocks noGrp="1"/>
          </p:cNvSpPr>
          <p:nvPr>
            <p:ph idx="1"/>
          </p:nvPr>
        </p:nvSpPr>
        <p:spPr>
          <a:xfrm>
            <a:off x="599440" y="2603500"/>
            <a:ext cx="10637520" cy="3878580"/>
          </a:xfrm>
        </p:spPr>
        <p:txBody>
          <a:bodyPr/>
          <a:lstStyle/>
          <a:p>
            <a:r>
              <a:rPr lang="en-US"/>
              <a:t>It is important to outline the hierarchy of restraint use in the Behavior Support Plan.</a:t>
            </a:r>
          </a:p>
          <a:p>
            <a:pPr lvl="1"/>
            <a:r>
              <a:rPr lang="en-US"/>
              <a:t>Describe from least aversive to most aversive.</a:t>
            </a:r>
          </a:p>
          <a:p>
            <a:pPr lvl="1"/>
            <a:r>
              <a:rPr lang="en-US"/>
              <a:t>Least aversive used first, then move to next level with floor control and chemical restraint being the most aversive.</a:t>
            </a:r>
          </a:p>
          <a:p>
            <a:pPr lvl="1"/>
            <a:r>
              <a:rPr lang="en-US"/>
              <a:t>Examples:</a:t>
            </a:r>
          </a:p>
          <a:p>
            <a:pPr marL="457200" lvl="1" indent="0">
              <a:buNone/>
            </a:pPr>
            <a:r>
              <a:rPr lang="en-US"/>
              <a:t>Escort – Lower Figure 4 – Seated hold (Cradle, Basket) – Floor control</a:t>
            </a:r>
          </a:p>
          <a:p>
            <a:pPr lvl="1"/>
            <a:r>
              <a:rPr lang="en-US"/>
              <a:t>Provide guidance as to when to progress through the hierarchy.</a:t>
            </a:r>
          </a:p>
          <a:p>
            <a:pPr lvl="1"/>
            <a:r>
              <a:rPr lang="en-US"/>
              <a:t>Provide criteria for when to discontinue a restraint. Observable behavior, not just the absence of behavior.</a:t>
            </a:r>
          </a:p>
          <a:p>
            <a:pPr lvl="1"/>
            <a:r>
              <a:rPr lang="en-US"/>
              <a:t>When titrating restraint use, remove the MOST aversive first as not all need to be discontinued at once.</a:t>
            </a:r>
          </a:p>
          <a:p>
            <a:pPr marL="457200" lvl="1" indent="0">
              <a:buNone/>
            </a:pPr>
            <a:endParaRPr lang="en-US"/>
          </a:p>
          <a:p>
            <a:pPr marL="457200" lvl="1" indent="0">
              <a:buNone/>
            </a:pPr>
            <a:endParaRPr lang="en-US"/>
          </a:p>
        </p:txBody>
      </p:sp>
    </p:spTree>
    <p:extLst>
      <p:ext uri="{BB962C8B-B14F-4D97-AF65-F5344CB8AC3E}">
        <p14:creationId xmlns:p14="http://schemas.microsoft.com/office/powerpoint/2010/main" val="1071267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8" name="Rectangle 27">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1" name="Rectangle 30">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33" name="Group 32">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34" name="Rectangle 33">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35"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1E23E0C5-7087-4119-B123-D02AF0F0E9F9}"/>
              </a:ext>
            </a:extLst>
          </p:cNvPr>
          <p:cNvSpPr>
            <a:spLocks noGrp="1"/>
          </p:cNvSpPr>
          <p:nvPr>
            <p:ph type="title"/>
          </p:nvPr>
        </p:nvSpPr>
        <p:spPr>
          <a:xfrm>
            <a:off x="1683171" y="1169773"/>
            <a:ext cx="8825658" cy="2870161"/>
          </a:xfrm>
        </p:spPr>
        <p:txBody>
          <a:bodyPr vert="horz" lIns="91440" tIns="45720" rIns="91440" bIns="45720" rtlCol="0" anchor="b">
            <a:normAutofit/>
          </a:bodyPr>
          <a:lstStyle/>
          <a:p>
            <a:pPr algn="ctr"/>
            <a:r>
              <a:rPr lang="en-US" sz="5400">
                <a:solidFill>
                  <a:schemeClr val="tx1"/>
                </a:solidFill>
              </a:rPr>
              <a:t>Topic 2: </a:t>
            </a:r>
            <a:br>
              <a:rPr lang="en-US" sz="5400">
                <a:solidFill>
                  <a:schemeClr val="tx1"/>
                </a:solidFill>
              </a:rPr>
            </a:br>
            <a:r>
              <a:rPr lang="en-US" sz="5400">
                <a:solidFill>
                  <a:schemeClr val="tx1"/>
                </a:solidFill>
              </a:rPr>
              <a:t>INCIDENT REPORTS</a:t>
            </a:r>
          </a:p>
        </p:txBody>
      </p:sp>
      <p:cxnSp>
        <p:nvCxnSpPr>
          <p:cNvPr id="37" name="Straight Connector 36">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610610"/>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C86B3-09F4-4686-93AD-21F890EEF841}"/>
              </a:ext>
            </a:extLst>
          </p:cNvPr>
          <p:cNvSpPr>
            <a:spLocks noGrp="1"/>
          </p:cNvSpPr>
          <p:nvPr>
            <p:ph type="title"/>
          </p:nvPr>
        </p:nvSpPr>
        <p:spPr/>
        <p:txBody>
          <a:bodyPr/>
          <a:lstStyle/>
          <a:p>
            <a:r>
              <a:rPr lang="en-US"/>
              <a:t>Types of Incidents</a:t>
            </a:r>
          </a:p>
        </p:txBody>
      </p:sp>
      <p:graphicFrame>
        <p:nvGraphicFramePr>
          <p:cNvPr id="6" name="Content Placeholder 5">
            <a:extLst>
              <a:ext uri="{FF2B5EF4-FFF2-40B4-BE49-F238E27FC236}">
                <a16:creationId xmlns:a16="http://schemas.microsoft.com/office/drawing/2014/main" id="{12576925-8A98-4FB5-BC3D-9F0B1A7D624A}"/>
              </a:ext>
            </a:extLst>
          </p:cNvPr>
          <p:cNvGraphicFramePr>
            <a:graphicFrameLocks noGrp="1"/>
          </p:cNvGraphicFramePr>
          <p:nvPr>
            <p:ph idx="1"/>
          </p:nvPr>
        </p:nvGraphicFramePr>
        <p:xfrm>
          <a:off x="1058092" y="2351314"/>
          <a:ext cx="8922522" cy="3668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045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5617A-C5C1-4FCA-944B-6C93AA7A7FB0}"/>
              </a:ext>
            </a:extLst>
          </p:cNvPr>
          <p:cNvSpPr>
            <a:spLocks noGrp="1"/>
          </p:cNvSpPr>
          <p:nvPr>
            <p:ph type="title"/>
          </p:nvPr>
        </p:nvSpPr>
        <p:spPr>
          <a:xfrm>
            <a:off x="1154954" y="642551"/>
            <a:ext cx="8761413" cy="1038081"/>
          </a:xfrm>
        </p:spPr>
        <p:txBody>
          <a:bodyPr>
            <a:normAutofit/>
          </a:bodyPr>
          <a:lstStyle/>
          <a:p>
            <a:pPr>
              <a:lnSpc>
                <a:spcPct val="90000"/>
              </a:lnSpc>
            </a:pPr>
            <a:r>
              <a:rPr lang="en-US" sz="3200" b="1">
                <a:solidFill>
                  <a:srgbClr val="EBEBEB"/>
                </a:solidFill>
              </a:rPr>
              <a:t>Incident Reporting </a:t>
            </a:r>
            <a:r>
              <a:rPr lang="en-US" sz="3200">
                <a:solidFill>
                  <a:srgbClr val="EBEBEB"/>
                </a:solidFill>
              </a:rPr>
              <a:t>DDS Policy I.D.PR.009</a:t>
            </a:r>
            <a:br>
              <a:rPr lang="en-US" sz="3200">
                <a:solidFill>
                  <a:srgbClr val="EBEBEB"/>
                </a:solidFill>
              </a:rPr>
            </a:br>
            <a:r>
              <a:rPr lang="en-US" sz="3200">
                <a:solidFill>
                  <a:srgbClr val="EBEBEB"/>
                </a:solidFill>
              </a:rPr>
              <a:t>Revised December 30, 2014</a:t>
            </a:r>
          </a:p>
        </p:txBody>
      </p:sp>
      <p:sp>
        <p:nvSpPr>
          <p:cNvPr id="20" name="Content Placeholder 2">
            <a:extLst>
              <a:ext uri="{FF2B5EF4-FFF2-40B4-BE49-F238E27FC236}">
                <a16:creationId xmlns:a16="http://schemas.microsoft.com/office/drawing/2014/main" id="{0E10D1E6-AE38-416E-898C-E8C0395FC04D}"/>
              </a:ext>
            </a:extLst>
          </p:cNvPr>
          <p:cNvSpPr>
            <a:spLocks noGrp="1"/>
          </p:cNvSpPr>
          <p:nvPr>
            <p:ph idx="1"/>
          </p:nvPr>
        </p:nvSpPr>
        <p:spPr>
          <a:xfrm>
            <a:off x="1154954" y="2603499"/>
            <a:ext cx="6549352" cy="3611949"/>
          </a:xfrm>
        </p:spPr>
        <p:txBody>
          <a:bodyPr anchor="ctr">
            <a:normAutofit/>
          </a:bodyPr>
          <a:lstStyle/>
          <a:p>
            <a:pPr marL="0" indent="0">
              <a:buNone/>
            </a:pPr>
            <a:r>
              <a:rPr lang="en-US" sz="3200">
                <a:latin typeface="Calibri" panose="020F0502020204030204" pitchFamily="34" charset="0"/>
                <a:cs typeface="Calibri" panose="020F0502020204030204" pitchFamily="34" charset="0"/>
              </a:rPr>
              <a:t>Incident Reports (255) are to be completed after:</a:t>
            </a:r>
          </a:p>
          <a:p>
            <a:pPr lvl="1"/>
            <a:r>
              <a:rPr lang="x-none" sz="2800" b="1" u="sng">
                <a:latin typeface="Calibri" panose="020F0502020204030204" pitchFamily="34" charset="0"/>
                <a:cs typeface="Calibri" panose="020F0502020204030204" pitchFamily="34" charset="0"/>
              </a:rPr>
              <a:t>Injury</a:t>
            </a:r>
            <a:r>
              <a:rPr lang="en-US" sz="2800">
                <a:latin typeface="Calibri" panose="020F0502020204030204" pitchFamily="34" charset="0"/>
                <a:cs typeface="Calibri" panose="020F0502020204030204" pitchFamily="34" charset="0"/>
              </a:rPr>
              <a:t> - Physical trauma sustained by an individual served by DDS (regardless of whether event causing injury was observed or resulting injury later discovered). </a:t>
            </a:r>
          </a:p>
        </p:txBody>
      </p:sp>
      <p:pic>
        <p:nvPicPr>
          <p:cNvPr id="4" name="Graphic 3" descr="Skeleton">
            <a:extLst>
              <a:ext uri="{FF2B5EF4-FFF2-40B4-BE49-F238E27FC236}">
                <a16:creationId xmlns:a16="http://schemas.microsoft.com/office/drawing/2014/main" id="{B4EFEB2C-5397-4A8A-98CE-2827C0D79D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7013" y="2775951"/>
            <a:ext cx="3067163"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614334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raphic 8" descr="Fire">
            <a:extLst>
              <a:ext uri="{FF2B5EF4-FFF2-40B4-BE49-F238E27FC236}">
                <a16:creationId xmlns:a16="http://schemas.microsoft.com/office/drawing/2014/main" id="{8368233E-9574-4753-9A59-92123D11FE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2603500"/>
            <a:ext cx="3067163" cy="3067163"/>
          </a:xfrm>
          <a:prstGeom prst="roundRect">
            <a:avLst>
              <a:gd name="adj" fmla="val 1858"/>
            </a:avLst>
          </a:prstGeom>
          <a:effectLst>
            <a:outerShdw blurRad="50800" dist="50800" dir="5400000" algn="tl" rotWithShape="0">
              <a:srgbClr val="000000">
                <a:alpha val="43000"/>
              </a:srgbClr>
            </a:outerShdw>
          </a:effectLst>
        </p:spPr>
      </p:pic>
      <p:sp>
        <p:nvSpPr>
          <p:cNvPr id="20" name="Content Placeholder 2">
            <a:extLst>
              <a:ext uri="{FF2B5EF4-FFF2-40B4-BE49-F238E27FC236}">
                <a16:creationId xmlns:a16="http://schemas.microsoft.com/office/drawing/2014/main" id="{0E10D1E6-AE38-416E-898C-E8C0395FC04D}"/>
              </a:ext>
            </a:extLst>
          </p:cNvPr>
          <p:cNvSpPr>
            <a:spLocks noGrp="1"/>
          </p:cNvSpPr>
          <p:nvPr>
            <p:ph idx="1"/>
          </p:nvPr>
        </p:nvSpPr>
        <p:spPr>
          <a:xfrm>
            <a:off x="2816869" y="2354095"/>
            <a:ext cx="8985517" cy="4357990"/>
          </a:xfrm>
        </p:spPr>
        <p:txBody>
          <a:bodyPr anchor="ctr">
            <a:normAutofit/>
          </a:bodyPr>
          <a:lstStyle/>
          <a:p>
            <a:pPr marL="0" indent="0">
              <a:buNone/>
            </a:pPr>
            <a:r>
              <a:rPr lang="en-US" sz="2400">
                <a:latin typeface="Calibri" panose="020F0502020204030204" pitchFamily="34" charset="0"/>
                <a:cs typeface="Calibri" panose="020F0502020204030204" pitchFamily="34" charset="0"/>
              </a:rPr>
              <a:t>Incident Reports (255) are to be completed after </a:t>
            </a:r>
            <a:r>
              <a:rPr lang="x-none" sz="2400" b="1" u="sng">
                <a:latin typeface="Calibri" panose="020F0502020204030204" pitchFamily="34" charset="0"/>
                <a:cs typeface="Calibri" panose="020F0502020204030204" pitchFamily="34" charset="0"/>
              </a:rPr>
              <a:t>Unusual Incidents</a:t>
            </a:r>
            <a:r>
              <a:rPr lang="en-US" sz="2400" b="1" u="sng">
                <a:latin typeface="Calibri" panose="020F0502020204030204" pitchFamily="34" charset="0"/>
                <a:cs typeface="Calibri" panose="020F0502020204030204" pitchFamily="34" charset="0"/>
              </a:rPr>
              <a:t>:</a:t>
            </a:r>
            <a:endParaRPr lang="en-US" sz="2400">
              <a:latin typeface="Calibri" panose="020F0502020204030204" pitchFamily="34" charset="0"/>
              <a:cs typeface="Calibri" panose="020F0502020204030204" pitchFamily="34" charset="0"/>
            </a:endParaRPr>
          </a:p>
          <a:p>
            <a:pPr lvl="1"/>
            <a:r>
              <a:rPr lang="en-US" sz="2000">
                <a:latin typeface="Calibri" panose="020F0502020204030204" pitchFamily="34" charset="0"/>
                <a:cs typeface="Calibri" panose="020F0502020204030204" pitchFamily="34" charset="0"/>
              </a:rPr>
              <a:t>dangerous or life threatening to individual or others; </a:t>
            </a:r>
          </a:p>
          <a:p>
            <a:pPr lvl="1"/>
            <a:r>
              <a:rPr lang="en-US" sz="2000">
                <a:latin typeface="Calibri" panose="020F0502020204030204" pitchFamily="34" charset="0"/>
                <a:cs typeface="Calibri" panose="020F0502020204030204" pitchFamily="34" charset="0"/>
              </a:rPr>
              <a:t>illegal; </a:t>
            </a:r>
          </a:p>
          <a:p>
            <a:pPr lvl="1"/>
            <a:r>
              <a:rPr lang="en-US" sz="2000">
                <a:latin typeface="Calibri" panose="020F0502020204030204" pitchFamily="34" charset="0"/>
                <a:cs typeface="Calibri" panose="020F0502020204030204" pitchFamily="34" charset="0"/>
              </a:rPr>
              <a:t>requires police involvement; </a:t>
            </a:r>
          </a:p>
          <a:p>
            <a:pPr lvl="1"/>
            <a:r>
              <a:rPr lang="en-US" sz="2000">
                <a:latin typeface="Calibri" panose="020F0502020204030204" pitchFamily="34" charset="0"/>
                <a:cs typeface="Calibri" panose="020F0502020204030204" pitchFamily="34" charset="0"/>
              </a:rPr>
              <a:t>involves fire setting; </a:t>
            </a:r>
          </a:p>
          <a:p>
            <a:pPr lvl="1"/>
            <a:r>
              <a:rPr lang="en-US" sz="2000">
                <a:latin typeface="Calibri" panose="020F0502020204030204" pitchFamily="34" charset="0"/>
                <a:cs typeface="Calibri" panose="020F0502020204030204" pitchFamily="34" charset="0"/>
              </a:rPr>
              <a:t>requires assessment in emergency department; </a:t>
            </a:r>
          </a:p>
          <a:p>
            <a:pPr lvl="1"/>
            <a:r>
              <a:rPr lang="en-US" sz="2000">
                <a:latin typeface="Calibri" panose="020F0502020204030204" pitchFamily="34" charset="0"/>
                <a:cs typeface="Calibri" panose="020F0502020204030204" pitchFamily="34" charset="0"/>
              </a:rPr>
              <a:t>is significant/extreme/worrisome behavior not addressed in BSP/guidelines; </a:t>
            </a:r>
          </a:p>
          <a:p>
            <a:pPr lvl="1"/>
            <a:r>
              <a:rPr lang="en-US" sz="2000">
                <a:latin typeface="Calibri" panose="020F0502020204030204" pitchFamily="34" charset="0"/>
                <a:cs typeface="Calibri" panose="020F0502020204030204" pitchFamily="34" charset="0"/>
              </a:rPr>
              <a:t>involves other incidents not otherwise reported such as accidents without injuries, unplanned emergency room or hospital admissions not related to an injury, or similar incidents. </a:t>
            </a:r>
          </a:p>
        </p:txBody>
      </p:sp>
      <p:sp>
        <p:nvSpPr>
          <p:cNvPr id="15" name="Title 1">
            <a:extLst>
              <a:ext uri="{FF2B5EF4-FFF2-40B4-BE49-F238E27FC236}">
                <a16:creationId xmlns:a16="http://schemas.microsoft.com/office/drawing/2014/main" id="{6C699376-0C64-4581-835F-9F81EF85ECC9}"/>
              </a:ext>
            </a:extLst>
          </p:cNvPr>
          <p:cNvSpPr txBox="1">
            <a:spLocks/>
          </p:cNvSpPr>
          <p:nvPr/>
        </p:nvSpPr>
        <p:spPr bwMode="gray">
          <a:xfrm>
            <a:off x="1154954" y="642551"/>
            <a:ext cx="8761413" cy="1038081"/>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4572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a:ln>
                  <a:noFill/>
                </a:ln>
                <a:solidFill>
                  <a:srgbClr val="EBEBEB"/>
                </a:solidFill>
                <a:effectLst/>
                <a:uLnTx/>
                <a:uFillTx/>
                <a:latin typeface="Century Gothic" panose="020B0502020202020204"/>
                <a:ea typeface="+mj-ea"/>
                <a:cs typeface="+mj-cs"/>
              </a:rPr>
              <a:t>Incident Reporting </a:t>
            </a:r>
            <a:r>
              <a:rPr kumimoji="0" lang="en-US" sz="3200" b="0" i="0" u="none" strike="noStrike" kern="1200" cap="none" spc="0" normalizeH="0" baseline="0" noProof="0">
                <a:ln>
                  <a:noFill/>
                </a:ln>
                <a:solidFill>
                  <a:srgbClr val="EBEBEB"/>
                </a:solidFill>
                <a:effectLst/>
                <a:uLnTx/>
                <a:uFillTx/>
                <a:latin typeface="Century Gothic" panose="020B0502020202020204"/>
                <a:ea typeface="+mj-ea"/>
                <a:cs typeface="+mj-cs"/>
              </a:rPr>
              <a:t>DDS Policy I.D.PR.009</a:t>
            </a:r>
            <a:br>
              <a:rPr kumimoji="0" lang="en-US" sz="3200" b="0" i="0" u="none" strike="noStrike" kern="1200" cap="none" spc="0" normalizeH="0" baseline="0" noProof="0">
                <a:ln>
                  <a:noFill/>
                </a:ln>
                <a:solidFill>
                  <a:srgbClr val="EBEBEB"/>
                </a:solidFill>
                <a:effectLst/>
                <a:uLnTx/>
                <a:uFillTx/>
                <a:latin typeface="Century Gothic" panose="020B0502020202020204"/>
                <a:ea typeface="+mj-ea"/>
                <a:cs typeface="+mj-cs"/>
              </a:rPr>
            </a:br>
            <a:r>
              <a:rPr kumimoji="0" lang="en-US" sz="3200" b="0" i="0" u="none" strike="noStrike" kern="1200" cap="none" spc="0" normalizeH="0" baseline="0" noProof="0">
                <a:ln>
                  <a:noFill/>
                </a:ln>
                <a:solidFill>
                  <a:srgbClr val="EBEBEB"/>
                </a:solidFill>
                <a:effectLst/>
                <a:uLnTx/>
                <a:uFillTx/>
                <a:latin typeface="Century Gothic" panose="020B0502020202020204"/>
                <a:ea typeface="+mj-ea"/>
                <a:cs typeface="+mj-cs"/>
              </a:rPr>
              <a:t>Revised December 30, 2014</a:t>
            </a:r>
          </a:p>
        </p:txBody>
      </p:sp>
    </p:spTree>
    <p:extLst>
      <p:ext uri="{BB962C8B-B14F-4D97-AF65-F5344CB8AC3E}">
        <p14:creationId xmlns:p14="http://schemas.microsoft.com/office/powerpoint/2010/main" val="20928039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0E10D1E6-AE38-416E-898C-E8C0395FC04D}"/>
              </a:ext>
            </a:extLst>
          </p:cNvPr>
          <p:cNvSpPr>
            <a:spLocks noGrp="1"/>
          </p:cNvSpPr>
          <p:nvPr>
            <p:ph idx="1"/>
          </p:nvPr>
        </p:nvSpPr>
        <p:spPr>
          <a:xfrm>
            <a:off x="1154954" y="2603500"/>
            <a:ext cx="6716300" cy="3416300"/>
          </a:xfrm>
        </p:spPr>
        <p:txBody>
          <a:bodyPr anchor="ctr">
            <a:normAutofit/>
          </a:bodyPr>
          <a:lstStyle/>
          <a:p>
            <a:pPr marL="0" indent="0">
              <a:buNone/>
            </a:pPr>
            <a:r>
              <a:rPr lang="en-US" sz="3200">
                <a:latin typeface="Calibri" panose="020F0502020204030204" pitchFamily="34" charset="0"/>
                <a:cs typeface="Calibri" panose="020F0502020204030204" pitchFamily="34" charset="0"/>
              </a:rPr>
              <a:t>Incident Reports (255) are to be completed after:</a:t>
            </a:r>
          </a:p>
          <a:p>
            <a:pPr lvl="1"/>
            <a:r>
              <a:rPr lang="x-none" sz="2800" b="1" u="sng">
                <a:latin typeface="Calibri" panose="020F0502020204030204" pitchFamily="34" charset="0"/>
                <a:cs typeface="Calibri" panose="020F0502020204030204" pitchFamily="34" charset="0"/>
              </a:rPr>
              <a:t>Medication Errors</a:t>
            </a:r>
            <a:r>
              <a:rPr lang="en-US" sz="2800" b="1" u="sng">
                <a:latin typeface="Calibri" panose="020F0502020204030204" pitchFamily="34" charset="0"/>
                <a:cs typeface="Calibri" panose="020F0502020204030204" pitchFamily="34" charset="0"/>
              </a:rPr>
              <a:t> </a:t>
            </a:r>
            <a:r>
              <a:rPr lang="en-US" sz="2800">
                <a:latin typeface="Calibri" panose="020F0502020204030204" pitchFamily="34" charset="0"/>
                <a:cs typeface="Calibri" panose="020F0502020204030204" pitchFamily="34" charset="0"/>
              </a:rPr>
              <a:t>– See DDS Medication Error Report Form 255m (Revised Dec. 2014)</a:t>
            </a:r>
          </a:p>
        </p:txBody>
      </p:sp>
      <p:pic>
        <p:nvPicPr>
          <p:cNvPr id="4" name="Graphic 3" descr="Medicine">
            <a:extLst>
              <a:ext uri="{FF2B5EF4-FFF2-40B4-BE49-F238E27FC236}">
                <a16:creationId xmlns:a16="http://schemas.microsoft.com/office/drawing/2014/main" id="{01E4212D-5271-42E6-BCD6-2ADC756B7A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27013" y="2775951"/>
            <a:ext cx="3067163" cy="3067163"/>
          </a:xfrm>
          <a:prstGeom prst="roundRect">
            <a:avLst>
              <a:gd name="adj" fmla="val 1858"/>
            </a:avLst>
          </a:prstGeom>
          <a:effectLst>
            <a:outerShdw blurRad="50800" dist="50800" dir="5400000" algn="tl" rotWithShape="0">
              <a:srgbClr val="000000">
                <a:alpha val="43000"/>
              </a:srgbClr>
            </a:outerShdw>
          </a:effectLst>
        </p:spPr>
      </p:pic>
      <p:sp>
        <p:nvSpPr>
          <p:cNvPr id="13" name="Title 1">
            <a:extLst>
              <a:ext uri="{FF2B5EF4-FFF2-40B4-BE49-F238E27FC236}">
                <a16:creationId xmlns:a16="http://schemas.microsoft.com/office/drawing/2014/main" id="{D3750283-3030-4B4C-856B-B3D6E10235E8}"/>
              </a:ext>
            </a:extLst>
          </p:cNvPr>
          <p:cNvSpPr>
            <a:spLocks noGrp="1"/>
          </p:cNvSpPr>
          <p:nvPr>
            <p:ph type="title"/>
          </p:nvPr>
        </p:nvSpPr>
        <p:spPr>
          <a:xfrm>
            <a:off x="1154954" y="642551"/>
            <a:ext cx="8761413" cy="1038081"/>
          </a:xfrm>
        </p:spPr>
        <p:txBody>
          <a:bodyPr>
            <a:normAutofit/>
          </a:bodyPr>
          <a:lstStyle/>
          <a:p>
            <a:pPr>
              <a:lnSpc>
                <a:spcPct val="90000"/>
              </a:lnSpc>
            </a:pPr>
            <a:r>
              <a:rPr lang="en-US" sz="3200" b="1">
                <a:solidFill>
                  <a:srgbClr val="EBEBEB"/>
                </a:solidFill>
              </a:rPr>
              <a:t>Incident Reporting </a:t>
            </a:r>
            <a:r>
              <a:rPr lang="en-US" sz="3200">
                <a:solidFill>
                  <a:srgbClr val="EBEBEB"/>
                </a:solidFill>
              </a:rPr>
              <a:t>DDS Policy I.D.PR.009</a:t>
            </a:r>
            <a:br>
              <a:rPr lang="en-US" sz="3200">
                <a:solidFill>
                  <a:srgbClr val="EBEBEB"/>
                </a:solidFill>
              </a:rPr>
            </a:br>
            <a:r>
              <a:rPr lang="en-US" sz="3200">
                <a:solidFill>
                  <a:srgbClr val="EBEBEB"/>
                </a:solidFill>
              </a:rPr>
              <a:t>Revised December 30, 2014</a:t>
            </a:r>
          </a:p>
        </p:txBody>
      </p:sp>
    </p:spTree>
    <p:extLst>
      <p:ext uri="{BB962C8B-B14F-4D97-AF65-F5344CB8AC3E}">
        <p14:creationId xmlns:p14="http://schemas.microsoft.com/office/powerpoint/2010/main" val="884119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Graphic 3" descr="Handcuffs">
            <a:extLst>
              <a:ext uri="{FF2B5EF4-FFF2-40B4-BE49-F238E27FC236}">
                <a16:creationId xmlns:a16="http://schemas.microsoft.com/office/drawing/2014/main" id="{D04E1434-F61B-44A3-A0E4-5B3EEC15B1C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7719" y="2793582"/>
            <a:ext cx="3031901" cy="3031901"/>
          </a:xfrm>
          <a:prstGeom prst="roundRect">
            <a:avLst>
              <a:gd name="adj" fmla="val 1858"/>
            </a:avLst>
          </a:prstGeom>
          <a:effectLst>
            <a:outerShdw blurRad="50800" dist="50800" dir="5400000" algn="tl" rotWithShape="0">
              <a:srgbClr val="000000">
                <a:alpha val="43000"/>
              </a:srgbClr>
            </a:outerShdw>
          </a:effectLst>
        </p:spPr>
      </p:pic>
      <p:sp>
        <p:nvSpPr>
          <p:cNvPr id="20" name="Content Placeholder 2">
            <a:extLst>
              <a:ext uri="{FF2B5EF4-FFF2-40B4-BE49-F238E27FC236}">
                <a16:creationId xmlns:a16="http://schemas.microsoft.com/office/drawing/2014/main" id="{0E10D1E6-AE38-416E-898C-E8C0395FC04D}"/>
              </a:ext>
            </a:extLst>
          </p:cNvPr>
          <p:cNvSpPr>
            <a:spLocks noGrp="1"/>
          </p:cNvSpPr>
          <p:nvPr>
            <p:ph idx="1"/>
          </p:nvPr>
        </p:nvSpPr>
        <p:spPr>
          <a:xfrm>
            <a:off x="3896255" y="2545133"/>
            <a:ext cx="8068765" cy="3952943"/>
          </a:xfrm>
        </p:spPr>
        <p:txBody>
          <a:bodyPr anchor="ctr">
            <a:normAutofit lnSpcReduction="10000"/>
          </a:bodyPr>
          <a:lstStyle/>
          <a:p>
            <a:pPr marL="0" indent="0">
              <a:buNone/>
            </a:pPr>
            <a:r>
              <a:rPr lang="en-US" sz="3200">
                <a:latin typeface="Calibri" panose="020F0502020204030204" pitchFamily="34" charset="0"/>
                <a:cs typeface="Calibri" panose="020F0502020204030204" pitchFamily="34" charset="0"/>
              </a:rPr>
              <a:t>Incident Reports (255) are to be completed after </a:t>
            </a:r>
            <a:r>
              <a:rPr lang="x-none" sz="3200" b="1" u="sng">
                <a:latin typeface="Calibri" panose="020F0502020204030204" pitchFamily="34" charset="0"/>
                <a:cs typeface="Calibri" panose="020F0502020204030204" pitchFamily="34" charset="0"/>
              </a:rPr>
              <a:t>Restraint</a:t>
            </a:r>
            <a:r>
              <a:rPr lang="en-US" sz="3200" b="1" u="sng">
                <a:latin typeface="Calibri" panose="020F0502020204030204" pitchFamily="34" charset="0"/>
                <a:cs typeface="Calibri" panose="020F0502020204030204" pitchFamily="34" charset="0"/>
              </a:rPr>
              <a:t>s:</a:t>
            </a:r>
            <a:endParaRPr lang="en-US" sz="3200">
              <a:latin typeface="Calibri" panose="020F0502020204030204" pitchFamily="34" charset="0"/>
              <a:cs typeface="Calibri" panose="020F0502020204030204" pitchFamily="34" charset="0"/>
            </a:endParaRPr>
          </a:p>
          <a:p>
            <a:pPr>
              <a:buFont typeface="Wingdings" panose="05000000000000000000" pitchFamily="2" charset="2"/>
              <a:buChar char="Ø"/>
            </a:pPr>
            <a:r>
              <a:rPr lang="en-US" sz="2800">
                <a:latin typeface="Calibri" panose="020F0502020204030204" pitchFamily="34" charset="0"/>
                <a:cs typeface="Calibri" panose="020F0502020204030204" pitchFamily="34" charset="0"/>
              </a:rPr>
              <a:t>Includes both Emergency </a:t>
            </a:r>
            <a:r>
              <a:rPr lang="en-US" sz="2800" b="1" u="sng">
                <a:latin typeface="Calibri" panose="020F0502020204030204" pitchFamily="34" charset="0"/>
                <a:cs typeface="Calibri" panose="020F0502020204030204" pitchFamily="34" charset="0"/>
              </a:rPr>
              <a:t>and</a:t>
            </a:r>
            <a:r>
              <a:rPr lang="en-US" sz="2800">
                <a:latin typeface="Calibri" panose="020F0502020204030204" pitchFamily="34" charset="0"/>
                <a:cs typeface="Calibri" panose="020F0502020204030204" pitchFamily="34" charset="0"/>
              </a:rPr>
              <a:t> PRC Approved Restraints</a:t>
            </a:r>
          </a:p>
          <a:p>
            <a:pPr marL="342900" lvl="1" indent="-342900">
              <a:buFont typeface="Wingdings" panose="05000000000000000000" pitchFamily="2" charset="2"/>
              <a:buChar char="Ø"/>
            </a:pPr>
            <a:r>
              <a:rPr lang="en-US" sz="2800">
                <a:latin typeface="Calibri" panose="020F0502020204030204" pitchFamily="34" charset="0"/>
                <a:cs typeface="Calibri" panose="020F0502020204030204" pitchFamily="34" charset="0"/>
              </a:rPr>
              <a:t>July 8, 2011 Exec. Brief lists interventions that were removed from Incident Report. NOTE: the removed restraints are those that are approved through HRC (mitts, helmet, specialized clothing, buckle guard, etc.)</a:t>
            </a:r>
            <a:endParaRPr lang="en-US" sz="2800" u="sng">
              <a:latin typeface="Calibri" panose="020F0502020204030204" pitchFamily="34" charset="0"/>
              <a:cs typeface="Calibri" panose="020F0502020204030204" pitchFamily="34" charset="0"/>
            </a:endParaRPr>
          </a:p>
        </p:txBody>
      </p:sp>
      <p:sp>
        <p:nvSpPr>
          <p:cNvPr id="13" name="Title 1">
            <a:extLst>
              <a:ext uri="{FF2B5EF4-FFF2-40B4-BE49-F238E27FC236}">
                <a16:creationId xmlns:a16="http://schemas.microsoft.com/office/drawing/2014/main" id="{25AD57D3-1E76-46EC-A29F-8E7016D06F80}"/>
              </a:ext>
            </a:extLst>
          </p:cNvPr>
          <p:cNvSpPr>
            <a:spLocks noGrp="1"/>
          </p:cNvSpPr>
          <p:nvPr>
            <p:ph type="title"/>
          </p:nvPr>
        </p:nvSpPr>
        <p:spPr>
          <a:xfrm>
            <a:off x="1154954" y="642551"/>
            <a:ext cx="8761413" cy="1038081"/>
          </a:xfrm>
        </p:spPr>
        <p:txBody>
          <a:bodyPr>
            <a:normAutofit/>
          </a:bodyPr>
          <a:lstStyle/>
          <a:p>
            <a:pPr>
              <a:lnSpc>
                <a:spcPct val="90000"/>
              </a:lnSpc>
            </a:pPr>
            <a:r>
              <a:rPr lang="en-US" sz="3200" b="1">
                <a:solidFill>
                  <a:srgbClr val="EBEBEB"/>
                </a:solidFill>
              </a:rPr>
              <a:t>Incident Reporting </a:t>
            </a:r>
            <a:r>
              <a:rPr lang="en-US" sz="3200">
                <a:solidFill>
                  <a:srgbClr val="EBEBEB"/>
                </a:solidFill>
              </a:rPr>
              <a:t>DDS Policy I.D.PR.009</a:t>
            </a:r>
            <a:br>
              <a:rPr lang="en-US" sz="3200">
                <a:solidFill>
                  <a:srgbClr val="EBEBEB"/>
                </a:solidFill>
              </a:rPr>
            </a:br>
            <a:r>
              <a:rPr lang="en-US" sz="3200">
                <a:solidFill>
                  <a:srgbClr val="EBEBEB"/>
                </a:solidFill>
              </a:rPr>
              <a:t>Revised December 30, 2014</a:t>
            </a:r>
          </a:p>
        </p:txBody>
      </p:sp>
    </p:spTree>
    <p:extLst>
      <p:ext uri="{BB962C8B-B14F-4D97-AF65-F5344CB8AC3E}">
        <p14:creationId xmlns:p14="http://schemas.microsoft.com/office/powerpoint/2010/main" val="3495105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D89F8-516A-4574-AAD2-EF5D7AE267E8}"/>
              </a:ext>
            </a:extLst>
          </p:cNvPr>
          <p:cNvSpPr>
            <a:spLocks noGrp="1"/>
          </p:cNvSpPr>
          <p:nvPr>
            <p:ph type="title"/>
          </p:nvPr>
        </p:nvSpPr>
        <p:spPr/>
        <p:txBody>
          <a:bodyPr/>
          <a:lstStyle/>
          <a:p>
            <a:r>
              <a:rPr lang="en-US"/>
              <a:t>Topics</a:t>
            </a:r>
          </a:p>
        </p:txBody>
      </p:sp>
      <p:sp>
        <p:nvSpPr>
          <p:cNvPr id="3" name="Content Placeholder 2">
            <a:extLst>
              <a:ext uri="{FF2B5EF4-FFF2-40B4-BE49-F238E27FC236}">
                <a16:creationId xmlns:a16="http://schemas.microsoft.com/office/drawing/2014/main" id="{548E9FAC-2FB8-4C03-8ACF-87E3BB7525B0}"/>
              </a:ext>
            </a:extLst>
          </p:cNvPr>
          <p:cNvSpPr>
            <a:spLocks noGrp="1"/>
          </p:cNvSpPr>
          <p:nvPr>
            <p:ph idx="1"/>
          </p:nvPr>
        </p:nvSpPr>
        <p:spPr>
          <a:xfrm>
            <a:off x="1154954" y="2603499"/>
            <a:ext cx="8825659" cy="4350753"/>
          </a:xfrm>
        </p:spPr>
        <p:txBody>
          <a:bodyPr>
            <a:normAutofit fontScale="92500" lnSpcReduction="20000"/>
          </a:bodyPr>
          <a:lstStyle/>
          <a:p>
            <a:r>
              <a:rPr lang="en-US" b="1"/>
              <a:t>Restraints </a:t>
            </a:r>
          </a:p>
          <a:p>
            <a:pPr lvl="1"/>
            <a:r>
              <a:rPr lang="en-US"/>
              <a:t>DDS Policy PR.004 Program Review Committees (revised on 2/1/2018)</a:t>
            </a:r>
          </a:p>
          <a:p>
            <a:pPr lvl="2"/>
            <a:r>
              <a:rPr lang="en-US"/>
              <a:t>Section D.2.c </a:t>
            </a:r>
          </a:p>
          <a:p>
            <a:r>
              <a:rPr lang="en-US" b="1"/>
              <a:t>Incident Reporting </a:t>
            </a:r>
          </a:p>
          <a:p>
            <a:pPr lvl="1"/>
            <a:r>
              <a:rPr lang="en-US"/>
              <a:t>DDS Policy I.D.PR.009 Incident Reporting (Revised December 30, 2014)</a:t>
            </a:r>
          </a:p>
          <a:p>
            <a:pPr lvl="2"/>
            <a:r>
              <a:rPr lang="en-US"/>
              <a:t>Section C (Critical Incident Defined)</a:t>
            </a:r>
          </a:p>
          <a:p>
            <a:pPr lvl="1"/>
            <a:r>
              <a:rPr lang="en-US"/>
              <a:t>Attachment A to I.D.PR.009 - DDS Incident Report Form 255 </a:t>
            </a:r>
          </a:p>
          <a:p>
            <a:pPr lvl="1"/>
            <a:r>
              <a:rPr lang="en-US"/>
              <a:t>Attachment B to I.D.PR.009 – Incident Reporting Instructions for Completing 255</a:t>
            </a:r>
          </a:p>
          <a:p>
            <a:pPr lvl="1"/>
            <a:r>
              <a:rPr lang="en-US"/>
              <a:t>Attachment C to I.D.PR.009 - Incident Report - DDS Form 255 Definitions </a:t>
            </a:r>
          </a:p>
          <a:p>
            <a:pPr lvl="1"/>
            <a:r>
              <a:rPr lang="en-US"/>
              <a:t>Attachment D to I.D.PR.009 – DDS Restraint Log</a:t>
            </a:r>
          </a:p>
          <a:p>
            <a:r>
              <a:rPr lang="en-US" b="1"/>
              <a:t>Data</a:t>
            </a:r>
          </a:p>
          <a:p>
            <a:pPr lvl="1"/>
            <a:r>
              <a:rPr lang="en-US"/>
              <a:t>DDS Policy PR.003 Positive Behavior Program and Behavior Support Plans (revised on 2/1/2018). </a:t>
            </a:r>
          </a:p>
          <a:p>
            <a:pPr lvl="2"/>
            <a:r>
              <a:rPr lang="en-US"/>
              <a:t>Section D.5 </a:t>
            </a:r>
          </a:p>
        </p:txBody>
      </p:sp>
    </p:spTree>
    <p:extLst>
      <p:ext uri="{BB962C8B-B14F-4D97-AF65-F5344CB8AC3E}">
        <p14:creationId xmlns:p14="http://schemas.microsoft.com/office/powerpoint/2010/main" val="1680802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F32B46-F863-4985-9F06-5B7CA5752206}"/>
              </a:ext>
            </a:extLst>
          </p:cNvPr>
          <p:cNvPicPr>
            <a:picLocks noChangeAspect="1"/>
          </p:cNvPicPr>
          <p:nvPr/>
        </p:nvPicPr>
        <p:blipFill rotWithShape="1">
          <a:blip r:embed="rId3"/>
          <a:srcRect l="10676" t="38859" r="24784" b="17090"/>
          <a:stretch/>
        </p:blipFill>
        <p:spPr>
          <a:xfrm>
            <a:off x="1154955" y="466162"/>
            <a:ext cx="9882090" cy="386295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9"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128074"/>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Freeform: Shape 10">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58392"/>
            <a:ext cx="12192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76873EB3-C048-4BAB-AEE9-04CE2A4FB661}"/>
              </a:ext>
            </a:extLst>
          </p:cNvPr>
          <p:cNvSpPr>
            <a:spLocks noGrp="1"/>
          </p:cNvSpPr>
          <p:nvPr>
            <p:ph type="title"/>
          </p:nvPr>
        </p:nvSpPr>
        <p:spPr>
          <a:xfrm>
            <a:off x="1154954" y="4110824"/>
            <a:ext cx="9665445" cy="1908975"/>
          </a:xfrm>
        </p:spPr>
        <p:txBody>
          <a:bodyPr>
            <a:normAutofit/>
          </a:bodyPr>
          <a:lstStyle/>
          <a:p>
            <a:r>
              <a:rPr lang="en-US">
                <a:solidFill>
                  <a:schemeClr val="tx1"/>
                </a:solidFill>
              </a:rPr>
              <a:t>Restraint Section of Incident Report</a:t>
            </a:r>
          </a:p>
        </p:txBody>
      </p:sp>
      <p:sp>
        <p:nvSpPr>
          <p:cNvPr id="3" name="Rectangle: Rounded Corners 2">
            <a:extLst>
              <a:ext uri="{FF2B5EF4-FFF2-40B4-BE49-F238E27FC236}">
                <a16:creationId xmlns:a16="http://schemas.microsoft.com/office/drawing/2014/main" id="{7C65E8A6-AB0B-4A31-8E78-AE275DCEF51F}"/>
              </a:ext>
            </a:extLst>
          </p:cNvPr>
          <p:cNvSpPr/>
          <p:nvPr/>
        </p:nvSpPr>
        <p:spPr>
          <a:xfrm>
            <a:off x="2637210" y="466162"/>
            <a:ext cx="7166009" cy="372039"/>
          </a:xfrm>
          <a:prstGeom prst="roundRect">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97196073"/>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F32B46-F863-4985-9F06-5B7CA5752206}"/>
              </a:ext>
            </a:extLst>
          </p:cNvPr>
          <p:cNvPicPr>
            <a:picLocks noChangeAspect="1"/>
          </p:cNvPicPr>
          <p:nvPr/>
        </p:nvPicPr>
        <p:blipFill rotWithShape="1">
          <a:blip r:embed="rId3"/>
          <a:srcRect l="10676" t="38859" r="24784" b="17090"/>
          <a:stretch/>
        </p:blipFill>
        <p:spPr>
          <a:xfrm>
            <a:off x="1154955" y="466162"/>
            <a:ext cx="9882090" cy="386295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9"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128074"/>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Freeform: Shape 10">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58392"/>
            <a:ext cx="12192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76873EB3-C048-4BAB-AEE9-04CE2A4FB661}"/>
              </a:ext>
            </a:extLst>
          </p:cNvPr>
          <p:cNvSpPr>
            <a:spLocks noGrp="1"/>
          </p:cNvSpPr>
          <p:nvPr>
            <p:ph type="title"/>
          </p:nvPr>
        </p:nvSpPr>
        <p:spPr>
          <a:xfrm>
            <a:off x="1154954" y="4110824"/>
            <a:ext cx="9665445" cy="1908975"/>
          </a:xfrm>
        </p:spPr>
        <p:txBody>
          <a:bodyPr>
            <a:normAutofit/>
          </a:bodyPr>
          <a:lstStyle/>
          <a:p>
            <a:r>
              <a:rPr lang="en-US">
                <a:solidFill>
                  <a:schemeClr val="tx1"/>
                </a:solidFill>
              </a:rPr>
              <a:t>Restraint Section of Incident Report</a:t>
            </a:r>
          </a:p>
        </p:txBody>
      </p:sp>
      <p:sp>
        <p:nvSpPr>
          <p:cNvPr id="7" name="Rectangle: Rounded Corners 6">
            <a:extLst>
              <a:ext uri="{FF2B5EF4-FFF2-40B4-BE49-F238E27FC236}">
                <a16:creationId xmlns:a16="http://schemas.microsoft.com/office/drawing/2014/main" id="{8211CDB1-B70B-488F-8AB2-41D3E83F3BBA}"/>
              </a:ext>
            </a:extLst>
          </p:cNvPr>
          <p:cNvSpPr/>
          <p:nvPr/>
        </p:nvSpPr>
        <p:spPr>
          <a:xfrm>
            <a:off x="1101583" y="985802"/>
            <a:ext cx="9772185" cy="927740"/>
          </a:xfrm>
          <a:prstGeom prst="roundRect">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993292447"/>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F32B46-F863-4985-9F06-5B7CA5752206}"/>
              </a:ext>
            </a:extLst>
          </p:cNvPr>
          <p:cNvPicPr>
            <a:picLocks noChangeAspect="1"/>
          </p:cNvPicPr>
          <p:nvPr/>
        </p:nvPicPr>
        <p:blipFill rotWithShape="1">
          <a:blip r:embed="rId3"/>
          <a:srcRect l="10676" t="38859" r="24784" b="17090"/>
          <a:stretch/>
        </p:blipFill>
        <p:spPr>
          <a:xfrm>
            <a:off x="1154955" y="466162"/>
            <a:ext cx="9882090" cy="386295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9"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128074"/>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Freeform: Shape 10">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58392"/>
            <a:ext cx="12192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76873EB3-C048-4BAB-AEE9-04CE2A4FB661}"/>
              </a:ext>
            </a:extLst>
          </p:cNvPr>
          <p:cNvSpPr>
            <a:spLocks noGrp="1"/>
          </p:cNvSpPr>
          <p:nvPr>
            <p:ph type="title"/>
          </p:nvPr>
        </p:nvSpPr>
        <p:spPr>
          <a:xfrm>
            <a:off x="1154954" y="4110824"/>
            <a:ext cx="9665445" cy="1908975"/>
          </a:xfrm>
        </p:spPr>
        <p:txBody>
          <a:bodyPr>
            <a:normAutofit/>
          </a:bodyPr>
          <a:lstStyle/>
          <a:p>
            <a:r>
              <a:rPr lang="en-US">
                <a:solidFill>
                  <a:schemeClr val="tx1"/>
                </a:solidFill>
              </a:rPr>
              <a:t>Restraint Section of Incident Report</a:t>
            </a:r>
          </a:p>
        </p:txBody>
      </p:sp>
      <p:sp>
        <p:nvSpPr>
          <p:cNvPr id="7" name="Rectangle: Rounded Corners 6">
            <a:extLst>
              <a:ext uri="{FF2B5EF4-FFF2-40B4-BE49-F238E27FC236}">
                <a16:creationId xmlns:a16="http://schemas.microsoft.com/office/drawing/2014/main" id="{96ABCB63-7B2C-4AC9-8320-2998BBEABFBA}"/>
              </a:ext>
            </a:extLst>
          </p:cNvPr>
          <p:cNvSpPr/>
          <p:nvPr/>
        </p:nvSpPr>
        <p:spPr>
          <a:xfrm>
            <a:off x="1154954" y="2025598"/>
            <a:ext cx="7257526" cy="534722"/>
          </a:xfrm>
          <a:prstGeom prst="roundRect">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577388283"/>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F32B46-F863-4985-9F06-5B7CA5752206}"/>
              </a:ext>
            </a:extLst>
          </p:cNvPr>
          <p:cNvPicPr>
            <a:picLocks noChangeAspect="1"/>
          </p:cNvPicPr>
          <p:nvPr/>
        </p:nvPicPr>
        <p:blipFill rotWithShape="1">
          <a:blip r:embed="rId3"/>
          <a:srcRect l="10676" t="38859" r="24784" b="17090"/>
          <a:stretch/>
        </p:blipFill>
        <p:spPr>
          <a:xfrm>
            <a:off x="1154955" y="466162"/>
            <a:ext cx="9882090" cy="386295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9"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128074"/>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Freeform: Shape 10">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58392"/>
            <a:ext cx="12192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76873EB3-C048-4BAB-AEE9-04CE2A4FB661}"/>
              </a:ext>
            </a:extLst>
          </p:cNvPr>
          <p:cNvSpPr>
            <a:spLocks noGrp="1"/>
          </p:cNvSpPr>
          <p:nvPr>
            <p:ph type="title"/>
          </p:nvPr>
        </p:nvSpPr>
        <p:spPr>
          <a:xfrm>
            <a:off x="1154954" y="4110824"/>
            <a:ext cx="9665445" cy="1908975"/>
          </a:xfrm>
        </p:spPr>
        <p:txBody>
          <a:bodyPr>
            <a:normAutofit/>
          </a:bodyPr>
          <a:lstStyle/>
          <a:p>
            <a:r>
              <a:rPr lang="en-US">
                <a:solidFill>
                  <a:schemeClr val="tx1"/>
                </a:solidFill>
              </a:rPr>
              <a:t>Restraint Section of Incident Report</a:t>
            </a:r>
          </a:p>
        </p:txBody>
      </p:sp>
      <p:sp>
        <p:nvSpPr>
          <p:cNvPr id="7" name="Rectangle: Rounded Corners 6">
            <a:extLst>
              <a:ext uri="{FF2B5EF4-FFF2-40B4-BE49-F238E27FC236}">
                <a16:creationId xmlns:a16="http://schemas.microsoft.com/office/drawing/2014/main" id="{C41D6EF5-567C-48F2-ADB2-22097F184B42}"/>
              </a:ext>
            </a:extLst>
          </p:cNvPr>
          <p:cNvSpPr/>
          <p:nvPr/>
        </p:nvSpPr>
        <p:spPr>
          <a:xfrm>
            <a:off x="1154954" y="2568046"/>
            <a:ext cx="3495423" cy="1076615"/>
          </a:xfrm>
          <a:prstGeom prst="roundRect">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67110326"/>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F32B46-F863-4985-9F06-5B7CA5752206}"/>
              </a:ext>
            </a:extLst>
          </p:cNvPr>
          <p:cNvPicPr>
            <a:picLocks noChangeAspect="1"/>
          </p:cNvPicPr>
          <p:nvPr/>
        </p:nvPicPr>
        <p:blipFill rotWithShape="1">
          <a:blip r:embed="rId3"/>
          <a:srcRect l="10676" t="38859" r="24784" b="17090"/>
          <a:stretch/>
        </p:blipFill>
        <p:spPr>
          <a:xfrm>
            <a:off x="1154955" y="466162"/>
            <a:ext cx="9882090" cy="3862951"/>
          </a:xfrm>
          <a:custGeom>
            <a:avLst/>
            <a:gdLst/>
            <a:ahLst/>
            <a:cxnLst/>
            <a:rect l="l" t="t" r="r" b="b"/>
            <a:pathLst>
              <a:path w="12191695" h="5020241">
                <a:moveTo>
                  <a:pt x="0" y="0"/>
                </a:moveTo>
                <a:lnTo>
                  <a:pt x="12191695" y="0"/>
                </a:lnTo>
                <a:lnTo>
                  <a:pt x="12191695" y="4057991"/>
                </a:lnTo>
                <a:lnTo>
                  <a:pt x="11914945" y="4110187"/>
                </a:lnTo>
                <a:lnTo>
                  <a:pt x="11639412" y="4159931"/>
                </a:lnTo>
                <a:lnTo>
                  <a:pt x="11362661" y="4208624"/>
                </a:lnTo>
                <a:lnTo>
                  <a:pt x="11084690" y="4250310"/>
                </a:lnTo>
                <a:lnTo>
                  <a:pt x="10807939" y="4292347"/>
                </a:lnTo>
                <a:lnTo>
                  <a:pt x="10529968" y="4331582"/>
                </a:lnTo>
                <a:lnTo>
                  <a:pt x="10255655" y="4365211"/>
                </a:lnTo>
                <a:lnTo>
                  <a:pt x="9977684" y="4397089"/>
                </a:lnTo>
                <a:lnTo>
                  <a:pt x="9700933" y="4426165"/>
                </a:lnTo>
                <a:lnTo>
                  <a:pt x="9429058" y="4451387"/>
                </a:lnTo>
                <a:lnTo>
                  <a:pt x="9153526" y="4476609"/>
                </a:lnTo>
                <a:lnTo>
                  <a:pt x="8881651" y="4497628"/>
                </a:lnTo>
                <a:lnTo>
                  <a:pt x="8609776" y="4514092"/>
                </a:lnTo>
                <a:lnTo>
                  <a:pt x="8339121" y="4531258"/>
                </a:lnTo>
                <a:lnTo>
                  <a:pt x="8070903" y="4545620"/>
                </a:lnTo>
                <a:lnTo>
                  <a:pt x="7805124" y="4555779"/>
                </a:lnTo>
                <a:lnTo>
                  <a:pt x="7539345" y="4564537"/>
                </a:lnTo>
                <a:lnTo>
                  <a:pt x="7276005" y="4572944"/>
                </a:lnTo>
                <a:lnTo>
                  <a:pt x="7016322" y="4576798"/>
                </a:lnTo>
                <a:lnTo>
                  <a:pt x="6756639" y="4581001"/>
                </a:lnTo>
                <a:lnTo>
                  <a:pt x="6500613" y="4583103"/>
                </a:lnTo>
                <a:lnTo>
                  <a:pt x="6247026" y="4581001"/>
                </a:lnTo>
                <a:lnTo>
                  <a:pt x="5995877" y="4581001"/>
                </a:lnTo>
                <a:lnTo>
                  <a:pt x="5747167" y="4576798"/>
                </a:lnTo>
                <a:lnTo>
                  <a:pt x="5503333" y="4570492"/>
                </a:lnTo>
                <a:lnTo>
                  <a:pt x="5261938" y="4564537"/>
                </a:lnTo>
                <a:lnTo>
                  <a:pt x="5025418" y="4557881"/>
                </a:lnTo>
                <a:lnTo>
                  <a:pt x="4790118" y="4547722"/>
                </a:lnTo>
                <a:lnTo>
                  <a:pt x="4558477" y="4536862"/>
                </a:lnTo>
                <a:lnTo>
                  <a:pt x="4331710" y="4527054"/>
                </a:lnTo>
                <a:lnTo>
                  <a:pt x="3889152" y="4499379"/>
                </a:lnTo>
                <a:lnTo>
                  <a:pt x="3464881" y="4469954"/>
                </a:lnTo>
                <a:lnTo>
                  <a:pt x="3057678" y="4439126"/>
                </a:lnTo>
                <a:lnTo>
                  <a:pt x="2672421" y="4405147"/>
                </a:lnTo>
                <a:lnTo>
                  <a:pt x="2304232" y="4369765"/>
                </a:lnTo>
                <a:lnTo>
                  <a:pt x="1962864" y="4331582"/>
                </a:lnTo>
                <a:lnTo>
                  <a:pt x="1642223" y="4294099"/>
                </a:lnTo>
                <a:lnTo>
                  <a:pt x="1347183" y="4256616"/>
                </a:lnTo>
                <a:lnTo>
                  <a:pt x="1076528" y="4221235"/>
                </a:lnTo>
                <a:lnTo>
                  <a:pt x="836351" y="4187605"/>
                </a:lnTo>
                <a:lnTo>
                  <a:pt x="619339" y="4155727"/>
                </a:lnTo>
                <a:lnTo>
                  <a:pt x="436464" y="4129104"/>
                </a:lnTo>
                <a:lnTo>
                  <a:pt x="282848" y="4103881"/>
                </a:lnTo>
                <a:lnTo>
                  <a:pt x="71932" y="4067800"/>
                </a:lnTo>
                <a:lnTo>
                  <a:pt x="1" y="4055539"/>
                </a:lnTo>
                <a:lnTo>
                  <a:pt x="1" y="5020241"/>
                </a:lnTo>
                <a:lnTo>
                  <a:pt x="0" y="5020241"/>
                </a:lnTo>
                <a:close/>
              </a:path>
            </a:pathLst>
          </a:custGeom>
        </p:spPr>
      </p:pic>
      <p:sp>
        <p:nvSpPr>
          <p:cNvPr id="9"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42856" y="3128074"/>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1" name="Freeform: Shape 10">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58392"/>
            <a:ext cx="12192000" cy="3033446"/>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3" name="Freeform 5">
            <a:extLst>
              <a:ext uri="{FF2B5EF4-FFF2-40B4-BE49-F238E27FC236}">
                <a16:creationId xmlns:a16="http://schemas.microsoft.com/office/drawing/2014/main" id="{C91E93A7-6C7F-4F77-9CB0-280D958EF4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76873EB3-C048-4BAB-AEE9-04CE2A4FB661}"/>
              </a:ext>
            </a:extLst>
          </p:cNvPr>
          <p:cNvSpPr>
            <a:spLocks noGrp="1"/>
          </p:cNvSpPr>
          <p:nvPr>
            <p:ph type="title"/>
          </p:nvPr>
        </p:nvSpPr>
        <p:spPr>
          <a:xfrm>
            <a:off x="1154954" y="4110824"/>
            <a:ext cx="9665445" cy="1908975"/>
          </a:xfrm>
        </p:spPr>
        <p:txBody>
          <a:bodyPr>
            <a:normAutofit/>
          </a:bodyPr>
          <a:lstStyle/>
          <a:p>
            <a:r>
              <a:rPr lang="en-US">
                <a:solidFill>
                  <a:schemeClr val="tx1"/>
                </a:solidFill>
              </a:rPr>
              <a:t>Restraint Section of Incident Report</a:t>
            </a:r>
          </a:p>
        </p:txBody>
      </p:sp>
      <p:sp>
        <p:nvSpPr>
          <p:cNvPr id="7" name="Rectangle: Rounded Corners 6">
            <a:extLst>
              <a:ext uri="{FF2B5EF4-FFF2-40B4-BE49-F238E27FC236}">
                <a16:creationId xmlns:a16="http://schemas.microsoft.com/office/drawing/2014/main" id="{7BE18362-9F13-48CF-B16F-90CF64132864}"/>
              </a:ext>
            </a:extLst>
          </p:cNvPr>
          <p:cNvSpPr/>
          <p:nvPr/>
        </p:nvSpPr>
        <p:spPr>
          <a:xfrm>
            <a:off x="4716009" y="2568046"/>
            <a:ext cx="6321036" cy="1076615"/>
          </a:xfrm>
          <a:prstGeom prst="roundRect">
            <a:avLst/>
          </a:prstGeom>
          <a:noFill/>
          <a:ln w="76200"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B31166"/>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103460756"/>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402FC-86DA-4DC3-B7A4-DB01026E2409}"/>
              </a:ext>
            </a:extLst>
          </p:cNvPr>
          <p:cNvSpPr>
            <a:spLocks noGrp="1"/>
          </p:cNvSpPr>
          <p:nvPr>
            <p:ph type="title"/>
          </p:nvPr>
        </p:nvSpPr>
        <p:spPr>
          <a:xfrm>
            <a:off x="1154954" y="1164003"/>
            <a:ext cx="8761413" cy="706964"/>
          </a:xfrm>
        </p:spPr>
        <p:txBody>
          <a:bodyPr/>
          <a:lstStyle/>
          <a:p>
            <a:r>
              <a:rPr lang="en-US"/>
              <a:t>DDS Restraint Log Instructions</a:t>
            </a:r>
            <a:br>
              <a:rPr lang="en-US"/>
            </a:br>
            <a:r>
              <a:rPr lang="en-US" sz="2800"/>
              <a:t>Attachment D to I.D.PR.009 – DDS Restraint Log</a:t>
            </a:r>
            <a:br>
              <a:rPr lang="en-US"/>
            </a:br>
            <a:br>
              <a:rPr lang="en-US"/>
            </a:br>
            <a:endParaRPr lang="en-US"/>
          </a:p>
        </p:txBody>
      </p:sp>
      <p:sp>
        <p:nvSpPr>
          <p:cNvPr id="3" name="Content Placeholder 2">
            <a:extLst>
              <a:ext uri="{FF2B5EF4-FFF2-40B4-BE49-F238E27FC236}">
                <a16:creationId xmlns:a16="http://schemas.microsoft.com/office/drawing/2014/main" id="{9502A098-962E-4017-8D5F-3CB32C58B44D}"/>
              </a:ext>
            </a:extLst>
          </p:cNvPr>
          <p:cNvSpPr>
            <a:spLocks noGrp="1"/>
          </p:cNvSpPr>
          <p:nvPr>
            <p:ph idx="1"/>
          </p:nvPr>
        </p:nvSpPr>
        <p:spPr>
          <a:xfrm>
            <a:off x="114304" y="2085780"/>
            <a:ext cx="6181994" cy="4638870"/>
          </a:xfrm>
        </p:spPr>
        <p:txBody>
          <a:bodyPr>
            <a:normAutofit/>
          </a:bodyPr>
          <a:lstStyle/>
          <a:p>
            <a:r>
              <a:rPr lang="en-US" sz="2000"/>
              <a:t>For use when: </a:t>
            </a:r>
          </a:p>
          <a:p>
            <a:pPr lvl="1"/>
            <a:r>
              <a:rPr lang="en-US" sz="1800"/>
              <a:t>PRC Approved Restraints are </a:t>
            </a:r>
            <a:r>
              <a:rPr lang="en-US" sz="1800" i="1"/>
              <a:t>required regularly </a:t>
            </a:r>
            <a:br>
              <a:rPr lang="en-US" sz="1800"/>
            </a:br>
            <a:r>
              <a:rPr lang="en-US" sz="1800" b="1" u="sng"/>
              <a:t>AND</a:t>
            </a:r>
          </a:p>
          <a:p>
            <a:pPr lvl="1"/>
            <a:r>
              <a:rPr lang="en-US" sz="1800"/>
              <a:t>The </a:t>
            </a:r>
            <a:r>
              <a:rPr lang="en-US" sz="1800" u="sng"/>
              <a:t>team agrees </a:t>
            </a:r>
            <a:r>
              <a:rPr lang="en-US" sz="1800"/>
              <a:t>that use of the restraint log is appropriate [in lieu of completing a separate 255 for EVERY restraint]. </a:t>
            </a:r>
          </a:p>
          <a:p>
            <a:r>
              <a:rPr lang="en-US" sz="2000"/>
              <a:t>At the end of each month (or less if team </a:t>
            </a:r>
            <a:br>
              <a:rPr lang="en-US" sz="2000"/>
            </a:br>
            <a:r>
              <a:rPr lang="en-US" sz="2000"/>
              <a:t>agrees), attach the restraint log to a 255 and </a:t>
            </a:r>
            <a:br>
              <a:rPr lang="en-US" sz="2000"/>
            </a:br>
            <a:r>
              <a:rPr lang="en-US" sz="2000"/>
              <a:t>submit as you would any 255.</a:t>
            </a:r>
          </a:p>
          <a:p>
            <a:pPr lvl="1"/>
            <a:r>
              <a:rPr lang="en-US" sz="1800"/>
              <a:t>The 255 includes a </a:t>
            </a:r>
            <a:r>
              <a:rPr lang="en-US" sz="1800" u="sng"/>
              <a:t>start date at the top </a:t>
            </a:r>
            <a:r>
              <a:rPr lang="en-US" sz="1800"/>
              <a:t>&amp; </a:t>
            </a:r>
            <a:r>
              <a:rPr lang="en-US" sz="1800" u="sng"/>
              <a:t>end </a:t>
            </a:r>
            <a:br>
              <a:rPr lang="en-US" sz="1800" u="sng"/>
            </a:br>
            <a:r>
              <a:rPr lang="en-US" sz="1800" u="sng"/>
              <a:t>date in the restraint section</a:t>
            </a:r>
            <a:r>
              <a:rPr lang="en-US" sz="1800"/>
              <a:t>.</a:t>
            </a:r>
          </a:p>
          <a:p>
            <a:r>
              <a:rPr lang="en-US" sz="2000" b="1"/>
              <a:t>If an INJURY is caused by a restraint, a </a:t>
            </a:r>
            <a:br>
              <a:rPr lang="en-US" sz="2000" b="1"/>
            </a:br>
            <a:r>
              <a:rPr lang="en-US" sz="2000" b="1"/>
              <a:t>separate 255 must be completed per policy. </a:t>
            </a:r>
          </a:p>
        </p:txBody>
      </p:sp>
      <p:pic>
        <p:nvPicPr>
          <p:cNvPr id="5" name="Picture 4">
            <a:extLst>
              <a:ext uri="{FF2B5EF4-FFF2-40B4-BE49-F238E27FC236}">
                <a16:creationId xmlns:a16="http://schemas.microsoft.com/office/drawing/2014/main" id="{FF69DD76-59E2-4344-B92D-43A7639B1B73}"/>
              </a:ext>
            </a:extLst>
          </p:cNvPr>
          <p:cNvPicPr>
            <a:picLocks noChangeAspect="1"/>
          </p:cNvPicPr>
          <p:nvPr/>
        </p:nvPicPr>
        <p:blipFill rotWithShape="1">
          <a:blip r:embed="rId3"/>
          <a:srcRect l="11448" t="24135" r="50000" b="12965"/>
          <a:stretch/>
        </p:blipFill>
        <p:spPr>
          <a:xfrm>
            <a:off x="6430837" y="1657349"/>
            <a:ext cx="5669551" cy="5200651"/>
          </a:xfrm>
          <a:prstGeom prst="rect">
            <a:avLst/>
          </a:prstGeom>
        </p:spPr>
      </p:pic>
      <p:cxnSp>
        <p:nvCxnSpPr>
          <p:cNvPr id="7" name="Straight Arrow Connector 6">
            <a:extLst>
              <a:ext uri="{FF2B5EF4-FFF2-40B4-BE49-F238E27FC236}">
                <a16:creationId xmlns:a16="http://schemas.microsoft.com/office/drawing/2014/main" id="{F51984A6-577F-4935-AC2C-88AAB5704CDD}"/>
              </a:ext>
            </a:extLst>
          </p:cNvPr>
          <p:cNvCxnSpPr>
            <a:cxnSpLocks/>
          </p:cNvCxnSpPr>
          <p:nvPr/>
        </p:nvCxnSpPr>
        <p:spPr>
          <a:xfrm flipV="1">
            <a:off x="5334000" y="2171313"/>
            <a:ext cx="4700026" cy="302933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68DD087-A5E4-49BA-B1A0-40D670DCB168}"/>
              </a:ext>
            </a:extLst>
          </p:cNvPr>
          <p:cNvCxnSpPr>
            <a:cxnSpLocks/>
          </p:cNvCxnSpPr>
          <p:nvPr/>
        </p:nvCxnSpPr>
        <p:spPr>
          <a:xfrm>
            <a:off x="3878310" y="5818535"/>
            <a:ext cx="3314700" cy="28823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901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A759B-3961-415A-8AFB-7F7F9F4BC3A0}"/>
              </a:ext>
            </a:extLst>
          </p:cNvPr>
          <p:cNvSpPr>
            <a:spLocks noGrp="1"/>
          </p:cNvSpPr>
          <p:nvPr>
            <p:ph type="title"/>
          </p:nvPr>
        </p:nvSpPr>
        <p:spPr/>
        <p:txBody>
          <a:bodyPr/>
          <a:lstStyle/>
          <a:p>
            <a:br>
              <a:rPr lang="en-US"/>
            </a:br>
            <a:r>
              <a:rPr lang="en-US"/>
              <a:t>Attachment D to I.D.PR.009 – DDS Restraint Log</a:t>
            </a:r>
            <a:br>
              <a:rPr lang="en-US"/>
            </a:br>
            <a:br>
              <a:rPr lang="en-US"/>
            </a:br>
            <a:endParaRPr lang="en-US"/>
          </a:p>
        </p:txBody>
      </p:sp>
      <p:sp>
        <p:nvSpPr>
          <p:cNvPr id="3" name="Content Placeholder 2">
            <a:extLst>
              <a:ext uri="{FF2B5EF4-FFF2-40B4-BE49-F238E27FC236}">
                <a16:creationId xmlns:a16="http://schemas.microsoft.com/office/drawing/2014/main" id="{B784C5BB-39C3-4DF2-BB1D-913963A5282D}"/>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B5787B49-597F-43D1-B874-CF0C6431D264}"/>
              </a:ext>
            </a:extLst>
          </p:cNvPr>
          <p:cNvPicPr>
            <a:picLocks noChangeAspect="1"/>
          </p:cNvPicPr>
          <p:nvPr/>
        </p:nvPicPr>
        <p:blipFill rotWithShape="1">
          <a:blip r:embed="rId3"/>
          <a:srcRect l="3026" t="37284" r="28158" b="12877"/>
          <a:stretch/>
        </p:blipFill>
        <p:spPr>
          <a:xfrm>
            <a:off x="457910" y="2372894"/>
            <a:ext cx="10370511" cy="4222727"/>
          </a:xfrm>
          <a:prstGeom prst="rect">
            <a:avLst/>
          </a:prstGeom>
        </p:spPr>
      </p:pic>
    </p:spTree>
    <p:extLst>
      <p:ext uri="{BB962C8B-B14F-4D97-AF65-F5344CB8AC3E}">
        <p14:creationId xmlns:p14="http://schemas.microsoft.com/office/powerpoint/2010/main" val="1615391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8F21B53F-7CCB-487C-9F19-70155DF45F84}"/>
              </a:ext>
            </a:extLst>
          </p:cNvPr>
          <p:cNvSpPr/>
          <p:nvPr/>
        </p:nvSpPr>
        <p:spPr>
          <a:xfrm>
            <a:off x="627017" y="2603500"/>
            <a:ext cx="3657600" cy="358829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EED42135-CA13-4E1D-B204-91BC58DA3643}"/>
              </a:ext>
            </a:extLst>
          </p:cNvPr>
          <p:cNvSpPr>
            <a:spLocks noGrp="1"/>
          </p:cNvSpPr>
          <p:nvPr>
            <p:ph type="title"/>
          </p:nvPr>
        </p:nvSpPr>
        <p:spPr>
          <a:xfrm>
            <a:off x="1154954" y="973668"/>
            <a:ext cx="8761413" cy="706964"/>
          </a:xfrm>
        </p:spPr>
        <p:txBody>
          <a:bodyPr>
            <a:normAutofit/>
          </a:bodyPr>
          <a:lstStyle/>
          <a:p>
            <a:r>
              <a:rPr lang="en-US">
                <a:solidFill>
                  <a:srgbClr val="EBEBEB"/>
                </a:solidFill>
              </a:rPr>
              <a:t>Standard Restraints on Incident Report</a:t>
            </a:r>
          </a:p>
        </p:txBody>
      </p:sp>
      <p:pic>
        <p:nvPicPr>
          <p:cNvPr id="5" name="Graphic 4" descr="Checkmark">
            <a:extLst>
              <a:ext uri="{FF2B5EF4-FFF2-40B4-BE49-F238E27FC236}">
                <a16:creationId xmlns:a16="http://schemas.microsoft.com/office/drawing/2014/main" id="{B985597B-DA8D-4418-9DEC-BC0963EC32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39867" y="2881697"/>
            <a:ext cx="3031901" cy="3031901"/>
          </a:xfrm>
          <a:prstGeom prst="roundRect">
            <a:avLst>
              <a:gd name="adj" fmla="val 1858"/>
            </a:avLst>
          </a:prstGeom>
          <a:effectLst>
            <a:outerShdw blurRad="50800" dist="50800" dir="5400000" algn="tl" rotWithShape="0">
              <a:srgbClr val="000000">
                <a:alpha val="43000"/>
              </a:srgbClr>
            </a:outerShdw>
          </a:effectLst>
        </p:spPr>
      </p:pic>
      <p:sp>
        <p:nvSpPr>
          <p:cNvPr id="3" name="Content Placeholder 2">
            <a:extLst>
              <a:ext uri="{FF2B5EF4-FFF2-40B4-BE49-F238E27FC236}">
                <a16:creationId xmlns:a16="http://schemas.microsoft.com/office/drawing/2014/main" id="{88C8BF35-58C0-4BBB-ACC8-8028E1E7E96D}"/>
              </a:ext>
            </a:extLst>
          </p:cNvPr>
          <p:cNvSpPr>
            <a:spLocks noGrp="1"/>
          </p:cNvSpPr>
          <p:nvPr>
            <p:ph idx="1"/>
          </p:nvPr>
        </p:nvSpPr>
        <p:spPr>
          <a:xfrm>
            <a:off x="4641336" y="2603500"/>
            <a:ext cx="7245864" cy="4254500"/>
          </a:xfrm>
        </p:spPr>
        <p:txBody>
          <a:bodyPr anchor="ctr">
            <a:normAutofit/>
          </a:bodyPr>
          <a:lstStyle/>
          <a:p>
            <a:pPr marL="0" indent="0">
              <a:buNone/>
            </a:pPr>
            <a:r>
              <a:rPr lang="en-US" sz="2400"/>
              <a:t>Standard PRC Approved or Emergency Restraints</a:t>
            </a:r>
          </a:p>
          <a:p>
            <a:pPr marL="1371600" indent="-457200"/>
            <a:r>
              <a:rPr lang="en-US" sz="2400"/>
              <a:t>Chemical </a:t>
            </a:r>
          </a:p>
          <a:p>
            <a:pPr marL="1371600" indent="-457200"/>
            <a:r>
              <a:rPr lang="en-US" sz="2400"/>
              <a:t>Escort</a:t>
            </a:r>
          </a:p>
          <a:p>
            <a:pPr marL="1371600" indent="-457200"/>
            <a:r>
              <a:rPr lang="en-US" sz="2400"/>
              <a:t>Floor Control – Supine (face up)</a:t>
            </a:r>
          </a:p>
          <a:p>
            <a:pPr marL="1371600" indent="-457200"/>
            <a:r>
              <a:rPr lang="en-US" sz="2400"/>
              <a:t>Lifted and Carried </a:t>
            </a:r>
          </a:p>
          <a:p>
            <a:pPr marL="1371600" indent="-457200"/>
            <a:r>
              <a:rPr lang="en-US" sz="2400"/>
              <a:t>Sitting Floor Control </a:t>
            </a:r>
          </a:p>
          <a:p>
            <a:pPr marL="1371600" indent="-457200"/>
            <a:r>
              <a:rPr lang="en-US" sz="2400"/>
              <a:t>Standing Restraint Holds</a:t>
            </a:r>
          </a:p>
          <a:p>
            <a:endParaRPr lang="en-US"/>
          </a:p>
        </p:txBody>
      </p:sp>
    </p:spTree>
    <p:extLst>
      <p:ext uri="{BB962C8B-B14F-4D97-AF65-F5344CB8AC3E}">
        <p14:creationId xmlns:p14="http://schemas.microsoft.com/office/powerpoint/2010/main" val="3383619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8ABDB68-E3D5-448E-97D3-06FFEF680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23" name="Freeform 5">
            <a:extLst>
              <a:ext uri="{FF2B5EF4-FFF2-40B4-BE49-F238E27FC236}">
                <a16:creationId xmlns:a16="http://schemas.microsoft.com/office/drawing/2014/main" id="{B8DD7FEB-D9F3-4F5B-982C-36B0664D0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37676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25" name="Freeform 5">
            <a:extLst>
              <a:ext uri="{FF2B5EF4-FFF2-40B4-BE49-F238E27FC236}">
                <a16:creationId xmlns:a16="http://schemas.microsoft.com/office/drawing/2014/main" id="{96BA11E4-0636-4FA9-A836-2A4FB17644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EED42135-CA13-4E1D-B204-91BC58DA3643}"/>
              </a:ext>
            </a:extLst>
          </p:cNvPr>
          <p:cNvSpPr>
            <a:spLocks noGrp="1"/>
          </p:cNvSpPr>
          <p:nvPr>
            <p:ph type="title"/>
          </p:nvPr>
        </p:nvSpPr>
        <p:spPr>
          <a:xfrm>
            <a:off x="639098" y="629265"/>
            <a:ext cx="6072776" cy="1622322"/>
          </a:xfrm>
        </p:spPr>
        <p:txBody>
          <a:bodyPr>
            <a:normAutofit/>
          </a:bodyPr>
          <a:lstStyle/>
          <a:p>
            <a:r>
              <a:rPr lang="en-US">
                <a:solidFill>
                  <a:srgbClr val="EBEBEB"/>
                </a:solidFill>
              </a:rPr>
              <a:t>Non-Standard Restraints on Incident Report</a:t>
            </a:r>
          </a:p>
        </p:txBody>
      </p:sp>
      <p:sp>
        <p:nvSpPr>
          <p:cNvPr id="27" name="Freeform: Shape 26">
            <a:extLst>
              <a:ext uri="{FF2B5EF4-FFF2-40B4-BE49-F238E27FC236}">
                <a16:creationId xmlns:a16="http://schemas.microsoft.com/office/drawing/2014/main" id="{5681882E-BDD0-4311-AF62-E801962852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90102" y="977273"/>
            <a:ext cx="6053670" cy="4903455"/>
          </a:xfrm>
          <a:custGeom>
            <a:avLst/>
            <a:gdLst>
              <a:gd name="connsiteX0" fmla="*/ 6053670 w 6053670"/>
              <a:gd name="connsiteY0" fmla="*/ 1098 h 4903455"/>
              <a:gd name="connsiteX1" fmla="*/ 6053670 w 6053670"/>
              <a:gd name="connsiteY1" fmla="*/ 424590 h 4903455"/>
              <a:gd name="connsiteX2" fmla="*/ 6053670 w 6053670"/>
              <a:gd name="connsiteY2" fmla="*/ 1254558 h 4903455"/>
              <a:gd name="connsiteX3" fmla="*/ 6053670 w 6053670"/>
              <a:gd name="connsiteY3" fmla="*/ 4903455 h 4903455"/>
              <a:gd name="connsiteX4" fmla="*/ 0 w 6053670"/>
              <a:gd name="connsiteY4" fmla="*/ 4903455 h 4903455"/>
              <a:gd name="connsiteX5" fmla="*/ 0 w 6053670"/>
              <a:gd name="connsiteY5" fmla="*/ 1249853 h 4903455"/>
              <a:gd name="connsiteX6" fmla="*/ 0 w 6053670"/>
              <a:gd name="connsiteY6" fmla="*/ 424590 h 4903455"/>
              <a:gd name="connsiteX7" fmla="*/ 0 w 6053670"/>
              <a:gd name="connsiteY7" fmla="*/ 0 h 4903455"/>
              <a:gd name="connsiteX8" fmla="*/ 35717 w 6053670"/>
              <a:gd name="connsiteY8" fmla="*/ 5488 h 4903455"/>
              <a:gd name="connsiteX9" fmla="*/ 140445 w 6053670"/>
              <a:gd name="connsiteY9" fmla="*/ 21641 h 4903455"/>
              <a:gd name="connsiteX10" fmla="*/ 216722 w 6053670"/>
              <a:gd name="connsiteY10" fmla="*/ 32932 h 4903455"/>
              <a:gd name="connsiteX11" fmla="*/ 307527 w 6053670"/>
              <a:gd name="connsiteY11" fmla="*/ 44850 h 4903455"/>
              <a:gd name="connsiteX12" fmla="*/ 415282 w 6053670"/>
              <a:gd name="connsiteY12" fmla="*/ 59121 h 4903455"/>
              <a:gd name="connsiteX13" fmla="*/ 534539 w 6053670"/>
              <a:gd name="connsiteY13" fmla="*/ 74175 h 4903455"/>
              <a:gd name="connsiteX14" fmla="*/ 668931 w 6053670"/>
              <a:gd name="connsiteY14" fmla="*/ 90014 h 4903455"/>
              <a:gd name="connsiteX15" fmla="*/ 815430 w 6053670"/>
              <a:gd name="connsiteY15" fmla="*/ 106794 h 4903455"/>
              <a:gd name="connsiteX16" fmla="*/ 974641 w 6053670"/>
              <a:gd name="connsiteY16" fmla="*/ 123574 h 4903455"/>
              <a:gd name="connsiteX17" fmla="*/ 1144144 w 6053670"/>
              <a:gd name="connsiteY17" fmla="*/ 140667 h 4903455"/>
              <a:gd name="connsiteX18" fmla="*/ 1326965 w 6053670"/>
              <a:gd name="connsiteY18" fmla="*/ 156506 h 4903455"/>
              <a:gd name="connsiteX19" fmla="*/ 1518261 w 6053670"/>
              <a:gd name="connsiteY19" fmla="*/ 171717 h 4903455"/>
              <a:gd name="connsiteX20" fmla="*/ 1720453 w 6053670"/>
              <a:gd name="connsiteY20" fmla="*/ 185518 h 4903455"/>
              <a:gd name="connsiteX21" fmla="*/ 1931121 w 6053670"/>
              <a:gd name="connsiteY21" fmla="*/ 198690 h 4903455"/>
              <a:gd name="connsiteX22" fmla="*/ 2150869 w 6053670"/>
              <a:gd name="connsiteY22" fmla="*/ 211079 h 4903455"/>
              <a:gd name="connsiteX23" fmla="*/ 2263467 w 6053670"/>
              <a:gd name="connsiteY23" fmla="*/ 215470 h 4903455"/>
              <a:gd name="connsiteX24" fmla="*/ 2378487 w 6053670"/>
              <a:gd name="connsiteY24" fmla="*/ 220332 h 4903455"/>
              <a:gd name="connsiteX25" fmla="*/ 2495323 w 6053670"/>
              <a:gd name="connsiteY25" fmla="*/ 224879 h 4903455"/>
              <a:gd name="connsiteX26" fmla="*/ 2612764 w 6053670"/>
              <a:gd name="connsiteY26" fmla="*/ 227859 h 4903455"/>
              <a:gd name="connsiteX27" fmla="*/ 2732627 w 6053670"/>
              <a:gd name="connsiteY27" fmla="*/ 230525 h 4903455"/>
              <a:gd name="connsiteX28" fmla="*/ 2853700 w 6053670"/>
              <a:gd name="connsiteY28" fmla="*/ 233348 h 4903455"/>
              <a:gd name="connsiteX29" fmla="*/ 2977195 w 6053670"/>
              <a:gd name="connsiteY29" fmla="*/ 235229 h 4903455"/>
              <a:gd name="connsiteX30" fmla="*/ 3101900 w 6053670"/>
              <a:gd name="connsiteY30" fmla="*/ 235229 h 4903455"/>
              <a:gd name="connsiteX31" fmla="*/ 3227817 w 6053670"/>
              <a:gd name="connsiteY31" fmla="*/ 236170 h 4903455"/>
              <a:gd name="connsiteX32" fmla="*/ 3354944 w 6053670"/>
              <a:gd name="connsiteY32" fmla="*/ 235229 h 4903455"/>
              <a:gd name="connsiteX33" fmla="*/ 3483887 w 6053670"/>
              <a:gd name="connsiteY33" fmla="*/ 233348 h 4903455"/>
              <a:gd name="connsiteX34" fmla="*/ 3612830 w 6053670"/>
              <a:gd name="connsiteY34" fmla="*/ 231623 h 4903455"/>
              <a:gd name="connsiteX35" fmla="*/ 3743589 w 6053670"/>
              <a:gd name="connsiteY35" fmla="*/ 227859 h 4903455"/>
              <a:gd name="connsiteX36" fmla="*/ 3875559 w 6053670"/>
              <a:gd name="connsiteY36" fmla="*/ 223938 h 4903455"/>
              <a:gd name="connsiteX37" fmla="*/ 4007529 w 6053670"/>
              <a:gd name="connsiteY37" fmla="*/ 219391 h 4903455"/>
              <a:gd name="connsiteX38" fmla="*/ 4140710 w 6053670"/>
              <a:gd name="connsiteY38" fmla="*/ 212961 h 4903455"/>
              <a:gd name="connsiteX39" fmla="*/ 4275102 w 6053670"/>
              <a:gd name="connsiteY39" fmla="*/ 205277 h 4903455"/>
              <a:gd name="connsiteX40" fmla="*/ 4410098 w 6053670"/>
              <a:gd name="connsiteY40" fmla="*/ 197907 h 4903455"/>
              <a:gd name="connsiteX41" fmla="*/ 4545096 w 6053670"/>
              <a:gd name="connsiteY41" fmla="*/ 188498 h 4903455"/>
              <a:gd name="connsiteX42" fmla="*/ 4681909 w 6053670"/>
              <a:gd name="connsiteY42" fmla="*/ 177207 h 4903455"/>
              <a:gd name="connsiteX43" fmla="*/ 4816905 w 6053670"/>
              <a:gd name="connsiteY43" fmla="*/ 165916 h 4903455"/>
              <a:gd name="connsiteX44" fmla="*/ 4954323 w 6053670"/>
              <a:gd name="connsiteY44" fmla="*/ 152899 h 4903455"/>
              <a:gd name="connsiteX45" fmla="*/ 5092347 w 6053670"/>
              <a:gd name="connsiteY45" fmla="*/ 138629 h 4903455"/>
              <a:gd name="connsiteX46" fmla="*/ 5228555 w 6053670"/>
              <a:gd name="connsiteY46" fmla="*/ 123574 h 4903455"/>
              <a:gd name="connsiteX47" fmla="*/ 5366578 w 6053670"/>
              <a:gd name="connsiteY47" fmla="*/ 106010 h 4903455"/>
              <a:gd name="connsiteX48" fmla="*/ 5503997 w 6053670"/>
              <a:gd name="connsiteY48" fmla="*/ 87192 h 4903455"/>
              <a:gd name="connsiteX49" fmla="*/ 5642020 w 6053670"/>
              <a:gd name="connsiteY49" fmla="*/ 68530 h 4903455"/>
              <a:gd name="connsiteX50" fmla="*/ 5779438 w 6053670"/>
              <a:gd name="connsiteY50" fmla="*/ 46733 h 4903455"/>
              <a:gd name="connsiteX51" fmla="*/ 5916251 w 6053670"/>
              <a:gd name="connsiteY51" fmla="*/ 24464 h 490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4903455">
                <a:moveTo>
                  <a:pt x="6053670" y="1098"/>
                </a:moveTo>
                <a:lnTo>
                  <a:pt x="6053670" y="424590"/>
                </a:lnTo>
                <a:lnTo>
                  <a:pt x="6053670" y="1254558"/>
                </a:lnTo>
                <a:lnTo>
                  <a:pt x="6053670" y="4903455"/>
                </a:lnTo>
                <a:lnTo>
                  <a:pt x="0" y="4903455"/>
                </a:lnTo>
                <a:lnTo>
                  <a:pt x="0" y="1249853"/>
                </a:lnTo>
                <a:lnTo>
                  <a:pt x="0" y="424590"/>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0" y="235229"/>
                </a:lnTo>
                <a:lnTo>
                  <a:pt x="3227817" y="236170"/>
                </a:lnTo>
                <a:lnTo>
                  <a:pt x="3354944" y="235229"/>
                </a:lnTo>
                <a:lnTo>
                  <a:pt x="3483887" y="233348"/>
                </a:lnTo>
                <a:lnTo>
                  <a:pt x="3612830" y="231623"/>
                </a:lnTo>
                <a:lnTo>
                  <a:pt x="3743589" y="227859"/>
                </a:lnTo>
                <a:lnTo>
                  <a:pt x="3875559" y="223938"/>
                </a:lnTo>
                <a:lnTo>
                  <a:pt x="4007529"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pic>
        <p:nvPicPr>
          <p:cNvPr id="5" name="Graphic 4" descr="Help">
            <a:extLst>
              <a:ext uri="{FF2B5EF4-FFF2-40B4-BE49-F238E27FC236}">
                <a16:creationId xmlns:a16="http://schemas.microsoft.com/office/drawing/2014/main" id="{E5C66CD6-F61A-4DA4-8EE5-DC5D5A9BBD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418226" y="1375132"/>
            <a:ext cx="4125317" cy="4125317"/>
          </a:xfrm>
          <a:prstGeom prst="rect">
            <a:avLst/>
          </a:prstGeom>
        </p:spPr>
      </p:pic>
      <p:sp>
        <p:nvSpPr>
          <p:cNvPr id="29" name="Rectangle 28">
            <a:extLst>
              <a:ext uri="{FF2B5EF4-FFF2-40B4-BE49-F238E27FC236}">
                <a16:creationId xmlns:a16="http://schemas.microsoft.com/office/drawing/2014/main" id="{EADD3260-4BDA-459B-A162-5E1B897E38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1" name="Oval 30">
            <a:extLst>
              <a:ext uri="{FF2B5EF4-FFF2-40B4-BE49-F238E27FC236}">
                <a16:creationId xmlns:a16="http://schemas.microsoft.com/office/drawing/2014/main" id="{283DA7DD-CA37-4ED7-8710-48E56B063B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3" name="Oval 32">
            <a:extLst>
              <a:ext uri="{FF2B5EF4-FFF2-40B4-BE49-F238E27FC236}">
                <a16:creationId xmlns:a16="http://schemas.microsoft.com/office/drawing/2014/main" id="{B92F2E3C-66CD-4DEB-BA14-2A5912B65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88C8BF35-58C0-4BBB-ACC8-8028E1E7E96D}"/>
              </a:ext>
            </a:extLst>
          </p:cNvPr>
          <p:cNvSpPr>
            <a:spLocks noGrp="1"/>
          </p:cNvSpPr>
          <p:nvPr>
            <p:ph idx="1"/>
          </p:nvPr>
        </p:nvSpPr>
        <p:spPr>
          <a:xfrm>
            <a:off x="639098" y="2418735"/>
            <a:ext cx="6072776" cy="3811740"/>
          </a:xfrm>
        </p:spPr>
        <p:txBody>
          <a:bodyPr anchor="ctr">
            <a:normAutofit/>
          </a:bodyPr>
          <a:lstStyle/>
          <a:p>
            <a:pPr>
              <a:lnSpc>
                <a:spcPct val="90000"/>
              </a:lnSpc>
            </a:pPr>
            <a:r>
              <a:rPr lang="en-US" sz="2000" b="1" u="sng">
                <a:solidFill>
                  <a:srgbClr val="FFFFFF"/>
                </a:solidFill>
              </a:rPr>
              <a:t>Non-Standard Commissioner Approved </a:t>
            </a:r>
            <a:r>
              <a:rPr lang="en-US" sz="2000">
                <a:solidFill>
                  <a:srgbClr val="FFFFFF"/>
                </a:solidFill>
              </a:rPr>
              <a:t>- Use of either physical or mechanical restraint that is not currently identified as a DDS approved restraint and that has been submitted and approved for the individual by the commissioner review process.</a:t>
            </a:r>
          </a:p>
          <a:p>
            <a:pPr>
              <a:lnSpc>
                <a:spcPct val="90000"/>
              </a:lnSpc>
            </a:pPr>
            <a:r>
              <a:rPr lang="en-US" sz="2000" b="1" u="sng">
                <a:solidFill>
                  <a:srgbClr val="FFFFFF"/>
                </a:solidFill>
              </a:rPr>
              <a:t>Non-Standard Not-Approved </a:t>
            </a:r>
            <a:r>
              <a:rPr lang="en-US" sz="2000">
                <a:solidFill>
                  <a:srgbClr val="FFFFFF"/>
                </a:solidFill>
              </a:rPr>
              <a:t>- Temporary/emergency use of either physical or mechanical restraint that is not currently identified as a department approved restraint that has been submitted but has not yet received approval by the commissioner review process.</a:t>
            </a:r>
          </a:p>
        </p:txBody>
      </p:sp>
    </p:spTree>
    <p:extLst>
      <p:ext uri="{BB962C8B-B14F-4D97-AF65-F5344CB8AC3E}">
        <p14:creationId xmlns:p14="http://schemas.microsoft.com/office/powerpoint/2010/main" val="2675219770"/>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EED42135-CA13-4E1D-B204-91BC58DA3643}"/>
              </a:ext>
            </a:extLst>
          </p:cNvPr>
          <p:cNvSpPr>
            <a:spLocks noGrp="1"/>
          </p:cNvSpPr>
          <p:nvPr>
            <p:ph type="title"/>
          </p:nvPr>
        </p:nvSpPr>
        <p:spPr>
          <a:xfrm>
            <a:off x="1000372" y="1209957"/>
            <a:ext cx="3034580" cy="4438087"/>
          </a:xfrm>
        </p:spPr>
        <p:txBody>
          <a:bodyPr anchor="ctr">
            <a:normAutofit/>
          </a:bodyPr>
          <a:lstStyle/>
          <a:p>
            <a:pPr algn="r"/>
            <a:r>
              <a:rPr lang="en-US" sz="3200">
                <a:solidFill>
                  <a:schemeClr val="tx1"/>
                </a:solidFill>
              </a:rPr>
              <a:t> Mechanical Restraints on Incident Report </a:t>
            </a:r>
            <a:r>
              <a:rPr lang="en-US" sz="3200" b="1" u="sng">
                <a:solidFill>
                  <a:schemeClr val="tx1"/>
                </a:solidFill>
              </a:rPr>
              <a:t>That Need Prior Approval</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8C8BF35-58C0-4BBB-ACC8-8028E1E7E96D}"/>
              </a:ext>
            </a:extLst>
          </p:cNvPr>
          <p:cNvSpPr>
            <a:spLocks noGrp="1"/>
          </p:cNvSpPr>
          <p:nvPr>
            <p:ph idx="1"/>
          </p:nvPr>
        </p:nvSpPr>
        <p:spPr>
          <a:xfrm>
            <a:off x="4678424" y="467397"/>
            <a:ext cx="6122922" cy="5804816"/>
          </a:xfrm>
        </p:spPr>
        <p:txBody>
          <a:bodyPr anchor="ctr">
            <a:normAutofit/>
          </a:bodyPr>
          <a:lstStyle/>
          <a:p>
            <a:r>
              <a:rPr lang="en-US" sz="2400"/>
              <a:t>Body Board</a:t>
            </a:r>
          </a:p>
          <a:p>
            <a:r>
              <a:rPr lang="en-US" sz="2400"/>
              <a:t>Four-Point </a:t>
            </a:r>
          </a:p>
          <a:p>
            <a:r>
              <a:rPr lang="en-US" sz="2400"/>
              <a:t>B-Safety Belt </a:t>
            </a:r>
          </a:p>
          <a:p>
            <a:r>
              <a:rPr lang="en-US" sz="2400"/>
              <a:t>Safety Cuffs</a:t>
            </a:r>
          </a:p>
        </p:txBody>
      </p:sp>
      <p:sp>
        <p:nvSpPr>
          <p:cNvPr id="6" name="Star: 10 Points 5">
            <a:extLst>
              <a:ext uri="{FF2B5EF4-FFF2-40B4-BE49-F238E27FC236}">
                <a16:creationId xmlns:a16="http://schemas.microsoft.com/office/drawing/2014/main" id="{2853478B-399C-499B-BD4F-F9C212792882}"/>
              </a:ext>
            </a:extLst>
          </p:cNvPr>
          <p:cNvSpPr/>
          <p:nvPr/>
        </p:nvSpPr>
        <p:spPr>
          <a:xfrm>
            <a:off x="7453524" y="1823291"/>
            <a:ext cx="3085383" cy="3211417"/>
          </a:xfrm>
          <a:prstGeom prst="star1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6600" b="1" i="0" u="none" strike="noStrike" kern="1200" cap="none" spc="0" normalizeH="0" baseline="0" noProof="0">
                <a:ln>
                  <a:noFill/>
                </a:ln>
                <a:solidFill>
                  <a:prstClr val="white"/>
                </a:solidFill>
                <a:effectLst/>
                <a:uLnTx/>
                <a:uFillTx/>
                <a:latin typeface="Century Gothic" panose="020B0502020202020204"/>
                <a:ea typeface="+mn-ea"/>
                <a:cs typeface="+mn-cs"/>
              </a:rPr>
              <a:t>!</a:t>
            </a:r>
          </a:p>
        </p:txBody>
      </p:sp>
    </p:spTree>
    <p:extLst>
      <p:ext uri="{BB962C8B-B14F-4D97-AF65-F5344CB8AC3E}">
        <p14:creationId xmlns:p14="http://schemas.microsoft.com/office/powerpoint/2010/main" val="14153607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9" name="Rectangle 8">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Rectangle 11">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4" name="Group 13">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5" name="Rectangle 14">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6"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966C0592-EDE8-4C36-BFAA-5A3FA4E883A1}"/>
              </a:ext>
            </a:extLst>
          </p:cNvPr>
          <p:cNvSpPr>
            <a:spLocks noGrp="1"/>
          </p:cNvSpPr>
          <p:nvPr>
            <p:ph type="title"/>
          </p:nvPr>
        </p:nvSpPr>
        <p:spPr>
          <a:xfrm>
            <a:off x="1683171" y="1169773"/>
            <a:ext cx="8825658" cy="2870161"/>
          </a:xfrm>
        </p:spPr>
        <p:txBody>
          <a:bodyPr vert="horz" lIns="91440" tIns="45720" rIns="91440" bIns="45720" rtlCol="0" anchor="b">
            <a:normAutofit/>
          </a:bodyPr>
          <a:lstStyle/>
          <a:p>
            <a:pPr algn="ctr"/>
            <a:r>
              <a:rPr lang="en-US" sz="5400">
                <a:solidFill>
                  <a:schemeClr val="tx1"/>
                </a:solidFill>
              </a:rPr>
              <a:t>Topic 1: Restraints</a:t>
            </a:r>
          </a:p>
        </p:txBody>
      </p:sp>
      <p:cxnSp>
        <p:nvCxnSpPr>
          <p:cNvPr id="18" name="Straight Connector 17">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995290"/>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836A5-328C-4575-BA89-A3CF044660FC}"/>
              </a:ext>
            </a:extLst>
          </p:cNvPr>
          <p:cNvSpPr>
            <a:spLocks noGrp="1"/>
          </p:cNvSpPr>
          <p:nvPr>
            <p:ph type="title"/>
          </p:nvPr>
        </p:nvSpPr>
        <p:spPr>
          <a:xfrm>
            <a:off x="1154954" y="798103"/>
            <a:ext cx="8761413" cy="1011241"/>
          </a:xfrm>
        </p:spPr>
        <p:txBody>
          <a:bodyPr>
            <a:normAutofit/>
          </a:bodyPr>
          <a:lstStyle/>
          <a:p>
            <a:pPr>
              <a:lnSpc>
                <a:spcPct val="90000"/>
              </a:lnSpc>
            </a:pPr>
            <a:r>
              <a:rPr lang="en-US" b="1">
                <a:solidFill>
                  <a:srgbClr val="EBEBEB"/>
                </a:solidFill>
              </a:rPr>
              <a:t>Aversive</a:t>
            </a:r>
            <a:r>
              <a:rPr lang="en-US">
                <a:solidFill>
                  <a:srgbClr val="EBEBEB"/>
                </a:solidFill>
              </a:rPr>
              <a:t> Listed on Incident Report </a:t>
            </a:r>
            <a:endParaRPr lang="en-US" b="1">
              <a:solidFill>
                <a:srgbClr val="EBEBEB"/>
              </a:solidFill>
            </a:endParaRPr>
          </a:p>
        </p:txBody>
      </p:sp>
      <p:sp>
        <p:nvSpPr>
          <p:cNvPr id="34" name="Content Placeholder 2">
            <a:extLst>
              <a:ext uri="{FF2B5EF4-FFF2-40B4-BE49-F238E27FC236}">
                <a16:creationId xmlns:a16="http://schemas.microsoft.com/office/drawing/2014/main" id="{B9647B6D-B48C-4332-802B-02AF5F0AEAEA}"/>
              </a:ext>
            </a:extLst>
          </p:cNvPr>
          <p:cNvSpPr>
            <a:spLocks noGrp="1"/>
          </p:cNvSpPr>
          <p:nvPr>
            <p:ph idx="1"/>
          </p:nvPr>
        </p:nvSpPr>
        <p:spPr>
          <a:xfrm>
            <a:off x="4641336" y="2276272"/>
            <a:ext cx="7323685" cy="4581728"/>
          </a:xfrm>
        </p:spPr>
        <p:txBody>
          <a:bodyPr anchor="ctr">
            <a:normAutofit lnSpcReduction="10000"/>
          </a:bodyPr>
          <a:lstStyle/>
          <a:p>
            <a:pPr>
              <a:lnSpc>
                <a:spcPct val="90000"/>
              </a:lnSpc>
            </a:pPr>
            <a:r>
              <a:rPr lang="en-US" sz="2400" u="sng"/>
              <a:t>Physical Isolation </a:t>
            </a:r>
            <a:r>
              <a:rPr lang="en-US" sz="2400"/>
              <a:t>– An individual is separated from other individuals, usually in a room by him or herself, and staff is </a:t>
            </a:r>
            <a:r>
              <a:rPr lang="en-US" sz="2400" b="1"/>
              <a:t>Physically Preventing</a:t>
            </a:r>
            <a:r>
              <a:rPr lang="en-US" sz="2400"/>
              <a:t> the individual from exiting a room.  Through such means as physically blocking a door, an individual is not allowed to leave until defined criteria are met.</a:t>
            </a:r>
          </a:p>
          <a:p>
            <a:pPr>
              <a:lnSpc>
                <a:spcPct val="90000"/>
              </a:lnSpc>
            </a:pPr>
            <a:r>
              <a:rPr lang="en-US" sz="2400"/>
              <a:t>Physical Isolation involves caretaker(s) </a:t>
            </a:r>
            <a:r>
              <a:rPr lang="en-US" sz="2400" b="1" u="sng"/>
              <a:t>remaining present with the individual</a:t>
            </a:r>
            <a:r>
              <a:rPr lang="en-US" sz="2400"/>
              <a:t>.</a:t>
            </a:r>
            <a:endParaRPr lang="en-US" sz="2600"/>
          </a:p>
          <a:p>
            <a:pPr>
              <a:lnSpc>
                <a:spcPct val="90000"/>
              </a:lnSpc>
            </a:pPr>
            <a:r>
              <a:rPr lang="en-US" sz="2600"/>
              <a:t>Physical isolation </a:t>
            </a:r>
            <a:r>
              <a:rPr lang="en-US" sz="2600" b="1" u="sng"/>
              <a:t>includes</a:t>
            </a:r>
            <a:r>
              <a:rPr lang="en-US" sz="2600"/>
              <a:t> moving an individual in a wheelchair into a space against his/her will when the individual is unable to independently control the wheelchair.</a:t>
            </a:r>
          </a:p>
        </p:txBody>
      </p:sp>
      <p:sp>
        <p:nvSpPr>
          <p:cNvPr id="5" name="Oval 4">
            <a:extLst>
              <a:ext uri="{FF2B5EF4-FFF2-40B4-BE49-F238E27FC236}">
                <a16:creationId xmlns:a16="http://schemas.microsoft.com/office/drawing/2014/main" id="{B5011608-C7B0-40A5-9184-CAADD48B0A1D}"/>
              </a:ext>
            </a:extLst>
          </p:cNvPr>
          <p:cNvSpPr/>
          <p:nvPr/>
        </p:nvSpPr>
        <p:spPr>
          <a:xfrm>
            <a:off x="699357" y="2458539"/>
            <a:ext cx="3722915" cy="36013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0" name="Graphic 9" descr="Close">
            <a:extLst>
              <a:ext uri="{FF2B5EF4-FFF2-40B4-BE49-F238E27FC236}">
                <a16:creationId xmlns:a16="http://schemas.microsoft.com/office/drawing/2014/main" id="{B5CC3ED7-3B46-43D4-9F04-FC81A042CC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4864" y="2743267"/>
            <a:ext cx="3031901" cy="3031901"/>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32014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20">
            <a:extLst>
              <a:ext uri="{FF2B5EF4-FFF2-40B4-BE49-F238E27FC236}">
                <a16:creationId xmlns:a16="http://schemas.microsoft.com/office/drawing/2014/main" id="{712E451E-151A-4910-BF41-6A040B659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2">
            <a:schemeClr val="l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useBgFill="1">
        <p:nvSpPr>
          <p:cNvPr id="38" name="Rectangle 22">
            <a:extLst>
              <a:ext uri="{FF2B5EF4-FFF2-40B4-BE49-F238E27FC236}">
                <a16:creationId xmlns:a16="http://schemas.microsoft.com/office/drawing/2014/main" id="{C296EFE4-A70C-4388-9A15-3F657B6615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250" y="473745"/>
            <a:ext cx="11227090" cy="5902829"/>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76871F0E-B537-4794-842B-8EDC1934B661}"/>
              </a:ext>
            </a:extLst>
          </p:cNvPr>
          <p:cNvSpPr>
            <a:spLocks noGrp="1"/>
          </p:cNvSpPr>
          <p:nvPr>
            <p:ph type="title"/>
          </p:nvPr>
        </p:nvSpPr>
        <p:spPr>
          <a:xfrm>
            <a:off x="1154954" y="855482"/>
            <a:ext cx="8761413" cy="898674"/>
          </a:xfrm>
        </p:spPr>
        <p:txBody>
          <a:bodyPr anchor="b">
            <a:normAutofit/>
          </a:bodyPr>
          <a:lstStyle/>
          <a:p>
            <a:pPr>
              <a:lnSpc>
                <a:spcPct val="90000"/>
              </a:lnSpc>
            </a:pPr>
            <a:r>
              <a:rPr lang="en-US" sz="2800">
                <a:solidFill>
                  <a:schemeClr val="tx2"/>
                </a:solidFill>
              </a:rPr>
              <a:t>Critical Incident Defined </a:t>
            </a:r>
            <a:br>
              <a:rPr lang="en-US" sz="2800">
                <a:solidFill>
                  <a:schemeClr val="tx2"/>
                </a:solidFill>
              </a:rPr>
            </a:br>
            <a:r>
              <a:rPr lang="en-US" sz="2800">
                <a:solidFill>
                  <a:schemeClr val="tx2"/>
                </a:solidFill>
              </a:rPr>
              <a:t>Policy Procedure: I.D.PR.009</a:t>
            </a:r>
          </a:p>
        </p:txBody>
      </p:sp>
      <p:sp>
        <p:nvSpPr>
          <p:cNvPr id="39" name="Rectangle 24">
            <a:extLst>
              <a:ext uri="{FF2B5EF4-FFF2-40B4-BE49-F238E27FC236}">
                <a16:creationId xmlns:a16="http://schemas.microsoft.com/office/drawing/2014/main" id="{425EBAFC-9388-432A-BCFD-EEA2F410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0CE70E3-93F2-4200-ADF4-E815AF7ABA18}"/>
              </a:ext>
            </a:extLst>
          </p:cNvPr>
          <p:cNvSpPr>
            <a:spLocks noGrp="1"/>
          </p:cNvSpPr>
          <p:nvPr>
            <p:ph idx="1"/>
          </p:nvPr>
        </p:nvSpPr>
        <p:spPr>
          <a:xfrm>
            <a:off x="671513" y="2079173"/>
            <a:ext cx="10658475" cy="4121602"/>
          </a:xfrm>
          <a:ln w="34925">
            <a:noFill/>
          </a:ln>
        </p:spPr>
        <p:txBody>
          <a:bodyPr anchor="ctr">
            <a:normAutofit/>
          </a:bodyPr>
          <a:lstStyle/>
          <a:p>
            <a:pPr marL="0" lvl="0" indent="0">
              <a:lnSpc>
                <a:spcPct val="90000"/>
              </a:lnSpc>
              <a:buNone/>
            </a:pPr>
            <a:r>
              <a:rPr lang="en-US" sz="1900" b="1">
                <a:solidFill>
                  <a:schemeClr val="tx1"/>
                </a:solidFill>
              </a:rPr>
              <a:t>CRITICAL INCIDENT (requires immediate reporting):</a:t>
            </a:r>
          </a:p>
          <a:p>
            <a:pPr lvl="0">
              <a:lnSpc>
                <a:spcPct val="90000"/>
              </a:lnSpc>
            </a:pPr>
            <a:r>
              <a:rPr lang="en-US" sz="1900" b="1">
                <a:solidFill>
                  <a:schemeClr val="tx1"/>
                </a:solidFill>
              </a:rPr>
              <a:t>Death that resulted from an injury. Also report the death following DDS procedure I.D.PR.001, Mortality Reporting, Reporting Deaths of Individuals</a:t>
            </a:r>
          </a:p>
          <a:p>
            <a:pPr lvl="0">
              <a:lnSpc>
                <a:spcPct val="90000"/>
              </a:lnSpc>
            </a:pPr>
            <a:r>
              <a:rPr lang="en-US" sz="1900" b="1">
                <a:solidFill>
                  <a:schemeClr val="tx1"/>
                </a:solidFill>
              </a:rPr>
              <a:t>Severe injury that requires a hospital admission</a:t>
            </a:r>
          </a:p>
          <a:p>
            <a:pPr lvl="0">
              <a:lnSpc>
                <a:spcPct val="90000"/>
              </a:lnSpc>
            </a:pPr>
            <a:r>
              <a:rPr lang="en-US" sz="1900" b="1">
                <a:solidFill>
                  <a:schemeClr val="tx1"/>
                </a:solidFill>
              </a:rPr>
              <a:t>Vehicle accident causing a severe injury </a:t>
            </a:r>
          </a:p>
          <a:p>
            <a:pPr lvl="0">
              <a:lnSpc>
                <a:spcPct val="90000"/>
              </a:lnSpc>
            </a:pPr>
            <a:r>
              <a:rPr lang="en-US" sz="1900" b="1">
                <a:solidFill>
                  <a:schemeClr val="tx1"/>
                </a:solidFill>
              </a:rPr>
              <a:t>Missing person who has been reported to the police</a:t>
            </a:r>
          </a:p>
          <a:p>
            <a:pPr lvl="0">
              <a:lnSpc>
                <a:spcPct val="90000"/>
              </a:lnSpc>
            </a:pPr>
            <a:r>
              <a:rPr lang="en-US" sz="1900" b="1">
                <a:solidFill>
                  <a:schemeClr val="tx1"/>
                </a:solidFill>
              </a:rPr>
              <a:t>Fire caused by the individual that required emergency response or involving a severe injury. Fires caused by staff, others, or cause unknown would be reported but not using the DDS 255 process</a:t>
            </a:r>
          </a:p>
          <a:p>
            <a:pPr lvl="0">
              <a:lnSpc>
                <a:spcPct val="90000"/>
              </a:lnSpc>
            </a:pPr>
            <a:r>
              <a:rPr lang="en-US" sz="1900" b="1">
                <a:solidFill>
                  <a:schemeClr val="tx1"/>
                </a:solidFill>
              </a:rPr>
              <a:t>Police arrest of an individual </a:t>
            </a:r>
          </a:p>
          <a:p>
            <a:pPr lvl="0">
              <a:lnSpc>
                <a:spcPct val="90000"/>
              </a:lnSpc>
            </a:pPr>
            <a:r>
              <a:rPr lang="en-US" sz="1900" b="1">
                <a:solidFill>
                  <a:schemeClr val="tx1"/>
                </a:solidFill>
              </a:rPr>
              <a:t>Victim of Aggravated Assault or Forcible Rape </a:t>
            </a:r>
          </a:p>
          <a:p>
            <a:pPr marL="0" lvl="0" indent="0">
              <a:lnSpc>
                <a:spcPct val="90000"/>
              </a:lnSpc>
              <a:buNone/>
            </a:pPr>
            <a:endParaRPr lang="en-US" sz="1900">
              <a:solidFill>
                <a:schemeClr val="tx1"/>
              </a:solidFill>
            </a:endParaRPr>
          </a:p>
          <a:p>
            <a:pPr>
              <a:lnSpc>
                <a:spcPct val="90000"/>
              </a:lnSpc>
            </a:pPr>
            <a:endParaRPr lang="en-US" sz="1100">
              <a:solidFill>
                <a:schemeClr val="tx1"/>
              </a:solidFill>
            </a:endParaRPr>
          </a:p>
        </p:txBody>
      </p:sp>
      <p:sp>
        <p:nvSpPr>
          <p:cNvPr id="4" name="Rectangle 3">
            <a:extLst>
              <a:ext uri="{FF2B5EF4-FFF2-40B4-BE49-F238E27FC236}">
                <a16:creationId xmlns:a16="http://schemas.microsoft.com/office/drawing/2014/main" id="{B950BE55-4B2A-4516-AFFC-548F3C6CD50D}"/>
              </a:ext>
            </a:extLst>
          </p:cNvPr>
          <p:cNvSpPr/>
          <p:nvPr/>
        </p:nvSpPr>
        <p:spPr>
          <a:xfrm>
            <a:off x="671513" y="1754156"/>
            <a:ext cx="10848974" cy="4121602"/>
          </a:xfrm>
          <a:prstGeom prst="rect">
            <a:avLst/>
          </a:prstGeom>
          <a:no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16728861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71F0E-B537-4794-842B-8EDC1934B661}"/>
              </a:ext>
            </a:extLst>
          </p:cNvPr>
          <p:cNvSpPr>
            <a:spLocks noGrp="1"/>
          </p:cNvSpPr>
          <p:nvPr>
            <p:ph type="title"/>
          </p:nvPr>
        </p:nvSpPr>
        <p:spPr>
          <a:xfrm>
            <a:off x="1154954" y="973668"/>
            <a:ext cx="8761413" cy="706964"/>
          </a:xfrm>
        </p:spPr>
        <p:txBody>
          <a:bodyPr>
            <a:normAutofit fontScale="90000"/>
          </a:bodyPr>
          <a:lstStyle/>
          <a:p>
            <a:pPr>
              <a:lnSpc>
                <a:spcPct val="90000"/>
              </a:lnSpc>
            </a:pPr>
            <a:r>
              <a:rPr lang="en-US" sz="4000"/>
              <a:t>Critical Incident Defined </a:t>
            </a:r>
            <a:br>
              <a:rPr lang="en-US" sz="2400"/>
            </a:br>
            <a:r>
              <a:rPr lang="en-US" sz="2400"/>
              <a:t>Policy Procedure: I.D.PR.009</a:t>
            </a:r>
          </a:p>
        </p:txBody>
      </p:sp>
      <p:sp>
        <p:nvSpPr>
          <p:cNvPr id="3" name="Content Placeholder 2">
            <a:extLst>
              <a:ext uri="{FF2B5EF4-FFF2-40B4-BE49-F238E27FC236}">
                <a16:creationId xmlns:a16="http://schemas.microsoft.com/office/drawing/2014/main" id="{20CE70E3-93F2-4200-ADF4-E815AF7ABA18}"/>
              </a:ext>
            </a:extLst>
          </p:cNvPr>
          <p:cNvSpPr>
            <a:spLocks noGrp="1"/>
          </p:cNvSpPr>
          <p:nvPr>
            <p:ph idx="1"/>
          </p:nvPr>
        </p:nvSpPr>
        <p:spPr>
          <a:xfrm>
            <a:off x="654908" y="2603500"/>
            <a:ext cx="5441092" cy="4254500"/>
          </a:xfrm>
        </p:spPr>
        <p:txBody>
          <a:bodyPr anchor="ctr">
            <a:normAutofit/>
          </a:bodyPr>
          <a:lstStyle/>
          <a:p>
            <a:pPr marL="0" lvl="0" indent="0">
              <a:buNone/>
            </a:pPr>
            <a:r>
              <a:rPr lang="en-US" sz="2800"/>
              <a:t>Critical Incident EXAMPLES pertaining to restraints: </a:t>
            </a:r>
          </a:p>
          <a:p>
            <a:pPr lvl="1"/>
            <a:r>
              <a:rPr lang="en-US" sz="2400"/>
              <a:t>Restraint that results in a </a:t>
            </a:r>
            <a:r>
              <a:rPr lang="en-US" sz="2400" b="1" u="sng"/>
              <a:t>severe injury</a:t>
            </a:r>
            <a:r>
              <a:rPr lang="en-US" sz="2400" b="1"/>
              <a:t> </a:t>
            </a:r>
            <a:r>
              <a:rPr lang="en-US" sz="2400"/>
              <a:t>because it requires the individual to be </a:t>
            </a:r>
            <a:r>
              <a:rPr lang="en-US" sz="2400" b="1" i="1"/>
              <a:t>admitted to the hospital.</a:t>
            </a:r>
          </a:p>
          <a:p>
            <a:pPr lvl="1"/>
            <a:r>
              <a:rPr lang="en-US" sz="2400"/>
              <a:t>Chemical restraint that results in an </a:t>
            </a:r>
            <a:r>
              <a:rPr lang="en-US" sz="2400" b="1" u="sng"/>
              <a:t>overdose</a:t>
            </a:r>
            <a:r>
              <a:rPr lang="en-US" sz="2400"/>
              <a:t> due to a med error and requires a </a:t>
            </a:r>
            <a:r>
              <a:rPr lang="en-US" sz="2400" b="1" i="1"/>
              <a:t>hospital admission</a:t>
            </a:r>
            <a:r>
              <a:rPr lang="en-US" sz="2400"/>
              <a:t>. </a:t>
            </a:r>
          </a:p>
        </p:txBody>
      </p:sp>
      <p:pic>
        <p:nvPicPr>
          <p:cNvPr id="10" name="Graphic 9" descr="Medicine">
            <a:extLst>
              <a:ext uri="{FF2B5EF4-FFF2-40B4-BE49-F238E27FC236}">
                <a16:creationId xmlns:a16="http://schemas.microsoft.com/office/drawing/2014/main" id="{3F2229B4-2797-44B0-B8EA-D9C77EFC7B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16824" y="3152678"/>
            <a:ext cx="2392403" cy="2392403"/>
          </a:xfrm>
          <a:prstGeom prst="roundRect">
            <a:avLst>
              <a:gd name="adj" fmla="val 1858"/>
            </a:avLst>
          </a:prstGeom>
          <a:effectLst/>
        </p:spPr>
      </p:pic>
      <p:pic>
        <p:nvPicPr>
          <p:cNvPr id="5" name="Graphic 4" descr="Skeleton">
            <a:extLst>
              <a:ext uri="{FF2B5EF4-FFF2-40B4-BE49-F238E27FC236}">
                <a16:creationId xmlns:a16="http://schemas.microsoft.com/office/drawing/2014/main" id="{A7EB744C-C1A5-4DC8-A755-5AE78D63E81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052" y="2603500"/>
            <a:ext cx="1628663" cy="1628663"/>
          </a:xfrm>
          <a:prstGeom prst="roundRect">
            <a:avLst>
              <a:gd name="adj" fmla="val 1858"/>
            </a:avLst>
          </a:prstGeom>
        </p:spPr>
      </p:pic>
      <p:pic>
        <p:nvPicPr>
          <p:cNvPr id="9" name="Graphic 8" descr="Ambulance">
            <a:extLst>
              <a:ext uri="{FF2B5EF4-FFF2-40B4-BE49-F238E27FC236}">
                <a16:creationId xmlns:a16="http://schemas.microsoft.com/office/drawing/2014/main" id="{6610D83C-4740-4ED7-A7F9-A854B9C8C37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115645" y="4730750"/>
            <a:ext cx="1628663" cy="1628663"/>
          </a:xfrm>
          <a:prstGeom prst="roundRect">
            <a:avLst>
              <a:gd name="adj" fmla="val 1858"/>
            </a:avLst>
          </a:prstGeom>
        </p:spPr>
      </p:pic>
    </p:spTree>
    <p:extLst>
      <p:ext uri="{BB962C8B-B14F-4D97-AF65-F5344CB8AC3E}">
        <p14:creationId xmlns:p14="http://schemas.microsoft.com/office/powerpoint/2010/main" val="3001472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C0F0FA-910B-4664-A1EC-069BEFA74071}"/>
              </a:ext>
            </a:extLst>
          </p:cNvPr>
          <p:cNvSpPr>
            <a:spLocks noGrp="1"/>
          </p:cNvSpPr>
          <p:nvPr>
            <p:ph type="title"/>
          </p:nvPr>
        </p:nvSpPr>
        <p:spPr>
          <a:xfrm>
            <a:off x="1154954" y="973668"/>
            <a:ext cx="8761413" cy="706964"/>
          </a:xfrm>
        </p:spPr>
        <p:txBody>
          <a:bodyPr>
            <a:normAutofit/>
          </a:bodyPr>
          <a:lstStyle/>
          <a:p>
            <a:r>
              <a:rPr lang="en-US">
                <a:solidFill>
                  <a:srgbClr val="EBEBEB"/>
                </a:solidFill>
              </a:rPr>
              <a:t>Data and Incident Report Timeframes</a:t>
            </a:r>
          </a:p>
        </p:txBody>
      </p:sp>
      <p:sp>
        <p:nvSpPr>
          <p:cNvPr id="3" name="Content Placeholder 2">
            <a:extLst>
              <a:ext uri="{FF2B5EF4-FFF2-40B4-BE49-F238E27FC236}">
                <a16:creationId xmlns:a16="http://schemas.microsoft.com/office/drawing/2014/main" id="{A70C5A4A-CEDC-4824-8B49-3A9B69CE665D}"/>
              </a:ext>
            </a:extLst>
          </p:cNvPr>
          <p:cNvSpPr>
            <a:spLocks noGrp="1"/>
          </p:cNvSpPr>
          <p:nvPr>
            <p:ph idx="1"/>
          </p:nvPr>
        </p:nvSpPr>
        <p:spPr>
          <a:xfrm>
            <a:off x="350196" y="2468032"/>
            <a:ext cx="8833315" cy="4389968"/>
          </a:xfrm>
        </p:spPr>
        <p:txBody>
          <a:bodyPr anchor="ctr">
            <a:normAutofit fontScale="92500" lnSpcReduction="10000"/>
          </a:bodyPr>
          <a:lstStyle/>
          <a:p>
            <a:pPr marL="457200" lvl="1" indent="0">
              <a:lnSpc>
                <a:spcPct val="90000"/>
              </a:lnSpc>
              <a:buNone/>
            </a:pPr>
            <a:r>
              <a:rPr lang="en-US" sz="2900"/>
              <a:t>Reporting, Notification and Documentation of Non-Critical Incidents </a:t>
            </a:r>
            <a:r>
              <a:rPr lang="en-US" sz="2900" b="1"/>
              <a:t>During Normal Business Hours:</a:t>
            </a:r>
            <a:endParaRPr lang="en-US" sz="2900"/>
          </a:p>
          <a:p>
            <a:pPr marL="0" indent="0">
              <a:lnSpc>
                <a:spcPct val="90000"/>
              </a:lnSpc>
              <a:buNone/>
            </a:pPr>
            <a:endParaRPr lang="en-US" sz="1600"/>
          </a:p>
          <a:p>
            <a:pPr lvl="0">
              <a:lnSpc>
                <a:spcPct val="90000"/>
              </a:lnSpc>
            </a:pPr>
            <a:r>
              <a:rPr lang="en-US" sz="2000"/>
              <a:t>The responsible program staff shall complete DDS Incident Report Form 255 or 255m during the </a:t>
            </a:r>
            <a:r>
              <a:rPr lang="en-US" sz="2000" b="1" u="sng"/>
              <a:t>same shift </a:t>
            </a:r>
            <a:r>
              <a:rPr lang="en-US" sz="2000"/>
              <a:t>when the incident is observed or is discovered, shall </a:t>
            </a:r>
            <a:r>
              <a:rPr lang="en-US" sz="2000" b="1" u="sng"/>
              <a:t>notify the individual’s family and/or guardian</a:t>
            </a:r>
            <a:r>
              <a:rPr lang="en-US" sz="2000"/>
              <a:t>, and shall </a:t>
            </a:r>
            <a:r>
              <a:rPr lang="en-US" sz="2000" b="1" u="sng"/>
              <a:t>forward the completed Form to the appropriate DDS Region </a:t>
            </a:r>
            <a:r>
              <a:rPr lang="en-US" sz="2000"/>
              <a:t>no later than the </a:t>
            </a:r>
            <a:r>
              <a:rPr lang="en-US" sz="2000" b="1" u="sng"/>
              <a:t>next business day</a:t>
            </a:r>
            <a:r>
              <a:rPr lang="en-US" sz="2000"/>
              <a:t>. (See Attachments A-F for forms, instructions). </a:t>
            </a:r>
          </a:p>
          <a:p>
            <a:pPr lvl="0">
              <a:lnSpc>
                <a:spcPct val="90000"/>
              </a:lnSpc>
            </a:pPr>
            <a:r>
              <a:rPr lang="en-US" sz="2000"/>
              <a:t>Emails for sending incident report:</a:t>
            </a:r>
            <a:br>
              <a:rPr lang="en-US" sz="2000"/>
            </a:br>
            <a:r>
              <a:rPr lang="en-US" sz="2000"/>
              <a:t> 	 </a:t>
            </a:r>
            <a:r>
              <a:rPr lang="en-US" sz="2000">
                <a:hlinkClick r:id="rId3"/>
              </a:rPr>
              <a:t>DDS-NR.IncidentReports@ct.gov</a:t>
            </a:r>
            <a:r>
              <a:rPr lang="en-US" sz="2000"/>
              <a:t>  --- North Region</a:t>
            </a:r>
            <a:br>
              <a:rPr lang="en-US" sz="2000"/>
            </a:br>
            <a:r>
              <a:rPr lang="en-US" sz="2000"/>
              <a:t>   </a:t>
            </a:r>
            <a:r>
              <a:rPr lang="en-US" sz="2000">
                <a:hlinkClick r:id="rId4"/>
              </a:rPr>
              <a:t>DDS-SR.IncidentReports@ct.gov</a:t>
            </a:r>
            <a:r>
              <a:rPr lang="en-US" sz="2000"/>
              <a:t>   --- South Region</a:t>
            </a:r>
            <a:br>
              <a:rPr lang="en-US" sz="2000"/>
            </a:br>
            <a:r>
              <a:rPr lang="en-US" sz="2000"/>
              <a:t>   </a:t>
            </a:r>
            <a:r>
              <a:rPr lang="en-US" sz="2000">
                <a:hlinkClick r:id="rId5"/>
              </a:rPr>
              <a:t>DDS-WR.IncidentReports@ct.gov</a:t>
            </a:r>
            <a:r>
              <a:rPr lang="en-US" sz="2000"/>
              <a:t>  --- West Region</a:t>
            </a:r>
          </a:p>
          <a:p>
            <a:pPr>
              <a:lnSpc>
                <a:spcPct val="90000"/>
              </a:lnSpc>
            </a:pPr>
            <a:endParaRPr lang="en-US" sz="1100"/>
          </a:p>
        </p:txBody>
      </p:sp>
      <p:pic>
        <p:nvPicPr>
          <p:cNvPr id="7" name="Graphic 6" descr="Speed Bump">
            <a:extLst>
              <a:ext uri="{FF2B5EF4-FFF2-40B4-BE49-F238E27FC236}">
                <a16:creationId xmlns:a16="http://schemas.microsoft.com/office/drawing/2014/main" id="{3F58D9ED-8033-4D18-89D5-268AFA90392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183511" y="2778069"/>
            <a:ext cx="2435958" cy="24359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701563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6141A-F3AF-4BF7-99FF-398ED8F78103}"/>
              </a:ext>
            </a:extLst>
          </p:cNvPr>
          <p:cNvSpPr>
            <a:spLocks noGrp="1"/>
          </p:cNvSpPr>
          <p:nvPr>
            <p:ph type="title"/>
          </p:nvPr>
        </p:nvSpPr>
        <p:spPr/>
        <p:txBody>
          <a:bodyPr/>
          <a:lstStyle/>
          <a:p>
            <a:r>
              <a:rPr lang="en-US"/>
              <a:t>Family or Own Home 255 Timeframes</a:t>
            </a:r>
            <a:br>
              <a:rPr lang="en-US"/>
            </a:br>
            <a:r>
              <a:rPr lang="en-US"/>
              <a:t>I.D.PR.009-Attachment H</a:t>
            </a:r>
          </a:p>
        </p:txBody>
      </p:sp>
      <p:sp>
        <p:nvSpPr>
          <p:cNvPr id="3" name="Content Placeholder 2">
            <a:extLst>
              <a:ext uri="{FF2B5EF4-FFF2-40B4-BE49-F238E27FC236}">
                <a16:creationId xmlns:a16="http://schemas.microsoft.com/office/drawing/2014/main" id="{9252956A-320D-49E5-B2CF-55F16C4598C5}"/>
              </a:ext>
            </a:extLst>
          </p:cNvPr>
          <p:cNvSpPr>
            <a:spLocks noGrp="1"/>
          </p:cNvSpPr>
          <p:nvPr>
            <p:ph idx="1"/>
          </p:nvPr>
        </p:nvSpPr>
        <p:spPr>
          <a:xfrm>
            <a:off x="447472" y="2603500"/>
            <a:ext cx="10700426" cy="4254500"/>
          </a:xfrm>
        </p:spPr>
        <p:txBody>
          <a:bodyPr>
            <a:normAutofit fontScale="85000" lnSpcReduction="10000"/>
          </a:bodyPr>
          <a:lstStyle/>
          <a:p>
            <a:r>
              <a:rPr lang="en-US" sz="2200"/>
              <a:t>D. Implementation 1. The following process shall be used to report, notify and document all reportable incidents as defined (NOTE: Deaths resulting from a severe injury shall be documented according to this procedure but staff shall also follow reporting procedures detailed in procedure No. I.D.PR.001, Mortality Reporting: Reporting Deaths of Individuals.) </a:t>
            </a:r>
          </a:p>
          <a:p>
            <a:r>
              <a:rPr lang="en-US" sz="2200"/>
              <a:t>a. For all reportable incidents except use of planned restraint, staff shall: </a:t>
            </a:r>
          </a:p>
          <a:p>
            <a:pPr lvl="1"/>
            <a:r>
              <a:rPr lang="en-US" sz="2000"/>
              <a:t>i. Immediately notify the individual’s family </a:t>
            </a:r>
          </a:p>
          <a:p>
            <a:pPr lvl="1"/>
            <a:r>
              <a:rPr lang="en-US" sz="2000"/>
              <a:t>ii. Immediately notify the individual’s DDS case manager or broker and if not available, leave a voice mail message regarding the incident </a:t>
            </a:r>
          </a:p>
          <a:p>
            <a:pPr lvl="1"/>
            <a:r>
              <a:rPr lang="en-US" sz="2000"/>
              <a:t>iii. Complete the 255 OH/Fam Incident Report form (See Attachments A and B for form and instructions on website under DDS Manual in incident reporting section) </a:t>
            </a:r>
          </a:p>
          <a:p>
            <a:pPr lvl="1"/>
            <a:r>
              <a:rPr lang="en-US" sz="2000"/>
              <a:t>iv. Send or bring the completed form to the employer (individual, family or private agency) who shall keep the original and send the remaining copies/email to the DDS regional director’s or designee’s office immediately or the next working day following the incident.</a:t>
            </a:r>
          </a:p>
          <a:p>
            <a:endParaRPr lang="en-US"/>
          </a:p>
        </p:txBody>
      </p:sp>
    </p:spTree>
    <p:extLst>
      <p:ext uri="{BB962C8B-B14F-4D97-AF65-F5344CB8AC3E}">
        <p14:creationId xmlns:p14="http://schemas.microsoft.com/office/powerpoint/2010/main" val="28517706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3E10248-AF0E-477D-B4D2-47C02CE4E3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8" name="Rectangle 7">
              <a:extLst>
                <a:ext uri="{FF2B5EF4-FFF2-40B4-BE49-F238E27FC236}">
                  <a16:creationId xmlns:a16="http://schemas.microsoft.com/office/drawing/2014/main" id="{533010C2-2DA5-460F-A40C-5317F567A0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Freeform 5">
              <a:extLst>
                <a:ext uri="{FF2B5EF4-FFF2-40B4-BE49-F238E27FC236}">
                  <a16:creationId xmlns:a16="http://schemas.microsoft.com/office/drawing/2014/main" id="{17CB0634-F963-4EC9-A6F6-8EA46BD1F10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Rectangle 10">
            <a:extLst>
              <a:ext uri="{FF2B5EF4-FFF2-40B4-BE49-F238E27FC236}">
                <a16:creationId xmlns:a16="http://schemas.microsoft.com/office/drawing/2014/main" id="{73C0A186-7444-4460-9C37-532E7671E9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13" name="Group 12">
            <a:extLst>
              <a:ext uri="{FF2B5EF4-FFF2-40B4-BE49-F238E27FC236}">
                <a16:creationId xmlns:a16="http://schemas.microsoft.com/office/drawing/2014/main" id="{F1ECA4FE-7D2F-4576-B767-3A5F5ABFE9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4" name="Rectangle 13">
              <a:extLst>
                <a:ext uri="{FF2B5EF4-FFF2-40B4-BE49-F238E27FC236}">
                  <a16:creationId xmlns:a16="http://schemas.microsoft.com/office/drawing/2014/main" id="{5969441E-5462-4859-86CD-1737FDE360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5" name="Freeform 5">
              <a:extLst>
                <a:ext uri="{FF2B5EF4-FFF2-40B4-BE49-F238E27FC236}">
                  <a16:creationId xmlns:a16="http://schemas.microsoft.com/office/drawing/2014/main" id="{596BD4B5-6833-40CC-96FE-EDC67563426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a:extLst>
              <a:ext uri="{FF2B5EF4-FFF2-40B4-BE49-F238E27FC236}">
                <a16:creationId xmlns:a16="http://schemas.microsoft.com/office/drawing/2014/main" id="{1E23E0C5-7087-4119-B123-D02AF0F0E9F9}"/>
              </a:ext>
            </a:extLst>
          </p:cNvPr>
          <p:cNvSpPr>
            <a:spLocks noGrp="1"/>
          </p:cNvSpPr>
          <p:nvPr>
            <p:ph type="title"/>
          </p:nvPr>
        </p:nvSpPr>
        <p:spPr>
          <a:xfrm>
            <a:off x="1683171" y="1169773"/>
            <a:ext cx="8825658" cy="2870161"/>
          </a:xfrm>
        </p:spPr>
        <p:txBody>
          <a:bodyPr vert="horz" lIns="91440" tIns="45720" rIns="91440" bIns="45720" rtlCol="0" anchor="b">
            <a:normAutofit/>
          </a:bodyPr>
          <a:lstStyle/>
          <a:p>
            <a:pPr algn="ctr"/>
            <a:r>
              <a:rPr lang="en-US" sz="5400">
                <a:solidFill>
                  <a:schemeClr val="tx1"/>
                </a:solidFill>
              </a:rPr>
              <a:t>Topic 3: DATA</a:t>
            </a:r>
          </a:p>
        </p:txBody>
      </p:sp>
      <p:cxnSp>
        <p:nvCxnSpPr>
          <p:cNvPr id="17" name="Straight Connector 16">
            <a:extLst>
              <a:ext uri="{FF2B5EF4-FFF2-40B4-BE49-F238E27FC236}">
                <a16:creationId xmlns:a16="http://schemas.microsoft.com/office/drawing/2014/main" id="{E81F53E2-F556-42FA-8D24-113839EE19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58249" y="4166888"/>
            <a:ext cx="675502" cy="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1509894"/>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028C90-608D-4A3D-AF7F-127457837CCC}"/>
              </a:ext>
            </a:extLst>
          </p:cNvPr>
          <p:cNvSpPr>
            <a:spLocks noGrp="1"/>
          </p:cNvSpPr>
          <p:nvPr>
            <p:ph type="title"/>
          </p:nvPr>
        </p:nvSpPr>
        <p:spPr>
          <a:xfrm>
            <a:off x="666750" y="973668"/>
            <a:ext cx="10591800" cy="706964"/>
          </a:xfrm>
        </p:spPr>
        <p:txBody>
          <a:bodyPr/>
          <a:lstStyle/>
          <a:p>
            <a:pPr lvl="1"/>
            <a:r>
              <a:rPr lang="en-US" sz="2400">
                <a:solidFill>
                  <a:schemeClr val="bg1"/>
                </a:solidFill>
              </a:rPr>
              <a:t>DDS Policy: PR.003 Positive Behavior Program and Behavior Support Plans </a:t>
            </a:r>
            <a:br>
              <a:rPr lang="en-US" sz="2400">
                <a:solidFill>
                  <a:schemeClr val="bg1"/>
                </a:solidFill>
              </a:rPr>
            </a:br>
            <a:r>
              <a:rPr lang="en-US" sz="2400">
                <a:solidFill>
                  <a:schemeClr val="bg1"/>
                </a:solidFill>
              </a:rPr>
              <a:t>Revised on 2/1/2018</a:t>
            </a:r>
            <a:br>
              <a:rPr lang="en-US" sz="2400">
                <a:solidFill>
                  <a:schemeClr val="bg1"/>
                </a:solidFill>
              </a:rPr>
            </a:br>
            <a:r>
              <a:rPr lang="en-US" sz="2400">
                <a:solidFill>
                  <a:schemeClr val="bg1"/>
                </a:solidFill>
              </a:rPr>
              <a:t>Section D.5 </a:t>
            </a:r>
            <a:br>
              <a:rPr lang="en-US"/>
            </a:br>
            <a:endParaRPr lang="en-US"/>
          </a:p>
        </p:txBody>
      </p:sp>
      <p:sp>
        <p:nvSpPr>
          <p:cNvPr id="3" name="Content Placeholder 2">
            <a:extLst>
              <a:ext uri="{FF2B5EF4-FFF2-40B4-BE49-F238E27FC236}">
                <a16:creationId xmlns:a16="http://schemas.microsoft.com/office/drawing/2014/main" id="{94FBD278-8B89-4031-94D0-4D95B17D11A8}"/>
              </a:ext>
            </a:extLst>
          </p:cNvPr>
          <p:cNvSpPr>
            <a:spLocks noGrp="1"/>
          </p:cNvSpPr>
          <p:nvPr>
            <p:ph idx="1"/>
          </p:nvPr>
        </p:nvSpPr>
        <p:spPr>
          <a:xfrm>
            <a:off x="228600" y="2286000"/>
            <a:ext cx="11677650" cy="4572000"/>
          </a:xfrm>
        </p:spPr>
        <p:txBody>
          <a:bodyPr>
            <a:normAutofit fontScale="92500" lnSpcReduction="20000"/>
          </a:bodyPr>
          <a:lstStyle/>
          <a:p>
            <a:pPr marL="0" lvl="0" indent="0">
              <a:buNone/>
            </a:pPr>
            <a:r>
              <a:rPr lang="en-US"/>
              <a:t>5. To develop appropriate data collection concerning the outcomes of an individual’s behavior support plan, a behaviorist shall:</a:t>
            </a:r>
          </a:p>
          <a:p>
            <a:pPr lvl="0">
              <a:buFont typeface="+mj-lt"/>
              <a:buAutoNum type="alphaLcParenR"/>
            </a:pPr>
            <a:r>
              <a:rPr lang="en-US"/>
              <a:t>Record data on the individual’s behaviors of concern which are being targeted by (1) medication, and (2) aversive procedures.  Describe how the individual’s behaviors of concern are manifested (i.e., indicate what behaviors a direct care worker might observe.)</a:t>
            </a:r>
          </a:p>
          <a:p>
            <a:pPr lvl="0">
              <a:buFont typeface="+mj-lt"/>
              <a:buAutoNum type="alphaLcParenR"/>
            </a:pPr>
            <a:r>
              <a:rPr lang="en-US"/>
              <a:t>Record data on the individual’s skills that are being built as an alternative to his or her behaviors of concern.</a:t>
            </a:r>
          </a:p>
          <a:p>
            <a:pPr lvl="0">
              <a:buFont typeface="+mj-lt"/>
              <a:buAutoNum type="alphaLcParenR"/>
            </a:pPr>
            <a:r>
              <a:rPr lang="en-US"/>
              <a:t>Review data periodically to determine if changes in the individual’s positive behavior support program are needed. The data shall be shared with all of the individual’s support staff and with any physician or APRN who has prescribed medication. Any change in medication or dosage shall be based upon an assessment of the individual’s longitudinal data.</a:t>
            </a:r>
          </a:p>
          <a:p>
            <a:pPr lvl="0">
              <a:buFont typeface="+mj-lt"/>
              <a:buAutoNum type="alphaLcParenR"/>
            </a:pPr>
            <a:r>
              <a:rPr lang="en-US"/>
              <a:t>Develop and graph comparisons between an individual’s intervention data versus his or her baseline data to determine whether the treatment is effective. Graphs that are easily readable allow an opportunity to evaluate treatment effects on dynamic behavioral changes. </a:t>
            </a:r>
          </a:p>
          <a:p>
            <a:pPr lvl="0">
              <a:buFont typeface="+mj-lt"/>
              <a:buAutoNum type="alphaLcParenR"/>
            </a:pPr>
            <a:r>
              <a:rPr lang="en-US"/>
              <a:t>Annotate interaction effects on the graphs, such as medication changes, emergent health issues, revisions in behavioral strategies, increased engagement in meaningful activities, or changes in significant persons in the individual’s life. An interpretive summary of the individual’s data should be included with any graphs.</a:t>
            </a:r>
          </a:p>
        </p:txBody>
      </p:sp>
    </p:spTree>
    <p:extLst>
      <p:ext uri="{BB962C8B-B14F-4D97-AF65-F5344CB8AC3E}">
        <p14:creationId xmlns:p14="http://schemas.microsoft.com/office/powerpoint/2010/main" val="14066417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B751EE-EC24-43EB-829B-A6D990B200C5}"/>
              </a:ext>
            </a:extLst>
          </p:cNvPr>
          <p:cNvSpPr>
            <a:spLocks noGrp="1"/>
          </p:cNvSpPr>
          <p:nvPr>
            <p:ph type="title"/>
          </p:nvPr>
        </p:nvSpPr>
        <p:spPr/>
        <p:txBody>
          <a:bodyPr/>
          <a:lstStyle/>
          <a:p>
            <a:r>
              <a:rPr lang="en-US"/>
              <a:t>Data driven solutions</a:t>
            </a:r>
          </a:p>
        </p:txBody>
      </p:sp>
      <p:sp>
        <p:nvSpPr>
          <p:cNvPr id="3" name="Content Placeholder 2">
            <a:extLst>
              <a:ext uri="{FF2B5EF4-FFF2-40B4-BE49-F238E27FC236}">
                <a16:creationId xmlns:a16="http://schemas.microsoft.com/office/drawing/2014/main" id="{F31F05AF-F94D-4105-93B0-DDB792576148}"/>
              </a:ext>
            </a:extLst>
          </p:cNvPr>
          <p:cNvSpPr>
            <a:spLocks noGrp="1"/>
          </p:cNvSpPr>
          <p:nvPr>
            <p:ph idx="1"/>
          </p:nvPr>
        </p:nvSpPr>
        <p:spPr/>
        <p:txBody>
          <a:bodyPr vert="horz" lIns="91440" tIns="45720" rIns="91440" bIns="45720" rtlCol="0" anchor="t">
            <a:normAutofit fontScale="92500"/>
          </a:bodyPr>
          <a:lstStyle/>
          <a:p>
            <a:r>
              <a:rPr lang="en-US"/>
              <a:t>If there are three emergency restraints in a 30-day period or a pattern in restraints, look beyond the numbers.  Do an analysis of what are the common, and uncommon variables related to the restraints such as time of day, shift, staffing, environmental variables, precursors to the event and how it may have been avoidable.</a:t>
            </a:r>
          </a:p>
          <a:p>
            <a:r>
              <a:rPr lang="en-US"/>
              <a:t>Be prepared to discuss the facts of Who, What, Where and How </a:t>
            </a:r>
          </a:p>
          <a:p>
            <a:r>
              <a:rPr lang="en-US"/>
              <a:t>Knowing what led up to any emergency restraint can help avoid them</a:t>
            </a:r>
          </a:p>
          <a:p>
            <a:r>
              <a:rPr lang="en-US"/>
              <a:t>It may be useful to use phase line data for med changes &amp; annotations</a:t>
            </a:r>
          </a:p>
          <a:p>
            <a:pPr marL="0" indent="0">
              <a:buNone/>
            </a:pPr>
            <a:r>
              <a:rPr lang="en-US"/>
              <a:t>	regarding medical changes, staffing changes, and/or significant </a:t>
            </a:r>
          </a:p>
          <a:p>
            <a:pPr marL="0" indent="0">
              <a:buNone/>
            </a:pPr>
            <a:r>
              <a:rPr lang="en-US"/>
              <a:t>	events (i.e., Pandemic restrictions, deaths of family members/housemate).</a:t>
            </a:r>
          </a:p>
          <a:p>
            <a:endParaRPr lang="en-US"/>
          </a:p>
        </p:txBody>
      </p:sp>
      <p:pic>
        <p:nvPicPr>
          <p:cNvPr id="4" name="Picture 4">
            <a:extLst>
              <a:ext uri="{FF2B5EF4-FFF2-40B4-BE49-F238E27FC236}">
                <a16:creationId xmlns:a16="http://schemas.microsoft.com/office/drawing/2014/main" id="{A64D5F96-60CC-4DC0-9832-7660EA8FC7FE}"/>
              </a:ext>
            </a:extLst>
          </p:cNvPr>
          <p:cNvPicPr>
            <a:picLocks noChangeAspect="1"/>
          </p:cNvPicPr>
          <p:nvPr/>
        </p:nvPicPr>
        <p:blipFill>
          <a:blip r:embed="rId2"/>
          <a:stretch>
            <a:fillRect/>
          </a:stretch>
        </p:blipFill>
        <p:spPr>
          <a:xfrm>
            <a:off x="9452811" y="3883196"/>
            <a:ext cx="2743200" cy="2750127"/>
          </a:xfrm>
          <a:prstGeom prst="rect">
            <a:avLst/>
          </a:prstGeom>
        </p:spPr>
      </p:pic>
    </p:spTree>
    <p:extLst>
      <p:ext uri="{BB962C8B-B14F-4D97-AF65-F5344CB8AC3E}">
        <p14:creationId xmlns:p14="http://schemas.microsoft.com/office/powerpoint/2010/main" val="41597843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6B3D8-7C2A-43DB-AA57-BA94340E4D5F}"/>
              </a:ext>
            </a:extLst>
          </p:cNvPr>
          <p:cNvSpPr>
            <a:spLocks noGrp="1"/>
          </p:cNvSpPr>
          <p:nvPr>
            <p:ph type="title"/>
          </p:nvPr>
        </p:nvSpPr>
        <p:spPr/>
        <p:txBody>
          <a:bodyPr/>
          <a:lstStyle/>
          <a:p>
            <a:r>
              <a:rPr lang="en-US"/>
              <a:t>Type of Things to consider w/ Restraints</a:t>
            </a:r>
          </a:p>
        </p:txBody>
      </p:sp>
      <p:sp>
        <p:nvSpPr>
          <p:cNvPr id="3" name="Content Placeholder 2">
            <a:extLst>
              <a:ext uri="{FF2B5EF4-FFF2-40B4-BE49-F238E27FC236}">
                <a16:creationId xmlns:a16="http://schemas.microsoft.com/office/drawing/2014/main" id="{0EBFFB98-A052-45BF-8227-5791D7344A3B}"/>
              </a:ext>
            </a:extLst>
          </p:cNvPr>
          <p:cNvSpPr>
            <a:spLocks noGrp="1"/>
          </p:cNvSpPr>
          <p:nvPr>
            <p:ph sz="half" idx="1"/>
          </p:nvPr>
        </p:nvSpPr>
        <p:spPr/>
        <p:txBody>
          <a:bodyPr vert="horz" lIns="91440" tIns="45720" rIns="91440" bIns="45720" rtlCol="0" anchor="t">
            <a:normAutofit lnSpcReduction="10000"/>
          </a:bodyPr>
          <a:lstStyle/>
          <a:p>
            <a:r>
              <a:rPr lang="en-US"/>
              <a:t>Changes in medical status (I.e., blood sugar levels, TSH, COVID-19, UTI, etc.)</a:t>
            </a:r>
          </a:p>
          <a:p>
            <a:r>
              <a:rPr lang="en-US"/>
              <a:t>Change in staffing (I.e., new staff, staff changes within shifts, etc.)</a:t>
            </a:r>
          </a:p>
          <a:p>
            <a:r>
              <a:rPr lang="en-US"/>
              <a:t>Seasonal changes and patterns in previous data</a:t>
            </a:r>
          </a:p>
          <a:p>
            <a:r>
              <a:rPr lang="en-US"/>
              <a:t>Recent changes in medications whether medical or psychiatric</a:t>
            </a:r>
          </a:p>
          <a:p>
            <a:r>
              <a:rPr lang="en-US"/>
              <a:t>Losses (I.e., housemates, staff, day program, activities, etc.)</a:t>
            </a:r>
          </a:p>
        </p:txBody>
      </p:sp>
      <p:sp>
        <p:nvSpPr>
          <p:cNvPr id="4" name="Content Placeholder 3">
            <a:extLst>
              <a:ext uri="{FF2B5EF4-FFF2-40B4-BE49-F238E27FC236}">
                <a16:creationId xmlns:a16="http://schemas.microsoft.com/office/drawing/2014/main" id="{CB8C15C4-EDDB-4F6D-99E9-1A8950391E46}"/>
              </a:ext>
            </a:extLst>
          </p:cNvPr>
          <p:cNvSpPr>
            <a:spLocks noGrp="1"/>
          </p:cNvSpPr>
          <p:nvPr>
            <p:ph sz="half" idx="2"/>
          </p:nvPr>
        </p:nvSpPr>
        <p:spPr/>
        <p:txBody>
          <a:bodyPr vert="horz" lIns="91440" tIns="45720" rIns="91440" bIns="45720" rtlCol="0" anchor="t">
            <a:normAutofit lnSpcReduction="10000"/>
          </a:bodyPr>
          <a:lstStyle/>
          <a:p>
            <a:r>
              <a:rPr lang="en-US"/>
              <a:t>Trauma history – It may not be advisable for some individuals to use hands on restraints depending on their trauma history.</a:t>
            </a:r>
          </a:p>
          <a:p>
            <a:r>
              <a:rPr lang="en-US"/>
              <a:t>Behaviors of Concerns - sexualized behavior, opportunistic, </a:t>
            </a:r>
          </a:p>
          <a:p>
            <a:r>
              <a:rPr lang="en-US"/>
              <a:t>Safety Concerns (Do you have enough staff to safely do an appropriate restraint, does the individual have medical issues that would recommend not using restraints)</a:t>
            </a:r>
          </a:p>
        </p:txBody>
      </p:sp>
    </p:spTree>
    <p:extLst>
      <p:ext uri="{BB962C8B-B14F-4D97-AF65-F5344CB8AC3E}">
        <p14:creationId xmlns:p14="http://schemas.microsoft.com/office/powerpoint/2010/main" val="38353634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6" name="Rectangle 15">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9" name="Rectangle 18">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3" name="Rectangle 22">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CDD0ABC6-1B71-4B84-9CE6-28B66250B0FB}"/>
              </a:ext>
            </a:extLst>
          </p:cNvPr>
          <p:cNvSpPr>
            <a:spLocks noGrp="1"/>
          </p:cNvSpPr>
          <p:nvPr>
            <p:ph type="title"/>
          </p:nvPr>
        </p:nvSpPr>
        <p:spPr>
          <a:xfrm>
            <a:off x="8160773" y="1113062"/>
            <a:ext cx="3382297" cy="3281957"/>
          </a:xfrm>
        </p:spPr>
        <p:txBody>
          <a:bodyPr vert="horz" lIns="91440" tIns="45720" rIns="91440" bIns="45720" rtlCol="0" anchor="b">
            <a:normAutofit/>
          </a:bodyPr>
          <a:lstStyle/>
          <a:p>
            <a:r>
              <a:rPr lang="en-US" sz="5400" b="0" i="0" kern="1200">
                <a:solidFill>
                  <a:srgbClr val="EBEBEB"/>
                </a:solidFill>
                <a:latin typeface="+mj-lt"/>
                <a:ea typeface="+mj-ea"/>
                <a:cs typeface="+mj-cs"/>
              </a:rPr>
              <a:t>Data Sheets</a:t>
            </a:r>
          </a:p>
        </p:txBody>
      </p:sp>
      <p:pic>
        <p:nvPicPr>
          <p:cNvPr id="10" name="Picture 9" descr="Table&#10;&#10;Description automatically generated">
            <a:extLst>
              <a:ext uri="{FF2B5EF4-FFF2-40B4-BE49-F238E27FC236}">
                <a16:creationId xmlns:a16="http://schemas.microsoft.com/office/drawing/2014/main" id="{0592F733-77CD-41D4-901B-E7AE91D03691}"/>
              </a:ext>
            </a:extLst>
          </p:cNvPr>
          <p:cNvPicPr>
            <a:picLocks noChangeAspect="1"/>
          </p:cNvPicPr>
          <p:nvPr/>
        </p:nvPicPr>
        <p:blipFill>
          <a:blip r:embed="rId3"/>
          <a:stretch>
            <a:fillRect/>
          </a:stretch>
        </p:blipFill>
        <p:spPr>
          <a:xfrm>
            <a:off x="1109763" y="1656031"/>
            <a:ext cx="6470907" cy="3542821"/>
          </a:xfrm>
          <a:prstGeom prst="roundRect">
            <a:avLst>
              <a:gd name="adj" fmla="val 1858"/>
            </a:avLst>
          </a:prstGeom>
          <a:effectLst>
            <a:outerShdw blurRad="50800" dist="50800" dir="5400000" algn="tl" rotWithShape="0">
              <a:srgbClr val="000000">
                <a:alpha val="43000"/>
              </a:srgbClr>
            </a:outerShdw>
          </a:effectLst>
        </p:spPr>
      </p:pic>
      <p:sp>
        <p:nvSpPr>
          <p:cNvPr id="7" name="Text Placeholder 6">
            <a:extLst>
              <a:ext uri="{FF2B5EF4-FFF2-40B4-BE49-F238E27FC236}">
                <a16:creationId xmlns:a16="http://schemas.microsoft.com/office/drawing/2014/main" id="{3871C858-6297-4EBF-82FF-022251531524}"/>
              </a:ext>
            </a:extLst>
          </p:cNvPr>
          <p:cNvSpPr>
            <a:spLocks noGrp="1"/>
          </p:cNvSpPr>
          <p:nvPr>
            <p:ph type="body" sz="half" idx="2"/>
          </p:nvPr>
        </p:nvSpPr>
        <p:spPr/>
        <p:txBody>
          <a:bodyPr/>
          <a:lstStyle/>
          <a:p>
            <a:endParaRPr lang="en-US"/>
          </a:p>
        </p:txBody>
      </p:sp>
      <p:sp>
        <p:nvSpPr>
          <p:cNvPr id="11" name="Footer Placeholder 10">
            <a:extLst>
              <a:ext uri="{FF2B5EF4-FFF2-40B4-BE49-F238E27FC236}">
                <a16:creationId xmlns:a16="http://schemas.microsoft.com/office/drawing/2014/main" id="{45EA525A-DEC0-4CE3-B39B-5D22FF62702B}"/>
              </a:ext>
            </a:extLst>
          </p:cNvPr>
          <p:cNvSpPr>
            <a:spLocks noGrp="1"/>
          </p:cNvSpPr>
          <p:nvPr>
            <p:ph type="ftr" sz="quarter" idx="11"/>
          </p:nvPr>
        </p:nvSpPr>
        <p:spPr/>
        <p:txBody>
          <a:bodyPr/>
          <a:lstStyle/>
          <a:p>
            <a:r>
              <a:rPr lang="en-US"/>
              <a:t>CCH Example</a:t>
            </a:r>
          </a:p>
        </p:txBody>
      </p:sp>
    </p:spTree>
    <p:extLst>
      <p:ext uri="{BB962C8B-B14F-4D97-AF65-F5344CB8AC3E}">
        <p14:creationId xmlns:p14="http://schemas.microsoft.com/office/powerpoint/2010/main" val="214361785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2"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Title 1">
            <a:extLst>
              <a:ext uri="{FF2B5EF4-FFF2-40B4-BE49-F238E27FC236}">
                <a16:creationId xmlns:a16="http://schemas.microsoft.com/office/drawing/2014/main" id="{3D697EE1-E078-472B-B479-F44E270C9F56}"/>
              </a:ext>
            </a:extLst>
          </p:cNvPr>
          <p:cNvSpPr>
            <a:spLocks noGrp="1"/>
          </p:cNvSpPr>
          <p:nvPr>
            <p:ph type="title"/>
          </p:nvPr>
        </p:nvSpPr>
        <p:spPr>
          <a:xfrm>
            <a:off x="994087" y="1130603"/>
            <a:ext cx="3342442" cy="4596794"/>
          </a:xfrm>
        </p:spPr>
        <p:txBody>
          <a:bodyPr anchor="ctr">
            <a:normAutofit/>
          </a:bodyPr>
          <a:lstStyle/>
          <a:p>
            <a:pPr lvl="1"/>
            <a:r>
              <a:rPr lang="en-US" sz="3200" u="sng">
                <a:solidFill>
                  <a:srgbClr val="EBEBEB"/>
                </a:solidFill>
                <a:latin typeface="+mj-lt"/>
              </a:rPr>
              <a:t>Restraints</a:t>
            </a:r>
            <a:br>
              <a:rPr lang="en-US" sz="3200" u="sng">
                <a:latin typeface="+mj-lt"/>
                <a:ea typeface="+mj-lt"/>
                <a:cs typeface="+mj-lt"/>
              </a:rPr>
            </a:br>
            <a:r>
              <a:rPr lang="en-US" sz="3200">
                <a:solidFill>
                  <a:srgbClr val="EBEBEB"/>
                </a:solidFill>
                <a:latin typeface="+mj-lt"/>
              </a:rPr>
              <a:t>Mentioned in DDS Policies: PR. 002, 003 and 004</a:t>
            </a:r>
            <a:br>
              <a:rPr lang="en-US" sz="3200">
                <a:latin typeface="+mj-lt"/>
                <a:ea typeface="+mj-lt"/>
                <a:cs typeface="+mj-lt"/>
              </a:rPr>
            </a:br>
            <a:r>
              <a:rPr lang="en-US" sz="3200">
                <a:solidFill>
                  <a:srgbClr val="EBEBEB"/>
                </a:solidFill>
                <a:latin typeface="+mj-lt"/>
              </a:rPr>
              <a:t>Revised on 2/1/18</a:t>
            </a:r>
            <a:br>
              <a:rPr lang="en-US" sz="3200"/>
            </a:br>
            <a:endParaRPr lang="en-US" sz="3200">
              <a:solidFill>
                <a:srgbClr val="EBEBEB"/>
              </a:solidFill>
            </a:endParaRPr>
          </a:p>
        </p:txBody>
      </p:sp>
      <p:sp>
        <p:nvSpPr>
          <p:cNvPr id="3" name="Content Placeholder 2">
            <a:extLst>
              <a:ext uri="{FF2B5EF4-FFF2-40B4-BE49-F238E27FC236}">
                <a16:creationId xmlns:a16="http://schemas.microsoft.com/office/drawing/2014/main" id="{18518740-DB7C-4C46-806B-5DF0D4D41FA7}"/>
              </a:ext>
            </a:extLst>
          </p:cNvPr>
          <p:cNvSpPr>
            <a:spLocks noGrp="1"/>
          </p:cNvSpPr>
          <p:nvPr>
            <p:ph idx="1"/>
          </p:nvPr>
        </p:nvSpPr>
        <p:spPr>
          <a:xfrm>
            <a:off x="5290077" y="437513"/>
            <a:ext cx="5502614" cy="5954325"/>
          </a:xfrm>
        </p:spPr>
        <p:txBody>
          <a:bodyPr vert="horz" lIns="91440" tIns="45720" rIns="91440" bIns="45720" rtlCol="0" anchor="ctr">
            <a:normAutofit/>
          </a:bodyPr>
          <a:lstStyle/>
          <a:p>
            <a:pPr>
              <a:lnSpc>
                <a:spcPct val="90000"/>
              </a:lnSpc>
            </a:pPr>
            <a:r>
              <a:rPr lang="en-US" sz="1400"/>
              <a:t>In all 3 DDS Policies referenced here, restraints are mentioned and defined in the following manner:</a:t>
            </a:r>
          </a:p>
          <a:p>
            <a:pPr lvl="1">
              <a:lnSpc>
                <a:spcPct val="90000"/>
              </a:lnSpc>
            </a:pPr>
            <a:r>
              <a:rPr lang="en-US" sz="1400">
                <a:ea typeface="+mn-lt"/>
                <a:cs typeface="+mn-lt"/>
              </a:rPr>
              <a:t>“Mechanical restraint” means an apparatus used to restrict an individual’s movement, including any device, such as helmets, mitts or bedrails, used to prevent self-injury. Devices designed by a physical therapist and approved by a physician that are used to achieve proper body alignment or balance, and protective devices approved by a physician to address an individual’s medical condition are </a:t>
            </a:r>
            <a:r>
              <a:rPr lang="en-US" sz="1400" u="sng">
                <a:ea typeface="+mn-lt"/>
                <a:cs typeface="+mn-lt"/>
              </a:rPr>
              <a:t>not</a:t>
            </a:r>
            <a:r>
              <a:rPr lang="en-US" sz="1400">
                <a:ea typeface="+mn-lt"/>
                <a:cs typeface="+mn-lt"/>
              </a:rPr>
              <a:t> mechanical restraints.  </a:t>
            </a:r>
          </a:p>
          <a:p>
            <a:pPr lvl="1">
              <a:lnSpc>
                <a:spcPct val="90000"/>
              </a:lnSpc>
            </a:pPr>
            <a:r>
              <a:rPr lang="en-US" sz="1400">
                <a:ea typeface="+mn-lt"/>
                <a:cs typeface="+mn-lt"/>
              </a:rPr>
              <a:t>"Physical restraint" means a department-approved physical intervention used to restrict an individual’s movement to protect the individual or to prevent self-injury or injury to another person. </a:t>
            </a:r>
            <a:endParaRPr lang="en-US" sz="1400"/>
          </a:p>
          <a:p>
            <a:pPr lvl="1">
              <a:lnSpc>
                <a:spcPct val="90000"/>
              </a:lnSpc>
            </a:pPr>
            <a:r>
              <a:rPr lang="en-US" sz="1400">
                <a:ea typeface="+mn-lt"/>
                <a:cs typeface="+mn-lt"/>
              </a:rPr>
              <a:t>“Chemical restraint” means psychiatric medication administrated on an emergency basis to an individual, who is in danger of harming himself or herself or another person, when all other interventions have failed. </a:t>
            </a:r>
            <a:r>
              <a:rPr lang="en-US" sz="1400" i="1">
                <a:ea typeface="+mn-lt"/>
                <a:cs typeface="+mn-lt"/>
              </a:rPr>
              <a:t>Medications used for pre-sedation for medical or dental procedures are not considered to be chemical restraints</a:t>
            </a:r>
            <a:r>
              <a:rPr lang="en-US" sz="1400">
                <a:ea typeface="+mn-lt"/>
                <a:cs typeface="+mn-lt"/>
              </a:rPr>
              <a:t>. </a:t>
            </a:r>
            <a:endParaRPr lang="en-US" sz="1400"/>
          </a:p>
        </p:txBody>
      </p:sp>
    </p:spTree>
    <p:extLst>
      <p:ext uri="{BB962C8B-B14F-4D97-AF65-F5344CB8AC3E}">
        <p14:creationId xmlns:p14="http://schemas.microsoft.com/office/powerpoint/2010/main" val="12817024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0F1B3-87B0-44C2-A4A0-69C4F23CA7CC}"/>
              </a:ext>
            </a:extLst>
          </p:cNvPr>
          <p:cNvSpPr>
            <a:spLocks noGrp="1"/>
          </p:cNvSpPr>
          <p:nvPr>
            <p:ph type="title"/>
          </p:nvPr>
        </p:nvSpPr>
        <p:spPr/>
        <p:txBody>
          <a:bodyPr/>
          <a:lstStyle/>
          <a:p>
            <a:r>
              <a:rPr lang="en-US"/>
              <a:t>Data sheets help fill in the gaps</a:t>
            </a:r>
          </a:p>
        </p:txBody>
      </p:sp>
      <p:sp>
        <p:nvSpPr>
          <p:cNvPr id="3" name="Text Placeholder 2">
            <a:extLst>
              <a:ext uri="{FF2B5EF4-FFF2-40B4-BE49-F238E27FC236}">
                <a16:creationId xmlns:a16="http://schemas.microsoft.com/office/drawing/2014/main" id="{1DC081E1-D06C-419B-9F0D-1FBDB6204A41}"/>
              </a:ext>
            </a:extLst>
          </p:cNvPr>
          <p:cNvSpPr>
            <a:spLocks noGrp="1"/>
          </p:cNvSpPr>
          <p:nvPr>
            <p:ph type="body" idx="1"/>
          </p:nvPr>
        </p:nvSpPr>
        <p:spPr>
          <a:xfrm>
            <a:off x="1270843" y="2603501"/>
            <a:ext cx="4825157" cy="566404"/>
          </a:xfrm>
        </p:spPr>
        <p:txBody>
          <a:bodyPr/>
          <a:lstStyle/>
          <a:p>
            <a:r>
              <a:rPr lang="en-US"/>
              <a:t>Compare bx to restraints</a:t>
            </a:r>
          </a:p>
        </p:txBody>
      </p:sp>
      <p:pic>
        <p:nvPicPr>
          <p:cNvPr id="7" name="Content Placeholder 6">
            <a:extLst>
              <a:ext uri="{FF2B5EF4-FFF2-40B4-BE49-F238E27FC236}">
                <a16:creationId xmlns:a16="http://schemas.microsoft.com/office/drawing/2014/main" id="{B0DF7FC3-C65D-4A39-A94B-5AD526F7DE3C}"/>
              </a:ext>
            </a:extLst>
          </p:cNvPr>
          <p:cNvPicPr>
            <a:picLocks noGrp="1" noChangeAspect="1"/>
          </p:cNvPicPr>
          <p:nvPr>
            <p:ph sz="half" idx="2"/>
          </p:nvPr>
        </p:nvPicPr>
        <p:blipFill>
          <a:blip r:embed="rId2"/>
          <a:stretch>
            <a:fillRect/>
          </a:stretch>
        </p:blipFill>
        <p:spPr>
          <a:xfrm>
            <a:off x="1155700" y="3429000"/>
            <a:ext cx="4824413" cy="2455332"/>
          </a:xfrm>
          <a:prstGeom prst="rect">
            <a:avLst/>
          </a:prstGeom>
        </p:spPr>
      </p:pic>
      <p:sp>
        <p:nvSpPr>
          <p:cNvPr id="5" name="Text Placeholder 4">
            <a:extLst>
              <a:ext uri="{FF2B5EF4-FFF2-40B4-BE49-F238E27FC236}">
                <a16:creationId xmlns:a16="http://schemas.microsoft.com/office/drawing/2014/main" id="{8D3D6498-4AC3-48C2-8679-9D86A41E1811}"/>
              </a:ext>
            </a:extLst>
          </p:cNvPr>
          <p:cNvSpPr>
            <a:spLocks noGrp="1"/>
          </p:cNvSpPr>
          <p:nvPr>
            <p:ph type="body" sz="quarter" idx="3"/>
          </p:nvPr>
        </p:nvSpPr>
        <p:spPr/>
        <p:txBody>
          <a:bodyPr/>
          <a:lstStyle/>
          <a:p>
            <a:r>
              <a:rPr lang="en-US"/>
              <a:t>What factors are in the data</a:t>
            </a:r>
          </a:p>
        </p:txBody>
      </p:sp>
      <p:pic>
        <p:nvPicPr>
          <p:cNvPr id="8" name="Content Placeholder 7">
            <a:extLst>
              <a:ext uri="{FF2B5EF4-FFF2-40B4-BE49-F238E27FC236}">
                <a16:creationId xmlns:a16="http://schemas.microsoft.com/office/drawing/2014/main" id="{17FFB488-E1BF-4371-9793-022391AD1863}"/>
              </a:ext>
            </a:extLst>
          </p:cNvPr>
          <p:cNvPicPr>
            <a:picLocks noGrp="1" noChangeAspect="1"/>
          </p:cNvPicPr>
          <p:nvPr>
            <p:ph sz="quarter" idx="4"/>
          </p:nvPr>
        </p:nvPicPr>
        <p:blipFill>
          <a:blip r:embed="rId3"/>
          <a:stretch>
            <a:fillRect/>
          </a:stretch>
        </p:blipFill>
        <p:spPr>
          <a:xfrm>
            <a:off x="6321426" y="3179763"/>
            <a:ext cx="4825158" cy="2840037"/>
          </a:xfrm>
          <a:prstGeom prst="rect">
            <a:avLst/>
          </a:prstGeom>
        </p:spPr>
      </p:pic>
      <p:sp>
        <p:nvSpPr>
          <p:cNvPr id="9" name="Arrow: Up 8">
            <a:extLst>
              <a:ext uri="{FF2B5EF4-FFF2-40B4-BE49-F238E27FC236}">
                <a16:creationId xmlns:a16="http://schemas.microsoft.com/office/drawing/2014/main" id="{261CBF4B-BFA0-4255-8891-582668E9A3EF}"/>
              </a:ext>
            </a:extLst>
          </p:cNvPr>
          <p:cNvSpPr/>
          <p:nvPr/>
        </p:nvSpPr>
        <p:spPr>
          <a:xfrm>
            <a:off x="7972425" y="6019800"/>
            <a:ext cx="484632" cy="97840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68823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3" name="Freeform: Shape 12">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5"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1E120BB6-1E87-4075-9DB4-D4D78E14888E}"/>
              </a:ext>
            </a:extLst>
          </p:cNvPr>
          <p:cNvSpPr>
            <a:spLocks noGrp="1"/>
          </p:cNvSpPr>
          <p:nvPr>
            <p:ph type="title"/>
          </p:nvPr>
        </p:nvSpPr>
        <p:spPr>
          <a:xfrm>
            <a:off x="1154955" y="973668"/>
            <a:ext cx="2942210" cy="1020232"/>
          </a:xfrm>
        </p:spPr>
        <p:txBody>
          <a:bodyPr>
            <a:normAutofit/>
          </a:bodyPr>
          <a:lstStyle/>
          <a:p>
            <a:pPr>
              <a:lnSpc>
                <a:spcPct val="90000"/>
              </a:lnSpc>
            </a:pPr>
            <a:r>
              <a:rPr lang="en-US" sz="3300">
                <a:solidFill>
                  <a:srgbClr val="EBEBEB"/>
                </a:solidFill>
              </a:rPr>
              <a:t>Graphs &amp; Annotations</a:t>
            </a:r>
          </a:p>
        </p:txBody>
      </p:sp>
      <p:pic>
        <p:nvPicPr>
          <p:cNvPr id="4" name="Content Placeholder 3">
            <a:extLst>
              <a:ext uri="{FF2B5EF4-FFF2-40B4-BE49-F238E27FC236}">
                <a16:creationId xmlns:a16="http://schemas.microsoft.com/office/drawing/2014/main" id="{B1487E58-33E4-4FF7-BE92-3735F67C4CCF}"/>
              </a:ext>
            </a:extLst>
          </p:cNvPr>
          <p:cNvPicPr>
            <a:picLocks noChangeAspect="1"/>
          </p:cNvPicPr>
          <p:nvPr/>
        </p:nvPicPr>
        <p:blipFill>
          <a:blip r:embed="rId2"/>
          <a:stretch>
            <a:fillRect/>
          </a:stretch>
        </p:blipFill>
        <p:spPr>
          <a:xfrm>
            <a:off x="5142960" y="1993900"/>
            <a:ext cx="6391533" cy="3035978"/>
          </a:xfrm>
          <a:prstGeom prst="rect">
            <a:avLst/>
          </a:prstGeom>
        </p:spPr>
      </p:pic>
      <p:sp>
        <p:nvSpPr>
          <p:cNvPr id="17" name="Rectangle 16">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Content Placeholder 7">
            <a:extLst>
              <a:ext uri="{FF2B5EF4-FFF2-40B4-BE49-F238E27FC236}">
                <a16:creationId xmlns:a16="http://schemas.microsoft.com/office/drawing/2014/main" id="{FA33CDDF-0AF1-4A9D-8AB7-1DA967855567}"/>
              </a:ext>
            </a:extLst>
          </p:cNvPr>
          <p:cNvSpPr>
            <a:spLocks noGrp="1"/>
          </p:cNvSpPr>
          <p:nvPr>
            <p:ph idx="1"/>
          </p:nvPr>
        </p:nvSpPr>
        <p:spPr>
          <a:xfrm>
            <a:off x="1154955" y="2120900"/>
            <a:ext cx="3133726" cy="3898900"/>
          </a:xfrm>
        </p:spPr>
        <p:txBody>
          <a:bodyPr>
            <a:normAutofit/>
          </a:bodyPr>
          <a:lstStyle/>
          <a:p>
            <a:r>
              <a:rPr lang="en-US">
                <a:solidFill>
                  <a:srgbClr val="FFFFFF"/>
                </a:solidFill>
              </a:rPr>
              <a:t>You can use lines to indicate major events or changes in the persons life</a:t>
            </a:r>
          </a:p>
          <a:p>
            <a:r>
              <a:rPr lang="en-US">
                <a:solidFill>
                  <a:srgbClr val="FFFFFF"/>
                </a:solidFill>
              </a:rPr>
              <a:t>Also changes in medical status or medication changes to  visually show change</a:t>
            </a:r>
          </a:p>
        </p:txBody>
      </p:sp>
      <p:sp>
        <p:nvSpPr>
          <p:cNvPr id="23"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6" name="TextBox 5">
            <a:extLst>
              <a:ext uri="{FF2B5EF4-FFF2-40B4-BE49-F238E27FC236}">
                <a16:creationId xmlns:a16="http://schemas.microsoft.com/office/drawing/2014/main" id="{BB2EBAC2-1819-44E5-8EDB-77050574ADB0}"/>
              </a:ext>
            </a:extLst>
          </p:cNvPr>
          <p:cNvSpPr txBox="1"/>
          <p:nvPr/>
        </p:nvSpPr>
        <p:spPr>
          <a:xfrm>
            <a:off x="10437812" y="1993900"/>
            <a:ext cx="1330853" cy="369332"/>
          </a:xfrm>
          <a:prstGeom prst="rect">
            <a:avLst/>
          </a:prstGeom>
          <a:noFill/>
        </p:spPr>
        <p:txBody>
          <a:bodyPr wrap="square" rtlCol="0">
            <a:spAutoFit/>
          </a:bodyPr>
          <a:lstStyle/>
          <a:p>
            <a:r>
              <a:rPr lang="en-US"/>
              <a:t>f</a:t>
            </a:r>
          </a:p>
        </p:txBody>
      </p:sp>
      <p:sp>
        <p:nvSpPr>
          <p:cNvPr id="7" name="Arrow: Right 6">
            <a:extLst>
              <a:ext uri="{FF2B5EF4-FFF2-40B4-BE49-F238E27FC236}">
                <a16:creationId xmlns:a16="http://schemas.microsoft.com/office/drawing/2014/main" id="{18B8039C-455D-4E66-B056-34984E17B0EB}"/>
              </a:ext>
            </a:extLst>
          </p:cNvPr>
          <p:cNvSpPr/>
          <p:nvPr/>
        </p:nvSpPr>
        <p:spPr>
          <a:xfrm>
            <a:off x="7058025" y="2614613"/>
            <a:ext cx="400050" cy="523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8">
            <a:extLst>
              <a:ext uri="{FF2B5EF4-FFF2-40B4-BE49-F238E27FC236}">
                <a16:creationId xmlns:a16="http://schemas.microsoft.com/office/drawing/2014/main" id="{0D50FF14-15CC-444B-B0A9-51F4295D2C3D}"/>
              </a:ext>
            </a:extLst>
          </p:cNvPr>
          <p:cNvSpPr>
            <a:spLocks noGrp="1"/>
          </p:cNvSpPr>
          <p:nvPr>
            <p:ph type="ftr" sz="quarter" idx="11"/>
          </p:nvPr>
        </p:nvSpPr>
        <p:spPr/>
        <p:txBody>
          <a:bodyPr/>
          <a:lstStyle/>
          <a:p>
            <a:r>
              <a:rPr lang="en-US"/>
              <a:t>Graph taken from PRC submission</a:t>
            </a:r>
          </a:p>
        </p:txBody>
      </p:sp>
    </p:spTree>
    <p:extLst>
      <p:ext uri="{BB962C8B-B14F-4D97-AF65-F5344CB8AC3E}">
        <p14:creationId xmlns:p14="http://schemas.microsoft.com/office/powerpoint/2010/main" val="1283544265"/>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483A1-6436-42F7-8971-2CEB76461AB3}"/>
              </a:ext>
            </a:extLst>
          </p:cNvPr>
          <p:cNvSpPr>
            <a:spLocks noGrp="1"/>
          </p:cNvSpPr>
          <p:nvPr>
            <p:ph type="title"/>
          </p:nvPr>
        </p:nvSpPr>
        <p:spPr/>
        <p:txBody>
          <a:bodyPr/>
          <a:lstStyle/>
          <a:p>
            <a:r>
              <a:rPr lang="en-US"/>
              <a:t>Planned Restraints</a:t>
            </a:r>
          </a:p>
        </p:txBody>
      </p:sp>
      <p:sp>
        <p:nvSpPr>
          <p:cNvPr id="3" name="Content Placeholder 2">
            <a:extLst>
              <a:ext uri="{FF2B5EF4-FFF2-40B4-BE49-F238E27FC236}">
                <a16:creationId xmlns:a16="http://schemas.microsoft.com/office/drawing/2014/main" id="{D9ED7D95-F943-4102-BEFF-7B62DE85DC4A}"/>
              </a:ext>
            </a:extLst>
          </p:cNvPr>
          <p:cNvSpPr>
            <a:spLocks noGrp="1"/>
          </p:cNvSpPr>
          <p:nvPr>
            <p:ph sz="half" idx="1"/>
          </p:nvPr>
        </p:nvSpPr>
        <p:spPr/>
        <p:txBody>
          <a:bodyPr vert="horz" lIns="91440" tIns="45720" rIns="91440" bIns="45720" rtlCol="0" anchor="t">
            <a:normAutofit fontScale="92500" lnSpcReduction="10000"/>
          </a:bodyPr>
          <a:lstStyle/>
          <a:p>
            <a:r>
              <a:rPr lang="en-US"/>
              <a:t>Make sure the type of restraint used is an approved planned restraint using the least restrictive measures first.</a:t>
            </a:r>
          </a:p>
          <a:p>
            <a:r>
              <a:rPr lang="en-US"/>
              <a:t>Documentation of planned restraints on 255's are critical.  You must fill out all necessary information: Time In/Out of the restraint, Restraint Type, Behavior Type, and if any injury was caused by the restraint.  </a:t>
            </a:r>
          </a:p>
          <a:p>
            <a:r>
              <a:rPr lang="en-US"/>
              <a:t>There are follow up reports that may need to be completed particularly if injury was caused.</a:t>
            </a:r>
          </a:p>
        </p:txBody>
      </p:sp>
      <p:sp>
        <p:nvSpPr>
          <p:cNvPr id="4" name="Content Placeholder 3">
            <a:extLst>
              <a:ext uri="{FF2B5EF4-FFF2-40B4-BE49-F238E27FC236}">
                <a16:creationId xmlns:a16="http://schemas.microsoft.com/office/drawing/2014/main" id="{A27E257C-070D-442C-8E55-35F5C2D28C96}"/>
              </a:ext>
            </a:extLst>
          </p:cNvPr>
          <p:cNvSpPr>
            <a:spLocks noGrp="1"/>
          </p:cNvSpPr>
          <p:nvPr>
            <p:ph sz="half" idx="2"/>
          </p:nvPr>
        </p:nvSpPr>
        <p:spPr/>
        <p:txBody>
          <a:bodyPr vert="horz" lIns="91440" tIns="45720" rIns="91440" bIns="45720" rtlCol="0" anchor="t">
            <a:normAutofit fontScale="92500" lnSpcReduction="10000"/>
          </a:bodyPr>
          <a:lstStyle/>
          <a:p>
            <a:r>
              <a:rPr lang="en-US" b="1"/>
              <a:t>Restraint Type:  </a:t>
            </a:r>
            <a:r>
              <a:rPr lang="en-US"/>
              <a:t>If you first escorted the person prior to needing to use Floor control you would check both boxes.</a:t>
            </a:r>
          </a:p>
          <a:p>
            <a:r>
              <a:rPr lang="en-US" b="1"/>
              <a:t>Behavior Type:</a:t>
            </a:r>
            <a:r>
              <a:rPr lang="en-US"/>
              <a:t> This indicates to others what behavior prompted the use for the planned restraint.  Please make sure these align with what is listed in your behavioral support plan.  If it was an emergency restraint you should still indicate the behavior as it may be something to be addressed in a guideline or plan if it becomes a pattern.</a:t>
            </a:r>
          </a:p>
        </p:txBody>
      </p:sp>
    </p:spTree>
    <p:extLst>
      <p:ext uri="{BB962C8B-B14F-4D97-AF65-F5344CB8AC3E}">
        <p14:creationId xmlns:p14="http://schemas.microsoft.com/office/powerpoint/2010/main" val="32496348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EDD89C-1A96-4BF5-8837-0E009779014E}"/>
              </a:ext>
            </a:extLst>
          </p:cNvPr>
          <p:cNvSpPr>
            <a:spLocks noGrp="1"/>
          </p:cNvSpPr>
          <p:nvPr>
            <p:ph type="title"/>
          </p:nvPr>
        </p:nvSpPr>
        <p:spPr>
          <a:xfrm>
            <a:off x="1154954" y="1002244"/>
            <a:ext cx="8761413" cy="706964"/>
          </a:xfrm>
        </p:spPr>
        <p:txBody>
          <a:bodyPr/>
          <a:lstStyle/>
          <a:p>
            <a:r>
              <a:rPr lang="en-US"/>
              <a:t>Choose how to display your data</a:t>
            </a:r>
            <a:br>
              <a:rPr lang="en-US"/>
            </a:br>
            <a:endParaRPr lang="en-US"/>
          </a:p>
        </p:txBody>
      </p:sp>
      <p:sp>
        <p:nvSpPr>
          <p:cNvPr id="3" name="Text Placeholder 2">
            <a:extLst>
              <a:ext uri="{FF2B5EF4-FFF2-40B4-BE49-F238E27FC236}">
                <a16:creationId xmlns:a16="http://schemas.microsoft.com/office/drawing/2014/main" id="{7A0D7B86-6314-4E6D-B88B-96A9BDD488D9}"/>
              </a:ext>
            </a:extLst>
          </p:cNvPr>
          <p:cNvSpPr>
            <a:spLocks noGrp="1"/>
          </p:cNvSpPr>
          <p:nvPr>
            <p:ph type="body" idx="1"/>
          </p:nvPr>
        </p:nvSpPr>
        <p:spPr/>
        <p:txBody>
          <a:bodyPr/>
          <a:lstStyle/>
          <a:p>
            <a:r>
              <a:rPr lang="en-US"/>
              <a:t>Tables </a:t>
            </a:r>
          </a:p>
        </p:txBody>
      </p:sp>
      <p:pic>
        <p:nvPicPr>
          <p:cNvPr id="9" name="Content Placeholder 8">
            <a:extLst>
              <a:ext uri="{FF2B5EF4-FFF2-40B4-BE49-F238E27FC236}">
                <a16:creationId xmlns:a16="http://schemas.microsoft.com/office/drawing/2014/main" id="{749BBB32-3A48-4BB0-80A3-C8D0C5BD8FEC}"/>
              </a:ext>
            </a:extLst>
          </p:cNvPr>
          <p:cNvPicPr>
            <a:picLocks noGrp="1" noChangeAspect="1"/>
          </p:cNvPicPr>
          <p:nvPr>
            <p:ph sz="half" idx="2"/>
          </p:nvPr>
        </p:nvPicPr>
        <p:blipFill>
          <a:blip r:embed="rId2"/>
          <a:stretch>
            <a:fillRect/>
          </a:stretch>
        </p:blipFill>
        <p:spPr>
          <a:xfrm>
            <a:off x="1155700" y="3627288"/>
            <a:ext cx="4824413" cy="1944986"/>
          </a:xfrm>
          <a:prstGeom prst="rect">
            <a:avLst/>
          </a:prstGeom>
        </p:spPr>
      </p:pic>
      <p:sp>
        <p:nvSpPr>
          <p:cNvPr id="5" name="Text Placeholder 4">
            <a:extLst>
              <a:ext uri="{FF2B5EF4-FFF2-40B4-BE49-F238E27FC236}">
                <a16:creationId xmlns:a16="http://schemas.microsoft.com/office/drawing/2014/main" id="{91EB9F89-3863-44F6-B834-9EFD123937E3}"/>
              </a:ext>
            </a:extLst>
          </p:cNvPr>
          <p:cNvSpPr>
            <a:spLocks noGrp="1"/>
          </p:cNvSpPr>
          <p:nvPr>
            <p:ph type="body" sz="quarter" idx="3"/>
          </p:nvPr>
        </p:nvSpPr>
        <p:spPr/>
        <p:txBody>
          <a:bodyPr/>
          <a:lstStyle/>
          <a:p>
            <a:r>
              <a:rPr lang="en-US"/>
              <a:t>Graphs</a:t>
            </a:r>
          </a:p>
        </p:txBody>
      </p:sp>
      <p:graphicFrame>
        <p:nvGraphicFramePr>
          <p:cNvPr id="12" name="Content Placeholder 11">
            <a:extLst>
              <a:ext uri="{FF2B5EF4-FFF2-40B4-BE49-F238E27FC236}">
                <a16:creationId xmlns:a16="http://schemas.microsoft.com/office/drawing/2014/main" id="{D42CFDCC-551B-4CBA-BDF3-67D03D545C2D}"/>
              </a:ext>
            </a:extLst>
          </p:cNvPr>
          <p:cNvGraphicFramePr>
            <a:graphicFrameLocks noGrp="1"/>
          </p:cNvGraphicFramePr>
          <p:nvPr>
            <p:ph sz="quarter" idx="4"/>
            <p:extLst>
              <p:ext uri="{D42A27DB-BD31-4B8C-83A1-F6EECF244321}">
                <p14:modId xmlns:p14="http://schemas.microsoft.com/office/powerpoint/2010/main" val="3945271516"/>
              </p:ext>
            </p:extLst>
          </p:nvPr>
        </p:nvGraphicFramePr>
        <p:xfrm>
          <a:off x="6208713" y="3179763"/>
          <a:ext cx="4824412" cy="2840037"/>
        </p:xfrm>
        <a:graphic>
          <a:graphicData uri="http://schemas.openxmlformats.org/drawingml/2006/chart">
            <c:chart xmlns:c="http://schemas.openxmlformats.org/drawingml/2006/chart" xmlns:r="http://schemas.openxmlformats.org/officeDocument/2006/relationships" r:id="rId3"/>
          </a:graphicData>
        </a:graphic>
      </p:graphicFrame>
      <p:sp>
        <p:nvSpPr>
          <p:cNvPr id="13" name="Footer Placeholder 12">
            <a:extLst>
              <a:ext uri="{FF2B5EF4-FFF2-40B4-BE49-F238E27FC236}">
                <a16:creationId xmlns:a16="http://schemas.microsoft.com/office/drawing/2014/main" id="{79AF92F6-376E-4BEC-BC54-C3437E532E0E}"/>
              </a:ext>
            </a:extLst>
          </p:cNvPr>
          <p:cNvSpPr>
            <a:spLocks noGrp="1"/>
          </p:cNvSpPr>
          <p:nvPr>
            <p:ph type="ftr" sz="quarter" idx="11"/>
          </p:nvPr>
        </p:nvSpPr>
        <p:spPr/>
        <p:txBody>
          <a:bodyPr/>
          <a:lstStyle/>
          <a:p>
            <a:r>
              <a:rPr lang="en-US"/>
              <a:t>Example from PRC submission</a:t>
            </a:r>
          </a:p>
        </p:txBody>
      </p:sp>
    </p:spTree>
    <p:extLst>
      <p:ext uri="{BB962C8B-B14F-4D97-AF65-F5344CB8AC3E}">
        <p14:creationId xmlns:p14="http://schemas.microsoft.com/office/powerpoint/2010/main" val="10552313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5C92D11-DB10-4C17-808A-BC4632A8E6C5}"/>
              </a:ext>
            </a:extLst>
          </p:cNvPr>
          <p:cNvSpPr>
            <a:spLocks noGrp="1"/>
          </p:cNvSpPr>
          <p:nvPr>
            <p:ph type="title"/>
          </p:nvPr>
        </p:nvSpPr>
        <p:spPr/>
        <p:txBody>
          <a:bodyPr/>
          <a:lstStyle/>
          <a:p>
            <a:r>
              <a:rPr lang="en-US"/>
              <a:t>Restraint data: Frequency &amp; Time </a:t>
            </a:r>
          </a:p>
        </p:txBody>
      </p:sp>
      <p:pic>
        <p:nvPicPr>
          <p:cNvPr id="9" name="Picture 8">
            <a:extLst>
              <a:ext uri="{FF2B5EF4-FFF2-40B4-BE49-F238E27FC236}">
                <a16:creationId xmlns:a16="http://schemas.microsoft.com/office/drawing/2014/main" id="{849E444E-4F81-48D3-B44A-E862AAA18DE3}"/>
              </a:ext>
            </a:extLst>
          </p:cNvPr>
          <p:cNvPicPr>
            <a:picLocks noChangeAspect="1"/>
          </p:cNvPicPr>
          <p:nvPr/>
        </p:nvPicPr>
        <p:blipFill>
          <a:blip r:embed="rId2"/>
          <a:stretch>
            <a:fillRect/>
          </a:stretch>
        </p:blipFill>
        <p:spPr>
          <a:xfrm>
            <a:off x="734105" y="2242456"/>
            <a:ext cx="10201275" cy="4615543"/>
          </a:xfrm>
          <a:prstGeom prst="rect">
            <a:avLst/>
          </a:prstGeom>
        </p:spPr>
      </p:pic>
    </p:spTree>
    <p:extLst>
      <p:ext uri="{BB962C8B-B14F-4D97-AF65-F5344CB8AC3E}">
        <p14:creationId xmlns:p14="http://schemas.microsoft.com/office/powerpoint/2010/main" val="3938670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15" name="Freeform: Shape 14">
            <a:extLst>
              <a:ext uri="{FF2B5EF4-FFF2-40B4-BE49-F238E27FC236}">
                <a16:creationId xmlns:a16="http://schemas.microsoft.com/office/drawing/2014/main" id="{61A87A49-68E6-459E-A5A6-46229FF421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17"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089DEA81-74DE-40AE-AD24-913FC284FD8C}"/>
              </a:ext>
            </a:extLst>
          </p:cNvPr>
          <p:cNvSpPr>
            <a:spLocks noGrp="1"/>
          </p:cNvSpPr>
          <p:nvPr>
            <p:ph type="title"/>
          </p:nvPr>
        </p:nvSpPr>
        <p:spPr>
          <a:xfrm>
            <a:off x="1154955" y="973668"/>
            <a:ext cx="2942210" cy="1020232"/>
          </a:xfrm>
        </p:spPr>
        <p:txBody>
          <a:bodyPr>
            <a:normAutofit/>
          </a:bodyPr>
          <a:lstStyle/>
          <a:p>
            <a:pPr>
              <a:lnSpc>
                <a:spcPct val="90000"/>
              </a:lnSpc>
            </a:pPr>
            <a:r>
              <a:rPr lang="en-US" sz="2300">
                <a:solidFill>
                  <a:srgbClr val="EBEBEB"/>
                </a:solidFill>
              </a:rPr>
              <a:t>Review Planned Restraints Necessity</a:t>
            </a:r>
          </a:p>
        </p:txBody>
      </p:sp>
      <p:pic>
        <p:nvPicPr>
          <p:cNvPr id="6" name="Content Placeholder 5">
            <a:extLst>
              <a:ext uri="{FF2B5EF4-FFF2-40B4-BE49-F238E27FC236}">
                <a16:creationId xmlns:a16="http://schemas.microsoft.com/office/drawing/2014/main" id="{F4797054-971A-4BDD-9B82-D66B6F113E4E}"/>
              </a:ext>
            </a:extLst>
          </p:cNvPr>
          <p:cNvPicPr>
            <a:picLocks noChangeAspect="1"/>
          </p:cNvPicPr>
          <p:nvPr/>
        </p:nvPicPr>
        <p:blipFill>
          <a:blip r:embed="rId2"/>
          <a:stretch>
            <a:fillRect/>
          </a:stretch>
        </p:blipFill>
        <p:spPr>
          <a:xfrm>
            <a:off x="5194607" y="2022863"/>
            <a:ext cx="6391533" cy="2812274"/>
          </a:xfrm>
          <a:prstGeom prst="rect">
            <a:avLst/>
          </a:prstGeom>
        </p:spPr>
      </p:pic>
      <p:sp>
        <p:nvSpPr>
          <p:cNvPr id="19" name="Rectangle 18">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Content Placeholder 9">
            <a:extLst>
              <a:ext uri="{FF2B5EF4-FFF2-40B4-BE49-F238E27FC236}">
                <a16:creationId xmlns:a16="http://schemas.microsoft.com/office/drawing/2014/main" id="{2B0905EE-13EC-4993-BFD9-08285601DC42}"/>
              </a:ext>
            </a:extLst>
          </p:cNvPr>
          <p:cNvSpPr>
            <a:spLocks noGrp="1"/>
          </p:cNvSpPr>
          <p:nvPr>
            <p:ph idx="1"/>
          </p:nvPr>
        </p:nvSpPr>
        <p:spPr>
          <a:xfrm>
            <a:off x="1154955" y="2120900"/>
            <a:ext cx="3133726" cy="3898900"/>
          </a:xfrm>
        </p:spPr>
        <p:txBody>
          <a:bodyPr>
            <a:normAutofit/>
          </a:bodyPr>
          <a:lstStyle/>
          <a:p>
            <a:r>
              <a:rPr lang="en-US">
                <a:solidFill>
                  <a:srgbClr val="FFFFFF"/>
                </a:solidFill>
              </a:rPr>
              <a:t>If Planned Restraint have not been used are they still necessary?</a:t>
            </a:r>
          </a:p>
          <a:p>
            <a:r>
              <a:rPr lang="en-US">
                <a:solidFill>
                  <a:srgbClr val="FFFFFF"/>
                </a:solidFill>
              </a:rPr>
              <a:t>Removal of planned restraints may be an indicator that positive behavioral strategies in BSP may be working effectively.</a:t>
            </a:r>
          </a:p>
        </p:txBody>
      </p:sp>
      <p:sp>
        <p:nvSpPr>
          <p:cNvPr id="25"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
        <p:nvSpPr>
          <p:cNvPr id="8" name="Footer Placeholder 7">
            <a:extLst>
              <a:ext uri="{FF2B5EF4-FFF2-40B4-BE49-F238E27FC236}">
                <a16:creationId xmlns:a16="http://schemas.microsoft.com/office/drawing/2014/main" id="{43F51729-B69C-4D00-9149-9DAB87A95DED}"/>
              </a:ext>
            </a:extLst>
          </p:cNvPr>
          <p:cNvSpPr>
            <a:spLocks noGrp="1"/>
          </p:cNvSpPr>
          <p:nvPr>
            <p:ph type="ftr" sz="quarter" idx="11"/>
          </p:nvPr>
        </p:nvSpPr>
        <p:spPr/>
        <p:txBody>
          <a:bodyPr/>
          <a:lstStyle/>
          <a:p>
            <a:r>
              <a:rPr lang="en-US"/>
              <a:t>Table from PRC Submission</a:t>
            </a:r>
          </a:p>
        </p:txBody>
      </p:sp>
    </p:spTree>
    <p:extLst>
      <p:ext uri="{BB962C8B-B14F-4D97-AF65-F5344CB8AC3E}">
        <p14:creationId xmlns:p14="http://schemas.microsoft.com/office/powerpoint/2010/main" val="597811991"/>
      </p:ext>
    </p:extLst>
  </p:cSld>
  <p:clrMapOvr>
    <a:overrideClrMapping bg1="dk1" tx1="lt1" bg2="dk2" tx2="lt2" accent1="accent1" accent2="accent2" accent3="accent3" accent4="accent4" accent5="accent5" accent6="accent6" hlink="hlink" folHlink="folHlink"/>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DF228AF-822F-4819-9EB8-406258D6BB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6" name="Rectangle 15">
              <a:extLst>
                <a:ext uri="{FF2B5EF4-FFF2-40B4-BE49-F238E27FC236}">
                  <a16:creationId xmlns:a16="http://schemas.microsoft.com/office/drawing/2014/main" id="{38D7DDBD-CAAB-4AE7-930D-FCE007CBD5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a:extLst>
                <a:ext uri="{FF2B5EF4-FFF2-40B4-BE49-F238E27FC236}">
                  <a16:creationId xmlns:a16="http://schemas.microsoft.com/office/drawing/2014/main" id="{1DFEF9B7-500D-44A2-952F-C322F13C98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C4137BE8-DA41-4563-A6DE-A5D80DE6E7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a:extLst>
                <a:ext uri="{FF2B5EF4-FFF2-40B4-BE49-F238E27FC236}">
                  <a16:creationId xmlns:a16="http://schemas.microsoft.com/office/drawing/2014/main" id="{D8D380D3-7714-4E3F-8BA2-66B22BFD4D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a:extLst>
                <a:ext uri="{FF2B5EF4-FFF2-40B4-BE49-F238E27FC236}">
                  <a16:creationId xmlns:a16="http://schemas.microsoft.com/office/drawing/2014/main" id="{4ECA7627-07BD-4F00-90E9-C6BB2199E3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a:extLst>
                <a:ext uri="{FF2B5EF4-FFF2-40B4-BE49-F238E27FC236}">
                  <a16:creationId xmlns:a16="http://schemas.microsoft.com/office/drawing/2014/main" id="{261968C9-1992-4391-8E5B-1F358BB645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a:extLst>
                <a:ext uri="{FF2B5EF4-FFF2-40B4-BE49-F238E27FC236}">
                  <a16:creationId xmlns:a16="http://schemas.microsoft.com/office/drawing/2014/main" id="{308983D8-1DA4-4D97-A8B5-59825C0E45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3" name="Freeform 5">
              <a:extLst>
                <a:ext uri="{FF2B5EF4-FFF2-40B4-BE49-F238E27FC236}">
                  <a16:creationId xmlns:a16="http://schemas.microsoft.com/office/drawing/2014/main" id="{009B6231-043B-4F66-BCC4-813B76F776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4" name="Freeform 5">
              <a:extLst>
                <a:ext uri="{FF2B5EF4-FFF2-40B4-BE49-F238E27FC236}">
                  <a16:creationId xmlns:a16="http://schemas.microsoft.com/office/drawing/2014/main" id="{36B7E87D-14CF-4349-AC4D-69DF5D84EBB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6" name="Rectangle 25">
            <a:extLst>
              <a:ext uri="{FF2B5EF4-FFF2-40B4-BE49-F238E27FC236}">
                <a16:creationId xmlns:a16="http://schemas.microsoft.com/office/drawing/2014/main" id="{4EB623E5-BC7C-4763-B7CD-C7D5F91F12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3EA8FC14-66B9-4B89-8A1A-B9DD527C4B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30" name="Freeform 5">
            <a:extLst>
              <a:ext uri="{FF2B5EF4-FFF2-40B4-BE49-F238E27FC236}">
                <a16:creationId xmlns:a16="http://schemas.microsoft.com/office/drawing/2014/main" id="{FACC9E27-5F4A-4983-A2FD-83CFCD069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154A43E8-7CF2-4855-91F9-2F82EDDB7CA9}"/>
              </a:ext>
            </a:extLst>
          </p:cNvPr>
          <p:cNvSpPr>
            <a:spLocks noGrp="1"/>
          </p:cNvSpPr>
          <p:nvPr>
            <p:ph type="title"/>
          </p:nvPr>
        </p:nvSpPr>
        <p:spPr>
          <a:xfrm>
            <a:off x="755370" y="823784"/>
            <a:ext cx="3305351" cy="5212172"/>
          </a:xfrm>
        </p:spPr>
        <p:txBody>
          <a:bodyPr vert="horz" lIns="91440" tIns="45720" rIns="91440" bIns="45720" rtlCol="0" anchor="ctr">
            <a:normAutofit/>
          </a:bodyPr>
          <a:lstStyle/>
          <a:p>
            <a:r>
              <a:rPr lang="en-US" sz="4000" b="0" i="0" kern="1200">
                <a:solidFill>
                  <a:srgbClr val="FFFFFE"/>
                </a:solidFill>
                <a:latin typeface="+mj-lt"/>
                <a:ea typeface="+mj-ea"/>
                <a:cs typeface="+mj-cs"/>
              </a:rPr>
              <a:t>Status Needs to be completed</a:t>
            </a:r>
          </a:p>
        </p:txBody>
      </p:sp>
      <p:sp>
        <p:nvSpPr>
          <p:cNvPr id="32" name="Rectangle 31">
            <a:extLst>
              <a:ext uri="{FF2B5EF4-FFF2-40B4-BE49-F238E27FC236}">
                <a16:creationId xmlns:a16="http://schemas.microsoft.com/office/drawing/2014/main" id="{AA3A77EB-D201-42BF-9FF2-6EC0E5C261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 name="Text Placeholder 9">
            <a:extLst>
              <a:ext uri="{FF2B5EF4-FFF2-40B4-BE49-F238E27FC236}">
                <a16:creationId xmlns:a16="http://schemas.microsoft.com/office/drawing/2014/main" id="{1187FAD2-EEBA-4199-A45C-CE3AF9C4E24A}"/>
              </a:ext>
            </a:extLst>
          </p:cNvPr>
          <p:cNvSpPr>
            <a:spLocks noGrp="1"/>
          </p:cNvSpPr>
          <p:nvPr>
            <p:ph type="body" sz="half" idx="2"/>
          </p:nvPr>
        </p:nvSpPr>
        <p:spPr>
          <a:xfrm>
            <a:off x="4719483" y="823784"/>
            <a:ext cx="6574593" cy="3363390"/>
          </a:xfrm>
        </p:spPr>
        <p:txBody>
          <a:bodyPr vert="horz" lIns="91440" tIns="45720" rIns="91440" bIns="45720" rtlCol="0" anchor="ctr">
            <a:normAutofit/>
          </a:bodyPr>
          <a:lstStyle/>
          <a:p>
            <a:pPr>
              <a:buFont typeface="Wingdings 3" charset="2"/>
              <a:buChar char=""/>
            </a:pPr>
            <a:endParaRPr lang="en-US">
              <a:solidFill>
                <a:srgbClr val="FFFFFE"/>
              </a:solidFill>
            </a:endParaRPr>
          </a:p>
        </p:txBody>
      </p:sp>
      <p:pic>
        <p:nvPicPr>
          <p:cNvPr id="3" name="Picture 3">
            <a:extLst>
              <a:ext uri="{FF2B5EF4-FFF2-40B4-BE49-F238E27FC236}">
                <a16:creationId xmlns:a16="http://schemas.microsoft.com/office/drawing/2014/main" id="{C55C4038-DF8A-4FCA-8EB4-41E88D2FE31C}"/>
              </a:ext>
            </a:extLst>
          </p:cNvPr>
          <p:cNvPicPr>
            <a:picLocks noChangeAspect="1"/>
          </p:cNvPicPr>
          <p:nvPr/>
        </p:nvPicPr>
        <p:blipFill>
          <a:blip r:embed="rId3"/>
          <a:stretch>
            <a:fillRect/>
          </a:stretch>
        </p:blipFill>
        <p:spPr>
          <a:xfrm>
            <a:off x="4816090" y="823784"/>
            <a:ext cx="6307521" cy="3306240"/>
          </a:xfrm>
          <a:prstGeom prst="roundRect">
            <a:avLst>
              <a:gd name="adj" fmla="val 1858"/>
            </a:avLst>
          </a:prstGeom>
          <a:effectLst/>
        </p:spPr>
      </p:pic>
      <p:pic>
        <p:nvPicPr>
          <p:cNvPr id="9" name="Content Placeholder 8" descr="Stopwatch">
            <a:extLst>
              <a:ext uri="{FF2B5EF4-FFF2-40B4-BE49-F238E27FC236}">
                <a16:creationId xmlns:a16="http://schemas.microsoft.com/office/drawing/2014/main" id="{17E37F8B-134A-427F-A543-E864BC134F3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8435441" y="4549309"/>
            <a:ext cx="2850914" cy="1674912"/>
          </a:xfrm>
          <a:prstGeom prst="roundRect">
            <a:avLst>
              <a:gd name="adj" fmla="val 1858"/>
            </a:avLst>
          </a:prstGeom>
          <a:effectLst/>
        </p:spPr>
      </p:pic>
    </p:spTree>
    <p:extLst>
      <p:ext uri="{BB962C8B-B14F-4D97-AF65-F5344CB8AC3E}">
        <p14:creationId xmlns:p14="http://schemas.microsoft.com/office/powerpoint/2010/main" val="3110139653"/>
      </p:ext>
    </p:extLst>
  </p:cSld>
  <p:clrMapOvr>
    <a:overrideClrMapping bg1="dk1" tx1="lt1" bg2="dk2" tx2="lt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0" name="Group 10">
            <a:extLst>
              <a:ext uri="{FF2B5EF4-FFF2-40B4-BE49-F238E27FC236}">
                <a16:creationId xmlns:a16="http://schemas.microsoft.com/office/drawing/2014/main" id="{FAEF28A3-012D-4640-B8B8-1EF6EAF7233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2" name="Rectangle 11">
              <a:extLst>
                <a:ext uri="{FF2B5EF4-FFF2-40B4-BE49-F238E27FC236}">
                  <a16:creationId xmlns:a16="http://schemas.microsoft.com/office/drawing/2014/main" id="{F3B2F1C2-14D3-4A53-B329-323795BCFD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a:extLst>
                <a:ext uri="{FF2B5EF4-FFF2-40B4-BE49-F238E27FC236}">
                  <a16:creationId xmlns:a16="http://schemas.microsoft.com/office/drawing/2014/main" id="{194E879E-1515-4211-8F1B-B68A92B2C2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a:extLst>
                <a:ext uri="{FF2B5EF4-FFF2-40B4-BE49-F238E27FC236}">
                  <a16:creationId xmlns:a16="http://schemas.microsoft.com/office/drawing/2014/main" id="{F7137E7D-1F4E-498A-97D1-0E1FE6FC6F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91375183-B6E5-43E0-B28F-39EC908385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267F36BD-A8AF-4304-A662-1007CC1748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15D9095F-2809-4A90-A032-250AC21C3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Freeform 5">
              <a:extLst>
                <a:ext uri="{FF2B5EF4-FFF2-40B4-BE49-F238E27FC236}">
                  <a16:creationId xmlns:a16="http://schemas.microsoft.com/office/drawing/2014/main" id="{9027D7BF-C282-4477-A406-245C3F2652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a:extLst>
                <a:ext uri="{FF2B5EF4-FFF2-40B4-BE49-F238E27FC236}">
                  <a16:creationId xmlns:a16="http://schemas.microsoft.com/office/drawing/2014/main" id="{AC3C43D8-426E-472E-A8E8-C41BF7A876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0" name="Freeform 5">
              <a:extLst>
                <a:ext uri="{FF2B5EF4-FFF2-40B4-BE49-F238E27FC236}">
                  <a16:creationId xmlns:a16="http://schemas.microsoft.com/office/drawing/2014/main" id="{52DCAE0E-B8DE-4C42-A48F-FA0C8345AC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71" name="Rectangle 21">
            <a:extLst>
              <a:ext uri="{FF2B5EF4-FFF2-40B4-BE49-F238E27FC236}">
                <a16:creationId xmlns:a16="http://schemas.microsoft.com/office/drawing/2014/main" id="{59647F54-801D-44AB-8284-EDDFF77631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2" name="Rectangle 23">
            <a:extLst>
              <a:ext uri="{FF2B5EF4-FFF2-40B4-BE49-F238E27FC236}">
                <a16:creationId xmlns:a16="http://schemas.microsoft.com/office/drawing/2014/main" id="{510C9632-BB6F-48EE-AB65-501878BA5D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587"/>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3" name="Freeform: Shape 25">
            <a:extLst>
              <a:ext uri="{FF2B5EF4-FFF2-40B4-BE49-F238E27FC236}">
                <a16:creationId xmlns:a16="http://schemas.microsoft.com/office/drawing/2014/main" id="{4EC8AAB6-953B-4D29-9967-3C44D06BB4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tx1"/>
          </a:solidFill>
          <a:ln>
            <a:noFill/>
          </a:ln>
        </p:spPr>
      </p:sp>
      <p:sp>
        <p:nvSpPr>
          <p:cNvPr id="74" name="Freeform 5">
            <a:extLst>
              <a:ext uri="{FF2B5EF4-FFF2-40B4-BE49-F238E27FC236}">
                <a16:creationId xmlns:a16="http://schemas.microsoft.com/office/drawing/2014/main" id="{C89ED458-2326-40DC-9C7B-1A717B6551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04841FB9-4002-4C25-A6A9-454F2D72FA13}"/>
              </a:ext>
            </a:extLst>
          </p:cNvPr>
          <p:cNvSpPr>
            <a:spLocks noGrp="1"/>
          </p:cNvSpPr>
          <p:nvPr>
            <p:ph type="title"/>
          </p:nvPr>
        </p:nvSpPr>
        <p:spPr>
          <a:xfrm>
            <a:off x="1154955" y="973668"/>
            <a:ext cx="2942210" cy="1020232"/>
          </a:xfrm>
        </p:spPr>
        <p:txBody>
          <a:bodyPr vert="horz" lIns="91440" tIns="45720" rIns="91440" bIns="45720" rtlCol="0" anchor="ctr">
            <a:normAutofit/>
          </a:bodyPr>
          <a:lstStyle/>
          <a:p>
            <a:pPr>
              <a:lnSpc>
                <a:spcPct val="90000"/>
              </a:lnSpc>
            </a:pPr>
            <a:r>
              <a:rPr lang="en-US" sz="3300">
                <a:solidFill>
                  <a:schemeClr val="tx1"/>
                </a:solidFill>
              </a:rPr>
              <a:t>Emergency Restraints	</a:t>
            </a:r>
          </a:p>
        </p:txBody>
      </p:sp>
      <p:pic>
        <p:nvPicPr>
          <p:cNvPr id="6" name="Content Placeholder 5" descr="Police car red lights in night time">
            <a:extLst>
              <a:ext uri="{FF2B5EF4-FFF2-40B4-BE49-F238E27FC236}">
                <a16:creationId xmlns:a16="http://schemas.microsoft.com/office/drawing/2014/main" id="{BA0BA8A9-0444-48F9-B6F1-742365F82583}"/>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2658" r="-2" b="-2"/>
          <a:stretch/>
        </p:blipFill>
        <p:spPr>
          <a:xfrm>
            <a:off x="5194607" y="803751"/>
            <a:ext cx="6391533" cy="5250498"/>
          </a:xfrm>
          <a:prstGeom prst="rect">
            <a:avLst/>
          </a:prstGeom>
        </p:spPr>
      </p:pic>
      <p:sp>
        <p:nvSpPr>
          <p:cNvPr id="75" name="Rectangle 29">
            <a:extLst>
              <a:ext uri="{FF2B5EF4-FFF2-40B4-BE49-F238E27FC236}">
                <a16:creationId xmlns:a16="http://schemas.microsoft.com/office/drawing/2014/main" id="{6F9D1DE6-E368-4F07-85F9-D5B767477D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6" name="Oval 31">
            <a:extLst>
              <a:ext uri="{FF2B5EF4-FFF2-40B4-BE49-F238E27FC236}">
                <a16:creationId xmlns:a16="http://schemas.microsoft.com/office/drawing/2014/main" id="{F63B1F66-4ACE-4A01-8ADF-F175A9C358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7" name="Oval 33">
            <a:extLst>
              <a:ext uri="{FF2B5EF4-FFF2-40B4-BE49-F238E27FC236}">
                <a16:creationId xmlns:a16="http://schemas.microsoft.com/office/drawing/2014/main" id="{CF8448ED-9332-4A9B-8CAB-B1985E596E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3B2631A6-DB5B-4564-911F-1078D37B069A}"/>
              </a:ext>
            </a:extLst>
          </p:cNvPr>
          <p:cNvSpPr>
            <a:spLocks noGrp="1"/>
          </p:cNvSpPr>
          <p:nvPr>
            <p:ph sz="half" idx="1"/>
          </p:nvPr>
        </p:nvSpPr>
        <p:spPr>
          <a:xfrm>
            <a:off x="1154955" y="2120900"/>
            <a:ext cx="3133726" cy="3898900"/>
          </a:xfrm>
        </p:spPr>
        <p:txBody>
          <a:bodyPr vert="horz" lIns="91440" tIns="45720" rIns="91440" bIns="45720" rtlCol="0">
            <a:normAutofit/>
          </a:bodyPr>
          <a:lstStyle/>
          <a:p>
            <a:pPr>
              <a:lnSpc>
                <a:spcPct val="90000"/>
              </a:lnSpc>
            </a:pPr>
            <a:r>
              <a:rPr lang="en-US">
                <a:solidFill>
                  <a:schemeClr val="tx1"/>
                </a:solidFill>
              </a:rPr>
              <a:t>Complete all of the data on the 255</a:t>
            </a:r>
          </a:p>
          <a:p>
            <a:pPr>
              <a:lnSpc>
                <a:spcPct val="90000"/>
              </a:lnSpc>
            </a:pPr>
            <a:r>
              <a:rPr lang="en-US">
                <a:solidFill>
                  <a:schemeClr val="tx1"/>
                </a:solidFill>
              </a:rPr>
              <a:t>There should be some follow up with the team about what led to the restraint.</a:t>
            </a:r>
          </a:p>
          <a:p>
            <a:pPr>
              <a:lnSpc>
                <a:spcPct val="90000"/>
              </a:lnSpc>
            </a:pPr>
            <a:r>
              <a:rPr lang="en-US">
                <a:solidFill>
                  <a:schemeClr val="tx1"/>
                </a:solidFill>
              </a:rPr>
              <a:t>If the behavior leading up to the restraint is not in the behavioral support plan or the person is not followed behaviorally this may be considered unusual.  </a:t>
            </a:r>
          </a:p>
          <a:p>
            <a:pPr>
              <a:lnSpc>
                <a:spcPct val="90000"/>
              </a:lnSpc>
            </a:pPr>
            <a:endParaRPr lang="en-US">
              <a:solidFill>
                <a:schemeClr val="tx1"/>
              </a:solidFill>
            </a:endParaRPr>
          </a:p>
        </p:txBody>
      </p:sp>
      <p:sp>
        <p:nvSpPr>
          <p:cNvPr id="78" name="Freeform 5">
            <a:extLst>
              <a:ext uri="{FF2B5EF4-FFF2-40B4-BE49-F238E27FC236}">
                <a16:creationId xmlns:a16="http://schemas.microsoft.com/office/drawing/2014/main" id="{ED3A2261-1C75-40FF-8CD6-18C5900C1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tx1">
              <a:alpha val="20000"/>
            </a:schemeClr>
          </a:solidFill>
          <a:ln>
            <a:noFill/>
          </a:ln>
        </p:spPr>
      </p:sp>
    </p:spTree>
    <p:extLst>
      <p:ext uri="{BB962C8B-B14F-4D97-AF65-F5344CB8AC3E}">
        <p14:creationId xmlns:p14="http://schemas.microsoft.com/office/powerpoint/2010/main" val="1054484072"/>
      </p:ext>
    </p:extLst>
  </p:cSld>
  <p:clrMapOvr>
    <a:overrideClrMapping bg1="dk1" tx1="lt1" bg2="dk2" tx2="lt2" accent1="accent1" accent2="accent2" accent3="accent3" accent4="accent4" accent5="accent5" accent6="accent6" hlink="hlink" folHlink="folHlink"/>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BE0A1-60EF-47D5-BE64-9D819228F024}"/>
              </a:ext>
            </a:extLst>
          </p:cNvPr>
          <p:cNvSpPr>
            <a:spLocks noGrp="1"/>
          </p:cNvSpPr>
          <p:nvPr>
            <p:ph type="title"/>
          </p:nvPr>
        </p:nvSpPr>
        <p:spPr/>
        <p:txBody>
          <a:bodyPr/>
          <a:lstStyle/>
          <a:p>
            <a:r>
              <a:rPr lang="en-US"/>
              <a:t>Common Errors on 255’s</a:t>
            </a:r>
          </a:p>
        </p:txBody>
      </p:sp>
      <p:sp>
        <p:nvSpPr>
          <p:cNvPr id="3" name="Content Placeholder 2">
            <a:extLst>
              <a:ext uri="{FF2B5EF4-FFF2-40B4-BE49-F238E27FC236}">
                <a16:creationId xmlns:a16="http://schemas.microsoft.com/office/drawing/2014/main" id="{57BFFA59-93BC-4D1E-997C-FF4074DAA74F}"/>
              </a:ext>
            </a:extLst>
          </p:cNvPr>
          <p:cNvSpPr>
            <a:spLocks noGrp="1"/>
          </p:cNvSpPr>
          <p:nvPr>
            <p:ph sz="half" idx="1"/>
          </p:nvPr>
        </p:nvSpPr>
        <p:spPr/>
        <p:txBody>
          <a:bodyPr>
            <a:normAutofit fontScale="85000" lnSpcReduction="10000"/>
          </a:bodyPr>
          <a:lstStyle/>
          <a:p>
            <a:r>
              <a:rPr lang="en-US"/>
              <a:t>Critical incidents that are not defined as Critical </a:t>
            </a:r>
          </a:p>
          <a:p>
            <a:r>
              <a:rPr lang="en-US"/>
              <a:t>Incidents that are critical but not marked as such</a:t>
            </a:r>
          </a:p>
          <a:p>
            <a:r>
              <a:rPr lang="en-US"/>
              <a:t>If a person went to the hospital, many agencies check off Behavior/Other</a:t>
            </a:r>
          </a:p>
          <a:p>
            <a:r>
              <a:rPr lang="en-US"/>
              <a:t>A large majority of injuries do not have the severity of injury checked off</a:t>
            </a:r>
          </a:p>
          <a:p>
            <a:r>
              <a:rPr lang="en-US"/>
              <a:t>Missing fields are a common error.  These get sent back to either the agencies or the CMs.</a:t>
            </a:r>
          </a:p>
          <a:p>
            <a:r>
              <a:rPr lang="en-US"/>
              <a:t>The summaries do not match the fields</a:t>
            </a:r>
          </a:p>
          <a:p>
            <a:r>
              <a:rPr lang="en-US"/>
              <a:t>Missing summaries</a:t>
            </a:r>
          </a:p>
          <a:p>
            <a:endParaRPr lang="en-US"/>
          </a:p>
        </p:txBody>
      </p:sp>
      <p:sp>
        <p:nvSpPr>
          <p:cNvPr id="4" name="Content Placeholder 3">
            <a:extLst>
              <a:ext uri="{FF2B5EF4-FFF2-40B4-BE49-F238E27FC236}">
                <a16:creationId xmlns:a16="http://schemas.microsoft.com/office/drawing/2014/main" id="{6EEAD97A-A962-4F48-A9DA-6737C4547352}"/>
              </a:ext>
            </a:extLst>
          </p:cNvPr>
          <p:cNvSpPr>
            <a:spLocks noGrp="1"/>
          </p:cNvSpPr>
          <p:nvPr>
            <p:ph sz="half" idx="2"/>
          </p:nvPr>
        </p:nvSpPr>
        <p:spPr/>
        <p:txBody>
          <a:bodyPr>
            <a:normAutofit fontScale="85000" lnSpcReduction="10000"/>
          </a:bodyPr>
          <a:lstStyle/>
          <a:p>
            <a:r>
              <a:rPr lang="en-US"/>
              <a:t>Stats regarding incomplete 255’s from 1/1/21 to 4/29/21 in the North Region for Example:</a:t>
            </a:r>
          </a:p>
          <a:p>
            <a:r>
              <a:rPr lang="en-US"/>
              <a:t>104 incomplete from Private agencies</a:t>
            </a:r>
          </a:p>
          <a:p>
            <a:r>
              <a:rPr lang="en-US"/>
              <a:t>66 Incomplete from IFS</a:t>
            </a:r>
          </a:p>
          <a:p>
            <a:r>
              <a:rPr lang="en-US"/>
              <a:t>28 Incomplete from Self-Determination.</a:t>
            </a:r>
          </a:p>
        </p:txBody>
      </p:sp>
    </p:spTree>
    <p:extLst>
      <p:ext uri="{BB962C8B-B14F-4D97-AF65-F5344CB8AC3E}">
        <p14:creationId xmlns:p14="http://schemas.microsoft.com/office/powerpoint/2010/main" val="36219890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4E0E6-FA23-4BA4-BEEA-59F6907D174D}"/>
              </a:ext>
            </a:extLst>
          </p:cNvPr>
          <p:cNvSpPr>
            <a:spLocks noGrp="1"/>
          </p:cNvSpPr>
          <p:nvPr>
            <p:ph type="title"/>
          </p:nvPr>
        </p:nvSpPr>
        <p:spPr/>
        <p:txBody>
          <a:bodyPr/>
          <a:lstStyle/>
          <a:p>
            <a:r>
              <a:rPr lang="en-US"/>
              <a:t>Reminder regarding Critical incident</a:t>
            </a:r>
          </a:p>
        </p:txBody>
      </p:sp>
      <p:sp>
        <p:nvSpPr>
          <p:cNvPr id="3" name="Content Placeholder 2">
            <a:extLst>
              <a:ext uri="{FF2B5EF4-FFF2-40B4-BE49-F238E27FC236}">
                <a16:creationId xmlns:a16="http://schemas.microsoft.com/office/drawing/2014/main" id="{AC6068DE-CF03-4E6F-BB4A-952C19440A81}"/>
              </a:ext>
            </a:extLst>
          </p:cNvPr>
          <p:cNvSpPr>
            <a:spLocks noGrp="1"/>
          </p:cNvSpPr>
          <p:nvPr>
            <p:ph idx="1"/>
          </p:nvPr>
        </p:nvSpPr>
        <p:spPr/>
        <p:txBody>
          <a:bodyPr vert="horz" lIns="91440" tIns="45720" rIns="91440" bIns="45720" rtlCol="0" anchor="t">
            <a:normAutofit fontScale="85000" lnSpcReduction="20000"/>
          </a:bodyPr>
          <a:lstStyle/>
          <a:p>
            <a:r>
              <a:rPr lang="en-US" u="sng">
                <a:ea typeface="+mn-lt"/>
                <a:cs typeface="+mn-lt"/>
              </a:rPr>
              <a:t>Critical Incident:</a:t>
            </a:r>
            <a:r>
              <a:rPr lang="en-US">
                <a:ea typeface="+mn-lt"/>
                <a:cs typeface="+mn-lt"/>
              </a:rPr>
              <a:t>  An incident, as defined below, which requires immediate reporting to the DDS regional director or designee: </a:t>
            </a:r>
          </a:p>
          <a:p>
            <a:r>
              <a:rPr lang="en-US">
                <a:ea typeface="+mn-lt"/>
                <a:cs typeface="+mn-lt"/>
              </a:rPr>
              <a:t>Death that resulted from an injury. Also report the death following DDS procedure I.D.PR.001, Mortality Reporting, Reporting Deaths of Individuals </a:t>
            </a:r>
            <a:endParaRPr lang="en-US"/>
          </a:p>
          <a:p>
            <a:r>
              <a:rPr lang="en-US">
                <a:ea typeface="+mn-lt"/>
                <a:cs typeface="+mn-lt"/>
              </a:rPr>
              <a:t>Severe injury that requires a hospital admission </a:t>
            </a:r>
            <a:endParaRPr lang="en-US"/>
          </a:p>
          <a:p>
            <a:r>
              <a:rPr lang="en-US">
                <a:ea typeface="+mn-lt"/>
                <a:cs typeface="+mn-lt"/>
              </a:rPr>
              <a:t>Vehicle accident causing a severe injury </a:t>
            </a:r>
            <a:endParaRPr lang="en-US"/>
          </a:p>
          <a:p>
            <a:r>
              <a:rPr lang="en-US">
                <a:ea typeface="+mn-lt"/>
                <a:cs typeface="+mn-lt"/>
              </a:rPr>
              <a:t>Missing person who has been reported to the police </a:t>
            </a:r>
            <a:endParaRPr lang="en-US"/>
          </a:p>
          <a:p>
            <a:r>
              <a:rPr lang="en-US">
                <a:ea typeface="+mn-lt"/>
                <a:cs typeface="+mn-lt"/>
              </a:rPr>
              <a:t>Fire caused by the individual that required emergency response or involving a severe injury. Fires caused by staff, others, or cause unknown would be reported but not using the DDS 255 process </a:t>
            </a:r>
            <a:endParaRPr lang="en-US"/>
          </a:p>
          <a:p>
            <a:r>
              <a:rPr lang="en-US">
                <a:ea typeface="+mn-lt"/>
                <a:cs typeface="+mn-lt"/>
              </a:rPr>
              <a:t>Police arrest of the individual </a:t>
            </a:r>
            <a:endParaRPr lang="en-US"/>
          </a:p>
          <a:p>
            <a:r>
              <a:rPr lang="en-US">
                <a:ea typeface="+mn-lt"/>
                <a:cs typeface="+mn-lt"/>
              </a:rPr>
              <a:t>Victim of Aggravated Assault or Forcible Rape </a:t>
            </a:r>
            <a:endParaRPr lang="en-US"/>
          </a:p>
          <a:p>
            <a:endParaRPr lang="en-US"/>
          </a:p>
        </p:txBody>
      </p:sp>
    </p:spTree>
    <p:extLst>
      <p:ext uri="{BB962C8B-B14F-4D97-AF65-F5344CB8AC3E}">
        <p14:creationId xmlns:p14="http://schemas.microsoft.com/office/powerpoint/2010/main" val="680441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9">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a:extLst>
              <a:ext uri="{FF2B5EF4-FFF2-40B4-BE49-F238E27FC236}">
                <a16:creationId xmlns:a16="http://schemas.microsoft.com/office/drawing/2014/main" id="{A87FD718-6B2B-4C5F-9971-29C729782FE7}"/>
              </a:ext>
            </a:extLst>
          </p:cNvPr>
          <p:cNvSpPr>
            <a:spLocks noGrp="1"/>
          </p:cNvSpPr>
          <p:nvPr>
            <p:ph type="title"/>
          </p:nvPr>
        </p:nvSpPr>
        <p:spPr>
          <a:xfrm>
            <a:off x="1154955" y="973667"/>
            <a:ext cx="2942210" cy="4833745"/>
          </a:xfrm>
        </p:spPr>
        <p:txBody>
          <a:bodyPr vert="horz" lIns="91440" tIns="45720" rIns="91440" bIns="45720" rtlCol="0">
            <a:normAutofit/>
          </a:bodyPr>
          <a:lstStyle/>
          <a:p>
            <a:r>
              <a:rPr lang="en-US" sz="2500">
                <a:solidFill>
                  <a:srgbClr val="EBEBEB"/>
                </a:solidFill>
              </a:rPr>
              <a:t>PR. 004 – Restraint specifics found in Section D, "Implementation"</a:t>
            </a:r>
          </a:p>
        </p:txBody>
      </p:sp>
      <p:sp>
        <p:nvSpPr>
          <p:cNvPr id="19" name="Rectangle 18">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14D34778-7BE7-46E9-8B8A-51924AEE0913}"/>
              </a:ext>
            </a:extLst>
          </p:cNvPr>
          <p:cNvGraphicFramePr>
            <a:graphicFrameLocks noGrp="1"/>
          </p:cNvGraphicFramePr>
          <p:nvPr>
            <p:ph idx="1"/>
            <p:extLst>
              <p:ext uri="{D42A27DB-BD31-4B8C-83A1-F6EECF244321}">
                <p14:modId xmlns:p14="http://schemas.microsoft.com/office/powerpoint/2010/main" val="1680471108"/>
              </p:ext>
            </p:extLst>
          </p:nvPr>
        </p:nvGraphicFramePr>
        <p:xfrm>
          <a:off x="5194300" y="808038"/>
          <a:ext cx="6391275" cy="52466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42574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084313B-C03D-4981-9786-879159A6039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3" name="Rectangle 12">
              <a:extLst>
                <a:ext uri="{FF2B5EF4-FFF2-40B4-BE49-F238E27FC236}">
                  <a16:creationId xmlns:a16="http://schemas.microsoft.com/office/drawing/2014/main" id="{A99190B9-52DD-45DC-BE21-AACE88FEC7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a:extLst>
                <a:ext uri="{FF2B5EF4-FFF2-40B4-BE49-F238E27FC236}">
                  <a16:creationId xmlns:a16="http://schemas.microsoft.com/office/drawing/2014/main" id="{D1EE260A-12FB-4D71-A318-71BED7FF31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a:extLst>
                <a:ext uri="{FF2B5EF4-FFF2-40B4-BE49-F238E27FC236}">
                  <a16:creationId xmlns:a16="http://schemas.microsoft.com/office/drawing/2014/main" id="{B52EC39A-8D44-4CEF-820F-A442CFA42D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a:extLst>
                <a:ext uri="{FF2B5EF4-FFF2-40B4-BE49-F238E27FC236}">
                  <a16:creationId xmlns:a16="http://schemas.microsoft.com/office/drawing/2014/main" id="{2D010773-529F-4A3D-A0AB-E7CE12DC61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a:extLst>
                <a:ext uri="{FF2B5EF4-FFF2-40B4-BE49-F238E27FC236}">
                  <a16:creationId xmlns:a16="http://schemas.microsoft.com/office/drawing/2014/main" id="{D7582733-2D5B-4103-A63C-0D0D817804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a:extLst>
                <a:ext uri="{FF2B5EF4-FFF2-40B4-BE49-F238E27FC236}">
                  <a16:creationId xmlns:a16="http://schemas.microsoft.com/office/drawing/2014/main" id="{6D073C2A-0E86-458E-88D4-27124FDADC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a:extLst>
                <a:ext uri="{FF2B5EF4-FFF2-40B4-BE49-F238E27FC236}">
                  <a16:creationId xmlns:a16="http://schemas.microsoft.com/office/drawing/2014/main" id="{01A64F04-7AF7-48B9-A1B0-956BBCEEFE5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a:extLst>
                <a:ext uri="{FF2B5EF4-FFF2-40B4-BE49-F238E27FC236}">
                  <a16:creationId xmlns:a16="http://schemas.microsoft.com/office/drawing/2014/main" id="{989ABE99-7694-4211-A627-459BE5422B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a:extLst>
                <a:ext uri="{FF2B5EF4-FFF2-40B4-BE49-F238E27FC236}">
                  <a16:creationId xmlns:a16="http://schemas.microsoft.com/office/drawing/2014/main" id="{254B4214-6F53-497C-8322-9CE8158AA33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3" name="Rectangle 22">
            <a:extLst>
              <a:ext uri="{FF2B5EF4-FFF2-40B4-BE49-F238E27FC236}">
                <a16:creationId xmlns:a16="http://schemas.microsoft.com/office/drawing/2014/main" id="{20E145FF-1D18-4246-A2BA-9F6B4D5336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5" name="Rectangle 24">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29" name="Group 28">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30" name="Rectangle 29">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31"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BF96A4B2-409B-428C-A13D-9E45B95BF10C}"/>
              </a:ext>
            </a:extLst>
          </p:cNvPr>
          <p:cNvSpPr>
            <a:spLocks noGrp="1"/>
          </p:cNvSpPr>
          <p:nvPr>
            <p:ph type="title"/>
          </p:nvPr>
        </p:nvSpPr>
        <p:spPr>
          <a:xfrm>
            <a:off x="1000372" y="1209957"/>
            <a:ext cx="3034580" cy="4438087"/>
          </a:xfrm>
        </p:spPr>
        <p:txBody>
          <a:bodyPr vert="horz" lIns="91440" tIns="45720" rIns="91440" bIns="45720" rtlCol="0" anchor="ctr">
            <a:normAutofit/>
          </a:bodyPr>
          <a:lstStyle/>
          <a:p>
            <a:pPr algn="r">
              <a:lnSpc>
                <a:spcPct val="90000"/>
              </a:lnSpc>
            </a:pPr>
            <a:r>
              <a:rPr lang="en-US" sz="2700">
                <a:solidFill>
                  <a:schemeClr val="tx1"/>
                </a:solidFill>
              </a:rPr>
              <a:t>Request for Program Review Committee (PRC) Date to Review </a:t>
            </a:r>
          </a:p>
          <a:p>
            <a:pPr algn="r">
              <a:lnSpc>
                <a:spcPct val="90000"/>
              </a:lnSpc>
            </a:pPr>
            <a:r>
              <a:rPr lang="en-US" sz="2700">
                <a:solidFill>
                  <a:schemeClr val="tx1"/>
                </a:solidFill>
              </a:rPr>
              <a:t>Behavior Modifying Medication or Restraint or Aversive Procedure </a:t>
            </a:r>
          </a:p>
        </p:txBody>
      </p:sp>
      <p:cxnSp>
        <p:nvCxnSpPr>
          <p:cNvPr id="33" name="Straight Connector 32">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10" name="Content Placeholder 9">
            <a:extLst>
              <a:ext uri="{FF2B5EF4-FFF2-40B4-BE49-F238E27FC236}">
                <a16:creationId xmlns:a16="http://schemas.microsoft.com/office/drawing/2014/main" id="{5D004528-B0B4-41F1-8582-ECABFACEB7D3}"/>
              </a:ext>
            </a:extLst>
          </p:cNvPr>
          <p:cNvSpPr>
            <a:spLocks noGrp="1"/>
          </p:cNvSpPr>
          <p:nvPr>
            <p:ph idx="1"/>
          </p:nvPr>
        </p:nvSpPr>
        <p:spPr>
          <a:xfrm>
            <a:off x="5781146" y="1447800"/>
            <a:ext cx="3832754" cy="4572000"/>
          </a:xfrm>
        </p:spPr>
        <p:txBody>
          <a:bodyPr/>
          <a:lstStyle/>
          <a:p>
            <a:endParaRPr lang="en-US"/>
          </a:p>
        </p:txBody>
      </p:sp>
      <p:pic>
        <p:nvPicPr>
          <p:cNvPr id="3" name="Picture 2">
            <a:extLst>
              <a:ext uri="{FF2B5EF4-FFF2-40B4-BE49-F238E27FC236}">
                <a16:creationId xmlns:a16="http://schemas.microsoft.com/office/drawing/2014/main" id="{11D1C691-55DF-41E3-89F6-170A471F238A}"/>
              </a:ext>
            </a:extLst>
          </p:cNvPr>
          <p:cNvPicPr>
            <a:picLocks noChangeAspect="1"/>
          </p:cNvPicPr>
          <p:nvPr/>
        </p:nvPicPr>
        <p:blipFill rotWithShape="1">
          <a:blip r:embed="rId3"/>
          <a:srcRect l="26964" t="15404" r="43229" b="19850"/>
          <a:stretch/>
        </p:blipFill>
        <p:spPr>
          <a:xfrm>
            <a:off x="5058587" y="543861"/>
            <a:ext cx="4784081" cy="5842651"/>
          </a:xfrm>
          <a:prstGeom prst="rect">
            <a:avLst/>
          </a:prstGeom>
        </p:spPr>
      </p:pic>
    </p:spTree>
    <p:extLst>
      <p:ext uri="{BB962C8B-B14F-4D97-AF65-F5344CB8AC3E}">
        <p14:creationId xmlns:p14="http://schemas.microsoft.com/office/powerpoint/2010/main" val="3299071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7"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4B902BCF-97B9-4811-B18A-F2E7CDBA85FA}"/>
              </a:ext>
            </a:extLst>
          </p:cNvPr>
          <p:cNvSpPr>
            <a:spLocks noGrp="1"/>
          </p:cNvSpPr>
          <p:nvPr>
            <p:ph type="title"/>
          </p:nvPr>
        </p:nvSpPr>
        <p:spPr>
          <a:xfrm>
            <a:off x="1000372" y="1209957"/>
            <a:ext cx="3034580" cy="4438087"/>
          </a:xfrm>
        </p:spPr>
        <p:txBody>
          <a:bodyPr anchor="ctr">
            <a:normAutofit/>
          </a:bodyPr>
          <a:lstStyle/>
          <a:p>
            <a:pPr algn="r"/>
            <a:r>
              <a:rPr lang="en-US" sz="2400">
                <a:solidFill>
                  <a:schemeClr val="tx1"/>
                </a:solidFill>
              </a:rPr>
              <a:t>Considerations when adding restraint to a Behavior Support Program</a:t>
            </a:r>
          </a:p>
        </p:txBody>
      </p:sp>
      <p:cxnSp>
        <p:nvCxnSpPr>
          <p:cNvPr id="17"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A9213FA-D3B3-4142-82AA-68574969ABEF}"/>
              </a:ext>
            </a:extLst>
          </p:cNvPr>
          <p:cNvSpPr>
            <a:spLocks noGrp="1"/>
          </p:cNvSpPr>
          <p:nvPr>
            <p:ph idx="1"/>
          </p:nvPr>
        </p:nvSpPr>
        <p:spPr>
          <a:xfrm>
            <a:off x="4678424" y="701040"/>
            <a:ext cx="6017375" cy="5476239"/>
          </a:xfrm>
        </p:spPr>
        <p:txBody>
          <a:bodyPr vert="horz" lIns="91440" tIns="45720" rIns="91440" bIns="45720" rtlCol="0" anchor="ctr">
            <a:normAutofit/>
          </a:bodyPr>
          <a:lstStyle/>
          <a:p>
            <a:pPr>
              <a:lnSpc>
                <a:spcPct val="90000"/>
              </a:lnSpc>
            </a:pPr>
            <a:endParaRPr lang="en-US" sz="1700">
              <a:solidFill>
                <a:schemeClr val="tx1"/>
              </a:solidFill>
            </a:endParaRPr>
          </a:p>
          <a:p>
            <a:pPr>
              <a:lnSpc>
                <a:spcPct val="90000"/>
              </a:lnSpc>
            </a:pPr>
            <a:r>
              <a:rPr lang="en-US" sz="1700">
                <a:solidFill>
                  <a:schemeClr val="tx1"/>
                </a:solidFill>
              </a:rPr>
              <a:t>Review other interventions and measures previously attempted/used </a:t>
            </a:r>
            <a:r>
              <a:rPr lang="en-US" sz="1700" u="sng">
                <a:solidFill>
                  <a:schemeClr val="tx1"/>
                </a:solidFill>
              </a:rPr>
              <a:t>before</a:t>
            </a:r>
            <a:r>
              <a:rPr lang="en-US" sz="1700">
                <a:solidFill>
                  <a:schemeClr val="tx1"/>
                </a:solidFill>
              </a:rPr>
              <a:t> adding restraint to a BSP. </a:t>
            </a:r>
            <a:r>
              <a:rPr lang="en-US" sz="1700" b="1">
                <a:solidFill>
                  <a:schemeClr val="tx1"/>
                </a:solidFill>
              </a:rPr>
              <a:t>Fully</a:t>
            </a:r>
            <a:r>
              <a:rPr lang="en-US" sz="1700">
                <a:solidFill>
                  <a:schemeClr val="tx1"/>
                </a:solidFill>
              </a:rPr>
              <a:t> explain the success or failure of less aversive measures to help staff, other clinicians, PRC members, licensing inspectors understand what led the team to the decision to use restraint. (Ex. Monthly Risk Reviews)</a:t>
            </a:r>
          </a:p>
          <a:p>
            <a:pPr>
              <a:lnSpc>
                <a:spcPct val="90000"/>
              </a:lnSpc>
            </a:pPr>
            <a:r>
              <a:rPr lang="en-US" sz="1700">
                <a:solidFill>
                  <a:schemeClr val="tx1"/>
                </a:solidFill>
              </a:rPr>
              <a:t>Review factors that may contraindicate the use of restraint for the individual: </a:t>
            </a:r>
          </a:p>
          <a:p>
            <a:pPr lvl="1">
              <a:lnSpc>
                <a:spcPct val="90000"/>
              </a:lnSpc>
            </a:pPr>
            <a:r>
              <a:rPr lang="en-US" sz="1700">
                <a:solidFill>
                  <a:schemeClr val="tx1"/>
                </a:solidFill>
              </a:rPr>
              <a:t>A history of trauma and abuse (family, staff, law enforcement, medical professionals, institutions) and past responses to any type of restraint.</a:t>
            </a:r>
          </a:p>
          <a:p>
            <a:pPr lvl="1">
              <a:lnSpc>
                <a:spcPct val="90000"/>
              </a:lnSpc>
            </a:pPr>
            <a:endParaRPr lang="en-US" sz="1700">
              <a:solidFill>
                <a:schemeClr val="tx1"/>
              </a:solidFill>
            </a:endParaRPr>
          </a:p>
        </p:txBody>
      </p:sp>
      <p:pic>
        <p:nvPicPr>
          <p:cNvPr id="10" name="Picture 9">
            <a:extLst>
              <a:ext uri="{FF2B5EF4-FFF2-40B4-BE49-F238E27FC236}">
                <a16:creationId xmlns:a16="http://schemas.microsoft.com/office/drawing/2014/main" id="{23034F66-2A52-41A4-AA70-C13D91E09354}"/>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822200" y="701040"/>
            <a:ext cx="1796903" cy="1750232"/>
          </a:xfrm>
          <a:prstGeom prst="rect">
            <a:avLst/>
          </a:prstGeom>
        </p:spPr>
      </p:pic>
    </p:spTree>
    <p:extLst>
      <p:ext uri="{BB962C8B-B14F-4D97-AF65-F5344CB8AC3E}">
        <p14:creationId xmlns:p14="http://schemas.microsoft.com/office/powerpoint/2010/main" val="2076164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20">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22">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50" name="Group 24">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26" name="Rectangle 25">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4B902BCF-97B9-4811-B18A-F2E7CDBA85FA}"/>
              </a:ext>
            </a:extLst>
          </p:cNvPr>
          <p:cNvSpPr>
            <a:spLocks noGrp="1"/>
          </p:cNvSpPr>
          <p:nvPr>
            <p:ph type="title"/>
          </p:nvPr>
        </p:nvSpPr>
        <p:spPr>
          <a:xfrm>
            <a:off x="1000372" y="1209957"/>
            <a:ext cx="3034580" cy="4438087"/>
          </a:xfrm>
        </p:spPr>
        <p:txBody>
          <a:bodyPr anchor="ctr">
            <a:normAutofit/>
          </a:bodyPr>
          <a:lstStyle/>
          <a:p>
            <a:pPr algn="r"/>
            <a:r>
              <a:rPr lang="en-US" sz="3000">
                <a:solidFill>
                  <a:schemeClr val="tx1"/>
                </a:solidFill>
              </a:rPr>
              <a:t>Situational and EnvironmentalConsiderations</a:t>
            </a:r>
          </a:p>
        </p:txBody>
      </p:sp>
      <p:cxnSp>
        <p:nvCxnSpPr>
          <p:cNvPr id="52" name="Straight Connector 28">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A9213FA-D3B3-4142-82AA-68574969ABEF}"/>
              </a:ext>
            </a:extLst>
          </p:cNvPr>
          <p:cNvSpPr>
            <a:spLocks noGrp="1"/>
          </p:cNvSpPr>
          <p:nvPr>
            <p:ph idx="1"/>
          </p:nvPr>
        </p:nvSpPr>
        <p:spPr>
          <a:xfrm>
            <a:off x="4678424" y="690880"/>
            <a:ext cx="5302189" cy="5537200"/>
          </a:xfrm>
        </p:spPr>
        <p:txBody>
          <a:bodyPr vert="horz" lIns="91440" tIns="45720" rIns="91440" bIns="45720" rtlCol="0" anchor="ctr">
            <a:normAutofit/>
          </a:bodyPr>
          <a:lstStyle/>
          <a:p>
            <a:pPr lvl="1"/>
            <a:r>
              <a:rPr lang="en-US">
                <a:solidFill>
                  <a:schemeClr val="tx1"/>
                </a:solidFill>
              </a:rPr>
              <a:t>Situational and environmental concerns that increase risk for restraint use: </a:t>
            </a:r>
          </a:p>
          <a:p>
            <a:pPr lvl="2"/>
            <a:r>
              <a:rPr lang="en-US">
                <a:solidFill>
                  <a:schemeClr val="tx1"/>
                </a:solidFill>
              </a:rPr>
              <a:t>Prolonged agitation during restraints (as this can be an indicator of a trauma response, sensory integration and sensory processing problems, etc.). This is a SIGNIFICANT risk and concern as it increases the body’s demand for oxygen (physical struggle, anxiety, and strong emotions).</a:t>
            </a:r>
          </a:p>
          <a:p>
            <a:pPr lvl="2"/>
            <a:r>
              <a:rPr lang="en-US">
                <a:solidFill>
                  <a:schemeClr val="tx1"/>
                </a:solidFill>
              </a:rPr>
              <a:t>Prolonged restraints (more than 10 minutes) are higher risk as they indicate increased agitation. </a:t>
            </a:r>
          </a:p>
          <a:p>
            <a:pPr lvl="2" fontAlgn="ctr"/>
            <a:r>
              <a:rPr lang="en-US">
                <a:solidFill>
                  <a:schemeClr val="tx1"/>
                </a:solidFill>
              </a:rPr>
              <a:t>Pressure to neck, chest, or abdomen.</a:t>
            </a:r>
          </a:p>
          <a:p>
            <a:pPr lvl="2" fontAlgn="ctr"/>
            <a:r>
              <a:rPr lang="en-US">
                <a:solidFill>
                  <a:schemeClr val="tx1"/>
                </a:solidFill>
              </a:rPr>
              <a:t>Hot, humid environment.</a:t>
            </a:r>
          </a:p>
          <a:p>
            <a:pPr lvl="2"/>
            <a:r>
              <a:rPr lang="en-US">
                <a:solidFill>
                  <a:schemeClr val="tx1"/>
                </a:solidFill>
              </a:rPr>
              <a:t>Person complains of pain during restraint.</a:t>
            </a:r>
          </a:p>
          <a:p>
            <a:pPr marL="457200" lvl="1" indent="0" fontAlgn="ctr">
              <a:buNone/>
            </a:pPr>
            <a:endParaRPr lang="en-US" sz="1200">
              <a:solidFill>
                <a:schemeClr val="tx1"/>
              </a:solidFill>
            </a:endParaRPr>
          </a:p>
        </p:txBody>
      </p:sp>
      <p:pic>
        <p:nvPicPr>
          <p:cNvPr id="18" name="Picture 17">
            <a:extLst>
              <a:ext uri="{FF2B5EF4-FFF2-40B4-BE49-F238E27FC236}">
                <a16:creationId xmlns:a16="http://schemas.microsoft.com/office/drawing/2014/main" id="{7C34B25B-6FCA-4CE4-9C1D-004D755AE98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05516" y="749654"/>
            <a:ext cx="1562986" cy="1769643"/>
          </a:xfrm>
          <a:prstGeom prst="rect">
            <a:avLst/>
          </a:prstGeom>
        </p:spPr>
      </p:pic>
    </p:spTree>
    <p:extLst>
      <p:ext uri="{BB962C8B-B14F-4D97-AF65-F5344CB8AC3E}">
        <p14:creationId xmlns:p14="http://schemas.microsoft.com/office/powerpoint/2010/main" val="8031248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219AE65-9B94-44EA-BEF3-EF4BFA169C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0C81A57-9CD5-461B-8FFE-4A8CB6CFBE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17539" y="467397"/>
            <a:ext cx="695829" cy="591911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12" name="Group 11">
            <a:extLst>
              <a:ext uri="{FF2B5EF4-FFF2-40B4-BE49-F238E27FC236}">
                <a16:creationId xmlns:a16="http://schemas.microsoft.com/office/drawing/2014/main" id="{3086C462-37F4-494D-8292-CCB95221CC1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a:solidFill>
            <a:srgbClr val="FFFFFF"/>
          </a:solidFill>
        </p:grpSpPr>
        <p:sp>
          <p:nvSpPr>
            <p:cNvPr id="13" name="Rectangle 12">
              <a:extLst>
                <a:ext uri="{FF2B5EF4-FFF2-40B4-BE49-F238E27FC236}">
                  <a16:creationId xmlns:a16="http://schemas.microsoft.com/office/drawing/2014/main" id="{2C7D2D64-353F-4802-AA48-A70CE6020B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a:extLst>
                <a:ext uri="{FF2B5EF4-FFF2-40B4-BE49-F238E27FC236}">
                  <a16:creationId xmlns:a16="http://schemas.microsoft.com/office/drawing/2014/main" id="{30A6328F-CAA3-4052-BF4C-14BD47706E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ln>
              <a:noFill/>
            </a:ln>
          </p:spPr>
          <p:style>
            <a:lnRef idx="0">
              <a:scrgbClr r="0" g="0" b="0"/>
            </a:lnRef>
            <a:fillRef idx="1002">
              <a:schemeClr val="dk2"/>
            </a:fillRef>
            <a:effectRef idx="0">
              <a:scrgbClr r="0" g="0" b="0"/>
            </a:effectRef>
            <a:fontRef idx="major"/>
          </p:style>
        </p:sp>
      </p:grpSp>
      <p:sp>
        <p:nvSpPr>
          <p:cNvPr id="2" name="Title 1">
            <a:extLst>
              <a:ext uri="{FF2B5EF4-FFF2-40B4-BE49-F238E27FC236}">
                <a16:creationId xmlns:a16="http://schemas.microsoft.com/office/drawing/2014/main" id="{4B902BCF-97B9-4811-B18A-F2E7CDBA85FA}"/>
              </a:ext>
            </a:extLst>
          </p:cNvPr>
          <p:cNvSpPr>
            <a:spLocks noGrp="1"/>
          </p:cNvSpPr>
          <p:nvPr>
            <p:ph type="title"/>
          </p:nvPr>
        </p:nvSpPr>
        <p:spPr>
          <a:xfrm>
            <a:off x="1000372" y="1209957"/>
            <a:ext cx="3034580" cy="4438087"/>
          </a:xfrm>
        </p:spPr>
        <p:txBody>
          <a:bodyPr anchor="ctr">
            <a:normAutofit/>
          </a:bodyPr>
          <a:lstStyle/>
          <a:p>
            <a:pPr algn="r"/>
            <a:r>
              <a:rPr lang="en-US" sz="3000">
                <a:solidFill>
                  <a:schemeClr val="tx1"/>
                </a:solidFill>
              </a:rPr>
              <a:t>Situational and Environmental Considerations, continued </a:t>
            </a:r>
          </a:p>
        </p:txBody>
      </p:sp>
      <p:cxnSp>
        <p:nvCxnSpPr>
          <p:cNvPr id="16" name="Straight Connector 15">
            <a:extLst>
              <a:ext uri="{FF2B5EF4-FFF2-40B4-BE49-F238E27FC236}">
                <a16:creationId xmlns:a16="http://schemas.microsoft.com/office/drawing/2014/main" id="{AD23B2CD-009B-425A-9616-1E1AD1D5AB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A9213FA-D3B3-4142-82AA-68574969ABEF}"/>
              </a:ext>
            </a:extLst>
          </p:cNvPr>
          <p:cNvSpPr>
            <a:spLocks noGrp="1"/>
          </p:cNvSpPr>
          <p:nvPr>
            <p:ph idx="1"/>
          </p:nvPr>
        </p:nvSpPr>
        <p:spPr>
          <a:xfrm>
            <a:off x="4678424" y="637952"/>
            <a:ext cx="5302189" cy="5539563"/>
          </a:xfrm>
        </p:spPr>
        <p:txBody>
          <a:bodyPr vert="horz" lIns="91440" tIns="45720" rIns="91440" bIns="45720" rtlCol="0" anchor="ctr">
            <a:normAutofit/>
          </a:bodyPr>
          <a:lstStyle/>
          <a:p>
            <a:pPr lvl="2"/>
            <a:r>
              <a:rPr lang="en-US">
                <a:solidFill>
                  <a:schemeClr val="tx1"/>
                </a:solidFill>
              </a:rPr>
              <a:t>Change in coloration during restraint indicates circulation problems which is a significant risk factor and requires immediate release. (Note that indicators differ across complexions: darker skinned people become more pale; lighter skinned people get bluish/purplish; people of Asian descent develop greenish tone.)</a:t>
            </a:r>
          </a:p>
          <a:p>
            <a:pPr lvl="2"/>
            <a:r>
              <a:rPr lang="en-US">
                <a:solidFill>
                  <a:schemeClr val="tx1"/>
                </a:solidFill>
              </a:rPr>
              <a:t>Intoxication (alcohol or drugs) during restraint as this effects breathing and the brain’s control of breathing making it less likely for the person to reposition to allow effective breathing.</a:t>
            </a:r>
          </a:p>
          <a:p>
            <a:pPr lvl="2"/>
            <a:r>
              <a:rPr lang="en-US">
                <a:solidFill>
                  <a:schemeClr val="tx1"/>
                </a:solidFill>
              </a:rPr>
              <a:t>Active psychotic state, delirium, or extreme arousal (mania).</a:t>
            </a:r>
          </a:p>
          <a:p>
            <a:pPr lvl="2"/>
            <a:r>
              <a:rPr lang="en-US">
                <a:solidFill>
                  <a:schemeClr val="tx1"/>
                </a:solidFill>
              </a:rPr>
              <a:t>Recent head injury or other significant injury.</a:t>
            </a:r>
          </a:p>
          <a:p>
            <a:pPr lvl="2"/>
            <a:r>
              <a:rPr lang="en-US">
                <a:solidFill>
                  <a:schemeClr val="tx1"/>
                </a:solidFill>
              </a:rPr>
              <a:t>Prolonged restraint follows physical struggle or violence that caused fatigue.</a:t>
            </a:r>
          </a:p>
          <a:p>
            <a:pPr lvl="2"/>
            <a:r>
              <a:rPr lang="en-US">
                <a:solidFill>
                  <a:schemeClr val="tx1"/>
                </a:solidFill>
              </a:rPr>
              <a:t>Person is small in stature. </a:t>
            </a:r>
          </a:p>
          <a:p>
            <a:pPr lvl="2"/>
            <a:r>
              <a:rPr lang="en-US">
                <a:solidFill>
                  <a:schemeClr val="tx1"/>
                </a:solidFill>
              </a:rPr>
              <a:t>Recent insulin injection.</a:t>
            </a:r>
          </a:p>
          <a:p>
            <a:pPr lvl="1"/>
            <a:endParaRPr lang="en-US" sz="1300">
              <a:solidFill>
                <a:schemeClr val="tx1"/>
              </a:solidFill>
            </a:endParaRPr>
          </a:p>
        </p:txBody>
      </p:sp>
      <p:pic>
        <p:nvPicPr>
          <p:cNvPr id="5" name="Picture 4">
            <a:extLst>
              <a:ext uri="{FF2B5EF4-FFF2-40B4-BE49-F238E27FC236}">
                <a16:creationId xmlns:a16="http://schemas.microsoft.com/office/drawing/2014/main" id="{3B68CB46-977C-46C6-9E98-43F6955FA90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519653" y="1280244"/>
            <a:ext cx="1800108" cy="1080065"/>
          </a:xfrm>
          <a:prstGeom prst="rect">
            <a:avLst/>
          </a:prstGeom>
        </p:spPr>
      </p:pic>
    </p:spTree>
    <p:extLst>
      <p:ext uri="{BB962C8B-B14F-4D97-AF65-F5344CB8AC3E}">
        <p14:creationId xmlns:p14="http://schemas.microsoft.com/office/powerpoint/2010/main" val="359819700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60005309796C4099E5313283310201" ma:contentTypeVersion="6" ma:contentTypeDescription="Create a new document." ma:contentTypeScope="" ma:versionID="3fd6a8ae3268800973b033c097c4cf8c">
  <xsd:schema xmlns:xsd="http://www.w3.org/2001/XMLSchema" xmlns:xs="http://www.w3.org/2001/XMLSchema" xmlns:p="http://schemas.microsoft.com/office/2006/metadata/properties" xmlns:ns1="http://schemas.microsoft.com/sharepoint/v3" xmlns:ns2="36bda562-4af7-4b48-bed1-93803f57e99d" xmlns:ns3="8c024870-4e02-4bb0-b5d7-a48270721f71" targetNamespace="http://schemas.microsoft.com/office/2006/metadata/properties" ma:root="true" ma:fieldsID="d2d3f5ae8cc73b3306c4fa3e25a1f5f5" ns1:_="" ns2:_="" ns3:_="">
    <xsd:import namespace="http://schemas.microsoft.com/sharepoint/v3"/>
    <xsd:import namespace="36bda562-4af7-4b48-bed1-93803f57e99d"/>
    <xsd:import namespace="8c024870-4e02-4bb0-b5d7-a48270721f71"/>
    <xsd:element name="properties">
      <xsd:complexType>
        <xsd:sequence>
          <xsd:element name="documentManagement">
            <xsd:complexType>
              <xsd:all>
                <xsd:element ref="ns2:MediaServiceMetadata" minOccurs="0"/>
                <xsd:element ref="ns2:MediaServiceFastMetadata" minOccurs="0"/>
                <xsd:element ref="ns1:_ip_UnifiedCompliancePolicyProperties" minOccurs="0"/>
                <xsd:element ref="ns1:_ip_UnifiedCompliancePolicyUIAc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0" nillable="true" ma:displayName="Unified Compliance Policy Properties" ma:hidden="true" ma:internalName="_ip_UnifiedCompliancePolicyProperties">
      <xsd:simpleType>
        <xsd:restriction base="dms:Note"/>
      </xsd:simpleType>
    </xsd:element>
    <xsd:element name="_ip_UnifiedCompliancePolicyUIAction" ma:index="1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bda562-4af7-4b48-bed1-93803f57e9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c024870-4e02-4bb0-b5d7-a48270721f7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D64CDAFC-6960-4ABB-91E5-7249715A59E0}">
  <ds:schemaRefs>
    <ds:schemaRef ds:uri="36bda562-4af7-4b48-bed1-93803f57e99d"/>
    <ds:schemaRef ds:uri="8c024870-4e02-4bb0-b5d7-a48270721f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B8EEA17-FE9C-4D66-A692-DA98EFA346A2}">
  <ds:schemaRefs>
    <ds:schemaRef ds:uri="http://schemas.microsoft.com/sharepoint/v3/contenttype/forms"/>
  </ds:schemaRefs>
</ds:datastoreItem>
</file>

<file path=customXml/itemProps3.xml><?xml version="1.0" encoding="utf-8"?>
<ds:datastoreItem xmlns:ds="http://schemas.openxmlformats.org/officeDocument/2006/customXml" ds:itemID="{6CC909CB-AB52-45D7-8F34-4968722241C7}">
  <ds:schemaRefs>
    <ds:schemaRef ds:uri="http://schemas.microsoft.com/office/infopath/2007/PartnerControls"/>
    <ds:schemaRef ds:uri="http://schemas.microsoft.com/office/2006/documentManagement/types"/>
    <ds:schemaRef ds:uri="http://www.w3.org/XML/1998/namespace"/>
    <ds:schemaRef ds:uri="http://purl.org/dc/elements/1.1/"/>
    <ds:schemaRef ds:uri="http://purl.org/dc/terms/"/>
    <ds:schemaRef ds:uri="http://schemas.microsoft.com/sharepoint/v3"/>
    <ds:schemaRef ds:uri="http://purl.org/dc/dcmitype/"/>
    <ds:schemaRef ds:uri="36bda562-4af7-4b48-bed1-93803f57e99d"/>
    <ds:schemaRef ds:uri="http://schemas.openxmlformats.org/package/2006/metadata/core-properties"/>
    <ds:schemaRef ds:uri="8c024870-4e02-4bb0-b5d7-a48270721f71"/>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0</TotalTime>
  <Words>5511</Words>
  <Application>Microsoft Office PowerPoint</Application>
  <PresentationFormat>Widescreen</PresentationFormat>
  <Paragraphs>443</Paragraphs>
  <Slides>49</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Century Gothic</vt:lpstr>
      <vt:lpstr>Wingdings</vt:lpstr>
      <vt:lpstr>Wingdings 3</vt:lpstr>
      <vt:lpstr>Ion Boardroom</vt:lpstr>
      <vt:lpstr>PRC Quarterly Meeting Restraints, Incident Reports &amp; Data</vt:lpstr>
      <vt:lpstr>Topics</vt:lpstr>
      <vt:lpstr>Topic 1: Restraints</vt:lpstr>
      <vt:lpstr>Restraints Mentioned in DDS Policies: PR. 002, 003 and 004 Revised on 2/1/18 </vt:lpstr>
      <vt:lpstr>PR. 004 – Restraint specifics found in Section D, "Implementation"</vt:lpstr>
      <vt:lpstr>Request for Program Review Committee (PRC) Date to Review  Behavior Modifying Medication or Restraint or Aversive Procedure </vt:lpstr>
      <vt:lpstr>Considerations when adding restraint to a Behavior Support Program</vt:lpstr>
      <vt:lpstr>Situational and EnvironmentalConsiderations</vt:lpstr>
      <vt:lpstr>Situational and Environmental Considerations, continued </vt:lpstr>
      <vt:lpstr>Medical Considerations </vt:lpstr>
      <vt:lpstr>When to release restraint?</vt:lpstr>
      <vt:lpstr>Chemical restraint: Protocol for use</vt:lpstr>
      <vt:lpstr>Noting the hierarchy of restraint use:</vt:lpstr>
      <vt:lpstr>Topic 2:  INCIDENT REPORTS</vt:lpstr>
      <vt:lpstr>Types of Incidents</vt:lpstr>
      <vt:lpstr>Incident Reporting DDS Policy I.D.PR.009 Revised December 30, 2014</vt:lpstr>
      <vt:lpstr>PowerPoint Presentation</vt:lpstr>
      <vt:lpstr>Incident Reporting DDS Policy I.D.PR.009 Revised December 30, 2014</vt:lpstr>
      <vt:lpstr>Incident Reporting DDS Policy I.D.PR.009 Revised December 30, 2014</vt:lpstr>
      <vt:lpstr>Restraint Section of Incident Report</vt:lpstr>
      <vt:lpstr>Restraint Section of Incident Report</vt:lpstr>
      <vt:lpstr>Restraint Section of Incident Report</vt:lpstr>
      <vt:lpstr>Restraint Section of Incident Report</vt:lpstr>
      <vt:lpstr>Restraint Section of Incident Report</vt:lpstr>
      <vt:lpstr>DDS Restraint Log Instructions Attachment D to I.D.PR.009 – DDS Restraint Log  </vt:lpstr>
      <vt:lpstr> Attachment D to I.D.PR.009 – DDS Restraint Log  </vt:lpstr>
      <vt:lpstr>Standard Restraints on Incident Report</vt:lpstr>
      <vt:lpstr>Non-Standard Restraints on Incident Report</vt:lpstr>
      <vt:lpstr> Mechanical Restraints on Incident Report That Need Prior Approval</vt:lpstr>
      <vt:lpstr>Aversive Listed on Incident Report </vt:lpstr>
      <vt:lpstr>Critical Incident Defined  Policy Procedure: I.D.PR.009</vt:lpstr>
      <vt:lpstr>Critical Incident Defined  Policy Procedure: I.D.PR.009</vt:lpstr>
      <vt:lpstr>Data and Incident Report Timeframes</vt:lpstr>
      <vt:lpstr>Family or Own Home 255 Timeframes I.D.PR.009-Attachment H</vt:lpstr>
      <vt:lpstr>Topic 3: DATA</vt:lpstr>
      <vt:lpstr>DDS Policy: PR.003 Positive Behavior Program and Behavior Support Plans  Revised on 2/1/2018 Section D.5  </vt:lpstr>
      <vt:lpstr>Data driven solutions</vt:lpstr>
      <vt:lpstr>Type of Things to consider w/ Restraints</vt:lpstr>
      <vt:lpstr>Data Sheets</vt:lpstr>
      <vt:lpstr>Data sheets help fill in the gaps</vt:lpstr>
      <vt:lpstr>Graphs &amp; Annotations</vt:lpstr>
      <vt:lpstr>Planned Restraints</vt:lpstr>
      <vt:lpstr>Choose how to display your data </vt:lpstr>
      <vt:lpstr>Restraint data: Frequency &amp; Time </vt:lpstr>
      <vt:lpstr>Review Planned Restraints Necessity</vt:lpstr>
      <vt:lpstr>Status Needs to be completed</vt:lpstr>
      <vt:lpstr>Emergency Restraints </vt:lpstr>
      <vt:lpstr>Common Errors on 255’s</vt:lpstr>
      <vt:lpstr>Reminder regarding Critical incident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PRC Quarterly Meeting Restraints, Incident Reports &amp; Data</dc:title>
  <dc:creator>Recinos, Dawne</dc:creator>
  <cp:lastModifiedBy>Lloyd, Brooke</cp:lastModifiedBy>
  <cp:revision>1</cp:revision>
  <cp:lastPrinted>2021-04-30T12:12:09Z</cp:lastPrinted>
  <dcterms:created xsi:type="dcterms:W3CDTF">2021-04-29T19:22:55Z</dcterms:created>
  <dcterms:modified xsi:type="dcterms:W3CDTF">2021-05-05T13:07:51Z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0x0101009860005309796C4099E5313283310201</vt:lpwstr>
  </property>
</Properties>
</file>