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53"/>
  </p:notesMasterIdLst>
  <p:sldIdLst>
    <p:sldId id="256" r:id="rId3"/>
    <p:sldId id="257" r:id="rId4"/>
    <p:sldId id="258" r:id="rId5"/>
    <p:sldId id="260" r:id="rId6"/>
    <p:sldId id="264" r:id="rId7"/>
    <p:sldId id="297" r:id="rId8"/>
    <p:sldId id="298" r:id="rId9"/>
    <p:sldId id="340" r:id="rId10"/>
    <p:sldId id="299" r:id="rId11"/>
    <p:sldId id="300" r:id="rId12"/>
    <p:sldId id="342" r:id="rId13"/>
    <p:sldId id="270" r:id="rId14"/>
    <p:sldId id="268" r:id="rId15"/>
    <p:sldId id="271" r:id="rId16"/>
    <p:sldId id="262" r:id="rId17"/>
    <p:sldId id="267" r:id="rId18"/>
    <p:sldId id="354" r:id="rId19"/>
    <p:sldId id="273" r:id="rId20"/>
    <p:sldId id="294" r:id="rId21"/>
    <p:sldId id="293" r:id="rId22"/>
    <p:sldId id="343" r:id="rId23"/>
    <p:sldId id="305" r:id="rId24"/>
    <p:sldId id="338" r:id="rId25"/>
    <p:sldId id="339" r:id="rId26"/>
    <p:sldId id="337" r:id="rId27"/>
    <p:sldId id="301" r:id="rId28"/>
    <p:sldId id="313" r:id="rId29"/>
    <p:sldId id="327" r:id="rId30"/>
    <p:sldId id="307" r:id="rId31"/>
    <p:sldId id="318" r:id="rId32"/>
    <p:sldId id="308" r:id="rId33"/>
    <p:sldId id="341" r:id="rId34"/>
    <p:sldId id="310" r:id="rId35"/>
    <p:sldId id="332" r:id="rId36"/>
    <p:sldId id="259" r:id="rId37"/>
    <p:sldId id="344" r:id="rId38"/>
    <p:sldId id="345" r:id="rId39"/>
    <p:sldId id="346" r:id="rId40"/>
    <p:sldId id="263" r:id="rId41"/>
    <p:sldId id="261" r:id="rId42"/>
    <p:sldId id="347" r:id="rId43"/>
    <p:sldId id="348" r:id="rId44"/>
    <p:sldId id="349" r:id="rId45"/>
    <p:sldId id="350" r:id="rId46"/>
    <p:sldId id="266" r:id="rId47"/>
    <p:sldId id="351" r:id="rId48"/>
    <p:sldId id="352" r:id="rId49"/>
    <p:sldId id="353" r:id="rId50"/>
    <p:sldId id="269" r:id="rId51"/>
    <p:sldId id="265"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9E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124ACD-36E3-4977-BAC1-B608BEA4236A}" v="56" dt="2022-01-27T02:13:01.265"/>
    <p1510:client id="{11740127-7327-4B2D-B144-822A3B45007B}" v="1398" dt="2022-01-27T18:57:12.993"/>
    <p1510:client id="{3FB85030-AA35-4D6F-A3CF-647E0F348589}" v="352" dt="2022-01-27T19:03:23.177"/>
    <p1510:client id="{A05B2DF0-8DDA-434C-9130-2B3A1666CCDA}" v="4" dt="2022-01-27T12:32:51.6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44" autoAdjust="0"/>
  </p:normalViewPr>
  <p:slideViewPr>
    <p:cSldViewPr snapToGrid="0">
      <p:cViewPr varScale="1">
        <p:scale>
          <a:sx n="58" d="100"/>
          <a:sy n="58" d="100"/>
        </p:scale>
        <p:origin x="90" y="108"/>
      </p:cViewPr>
      <p:guideLst/>
    </p:cSldViewPr>
  </p:slideViewPr>
  <p:notesTextViewPr>
    <p:cViewPr>
      <p:scale>
        <a:sx n="1" d="1"/>
        <a:sy n="1" d="1"/>
      </p:scale>
      <p:origin x="0" y="-18"/>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56FBEF-06C5-4184-80F8-AB9192AC75B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082A301-1C4C-4E96-A7FA-4B778B45280A}">
      <dgm:prSet/>
      <dgm:spPr/>
      <dgm:t>
        <a:bodyPr/>
        <a:lstStyle/>
        <a:p>
          <a:r>
            <a:rPr lang="en-US"/>
            <a:t>Major Depressive Disorder (MDD)</a:t>
          </a:r>
        </a:p>
      </dgm:t>
    </dgm:pt>
    <dgm:pt modelId="{69F87683-4313-47B0-AFE4-0C0A34DAD2AC}" type="parTrans" cxnId="{22FAE9CE-C440-44D7-A1FB-C7307C7335BF}">
      <dgm:prSet/>
      <dgm:spPr/>
      <dgm:t>
        <a:bodyPr/>
        <a:lstStyle/>
        <a:p>
          <a:endParaRPr lang="en-US"/>
        </a:p>
      </dgm:t>
    </dgm:pt>
    <dgm:pt modelId="{D81C61CB-F303-42DA-B5C4-E8BE990CA819}" type="sibTrans" cxnId="{22FAE9CE-C440-44D7-A1FB-C7307C7335BF}">
      <dgm:prSet/>
      <dgm:spPr/>
      <dgm:t>
        <a:bodyPr/>
        <a:lstStyle/>
        <a:p>
          <a:endParaRPr lang="en-US"/>
        </a:p>
      </dgm:t>
    </dgm:pt>
    <dgm:pt modelId="{6B964181-D804-485C-91CB-26444FC4D378}">
      <dgm:prSet/>
      <dgm:spPr/>
      <dgm:t>
        <a:bodyPr/>
        <a:lstStyle/>
        <a:p>
          <a:r>
            <a:rPr lang="en-US"/>
            <a:t>Recurrence (single episode or recurrent)</a:t>
          </a:r>
        </a:p>
      </dgm:t>
    </dgm:pt>
    <dgm:pt modelId="{698ADFD5-21F6-4BA1-B99B-5922EDBE8772}" type="parTrans" cxnId="{682518EF-24E4-4E26-87F9-2580192CDF2C}">
      <dgm:prSet/>
      <dgm:spPr/>
      <dgm:t>
        <a:bodyPr/>
        <a:lstStyle/>
        <a:p>
          <a:endParaRPr lang="en-US"/>
        </a:p>
      </dgm:t>
    </dgm:pt>
    <dgm:pt modelId="{90054A07-CA5C-44FA-B83E-4A5EF6F5C51F}" type="sibTrans" cxnId="{682518EF-24E4-4E26-87F9-2580192CDF2C}">
      <dgm:prSet/>
      <dgm:spPr/>
      <dgm:t>
        <a:bodyPr/>
        <a:lstStyle/>
        <a:p>
          <a:endParaRPr lang="en-US"/>
        </a:p>
      </dgm:t>
    </dgm:pt>
    <dgm:pt modelId="{7352EE7A-02D3-497B-9AAC-C963950BF1C7}">
      <dgm:prSet/>
      <dgm:spPr/>
      <dgm:t>
        <a:bodyPr/>
        <a:lstStyle/>
        <a:p>
          <a:r>
            <a:rPr lang="en-US"/>
            <a:t>Severity (Mild/Moderate/Severe)</a:t>
          </a:r>
        </a:p>
      </dgm:t>
    </dgm:pt>
    <dgm:pt modelId="{ACBBFAA8-7CD1-46DA-850F-8B4DBB5ED9FD}" type="parTrans" cxnId="{895729D3-D8EC-499C-A6C6-023B3C9B3AE5}">
      <dgm:prSet/>
      <dgm:spPr/>
      <dgm:t>
        <a:bodyPr/>
        <a:lstStyle/>
        <a:p>
          <a:endParaRPr lang="en-US"/>
        </a:p>
      </dgm:t>
    </dgm:pt>
    <dgm:pt modelId="{5615EF3C-6007-4A73-B099-B676F4FB86EF}" type="sibTrans" cxnId="{895729D3-D8EC-499C-A6C6-023B3C9B3AE5}">
      <dgm:prSet/>
      <dgm:spPr/>
      <dgm:t>
        <a:bodyPr/>
        <a:lstStyle/>
        <a:p>
          <a:endParaRPr lang="en-US"/>
        </a:p>
      </dgm:t>
    </dgm:pt>
    <dgm:pt modelId="{524A2023-52DC-4D54-93F2-A3747CD8EFCF}">
      <dgm:prSet/>
      <dgm:spPr/>
      <dgm:t>
        <a:bodyPr/>
        <a:lstStyle/>
        <a:p>
          <a:r>
            <a:rPr lang="en-US"/>
            <a:t>With Psychotic Features (if indicated)</a:t>
          </a:r>
        </a:p>
      </dgm:t>
    </dgm:pt>
    <dgm:pt modelId="{1FB6CC9B-290B-425B-8D2E-4A3390F47738}" type="parTrans" cxnId="{F13D7842-37E5-4FE0-9A24-B83D8F405558}">
      <dgm:prSet/>
      <dgm:spPr/>
      <dgm:t>
        <a:bodyPr/>
        <a:lstStyle/>
        <a:p>
          <a:endParaRPr lang="en-US"/>
        </a:p>
      </dgm:t>
    </dgm:pt>
    <dgm:pt modelId="{F18C3AD7-6412-41FF-8C1A-2B332C5C0314}" type="sibTrans" cxnId="{F13D7842-37E5-4FE0-9A24-B83D8F405558}">
      <dgm:prSet/>
      <dgm:spPr/>
      <dgm:t>
        <a:bodyPr/>
        <a:lstStyle/>
        <a:p>
          <a:endParaRPr lang="en-US"/>
        </a:p>
      </dgm:t>
    </dgm:pt>
    <dgm:pt modelId="{2F2269B1-0308-4247-BDC4-E5E4E03AA921}">
      <dgm:prSet/>
      <dgm:spPr/>
      <dgm:t>
        <a:bodyPr/>
        <a:lstStyle/>
        <a:p>
          <a:r>
            <a:rPr lang="en-US"/>
            <a:t>Partial or Full Remission (if indicated)</a:t>
          </a:r>
        </a:p>
      </dgm:t>
    </dgm:pt>
    <dgm:pt modelId="{2E50E4D4-60C9-4518-B096-2B83FB679709}" type="parTrans" cxnId="{2972D5DB-0CE2-4644-B4DF-D2697DD54CFD}">
      <dgm:prSet/>
      <dgm:spPr/>
      <dgm:t>
        <a:bodyPr/>
        <a:lstStyle/>
        <a:p>
          <a:endParaRPr lang="en-US"/>
        </a:p>
      </dgm:t>
    </dgm:pt>
    <dgm:pt modelId="{39675FB9-33A5-478A-9AC2-FD2EEDA9D7E8}" type="sibTrans" cxnId="{2972D5DB-0CE2-4644-B4DF-D2697DD54CFD}">
      <dgm:prSet/>
      <dgm:spPr/>
      <dgm:t>
        <a:bodyPr/>
        <a:lstStyle/>
        <a:p>
          <a:endParaRPr lang="en-US"/>
        </a:p>
      </dgm:t>
    </dgm:pt>
    <dgm:pt modelId="{0CAB3E88-BFC3-4314-8459-B01BACCE9132}">
      <dgm:prSet/>
      <dgm:spPr/>
      <dgm:t>
        <a:bodyPr/>
        <a:lstStyle/>
        <a:p>
          <a:r>
            <a:rPr lang="en-US"/>
            <a:t>There are a number of specifiers.</a:t>
          </a:r>
        </a:p>
      </dgm:t>
    </dgm:pt>
    <dgm:pt modelId="{A6F2D094-68C1-456D-BA05-C937D8424457}" type="parTrans" cxnId="{82AB053F-2239-472C-AC5B-100A2EBCA30A}">
      <dgm:prSet/>
      <dgm:spPr/>
      <dgm:t>
        <a:bodyPr/>
        <a:lstStyle/>
        <a:p>
          <a:endParaRPr lang="en-US"/>
        </a:p>
      </dgm:t>
    </dgm:pt>
    <dgm:pt modelId="{95666B39-BA19-488A-AF21-01E9CF08DFF5}" type="sibTrans" cxnId="{82AB053F-2239-472C-AC5B-100A2EBCA30A}">
      <dgm:prSet/>
      <dgm:spPr/>
      <dgm:t>
        <a:bodyPr/>
        <a:lstStyle/>
        <a:p>
          <a:endParaRPr lang="en-US"/>
        </a:p>
      </dgm:t>
    </dgm:pt>
    <dgm:pt modelId="{BCC1B39D-7314-4003-A45A-F38E0A0E2EDC}">
      <dgm:prSet/>
      <dgm:spPr/>
      <dgm:t>
        <a:bodyPr/>
        <a:lstStyle/>
        <a:p>
          <a:r>
            <a:rPr lang="en-US"/>
            <a:t>Persistent Depressive Disorder (PDD)</a:t>
          </a:r>
        </a:p>
      </dgm:t>
    </dgm:pt>
    <dgm:pt modelId="{0DA79A07-4E75-47E9-8062-DD479D974B67}" type="parTrans" cxnId="{1D87C55A-311D-4349-9658-F0ADBE5E93FB}">
      <dgm:prSet/>
      <dgm:spPr/>
      <dgm:t>
        <a:bodyPr/>
        <a:lstStyle/>
        <a:p>
          <a:endParaRPr lang="en-US"/>
        </a:p>
      </dgm:t>
    </dgm:pt>
    <dgm:pt modelId="{22ACCABD-61D1-4240-B8F8-0301DAF21E30}" type="sibTrans" cxnId="{1D87C55A-311D-4349-9658-F0ADBE5E93FB}">
      <dgm:prSet/>
      <dgm:spPr/>
      <dgm:t>
        <a:bodyPr/>
        <a:lstStyle/>
        <a:p>
          <a:endParaRPr lang="en-US"/>
        </a:p>
      </dgm:t>
    </dgm:pt>
    <dgm:pt modelId="{1016ECDF-489B-4C95-A67F-397607E184B7}">
      <dgm:prSet/>
      <dgm:spPr/>
      <dgm:t>
        <a:bodyPr/>
        <a:lstStyle/>
        <a:p>
          <a:r>
            <a:rPr lang="en-US"/>
            <a:t>2 years or more of depressed mood for most of the day more days than not. </a:t>
          </a:r>
        </a:p>
      </dgm:t>
    </dgm:pt>
    <dgm:pt modelId="{268622D4-BE75-4446-B987-F59F7233023B}" type="parTrans" cxnId="{400683FE-6190-456E-B0A5-AA808328935C}">
      <dgm:prSet/>
      <dgm:spPr/>
      <dgm:t>
        <a:bodyPr/>
        <a:lstStyle/>
        <a:p>
          <a:endParaRPr lang="en-US"/>
        </a:p>
      </dgm:t>
    </dgm:pt>
    <dgm:pt modelId="{96F8D8C6-3C61-47C6-AD3E-C50FC9E51222}" type="sibTrans" cxnId="{400683FE-6190-456E-B0A5-AA808328935C}">
      <dgm:prSet/>
      <dgm:spPr/>
      <dgm:t>
        <a:bodyPr/>
        <a:lstStyle/>
        <a:p>
          <a:endParaRPr lang="en-US"/>
        </a:p>
      </dgm:t>
    </dgm:pt>
    <dgm:pt modelId="{E3FE8780-9187-4BE0-A028-9EA468676F75}" type="pres">
      <dgm:prSet presAssocID="{2F56FBEF-06C5-4184-80F8-AB9192AC75B0}" presName="linear" presStyleCnt="0">
        <dgm:presLayoutVars>
          <dgm:animLvl val="lvl"/>
          <dgm:resizeHandles val="exact"/>
        </dgm:presLayoutVars>
      </dgm:prSet>
      <dgm:spPr/>
    </dgm:pt>
    <dgm:pt modelId="{711C8EBA-BBE1-4F7D-A29B-7B25D969FB18}" type="pres">
      <dgm:prSet presAssocID="{2082A301-1C4C-4E96-A7FA-4B778B45280A}" presName="parentText" presStyleLbl="node1" presStyleIdx="0" presStyleCnt="2">
        <dgm:presLayoutVars>
          <dgm:chMax val="0"/>
          <dgm:bulletEnabled val="1"/>
        </dgm:presLayoutVars>
      </dgm:prSet>
      <dgm:spPr/>
    </dgm:pt>
    <dgm:pt modelId="{653AE43A-D0ED-436F-8D95-756D6F604FF0}" type="pres">
      <dgm:prSet presAssocID="{2082A301-1C4C-4E96-A7FA-4B778B45280A}" presName="childText" presStyleLbl="revTx" presStyleIdx="0" presStyleCnt="2">
        <dgm:presLayoutVars>
          <dgm:bulletEnabled val="1"/>
        </dgm:presLayoutVars>
      </dgm:prSet>
      <dgm:spPr/>
    </dgm:pt>
    <dgm:pt modelId="{53B7CE94-38FE-4DAF-AE2C-C65FA3FC549D}" type="pres">
      <dgm:prSet presAssocID="{BCC1B39D-7314-4003-A45A-F38E0A0E2EDC}" presName="parentText" presStyleLbl="node1" presStyleIdx="1" presStyleCnt="2">
        <dgm:presLayoutVars>
          <dgm:chMax val="0"/>
          <dgm:bulletEnabled val="1"/>
        </dgm:presLayoutVars>
      </dgm:prSet>
      <dgm:spPr/>
    </dgm:pt>
    <dgm:pt modelId="{363042F8-2E59-4E3A-84E6-14A69CD6A396}" type="pres">
      <dgm:prSet presAssocID="{BCC1B39D-7314-4003-A45A-F38E0A0E2EDC}" presName="childText" presStyleLbl="revTx" presStyleIdx="1" presStyleCnt="2">
        <dgm:presLayoutVars>
          <dgm:bulletEnabled val="1"/>
        </dgm:presLayoutVars>
      </dgm:prSet>
      <dgm:spPr/>
    </dgm:pt>
  </dgm:ptLst>
  <dgm:cxnLst>
    <dgm:cxn modelId="{1EC2D337-4AA0-4916-A5E7-FC7BE3056CAF}" type="presOf" srcId="{524A2023-52DC-4D54-93F2-A3747CD8EFCF}" destId="{653AE43A-D0ED-436F-8D95-756D6F604FF0}" srcOrd="0" destOrd="2" presId="urn:microsoft.com/office/officeart/2005/8/layout/vList2"/>
    <dgm:cxn modelId="{82AB053F-2239-472C-AC5B-100A2EBCA30A}" srcId="{2082A301-1C4C-4E96-A7FA-4B778B45280A}" destId="{0CAB3E88-BFC3-4314-8459-B01BACCE9132}" srcOrd="4" destOrd="0" parTransId="{A6F2D094-68C1-456D-BA05-C937D8424457}" sibTransId="{95666B39-BA19-488A-AF21-01E9CF08DFF5}"/>
    <dgm:cxn modelId="{F13D7842-37E5-4FE0-9A24-B83D8F405558}" srcId="{2082A301-1C4C-4E96-A7FA-4B778B45280A}" destId="{524A2023-52DC-4D54-93F2-A3747CD8EFCF}" srcOrd="2" destOrd="0" parTransId="{1FB6CC9B-290B-425B-8D2E-4A3390F47738}" sibTransId="{F18C3AD7-6412-41FF-8C1A-2B332C5C0314}"/>
    <dgm:cxn modelId="{1D87C55A-311D-4349-9658-F0ADBE5E93FB}" srcId="{2F56FBEF-06C5-4184-80F8-AB9192AC75B0}" destId="{BCC1B39D-7314-4003-A45A-F38E0A0E2EDC}" srcOrd="1" destOrd="0" parTransId="{0DA79A07-4E75-47E9-8062-DD479D974B67}" sibTransId="{22ACCABD-61D1-4240-B8F8-0301DAF21E30}"/>
    <dgm:cxn modelId="{CC83BF9B-B2DC-43F6-861F-D97AFBEAFCC0}" type="presOf" srcId="{1016ECDF-489B-4C95-A67F-397607E184B7}" destId="{363042F8-2E59-4E3A-84E6-14A69CD6A396}" srcOrd="0" destOrd="0" presId="urn:microsoft.com/office/officeart/2005/8/layout/vList2"/>
    <dgm:cxn modelId="{B3A012A7-68CE-4B36-8578-2786A42EF5F6}" type="presOf" srcId="{BCC1B39D-7314-4003-A45A-F38E0A0E2EDC}" destId="{53B7CE94-38FE-4DAF-AE2C-C65FA3FC549D}" srcOrd="0" destOrd="0" presId="urn:microsoft.com/office/officeart/2005/8/layout/vList2"/>
    <dgm:cxn modelId="{AF1BAAAD-9330-4737-8DC2-629B368268CF}" type="presOf" srcId="{0CAB3E88-BFC3-4314-8459-B01BACCE9132}" destId="{653AE43A-D0ED-436F-8D95-756D6F604FF0}" srcOrd="0" destOrd="4" presId="urn:microsoft.com/office/officeart/2005/8/layout/vList2"/>
    <dgm:cxn modelId="{5841E6B0-E6EE-4C8B-843C-2C486CD7A9ED}" type="presOf" srcId="{2F2269B1-0308-4247-BDC4-E5E4E03AA921}" destId="{653AE43A-D0ED-436F-8D95-756D6F604FF0}" srcOrd="0" destOrd="3" presId="urn:microsoft.com/office/officeart/2005/8/layout/vList2"/>
    <dgm:cxn modelId="{A46CBCB4-4B19-4170-9F0E-CA8CDB38AD96}" type="presOf" srcId="{7352EE7A-02D3-497B-9AAC-C963950BF1C7}" destId="{653AE43A-D0ED-436F-8D95-756D6F604FF0}" srcOrd="0" destOrd="1" presId="urn:microsoft.com/office/officeart/2005/8/layout/vList2"/>
    <dgm:cxn modelId="{22FAE9CE-C440-44D7-A1FB-C7307C7335BF}" srcId="{2F56FBEF-06C5-4184-80F8-AB9192AC75B0}" destId="{2082A301-1C4C-4E96-A7FA-4B778B45280A}" srcOrd="0" destOrd="0" parTransId="{69F87683-4313-47B0-AFE4-0C0A34DAD2AC}" sibTransId="{D81C61CB-F303-42DA-B5C4-E8BE990CA819}"/>
    <dgm:cxn modelId="{895729D3-D8EC-499C-A6C6-023B3C9B3AE5}" srcId="{2082A301-1C4C-4E96-A7FA-4B778B45280A}" destId="{7352EE7A-02D3-497B-9AAC-C963950BF1C7}" srcOrd="1" destOrd="0" parTransId="{ACBBFAA8-7CD1-46DA-850F-8B4DBB5ED9FD}" sibTransId="{5615EF3C-6007-4A73-B099-B676F4FB86EF}"/>
    <dgm:cxn modelId="{996448DA-C29E-4FEF-8C02-4595F97A2A2B}" type="presOf" srcId="{2082A301-1C4C-4E96-A7FA-4B778B45280A}" destId="{711C8EBA-BBE1-4F7D-A29B-7B25D969FB18}" srcOrd="0" destOrd="0" presId="urn:microsoft.com/office/officeart/2005/8/layout/vList2"/>
    <dgm:cxn modelId="{2972D5DB-0CE2-4644-B4DF-D2697DD54CFD}" srcId="{2082A301-1C4C-4E96-A7FA-4B778B45280A}" destId="{2F2269B1-0308-4247-BDC4-E5E4E03AA921}" srcOrd="3" destOrd="0" parTransId="{2E50E4D4-60C9-4518-B096-2B83FB679709}" sibTransId="{39675FB9-33A5-478A-9AC2-FD2EEDA9D7E8}"/>
    <dgm:cxn modelId="{35FEB2DD-B7E9-431E-9BE7-86861009A1EC}" type="presOf" srcId="{6B964181-D804-485C-91CB-26444FC4D378}" destId="{653AE43A-D0ED-436F-8D95-756D6F604FF0}" srcOrd="0" destOrd="0" presId="urn:microsoft.com/office/officeart/2005/8/layout/vList2"/>
    <dgm:cxn modelId="{682518EF-24E4-4E26-87F9-2580192CDF2C}" srcId="{2082A301-1C4C-4E96-A7FA-4B778B45280A}" destId="{6B964181-D804-485C-91CB-26444FC4D378}" srcOrd="0" destOrd="0" parTransId="{698ADFD5-21F6-4BA1-B99B-5922EDBE8772}" sibTransId="{90054A07-CA5C-44FA-B83E-4A5EF6F5C51F}"/>
    <dgm:cxn modelId="{72C982F1-1B4A-4A30-820C-51EEE5D97B61}" type="presOf" srcId="{2F56FBEF-06C5-4184-80F8-AB9192AC75B0}" destId="{E3FE8780-9187-4BE0-A028-9EA468676F75}" srcOrd="0" destOrd="0" presId="urn:microsoft.com/office/officeart/2005/8/layout/vList2"/>
    <dgm:cxn modelId="{400683FE-6190-456E-B0A5-AA808328935C}" srcId="{BCC1B39D-7314-4003-A45A-F38E0A0E2EDC}" destId="{1016ECDF-489B-4C95-A67F-397607E184B7}" srcOrd="0" destOrd="0" parTransId="{268622D4-BE75-4446-B987-F59F7233023B}" sibTransId="{96F8D8C6-3C61-47C6-AD3E-C50FC9E51222}"/>
    <dgm:cxn modelId="{F7A7A4C5-8977-407F-9697-B7129B773210}" type="presParOf" srcId="{E3FE8780-9187-4BE0-A028-9EA468676F75}" destId="{711C8EBA-BBE1-4F7D-A29B-7B25D969FB18}" srcOrd="0" destOrd="0" presId="urn:microsoft.com/office/officeart/2005/8/layout/vList2"/>
    <dgm:cxn modelId="{A90CC6DC-8FA3-4D96-85A4-1E5C76E707F0}" type="presParOf" srcId="{E3FE8780-9187-4BE0-A028-9EA468676F75}" destId="{653AE43A-D0ED-436F-8D95-756D6F604FF0}" srcOrd="1" destOrd="0" presId="urn:microsoft.com/office/officeart/2005/8/layout/vList2"/>
    <dgm:cxn modelId="{7A364206-721A-41CD-87C3-AF0D1D557B94}" type="presParOf" srcId="{E3FE8780-9187-4BE0-A028-9EA468676F75}" destId="{53B7CE94-38FE-4DAF-AE2C-C65FA3FC549D}" srcOrd="2" destOrd="0" presId="urn:microsoft.com/office/officeart/2005/8/layout/vList2"/>
    <dgm:cxn modelId="{BAC1F022-0800-40F6-A7E6-89105426842E}" type="presParOf" srcId="{E3FE8780-9187-4BE0-A028-9EA468676F75}" destId="{363042F8-2E59-4E3A-84E6-14A69CD6A396}"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E0E3F3-4602-44E9-A336-5CA45EF19C73}"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en-US"/>
        </a:p>
      </dgm:t>
    </dgm:pt>
    <dgm:pt modelId="{5FEC40C5-B8BE-473A-B461-E9CE8EB340D3}">
      <dgm:prSet custT="1"/>
      <dgm:spPr/>
      <dgm:t>
        <a:bodyPr/>
        <a:lstStyle/>
        <a:p>
          <a:r>
            <a:rPr lang="en-US" sz="2000" b="1" u="sng"/>
            <a:t>Complex Trauma</a:t>
          </a:r>
        </a:p>
        <a:p>
          <a:r>
            <a:rPr lang="en-US" sz="1900"/>
            <a:t>Complex trauma happens repetitively. It often results in direct harm to the individual. The effects of complex trauma are cumulative. The traumatic experience frequently transpires within a particular time frame or within a specific relationship, and often in a specific setting.</a:t>
          </a:r>
        </a:p>
      </dgm:t>
    </dgm:pt>
    <dgm:pt modelId="{4648ECCF-4699-4FBD-A855-48DBF292EE35}" type="parTrans" cxnId="{A4B1340D-D41D-4005-81FF-AC5959F33C25}">
      <dgm:prSet/>
      <dgm:spPr/>
      <dgm:t>
        <a:bodyPr/>
        <a:lstStyle/>
        <a:p>
          <a:endParaRPr lang="en-US"/>
        </a:p>
      </dgm:t>
    </dgm:pt>
    <dgm:pt modelId="{9F27E1CA-27FB-40A9-ADE6-FA331B23C4E3}" type="sibTrans" cxnId="{A4B1340D-D41D-4005-81FF-AC5959F33C25}">
      <dgm:prSet/>
      <dgm:spPr/>
      <dgm:t>
        <a:bodyPr/>
        <a:lstStyle/>
        <a:p>
          <a:endParaRPr lang="en-US"/>
        </a:p>
      </dgm:t>
    </dgm:pt>
    <dgm:pt modelId="{12FAFC79-A232-4BD9-BAD0-E3B3DD159372}">
      <dgm:prSet custT="1"/>
      <dgm:spPr/>
      <dgm:t>
        <a:bodyPr/>
        <a:lstStyle/>
        <a:p>
          <a:pPr algn="ctr"/>
          <a:r>
            <a:rPr lang="en-US" sz="2000" b="1" u="sng"/>
            <a:t>Post Traumatic Stress Disorder (PTSD)</a:t>
          </a:r>
        </a:p>
        <a:p>
          <a:pPr algn="ctr"/>
          <a:r>
            <a:rPr lang="en-US" sz="1900"/>
            <a:t>PTSD can develop after a person has been exposed to a terrifying event or has been through an ordeal in which intense physical harm occurred or was threatened. Sufferers of this PTSD have persistent and frightening thoughts and memories of their ordeal.</a:t>
          </a:r>
        </a:p>
      </dgm:t>
    </dgm:pt>
    <dgm:pt modelId="{29450D2E-B793-40AB-94C7-088D370BBF84}" type="parTrans" cxnId="{F4BE928D-6F33-4029-836F-89ED1FA94D0B}">
      <dgm:prSet/>
      <dgm:spPr/>
      <dgm:t>
        <a:bodyPr/>
        <a:lstStyle/>
        <a:p>
          <a:endParaRPr lang="en-US"/>
        </a:p>
      </dgm:t>
    </dgm:pt>
    <dgm:pt modelId="{D537DEF5-A9A2-4A3D-9B45-40EA1AA67191}" type="sibTrans" cxnId="{F4BE928D-6F33-4029-836F-89ED1FA94D0B}">
      <dgm:prSet/>
      <dgm:spPr/>
      <dgm:t>
        <a:bodyPr/>
        <a:lstStyle/>
        <a:p>
          <a:endParaRPr lang="en-US"/>
        </a:p>
      </dgm:t>
    </dgm:pt>
    <dgm:pt modelId="{8206373A-1F25-4507-9885-DA13D99B881C}">
      <dgm:prSet custT="1"/>
      <dgm:spPr/>
      <dgm:t>
        <a:bodyPr/>
        <a:lstStyle/>
        <a:p>
          <a:r>
            <a:rPr lang="en-US" sz="2000" b="1" u="sng"/>
            <a:t>Developmental Trauma Disorder (Adverse Childhood Experiences)</a:t>
          </a:r>
        </a:p>
        <a:p>
          <a:r>
            <a:rPr lang="en-US" sz="1900"/>
            <a:t>Developmental trauma disorder is a recent term in the study of psychology. This disorder forms during a child’s first three years of life. The result of abuse, neglect, and/or abandonment, developmental trauma interferes with the infant or child’s neurological, cognitive, and psychological development. It disrupts the victim’s ability to attach to an adult caregiver. </a:t>
          </a:r>
        </a:p>
      </dgm:t>
    </dgm:pt>
    <dgm:pt modelId="{36853FF3-F070-4A6B-B7DC-8C040BF65CD2}" type="parTrans" cxnId="{A9F25D5B-1C66-468E-A9C8-5D7F5C327BBA}">
      <dgm:prSet/>
      <dgm:spPr/>
      <dgm:t>
        <a:bodyPr/>
        <a:lstStyle/>
        <a:p>
          <a:endParaRPr lang="en-US"/>
        </a:p>
      </dgm:t>
    </dgm:pt>
    <dgm:pt modelId="{7BCEFD6B-7F8D-4A9E-9BB5-343D7CC6CC91}" type="sibTrans" cxnId="{A9F25D5B-1C66-468E-A9C8-5D7F5C327BBA}">
      <dgm:prSet/>
      <dgm:spPr/>
      <dgm:t>
        <a:bodyPr/>
        <a:lstStyle/>
        <a:p>
          <a:endParaRPr lang="en-US"/>
        </a:p>
      </dgm:t>
    </dgm:pt>
    <dgm:pt modelId="{101ACF6D-794A-40B2-A986-5C526EA29EF3}" type="pres">
      <dgm:prSet presAssocID="{A4E0E3F3-4602-44E9-A336-5CA45EF19C73}" presName="diagram" presStyleCnt="0">
        <dgm:presLayoutVars>
          <dgm:dir/>
          <dgm:resizeHandles val="exact"/>
        </dgm:presLayoutVars>
      </dgm:prSet>
      <dgm:spPr/>
    </dgm:pt>
    <dgm:pt modelId="{B1D08B4F-B1D9-46A4-8A3F-B5231D33689B}" type="pres">
      <dgm:prSet presAssocID="{5FEC40C5-B8BE-473A-B461-E9CE8EB340D3}" presName="node" presStyleLbl="node1" presStyleIdx="0" presStyleCnt="3" custScaleX="86780" custScaleY="208360">
        <dgm:presLayoutVars>
          <dgm:bulletEnabled val="1"/>
        </dgm:presLayoutVars>
      </dgm:prSet>
      <dgm:spPr/>
    </dgm:pt>
    <dgm:pt modelId="{2B0528BC-B2DD-4DEE-962D-E79550DB77A6}" type="pres">
      <dgm:prSet presAssocID="{9F27E1CA-27FB-40A9-ADE6-FA331B23C4E3}" presName="sibTrans" presStyleCnt="0"/>
      <dgm:spPr/>
    </dgm:pt>
    <dgm:pt modelId="{102F03BF-7A73-4BE0-9ACB-C8732A09DD86}" type="pres">
      <dgm:prSet presAssocID="{12FAFC79-A232-4BD9-BAD0-E3B3DD159372}" presName="node" presStyleLbl="node1" presStyleIdx="1" presStyleCnt="3" custScaleY="208360">
        <dgm:presLayoutVars>
          <dgm:bulletEnabled val="1"/>
        </dgm:presLayoutVars>
      </dgm:prSet>
      <dgm:spPr/>
    </dgm:pt>
    <dgm:pt modelId="{BA868F0F-E98C-497F-BED2-13FDA44A1AC8}" type="pres">
      <dgm:prSet presAssocID="{D537DEF5-A9A2-4A3D-9B45-40EA1AA67191}" presName="sibTrans" presStyleCnt="0"/>
      <dgm:spPr/>
    </dgm:pt>
    <dgm:pt modelId="{0C43791B-2165-4395-ADD1-22B60D650569}" type="pres">
      <dgm:prSet presAssocID="{8206373A-1F25-4507-9885-DA13D99B881C}" presName="node" presStyleLbl="node1" presStyleIdx="2" presStyleCnt="3" custScaleY="208360">
        <dgm:presLayoutVars>
          <dgm:bulletEnabled val="1"/>
        </dgm:presLayoutVars>
      </dgm:prSet>
      <dgm:spPr/>
    </dgm:pt>
  </dgm:ptLst>
  <dgm:cxnLst>
    <dgm:cxn modelId="{A4B1340D-D41D-4005-81FF-AC5959F33C25}" srcId="{A4E0E3F3-4602-44E9-A336-5CA45EF19C73}" destId="{5FEC40C5-B8BE-473A-B461-E9CE8EB340D3}" srcOrd="0" destOrd="0" parTransId="{4648ECCF-4699-4FBD-A855-48DBF292EE35}" sibTransId="{9F27E1CA-27FB-40A9-ADE6-FA331B23C4E3}"/>
    <dgm:cxn modelId="{716A982B-2873-4695-8A6E-3D1857101AD5}" type="presOf" srcId="{5FEC40C5-B8BE-473A-B461-E9CE8EB340D3}" destId="{B1D08B4F-B1D9-46A4-8A3F-B5231D33689B}" srcOrd="0" destOrd="0" presId="urn:microsoft.com/office/officeart/2005/8/layout/default"/>
    <dgm:cxn modelId="{A9F25D5B-1C66-468E-A9C8-5D7F5C327BBA}" srcId="{A4E0E3F3-4602-44E9-A336-5CA45EF19C73}" destId="{8206373A-1F25-4507-9885-DA13D99B881C}" srcOrd="2" destOrd="0" parTransId="{36853FF3-F070-4A6B-B7DC-8C040BF65CD2}" sibTransId="{7BCEFD6B-7F8D-4A9E-9BB5-343D7CC6CC91}"/>
    <dgm:cxn modelId="{0B52A452-BDD5-4763-B1C4-38F93E5D6BAE}" type="presOf" srcId="{A4E0E3F3-4602-44E9-A336-5CA45EF19C73}" destId="{101ACF6D-794A-40B2-A986-5C526EA29EF3}" srcOrd="0" destOrd="0" presId="urn:microsoft.com/office/officeart/2005/8/layout/default"/>
    <dgm:cxn modelId="{3CBCA27D-2F0E-4532-BE89-FBADC5D45F34}" type="presOf" srcId="{12FAFC79-A232-4BD9-BAD0-E3B3DD159372}" destId="{102F03BF-7A73-4BE0-9ACB-C8732A09DD86}" srcOrd="0" destOrd="0" presId="urn:microsoft.com/office/officeart/2005/8/layout/default"/>
    <dgm:cxn modelId="{F4BE928D-6F33-4029-836F-89ED1FA94D0B}" srcId="{A4E0E3F3-4602-44E9-A336-5CA45EF19C73}" destId="{12FAFC79-A232-4BD9-BAD0-E3B3DD159372}" srcOrd="1" destOrd="0" parTransId="{29450D2E-B793-40AB-94C7-088D370BBF84}" sibTransId="{D537DEF5-A9A2-4A3D-9B45-40EA1AA67191}"/>
    <dgm:cxn modelId="{1683D5F3-41DA-4068-AAEF-2AA1CEF1E00B}" type="presOf" srcId="{8206373A-1F25-4507-9885-DA13D99B881C}" destId="{0C43791B-2165-4395-ADD1-22B60D650569}" srcOrd="0" destOrd="0" presId="urn:microsoft.com/office/officeart/2005/8/layout/default"/>
    <dgm:cxn modelId="{86164594-13DA-4BBC-9177-A4FC294D98E1}" type="presParOf" srcId="{101ACF6D-794A-40B2-A986-5C526EA29EF3}" destId="{B1D08B4F-B1D9-46A4-8A3F-B5231D33689B}" srcOrd="0" destOrd="0" presId="urn:microsoft.com/office/officeart/2005/8/layout/default"/>
    <dgm:cxn modelId="{AB3EE1FD-BE56-4983-AF14-FBC23EC37795}" type="presParOf" srcId="{101ACF6D-794A-40B2-A986-5C526EA29EF3}" destId="{2B0528BC-B2DD-4DEE-962D-E79550DB77A6}" srcOrd="1" destOrd="0" presId="urn:microsoft.com/office/officeart/2005/8/layout/default"/>
    <dgm:cxn modelId="{1B798BA0-FB59-4569-80E1-B810A27EB4CE}" type="presParOf" srcId="{101ACF6D-794A-40B2-A986-5C526EA29EF3}" destId="{102F03BF-7A73-4BE0-9ACB-C8732A09DD86}" srcOrd="2" destOrd="0" presId="urn:microsoft.com/office/officeart/2005/8/layout/default"/>
    <dgm:cxn modelId="{E668330C-8E21-4FE8-ABA7-4EE924440CBB}" type="presParOf" srcId="{101ACF6D-794A-40B2-A986-5C526EA29EF3}" destId="{BA868F0F-E98C-497F-BED2-13FDA44A1AC8}" srcOrd="3" destOrd="0" presId="urn:microsoft.com/office/officeart/2005/8/layout/default"/>
    <dgm:cxn modelId="{C0FD3B17-FE92-42BD-A2FF-744B3E840D48}" type="presParOf" srcId="{101ACF6D-794A-40B2-A986-5C526EA29EF3}" destId="{0C43791B-2165-4395-ADD1-22B60D650569}"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F70339-3FA0-46BA-96D4-A0BA987F3E8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B1DEFD3-754B-4B2A-B42E-46ED21F8B24C}">
      <dgm:prSet/>
      <dgm:spPr/>
      <dgm:t>
        <a:bodyPr/>
        <a:lstStyle/>
        <a:p>
          <a:r>
            <a:rPr lang="en-US"/>
            <a:t>Research has shown that people with ID are at greater risk of abuse and neglect than people in the general population.</a:t>
          </a:r>
        </a:p>
      </dgm:t>
    </dgm:pt>
    <dgm:pt modelId="{2D8C67C7-E2EC-47F1-9E8A-32BF87A86704}" type="parTrans" cxnId="{499D7143-97B0-436C-8E77-61A4036E237E}">
      <dgm:prSet/>
      <dgm:spPr/>
      <dgm:t>
        <a:bodyPr/>
        <a:lstStyle/>
        <a:p>
          <a:endParaRPr lang="en-US"/>
        </a:p>
      </dgm:t>
    </dgm:pt>
    <dgm:pt modelId="{CF2AF3BB-6A2C-4D48-967A-FCD91E45FD77}" type="sibTrans" cxnId="{499D7143-97B0-436C-8E77-61A4036E237E}">
      <dgm:prSet/>
      <dgm:spPr/>
      <dgm:t>
        <a:bodyPr/>
        <a:lstStyle/>
        <a:p>
          <a:endParaRPr lang="en-US"/>
        </a:p>
      </dgm:t>
    </dgm:pt>
    <dgm:pt modelId="{E8034477-62C4-48C9-882A-ABCCFEF373A4}">
      <dgm:prSet/>
      <dgm:spPr/>
      <dgm:t>
        <a:bodyPr/>
        <a:lstStyle/>
        <a:p>
          <a:r>
            <a:rPr lang="en-US"/>
            <a:t>Up to 90% of people with disabilities report being victims of abuse on multiple occasions.</a:t>
          </a:r>
        </a:p>
      </dgm:t>
    </dgm:pt>
    <dgm:pt modelId="{88CE131A-5604-46B4-8F7B-99475CADDEFA}" type="parTrans" cxnId="{A09D108B-DD5A-4F5E-9593-A7576CC0CA20}">
      <dgm:prSet/>
      <dgm:spPr/>
      <dgm:t>
        <a:bodyPr/>
        <a:lstStyle/>
        <a:p>
          <a:endParaRPr lang="en-US"/>
        </a:p>
      </dgm:t>
    </dgm:pt>
    <dgm:pt modelId="{F2DD6820-6565-4611-8ECF-B279C307447B}" type="sibTrans" cxnId="{A09D108B-DD5A-4F5E-9593-A7576CC0CA20}">
      <dgm:prSet/>
      <dgm:spPr/>
      <dgm:t>
        <a:bodyPr/>
        <a:lstStyle/>
        <a:p>
          <a:endParaRPr lang="en-US"/>
        </a:p>
      </dgm:t>
    </dgm:pt>
    <dgm:pt modelId="{E3FD2653-EAB9-482D-949A-70AE2115C093}">
      <dgm:prSet/>
      <dgm:spPr/>
      <dgm:t>
        <a:bodyPr/>
        <a:lstStyle/>
        <a:p>
          <a:r>
            <a:rPr lang="en-US"/>
            <a:t>As few as 37% of people with ID report abuse to authorities. </a:t>
          </a:r>
        </a:p>
      </dgm:t>
    </dgm:pt>
    <dgm:pt modelId="{B0E849E6-2642-41D7-A329-BF98F17771B6}" type="parTrans" cxnId="{925BB7FD-1D62-45AA-A526-4927C1D0E933}">
      <dgm:prSet/>
      <dgm:spPr/>
      <dgm:t>
        <a:bodyPr/>
        <a:lstStyle/>
        <a:p>
          <a:endParaRPr lang="en-US"/>
        </a:p>
      </dgm:t>
    </dgm:pt>
    <dgm:pt modelId="{FCE65695-3A55-44E7-B92F-CCEAD5035BB6}" type="sibTrans" cxnId="{925BB7FD-1D62-45AA-A526-4927C1D0E933}">
      <dgm:prSet/>
      <dgm:spPr/>
      <dgm:t>
        <a:bodyPr/>
        <a:lstStyle/>
        <a:p>
          <a:endParaRPr lang="en-US"/>
        </a:p>
      </dgm:t>
    </dgm:pt>
    <dgm:pt modelId="{951F8A5A-8226-42B0-99E2-7EE718FBB0CF}">
      <dgm:prSet/>
      <dgm:spPr/>
      <dgm:t>
        <a:bodyPr/>
        <a:lstStyle/>
        <a:p>
          <a:r>
            <a:rPr lang="en-US"/>
            <a:t>Causes for increased risk of trauma of individuals with ID include:</a:t>
          </a:r>
        </a:p>
      </dgm:t>
    </dgm:pt>
    <dgm:pt modelId="{13EF093D-813C-4A14-8184-60ADEB0622E2}" type="parTrans" cxnId="{7DEB0D1D-37B5-4EB9-ADA7-A408642A25D9}">
      <dgm:prSet/>
      <dgm:spPr/>
      <dgm:t>
        <a:bodyPr/>
        <a:lstStyle/>
        <a:p>
          <a:endParaRPr lang="en-US"/>
        </a:p>
      </dgm:t>
    </dgm:pt>
    <dgm:pt modelId="{18B05584-5B65-418C-9250-69BF98063760}" type="sibTrans" cxnId="{7DEB0D1D-37B5-4EB9-ADA7-A408642A25D9}">
      <dgm:prSet/>
      <dgm:spPr/>
      <dgm:t>
        <a:bodyPr/>
        <a:lstStyle/>
        <a:p>
          <a:endParaRPr lang="en-US"/>
        </a:p>
      </dgm:t>
    </dgm:pt>
    <dgm:pt modelId="{1D80089F-6912-4D65-B8E7-C7F686FCCA28}">
      <dgm:prSet/>
      <dgm:spPr/>
      <dgm:t>
        <a:bodyPr/>
        <a:lstStyle/>
        <a:p>
          <a:r>
            <a:rPr lang="en-US"/>
            <a:t>Difficulty reporting.</a:t>
          </a:r>
        </a:p>
      </dgm:t>
    </dgm:pt>
    <dgm:pt modelId="{091EC1EA-BCAF-498B-8BE8-4E328BAB1633}" type="parTrans" cxnId="{53C5A25A-F8E3-48D1-87CB-D65E50E5DDCB}">
      <dgm:prSet/>
      <dgm:spPr/>
      <dgm:t>
        <a:bodyPr/>
        <a:lstStyle/>
        <a:p>
          <a:endParaRPr lang="en-US"/>
        </a:p>
      </dgm:t>
    </dgm:pt>
    <dgm:pt modelId="{5C6C8F0E-8C1E-4077-AD45-8019F37A65E6}" type="sibTrans" cxnId="{53C5A25A-F8E3-48D1-87CB-D65E50E5DDCB}">
      <dgm:prSet/>
      <dgm:spPr/>
      <dgm:t>
        <a:bodyPr/>
        <a:lstStyle/>
        <a:p>
          <a:endParaRPr lang="en-US"/>
        </a:p>
      </dgm:t>
    </dgm:pt>
    <dgm:pt modelId="{CFEF6D28-C087-4A4C-B8A2-354D6A981E74}">
      <dgm:prSet/>
      <dgm:spPr/>
      <dgm:t>
        <a:bodyPr/>
        <a:lstStyle/>
        <a:p>
          <a:r>
            <a:rPr lang="en-US"/>
            <a:t>Considered less credible.</a:t>
          </a:r>
        </a:p>
      </dgm:t>
    </dgm:pt>
    <dgm:pt modelId="{5E59B522-2A00-46C4-AF20-967853DDC72F}" type="parTrans" cxnId="{07918351-400D-46AA-9075-C242DF943BA4}">
      <dgm:prSet/>
      <dgm:spPr/>
      <dgm:t>
        <a:bodyPr/>
        <a:lstStyle/>
        <a:p>
          <a:endParaRPr lang="en-US"/>
        </a:p>
      </dgm:t>
    </dgm:pt>
    <dgm:pt modelId="{9A0DF774-C04B-4B4B-AD9B-837510BB2CFE}" type="sibTrans" cxnId="{07918351-400D-46AA-9075-C242DF943BA4}">
      <dgm:prSet/>
      <dgm:spPr/>
      <dgm:t>
        <a:bodyPr/>
        <a:lstStyle/>
        <a:p>
          <a:endParaRPr lang="en-US"/>
        </a:p>
      </dgm:t>
    </dgm:pt>
    <dgm:pt modelId="{FD556768-5C4E-4A91-993F-BA780F591C80}">
      <dgm:prSet/>
      <dgm:spPr/>
      <dgm:t>
        <a:bodyPr/>
        <a:lstStyle/>
        <a:p>
          <a:r>
            <a:rPr lang="en-US"/>
            <a:t>Greater emphasis on empathy to caregivers.</a:t>
          </a:r>
        </a:p>
      </dgm:t>
    </dgm:pt>
    <dgm:pt modelId="{CD522065-5181-44A5-B4B2-1C19EB961EA3}" type="parTrans" cxnId="{0F6567D0-FF94-4C79-8BC1-777BA64A85D3}">
      <dgm:prSet/>
      <dgm:spPr/>
      <dgm:t>
        <a:bodyPr/>
        <a:lstStyle/>
        <a:p>
          <a:endParaRPr lang="en-US"/>
        </a:p>
      </dgm:t>
    </dgm:pt>
    <dgm:pt modelId="{3E7EEB64-9E07-4B61-A72A-1A5DEA9E9058}" type="sibTrans" cxnId="{0F6567D0-FF94-4C79-8BC1-777BA64A85D3}">
      <dgm:prSet/>
      <dgm:spPr/>
      <dgm:t>
        <a:bodyPr/>
        <a:lstStyle/>
        <a:p>
          <a:endParaRPr lang="en-US"/>
        </a:p>
      </dgm:t>
    </dgm:pt>
    <dgm:pt modelId="{23B92C81-EE81-4C4E-9675-D8F36228223F}">
      <dgm:prSet/>
      <dgm:spPr/>
      <dgm:t>
        <a:bodyPr/>
        <a:lstStyle/>
        <a:p>
          <a:r>
            <a:rPr lang="en-US"/>
            <a:t>Increased parental/caregiver stress (greater disability=severe physical abuse/neglect).</a:t>
          </a:r>
        </a:p>
      </dgm:t>
    </dgm:pt>
    <dgm:pt modelId="{01E1FA1B-A1F6-485E-9466-A507FEDC84D3}" type="parTrans" cxnId="{EAFC336C-A7B7-4689-B541-534907907666}">
      <dgm:prSet/>
      <dgm:spPr/>
      <dgm:t>
        <a:bodyPr/>
        <a:lstStyle/>
        <a:p>
          <a:endParaRPr lang="en-US"/>
        </a:p>
      </dgm:t>
    </dgm:pt>
    <dgm:pt modelId="{92235394-05E7-4DF7-82DB-007859811A22}" type="sibTrans" cxnId="{EAFC336C-A7B7-4689-B541-534907907666}">
      <dgm:prSet/>
      <dgm:spPr/>
      <dgm:t>
        <a:bodyPr/>
        <a:lstStyle/>
        <a:p>
          <a:endParaRPr lang="en-US"/>
        </a:p>
      </dgm:t>
    </dgm:pt>
    <dgm:pt modelId="{908B4241-18E5-4A87-963E-028B606B80A2}">
      <dgm:prSet/>
      <dgm:spPr/>
      <dgm:t>
        <a:bodyPr/>
        <a:lstStyle/>
        <a:p>
          <a:r>
            <a:rPr lang="en-US"/>
            <a:t>Social trauma – bullying, name calling.  Exclusion is processed in the brain as physical pain.</a:t>
          </a:r>
        </a:p>
      </dgm:t>
    </dgm:pt>
    <dgm:pt modelId="{08CCB01E-B13B-49FB-8648-1768A96D7F34}" type="parTrans" cxnId="{8B0EA848-9725-4CA5-8EE0-10BCD2E6B01C}">
      <dgm:prSet/>
      <dgm:spPr/>
      <dgm:t>
        <a:bodyPr/>
        <a:lstStyle/>
        <a:p>
          <a:endParaRPr lang="en-US"/>
        </a:p>
      </dgm:t>
    </dgm:pt>
    <dgm:pt modelId="{16161601-58D1-4010-A945-593705E41D12}" type="sibTrans" cxnId="{8B0EA848-9725-4CA5-8EE0-10BCD2E6B01C}">
      <dgm:prSet/>
      <dgm:spPr/>
      <dgm:t>
        <a:bodyPr/>
        <a:lstStyle/>
        <a:p>
          <a:endParaRPr lang="en-US"/>
        </a:p>
      </dgm:t>
    </dgm:pt>
    <dgm:pt modelId="{B3315412-0F99-4644-8A09-5129C13531F6}">
      <dgm:prSet/>
      <dgm:spPr/>
      <dgm:t>
        <a:bodyPr/>
        <a:lstStyle/>
        <a:p>
          <a:r>
            <a:rPr lang="en-US"/>
            <a:t>Institutionalization/foster care.</a:t>
          </a:r>
        </a:p>
      </dgm:t>
    </dgm:pt>
    <dgm:pt modelId="{FAAA64C6-3030-49C5-86AD-1629DAEB2BBE}" type="parTrans" cxnId="{19711E6D-54D3-4651-8649-1A485FC8C642}">
      <dgm:prSet/>
      <dgm:spPr/>
      <dgm:t>
        <a:bodyPr/>
        <a:lstStyle/>
        <a:p>
          <a:endParaRPr lang="en-US"/>
        </a:p>
      </dgm:t>
    </dgm:pt>
    <dgm:pt modelId="{38FC2F4B-5BC5-42F3-B7F3-D6AF0D17D133}" type="sibTrans" cxnId="{19711E6D-54D3-4651-8649-1A485FC8C642}">
      <dgm:prSet/>
      <dgm:spPr/>
      <dgm:t>
        <a:bodyPr/>
        <a:lstStyle/>
        <a:p>
          <a:endParaRPr lang="en-US"/>
        </a:p>
      </dgm:t>
    </dgm:pt>
    <dgm:pt modelId="{D7C0E104-2B48-4B8A-8423-55242A939C12}" type="pres">
      <dgm:prSet presAssocID="{DBF70339-3FA0-46BA-96D4-A0BA987F3E8F}" presName="linear" presStyleCnt="0">
        <dgm:presLayoutVars>
          <dgm:animLvl val="lvl"/>
          <dgm:resizeHandles val="exact"/>
        </dgm:presLayoutVars>
      </dgm:prSet>
      <dgm:spPr/>
    </dgm:pt>
    <dgm:pt modelId="{8AA62791-24B3-4109-854E-D5090A2682E8}" type="pres">
      <dgm:prSet presAssocID="{CB1DEFD3-754B-4B2A-B42E-46ED21F8B24C}" presName="parentText" presStyleLbl="node1" presStyleIdx="0" presStyleCnt="4">
        <dgm:presLayoutVars>
          <dgm:chMax val="0"/>
          <dgm:bulletEnabled val="1"/>
        </dgm:presLayoutVars>
      </dgm:prSet>
      <dgm:spPr/>
    </dgm:pt>
    <dgm:pt modelId="{D5F358B7-4971-4B05-9BBF-4ED704A8EEBB}" type="pres">
      <dgm:prSet presAssocID="{CF2AF3BB-6A2C-4D48-967A-FCD91E45FD77}" presName="spacer" presStyleCnt="0"/>
      <dgm:spPr/>
    </dgm:pt>
    <dgm:pt modelId="{92232A7C-CC34-4CD7-B4A8-B96A443BE8DF}" type="pres">
      <dgm:prSet presAssocID="{E8034477-62C4-48C9-882A-ABCCFEF373A4}" presName="parentText" presStyleLbl="node1" presStyleIdx="1" presStyleCnt="4">
        <dgm:presLayoutVars>
          <dgm:chMax val="0"/>
          <dgm:bulletEnabled val="1"/>
        </dgm:presLayoutVars>
      </dgm:prSet>
      <dgm:spPr/>
    </dgm:pt>
    <dgm:pt modelId="{D349BF78-4BF9-46C6-BC75-3482C891A27F}" type="pres">
      <dgm:prSet presAssocID="{F2DD6820-6565-4611-8ECF-B279C307447B}" presName="spacer" presStyleCnt="0"/>
      <dgm:spPr/>
    </dgm:pt>
    <dgm:pt modelId="{F1646744-2550-4B43-80D1-CD96C6569A57}" type="pres">
      <dgm:prSet presAssocID="{E3FD2653-EAB9-482D-949A-70AE2115C093}" presName="parentText" presStyleLbl="node1" presStyleIdx="2" presStyleCnt="4">
        <dgm:presLayoutVars>
          <dgm:chMax val="0"/>
          <dgm:bulletEnabled val="1"/>
        </dgm:presLayoutVars>
      </dgm:prSet>
      <dgm:spPr/>
    </dgm:pt>
    <dgm:pt modelId="{5216315F-9EF6-489E-9D4B-4FAF62E4D50F}" type="pres">
      <dgm:prSet presAssocID="{FCE65695-3A55-44E7-B92F-CCEAD5035BB6}" presName="spacer" presStyleCnt="0"/>
      <dgm:spPr/>
    </dgm:pt>
    <dgm:pt modelId="{52B82631-FA1F-46FB-8177-12A9DC2B39F5}" type="pres">
      <dgm:prSet presAssocID="{951F8A5A-8226-42B0-99E2-7EE718FBB0CF}" presName="parentText" presStyleLbl="node1" presStyleIdx="3" presStyleCnt="4">
        <dgm:presLayoutVars>
          <dgm:chMax val="0"/>
          <dgm:bulletEnabled val="1"/>
        </dgm:presLayoutVars>
      </dgm:prSet>
      <dgm:spPr/>
    </dgm:pt>
    <dgm:pt modelId="{466BD79C-268F-4476-A0B4-2D61D04A1E13}" type="pres">
      <dgm:prSet presAssocID="{951F8A5A-8226-42B0-99E2-7EE718FBB0CF}" presName="childText" presStyleLbl="revTx" presStyleIdx="0" presStyleCnt="1">
        <dgm:presLayoutVars>
          <dgm:bulletEnabled val="1"/>
        </dgm:presLayoutVars>
      </dgm:prSet>
      <dgm:spPr/>
    </dgm:pt>
  </dgm:ptLst>
  <dgm:cxnLst>
    <dgm:cxn modelId="{2341EC01-F37B-48C5-9EA8-4E3963A226FC}" type="presOf" srcId="{1D80089F-6912-4D65-B8E7-C7F686FCCA28}" destId="{466BD79C-268F-4476-A0B4-2D61D04A1E13}" srcOrd="0" destOrd="0" presId="urn:microsoft.com/office/officeart/2005/8/layout/vList2"/>
    <dgm:cxn modelId="{7DEB0D1D-37B5-4EB9-ADA7-A408642A25D9}" srcId="{DBF70339-3FA0-46BA-96D4-A0BA987F3E8F}" destId="{951F8A5A-8226-42B0-99E2-7EE718FBB0CF}" srcOrd="3" destOrd="0" parTransId="{13EF093D-813C-4A14-8184-60ADEB0622E2}" sibTransId="{18B05584-5B65-418C-9250-69BF98063760}"/>
    <dgm:cxn modelId="{499D7143-97B0-436C-8E77-61A4036E237E}" srcId="{DBF70339-3FA0-46BA-96D4-A0BA987F3E8F}" destId="{CB1DEFD3-754B-4B2A-B42E-46ED21F8B24C}" srcOrd="0" destOrd="0" parTransId="{2D8C67C7-E2EC-47F1-9E8A-32BF87A86704}" sibTransId="{CF2AF3BB-6A2C-4D48-967A-FCD91E45FD77}"/>
    <dgm:cxn modelId="{EE9DDB66-B179-4A46-890C-92E8F32A9E02}" type="presOf" srcId="{908B4241-18E5-4A87-963E-028B606B80A2}" destId="{466BD79C-268F-4476-A0B4-2D61D04A1E13}" srcOrd="0" destOrd="4" presId="urn:microsoft.com/office/officeart/2005/8/layout/vList2"/>
    <dgm:cxn modelId="{8B0EA848-9725-4CA5-8EE0-10BCD2E6B01C}" srcId="{951F8A5A-8226-42B0-99E2-7EE718FBB0CF}" destId="{908B4241-18E5-4A87-963E-028B606B80A2}" srcOrd="4" destOrd="0" parTransId="{08CCB01E-B13B-49FB-8648-1768A96D7F34}" sibTransId="{16161601-58D1-4010-A945-593705E41D12}"/>
    <dgm:cxn modelId="{EAFC336C-A7B7-4689-B541-534907907666}" srcId="{951F8A5A-8226-42B0-99E2-7EE718FBB0CF}" destId="{23B92C81-EE81-4C4E-9675-D8F36228223F}" srcOrd="3" destOrd="0" parTransId="{01E1FA1B-A1F6-485E-9466-A507FEDC84D3}" sibTransId="{92235394-05E7-4DF7-82DB-007859811A22}"/>
    <dgm:cxn modelId="{19711E6D-54D3-4651-8649-1A485FC8C642}" srcId="{951F8A5A-8226-42B0-99E2-7EE718FBB0CF}" destId="{B3315412-0F99-4644-8A09-5129C13531F6}" srcOrd="5" destOrd="0" parTransId="{FAAA64C6-3030-49C5-86AD-1629DAEB2BBE}" sibTransId="{38FC2F4B-5BC5-42F3-B7F3-D6AF0D17D133}"/>
    <dgm:cxn modelId="{07918351-400D-46AA-9075-C242DF943BA4}" srcId="{951F8A5A-8226-42B0-99E2-7EE718FBB0CF}" destId="{CFEF6D28-C087-4A4C-B8A2-354D6A981E74}" srcOrd="1" destOrd="0" parTransId="{5E59B522-2A00-46C4-AF20-967853DDC72F}" sibTransId="{9A0DF774-C04B-4B4B-AD9B-837510BB2CFE}"/>
    <dgm:cxn modelId="{F5DD5F78-8DBF-4382-995A-5E442EE15F41}" type="presOf" srcId="{CB1DEFD3-754B-4B2A-B42E-46ED21F8B24C}" destId="{8AA62791-24B3-4109-854E-D5090A2682E8}" srcOrd="0" destOrd="0" presId="urn:microsoft.com/office/officeart/2005/8/layout/vList2"/>
    <dgm:cxn modelId="{53C5A25A-F8E3-48D1-87CB-D65E50E5DDCB}" srcId="{951F8A5A-8226-42B0-99E2-7EE718FBB0CF}" destId="{1D80089F-6912-4D65-B8E7-C7F686FCCA28}" srcOrd="0" destOrd="0" parTransId="{091EC1EA-BCAF-498B-8BE8-4E328BAB1633}" sibTransId="{5C6C8F0E-8C1E-4077-AD45-8019F37A65E6}"/>
    <dgm:cxn modelId="{8E630481-C451-4464-91F8-224C171F2974}" type="presOf" srcId="{23B92C81-EE81-4C4E-9675-D8F36228223F}" destId="{466BD79C-268F-4476-A0B4-2D61D04A1E13}" srcOrd="0" destOrd="3" presId="urn:microsoft.com/office/officeart/2005/8/layout/vList2"/>
    <dgm:cxn modelId="{A09D108B-DD5A-4F5E-9593-A7576CC0CA20}" srcId="{DBF70339-3FA0-46BA-96D4-A0BA987F3E8F}" destId="{E8034477-62C4-48C9-882A-ABCCFEF373A4}" srcOrd="1" destOrd="0" parTransId="{88CE131A-5604-46B4-8F7B-99475CADDEFA}" sibTransId="{F2DD6820-6565-4611-8ECF-B279C307447B}"/>
    <dgm:cxn modelId="{982399AC-5AC9-4367-92AB-B1386846A7AC}" type="presOf" srcId="{B3315412-0F99-4644-8A09-5129C13531F6}" destId="{466BD79C-268F-4476-A0B4-2D61D04A1E13}" srcOrd="0" destOrd="5" presId="urn:microsoft.com/office/officeart/2005/8/layout/vList2"/>
    <dgm:cxn modelId="{6C95D2AC-9105-4DDE-AE05-5766E6B14EE8}" type="presOf" srcId="{CFEF6D28-C087-4A4C-B8A2-354D6A981E74}" destId="{466BD79C-268F-4476-A0B4-2D61D04A1E13}" srcOrd="0" destOrd="1" presId="urn:microsoft.com/office/officeart/2005/8/layout/vList2"/>
    <dgm:cxn modelId="{70D577BC-AD32-4142-AF8F-BB5B756CA0E0}" type="presOf" srcId="{951F8A5A-8226-42B0-99E2-7EE718FBB0CF}" destId="{52B82631-FA1F-46FB-8177-12A9DC2B39F5}" srcOrd="0" destOrd="0" presId="urn:microsoft.com/office/officeart/2005/8/layout/vList2"/>
    <dgm:cxn modelId="{1E6159C8-AEE4-41F1-8DD8-B44A458A1297}" type="presOf" srcId="{FD556768-5C4E-4A91-993F-BA780F591C80}" destId="{466BD79C-268F-4476-A0B4-2D61D04A1E13}" srcOrd="0" destOrd="2" presId="urn:microsoft.com/office/officeart/2005/8/layout/vList2"/>
    <dgm:cxn modelId="{EEE797CB-E179-4532-A607-FD2080C1F1F8}" type="presOf" srcId="{E8034477-62C4-48C9-882A-ABCCFEF373A4}" destId="{92232A7C-CC34-4CD7-B4A8-B96A443BE8DF}" srcOrd="0" destOrd="0" presId="urn:microsoft.com/office/officeart/2005/8/layout/vList2"/>
    <dgm:cxn modelId="{0F6567D0-FF94-4C79-8BC1-777BA64A85D3}" srcId="{951F8A5A-8226-42B0-99E2-7EE718FBB0CF}" destId="{FD556768-5C4E-4A91-993F-BA780F591C80}" srcOrd="2" destOrd="0" parTransId="{CD522065-5181-44A5-B4B2-1C19EB961EA3}" sibTransId="{3E7EEB64-9E07-4B61-A72A-1A5DEA9E9058}"/>
    <dgm:cxn modelId="{46F0B6D3-D117-4921-8DD4-BB349EA8A69B}" type="presOf" srcId="{DBF70339-3FA0-46BA-96D4-A0BA987F3E8F}" destId="{D7C0E104-2B48-4B8A-8423-55242A939C12}" srcOrd="0" destOrd="0" presId="urn:microsoft.com/office/officeart/2005/8/layout/vList2"/>
    <dgm:cxn modelId="{9B5A27DE-B5E3-414C-92F1-5022329745C4}" type="presOf" srcId="{E3FD2653-EAB9-482D-949A-70AE2115C093}" destId="{F1646744-2550-4B43-80D1-CD96C6569A57}" srcOrd="0" destOrd="0" presId="urn:microsoft.com/office/officeart/2005/8/layout/vList2"/>
    <dgm:cxn modelId="{925BB7FD-1D62-45AA-A526-4927C1D0E933}" srcId="{DBF70339-3FA0-46BA-96D4-A0BA987F3E8F}" destId="{E3FD2653-EAB9-482D-949A-70AE2115C093}" srcOrd="2" destOrd="0" parTransId="{B0E849E6-2642-41D7-A329-BF98F17771B6}" sibTransId="{FCE65695-3A55-44E7-B92F-CCEAD5035BB6}"/>
    <dgm:cxn modelId="{07A405C9-1626-4F28-B459-3906AAEE3978}" type="presParOf" srcId="{D7C0E104-2B48-4B8A-8423-55242A939C12}" destId="{8AA62791-24B3-4109-854E-D5090A2682E8}" srcOrd="0" destOrd="0" presId="urn:microsoft.com/office/officeart/2005/8/layout/vList2"/>
    <dgm:cxn modelId="{5759480E-6F04-4DDD-90F1-B2FABEE6AED6}" type="presParOf" srcId="{D7C0E104-2B48-4B8A-8423-55242A939C12}" destId="{D5F358B7-4971-4B05-9BBF-4ED704A8EEBB}" srcOrd="1" destOrd="0" presId="urn:microsoft.com/office/officeart/2005/8/layout/vList2"/>
    <dgm:cxn modelId="{37B3EDB5-6EDB-486F-A035-EF45DD4B9994}" type="presParOf" srcId="{D7C0E104-2B48-4B8A-8423-55242A939C12}" destId="{92232A7C-CC34-4CD7-B4A8-B96A443BE8DF}" srcOrd="2" destOrd="0" presId="urn:microsoft.com/office/officeart/2005/8/layout/vList2"/>
    <dgm:cxn modelId="{09E6F2F3-4852-4084-A6AB-E823BF1CCE09}" type="presParOf" srcId="{D7C0E104-2B48-4B8A-8423-55242A939C12}" destId="{D349BF78-4BF9-46C6-BC75-3482C891A27F}" srcOrd="3" destOrd="0" presId="urn:microsoft.com/office/officeart/2005/8/layout/vList2"/>
    <dgm:cxn modelId="{815DFB56-127C-4B52-9CE1-55C8FFB1ED29}" type="presParOf" srcId="{D7C0E104-2B48-4B8A-8423-55242A939C12}" destId="{F1646744-2550-4B43-80D1-CD96C6569A57}" srcOrd="4" destOrd="0" presId="urn:microsoft.com/office/officeart/2005/8/layout/vList2"/>
    <dgm:cxn modelId="{354B8FD9-AC69-4595-BA8B-AA1C80D38054}" type="presParOf" srcId="{D7C0E104-2B48-4B8A-8423-55242A939C12}" destId="{5216315F-9EF6-489E-9D4B-4FAF62E4D50F}" srcOrd="5" destOrd="0" presId="urn:microsoft.com/office/officeart/2005/8/layout/vList2"/>
    <dgm:cxn modelId="{04BABB90-953C-4140-A261-281278D63222}" type="presParOf" srcId="{D7C0E104-2B48-4B8A-8423-55242A939C12}" destId="{52B82631-FA1F-46FB-8177-12A9DC2B39F5}" srcOrd="6" destOrd="0" presId="urn:microsoft.com/office/officeart/2005/8/layout/vList2"/>
    <dgm:cxn modelId="{0787CED0-6233-40E4-8C7C-5BA8559B356C}" type="presParOf" srcId="{D7C0E104-2B48-4B8A-8423-55242A939C12}" destId="{466BD79C-268F-4476-A0B4-2D61D04A1E13}"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F70D90-5DA1-4D91-B7EC-0991BCAF663C}" type="doc">
      <dgm:prSet loTypeId="urn:microsoft.com/office/officeart/2008/layout/LinedList" loCatId="list" qsTypeId="urn:microsoft.com/office/officeart/2005/8/quickstyle/simple2" qsCatId="simple" csTypeId="urn:microsoft.com/office/officeart/2005/8/colors/accent1_2" csCatId="accent1"/>
      <dgm:spPr/>
      <dgm:t>
        <a:bodyPr/>
        <a:lstStyle/>
        <a:p>
          <a:endParaRPr lang="en-US"/>
        </a:p>
      </dgm:t>
    </dgm:pt>
    <dgm:pt modelId="{32A2263F-E327-4C38-AFF8-8C0F16ABB63D}">
      <dgm:prSet/>
      <dgm:spPr/>
      <dgm:t>
        <a:bodyPr/>
        <a:lstStyle/>
        <a:p>
          <a:r>
            <a:rPr lang="en-US"/>
            <a:t>Some individuals with intellectual disabilities show the </a:t>
          </a:r>
          <a:r>
            <a:rPr lang="en-US" u="sng"/>
            <a:t>enduring patterns </a:t>
          </a:r>
          <a:r>
            <a:rPr lang="en-US"/>
            <a:t>of inner experience and behavior that constitute personality disorder. </a:t>
          </a:r>
        </a:p>
      </dgm:t>
    </dgm:pt>
    <dgm:pt modelId="{0A2D3587-E92F-4D82-BE12-37F46FAA8DD0}" type="parTrans" cxnId="{0119E102-F36B-49CF-AF6C-C9864ED21497}">
      <dgm:prSet/>
      <dgm:spPr/>
      <dgm:t>
        <a:bodyPr/>
        <a:lstStyle/>
        <a:p>
          <a:endParaRPr lang="en-US"/>
        </a:p>
      </dgm:t>
    </dgm:pt>
    <dgm:pt modelId="{106ABD16-87DB-4BA9-984C-769ADDDEEE34}" type="sibTrans" cxnId="{0119E102-F36B-49CF-AF6C-C9864ED21497}">
      <dgm:prSet/>
      <dgm:spPr/>
      <dgm:t>
        <a:bodyPr/>
        <a:lstStyle/>
        <a:p>
          <a:endParaRPr lang="en-US"/>
        </a:p>
      </dgm:t>
    </dgm:pt>
    <dgm:pt modelId="{0985435A-72CB-4BA6-B3AC-35A267EB0816}">
      <dgm:prSet/>
      <dgm:spPr/>
      <dgm:t>
        <a:bodyPr/>
        <a:lstStyle/>
        <a:p>
          <a:r>
            <a:rPr lang="en-US"/>
            <a:t>However, many people with intellectual disabilities who show problem behaviors will not have personality disorders. </a:t>
          </a:r>
        </a:p>
      </dgm:t>
    </dgm:pt>
    <dgm:pt modelId="{82BD28EB-ADD5-4C43-AD26-D7110D06AF8D}" type="parTrans" cxnId="{DCFE252B-112A-4AB3-BA6B-5F7B7A734EE2}">
      <dgm:prSet/>
      <dgm:spPr/>
      <dgm:t>
        <a:bodyPr/>
        <a:lstStyle/>
        <a:p>
          <a:endParaRPr lang="en-US"/>
        </a:p>
      </dgm:t>
    </dgm:pt>
    <dgm:pt modelId="{381E97F5-A9C1-4361-9B3F-52555A6368BA}" type="sibTrans" cxnId="{DCFE252B-112A-4AB3-BA6B-5F7B7A734EE2}">
      <dgm:prSet/>
      <dgm:spPr/>
      <dgm:t>
        <a:bodyPr/>
        <a:lstStyle/>
        <a:p>
          <a:endParaRPr lang="en-US"/>
        </a:p>
      </dgm:t>
    </dgm:pt>
    <dgm:pt modelId="{FBD1BDFF-BB0E-43D6-948E-BED3C0E1B686}">
      <dgm:prSet/>
      <dgm:spPr/>
      <dgm:t>
        <a:bodyPr/>
        <a:lstStyle/>
        <a:p>
          <a:r>
            <a:rPr lang="en-US"/>
            <a:t>Therefore it is important that the possibility that an individual has personality disorder is considered when assessing problematic behaviors. </a:t>
          </a:r>
        </a:p>
      </dgm:t>
    </dgm:pt>
    <dgm:pt modelId="{A141EE07-D8FF-40DA-8677-DC0A1E60079F}" type="parTrans" cxnId="{13ABBD8E-D96F-442E-B853-3570CC10E6CB}">
      <dgm:prSet/>
      <dgm:spPr/>
      <dgm:t>
        <a:bodyPr/>
        <a:lstStyle/>
        <a:p>
          <a:endParaRPr lang="en-US"/>
        </a:p>
      </dgm:t>
    </dgm:pt>
    <dgm:pt modelId="{531C76FF-9608-4AA5-A03B-4A52030CD65C}" type="sibTrans" cxnId="{13ABBD8E-D96F-442E-B853-3570CC10E6CB}">
      <dgm:prSet/>
      <dgm:spPr/>
      <dgm:t>
        <a:bodyPr/>
        <a:lstStyle/>
        <a:p>
          <a:endParaRPr lang="en-US"/>
        </a:p>
      </dgm:t>
    </dgm:pt>
    <dgm:pt modelId="{421F2668-6278-4DF2-9FBC-CC27AFCEBE19}">
      <dgm:prSet/>
      <dgm:spPr/>
      <dgm:t>
        <a:bodyPr/>
        <a:lstStyle/>
        <a:p>
          <a:r>
            <a:rPr lang="en-US"/>
            <a:t>An individual with intellectual disabilities may also have a personality disorder if they show a range of severe, persistent problems with managing their own behavior and relating to other people.</a:t>
          </a:r>
        </a:p>
      </dgm:t>
    </dgm:pt>
    <dgm:pt modelId="{FAAB4DCD-FC6E-400A-8B84-2AB8F32943C1}" type="parTrans" cxnId="{E6C90C7E-D89B-4520-886B-FA164C4741EF}">
      <dgm:prSet/>
      <dgm:spPr/>
      <dgm:t>
        <a:bodyPr/>
        <a:lstStyle/>
        <a:p>
          <a:endParaRPr lang="en-US"/>
        </a:p>
      </dgm:t>
    </dgm:pt>
    <dgm:pt modelId="{430A6DAD-610D-4EE8-99E8-EE2168C9C623}" type="sibTrans" cxnId="{E6C90C7E-D89B-4520-886B-FA164C4741EF}">
      <dgm:prSet/>
      <dgm:spPr/>
      <dgm:t>
        <a:bodyPr/>
        <a:lstStyle/>
        <a:p>
          <a:endParaRPr lang="en-US"/>
        </a:p>
      </dgm:t>
    </dgm:pt>
    <dgm:pt modelId="{EEF6D2D2-6295-4D38-9738-A2C90B834089}" type="pres">
      <dgm:prSet presAssocID="{DBF70D90-5DA1-4D91-B7EC-0991BCAF663C}" presName="vert0" presStyleCnt="0">
        <dgm:presLayoutVars>
          <dgm:dir/>
          <dgm:animOne val="branch"/>
          <dgm:animLvl val="lvl"/>
        </dgm:presLayoutVars>
      </dgm:prSet>
      <dgm:spPr/>
    </dgm:pt>
    <dgm:pt modelId="{B1FC7A0D-A835-4CB5-B1F7-E9204D63772C}" type="pres">
      <dgm:prSet presAssocID="{32A2263F-E327-4C38-AFF8-8C0F16ABB63D}" presName="thickLine" presStyleLbl="alignNode1" presStyleIdx="0" presStyleCnt="4"/>
      <dgm:spPr/>
    </dgm:pt>
    <dgm:pt modelId="{4838849F-5F34-4A6A-8DB6-40A66530905D}" type="pres">
      <dgm:prSet presAssocID="{32A2263F-E327-4C38-AFF8-8C0F16ABB63D}" presName="horz1" presStyleCnt="0"/>
      <dgm:spPr/>
    </dgm:pt>
    <dgm:pt modelId="{FE971B75-3B94-4AA6-BAC7-66F3AF67371D}" type="pres">
      <dgm:prSet presAssocID="{32A2263F-E327-4C38-AFF8-8C0F16ABB63D}" presName="tx1" presStyleLbl="revTx" presStyleIdx="0" presStyleCnt="4"/>
      <dgm:spPr/>
    </dgm:pt>
    <dgm:pt modelId="{A12E4E48-3C08-4F60-8E09-C1AB829BC6F6}" type="pres">
      <dgm:prSet presAssocID="{32A2263F-E327-4C38-AFF8-8C0F16ABB63D}" presName="vert1" presStyleCnt="0"/>
      <dgm:spPr/>
    </dgm:pt>
    <dgm:pt modelId="{6521F458-B6AA-4DB6-A0BC-A379D5B964DC}" type="pres">
      <dgm:prSet presAssocID="{0985435A-72CB-4BA6-B3AC-35A267EB0816}" presName="thickLine" presStyleLbl="alignNode1" presStyleIdx="1" presStyleCnt="4"/>
      <dgm:spPr/>
    </dgm:pt>
    <dgm:pt modelId="{BBFA29F7-A0C4-49CC-BB21-06BBC341028C}" type="pres">
      <dgm:prSet presAssocID="{0985435A-72CB-4BA6-B3AC-35A267EB0816}" presName="horz1" presStyleCnt="0"/>
      <dgm:spPr/>
    </dgm:pt>
    <dgm:pt modelId="{892D4588-A808-4CBD-B242-FD4ABBFF9A43}" type="pres">
      <dgm:prSet presAssocID="{0985435A-72CB-4BA6-B3AC-35A267EB0816}" presName="tx1" presStyleLbl="revTx" presStyleIdx="1" presStyleCnt="4"/>
      <dgm:spPr/>
    </dgm:pt>
    <dgm:pt modelId="{A9E69220-45EF-48DF-951E-03BA12F08E16}" type="pres">
      <dgm:prSet presAssocID="{0985435A-72CB-4BA6-B3AC-35A267EB0816}" presName="vert1" presStyleCnt="0"/>
      <dgm:spPr/>
    </dgm:pt>
    <dgm:pt modelId="{435AD818-236A-4D5A-8714-4275D9768E8B}" type="pres">
      <dgm:prSet presAssocID="{FBD1BDFF-BB0E-43D6-948E-BED3C0E1B686}" presName="thickLine" presStyleLbl="alignNode1" presStyleIdx="2" presStyleCnt="4"/>
      <dgm:spPr/>
    </dgm:pt>
    <dgm:pt modelId="{E228FF31-F180-4A19-819B-82224C844195}" type="pres">
      <dgm:prSet presAssocID="{FBD1BDFF-BB0E-43D6-948E-BED3C0E1B686}" presName="horz1" presStyleCnt="0"/>
      <dgm:spPr/>
    </dgm:pt>
    <dgm:pt modelId="{B1430A7F-BB63-4D35-AF70-9EEAF74A0255}" type="pres">
      <dgm:prSet presAssocID="{FBD1BDFF-BB0E-43D6-948E-BED3C0E1B686}" presName="tx1" presStyleLbl="revTx" presStyleIdx="2" presStyleCnt="4"/>
      <dgm:spPr/>
    </dgm:pt>
    <dgm:pt modelId="{08444C03-59BE-4D6F-A9F7-5408003AC509}" type="pres">
      <dgm:prSet presAssocID="{FBD1BDFF-BB0E-43D6-948E-BED3C0E1B686}" presName="vert1" presStyleCnt="0"/>
      <dgm:spPr/>
    </dgm:pt>
    <dgm:pt modelId="{CD62A69F-09BE-4F41-BF70-CB9B5B372781}" type="pres">
      <dgm:prSet presAssocID="{421F2668-6278-4DF2-9FBC-CC27AFCEBE19}" presName="thickLine" presStyleLbl="alignNode1" presStyleIdx="3" presStyleCnt="4"/>
      <dgm:spPr/>
    </dgm:pt>
    <dgm:pt modelId="{C6F3686D-87E9-4B0F-ADCB-EB7722564E9A}" type="pres">
      <dgm:prSet presAssocID="{421F2668-6278-4DF2-9FBC-CC27AFCEBE19}" presName="horz1" presStyleCnt="0"/>
      <dgm:spPr/>
    </dgm:pt>
    <dgm:pt modelId="{4CCB57B0-4571-4E8E-B1D8-522DD317340F}" type="pres">
      <dgm:prSet presAssocID="{421F2668-6278-4DF2-9FBC-CC27AFCEBE19}" presName="tx1" presStyleLbl="revTx" presStyleIdx="3" presStyleCnt="4"/>
      <dgm:spPr/>
    </dgm:pt>
    <dgm:pt modelId="{5626AABD-E2D9-4CEE-95B4-4C728B1D2EA3}" type="pres">
      <dgm:prSet presAssocID="{421F2668-6278-4DF2-9FBC-CC27AFCEBE19}" presName="vert1" presStyleCnt="0"/>
      <dgm:spPr/>
    </dgm:pt>
  </dgm:ptLst>
  <dgm:cxnLst>
    <dgm:cxn modelId="{0119E102-F36B-49CF-AF6C-C9864ED21497}" srcId="{DBF70D90-5DA1-4D91-B7EC-0991BCAF663C}" destId="{32A2263F-E327-4C38-AFF8-8C0F16ABB63D}" srcOrd="0" destOrd="0" parTransId="{0A2D3587-E92F-4D82-BE12-37F46FAA8DD0}" sibTransId="{106ABD16-87DB-4BA9-984C-769ADDDEEE34}"/>
    <dgm:cxn modelId="{664BDC12-DD05-4FC9-BA3D-3BE80E7CDEBD}" type="presOf" srcId="{DBF70D90-5DA1-4D91-B7EC-0991BCAF663C}" destId="{EEF6D2D2-6295-4D38-9738-A2C90B834089}" srcOrd="0" destOrd="0" presId="urn:microsoft.com/office/officeart/2008/layout/LinedList"/>
    <dgm:cxn modelId="{DCFE252B-112A-4AB3-BA6B-5F7B7A734EE2}" srcId="{DBF70D90-5DA1-4D91-B7EC-0991BCAF663C}" destId="{0985435A-72CB-4BA6-B3AC-35A267EB0816}" srcOrd="1" destOrd="0" parTransId="{82BD28EB-ADD5-4C43-AD26-D7110D06AF8D}" sibTransId="{381E97F5-A9C1-4361-9B3F-52555A6368BA}"/>
    <dgm:cxn modelId="{37D5CE62-A50F-4167-BAC6-4AEF68126A8B}" type="presOf" srcId="{421F2668-6278-4DF2-9FBC-CC27AFCEBE19}" destId="{4CCB57B0-4571-4E8E-B1D8-522DD317340F}" srcOrd="0" destOrd="0" presId="urn:microsoft.com/office/officeart/2008/layout/LinedList"/>
    <dgm:cxn modelId="{E6C90C7E-D89B-4520-886B-FA164C4741EF}" srcId="{DBF70D90-5DA1-4D91-B7EC-0991BCAF663C}" destId="{421F2668-6278-4DF2-9FBC-CC27AFCEBE19}" srcOrd="3" destOrd="0" parTransId="{FAAB4DCD-FC6E-400A-8B84-2AB8F32943C1}" sibTransId="{430A6DAD-610D-4EE8-99E8-EE2168C9C623}"/>
    <dgm:cxn modelId="{13ABBD8E-D96F-442E-B853-3570CC10E6CB}" srcId="{DBF70D90-5DA1-4D91-B7EC-0991BCAF663C}" destId="{FBD1BDFF-BB0E-43D6-948E-BED3C0E1B686}" srcOrd="2" destOrd="0" parTransId="{A141EE07-D8FF-40DA-8677-DC0A1E60079F}" sibTransId="{531C76FF-9608-4AA5-A03B-4A52030CD65C}"/>
    <dgm:cxn modelId="{9C630499-7A7E-44E4-B6BF-7B1CFDCD0C06}" type="presOf" srcId="{0985435A-72CB-4BA6-B3AC-35A267EB0816}" destId="{892D4588-A808-4CBD-B242-FD4ABBFF9A43}" srcOrd="0" destOrd="0" presId="urn:microsoft.com/office/officeart/2008/layout/LinedList"/>
    <dgm:cxn modelId="{B839A899-710F-4A30-89C7-77ED2A9A8792}" type="presOf" srcId="{32A2263F-E327-4C38-AFF8-8C0F16ABB63D}" destId="{FE971B75-3B94-4AA6-BAC7-66F3AF67371D}" srcOrd="0" destOrd="0" presId="urn:microsoft.com/office/officeart/2008/layout/LinedList"/>
    <dgm:cxn modelId="{FC95B8EA-E1D4-4541-B513-AF37D8B6CC02}" type="presOf" srcId="{FBD1BDFF-BB0E-43D6-948E-BED3C0E1B686}" destId="{B1430A7F-BB63-4D35-AF70-9EEAF74A0255}" srcOrd="0" destOrd="0" presId="urn:microsoft.com/office/officeart/2008/layout/LinedList"/>
    <dgm:cxn modelId="{A222D8D1-4251-4903-804D-B32B4F728483}" type="presParOf" srcId="{EEF6D2D2-6295-4D38-9738-A2C90B834089}" destId="{B1FC7A0D-A835-4CB5-B1F7-E9204D63772C}" srcOrd="0" destOrd="0" presId="urn:microsoft.com/office/officeart/2008/layout/LinedList"/>
    <dgm:cxn modelId="{73B997F1-BE74-4C56-9E07-FDB03E8DF68A}" type="presParOf" srcId="{EEF6D2D2-6295-4D38-9738-A2C90B834089}" destId="{4838849F-5F34-4A6A-8DB6-40A66530905D}" srcOrd="1" destOrd="0" presId="urn:microsoft.com/office/officeart/2008/layout/LinedList"/>
    <dgm:cxn modelId="{BFDB4E5C-F63E-457F-B0B0-0962142930CB}" type="presParOf" srcId="{4838849F-5F34-4A6A-8DB6-40A66530905D}" destId="{FE971B75-3B94-4AA6-BAC7-66F3AF67371D}" srcOrd="0" destOrd="0" presId="urn:microsoft.com/office/officeart/2008/layout/LinedList"/>
    <dgm:cxn modelId="{D0E151C2-0EAF-4A8B-AD54-8319D6421956}" type="presParOf" srcId="{4838849F-5F34-4A6A-8DB6-40A66530905D}" destId="{A12E4E48-3C08-4F60-8E09-C1AB829BC6F6}" srcOrd="1" destOrd="0" presId="urn:microsoft.com/office/officeart/2008/layout/LinedList"/>
    <dgm:cxn modelId="{6E7EB27E-3C75-472D-A2C4-2564ACFEB50D}" type="presParOf" srcId="{EEF6D2D2-6295-4D38-9738-A2C90B834089}" destId="{6521F458-B6AA-4DB6-A0BC-A379D5B964DC}" srcOrd="2" destOrd="0" presId="urn:microsoft.com/office/officeart/2008/layout/LinedList"/>
    <dgm:cxn modelId="{64D5C16A-A666-4474-ACBB-D04E8C0B31BC}" type="presParOf" srcId="{EEF6D2D2-6295-4D38-9738-A2C90B834089}" destId="{BBFA29F7-A0C4-49CC-BB21-06BBC341028C}" srcOrd="3" destOrd="0" presId="urn:microsoft.com/office/officeart/2008/layout/LinedList"/>
    <dgm:cxn modelId="{65B42F5C-DC04-46FD-B525-83C03AF69204}" type="presParOf" srcId="{BBFA29F7-A0C4-49CC-BB21-06BBC341028C}" destId="{892D4588-A808-4CBD-B242-FD4ABBFF9A43}" srcOrd="0" destOrd="0" presId="urn:microsoft.com/office/officeart/2008/layout/LinedList"/>
    <dgm:cxn modelId="{FB325C82-8458-410C-94E6-312DB2C57CCF}" type="presParOf" srcId="{BBFA29F7-A0C4-49CC-BB21-06BBC341028C}" destId="{A9E69220-45EF-48DF-951E-03BA12F08E16}" srcOrd="1" destOrd="0" presId="urn:microsoft.com/office/officeart/2008/layout/LinedList"/>
    <dgm:cxn modelId="{0ADCA11B-19E8-4B96-BD1C-CBBD315F04B3}" type="presParOf" srcId="{EEF6D2D2-6295-4D38-9738-A2C90B834089}" destId="{435AD818-236A-4D5A-8714-4275D9768E8B}" srcOrd="4" destOrd="0" presId="urn:microsoft.com/office/officeart/2008/layout/LinedList"/>
    <dgm:cxn modelId="{33BFDB36-7C2E-4A62-882B-664ED48E3071}" type="presParOf" srcId="{EEF6D2D2-6295-4D38-9738-A2C90B834089}" destId="{E228FF31-F180-4A19-819B-82224C844195}" srcOrd="5" destOrd="0" presId="urn:microsoft.com/office/officeart/2008/layout/LinedList"/>
    <dgm:cxn modelId="{A117B94B-56E2-4EE1-930C-F011D9197018}" type="presParOf" srcId="{E228FF31-F180-4A19-819B-82224C844195}" destId="{B1430A7F-BB63-4D35-AF70-9EEAF74A0255}" srcOrd="0" destOrd="0" presId="urn:microsoft.com/office/officeart/2008/layout/LinedList"/>
    <dgm:cxn modelId="{CA6F878C-C6A1-4571-BE87-00B2FC2C1DB7}" type="presParOf" srcId="{E228FF31-F180-4A19-819B-82224C844195}" destId="{08444C03-59BE-4D6F-A9F7-5408003AC509}" srcOrd="1" destOrd="0" presId="urn:microsoft.com/office/officeart/2008/layout/LinedList"/>
    <dgm:cxn modelId="{D0733D97-D571-464C-A201-AE63F7C5D387}" type="presParOf" srcId="{EEF6D2D2-6295-4D38-9738-A2C90B834089}" destId="{CD62A69F-09BE-4F41-BF70-CB9B5B372781}" srcOrd="6" destOrd="0" presId="urn:microsoft.com/office/officeart/2008/layout/LinedList"/>
    <dgm:cxn modelId="{D4C2DF4F-51AA-44C1-A2D7-DA5FACD77AB8}" type="presParOf" srcId="{EEF6D2D2-6295-4D38-9738-A2C90B834089}" destId="{C6F3686D-87E9-4B0F-ADCB-EB7722564E9A}" srcOrd="7" destOrd="0" presId="urn:microsoft.com/office/officeart/2008/layout/LinedList"/>
    <dgm:cxn modelId="{F61D6F5A-8BE2-4ABA-9991-17819A961D5B}" type="presParOf" srcId="{C6F3686D-87E9-4B0F-ADCB-EB7722564E9A}" destId="{4CCB57B0-4571-4E8E-B1D8-522DD317340F}" srcOrd="0" destOrd="0" presId="urn:microsoft.com/office/officeart/2008/layout/LinedList"/>
    <dgm:cxn modelId="{FF66AAAB-5DAF-4BC9-82BC-ADA31B0912E4}" type="presParOf" srcId="{C6F3686D-87E9-4B0F-ADCB-EB7722564E9A}" destId="{5626AABD-E2D9-4CEE-95B4-4C728B1D2EA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C61314-E6A7-4B29-B772-3C901D26BD43}"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8DBCF7EC-8CC2-406B-B433-C00C198F7319}">
      <dgm:prSet/>
      <dgm:spPr/>
      <dgm:t>
        <a:bodyPr/>
        <a:lstStyle/>
        <a:p>
          <a:r>
            <a:rPr lang="en-US" b="1">
              <a:latin typeface="Times New Roman" panose="02020603050405020304" pitchFamily="18" charset="0"/>
              <a:cs typeface="Times New Roman" panose="02020603050405020304" pitchFamily="18" charset="0"/>
            </a:rPr>
            <a:t>Dialectical Behavior Therapy (DBT) </a:t>
          </a:r>
          <a:r>
            <a:rPr lang="en-US">
              <a:latin typeface="Times New Roman" panose="02020603050405020304" pitchFamily="18" charset="0"/>
              <a:cs typeface="Times New Roman" panose="02020603050405020304" pitchFamily="18" charset="0"/>
            </a:rPr>
            <a:t>- </a:t>
          </a:r>
          <a:r>
            <a:rPr lang="en-US" b="0" i="0">
              <a:latin typeface="Times New Roman" panose="02020603050405020304" pitchFamily="18" charset="0"/>
              <a:cs typeface="Times New Roman" panose="02020603050405020304" pitchFamily="18" charset="0"/>
            </a:rPr>
            <a:t>is a modified type of CBT. Its main goals are to teach people how to live in the moment, develop healthy ways to cope with stress, regulate their emotions, and improve their relationships with others. Initially used for BPD but has been adapted for use with other diagnoses and different age groups (i.e. –substance use, ID, teens, couples)</a:t>
          </a:r>
          <a:endParaRPr lang="en-US"/>
        </a:p>
      </dgm:t>
    </dgm:pt>
    <dgm:pt modelId="{BA005B44-C7D2-4B66-9A4A-0E5E0C1B4A61}" type="parTrans" cxnId="{124619B0-2F9E-4E12-8AE7-0C15E2F42677}">
      <dgm:prSet/>
      <dgm:spPr/>
      <dgm:t>
        <a:bodyPr/>
        <a:lstStyle/>
        <a:p>
          <a:endParaRPr lang="en-US"/>
        </a:p>
      </dgm:t>
    </dgm:pt>
    <dgm:pt modelId="{B31B787C-4BEB-4781-BF71-8510C4FEFEDD}" type="sibTrans" cxnId="{124619B0-2F9E-4E12-8AE7-0C15E2F42677}">
      <dgm:prSet/>
      <dgm:spPr/>
      <dgm:t>
        <a:bodyPr/>
        <a:lstStyle/>
        <a:p>
          <a:endParaRPr lang="en-US"/>
        </a:p>
      </dgm:t>
    </dgm:pt>
    <dgm:pt modelId="{F60A255B-C07D-4079-AACE-7EE17218B4E8}">
      <dgm:prSet/>
      <dgm:spPr/>
      <dgm:t>
        <a:bodyPr/>
        <a:lstStyle/>
        <a:p>
          <a:r>
            <a:rPr lang="en-US" b="1">
              <a:latin typeface="Times New Roman" panose="02020603050405020304" pitchFamily="18" charset="0"/>
              <a:cs typeface="Times New Roman" panose="02020603050405020304" pitchFamily="18" charset="0"/>
            </a:rPr>
            <a:t>Julie Brown/Emotion Regulation Skills System for Cognitively Challenged Clients </a:t>
          </a:r>
          <a:r>
            <a:rPr lang="en-US">
              <a:latin typeface="Times New Roman" panose="02020603050405020304" pitchFamily="18" charset="0"/>
              <a:cs typeface="Times New Roman" panose="02020603050405020304" pitchFamily="18" charset="0"/>
            </a:rPr>
            <a:t>– a DBT-informed approach to teaching core emotion regulation and adaptive coping skills to individuals with ID of all ages.</a:t>
          </a:r>
        </a:p>
      </dgm:t>
    </dgm:pt>
    <dgm:pt modelId="{0FB4858E-FB27-466A-9688-2C6CF53AA897}" type="parTrans" cxnId="{95244B9E-077B-4A9A-90B0-207E62874DB1}">
      <dgm:prSet/>
      <dgm:spPr/>
      <dgm:t>
        <a:bodyPr/>
        <a:lstStyle/>
        <a:p>
          <a:endParaRPr lang="en-US"/>
        </a:p>
      </dgm:t>
    </dgm:pt>
    <dgm:pt modelId="{26F9DBF2-9FAB-475D-AF24-70E93581F4AE}" type="sibTrans" cxnId="{95244B9E-077B-4A9A-90B0-207E62874DB1}">
      <dgm:prSet/>
      <dgm:spPr/>
      <dgm:t>
        <a:bodyPr/>
        <a:lstStyle/>
        <a:p>
          <a:endParaRPr lang="en-US"/>
        </a:p>
      </dgm:t>
    </dgm:pt>
    <dgm:pt modelId="{9D1DD679-5921-43DE-B486-B48B9CE04E91}">
      <dgm:prSet/>
      <dgm:spPr/>
      <dgm:t>
        <a:bodyPr/>
        <a:lstStyle/>
        <a:p>
          <a:pPr algn="ctr"/>
          <a:r>
            <a:rPr lang="en-US" b="1">
              <a:latin typeface="Times New Roman" panose="02020603050405020304" pitchFamily="18" charset="0"/>
              <a:cs typeface="Times New Roman" panose="02020603050405020304" pitchFamily="18" charset="0"/>
            </a:rPr>
            <a:t>Medications</a:t>
          </a:r>
          <a:r>
            <a:rPr lang="en-US">
              <a:latin typeface="Times New Roman" panose="02020603050405020304" pitchFamily="18" charset="0"/>
              <a:cs typeface="Times New Roman" panose="02020603050405020304" pitchFamily="18" charset="0"/>
            </a:rPr>
            <a:t> – there are no specific FDA- approved medications for “treating” personality disorders. If used, meds may help with symptoms associated with personality disorders, such as: depression, mood liability, transient psychosis, and anxiety.</a:t>
          </a:r>
        </a:p>
      </dgm:t>
    </dgm:pt>
    <dgm:pt modelId="{B83C3876-B013-4385-AC6A-CFA0EE79525F}" type="parTrans" cxnId="{76F5AA00-3CA2-4D1A-B6E9-5EF1BF287CF4}">
      <dgm:prSet/>
      <dgm:spPr/>
      <dgm:t>
        <a:bodyPr/>
        <a:lstStyle/>
        <a:p>
          <a:endParaRPr lang="en-US"/>
        </a:p>
      </dgm:t>
    </dgm:pt>
    <dgm:pt modelId="{D6133390-B8C8-4C79-8979-7A085F962D9A}" type="sibTrans" cxnId="{76F5AA00-3CA2-4D1A-B6E9-5EF1BF287CF4}">
      <dgm:prSet/>
      <dgm:spPr/>
      <dgm:t>
        <a:bodyPr/>
        <a:lstStyle/>
        <a:p>
          <a:endParaRPr lang="en-US"/>
        </a:p>
      </dgm:t>
    </dgm:pt>
    <dgm:pt modelId="{63A80037-66B8-4715-8730-5B3DBC768CEE}">
      <dgm:prSet/>
      <dgm:spPr/>
      <dgm:t>
        <a:bodyPr/>
        <a:lstStyle/>
        <a:p>
          <a:r>
            <a:rPr lang="en-US" b="1" i="0">
              <a:latin typeface="Times New Roman" panose="02020603050405020304" pitchFamily="18" charset="0"/>
              <a:cs typeface="Times New Roman" panose="02020603050405020304" pitchFamily="18" charset="0"/>
            </a:rPr>
            <a:t>Cognitive Behavior Therapy (CBT) </a:t>
          </a:r>
          <a:r>
            <a:rPr lang="en-US" b="0" i="0">
              <a:latin typeface="Times New Roman" panose="02020603050405020304" pitchFamily="18" charset="0"/>
              <a:cs typeface="Times New Roman" panose="02020603050405020304" pitchFamily="18" charset="0"/>
            </a:rPr>
            <a:t>– treatment premise is that thoughts-feelings-behaviors are all interconnected. Changing negative thoughts about self, others, world can alter mood and unwanted behavioral patterns. </a:t>
          </a:r>
          <a:endParaRPr lang="en-US">
            <a:latin typeface="Times New Roman" panose="02020603050405020304" pitchFamily="18" charset="0"/>
            <a:cs typeface="Times New Roman" panose="02020603050405020304" pitchFamily="18" charset="0"/>
          </a:endParaRPr>
        </a:p>
      </dgm:t>
    </dgm:pt>
    <dgm:pt modelId="{499661FE-003B-42E4-86E5-748FF6A2C82A}" type="sibTrans" cxnId="{485CB3E1-C30F-4E3F-B943-F5FF884B5EF5}">
      <dgm:prSet/>
      <dgm:spPr/>
      <dgm:t>
        <a:bodyPr/>
        <a:lstStyle/>
        <a:p>
          <a:endParaRPr lang="en-US"/>
        </a:p>
      </dgm:t>
    </dgm:pt>
    <dgm:pt modelId="{85EEC1C8-B88B-430A-9DAD-022E40F46638}" type="parTrans" cxnId="{485CB3E1-C30F-4E3F-B943-F5FF884B5EF5}">
      <dgm:prSet/>
      <dgm:spPr/>
      <dgm:t>
        <a:bodyPr/>
        <a:lstStyle/>
        <a:p>
          <a:endParaRPr lang="en-US"/>
        </a:p>
      </dgm:t>
    </dgm:pt>
    <dgm:pt modelId="{69EE07FF-6FB3-44C4-ABCF-D8408ED396E3}" type="pres">
      <dgm:prSet presAssocID="{10C61314-E6A7-4B29-B772-3C901D26BD43}" presName="diagram" presStyleCnt="0">
        <dgm:presLayoutVars>
          <dgm:dir/>
          <dgm:resizeHandles val="exact"/>
        </dgm:presLayoutVars>
      </dgm:prSet>
      <dgm:spPr/>
    </dgm:pt>
    <dgm:pt modelId="{27CB40F6-0C09-42A7-B57A-AE8517415675}" type="pres">
      <dgm:prSet presAssocID="{63A80037-66B8-4715-8730-5B3DBC768CEE}" presName="node" presStyleLbl="node1" presStyleIdx="0" presStyleCnt="4" custScaleX="112816">
        <dgm:presLayoutVars>
          <dgm:bulletEnabled val="1"/>
        </dgm:presLayoutVars>
      </dgm:prSet>
      <dgm:spPr/>
    </dgm:pt>
    <dgm:pt modelId="{660A31C8-7DF1-4452-AEC8-CD061DAAABEF}" type="pres">
      <dgm:prSet presAssocID="{499661FE-003B-42E4-86E5-748FF6A2C82A}" presName="sibTrans" presStyleCnt="0"/>
      <dgm:spPr/>
    </dgm:pt>
    <dgm:pt modelId="{15569613-4A8F-49E4-90F4-A76AEF7D46DD}" type="pres">
      <dgm:prSet presAssocID="{8DBCF7EC-8CC2-406B-B433-C00C198F7319}" presName="node" presStyleLbl="node1" presStyleIdx="1" presStyleCnt="4" custScaleX="112112">
        <dgm:presLayoutVars>
          <dgm:bulletEnabled val="1"/>
        </dgm:presLayoutVars>
      </dgm:prSet>
      <dgm:spPr/>
    </dgm:pt>
    <dgm:pt modelId="{A4DDAB78-6248-4CD3-B2BF-996C6B1EBC3F}" type="pres">
      <dgm:prSet presAssocID="{B31B787C-4BEB-4781-BF71-8510C4FEFEDD}" presName="sibTrans" presStyleCnt="0"/>
      <dgm:spPr/>
    </dgm:pt>
    <dgm:pt modelId="{2CE108AB-E430-489C-A9A4-CCCCAA93E8ED}" type="pres">
      <dgm:prSet presAssocID="{F60A255B-C07D-4079-AACE-7EE17218B4E8}" presName="node" presStyleLbl="node1" presStyleIdx="2" presStyleCnt="4" custScaleX="110093">
        <dgm:presLayoutVars>
          <dgm:bulletEnabled val="1"/>
        </dgm:presLayoutVars>
      </dgm:prSet>
      <dgm:spPr/>
    </dgm:pt>
    <dgm:pt modelId="{473B2E14-A0F6-4CAC-AB33-10D96850DCC6}" type="pres">
      <dgm:prSet presAssocID="{26F9DBF2-9FAB-475D-AF24-70E93581F4AE}" presName="sibTrans" presStyleCnt="0"/>
      <dgm:spPr/>
    </dgm:pt>
    <dgm:pt modelId="{97F95048-D041-4467-8F20-998C4FBADD81}" type="pres">
      <dgm:prSet presAssocID="{9D1DD679-5921-43DE-B486-B48B9CE04E91}" presName="node" presStyleLbl="node1" presStyleIdx="3" presStyleCnt="4" custScaleX="111807" custLinFactNeighborX="2271" custLinFactNeighborY="-2060">
        <dgm:presLayoutVars>
          <dgm:bulletEnabled val="1"/>
        </dgm:presLayoutVars>
      </dgm:prSet>
      <dgm:spPr/>
    </dgm:pt>
  </dgm:ptLst>
  <dgm:cxnLst>
    <dgm:cxn modelId="{76F5AA00-3CA2-4D1A-B6E9-5EF1BF287CF4}" srcId="{10C61314-E6A7-4B29-B772-3C901D26BD43}" destId="{9D1DD679-5921-43DE-B486-B48B9CE04E91}" srcOrd="3" destOrd="0" parTransId="{B83C3876-B013-4385-AC6A-CFA0EE79525F}" sibTransId="{D6133390-B8C8-4C79-8979-7A085F962D9A}"/>
    <dgm:cxn modelId="{C097212E-02F7-43BA-90F6-F2CAAA4B4EE3}" type="presOf" srcId="{F60A255B-C07D-4079-AACE-7EE17218B4E8}" destId="{2CE108AB-E430-489C-A9A4-CCCCAA93E8ED}" srcOrd="0" destOrd="0" presId="urn:microsoft.com/office/officeart/2005/8/layout/default"/>
    <dgm:cxn modelId="{FF3F6A71-2FE4-48D0-8081-9F2ED937A13A}" type="presOf" srcId="{10C61314-E6A7-4B29-B772-3C901D26BD43}" destId="{69EE07FF-6FB3-44C4-ABCF-D8408ED396E3}" srcOrd="0" destOrd="0" presId="urn:microsoft.com/office/officeart/2005/8/layout/default"/>
    <dgm:cxn modelId="{FB3B4A53-B461-42A5-A206-CD855EB277CD}" type="presOf" srcId="{9D1DD679-5921-43DE-B486-B48B9CE04E91}" destId="{97F95048-D041-4467-8F20-998C4FBADD81}" srcOrd="0" destOrd="0" presId="urn:microsoft.com/office/officeart/2005/8/layout/default"/>
    <dgm:cxn modelId="{95244B9E-077B-4A9A-90B0-207E62874DB1}" srcId="{10C61314-E6A7-4B29-B772-3C901D26BD43}" destId="{F60A255B-C07D-4079-AACE-7EE17218B4E8}" srcOrd="2" destOrd="0" parTransId="{0FB4858E-FB27-466A-9688-2C6CF53AA897}" sibTransId="{26F9DBF2-9FAB-475D-AF24-70E93581F4AE}"/>
    <dgm:cxn modelId="{124619B0-2F9E-4E12-8AE7-0C15E2F42677}" srcId="{10C61314-E6A7-4B29-B772-3C901D26BD43}" destId="{8DBCF7EC-8CC2-406B-B433-C00C198F7319}" srcOrd="1" destOrd="0" parTransId="{BA005B44-C7D2-4B66-9A4A-0E5E0C1B4A61}" sibTransId="{B31B787C-4BEB-4781-BF71-8510C4FEFEDD}"/>
    <dgm:cxn modelId="{D1ECBCCC-4217-4F6D-8B45-C31DB36E17A4}" type="presOf" srcId="{63A80037-66B8-4715-8730-5B3DBC768CEE}" destId="{27CB40F6-0C09-42A7-B57A-AE8517415675}" srcOrd="0" destOrd="0" presId="urn:microsoft.com/office/officeart/2005/8/layout/default"/>
    <dgm:cxn modelId="{485CB3E1-C30F-4E3F-B943-F5FF884B5EF5}" srcId="{10C61314-E6A7-4B29-B772-3C901D26BD43}" destId="{63A80037-66B8-4715-8730-5B3DBC768CEE}" srcOrd="0" destOrd="0" parTransId="{85EEC1C8-B88B-430A-9DAD-022E40F46638}" sibTransId="{499661FE-003B-42E4-86E5-748FF6A2C82A}"/>
    <dgm:cxn modelId="{B6DF87E6-4DB8-4212-91A0-2900E137B66D}" type="presOf" srcId="{8DBCF7EC-8CC2-406B-B433-C00C198F7319}" destId="{15569613-4A8F-49E4-90F4-A76AEF7D46DD}" srcOrd="0" destOrd="0" presId="urn:microsoft.com/office/officeart/2005/8/layout/default"/>
    <dgm:cxn modelId="{445F38B2-280A-405D-B317-4D6BE28F5B08}" type="presParOf" srcId="{69EE07FF-6FB3-44C4-ABCF-D8408ED396E3}" destId="{27CB40F6-0C09-42A7-B57A-AE8517415675}" srcOrd="0" destOrd="0" presId="urn:microsoft.com/office/officeart/2005/8/layout/default"/>
    <dgm:cxn modelId="{CD5C1344-6091-41DC-AB4D-AD92C2D99360}" type="presParOf" srcId="{69EE07FF-6FB3-44C4-ABCF-D8408ED396E3}" destId="{660A31C8-7DF1-4452-AEC8-CD061DAAABEF}" srcOrd="1" destOrd="0" presId="urn:microsoft.com/office/officeart/2005/8/layout/default"/>
    <dgm:cxn modelId="{BEB14C39-A0CC-4A39-AC7B-B71EEF2347F8}" type="presParOf" srcId="{69EE07FF-6FB3-44C4-ABCF-D8408ED396E3}" destId="{15569613-4A8F-49E4-90F4-A76AEF7D46DD}" srcOrd="2" destOrd="0" presId="urn:microsoft.com/office/officeart/2005/8/layout/default"/>
    <dgm:cxn modelId="{B8A739F6-F515-478D-811D-DF458BE0A336}" type="presParOf" srcId="{69EE07FF-6FB3-44C4-ABCF-D8408ED396E3}" destId="{A4DDAB78-6248-4CD3-B2BF-996C6B1EBC3F}" srcOrd="3" destOrd="0" presId="urn:microsoft.com/office/officeart/2005/8/layout/default"/>
    <dgm:cxn modelId="{0876B270-4AF2-44A4-BACE-39D3B46B4393}" type="presParOf" srcId="{69EE07FF-6FB3-44C4-ABCF-D8408ED396E3}" destId="{2CE108AB-E430-489C-A9A4-CCCCAA93E8ED}" srcOrd="4" destOrd="0" presId="urn:microsoft.com/office/officeart/2005/8/layout/default"/>
    <dgm:cxn modelId="{070A5555-9CCB-49F6-9C8F-0EC3E702850C}" type="presParOf" srcId="{69EE07FF-6FB3-44C4-ABCF-D8408ED396E3}" destId="{473B2E14-A0F6-4CAC-AB33-10D96850DCC6}" srcOrd="5" destOrd="0" presId="urn:microsoft.com/office/officeart/2005/8/layout/default"/>
    <dgm:cxn modelId="{134E787F-E637-4DF8-BE36-F4C280052469}" type="presParOf" srcId="{69EE07FF-6FB3-44C4-ABCF-D8408ED396E3}" destId="{97F95048-D041-4467-8F20-998C4FBADD8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C8EBA-BBE1-4F7D-A29B-7B25D969FB18}">
      <dsp:nvSpPr>
        <dsp:cNvPr id="0" name=""/>
        <dsp:cNvSpPr/>
      </dsp:nvSpPr>
      <dsp:spPr>
        <a:xfrm>
          <a:off x="0" y="605090"/>
          <a:ext cx="6263640" cy="74353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Major Depressive Disorder (MDD)</a:t>
          </a:r>
        </a:p>
      </dsp:txBody>
      <dsp:txXfrm>
        <a:off x="36296" y="641386"/>
        <a:ext cx="6191048" cy="670943"/>
      </dsp:txXfrm>
    </dsp:sp>
    <dsp:sp modelId="{653AE43A-D0ED-436F-8D95-756D6F604FF0}">
      <dsp:nvSpPr>
        <dsp:cNvPr id="0" name=""/>
        <dsp:cNvSpPr/>
      </dsp:nvSpPr>
      <dsp:spPr>
        <a:xfrm>
          <a:off x="0" y="1348625"/>
          <a:ext cx="6263640" cy="205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t>Recurrence (single episode or recurrent)</a:t>
          </a:r>
        </a:p>
        <a:p>
          <a:pPr marL="228600" lvl="1" indent="-228600" algn="l" defTabSz="1066800">
            <a:lnSpc>
              <a:spcPct val="90000"/>
            </a:lnSpc>
            <a:spcBef>
              <a:spcPct val="0"/>
            </a:spcBef>
            <a:spcAft>
              <a:spcPct val="20000"/>
            </a:spcAft>
            <a:buChar char="•"/>
          </a:pPr>
          <a:r>
            <a:rPr lang="en-US" sz="2400" kern="1200"/>
            <a:t>Severity (Mild/Moderate/Severe)</a:t>
          </a:r>
        </a:p>
        <a:p>
          <a:pPr marL="228600" lvl="1" indent="-228600" algn="l" defTabSz="1066800">
            <a:lnSpc>
              <a:spcPct val="90000"/>
            </a:lnSpc>
            <a:spcBef>
              <a:spcPct val="0"/>
            </a:spcBef>
            <a:spcAft>
              <a:spcPct val="20000"/>
            </a:spcAft>
            <a:buChar char="•"/>
          </a:pPr>
          <a:r>
            <a:rPr lang="en-US" sz="2400" kern="1200"/>
            <a:t>With Psychotic Features (if indicated)</a:t>
          </a:r>
        </a:p>
        <a:p>
          <a:pPr marL="228600" lvl="1" indent="-228600" algn="l" defTabSz="1066800">
            <a:lnSpc>
              <a:spcPct val="90000"/>
            </a:lnSpc>
            <a:spcBef>
              <a:spcPct val="0"/>
            </a:spcBef>
            <a:spcAft>
              <a:spcPct val="20000"/>
            </a:spcAft>
            <a:buChar char="•"/>
          </a:pPr>
          <a:r>
            <a:rPr lang="en-US" sz="2400" kern="1200"/>
            <a:t>Partial or Full Remission (if indicated)</a:t>
          </a:r>
        </a:p>
        <a:p>
          <a:pPr marL="228600" lvl="1" indent="-228600" algn="l" defTabSz="1066800">
            <a:lnSpc>
              <a:spcPct val="90000"/>
            </a:lnSpc>
            <a:spcBef>
              <a:spcPct val="0"/>
            </a:spcBef>
            <a:spcAft>
              <a:spcPct val="20000"/>
            </a:spcAft>
            <a:buChar char="•"/>
          </a:pPr>
          <a:r>
            <a:rPr lang="en-US" sz="2400" kern="1200"/>
            <a:t>There are a number of specifiers.</a:t>
          </a:r>
        </a:p>
      </dsp:txBody>
      <dsp:txXfrm>
        <a:off x="0" y="1348625"/>
        <a:ext cx="6263640" cy="2053440"/>
      </dsp:txXfrm>
    </dsp:sp>
    <dsp:sp modelId="{53B7CE94-38FE-4DAF-AE2C-C65FA3FC549D}">
      <dsp:nvSpPr>
        <dsp:cNvPr id="0" name=""/>
        <dsp:cNvSpPr/>
      </dsp:nvSpPr>
      <dsp:spPr>
        <a:xfrm>
          <a:off x="0" y="3402065"/>
          <a:ext cx="6263640" cy="74353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Persistent Depressive Disorder (PDD)</a:t>
          </a:r>
        </a:p>
      </dsp:txBody>
      <dsp:txXfrm>
        <a:off x="36296" y="3438361"/>
        <a:ext cx="6191048" cy="670943"/>
      </dsp:txXfrm>
    </dsp:sp>
    <dsp:sp modelId="{363042F8-2E59-4E3A-84E6-14A69CD6A396}">
      <dsp:nvSpPr>
        <dsp:cNvPr id="0" name=""/>
        <dsp:cNvSpPr/>
      </dsp:nvSpPr>
      <dsp:spPr>
        <a:xfrm>
          <a:off x="0" y="4145600"/>
          <a:ext cx="6263640" cy="753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t>2 years or more of depressed mood for most of the day more days than not. </a:t>
          </a:r>
        </a:p>
      </dsp:txBody>
      <dsp:txXfrm>
        <a:off x="0" y="4145600"/>
        <a:ext cx="6263640" cy="7539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08B4F-B1D9-46A4-8A3F-B5231D33689B}">
      <dsp:nvSpPr>
        <dsp:cNvPr id="0" name=""/>
        <dsp:cNvSpPr/>
      </dsp:nvSpPr>
      <dsp:spPr>
        <a:xfrm>
          <a:off x="4563" y="204783"/>
          <a:ext cx="2972005" cy="428149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a:t>Complex Trauma</a:t>
          </a:r>
        </a:p>
        <a:p>
          <a:pPr marL="0" lvl="0" indent="0" algn="ctr" defTabSz="889000">
            <a:lnSpc>
              <a:spcPct val="90000"/>
            </a:lnSpc>
            <a:spcBef>
              <a:spcPct val="0"/>
            </a:spcBef>
            <a:spcAft>
              <a:spcPct val="35000"/>
            </a:spcAft>
            <a:buNone/>
          </a:pPr>
          <a:r>
            <a:rPr lang="en-US" sz="1900" kern="1200"/>
            <a:t>Complex trauma happens repetitively. It often results in direct harm to the individual. The effects of complex trauma are cumulative. The traumatic experience frequently transpires within a particular time frame or within a specific relationship, and often in a specific setting.</a:t>
          </a:r>
        </a:p>
      </dsp:txBody>
      <dsp:txXfrm>
        <a:off x="4563" y="204783"/>
        <a:ext cx="2972005" cy="4281495"/>
      </dsp:txXfrm>
    </dsp:sp>
    <dsp:sp modelId="{102F03BF-7A73-4BE0-9ACB-C8732A09DD86}">
      <dsp:nvSpPr>
        <dsp:cNvPr id="0" name=""/>
        <dsp:cNvSpPr/>
      </dsp:nvSpPr>
      <dsp:spPr>
        <a:xfrm>
          <a:off x="3319044" y="204783"/>
          <a:ext cx="3424758" cy="4281495"/>
        </a:xfrm>
        <a:prstGeom prst="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a:t>Post Traumatic Stress Disorder (PTSD)</a:t>
          </a:r>
        </a:p>
        <a:p>
          <a:pPr marL="0" lvl="0" indent="0" algn="ctr" defTabSz="889000">
            <a:lnSpc>
              <a:spcPct val="90000"/>
            </a:lnSpc>
            <a:spcBef>
              <a:spcPct val="0"/>
            </a:spcBef>
            <a:spcAft>
              <a:spcPct val="35000"/>
            </a:spcAft>
            <a:buNone/>
          </a:pPr>
          <a:r>
            <a:rPr lang="en-US" sz="1900" kern="1200"/>
            <a:t>PTSD can develop after a person has been exposed to a terrifying event or has been through an ordeal in which intense physical harm occurred or was threatened. Sufferers of this PTSD have persistent and frightening thoughts and memories of their ordeal.</a:t>
          </a:r>
        </a:p>
      </dsp:txBody>
      <dsp:txXfrm>
        <a:off x="3319044" y="204783"/>
        <a:ext cx="3424758" cy="4281495"/>
      </dsp:txXfrm>
    </dsp:sp>
    <dsp:sp modelId="{0C43791B-2165-4395-ADD1-22B60D650569}">
      <dsp:nvSpPr>
        <dsp:cNvPr id="0" name=""/>
        <dsp:cNvSpPr/>
      </dsp:nvSpPr>
      <dsp:spPr>
        <a:xfrm>
          <a:off x="7086278" y="204783"/>
          <a:ext cx="3424758" cy="4281495"/>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a:t>Developmental Trauma Disorder (Adverse Childhood Experiences)</a:t>
          </a:r>
        </a:p>
        <a:p>
          <a:pPr marL="0" lvl="0" indent="0" algn="ctr" defTabSz="889000">
            <a:lnSpc>
              <a:spcPct val="90000"/>
            </a:lnSpc>
            <a:spcBef>
              <a:spcPct val="0"/>
            </a:spcBef>
            <a:spcAft>
              <a:spcPct val="35000"/>
            </a:spcAft>
            <a:buNone/>
          </a:pPr>
          <a:r>
            <a:rPr lang="en-US" sz="1900" kern="1200"/>
            <a:t>Developmental trauma disorder is a recent term in the study of psychology. This disorder forms during a child’s first three years of life. The result of abuse, neglect, and/or abandonment, developmental trauma interferes with the infant or child’s neurological, cognitive, and psychological development. It disrupts the victim’s ability to attach to an adult caregiver. </a:t>
          </a:r>
        </a:p>
      </dsp:txBody>
      <dsp:txXfrm>
        <a:off x="7086278" y="204783"/>
        <a:ext cx="3424758" cy="42814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62791-24B3-4109-854E-D5090A2682E8}">
      <dsp:nvSpPr>
        <dsp:cNvPr id="0" name=""/>
        <dsp:cNvSpPr/>
      </dsp:nvSpPr>
      <dsp:spPr>
        <a:xfrm>
          <a:off x="0" y="179945"/>
          <a:ext cx="6364224" cy="7558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Research has shown that people with ID are at greater risk of abuse and neglect than people in the general population.</a:t>
          </a:r>
        </a:p>
      </dsp:txBody>
      <dsp:txXfrm>
        <a:off x="36896" y="216841"/>
        <a:ext cx="6290432" cy="682028"/>
      </dsp:txXfrm>
    </dsp:sp>
    <dsp:sp modelId="{92232A7C-CC34-4CD7-B4A8-B96A443BE8DF}">
      <dsp:nvSpPr>
        <dsp:cNvPr id="0" name=""/>
        <dsp:cNvSpPr/>
      </dsp:nvSpPr>
      <dsp:spPr>
        <a:xfrm>
          <a:off x="0" y="990485"/>
          <a:ext cx="6364224" cy="75582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Up to 90% of people with disabilities report being victims of abuse on multiple occasions.</a:t>
          </a:r>
        </a:p>
      </dsp:txBody>
      <dsp:txXfrm>
        <a:off x="36896" y="1027381"/>
        <a:ext cx="6290432" cy="682028"/>
      </dsp:txXfrm>
    </dsp:sp>
    <dsp:sp modelId="{F1646744-2550-4B43-80D1-CD96C6569A57}">
      <dsp:nvSpPr>
        <dsp:cNvPr id="0" name=""/>
        <dsp:cNvSpPr/>
      </dsp:nvSpPr>
      <dsp:spPr>
        <a:xfrm>
          <a:off x="0" y="1801026"/>
          <a:ext cx="6364224" cy="75582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As few as 37% of people with ID report abuse to authorities. </a:t>
          </a:r>
        </a:p>
      </dsp:txBody>
      <dsp:txXfrm>
        <a:off x="36896" y="1837922"/>
        <a:ext cx="6290432" cy="682028"/>
      </dsp:txXfrm>
    </dsp:sp>
    <dsp:sp modelId="{52B82631-FA1F-46FB-8177-12A9DC2B39F5}">
      <dsp:nvSpPr>
        <dsp:cNvPr id="0" name=""/>
        <dsp:cNvSpPr/>
      </dsp:nvSpPr>
      <dsp:spPr>
        <a:xfrm>
          <a:off x="0" y="2611565"/>
          <a:ext cx="6364224" cy="7558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Causes for increased risk of trauma of individuals with ID include:</a:t>
          </a:r>
        </a:p>
      </dsp:txBody>
      <dsp:txXfrm>
        <a:off x="36896" y="2648461"/>
        <a:ext cx="6290432" cy="682028"/>
      </dsp:txXfrm>
    </dsp:sp>
    <dsp:sp modelId="{466BD79C-268F-4476-A0B4-2D61D04A1E13}">
      <dsp:nvSpPr>
        <dsp:cNvPr id="0" name=""/>
        <dsp:cNvSpPr/>
      </dsp:nvSpPr>
      <dsp:spPr>
        <a:xfrm>
          <a:off x="0" y="3367386"/>
          <a:ext cx="6364224" cy="1966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064"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Difficulty reporting.</a:t>
          </a:r>
        </a:p>
        <a:p>
          <a:pPr marL="114300" lvl="1" indent="-114300" algn="l" defTabSz="666750">
            <a:lnSpc>
              <a:spcPct val="90000"/>
            </a:lnSpc>
            <a:spcBef>
              <a:spcPct val="0"/>
            </a:spcBef>
            <a:spcAft>
              <a:spcPct val="20000"/>
            </a:spcAft>
            <a:buChar char="•"/>
          </a:pPr>
          <a:r>
            <a:rPr lang="en-US" sz="1500" kern="1200"/>
            <a:t>Considered less credible.</a:t>
          </a:r>
        </a:p>
        <a:p>
          <a:pPr marL="114300" lvl="1" indent="-114300" algn="l" defTabSz="666750">
            <a:lnSpc>
              <a:spcPct val="90000"/>
            </a:lnSpc>
            <a:spcBef>
              <a:spcPct val="0"/>
            </a:spcBef>
            <a:spcAft>
              <a:spcPct val="20000"/>
            </a:spcAft>
            <a:buChar char="•"/>
          </a:pPr>
          <a:r>
            <a:rPr lang="en-US" sz="1500" kern="1200"/>
            <a:t>Greater emphasis on empathy to caregivers.</a:t>
          </a:r>
        </a:p>
        <a:p>
          <a:pPr marL="114300" lvl="1" indent="-114300" algn="l" defTabSz="666750">
            <a:lnSpc>
              <a:spcPct val="90000"/>
            </a:lnSpc>
            <a:spcBef>
              <a:spcPct val="0"/>
            </a:spcBef>
            <a:spcAft>
              <a:spcPct val="20000"/>
            </a:spcAft>
            <a:buChar char="•"/>
          </a:pPr>
          <a:r>
            <a:rPr lang="en-US" sz="1500" kern="1200"/>
            <a:t>Increased parental/caregiver stress (greater disability=severe physical abuse/neglect).</a:t>
          </a:r>
        </a:p>
        <a:p>
          <a:pPr marL="114300" lvl="1" indent="-114300" algn="l" defTabSz="666750">
            <a:lnSpc>
              <a:spcPct val="90000"/>
            </a:lnSpc>
            <a:spcBef>
              <a:spcPct val="0"/>
            </a:spcBef>
            <a:spcAft>
              <a:spcPct val="20000"/>
            </a:spcAft>
            <a:buChar char="•"/>
          </a:pPr>
          <a:r>
            <a:rPr lang="en-US" sz="1500" kern="1200"/>
            <a:t>Social trauma – bullying, name calling.  Exclusion is processed in the brain as physical pain.</a:t>
          </a:r>
        </a:p>
        <a:p>
          <a:pPr marL="114300" lvl="1" indent="-114300" algn="l" defTabSz="666750">
            <a:lnSpc>
              <a:spcPct val="90000"/>
            </a:lnSpc>
            <a:spcBef>
              <a:spcPct val="0"/>
            </a:spcBef>
            <a:spcAft>
              <a:spcPct val="20000"/>
            </a:spcAft>
            <a:buChar char="•"/>
          </a:pPr>
          <a:r>
            <a:rPr lang="en-US" sz="1500" kern="1200"/>
            <a:t>Institutionalization/foster care.</a:t>
          </a:r>
        </a:p>
      </dsp:txBody>
      <dsp:txXfrm>
        <a:off x="0" y="3367386"/>
        <a:ext cx="6364224" cy="1966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FC7A0D-A835-4CB5-B1F7-E9204D63772C}">
      <dsp:nvSpPr>
        <dsp:cNvPr id="0" name=""/>
        <dsp:cNvSpPr/>
      </dsp:nvSpPr>
      <dsp:spPr>
        <a:xfrm>
          <a:off x="0" y="0"/>
          <a:ext cx="538750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E971B75-3B94-4AA6-BAC7-66F3AF67371D}">
      <dsp:nvSpPr>
        <dsp:cNvPr id="0" name=""/>
        <dsp:cNvSpPr/>
      </dsp:nvSpPr>
      <dsp:spPr>
        <a:xfrm>
          <a:off x="0" y="0"/>
          <a:ext cx="5387501"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Some individuals with intellectual disabilities show the </a:t>
          </a:r>
          <a:r>
            <a:rPr lang="en-US" sz="1700" u="sng" kern="1200"/>
            <a:t>enduring patterns </a:t>
          </a:r>
          <a:r>
            <a:rPr lang="en-US" sz="1700" kern="1200"/>
            <a:t>of inner experience and behavior that constitute personality disorder. </a:t>
          </a:r>
        </a:p>
      </dsp:txBody>
      <dsp:txXfrm>
        <a:off x="0" y="0"/>
        <a:ext cx="5387501" cy="1087834"/>
      </dsp:txXfrm>
    </dsp:sp>
    <dsp:sp modelId="{6521F458-B6AA-4DB6-A0BC-A379D5B964DC}">
      <dsp:nvSpPr>
        <dsp:cNvPr id="0" name=""/>
        <dsp:cNvSpPr/>
      </dsp:nvSpPr>
      <dsp:spPr>
        <a:xfrm>
          <a:off x="0" y="1087834"/>
          <a:ext cx="538750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92D4588-A808-4CBD-B242-FD4ABBFF9A43}">
      <dsp:nvSpPr>
        <dsp:cNvPr id="0" name=""/>
        <dsp:cNvSpPr/>
      </dsp:nvSpPr>
      <dsp:spPr>
        <a:xfrm>
          <a:off x="0" y="1087834"/>
          <a:ext cx="5387501"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However, many people with intellectual disabilities who show problem behaviors will not have personality disorders. </a:t>
          </a:r>
        </a:p>
      </dsp:txBody>
      <dsp:txXfrm>
        <a:off x="0" y="1087834"/>
        <a:ext cx="5387501" cy="1087834"/>
      </dsp:txXfrm>
    </dsp:sp>
    <dsp:sp modelId="{435AD818-236A-4D5A-8714-4275D9768E8B}">
      <dsp:nvSpPr>
        <dsp:cNvPr id="0" name=""/>
        <dsp:cNvSpPr/>
      </dsp:nvSpPr>
      <dsp:spPr>
        <a:xfrm>
          <a:off x="0" y="2175669"/>
          <a:ext cx="538750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1430A7F-BB63-4D35-AF70-9EEAF74A0255}">
      <dsp:nvSpPr>
        <dsp:cNvPr id="0" name=""/>
        <dsp:cNvSpPr/>
      </dsp:nvSpPr>
      <dsp:spPr>
        <a:xfrm>
          <a:off x="0" y="2175669"/>
          <a:ext cx="5387501"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Therefore it is important that the possibility that an individual has personality disorder is considered when assessing problematic behaviors. </a:t>
          </a:r>
        </a:p>
      </dsp:txBody>
      <dsp:txXfrm>
        <a:off x="0" y="2175669"/>
        <a:ext cx="5387501" cy="1087834"/>
      </dsp:txXfrm>
    </dsp:sp>
    <dsp:sp modelId="{CD62A69F-09BE-4F41-BF70-CB9B5B372781}">
      <dsp:nvSpPr>
        <dsp:cNvPr id="0" name=""/>
        <dsp:cNvSpPr/>
      </dsp:nvSpPr>
      <dsp:spPr>
        <a:xfrm>
          <a:off x="0" y="3263503"/>
          <a:ext cx="538750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CCB57B0-4571-4E8E-B1D8-522DD317340F}">
      <dsp:nvSpPr>
        <dsp:cNvPr id="0" name=""/>
        <dsp:cNvSpPr/>
      </dsp:nvSpPr>
      <dsp:spPr>
        <a:xfrm>
          <a:off x="0" y="3263503"/>
          <a:ext cx="5387501"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An individual with intellectual disabilities may also have a personality disorder if they show a range of severe, persistent problems with managing their own behavior and relating to other people.</a:t>
          </a:r>
        </a:p>
      </dsp:txBody>
      <dsp:txXfrm>
        <a:off x="0" y="3263503"/>
        <a:ext cx="5387501" cy="10878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B40F6-0C09-42A7-B57A-AE8517415675}">
      <dsp:nvSpPr>
        <dsp:cNvPr id="0" name=""/>
        <dsp:cNvSpPr/>
      </dsp:nvSpPr>
      <dsp:spPr>
        <a:xfrm>
          <a:off x="904881" y="2294"/>
          <a:ext cx="4258433" cy="226480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i="0" kern="1200">
              <a:latin typeface="Times New Roman" panose="02020603050405020304" pitchFamily="18" charset="0"/>
              <a:cs typeface="Times New Roman" panose="02020603050405020304" pitchFamily="18" charset="0"/>
            </a:rPr>
            <a:t>Cognitive Behavior Therapy (CBT) </a:t>
          </a:r>
          <a:r>
            <a:rPr lang="en-US" sz="1700" b="0" i="0" kern="1200">
              <a:latin typeface="Times New Roman" panose="02020603050405020304" pitchFamily="18" charset="0"/>
              <a:cs typeface="Times New Roman" panose="02020603050405020304" pitchFamily="18" charset="0"/>
            </a:rPr>
            <a:t>– treatment premise is that thoughts-feelings-behaviors are all interconnected. Changing negative thoughts about self, others, world can alter mood and unwanted behavioral patterns. </a:t>
          </a:r>
          <a:endParaRPr lang="en-US" sz="1700" kern="1200">
            <a:latin typeface="Times New Roman" panose="02020603050405020304" pitchFamily="18" charset="0"/>
            <a:cs typeface="Times New Roman" panose="02020603050405020304" pitchFamily="18" charset="0"/>
          </a:endParaRPr>
        </a:p>
      </dsp:txBody>
      <dsp:txXfrm>
        <a:off x="904881" y="2294"/>
        <a:ext cx="4258433" cy="2264803"/>
      </dsp:txXfrm>
    </dsp:sp>
    <dsp:sp modelId="{15569613-4A8F-49E4-90F4-A76AEF7D46DD}">
      <dsp:nvSpPr>
        <dsp:cNvPr id="0" name=""/>
        <dsp:cNvSpPr/>
      </dsp:nvSpPr>
      <dsp:spPr>
        <a:xfrm>
          <a:off x="5540782" y="2294"/>
          <a:ext cx="4231860" cy="2264803"/>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latin typeface="Times New Roman" panose="02020603050405020304" pitchFamily="18" charset="0"/>
              <a:cs typeface="Times New Roman" panose="02020603050405020304" pitchFamily="18" charset="0"/>
            </a:rPr>
            <a:t>Dialectical Behavior Therapy (DBT) </a:t>
          </a:r>
          <a:r>
            <a:rPr lang="en-US" sz="1700" kern="1200">
              <a:latin typeface="Times New Roman" panose="02020603050405020304" pitchFamily="18" charset="0"/>
              <a:cs typeface="Times New Roman" panose="02020603050405020304" pitchFamily="18" charset="0"/>
            </a:rPr>
            <a:t>- </a:t>
          </a:r>
          <a:r>
            <a:rPr lang="en-US" sz="1700" b="0" i="0" kern="1200">
              <a:latin typeface="Times New Roman" panose="02020603050405020304" pitchFamily="18" charset="0"/>
              <a:cs typeface="Times New Roman" panose="02020603050405020304" pitchFamily="18" charset="0"/>
            </a:rPr>
            <a:t>is a modified type of CBT. Its main goals are to teach people how to live in the moment, develop healthy ways to cope with stress, regulate their emotions, and improve their relationships with others. Initially used for BPD but has been adapted for use with other diagnoses and different age groups (i.e. –substance use, ID, teens, couples)</a:t>
          </a:r>
          <a:endParaRPr lang="en-US" sz="1700" kern="1200"/>
        </a:p>
      </dsp:txBody>
      <dsp:txXfrm>
        <a:off x="5540782" y="2294"/>
        <a:ext cx="4231860" cy="2264803"/>
      </dsp:txXfrm>
    </dsp:sp>
    <dsp:sp modelId="{2CE108AB-E430-489C-A9A4-CCCCAA93E8ED}">
      <dsp:nvSpPr>
        <dsp:cNvPr id="0" name=""/>
        <dsp:cNvSpPr/>
      </dsp:nvSpPr>
      <dsp:spPr>
        <a:xfrm>
          <a:off x="962030" y="2644564"/>
          <a:ext cx="4155649" cy="2264803"/>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latin typeface="Times New Roman" panose="02020603050405020304" pitchFamily="18" charset="0"/>
              <a:cs typeface="Times New Roman" panose="02020603050405020304" pitchFamily="18" charset="0"/>
            </a:rPr>
            <a:t>Julie Brown/Emotion Regulation Skills System for Cognitively Challenged Clients </a:t>
          </a:r>
          <a:r>
            <a:rPr lang="en-US" sz="1700" kern="1200">
              <a:latin typeface="Times New Roman" panose="02020603050405020304" pitchFamily="18" charset="0"/>
              <a:cs typeface="Times New Roman" panose="02020603050405020304" pitchFamily="18" charset="0"/>
            </a:rPr>
            <a:t>– a DBT-informed approach to teaching core emotion regulation and adaptive coping skills to individuals with ID of all ages.</a:t>
          </a:r>
        </a:p>
      </dsp:txBody>
      <dsp:txXfrm>
        <a:off x="962030" y="2644564"/>
        <a:ext cx="4155649" cy="2264803"/>
      </dsp:txXfrm>
    </dsp:sp>
    <dsp:sp modelId="{97F95048-D041-4467-8F20-998C4FBADD81}">
      <dsp:nvSpPr>
        <dsp:cNvPr id="0" name=""/>
        <dsp:cNvSpPr/>
      </dsp:nvSpPr>
      <dsp:spPr>
        <a:xfrm>
          <a:off x="5580869" y="2597909"/>
          <a:ext cx="4220347" cy="2264803"/>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latin typeface="Times New Roman" panose="02020603050405020304" pitchFamily="18" charset="0"/>
              <a:cs typeface="Times New Roman" panose="02020603050405020304" pitchFamily="18" charset="0"/>
            </a:rPr>
            <a:t>Medications</a:t>
          </a:r>
          <a:r>
            <a:rPr lang="en-US" sz="1700" kern="1200">
              <a:latin typeface="Times New Roman" panose="02020603050405020304" pitchFamily="18" charset="0"/>
              <a:cs typeface="Times New Roman" panose="02020603050405020304" pitchFamily="18" charset="0"/>
            </a:rPr>
            <a:t> – there are no specific FDA- approved medications for “treating” personality disorders. If used, meds may help with symptoms associated with personality disorders, such as: depression, mood liability, transient psychosis, and anxiety.</a:t>
          </a:r>
        </a:p>
      </dsp:txBody>
      <dsp:txXfrm>
        <a:off x="5580869" y="2597909"/>
        <a:ext cx="4220347" cy="226480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7419FF-417C-4C79-9BB0-F8AB2FCBBF20}" type="datetimeFigureOut">
              <a:rPr lang="en-US" smtClean="0"/>
              <a:t>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C146EB-9118-4F02-B86A-8E4E6A08EE4A}" type="slidenum">
              <a:rPr lang="en-US" smtClean="0"/>
              <a:t>‹#›</a:t>
            </a:fld>
            <a:endParaRPr lang="en-US"/>
          </a:p>
        </p:txBody>
      </p:sp>
    </p:spTree>
    <p:extLst>
      <p:ext uri="{BB962C8B-B14F-4D97-AF65-F5344CB8AC3E}">
        <p14:creationId xmlns:p14="http://schemas.microsoft.com/office/powerpoint/2010/main" val="3523027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Goals of presentation: </a:t>
            </a:r>
          </a:p>
          <a:p>
            <a:pPr marL="228600" lvl="0" indent="-228600">
              <a:buFont typeface="+mj-lt"/>
              <a:buAutoNum type="arabicPeriod"/>
            </a:pPr>
            <a:r>
              <a:rPr lang="en-US" sz="1200" kern="1200" dirty="0">
                <a:solidFill>
                  <a:schemeClr val="tx1"/>
                </a:solidFill>
                <a:effectLst/>
                <a:latin typeface="+mn-lt"/>
                <a:ea typeface="+mn-ea"/>
                <a:cs typeface="+mn-cs"/>
              </a:rPr>
              <a:t>Gain familiarity with key components of major mental health diagnoses in IDD</a:t>
            </a:r>
          </a:p>
          <a:p>
            <a:pPr marL="228600" lvl="0" indent="-228600">
              <a:buFont typeface="+mj-lt"/>
              <a:buAutoNum type="arabicPeriod"/>
            </a:pPr>
            <a:r>
              <a:rPr lang="en-US" sz="1200" kern="1200" dirty="0">
                <a:solidFill>
                  <a:schemeClr val="tx1"/>
                </a:solidFill>
                <a:effectLst/>
                <a:latin typeface="+mn-lt"/>
                <a:ea typeface="+mn-ea"/>
                <a:cs typeface="+mn-cs"/>
              </a:rPr>
              <a:t>Identify essential target behaviors to track for an individual’s current mental health concerns</a:t>
            </a:r>
          </a:p>
          <a:p>
            <a:pPr marL="228600" lvl="0" indent="-228600">
              <a:buFont typeface="+mj-lt"/>
              <a:buAutoNum type="arabicPeriod"/>
            </a:pPr>
            <a:r>
              <a:rPr lang="en-US" sz="1200" kern="1200" dirty="0">
                <a:solidFill>
                  <a:schemeClr val="tx1"/>
                </a:solidFill>
                <a:effectLst/>
                <a:latin typeface="+mn-lt"/>
                <a:ea typeface="+mn-ea"/>
                <a:cs typeface="+mn-cs"/>
              </a:rPr>
              <a:t>Improve coordination and collaboration with prescribers </a:t>
            </a:r>
          </a:p>
          <a:p>
            <a:pPr marL="228600" lvl="0" indent="-228600">
              <a:buFont typeface="+mj-lt"/>
              <a:buAutoNum type="arabicPeriod"/>
            </a:pPr>
            <a:r>
              <a:rPr lang="en-US" sz="1200" kern="1200" dirty="0">
                <a:solidFill>
                  <a:schemeClr val="tx1"/>
                </a:solidFill>
                <a:effectLst/>
                <a:latin typeface="+mn-lt"/>
                <a:ea typeface="+mn-ea"/>
                <a:cs typeface="+mn-cs"/>
              </a:rPr>
              <a:t>Identify appropriate referrals in light of presenting concerns</a:t>
            </a:r>
          </a:p>
          <a:p>
            <a:endParaRPr lang="en-US" dirty="0"/>
          </a:p>
        </p:txBody>
      </p:sp>
      <p:sp>
        <p:nvSpPr>
          <p:cNvPr id="4" name="Slide Number Placeholder 3"/>
          <p:cNvSpPr>
            <a:spLocks noGrp="1"/>
          </p:cNvSpPr>
          <p:nvPr>
            <p:ph type="sldNum" sz="quarter" idx="5"/>
          </p:nvPr>
        </p:nvSpPr>
        <p:spPr/>
        <p:txBody>
          <a:bodyPr/>
          <a:lstStyle/>
          <a:p>
            <a:fld id="{2DC146EB-9118-4F02-B86A-8E4E6A08EE4A}" type="slidenum">
              <a:rPr lang="en-US" smtClean="0"/>
              <a:t>1</a:t>
            </a:fld>
            <a:endParaRPr lang="en-US"/>
          </a:p>
        </p:txBody>
      </p:sp>
    </p:spTree>
    <p:extLst>
      <p:ext uri="{BB962C8B-B14F-4D97-AF65-F5344CB8AC3E}">
        <p14:creationId xmlns:p14="http://schemas.microsoft.com/office/powerpoint/2010/main" val="93578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2 types of major mood episodes are depressive episodes and manic episodes. </a:t>
            </a:r>
            <a:br>
              <a:rPr lang="en-US"/>
            </a:br>
            <a:r>
              <a:rPr lang="en-US"/>
              <a:t>All mood disorder diagnoses hinge on the severities of those.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However, someone with Bipolar I Disorder experiences intense mood shifts from full manic episodes to full major depressive episodes. This line represents those fluctuations.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intensity of the fluctuations will tell you the type of mood disorder.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With Major depression, the person is only having depressive episodes (no climbing into the hypomania or mania).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But, with Bipolar, depending on the type, they are having episodes that go into mania and/or hypomania.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2DC146EB-9118-4F02-B86A-8E4E6A08EE4A}" type="slidenum">
              <a:rPr lang="en-US" smtClean="0"/>
              <a:t>12</a:t>
            </a:fld>
            <a:endParaRPr lang="en-US"/>
          </a:p>
        </p:txBody>
      </p:sp>
    </p:spTree>
    <p:extLst>
      <p:ext uri="{BB962C8B-B14F-4D97-AF65-F5344CB8AC3E}">
        <p14:creationId xmlns:p14="http://schemas.microsoft.com/office/powerpoint/2010/main" val="985777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a:t>What does the dark blue from the last slide look like? </a:t>
            </a:r>
          </a:p>
          <a:p>
            <a:pPr marL="0" lvl="0" indent="0">
              <a:buFont typeface="Arial" panose="020B0604020202020204" pitchFamily="34" charset="0"/>
              <a:buNone/>
            </a:pPr>
            <a:r>
              <a:rPr lang="en-US"/>
              <a:t>I find this mnemonic to be helpful to quickly recall the symptoms of major depression. </a:t>
            </a:r>
          </a:p>
          <a:p>
            <a:pPr marL="0" lvl="0" indent="0">
              <a:buFont typeface="Arial" panose="020B0604020202020204" pitchFamily="34" charset="0"/>
              <a:buNone/>
            </a:pPr>
            <a:r>
              <a:rPr lang="en-US"/>
              <a:t>One modification would be to make it M-SIGECAPS since the person must have depressed mood or loss of interest/pleasure before considering whether they meet the criteria of having 5 or more of these symptoms. </a:t>
            </a:r>
          </a:p>
          <a:p>
            <a:pPr marL="0" lvl="0" indent="0">
              <a:buFont typeface="Arial" panose="020B0604020202020204" pitchFamily="34" charset="0"/>
              <a:buNone/>
            </a:pPr>
            <a:endParaRPr lang="en-US"/>
          </a:p>
          <a:p>
            <a:pPr marL="0" lvl="0" indent="0">
              <a:buFont typeface="Arial" panose="020B0604020202020204" pitchFamily="34" charset="0"/>
              <a:buNone/>
            </a:pPr>
            <a:r>
              <a:rPr lang="en-US"/>
              <a:t>DX criteria for reference: </a:t>
            </a:r>
          </a:p>
          <a:p>
            <a:pPr marL="171450" lvl="0" indent="-171450">
              <a:buFont typeface="Arial" panose="020B0604020202020204" pitchFamily="34" charset="0"/>
              <a:buChar char="•"/>
            </a:pPr>
            <a:r>
              <a:rPr lang="en-US"/>
              <a:t>Five (or more) of the symptoms have been present during the same 2-week period and represent a change from previous functioning; at least one of the symptoms is either (1) depressed mood or (2) loss of interest or pleasure. Note: Do not include symptoms that are clearly attributable to another medical condition.</a:t>
            </a:r>
          </a:p>
          <a:p>
            <a:pPr marL="628650" lvl="1" indent="-171450">
              <a:buFont typeface="Arial" panose="020B0604020202020204" pitchFamily="34" charset="0"/>
              <a:buChar char="•"/>
            </a:pPr>
            <a:r>
              <a:rPr lang="en-US" sz="1200"/>
              <a:t>M: Depressed most of the day, nearly every day as indicated by subjective report (e.g., feels sad, empty, hopeless) or observation made by others (e.g., appears tearful)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S: Insomnia or hypersomnia nearly every day</a:t>
            </a:r>
          </a:p>
          <a:p>
            <a:pPr marL="628650" lvl="1" indent="-171450">
              <a:buFont typeface="Arial" panose="020B0604020202020204" pitchFamily="34" charset="0"/>
              <a:buChar char="•"/>
            </a:pPr>
            <a:r>
              <a:rPr lang="en-US" sz="1200"/>
              <a:t>I: Markedly diminished interest or pleasure in all, or almost all, activities most of the day, nearly every day (as indicated by subjective account or observation)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G: Feelings of worthlessness or excessive or inappropriate guilt (which may be delusional) nearly every day (not merely self-reproach or guilt about being sick).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E: Fatigue or loss of energy nearly every day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C: Diminished ability to think or concentrate, or indecisiveness, nearly every day (either by subjective account or as observed by others) </a:t>
            </a:r>
          </a:p>
          <a:p>
            <a:pPr marL="628650" lvl="1" indent="-171450">
              <a:buFont typeface="Arial" panose="020B0604020202020204" pitchFamily="34" charset="0"/>
              <a:buChar char="•"/>
            </a:pPr>
            <a:r>
              <a:rPr lang="en-US" sz="1200"/>
              <a:t>A: Significant weight loss when not dieting or weight gain (e.g., change of more than 5% of body weight in a month), or decrease or increase in appetite nearly every day</a:t>
            </a:r>
          </a:p>
          <a:p>
            <a:pPr marL="628650" lvl="1" indent="-171450">
              <a:buFont typeface="Arial" panose="020B0604020202020204" pitchFamily="34" charset="0"/>
              <a:buChar char="•"/>
            </a:pPr>
            <a:r>
              <a:rPr lang="en-US" sz="1200"/>
              <a:t>P: Psychomotor agitation or retardation nearly every day (observable by others, not merely subjective feelings of restlessness or being slowed down)</a:t>
            </a:r>
          </a:p>
          <a:p>
            <a:pPr marL="628650" lvl="1" indent="-171450">
              <a:buFont typeface="Arial" panose="020B0604020202020204" pitchFamily="34" charset="0"/>
              <a:buChar char="•"/>
            </a:pPr>
            <a:r>
              <a:rPr lang="en-US" sz="1200"/>
              <a:t>S: Recurrent thoughts of death (not just fear of dying), recurrent suicidal ideation without a specific plan, or a suicide attempt or a specific plan for committing suicide</a:t>
            </a:r>
            <a:endParaRPr lang="en-US"/>
          </a:p>
          <a:p>
            <a:pPr marL="171450" lvl="0" indent="-171450">
              <a:buFont typeface="Arial" panose="020B0604020202020204" pitchFamily="34" charset="0"/>
              <a:buChar char="•"/>
            </a:pPr>
            <a:r>
              <a:rPr lang="en-US"/>
              <a:t>The symptoms cause clinically significant distress or impairment in social, occupational, or other important areas of functioning. </a:t>
            </a:r>
          </a:p>
          <a:p>
            <a:pPr marL="171450" lvl="0" indent="-171450">
              <a:buFont typeface="Arial" panose="020B0604020202020204" pitchFamily="34" charset="0"/>
              <a:buChar char="•"/>
            </a:pPr>
            <a:r>
              <a:rPr lang="en-US"/>
              <a:t>The episode is not attributable to the physiological effects of a substance or to another medical condition. Note: The above criteria represent a major depressive episode. </a:t>
            </a:r>
          </a:p>
          <a:p>
            <a:pPr marL="171450" lvl="0" indent="-171450">
              <a:buFont typeface="Arial" panose="020B0604020202020204" pitchFamily="34" charset="0"/>
              <a:buChar char="•"/>
            </a:pPr>
            <a:r>
              <a:rPr lang="en-US"/>
              <a:t> The occurrence of the major depressive episode is not better explained by schizoaffective disorder, schizophrenia, schizophreniform disorder, delusional disorder, or other specified and unspecified schizophrenia spectrum and other psychotic disorders. </a:t>
            </a:r>
          </a:p>
          <a:p>
            <a:pPr marL="171450" lvl="0" indent="-171450">
              <a:buFont typeface="Arial" panose="020B0604020202020204" pitchFamily="34" charset="0"/>
              <a:buChar char="•"/>
            </a:pPr>
            <a:r>
              <a:rPr lang="en-US"/>
              <a:t>There has never been a manic episode or a hypomanic episode</a:t>
            </a:r>
          </a:p>
          <a:p>
            <a:pPr marL="171450" lvl="0" indent="-171450">
              <a:buFont typeface="Arial" panose="020B0604020202020204" pitchFamily="34" charset="0"/>
              <a:buChar char="•"/>
            </a:pPr>
            <a:endParaRPr lang="en-US"/>
          </a:p>
          <a:p>
            <a:pPr marL="171450" lvl="0" indent="-171450">
              <a:buFont typeface="Arial" panose="020B0604020202020204" pitchFamily="34" charset="0"/>
              <a:buChar char="•"/>
            </a:pPr>
            <a:r>
              <a:rPr lang="en-US"/>
              <a:t>What does this look like behaviorally? </a:t>
            </a:r>
          </a:p>
          <a:p>
            <a:pPr marL="0" indent="0" fontAlgn="base">
              <a:buNone/>
            </a:pPr>
            <a:r>
              <a:rPr lang="en-US" b="1" u="sng"/>
              <a:t>Presentation</a:t>
            </a:r>
            <a:r>
              <a:rPr lang="en-US"/>
              <a:t>​:</a:t>
            </a:r>
          </a:p>
          <a:p>
            <a:pPr marL="171450" indent="-171450" fontAlgn="base">
              <a:buFont typeface="Arial" panose="020B0604020202020204" pitchFamily="34" charset="0"/>
              <a:buChar char="•"/>
            </a:pPr>
            <a:r>
              <a:rPr lang="en-US" b="1"/>
              <a:t>Crying</a:t>
            </a:r>
            <a:r>
              <a:rPr lang="en-US"/>
              <a:t>​</a:t>
            </a:r>
          </a:p>
          <a:p>
            <a:pPr marL="171450" indent="-171450" fontAlgn="base">
              <a:buFont typeface="Arial" panose="020B0604020202020204" pitchFamily="34" charset="0"/>
              <a:buChar char="•"/>
            </a:pPr>
            <a:r>
              <a:rPr lang="en-US" b="1"/>
              <a:t>Changes in Appetite and Sleep</a:t>
            </a:r>
            <a:r>
              <a:rPr lang="en-US"/>
              <a:t>​</a:t>
            </a:r>
          </a:p>
          <a:p>
            <a:pPr marL="171450" indent="-171450" fontAlgn="base">
              <a:buFont typeface="Arial" panose="020B0604020202020204" pitchFamily="34" charset="0"/>
              <a:buChar char="•"/>
            </a:pPr>
            <a:r>
              <a:rPr lang="en-US" b="1"/>
              <a:t>Irritability</a:t>
            </a:r>
            <a:r>
              <a:rPr lang="en-US"/>
              <a:t>​</a:t>
            </a:r>
          </a:p>
          <a:p>
            <a:pPr marL="171450" indent="-171450" fontAlgn="base">
              <a:buFont typeface="Arial" panose="020B0604020202020204" pitchFamily="34" charset="0"/>
              <a:buChar char="•"/>
            </a:pPr>
            <a:r>
              <a:rPr lang="en-US" b="1"/>
              <a:t>Agitation and Aggression</a:t>
            </a:r>
            <a:r>
              <a:rPr lang="en-US"/>
              <a:t>​</a:t>
            </a:r>
          </a:p>
          <a:p>
            <a:pPr marL="171450" indent="-171450" fontAlgn="base">
              <a:buFont typeface="Arial" panose="020B0604020202020204" pitchFamily="34" charset="0"/>
              <a:buChar char="•"/>
            </a:pPr>
            <a:r>
              <a:rPr lang="en-US" b="1"/>
              <a:t>Tiredness and Lethargy </a:t>
            </a:r>
            <a:r>
              <a:rPr lang="en-US"/>
              <a:t>​</a:t>
            </a:r>
          </a:p>
          <a:p>
            <a:pPr marL="0" indent="0" fontAlgn="base">
              <a:buNone/>
            </a:pPr>
            <a:r>
              <a:rPr lang="en-US" sz="1200" b="1" u="sng"/>
              <a:t>Thinking</a:t>
            </a:r>
            <a:r>
              <a:rPr lang="en-US" sz="1200"/>
              <a:t>​:</a:t>
            </a:r>
          </a:p>
          <a:p>
            <a:pPr marL="171450" indent="-171450" fontAlgn="base">
              <a:buFont typeface="Arial" panose="020B0604020202020204" pitchFamily="34" charset="0"/>
              <a:buChar char="•"/>
            </a:pPr>
            <a:r>
              <a:rPr lang="en-US" sz="1200" b="1"/>
              <a:t>Negative beliefs about past, present, and future</a:t>
            </a:r>
            <a:r>
              <a:rPr lang="en-US" sz="1200"/>
              <a:t>​</a:t>
            </a:r>
          </a:p>
          <a:p>
            <a:pPr marL="171450" indent="-171450" fontAlgn="base">
              <a:buFont typeface="Arial" panose="020B0604020202020204" pitchFamily="34" charset="0"/>
              <a:buChar char="•"/>
            </a:pPr>
            <a:r>
              <a:rPr lang="en-US" sz="1200" b="1"/>
              <a:t>Feeling Worthless or Unlovable</a:t>
            </a:r>
            <a:r>
              <a:rPr lang="en-US" sz="1200"/>
              <a:t>​</a:t>
            </a:r>
          </a:p>
          <a:p>
            <a:pPr marL="171450" indent="-171450" fontAlgn="base">
              <a:buFont typeface="Arial" panose="020B0604020202020204" pitchFamily="34" charset="0"/>
              <a:buChar char="•"/>
            </a:pPr>
            <a:r>
              <a:rPr lang="en-US" sz="1200" b="1"/>
              <a:t>Perceptions of Helplessness and Hopelessness</a:t>
            </a:r>
            <a:r>
              <a:rPr lang="en-US" sz="1200"/>
              <a:t>​</a:t>
            </a:r>
          </a:p>
          <a:p>
            <a:pPr marL="171450" indent="-171450" fontAlgn="base">
              <a:buFont typeface="Arial" panose="020B0604020202020204" pitchFamily="34" charset="0"/>
              <a:buChar char="•"/>
            </a:pPr>
            <a:r>
              <a:rPr lang="en-US" sz="1200" b="1"/>
              <a:t>Loss of Enjoyment</a:t>
            </a:r>
            <a:r>
              <a:rPr lang="en-US" sz="1200"/>
              <a:t>​</a:t>
            </a:r>
          </a:p>
          <a:p>
            <a:pPr marL="171450" indent="-171450" fontAlgn="base">
              <a:buFont typeface="Arial" panose="020B0604020202020204" pitchFamily="34" charset="0"/>
              <a:buChar char="•"/>
            </a:pPr>
            <a:r>
              <a:rPr lang="en-US" sz="1200" b="1"/>
              <a:t>Suicidal Ideation</a:t>
            </a:r>
            <a:r>
              <a:rPr lang="en-US" sz="1200"/>
              <a:t>​</a:t>
            </a:r>
          </a:p>
          <a:p>
            <a:pPr marL="171450" indent="-171450" fontAlgn="base">
              <a:buFont typeface="Arial" panose="020B0604020202020204" pitchFamily="34" charset="0"/>
              <a:buChar char="•"/>
            </a:pPr>
            <a:r>
              <a:rPr lang="en-US" sz="1200" b="1"/>
              <a:t>Distractibility</a:t>
            </a:r>
            <a:r>
              <a:rPr lang="en-US" sz="1200"/>
              <a:t>​</a:t>
            </a:r>
          </a:p>
          <a:p>
            <a:pPr marL="171450" indent="-171450" fontAlgn="base">
              <a:buFont typeface="Arial" panose="020B0604020202020204" pitchFamily="34" charset="0"/>
              <a:buChar char="•"/>
            </a:pPr>
            <a:r>
              <a:rPr lang="en-US" sz="1200" b="1"/>
              <a:t>Psychomotor Slowing</a:t>
            </a:r>
            <a:r>
              <a:rPr lang="en-US" sz="1200"/>
              <a:t>​</a:t>
            </a:r>
          </a:p>
          <a:p>
            <a:pPr fontAlgn="base"/>
            <a:r>
              <a:rPr lang="en-US" sz="1200" b="1" u="sng"/>
              <a:t>Emotions</a:t>
            </a:r>
            <a:r>
              <a:rPr lang="en-US" sz="1200" b="1"/>
              <a:t>:</a:t>
            </a:r>
            <a:r>
              <a:rPr lang="en-US" sz="1200"/>
              <a:t>​</a:t>
            </a:r>
          </a:p>
          <a:p>
            <a:pPr marL="285750" indent="-285750" fontAlgn="base">
              <a:buFont typeface="Arial" panose="020B0604020202020204" pitchFamily="34" charset="0"/>
              <a:buChar char="•"/>
            </a:pPr>
            <a:r>
              <a:rPr lang="en-US" sz="1200" b="1"/>
              <a:t>Sadness</a:t>
            </a:r>
            <a:r>
              <a:rPr lang="en-US" sz="1200"/>
              <a:t>​</a:t>
            </a:r>
          </a:p>
          <a:p>
            <a:pPr marL="285750" indent="-285750" fontAlgn="base">
              <a:buFont typeface="Arial" panose="020B0604020202020204" pitchFamily="34" charset="0"/>
              <a:buChar char="•"/>
            </a:pPr>
            <a:r>
              <a:rPr lang="en-US" sz="1200" b="1"/>
              <a:t>Guilt</a:t>
            </a:r>
            <a:r>
              <a:rPr lang="en-US" sz="1200"/>
              <a:t>​</a:t>
            </a:r>
          </a:p>
          <a:p>
            <a:pPr marL="285750" indent="-285750" fontAlgn="base">
              <a:buFont typeface="Arial" panose="020B0604020202020204" pitchFamily="34" charset="0"/>
              <a:buChar char="•"/>
            </a:pPr>
            <a:r>
              <a:rPr lang="en-US" sz="1200" b="1"/>
              <a:t>Despair</a:t>
            </a:r>
          </a:p>
          <a:p>
            <a:pPr marL="171450" lvl="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2DC146EB-9118-4F02-B86A-8E4E6A08EE4A}" type="slidenum">
              <a:rPr lang="en-US" smtClean="0"/>
              <a:t>13</a:t>
            </a:fld>
            <a:endParaRPr lang="en-US"/>
          </a:p>
        </p:txBody>
      </p:sp>
    </p:spTree>
    <p:extLst>
      <p:ext uri="{BB962C8B-B14F-4D97-AF65-F5344CB8AC3E}">
        <p14:creationId xmlns:p14="http://schemas.microsoft.com/office/powerpoint/2010/main" val="3013468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b="0" i="0" kern="1200">
                <a:solidFill>
                  <a:schemeClr val="tx1"/>
                </a:solidFill>
                <a:effectLst/>
                <a:latin typeface="+mn-lt"/>
                <a:ea typeface="+mn-ea"/>
                <a:cs typeface="+mn-cs"/>
              </a:rPr>
              <a:t>What does the Bright Red section from the previous slide look like?</a:t>
            </a:r>
          </a:p>
          <a:p>
            <a:pPr marL="171450" lvl="0" indent="-171450">
              <a:buFont typeface="Arial" panose="020B0604020202020204" pitchFamily="34" charset="0"/>
              <a:buChar char="•"/>
            </a:pPr>
            <a:r>
              <a:rPr lang="en-US" sz="1200" b="0" i="0" kern="1200">
                <a:solidFill>
                  <a:schemeClr val="tx1"/>
                </a:solidFill>
                <a:effectLst/>
                <a:latin typeface="+mn-lt"/>
                <a:ea typeface="+mn-ea"/>
                <a:cs typeface="+mn-cs"/>
              </a:rPr>
              <a:t>A distinct period of abnormally and persistently elevated, expansive, or irritable mood and abnormally and persistently goal-directed behavior or energy, lasting at least 1 week and present most of the day, nearly every day (or any duration if hospitalization is necessary).</a:t>
            </a:r>
          </a:p>
          <a:p>
            <a:pPr marL="171450" lvl="0" indent="-171450">
              <a:buFont typeface="Arial" panose="020B0604020202020204" pitchFamily="34" charset="0"/>
              <a:buChar char="•"/>
            </a:pPr>
            <a:r>
              <a:rPr lang="en-US" sz="1200" b="1" i="0" u="sng" kern="1200">
                <a:solidFill>
                  <a:schemeClr val="tx1"/>
                </a:solidFill>
                <a:effectLst/>
                <a:latin typeface="+mn-lt"/>
                <a:ea typeface="+mn-ea"/>
                <a:cs typeface="+mn-cs"/>
              </a:rPr>
              <a:t>During the period of mood disturbance and increased energy or activity, </a:t>
            </a:r>
            <a:r>
              <a:rPr lang="en-US" sz="1200" b="0" i="0" kern="1200">
                <a:solidFill>
                  <a:schemeClr val="tx1"/>
                </a:solidFill>
                <a:effectLst/>
                <a:latin typeface="+mn-lt"/>
                <a:ea typeface="+mn-ea"/>
                <a:cs typeface="+mn-cs"/>
              </a:rPr>
              <a:t>three (or more) of the below symptoms have persisted (four if the mood is only irritable) are present to a significant degree and represent a noticeable change from usual behavior.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	1) Distractibility (i.e., attention too easily drawn to unimportant or irrelevant external stimuli), as reported or observed.</a:t>
            </a:r>
          </a:p>
          <a:p>
            <a:pPr lvl="0"/>
            <a:r>
              <a:rPr lang="en-US" sz="1600"/>
              <a:t>	2) Decreased need for sleep (e.g., feels rested after only 3 hours of sleep)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	3) Inflated self-esteem or grandiosity (this can be grandiose delusions that you’re about to sign with a record label for your 	hit single when you’ve really only recorded 30 seconds of the track on your computer; it can also be less delusional grandiose 	ideas that you’re sure you’re going to get a raise so you start spending too much money in advance). </a:t>
            </a:r>
          </a:p>
          <a:p>
            <a:pPr lvl="0"/>
            <a:r>
              <a:rPr lang="en-US" sz="1600"/>
              <a:t>	4) Flight of ideas or subjective experience that thoughts are racing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	5) Increase in goal-directed activity (either socially, at work or school, or sexually) or psychomotor agitation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	6) More talkative than usual or pressure to keep talking</a:t>
            </a:r>
          </a:p>
          <a:p>
            <a:pPr lvl="0"/>
            <a:r>
              <a:rPr lang="en-US" sz="1600"/>
              <a:t>	7) Excessive involvement in activities that have a high potential for painful consequences (e.g., engaging in unrestrained 	buying sprees, sexual indiscretions, or foolish business investments).</a:t>
            </a:r>
          </a:p>
          <a:p>
            <a:pPr marL="628650" lvl="1" indent="-171450">
              <a:buFont typeface="Arial" panose="020B0604020202020204" pitchFamily="34" charset="0"/>
              <a:buChar char="•"/>
            </a:pPr>
            <a:endParaRPr lang="en-US" sz="1200" b="0" i="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a:solidFill>
                  <a:schemeClr val="tx1"/>
                </a:solidFill>
                <a:effectLst/>
                <a:latin typeface="+mn-lt"/>
                <a:ea typeface="+mn-ea"/>
                <a:cs typeface="+mn-cs"/>
              </a:rPr>
              <a:t>The mood disturbance is sufficiently severe to cause marked impairment in social or occupational functioning or to necessitate hospitalization to prevent harm to self or others, or there are psychotic features.</a:t>
            </a:r>
          </a:p>
          <a:p>
            <a:pPr marL="171450" lvl="0" indent="-171450">
              <a:buFont typeface="Arial" panose="020B0604020202020204" pitchFamily="34" charset="0"/>
              <a:buChar char="•"/>
            </a:pPr>
            <a:r>
              <a:rPr lang="en-US" sz="1200" b="0" i="0" kern="1200">
                <a:solidFill>
                  <a:schemeClr val="tx1"/>
                </a:solidFill>
                <a:effectLst/>
                <a:latin typeface="+mn-lt"/>
                <a:ea typeface="+mn-ea"/>
                <a:cs typeface="+mn-cs"/>
              </a:rPr>
              <a:t>The episode is not attributable to the direct physiological effects of a substance (e.g., a drug of abuse, a medication, or other treatment) or another medical condition.</a:t>
            </a:r>
            <a:br>
              <a:rPr lang="en-US"/>
            </a:br>
            <a:r>
              <a:rPr lang="en-US" sz="1200" b="0" i="0" kern="1200">
                <a:solidFill>
                  <a:schemeClr val="tx1"/>
                </a:solidFill>
                <a:effectLst/>
                <a:latin typeface="+mn-lt"/>
                <a:ea typeface="+mn-ea"/>
                <a:cs typeface="+mn-cs"/>
              </a:rPr>
              <a:t>Note: A full manic episode that emerges during antidepressant treatment (e.g., medication, electroconvulsive therapy) but persists at fully </a:t>
            </a:r>
            <a:r>
              <a:rPr lang="en-US" sz="1200" b="0" i="0" kern="1200" err="1">
                <a:solidFill>
                  <a:schemeClr val="tx1"/>
                </a:solidFill>
                <a:effectLst/>
                <a:latin typeface="+mn-lt"/>
                <a:ea typeface="+mn-ea"/>
                <a:cs typeface="+mn-cs"/>
              </a:rPr>
              <a:t>syndromal</a:t>
            </a:r>
            <a:r>
              <a:rPr lang="en-US" sz="1200" b="0" i="0" kern="1200">
                <a:solidFill>
                  <a:schemeClr val="tx1"/>
                </a:solidFill>
                <a:effectLst/>
                <a:latin typeface="+mn-lt"/>
                <a:ea typeface="+mn-ea"/>
                <a:cs typeface="+mn-cs"/>
              </a:rPr>
              <a:t> level beyond the physiological effect of that treatment is sufficient evidence for a manic episode and therefore a bipolar I diagnosis.</a:t>
            </a:r>
            <a:endParaRPr lang="en-US"/>
          </a:p>
          <a:p>
            <a:endParaRPr lang="en-US"/>
          </a:p>
        </p:txBody>
      </p:sp>
      <p:sp>
        <p:nvSpPr>
          <p:cNvPr id="4" name="Slide Number Placeholder 3"/>
          <p:cNvSpPr>
            <a:spLocks noGrp="1"/>
          </p:cNvSpPr>
          <p:nvPr>
            <p:ph type="sldNum" sz="quarter" idx="5"/>
          </p:nvPr>
        </p:nvSpPr>
        <p:spPr/>
        <p:txBody>
          <a:bodyPr/>
          <a:lstStyle/>
          <a:p>
            <a:fld id="{2DC146EB-9118-4F02-B86A-8E4E6A08EE4A}" type="slidenum">
              <a:rPr lang="en-US" smtClean="0"/>
              <a:t>14</a:t>
            </a:fld>
            <a:endParaRPr lang="en-US"/>
          </a:p>
        </p:txBody>
      </p:sp>
    </p:spTree>
    <p:extLst>
      <p:ext uri="{BB962C8B-B14F-4D97-AF65-F5344CB8AC3E}">
        <p14:creationId xmlns:p14="http://schemas.microsoft.com/office/powerpoint/2010/main" val="3998116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a:t>PDD: </a:t>
            </a:r>
          </a:p>
          <a:p>
            <a:pPr marL="628650" lvl="1" indent="-171450">
              <a:buFont typeface="Arial" panose="020B0604020202020204" pitchFamily="34" charset="0"/>
              <a:buChar char="•"/>
            </a:pPr>
            <a:r>
              <a:rPr lang="en-US"/>
              <a:t>In DSM-IVTR, it was called Dysthymia. Now it’s PDD. </a:t>
            </a:r>
          </a:p>
          <a:p>
            <a:pPr marL="628650" lvl="1" indent="-171450">
              <a:buFont typeface="Arial" panose="020B0604020202020204" pitchFamily="34" charset="0"/>
              <a:buChar char="•"/>
            </a:pPr>
            <a:r>
              <a:rPr lang="en-US"/>
              <a:t>Depressed mood for most of the day, for more days than not, as indicated by either subjective account or observation by others, for at least 2 years.</a:t>
            </a:r>
          </a:p>
          <a:p>
            <a:pPr marL="628650" lvl="1" indent="-171450">
              <a:buFont typeface="Arial" panose="020B0604020202020204" pitchFamily="34" charset="0"/>
              <a:buChar char="•"/>
            </a:pPr>
            <a:r>
              <a:rPr lang="en-US"/>
              <a:t>During the two-year period of the disturbance, the individual has never been without the symptoms in Criteria A and B for more than 2 months at the time. </a:t>
            </a:r>
          </a:p>
          <a:p>
            <a:pPr marL="628650" lvl="1" indent="-171450">
              <a:buFont typeface="Arial" panose="020B0604020202020204" pitchFamily="34" charset="0"/>
              <a:buChar char="•"/>
            </a:pPr>
            <a:r>
              <a:rPr lang="en-US"/>
              <a:t>Can’t have manic or hypomanic episode in history</a:t>
            </a:r>
          </a:p>
          <a:p>
            <a:pPr marL="628650" lvl="1" indent="-171450">
              <a:buFont typeface="Arial" panose="020B0604020202020204" pitchFamily="34" charset="0"/>
              <a:buChar char="•"/>
            </a:pPr>
            <a:r>
              <a:rPr lang="en-US" err="1"/>
              <a:t>Sxs</a:t>
            </a:r>
            <a:r>
              <a:rPr lang="en-US"/>
              <a:t>: </a:t>
            </a:r>
          </a:p>
          <a:p>
            <a:pPr marL="1085850" lvl="2" indent="-171450">
              <a:buFont typeface="Arial" panose="020B0604020202020204" pitchFamily="34" charset="0"/>
              <a:buChar char="•"/>
            </a:pPr>
            <a:r>
              <a:rPr lang="en-US"/>
              <a:t>Poor appetite or overeating. – insomnia or hypersomnia. – low energy or fatigue. – Low self-esteem. – Poor concentration or difficulty making decisions. – Feelings of hopelessness</a:t>
            </a:r>
          </a:p>
        </p:txBody>
      </p:sp>
      <p:sp>
        <p:nvSpPr>
          <p:cNvPr id="4" name="Slide Number Placeholder 3"/>
          <p:cNvSpPr>
            <a:spLocks noGrp="1"/>
          </p:cNvSpPr>
          <p:nvPr>
            <p:ph type="sldNum" sz="quarter" idx="5"/>
          </p:nvPr>
        </p:nvSpPr>
        <p:spPr/>
        <p:txBody>
          <a:bodyPr/>
          <a:lstStyle/>
          <a:p>
            <a:fld id="{2DC146EB-9118-4F02-B86A-8E4E6A08EE4A}" type="slidenum">
              <a:rPr lang="en-US" smtClean="0"/>
              <a:t>15</a:t>
            </a:fld>
            <a:endParaRPr lang="en-US"/>
          </a:p>
        </p:txBody>
      </p:sp>
    </p:spTree>
    <p:extLst>
      <p:ext uri="{BB962C8B-B14F-4D97-AF65-F5344CB8AC3E}">
        <p14:creationId xmlns:p14="http://schemas.microsoft.com/office/powerpoint/2010/main" val="2689090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2DC146EB-9118-4F02-B86A-8E4E6A08EE4A}" type="slidenum">
              <a:rPr lang="en-US" smtClean="0"/>
              <a:t>16</a:t>
            </a:fld>
            <a:endParaRPr lang="en-US"/>
          </a:p>
        </p:txBody>
      </p:sp>
    </p:spTree>
    <p:extLst>
      <p:ext uri="{BB962C8B-B14F-4D97-AF65-F5344CB8AC3E}">
        <p14:creationId xmlns:p14="http://schemas.microsoft.com/office/powerpoint/2010/main" val="60314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Bipolar I: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Major depression AND full manic episode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Bipolar II: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Major Depressive episode AND hypomanic episode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Cyclothymic Disorder: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Cycling mood over 2+ years but haven’t met criteria for Bipolar I, Bipolar II, or Depressive disorder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Other Specified Bipolar &amp; Related Disorder: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Fails to meet full criteria for various reasons such as: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Short-duration hypomanic Episodes (2-3) &amp; major depressive episodes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MDEs &amp; Hypomanic Episodes characterized by insufficient symptoms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Hypomanic Episode without MDE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Short Duration (less than 2 years) Cyclothymia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 Uncertain Bipolar Conditions </a:t>
            </a:r>
          </a:p>
          <a:p>
            <a:endParaRPr lang="en-US"/>
          </a:p>
        </p:txBody>
      </p:sp>
      <p:sp>
        <p:nvSpPr>
          <p:cNvPr id="4" name="Slide Number Placeholder 3"/>
          <p:cNvSpPr>
            <a:spLocks noGrp="1"/>
          </p:cNvSpPr>
          <p:nvPr>
            <p:ph type="sldNum" sz="quarter" idx="5"/>
          </p:nvPr>
        </p:nvSpPr>
        <p:spPr/>
        <p:txBody>
          <a:bodyPr/>
          <a:lstStyle/>
          <a:p>
            <a:fld id="{2DC146EB-9118-4F02-B86A-8E4E6A08EE4A}" type="slidenum">
              <a:rPr lang="en-US" smtClean="0"/>
              <a:t>17</a:t>
            </a:fld>
            <a:endParaRPr lang="en-US"/>
          </a:p>
        </p:txBody>
      </p:sp>
    </p:spTree>
    <p:extLst>
      <p:ext uri="{BB962C8B-B14F-4D97-AF65-F5344CB8AC3E}">
        <p14:creationId xmlns:p14="http://schemas.microsoft.com/office/powerpoint/2010/main" val="3756672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2DC146EB-9118-4F02-B86A-8E4E6A08EE4A}" type="slidenum">
              <a:rPr lang="en-US" smtClean="0"/>
              <a:t>18</a:t>
            </a:fld>
            <a:endParaRPr lang="en-US"/>
          </a:p>
        </p:txBody>
      </p:sp>
    </p:spTree>
    <p:extLst>
      <p:ext uri="{BB962C8B-B14F-4D97-AF65-F5344CB8AC3E}">
        <p14:creationId xmlns:p14="http://schemas.microsoft.com/office/powerpoint/2010/main" val="1105966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r>
              <a:rPr lang="en-US"/>
              <a:t>Sleep disorders (insomnia &amp; breathing related sleep disorders) are MORE common in IDD than the general population.</a:t>
            </a:r>
          </a:p>
        </p:txBody>
      </p:sp>
      <p:sp>
        <p:nvSpPr>
          <p:cNvPr id="4" name="Slide Number Placeholder 3"/>
          <p:cNvSpPr>
            <a:spLocks noGrp="1"/>
          </p:cNvSpPr>
          <p:nvPr>
            <p:ph type="sldNum" sz="quarter" idx="5"/>
          </p:nvPr>
        </p:nvSpPr>
        <p:spPr/>
        <p:txBody>
          <a:bodyPr/>
          <a:lstStyle/>
          <a:p>
            <a:fld id="{2DC146EB-9118-4F02-B86A-8E4E6A08EE4A}" type="slidenum">
              <a:rPr lang="en-US" smtClean="0"/>
              <a:t>19</a:t>
            </a:fld>
            <a:endParaRPr lang="en-US"/>
          </a:p>
        </p:txBody>
      </p:sp>
    </p:spTree>
    <p:extLst>
      <p:ext uri="{BB962C8B-B14F-4D97-AF65-F5344CB8AC3E}">
        <p14:creationId xmlns:p14="http://schemas.microsoft.com/office/powerpoint/2010/main" val="90706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C146EB-9118-4F02-B86A-8E4E6A08EE4A}" type="slidenum">
              <a:rPr lang="en-US" smtClean="0"/>
              <a:t>20</a:t>
            </a:fld>
            <a:endParaRPr lang="en-US"/>
          </a:p>
        </p:txBody>
      </p:sp>
    </p:spTree>
    <p:extLst>
      <p:ext uri="{BB962C8B-B14F-4D97-AF65-F5344CB8AC3E}">
        <p14:creationId xmlns:p14="http://schemas.microsoft.com/office/powerpoint/2010/main" val="1909677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C146EB-9118-4F02-B86A-8E4E6A08EE4A}" type="slidenum">
              <a:rPr lang="en-US" smtClean="0"/>
              <a:t>27</a:t>
            </a:fld>
            <a:endParaRPr lang="en-US"/>
          </a:p>
        </p:txBody>
      </p:sp>
    </p:spTree>
    <p:extLst>
      <p:ext uri="{BB962C8B-B14F-4D97-AF65-F5344CB8AC3E}">
        <p14:creationId xmlns:p14="http://schemas.microsoft.com/office/powerpoint/2010/main" val="1604066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In a couple months in March, the DSM-5 TR is coming out. That will REPLACE the DSM-5 (which we are discussing in this presentation). </a:t>
            </a:r>
          </a:p>
          <a:p>
            <a:r>
              <a:rPr lang="en-US" sz="1200" kern="1200">
                <a:solidFill>
                  <a:schemeClr val="tx1"/>
                </a:solidFill>
                <a:effectLst/>
                <a:latin typeface="+mn-lt"/>
                <a:ea typeface="+mn-ea"/>
                <a:cs typeface="+mn-cs"/>
              </a:rPr>
              <a:t>While there are a number of changes coming, one worth mentioning now is that the diagnosis of Intellectual disability will be replaced with "intellectual developmental disorder". </a:t>
            </a:r>
            <a:endParaRPr lang="en-US"/>
          </a:p>
        </p:txBody>
      </p:sp>
      <p:sp>
        <p:nvSpPr>
          <p:cNvPr id="4" name="Slide Number Placeholder 3"/>
          <p:cNvSpPr>
            <a:spLocks noGrp="1"/>
          </p:cNvSpPr>
          <p:nvPr>
            <p:ph type="sldNum" sz="quarter" idx="5"/>
          </p:nvPr>
        </p:nvSpPr>
        <p:spPr/>
        <p:txBody>
          <a:bodyPr/>
          <a:lstStyle/>
          <a:p>
            <a:fld id="{2DC146EB-9118-4F02-B86A-8E4E6A08EE4A}" type="slidenum">
              <a:rPr lang="en-US" smtClean="0"/>
              <a:t>2</a:t>
            </a:fld>
            <a:endParaRPr lang="en-US"/>
          </a:p>
        </p:txBody>
      </p:sp>
    </p:spTree>
    <p:extLst>
      <p:ext uri="{BB962C8B-B14F-4D97-AF65-F5344CB8AC3E}">
        <p14:creationId xmlns:p14="http://schemas.microsoft.com/office/powerpoint/2010/main" val="1030877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C146EB-9118-4F02-B86A-8E4E6A08EE4A}" type="slidenum">
              <a:rPr lang="en-US" smtClean="0"/>
              <a:t>33</a:t>
            </a:fld>
            <a:endParaRPr lang="en-US"/>
          </a:p>
        </p:txBody>
      </p:sp>
    </p:spTree>
    <p:extLst>
      <p:ext uri="{BB962C8B-B14F-4D97-AF65-F5344CB8AC3E}">
        <p14:creationId xmlns:p14="http://schemas.microsoft.com/office/powerpoint/2010/main" val="2663680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2DC146EB-9118-4F02-B86A-8E4E6A08EE4A}" type="slidenum">
              <a:rPr lang="en-US" smtClean="0"/>
              <a:t>50</a:t>
            </a:fld>
            <a:endParaRPr lang="en-US"/>
          </a:p>
        </p:txBody>
      </p:sp>
    </p:spTree>
    <p:extLst>
      <p:ext uri="{BB962C8B-B14F-4D97-AF65-F5344CB8AC3E}">
        <p14:creationId xmlns:p14="http://schemas.microsoft.com/office/powerpoint/2010/main" val="2821418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 These are NOT due to the intellectual developmental disorder. </a:t>
            </a:r>
          </a:p>
          <a:p>
            <a:pPr marL="171450" indent="-171450">
              <a:buFont typeface="Arial" panose="020B0604020202020204" pitchFamily="34" charset="0"/>
              <a:buChar char="•"/>
            </a:pPr>
            <a:r>
              <a:rPr lang="en-US"/>
              <a:t>3 primary types in DSM-5:</a:t>
            </a:r>
          </a:p>
          <a:p>
            <a:pPr marL="171450" indent="-171450">
              <a:buFont typeface="Arial" panose="020B0604020202020204" pitchFamily="34" charset="0"/>
              <a:buChar char="•"/>
            </a:pPr>
            <a:r>
              <a:rPr lang="en-US"/>
              <a:t>Delirium has a rapid onset and is linked to a medical condition. This may completely resolve when the condition resolves. Example: of delirium caused by dehydration: there is impaired attention and lack of awareness. Additionally, the person may have either poor orientation to who they are or where they are, new speech problems, new memory problems or a perceptual disturbance (such as where the person is suddenly seeing things that aren’t there).  </a:t>
            </a:r>
          </a:p>
          <a:p>
            <a:pPr marL="171450" indent="-171450">
              <a:buFont typeface="Arial" panose="020B0604020202020204" pitchFamily="34" charset="0"/>
              <a:buChar char="•"/>
            </a:pPr>
            <a:r>
              <a:rPr lang="en-US"/>
              <a:t>Mild &amp; Major Neurocognitive disorders are impairments in complex attention, executive </a:t>
            </a:r>
            <a:r>
              <a:rPr lang="en-US" err="1"/>
              <a:t>fxn</a:t>
            </a:r>
            <a:r>
              <a:rPr lang="en-US"/>
              <a:t>, learning/memory, language, perceptual-motor, or social cognition that can occur at any age. </a:t>
            </a:r>
          </a:p>
          <a:p>
            <a:pPr marL="171450" lvl="0" indent="-171450">
              <a:buFont typeface="Arial" panose="020B0604020202020204" pitchFamily="34" charset="0"/>
              <a:buChar char="•"/>
            </a:pPr>
            <a:r>
              <a:rPr lang="en-US"/>
              <a:t>NCD can be caused by HIV, dementia (Alzheimer’s, Vascular, Lewy Body), amnestic disorders, acquired brain injuries, etc. </a:t>
            </a:r>
          </a:p>
          <a:p>
            <a:pPr marL="628650" lvl="1" indent="-171450">
              <a:buFont typeface="Arial" panose="020B0604020202020204" pitchFamily="34" charset="0"/>
              <a:buChar char="•"/>
            </a:pPr>
            <a:r>
              <a:rPr lang="en-US"/>
              <a:t>Each cause can have different associated features. For example, </a:t>
            </a:r>
            <a:r>
              <a:rPr lang="en-US" err="1"/>
              <a:t>lewy</a:t>
            </a:r>
            <a:r>
              <a:rPr lang="en-US"/>
              <a:t> body dementia tends to be associated with fluctuating cognition/attention/alertness, often includes visual hallucinations with significant detail, and people tend to have parkinsonism movement about a year after cog impairment sets in. There are also often associated REM sleep disorders and sensitivity to neuroleptic medications. </a:t>
            </a:r>
          </a:p>
          <a:p>
            <a:pPr marL="628650" lvl="1" indent="-171450">
              <a:buFont typeface="Arial" panose="020B0604020202020204" pitchFamily="34" charset="0"/>
              <a:buChar char="•"/>
            </a:pPr>
            <a:r>
              <a:rPr lang="en-US"/>
              <a:t>Be sure to look into typical associated features of the presenting cause of the NCD as these can give you important behavioral information to help the person. </a:t>
            </a:r>
          </a:p>
          <a:p>
            <a:pPr marL="628650" lvl="1" indent="-171450">
              <a:buFont typeface="Arial" panose="020B0604020202020204" pitchFamily="34" charset="0"/>
              <a:buChar char="•"/>
            </a:pPr>
            <a:r>
              <a:rPr lang="en-US"/>
              <a:t>For example, in someone with NCD due to Lewy Body Dementia, you want to prioritize health/hydration, maintain a consistent daily routine, prioritize sleep hygiene, prioritize healthy and regular eating (as they are more likely to lose weight and develop malnutrition).</a:t>
            </a:r>
          </a:p>
          <a:p>
            <a:pPr marL="171450" lvl="0" indent="-171450">
              <a:buFont typeface="Arial" panose="020B0604020202020204" pitchFamily="34" charset="0"/>
              <a:buChar char="•"/>
            </a:pPr>
            <a:r>
              <a:rPr lang="en-US"/>
              <a:t>Mild NCD</a:t>
            </a:r>
          </a:p>
          <a:p>
            <a:pPr marL="628650" lvl="1" indent="-171450">
              <a:buFont typeface="Arial" panose="020B0604020202020204" pitchFamily="34" charset="0"/>
              <a:buChar char="•"/>
            </a:pPr>
            <a:r>
              <a:rPr lang="en-US"/>
              <a:t>Includes mild cog decline (1-2 standard deviations from their pre-existing baseline)</a:t>
            </a:r>
          </a:p>
          <a:p>
            <a:pPr marL="171450" indent="-171450">
              <a:buFont typeface="Arial" panose="020B0604020202020204" pitchFamily="34" charset="0"/>
              <a:buChar char="•"/>
            </a:pPr>
            <a:r>
              <a:rPr lang="en-US"/>
              <a:t>Major NCD can be due to dementia like, amnestic disorder, etc. </a:t>
            </a:r>
          </a:p>
          <a:p>
            <a:pPr marL="628650" lvl="1" indent="-171450">
              <a:buFont typeface="Arial" panose="020B0604020202020204" pitchFamily="34" charset="0"/>
              <a:buChar char="•"/>
            </a:pPr>
            <a:r>
              <a:rPr lang="en-US"/>
              <a:t>Must interfere with independence. </a:t>
            </a:r>
          </a:p>
          <a:p>
            <a:pPr marL="628650" lvl="1" indent="-171450">
              <a:buFont typeface="Arial" panose="020B0604020202020204" pitchFamily="34" charset="0"/>
              <a:buChar char="•"/>
            </a:pPr>
            <a:r>
              <a:rPr lang="en-US"/>
              <a:t>Includes major cog decline (2 standard deviations from their previous mean)</a:t>
            </a:r>
          </a:p>
          <a:p>
            <a:pPr marL="171450" lvl="0" indent="-171450">
              <a:buFont typeface="Arial" panose="020B0604020202020204" pitchFamily="34" charset="0"/>
              <a:buChar char="•"/>
            </a:pPr>
            <a:r>
              <a:rPr lang="en-US"/>
              <a:t>Getting a baseline is extremely important here. </a:t>
            </a:r>
          </a:p>
          <a:p>
            <a:pPr marL="628650" lvl="1" indent="-171450">
              <a:buFont typeface="Arial" panose="020B0604020202020204" pitchFamily="34" charset="0"/>
              <a:buChar char="•"/>
            </a:pPr>
            <a:r>
              <a:rPr lang="en-US"/>
              <a:t>NTG-EDSD is a screening tool that is fairly easy to administer and offers the team a tool to monitor changes over time. </a:t>
            </a:r>
          </a:p>
          <a:p>
            <a:pPr marL="171450" lvl="0" indent="-171450">
              <a:buFont typeface="Arial" panose="020B0604020202020204" pitchFamily="34" charset="0"/>
              <a:buChar char="•"/>
            </a:pPr>
            <a:r>
              <a:rPr lang="en-US"/>
              <a:t>In particular, this measure is helpful for people at risk of developing dementia due to age or condition. People with Down Syndrome are more likely to develop early onset dementia. It is recommended to begin administering the NTG-EDSD at age 45 in people with down syndrome. </a:t>
            </a:r>
          </a:p>
          <a:p>
            <a:pPr marL="171450" lvl="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2DC146EB-9118-4F02-B86A-8E4E6A08EE4A}" type="slidenum">
              <a:rPr lang="en-US" smtClean="0"/>
              <a:t>3</a:t>
            </a:fld>
            <a:endParaRPr lang="en-US"/>
          </a:p>
        </p:txBody>
      </p:sp>
    </p:spTree>
    <p:extLst>
      <p:ext uri="{BB962C8B-B14F-4D97-AF65-F5344CB8AC3E}">
        <p14:creationId xmlns:p14="http://schemas.microsoft.com/office/powerpoint/2010/main" val="2676993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2DC146EB-9118-4F02-B86A-8E4E6A08EE4A}" type="slidenum">
              <a:rPr lang="en-US" smtClean="0"/>
              <a:t>4</a:t>
            </a:fld>
            <a:endParaRPr lang="en-US"/>
          </a:p>
        </p:txBody>
      </p:sp>
    </p:spTree>
    <p:extLst>
      <p:ext uri="{BB962C8B-B14F-4D97-AF65-F5344CB8AC3E}">
        <p14:creationId xmlns:p14="http://schemas.microsoft.com/office/powerpoint/2010/main" val="1150743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People with Down Syndrome are more likely to have early onset Dementia. Many develop dementia in their late 40’s/early 50’s. This is why early screening is so important. </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2DC146EB-9118-4F02-B86A-8E4E6A08EE4A}" type="slidenum">
              <a:rPr lang="en-US" smtClean="0"/>
              <a:t>5</a:t>
            </a:fld>
            <a:endParaRPr lang="en-US"/>
          </a:p>
        </p:txBody>
      </p:sp>
    </p:spTree>
    <p:extLst>
      <p:ext uri="{BB962C8B-B14F-4D97-AF65-F5344CB8AC3E}">
        <p14:creationId xmlns:p14="http://schemas.microsoft.com/office/powerpoint/2010/main" val="734352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have an individual on your case load with a psychotic disorder you can use any of the triad symptoms for tracking the effectiveness of medications, positive behavioral support plan or any other treatments the person in enrolled.</a:t>
            </a:r>
          </a:p>
        </p:txBody>
      </p:sp>
      <p:sp>
        <p:nvSpPr>
          <p:cNvPr id="4" name="Slide Number Placeholder 3"/>
          <p:cNvSpPr>
            <a:spLocks noGrp="1"/>
          </p:cNvSpPr>
          <p:nvPr>
            <p:ph type="sldNum" sz="quarter" idx="5"/>
          </p:nvPr>
        </p:nvSpPr>
        <p:spPr/>
        <p:txBody>
          <a:bodyPr/>
          <a:lstStyle/>
          <a:p>
            <a:fld id="{2DC146EB-9118-4F02-B86A-8E4E6A08EE4A}" type="slidenum">
              <a:rPr lang="en-US" smtClean="0"/>
              <a:t>6</a:t>
            </a:fld>
            <a:endParaRPr lang="en-US"/>
          </a:p>
        </p:txBody>
      </p:sp>
    </p:spTree>
    <p:extLst>
      <p:ext uri="{BB962C8B-B14F-4D97-AF65-F5344CB8AC3E}">
        <p14:creationId xmlns:p14="http://schemas.microsoft.com/office/powerpoint/2010/main" val="1359576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Hallucinations can impact your five senses.  Auditory hallucinations is the most common of the positive symptoms that is associated with the diagnosis with the risk of danger increase if those auditory hallucinations are command in nature.  Of note, Tactile Hallucinations are very rare in Schizophrenia but are more likely when associated with substance abuse toxicity, withdrawal symptoms and intoxication.  Ideas of Reference: People find significance to themselves and/or have a belief of linkage to their destiny from benign stimuli.  This can be confused with loose associations which is more characteristic of a thought and communication pattern of creating links that are not existent.</a:t>
            </a:r>
          </a:p>
        </p:txBody>
      </p:sp>
      <p:sp>
        <p:nvSpPr>
          <p:cNvPr id="4" name="Slide Number Placeholder 3"/>
          <p:cNvSpPr>
            <a:spLocks noGrp="1"/>
          </p:cNvSpPr>
          <p:nvPr>
            <p:ph type="sldNum" sz="quarter" idx="5"/>
          </p:nvPr>
        </p:nvSpPr>
        <p:spPr/>
        <p:txBody>
          <a:bodyPr/>
          <a:lstStyle/>
          <a:p>
            <a:fld id="{2DC146EB-9118-4F02-B86A-8E4E6A08EE4A}" type="slidenum">
              <a:rPr lang="en-US" smtClean="0"/>
              <a:t>7</a:t>
            </a:fld>
            <a:endParaRPr lang="en-US"/>
          </a:p>
        </p:txBody>
      </p:sp>
    </p:spTree>
    <p:extLst>
      <p:ext uri="{BB962C8B-B14F-4D97-AF65-F5344CB8AC3E}">
        <p14:creationId xmlns:p14="http://schemas.microsoft.com/office/powerpoint/2010/main" val="363616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Although the positive symptoms are the symptoms that can typically result in a person being hospitalized the negative symptoms at times can impact the overall functioning of the person resulting in job loss, decrease in social supports due to the lack of initiative to reach out, and disruption in learning/education process.</a:t>
            </a:r>
          </a:p>
          <a:p>
            <a:endParaRPr lang="en-US"/>
          </a:p>
        </p:txBody>
      </p:sp>
      <p:sp>
        <p:nvSpPr>
          <p:cNvPr id="4" name="Slide Number Placeholder 3"/>
          <p:cNvSpPr>
            <a:spLocks noGrp="1"/>
          </p:cNvSpPr>
          <p:nvPr>
            <p:ph type="sldNum" sz="quarter" idx="5"/>
          </p:nvPr>
        </p:nvSpPr>
        <p:spPr/>
        <p:txBody>
          <a:bodyPr/>
          <a:lstStyle/>
          <a:p>
            <a:fld id="{2DC146EB-9118-4F02-B86A-8E4E6A08EE4A}" type="slidenum">
              <a:rPr lang="en-US" smtClean="0"/>
              <a:t>9</a:t>
            </a:fld>
            <a:endParaRPr lang="en-US"/>
          </a:p>
        </p:txBody>
      </p:sp>
    </p:spTree>
    <p:extLst>
      <p:ext uri="{BB962C8B-B14F-4D97-AF65-F5344CB8AC3E}">
        <p14:creationId xmlns:p14="http://schemas.microsoft.com/office/powerpoint/2010/main" val="603832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Cognitive symptoms the impact the person’s speech, social interactions, processing of information and decision making can be further problematic when compounded with ID.   The process of thinking is disrupted in that the person is more distracted, incoherent at times, unable to explain their position due to thinking that is derailed and overall confusion.  The content of the thoughts is disturbed by thoughts of persecution, paranoia, and again confusion as to why others are not reacting to the experiences they deem to feel so real.  </a:t>
            </a:r>
          </a:p>
          <a:p>
            <a:endParaRPr lang="en-US"/>
          </a:p>
        </p:txBody>
      </p:sp>
      <p:sp>
        <p:nvSpPr>
          <p:cNvPr id="4" name="Slide Number Placeholder 3"/>
          <p:cNvSpPr>
            <a:spLocks noGrp="1"/>
          </p:cNvSpPr>
          <p:nvPr>
            <p:ph type="sldNum" sz="quarter" idx="5"/>
          </p:nvPr>
        </p:nvSpPr>
        <p:spPr/>
        <p:txBody>
          <a:bodyPr/>
          <a:lstStyle/>
          <a:p>
            <a:fld id="{2DC146EB-9118-4F02-B86A-8E4E6A08EE4A}" type="slidenum">
              <a:rPr lang="en-US" smtClean="0"/>
              <a:t>10</a:t>
            </a:fld>
            <a:endParaRPr lang="en-US"/>
          </a:p>
        </p:txBody>
      </p:sp>
    </p:spTree>
    <p:extLst>
      <p:ext uri="{BB962C8B-B14F-4D97-AF65-F5344CB8AC3E}">
        <p14:creationId xmlns:p14="http://schemas.microsoft.com/office/powerpoint/2010/main" val="282217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6D9A0-9CB7-4D7D-9CF2-A2557D0ABD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D7212B-37EC-4BA8-9ED3-3272003B15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978231-4694-4B24-A09B-ECE19B173159}"/>
              </a:ext>
            </a:extLst>
          </p:cNvPr>
          <p:cNvSpPr>
            <a:spLocks noGrp="1"/>
          </p:cNvSpPr>
          <p:nvPr>
            <p:ph type="dt" sz="half" idx="10"/>
          </p:nvPr>
        </p:nvSpPr>
        <p:spPr/>
        <p:txBody>
          <a:bodyPr/>
          <a:lstStyle/>
          <a:p>
            <a:fld id="{9D9F9D76-6744-4F1A-9FE3-2B3799B06CE2}" type="datetime1">
              <a:rPr lang="en-US" smtClean="0"/>
              <a:t>2/1/2022</a:t>
            </a:fld>
            <a:endParaRPr lang="en-US"/>
          </a:p>
        </p:txBody>
      </p:sp>
      <p:sp>
        <p:nvSpPr>
          <p:cNvPr id="5" name="Footer Placeholder 4">
            <a:extLst>
              <a:ext uri="{FF2B5EF4-FFF2-40B4-BE49-F238E27FC236}">
                <a16:creationId xmlns:a16="http://schemas.microsoft.com/office/drawing/2014/main" id="{839781BE-CDCE-4AD5-8AB7-0409D54102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B90CE4-1C8F-4951-87E5-4B75F80AD4CA}"/>
              </a:ext>
            </a:extLst>
          </p:cNvPr>
          <p:cNvSpPr>
            <a:spLocks noGrp="1"/>
          </p:cNvSpPr>
          <p:nvPr>
            <p:ph type="sldNum" sz="quarter" idx="12"/>
          </p:nvPr>
        </p:nvSpPr>
        <p:spPr/>
        <p:txBody>
          <a:bodyPr/>
          <a:lstStyle/>
          <a:p>
            <a:fld id="{868FA78A-CD11-437C-92BC-481A11BD4AA8}" type="slidenum">
              <a:rPr lang="en-US" smtClean="0"/>
              <a:t>‹#›</a:t>
            </a:fld>
            <a:endParaRPr lang="en-US"/>
          </a:p>
        </p:txBody>
      </p:sp>
    </p:spTree>
    <p:extLst>
      <p:ext uri="{BB962C8B-B14F-4D97-AF65-F5344CB8AC3E}">
        <p14:creationId xmlns:p14="http://schemas.microsoft.com/office/powerpoint/2010/main" val="3076308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C9965-8C4D-4C0A-9F30-1769598C72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F002E5-0723-4B76-913D-F18788EA31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9B6937-E499-4760-A259-2A2EEEC661BB}"/>
              </a:ext>
            </a:extLst>
          </p:cNvPr>
          <p:cNvSpPr>
            <a:spLocks noGrp="1"/>
          </p:cNvSpPr>
          <p:nvPr>
            <p:ph type="dt" sz="half" idx="10"/>
          </p:nvPr>
        </p:nvSpPr>
        <p:spPr/>
        <p:txBody>
          <a:bodyPr/>
          <a:lstStyle/>
          <a:p>
            <a:fld id="{0E9CF2DA-D75D-4C1A-8E2D-0E8332225591}" type="datetime1">
              <a:rPr lang="en-US" smtClean="0"/>
              <a:t>2/1/2022</a:t>
            </a:fld>
            <a:endParaRPr lang="en-US"/>
          </a:p>
        </p:txBody>
      </p:sp>
      <p:sp>
        <p:nvSpPr>
          <p:cNvPr id="5" name="Footer Placeholder 4">
            <a:extLst>
              <a:ext uri="{FF2B5EF4-FFF2-40B4-BE49-F238E27FC236}">
                <a16:creationId xmlns:a16="http://schemas.microsoft.com/office/drawing/2014/main" id="{D69A67AB-C659-4E8E-B0A6-6AFC03A0BA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4D197E-EAAC-41BF-B1A5-F1647CE21727}"/>
              </a:ext>
            </a:extLst>
          </p:cNvPr>
          <p:cNvSpPr>
            <a:spLocks noGrp="1"/>
          </p:cNvSpPr>
          <p:nvPr>
            <p:ph type="sldNum" sz="quarter" idx="12"/>
          </p:nvPr>
        </p:nvSpPr>
        <p:spPr/>
        <p:txBody>
          <a:bodyPr/>
          <a:lstStyle/>
          <a:p>
            <a:fld id="{868FA78A-CD11-437C-92BC-481A11BD4AA8}" type="slidenum">
              <a:rPr lang="en-US" smtClean="0"/>
              <a:t>‹#›</a:t>
            </a:fld>
            <a:endParaRPr lang="en-US"/>
          </a:p>
        </p:txBody>
      </p:sp>
    </p:spTree>
    <p:extLst>
      <p:ext uri="{BB962C8B-B14F-4D97-AF65-F5344CB8AC3E}">
        <p14:creationId xmlns:p14="http://schemas.microsoft.com/office/powerpoint/2010/main" val="221828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C6A9CF-5741-41BD-83A4-F079259C47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C4E557-F945-4DE7-A323-FAA2F03F25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9C2A1F-9956-4C8F-B1BA-2ECCA0A43DC7}"/>
              </a:ext>
            </a:extLst>
          </p:cNvPr>
          <p:cNvSpPr>
            <a:spLocks noGrp="1"/>
          </p:cNvSpPr>
          <p:nvPr>
            <p:ph type="dt" sz="half" idx="10"/>
          </p:nvPr>
        </p:nvSpPr>
        <p:spPr/>
        <p:txBody>
          <a:bodyPr/>
          <a:lstStyle/>
          <a:p>
            <a:fld id="{7B6FF51E-C65B-4B8B-8A6F-F73C2C7C074A}" type="datetime1">
              <a:rPr lang="en-US" smtClean="0"/>
              <a:t>2/1/2022</a:t>
            </a:fld>
            <a:endParaRPr lang="en-US"/>
          </a:p>
        </p:txBody>
      </p:sp>
      <p:sp>
        <p:nvSpPr>
          <p:cNvPr id="5" name="Footer Placeholder 4">
            <a:extLst>
              <a:ext uri="{FF2B5EF4-FFF2-40B4-BE49-F238E27FC236}">
                <a16:creationId xmlns:a16="http://schemas.microsoft.com/office/drawing/2014/main" id="{4C885F3D-2C8B-4BE3-B4FC-ADD4C36933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00BE97-8DDE-4018-947A-E3FE5C4A038B}"/>
              </a:ext>
            </a:extLst>
          </p:cNvPr>
          <p:cNvSpPr>
            <a:spLocks noGrp="1"/>
          </p:cNvSpPr>
          <p:nvPr>
            <p:ph type="sldNum" sz="quarter" idx="12"/>
          </p:nvPr>
        </p:nvSpPr>
        <p:spPr/>
        <p:txBody>
          <a:bodyPr/>
          <a:lstStyle/>
          <a:p>
            <a:fld id="{868FA78A-CD11-437C-92BC-481A11BD4AA8}" type="slidenum">
              <a:rPr lang="en-US" smtClean="0"/>
              <a:t>‹#›</a:t>
            </a:fld>
            <a:endParaRPr lang="en-US"/>
          </a:p>
        </p:txBody>
      </p:sp>
    </p:spTree>
    <p:extLst>
      <p:ext uri="{BB962C8B-B14F-4D97-AF65-F5344CB8AC3E}">
        <p14:creationId xmlns:p14="http://schemas.microsoft.com/office/powerpoint/2010/main" val="3079273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6800" y="152400"/>
            <a:ext cx="9652000" cy="632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0"/>
          <p:cNvSpPr>
            <a:spLocks noGrp="1"/>
          </p:cNvSpPr>
          <p:nvPr>
            <p:ph type="dt" sz="half" idx="10"/>
          </p:nvPr>
        </p:nvSpPr>
        <p:spPr/>
        <p:txBody>
          <a:bodyPr/>
          <a:lstStyle>
            <a:lvl1pPr>
              <a:defRPr/>
            </a:lvl1pPr>
          </a:lstStyle>
          <a:p>
            <a:pPr>
              <a:defRPr/>
            </a:pPr>
            <a:endParaRPr lang="en-US"/>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B5A87BCF-3947-4800-AD90-136EFAB85C44}" type="slidenum">
              <a:rPr lang="en-US"/>
              <a:pPr>
                <a:defRPr/>
              </a:pPr>
              <a:t>‹#›</a:t>
            </a:fld>
            <a:endParaRPr lang="en-US"/>
          </a:p>
        </p:txBody>
      </p:sp>
    </p:spTree>
    <p:extLst>
      <p:ext uri="{BB962C8B-B14F-4D97-AF65-F5344CB8AC3E}">
        <p14:creationId xmlns:p14="http://schemas.microsoft.com/office/powerpoint/2010/main" val="171875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048A9-FFEA-45EB-8CA5-19B481A66B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41BE8B-B786-4E49-B97C-5D6B5B8592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C03DEF-9947-4E63-8109-D30C7B6CC352}"/>
              </a:ext>
            </a:extLst>
          </p:cNvPr>
          <p:cNvSpPr>
            <a:spLocks noGrp="1"/>
          </p:cNvSpPr>
          <p:nvPr>
            <p:ph type="dt" sz="half" idx="10"/>
          </p:nvPr>
        </p:nvSpPr>
        <p:spPr/>
        <p:txBody>
          <a:bodyPr/>
          <a:lstStyle/>
          <a:p>
            <a:fld id="{C41F5C93-5213-47E0-8B85-4AE944F410AF}" type="datetimeFigureOut">
              <a:rPr lang="en-US" smtClean="0"/>
              <a:t>2/1/2022</a:t>
            </a:fld>
            <a:endParaRPr lang="en-US"/>
          </a:p>
        </p:txBody>
      </p:sp>
      <p:sp>
        <p:nvSpPr>
          <p:cNvPr id="5" name="Footer Placeholder 4">
            <a:extLst>
              <a:ext uri="{FF2B5EF4-FFF2-40B4-BE49-F238E27FC236}">
                <a16:creationId xmlns:a16="http://schemas.microsoft.com/office/drawing/2014/main" id="{3CCACF93-DE7F-4FDA-9341-BBF2164899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D05541-758E-4FEF-B0B0-6E9783876B99}"/>
              </a:ext>
            </a:extLst>
          </p:cNvPr>
          <p:cNvSpPr>
            <a:spLocks noGrp="1"/>
          </p:cNvSpPr>
          <p:nvPr>
            <p:ph type="sldNum" sz="quarter" idx="12"/>
          </p:nvPr>
        </p:nvSpPr>
        <p:spPr/>
        <p:txBody>
          <a:bodyPr/>
          <a:lstStyle/>
          <a:p>
            <a:fld id="{1EACC630-C376-4091-A083-BB5F25595FD1}" type="slidenum">
              <a:rPr lang="en-US" smtClean="0"/>
              <a:t>‹#›</a:t>
            </a:fld>
            <a:endParaRPr lang="en-US"/>
          </a:p>
        </p:txBody>
      </p:sp>
    </p:spTree>
    <p:extLst>
      <p:ext uri="{BB962C8B-B14F-4D97-AF65-F5344CB8AC3E}">
        <p14:creationId xmlns:p14="http://schemas.microsoft.com/office/powerpoint/2010/main" val="3987146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A260F-2201-4128-97A7-56FE85F0E1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7F8B00-5011-4456-B72F-4447461164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568627-1DFB-4426-9A99-633DC2B5E2E8}"/>
              </a:ext>
            </a:extLst>
          </p:cNvPr>
          <p:cNvSpPr>
            <a:spLocks noGrp="1"/>
          </p:cNvSpPr>
          <p:nvPr>
            <p:ph type="dt" sz="half" idx="10"/>
          </p:nvPr>
        </p:nvSpPr>
        <p:spPr/>
        <p:txBody>
          <a:bodyPr/>
          <a:lstStyle/>
          <a:p>
            <a:fld id="{C41F5C93-5213-47E0-8B85-4AE944F410AF}" type="datetimeFigureOut">
              <a:rPr lang="en-US" smtClean="0"/>
              <a:t>2/1/2022</a:t>
            </a:fld>
            <a:endParaRPr lang="en-US"/>
          </a:p>
        </p:txBody>
      </p:sp>
      <p:sp>
        <p:nvSpPr>
          <p:cNvPr id="5" name="Footer Placeholder 4">
            <a:extLst>
              <a:ext uri="{FF2B5EF4-FFF2-40B4-BE49-F238E27FC236}">
                <a16:creationId xmlns:a16="http://schemas.microsoft.com/office/drawing/2014/main" id="{17E5F2F0-244F-4CE3-9B3D-4E3116AE65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A70115-E5CF-4F64-BD7B-E3EBEC88B3A6}"/>
              </a:ext>
            </a:extLst>
          </p:cNvPr>
          <p:cNvSpPr>
            <a:spLocks noGrp="1"/>
          </p:cNvSpPr>
          <p:nvPr>
            <p:ph type="sldNum" sz="quarter" idx="12"/>
          </p:nvPr>
        </p:nvSpPr>
        <p:spPr/>
        <p:txBody>
          <a:bodyPr/>
          <a:lstStyle/>
          <a:p>
            <a:fld id="{1EACC630-C376-4091-A083-BB5F25595FD1}" type="slidenum">
              <a:rPr lang="en-US" smtClean="0"/>
              <a:t>‹#›</a:t>
            </a:fld>
            <a:endParaRPr lang="en-US"/>
          </a:p>
        </p:txBody>
      </p:sp>
    </p:spTree>
    <p:extLst>
      <p:ext uri="{BB962C8B-B14F-4D97-AF65-F5344CB8AC3E}">
        <p14:creationId xmlns:p14="http://schemas.microsoft.com/office/powerpoint/2010/main" val="569573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92D74-133F-4B5B-87A8-4FF2316A33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FBDB5F-9431-4B7C-878E-819A40D7AF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2C2F31-1BA4-497F-80CB-AFCC5EE9242D}"/>
              </a:ext>
            </a:extLst>
          </p:cNvPr>
          <p:cNvSpPr>
            <a:spLocks noGrp="1"/>
          </p:cNvSpPr>
          <p:nvPr>
            <p:ph type="dt" sz="half" idx="10"/>
          </p:nvPr>
        </p:nvSpPr>
        <p:spPr/>
        <p:txBody>
          <a:bodyPr/>
          <a:lstStyle/>
          <a:p>
            <a:fld id="{C41F5C93-5213-47E0-8B85-4AE944F410AF}" type="datetimeFigureOut">
              <a:rPr lang="en-US" smtClean="0"/>
              <a:t>2/1/2022</a:t>
            </a:fld>
            <a:endParaRPr lang="en-US"/>
          </a:p>
        </p:txBody>
      </p:sp>
      <p:sp>
        <p:nvSpPr>
          <p:cNvPr id="5" name="Footer Placeholder 4">
            <a:extLst>
              <a:ext uri="{FF2B5EF4-FFF2-40B4-BE49-F238E27FC236}">
                <a16:creationId xmlns:a16="http://schemas.microsoft.com/office/drawing/2014/main" id="{1AA15985-C26F-4ACF-959B-41D2961F07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5AE389-B439-4054-95EB-7C205FC3A5B5}"/>
              </a:ext>
            </a:extLst>
          </p:cNvPr>
          <p:cNvSpPr>
            <a:spLocks noGrp="1"/>
          </p:cNvSpPr>
          <p:nvPr>
            <p:ph type="sldNum" sz="quarter" idx="12"/>
          </p:nvPr>
        </p:nvSpPr>
        <p:spPr/>
        <p:txBody>
          <a:bodyPr/>
          <a:lstStyle/>
          <a:p>
            <a:fld id="{1EACC630-C376-4091-A083-BB5F25595FD1}" type="slidenum">
              <a:rPr lang="en-US" smtClean="0"/>
              <a:t>‹#›</a:t>
            </a:fld>
            <a:endParaRPr lang="en-US"/>
          </a:p>
        </p:txBody>
      </p:sp>
    </p:spTree>
    <p:extLst>
      <p:ext uri="{BB962C8B-B14F-4D97-AF65-F5344CB8AC3E}">
        <p14:creationId xmlns:p14="http://schemas.microsoft.com/office/powerpoint/2010/main" val="2151542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FF05C-6C3F-4E7E-9309-03603C10F0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F11997-44E2-4AC0-B650-7ADCCC8CD3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C8B0D2-65A6-402C-9E4A-BC1D52A01E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F8A516-D8CE-4D17-8C9E-2B81BB555259}"/>
              </a:ext>
            </a:extLst>
          </p:cNvPr>
          <p:cNvSpPr>
            <a:spLocks noGrp="1"/>
          </p:cNvSpPr>
          <p:nvPr>
            <p:ph type="dt" sz="half" idx="10"/>
          </p:nvPr>
        </p:nvSpPr>
        <p:spPr/>
        <p:txBody>
          <a:bodyPr/>
          <a:lstStyle/>
          <a:p>
            <a:fld id="{C41F5C93-5213-47E0-8B85-4AE944F410AF}" type="datetimeFigureOut">
              <a:rPr lang="en-US" smtClean="0"/>
              <a:t>2/1/2022</a:t>
            </a:fld>
            <a:endParaRPr lang="en-US"/>
          </a:p>
        </p:txBody>
      </p:sp>
      <p:sp>
        <p:nvSpPr>
          <p:cNvPr id="6" name="Footer Placeholder 5">
            <a:extLst>
              <a:ext uri="{FF2B5EF4-FFF2-40B4-BE49-F238E27FC236}">
                <a16:creationId xmlns:a16="http://schemas.microsoft.com/office/drawing/2014/main" id="{D99CCA87-B52C-420F-B676-8669C25D4A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16876-EB4A-476F-914A-6CD0F3A8E1B4}"/>
              </a:ext>
            </a:extLst>
          </p:cNvPr>
          <p:cNvSpPr>
            <a:spLocks noGrp="1"/>
          </p:cNvSpPr>
          <p:nvPr>
            <p:ph type="sldNum" sz="quarter" idx="12"/>
          </p:nvPr>
        </p:nvSpPr>
        <p:spPr/>
        <p:txBody>
          <a:bodyPr/>
          <a:lstStyle/>
          <a:p>
            <a:fld id="{1EACC630-C376-4091-A083-BB5F25595FD1}" type="slidenum">
              <a:rPr lang="en-US" smtClean="0"/>
              <a:t>‹#›</a:t>
            </a:fld>
            <a:endParaRPr lang="en-US"/>
          </a:p>
        </p:txBody>
      </p:sp>
    </p:spTree>
    <p:extLst>
      <p:ext uri="{BB962C8B-B14F-4D97-AF65-F5344CB8AC3E}">
        <p14:creationId xmlns:p14="http://schemas.microsoft.com/office/powerpoint/2010/main" val="694735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50935-D793-4A1A-B3AE-B2494571A2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750E3A-3E7E-4530-B93C-D9A60D54BE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FA5B25-7332-4252-B0CD-1EC60B9FB6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4B72FB-7C5E-4A4B-91E1-0EDBEFFAB4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886A75-7C93-42EF-999A-E135D928FE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CE8CA1-5EB0-4EE2-B3DB-38F258F55765}"/>
              </a:ext>
            </a:extLst>
          </p:cNvPr>
          <p:cNvSpPr>
            <a:spLocks noGrp="1"/>
          </p:cNvSpPr>
          <p:nvPr>
            <p:ph type="dt" sz="half" idx="10"/>
          </p:nvPr>
        </p:nvSpPr>
        <p:spPr/>
        <p:txBody>
          <a:bodyPr/>
          <a:lstStyle/>
          <a:p>
            <a:fld id="{C41F5C93-5213-47E0-8B85-4AE944F410AF}" type="datetimeFigureOut">
              <a:rPr lang="en-US" smtClean="0"/>
              <a:t>2/1/2022</a:t>
            </a:fld>
            <a:endParaRPr lang="en-US"/>
          </a:p>
        </p:txBody>
      </p:sp>
      <p:sp>
        <p:nvSpPr>
          <p:cNvPr id="8" name="Footer Placeholder 7">
            <a:extLst>
              <a:ext uri="{FF2B5EF4-FFF2-40B4-BE49-F238E27FC236}">
                <a16:creationId xmlns:a16="http://schemas.microsoft.com/office/drawing/2014/main" id="{0B5F1D61-5A70-4D69-A134-9172002AAC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109B76-51A2-4F00-AF7C-1BD757AD55BB}"/>
              </a:ext>
            </a:extLst>
          </p:cNvPr>
          <p:cNvSpPr>
            <a:spLocks noGrp="1"/>
          </p:cNvSpPr>
          <p:nvPr>
            <p:ph type="sldNum" sz="quarter" idx="12"/>
          </p:nvPr>
        </p:nvSpPr>
        <p:spPr/>
        <p:txBody>
          <a:bodyPr/>
          <a:lstStyle/>
          <a:p>
            <a:fld id="{1EACC630-C376-4091-A083-BB5F25595FD1}" type="slidenum">
              <a:rPr lang="en-US" smtClean="0"/>
              <a:t>‹#›</a:t>
            </a:fld>
            <a:endParaRPr lang="en-US"/>
          </a:p>
        </p:txBody>
      </p:sp>
    </p:spTree>
    <p:extLst>
      <p:ext uri="{BB962C8B-B14F-4D97-AF65-F5344CB8AC3E}">
        <p14:creationId xmlns:p14="http://schemas.microsoft.com/office/powerpoint/2010/main" val="8318058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E1898-A3FF-424F-8124-E49903FA72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47560D-E283-4E3C-8660-381BCA881B9C}"/>
              </a:ext>
            </a:extLst>
          </p:cNvPr>
          <p:cNvSpPr>
            <a:spLocks noGrp="1"/>
          </p:cNvSpPr>
          <p:nvPr>
            <p:ph type="dt" sz="half" idx="10"/>
          </p:nvPr>
        </p:nvSpPr>
        <p:spPr/>
        <p:txBody>
          <a:bodyPr/>
          <a:lstStyle/>
          <a:p>
            <a:fld id="{C41F5C93-5213-47E0-8B85-4AE944F410AF}" type="datetimeFigureOut">
              <a:rPr lang="en-US" smtClean="0"/>
              <a:t>2/1/2022</a:t>
            </a:fld>
            <a:endParaRPr lang="en-US"/>
          </a:p>
        </p:txBody>
      </p:sp>
      <p:sp>
        <p:nvSpPr>
          <p:cNvPr id="4" name="Footer Placeholder 3">
            <a:extLst>
              <a:ext uri="{FF2B5EF4-FFF2-40B4-BE49-F238E27FC236}">
                <a16:creationId xmlns:a16="http://schemas.microsoft.com/office/drawing/2014/main" id="{F3E3BD23-E94A-41E4-8FF5-0D60B7CC05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BBC096-2A5A-4D42-A2DC-20D467D021E6}"/>
              </a:ext>
            </a:extLst>
          </p:cNvPr>
          <p:cNvSpPr>
            <a:spLocks noGrp="1"/>
          </p:cNvSpPr>
          <p:nvPr>
            <p:ph type="sldNum" sz="quarter" idx="12"/>
          </p:nvPr>
        </p:nvSpPr>
        <p:spPr/>
        <p:txBody>
          <a:bodyPr/>
          <a:lstStyle/>
          <a:p>
            <a:fld id="{1EACC630-C376-4091-A083-BB5F25595FD1}" type="slidenum">
              <a:rPr lang="en-US" smtClean="0"/>
              <a:t>‹#›</a:t>
            </a:fld>
            <a:endParaRPr lang="en-US"/>
          </a:p>
        </p:txBody>
      </p:sp>
    </p:spTree>
    <p:extLst>
      <p:ext uri="{BB962C8B-B14F-4D97-AF65-F5344CB8AC3E}">
        <p14:creationId xmlns:p14="http://schemas.microsoft.com/office/powerpoint/2010/main" val="2070106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0B8B1D-B17B-4DDA-8B70-E63CE3FED118}"/>
              </a:ext>
            </a:extLst>
          </p:cNvPr>
          <p:cNvSpPr>
            <a:spLocks noGrp="1"/>
          </p:cNvSpPr>
          <p:nvPr>
            <p:ph type="dt" sz="half" idx="10"/>
          </p:nvPr>
        </p:nvSpPr>
        <p:spPr/>
        <p:txBody>
          <a:bodyPr/>
          <a:lstStyle/>
          <a:p>
            <a:fld id="{C41F5C93-5213-47E0-8B85-4AE944F410AF}" type="datetimeFigureOut">
              <a:rPr lang="en-US" smtClean="0"/>
              <a:t>2/1/2022</a:t>
            </a:fld>
            <a:endParaRPr lang="en-US"/>
          </a:p>
        </p:txBody>
      </p:sp>
      <p:sp>
        <p:nvSpPr>
          <p:cNvPr id="3" name="Footer Placeholder 2">
            <a:extLst>
              <a:ext uri="{FF2B5EF4-FFF2-40B4-BE49-F238E27FC236}">
                <a16:creationId xmlns:a16="http://schemas.microsoft.com/office/drawing/2014/main" id="{3C56F3A3-1522-49F0-8DD3-727BDF540C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452C3F-6590-4E62-80ED-36A3D3EE329E}"/>
              </a:ext>
            </a:extLst>
          </p:cNvPr>
          <p:cNvSpPr>
            <a:spLocks noGrp="1"/>
          </p:cNvSpPr>
          <p:nvPr>
            <p:ph type="sldNum" sz="quarter" idx="12"/>
          </p:nvPr>
        </p:nvSpPr>
        <p:spPr/>
        <p:txBody>
          <a:bodyPr/>
          <a:lstStyle/>
          <a:p>
            <a:fld id="{1EACC630-C376-4091-A083-BB5F25595FD1}" type="slidenum">
              <a:rPr lang="en-US" smtClean="0"/>
              <a:t>‹#›</a:t>
            </a:fld>
            <a:endParaRPr lang="en-US"/>
          </a:p>
        </p:txBody>
      </p:sp>
    </p:spTree>
    <p:extLst>
      <p:ext uri="{BB962C8B-B14F-4D97-AF65-F5344CB8AC3E}">
        <p14:creationId xmlns:p14="http://schemas.microsoft.com/office/powerpoint/2010/main" val="1008765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18D7C-36F3-49A6-B7E9-91CB38F594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6AC5F3-68F3-4645-82AC-88A006E839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E0DD5-14FA-4B0B-BEB8-8AC62DADC0D3}"/>
              </a:ext>
            </a:extLst>
          </p:cNvPr>
          <p:cNvSpPr>
            <a:spLocks noGrp="1"/>
          </p:cNvSpPr>
          <p:nvPr>
            <p:ph type="dt" sz="half" idx="10"/>
          </p:nvPr>
        </p:nvSpPr>
        <p:spPr/>
        <p:txBody>
          <a:bodyPr/>
          <a:lstStyle/>
          <a:p>
            <a:fld id="{97F93995-B1E4-4696-8C6E-168EF04A922A}" type="datetime1">
              <a:rPr lang="en-US" smtClean="0"/>
              <a:t>2/1/2022</a:t>
            </a:fld>
            <a:endParaRPr lang="en-US"/>
          </a:p>
        </p:txBody>
      </p:sp>
      <p:sp>
        <p:nvSpPr>
          <p:cNvPr id="5" name="Footer Placeholder 4">
            <a:extLst>
              <a:ext uri="{FF2B5EF4-FFF2-40B4-BE49-F238E27FC236}">
                <a16:creationId xmlns:a16="http://schemas.microsoft.com/office/drawing/2014/main" id="{AA23C23B-4655-4330-9B65-0393020395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799B5A-DEBE-4CD4-95F5-6F50AA698412}"/>
              </a:ext>
            </a:extLst>
          </p:cNvPr>
          <p:cNvSpPr>
            <a:spLocks noGrp="1"/>
          </p:cNvSpPr>
          <p:nvPr>
            <p:ph type="sldNum" sz="quarter" idx="12"/>
          </p:nvPr>
        </p:nvSpPr>
        <p:spPr/>
        <p:txBody>
          <a:bodyPr/>
          <a:lstStyle/>
          <a:p>
            <a:fld id="{868FA78A-CD11-437C-92BC-481A11BD4AA8}" type="slidenum">
              <a:rPr lang="en-US" smtClean="0"/>
              <a:t>‹#›</a:t>
            </a:fld>
            <a:endParaRPr lang="en-US"/>
          </a:p>
        </p:txBody>
      </p:sp>
    </p:spTree>
    <p:extLst>
      <p:ext uri="{BB962C8B-B14F-4D97-AF65-F5344CB8AC3E}">
        <p14:creationId xmlns:p14="http://schemas.microsoft.com/office/powerpoint/2010/main" val="4216473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32346-CBF5-40CA-841F-DF56C556FB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73C932-2752-4B04-933C-4CA7FC0B44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1636FD-EC9D-441D-B122-B3F4F65D78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5D7401-73F7-4C8A-8829-3AE53B6A00C9}"/>
              </a:ext>
            </a:extLst>
          </p:cNvPr>
          <p:cNvSpPr>
            <a:spLocks noGrp="1"/>
          </p:cNvSpPr>
          <p:nvPr>
            <p:ph type="dt" sz="half" idx="10"/>
          </p:nvPr>
        </p:nvSpPr>
        <p:spPr/>
        <p:txBody>
          <a:bodyPr/>
          <a:lstStyle/>
          <a:p>
            <a:fld id="{C41F5C93-5213-47E0-8B85-4AE944F410AF}" type="datetimeFigureOut">
              <a:rPr lang="en-US" smtClean="0"/>
              <a:t>2/1/2022</a:t>
            </a:fld>
            <a:endParaRPr lang="en-US"/>
          </a:p>
        </p:txBody>
      </p:sp>
      <p:sp>
        <p:nvSpPr>
          <p:cNvPr id="6" name="Footer Placeholder 5">
            <a:extLst>
              <a:ext uri="{FF2B5EF4-FFF2-40B4-BE49-F238E27FC236}">
                <a16:creationId xmlns:a16="http://schemas.microsoft.com/office/drawing/2014/main" id="{41DBC05F-E4F4-46A3-8632-EEE220EEB7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D95C1A-589F-426C-806B-FAE10A506780}"/>
              </a:ext>
            </a:extLst>
          </p:cNvPr>
          <p:cNvSpPr>
            <a:spLocks noGrp="1"/>
          </p:cNvSpPr>
          <p:nvPr>
            <p:ph type="sldNum" sz="quarter" idx="12"/>
          </p:nvPr>
        </p:nvSpPr>
        <p:spPr/>
        <p:txBody>
          <a:bodyPr/>
          <a:lstStyle/>
          <a:p>
            <a:fld id="{1EACC630-C376-4091-A083-BB5F25595FD1}" type="slidenum">
              <a:rPr lang="en-US" smtClean="0"/>
              <a:t>‹#›</a:t>
            </a:fld>
            <a:endParaRPr lang="en-US"/>
          </a:p>
        </p:txBody>
      </p:sp>
    </p:spTree>
    <p:extLst>
      <p:ext uri="{BB962C8B-B14F-4D97-AF65-F5344CB8AC3E}">
        <p14:creationId xmlns:p14="http://schemas.microsoft.com/office/powerpoint/2010/main" val="4346993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C0B4A-5D76-401C-AAB7-28A7215FDF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F5A9E3-D321-495D-92B8-FD8CA02D5C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7286DA-AE3E-4E75-BFDF-0092CE5AF3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F2714C-AD23-4D03-A032-C8F5914B6289}"/>
              </a:ext>
            </a:extLst>
          </p:cNvPr>
          <p:cNvSpPr>
            <a:spLocks noGrp="1"/>
          </p:cNvSpPr>
          <p:nvPr>
            <p:ph type="dt" sz="half" idx="10"/>
          </p:nvPr>
        </p:nvSpPr>
        <p:spPr/>
        <p:txBody>
          <a:bodyPr/>
          <a:lstStyle/>
          <a:p>
            <a:fld id="{C41F5C93-5213-47E0-8B85-4AE944F410AF}" type="datetimeFigureOut">
              <a:rPr lang="en-US" smtClean="0"/>
              <a:t>2/1/2022</a:t>
            </a:fld>
            <a:endParaRPr lang="en-US"/>
          </a:p>
        </p:txBody>
      </p:sp>
      <p:sp>
        <p:nvSpPr>
          <p:cNvPr id="6" name="Footer Placeholder 5">
            <a:extLst>
              <a:ext uri="{FF2B5EF4-FFF2-40B4-BE49-F238E27FC236}">
                <a16:creationId xmlns:a16="http://schemas.microsoft.com/office/drawing/2014/main" id="{72BB90BD-D459-428B-BB2A-FD5EDB4B91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8FF29-68C8-4303-B8CE-A40E65800E86}"/>
              </a:ext>
            </a:extLst>
          </p:cNvPr>
          <p:cNvSpPr>
            <a:spLocks noGrp="1"/>
          </p:cNvSpPr>
          <p:nvPr>
            <p:ph type="sldNum" sz="quarter" idx="12"/>
          </p:nvPr>
        </p:nvSpPr>
        <p:spPr/>
        <p:txBody>
          <a:bodyPr/>
          <a:lstStyle/>
          <a:p>
            <a:fld id="{1EACC630-C376-4091-A083-BB5F25595FD1}" type="slidenum">
              <a:rPr lang="en-US" smtClean="0"/>
              <a:t>‹#›</a:t>
            </a:fld>
            <a:endParaRPr lang="en-US"/>
          </a:p>
        </p:txBody>
      </p:sp>
    </p:spTree>
    <p:extLst>
      <p:ext uri="{BB962C8B-B14F-4D97-AF65-F5344CB8AC3E}">
        <p14:creationId xmlns:p14="http://schemas.microsoft.com/office/powerpoint/2010/main" val="3823929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6AD73-CF3F-4B26-9B12-F7DBFFB9CE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E1B6D3-06AE-4461-A2C3-4FDCE286FA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70B29F-5729-471F-8A42-8202502CC71C}"/>
              </a:ext>
            </a:extLst>
          </p:cNvPr>
          <p:cNvSpPr>
            <a:spLocks noGrp="1"/>
          </p:cNvSpPr>
          <p:nvPr>
            <p:ph type="dt" sz="half" idx="10"/>
          </p:nvPr>
        </p:nvSpPr>
        <p:spPr/>
        <p:txBody>
          <a:bodyPr/>
          <a:lstStyle/>
          <a:p>
            <a:fld id="{C41F5C93-5213-47E0-8B85-4AE944F410AF}" type="datetimeFigureOut">
              <a:rPr lang="en-US" smtClean="0"/>
              <a:t>2/1/2022</a:t>
            </a:fld>
            <a:endParaRPr lang="en-US"/>
          </a:p>
        </p:txBody>
      </p:sp>
      <p:sp>
        <p:nvSpPr>
          <p:cNvPr id="5" name="Footer Placeholder 4">
            <a:extLst>
              <a:ext uri="{FF2B5EF4-FFF2-40B4-BE49-F238E27FC236}">
                <a16:creationId xmlns:a16="http://schemas.microsoft.com/office/drawing/2014/main" id="{C9AD8FAF-ADB9-4AB6-82DB-0CBB846EDB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3B6D19-1B4D-4764-A72F-27E8A54AEB2E}"/>
              </a:ext>
            </a:extLst>
          </p:cNvPr>
          <p:cNvSpPr>
            <a:spLocks noGrp="1"/>
          </p:cNvSpPr>
          <p:nvPr>
            <p:ph type="sldNum" sz="quarter" idx="12"/>
          </p:nvPr>
        </p:nvSpPr>
        <p:spPr/>
        <p:txBody>
          <a:bodyPr/>
          <a:lstStyle/>
          <a:p>
            <a:fld id="{1EACC630-C376-4091-A083-BB5F25595FD1}" type="slidenum">
              <a:rPr lang="en-US" smtClean="0"/>
              <a:t>‹#›</a:t>
            </a:fld>
            <a:endParaRPr lang="en-US"/>
          </a:p>
        </p:txBody>
      </p:sp>
    </p:spTree>
    <p:extLst>
      <p:ext uri="{BB962C8B-B14F-4D97-AF65-F5344CB8AC3E}">
        <p14:creationId xmlns:p14="http://schemas.microsoft.com/office/powerpoint/2010/main" val="10116056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6C664E-C23A-4CB1-8522-79B62C33CD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F86B8F-9970-4793-9573-0405C65745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14FE65-42B8-4C1C-A8D2-499C44993E7C}"/>
              </a:ext>
            </a:extLst>
          </p:cNvPr>
          <p:cNvSpPr>
            <a:spLocks noGrp="1"/>
          </p:cNvSpPr>
          <p:nvPr>
            <p:ph type="dt" sz="half" idx="10"/>
          </p:nvPr>
        </p:nvSpPr>
        <p:spPr/>
        <p:txBody>
          <a:bodyPr/>
          <a:lstStyle/>
          <a:p>
            <a:fld id="{C41F5C93-5213-47E0-8B85-4AE944F410AF}" type="datetimeFigureOut">
              <a:rPr lang="en-US" smtClean="0"/>
              <a:t>2/1/2022</a:t>
            </a:fld>
            <a:endParaRPr lang="en-US"/>
          </a:p>
        </p:txBody>
      </p:sp>
      <p:sp>
        <p:nvSpPr>
          <p:cNvPr id="5" name="Footer Placeholder 4">
            <a:extLst>
              <a:ext uri="{FF2B5EF4-FFF2-40B4-BE49-F238E27FC236}">
                <a16:creationId xmlns:a16="http://schemas.microsoft.com/office/drawing/2014/main" id="{E69C0C28-7791-449F-B14B-79300F2BE6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155FF8-205F-476F-A455-480DACFCC45E}"/>
              </a:ext>
            </a:extLst>
          </p:cNvPr>
          <p:cNvSpPr>
            <a:spLocks noGrp="1"/>
          </p:cNvSpPr>
          <p:nvPr>
            <p:ph type="sldNum" sz="quarter" idx="12"/>
          </p:nvPr>
        </p:nvSpPr>
        <p:spPr/>
        <p:txBody>
          <a:bodyPr/>
          <a:lstStyle/>
          <a:p>
            <a:fld id="{1EACC630-C376-4091-A083-BB5F25595FD1}" type="slidenum">
              <a:rPr lang="en-US" smtClean="0"/>
              <a:t>‹#›</a:t>
            </a:fld>
            <a:endParaRPr lang="en-US"/>
          </a:p>
        </p:txBody>
      </p:sp>
    </p:spTree>
    <p:extLst>
      <p:ext uri="{BB962C8B-B14F-4D97-AF65-F5344CB8AC3E}">
        <p14:creationId xmlns:p14="http://schemas.microsoft.com/office/powerpoint/2010/main" val="4073994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C738C-7A9E-43B3-9D32-B55C369DEF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AEC22C-0D89-41CA-A95B-CA5FC34665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4C716A-FDFF-4B6E-9148-48527C8E2062}"/>
              </a:ext>
            </a:extLst>
          </p:cNvPr>
          <p:cNvSpPr>
            <a:spLocks noGrp="1"/>
          </p:cNvSpPr>
          <p:nvPr>
            <p:ph type="dt" sz="half" idx="10"/>
          </p:nvPr>
        </p:nvSpPr>
        <p:spPr/>
        <p:txBody>
          <a:bodyPr/>
          <a:lstStyle/>
          <a:p>
            <a:fld id="{6FD08239-A695-4747-BF3D-BF0BB8E0206F}" type="datetime1">
              <a:rPr lang="en-US" smtClean="0"/>
              <a:t>2/1/2022</a:t>
            </a:fld>
            <a:endParaRPr lang="en-US"/>
          </a:p>
        </p:txBody>
      </p:sp>
      <p:sp>
        <p:nvSpPr>
          <p:cNvPr id="5" name="Footer Placeholder 4">
            <a:extLst>
              <a:ext uri="{FF2B5EF4-FFF2-40B4-BE49-F238E27FC236}">
                <a16:creationId xmlns:a16="http://schemas.microsoft.com/office/drawing/2014/main" id="{90FEF75F-D80A-4F84-990A-EFA61AD906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A965DA-862F-48DF-A426-18C8B8B1808F}"/>
              </a:ext>
            </a:extLst>
          </p:cNvPr>
          <p:cNvSpPr>
            <a:spLocks noGrp="1"/>
          </p:cNvSpPr>
          <p:nvPr>
            <p:ph type="sldNum" sz="quarter" idx="12"/>
          </p:nvPr>
        </p:nvSpPr>
        <p:spPr/>
        <p:txBody>
          <a:bodyPr/>
          <a:lstStyle/>
          <a:p>
            <a:fld id="{868FA78A-CD11-437C-92BC-481A11BD4AA8}" type="slidenum">
              <a:rPr lang="en-US" smtClean="0"/>
              <a:t>‹#›</a:t>
            </a:fld>
            <a:endParaRPr lang="en-US"/>
          </a:p>
        </p:txBody>
      </p:sp>
    </p:spTree>
    <p:extLst>
      <p:ext uri="{BB962C8B-B14F-4D97-AF65-F5344CB8AC3E}">
        <p14:creationId xmlns:p14="http://schemas.microsoft.com/office/powerpoint/2010/main" val="2165447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C82F8-5ADA-49AC-ABD0-3EAA28CF66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EA6C38-E71B-45E1-8E9A-D55CA5548A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D7EFCE-C207-4533-8636-C2F8F05859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C9C79F-0721-4CF1-9D35-B37825F5874E}"/>
              </a:ext>
            </a:extLst>
          </p:cNvPr>
          <p:cNvSpPr>
            <a:spLocks noGrp="1"/>
          </p:cNvSpPr>
          <p:nvPr>
            <p:ph type="dt" sz="half" idx="10"/>
          </p:nvPr>
        </p:nvSpPr>
        <p:spPr/>
        <p:txBody>
          <a:bodyPr/>
          <a:lstStyle/>
          <a:p>
            <a:fld id="{B75328A0-23E9-4F5E-B0A5-42B03EAFF58F}" type="datetime1">
              <a:rPr lang="en-US" smtClean="0"/>
              <a:t>2/1/2022</a:t>
            </a:fld>
            <a:endParaRPr lang="en-US"/>
          </a:p>
        </p:txBody>
      </p:sp>
      <p:sp>
        <p:nvSpPr>
          <p:cNvPr id="6" name="Footer Placeholder 5">
            <a:extLst>
              <a:ext uri="{FF2B5EF4-FFF2-40B4-BE49-F238E27FC236}">
                <a16:creationId xmlns:a16="http://schemas.microsoft.com/office/drawing/2014/main" id="{EBE0D910-B19B-4AD2-B49B-E02E6ED884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13F052-4049-451D-92C4-C33BC498836B}"/>
              </a:ext>
            </a:extLst>
          </p:cNvPr>
          <p:cNvSpPr>
            <a:spLocks noGrp="1"/>
          </p:cNvSpPr>
          <p:nvPr>
            <p:ph type="sldNum" sz="quarter" idx="12"/>
          </p:nvPr>
        </p:nvSpPr>
        <p:spPr/>
        <p:txBody>
          <a:bodyPr/>
          <a:lstStyle/>
          <a:p>
            <a:fld id="{868FA78A-CD11-437C-92BC-481A11BD4AA8}" type="slidenum">
              <a:rPr lang="en-US" smtClean="0"/>
              <a:t>‹#›</a:t>
            </a:fld>
            <a:endParaRPr lang="en-US"/>
          </a:p>
        </p:txBody>
      </p:sp>
    </p:spTree>
    <p:extLst>
      <p:ext uri="{BB962C8B-B14F-4D97-AF65-F5344CB8AC3E}">
        <p14:creationId xmlns:p14="http://schemas.microsoft.com/office/powerpoint/2010/main" val="2053167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2895E-5478-4B65-8C22-C7DF4810A9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8913EE-D920-4BCB-8013-1DC6C38476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06C31C-3587-424F-80D9-3779F5233F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4356E9-5E85-4013-BAEC-E28C599E95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8B7223-F524-4ACA-A5AB-2CF7DA3D5E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2EF018-DD6A-4EE7-87F8-B954C74C2741}"/>
              </a:ext>
            </a:extLst>
          </p:cNvPr>
          <p:cNvSpPr>
            <a:spLocks noGrp="1"/>
          </p:cNvSpPr>
          <p:nvPr>
            <p:ph type="dt" sz="half" idx="10"/>
          </p:nvPr>
        </p:nvSpPr>
        <p:spPr/>
        <p:txBody>
          <a:bodyPr/>
          <a:lstStyle/>
          <a:p>
            <a:fld id="{0CAB955D-DABE-4C8D-B993-E393DCE202F8}" type="datetime1">
              <a:rPr lang="en-US" smtClean="0"/>
              <a:t>2/1/2022</a:t>
            </a:fld>
            <a:endParaRPr lang="en-US"/>
          </a:p>
        </p:txBody>
      </p:sp>
      <p:sp>
        <p:nvSpPr>
          <p:cNvPr id="8" name="Footer Placeholder 7">
            <a:extLst>
              <a:ext uri="{FF2B5EF4-FFF2-40B4-BE49-F238E27FC236}">
                <a16:creationId xmlns:a16="http://schemas.microsoft.com/office/drawing/2014/main" id="{AFE737A9-CDF8-471E-BD01-B0F4AA3C7A0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6C997D-1DA2-4CE3-9ABF-0E0940915451}"/>
              </a:ext>
            </a:extLst>
          </p:cNvPr>
          <p:cNvSpPr>
            <a:spLocks noGrp="1"/>
          </p:cNvSpPr>
          <p:nvPr>
            <p:ph type="sldNum" sz="quarter" idx="12"/>
          </p:nvPr>
        </p:nvSpPr>
        <p:spPr/>
        <p:txBody>
          <a:bodyPr/>
          <a:lstStyle/>
          <a:p>
            <a:fld id="{868FA78A-CD11-437C-92BC-481A11BD4AA8}" type="slidenum">
              <a:rPr lang="en-US" smtClean="0"/>
              <a:t>‹#›</a:t>
            </a:fld>
            <a:endParaRPr lang="en-US"/>
          </a:p>
        </p:txBody>
      </p:sp>
    </p:spTree>
    <p:extLst>
      <p:ext uri="{BB962C8B-B14F-4D97-AF65-F5344CB8AC3E}">
        <p14:creationId xmlns:p14="http://schemas.microsoft.com/office/powerpoint/2010/main" val="1243731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60326-C0C6-444B-AFCD-D716C1C58A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E19DD4-D83A-4617-A210-36439E5D20C0}"/>
              </a:ext>
            </a:extLst>
          </p:cNvPr>
          <p:cNvSpPr>
            <a:spLocks noGrp="1"/>
          </p:cNvSpPr>
          <p:nvPr>
            <p:ph type="dt" sz="half" idx="10"/>
          </p:nvPr>
        </p:nvSpPr>
        <p:spPr/>
        <p:txBody>
          <a:bodyPr/>
          <a:lstStyle/>
          <a:p>
            <a:fld id="{DC6E9568-4EAA-451F-BDCA-2A300D8A1024}" type="datetime1">
              <a:rPr lang="en-US" smtClean="0"/>
              <a:t>2/1/2022</a:t>
            </a:fld>
            <a:endParaRPr lang="en-US"/>
          </a:p>
        </p:txBody>
      </p:sp>
      <p:sp>
        <p:nvSpPr>
          <p:cNvPr id="4" name="Footer Placeholder 3">
            <a:extLst>
              <a:ext uri="{FF2B5EF4-FFF2-40B4-BE49-F238E27FC236}">
                <a16:creationId xmlns:a16="http://schemas.microsoft.com/office/drawing/2014/main" id="{F1794250-7746-444C-ABB3-D73E987B66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5EAEC2-D8E7-428E-A0D0-4FF23CFFBDCE}"/>
              </a:ext>
            </a:extLst>
          </p:cNvPr>
          <p:cNvSpPr>
            <a:spLocks noGrp="1"/>
          </p:cNvSpPr>
          <p:nvPr>
            <p:ph type="sldNum" sz="quarter" idx="12"/>
          </p:nvPr>
        </p:nvSpPr>
        <p:spPr/>
        <p:txBody>
          <a:bodyPr/>
          <a:lstStyle/>
          <a:p>
            <a:fld id="{868FA78A-CD11-437C-92BC-481A11BD4AA8}" type="slidenum">
              <a:rPr lang="en-US" smtClean="0"/>
              <a:t>‹#›</a:t>
            </a:fld>
            <a:endParaRPr lang="en-US"/>
          </a:p>
        </p:txBody>
      </p:sp>
    </p:spTree>
    <p:extLst>
      <p:ext uri="{BB962C8B-B14F-4D97-AF65-F5344CB8AC3E}">
        <p14:creationId xmlns:p14="http://schemas.microsoft.com/office/powerpoint/2010/main" val="2090942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E3D9FD-3391-43D4-9ABB-E0EF0B3DB749}"/>
              </a:ext>
            </a:extLst>
          </p:cNvPr>
          <p:cNvSpPr>
            <a:spLocks noGrp="1"/>
          </p:cNvSpPr>
          <p:nvPr>
            <p:ph type="dt" sz="half" idx="10"/>
          </p:nvPr>
        </p:nvSpPr>
        <p:spPr/>
        <p:txBody>
          <a:bodyPr/>
          <a:lstStyle/>
          <a:p>
            <a:fld id="{76C6B523-226C-402F-A6B6-A7D923DECF1B}" type="datetime1">
              <a:rPr lang="en-US" smtClean="0"/>
              <a:t>2/1/2022</a:t>
            </a:fld>
            <a:endParaRPr lang="en-US"/>
          </a:p>
        </p:txBody>
      </p:sp>
      <p:sp>
        <p:nvSpPr>
          <p:cNvPr id="3" name="Footer Placeholder 2">
            <a:extLst>
              <a:ext uri="{FF2B5EF4-FFF2-40B4-BE49-F238E27FC236}">
                <a16:creationId xmlns:a16="http://schemas.microsoft.com/office/drawing/2014/main" id="{C86F7D01-AB41-4FC8-97CA-01C5345928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143F3B-3E37-4097-A32C-2139A5EDBE23}"/>
              </a:ext>
            </a:extLst>
          </p:cNvPr>
          <p:cNvSpPr>
            <a:spLocks noGrp="1"/>
          </p:cNvSpPr>
          <p:nvPr>
            <p:ph type="sldNum" sz="quarter" idx="12"/>
          </p:nvPr>
        </p:nvSpPr>
        <p:spPr/>
        <p:txBody>
          <a:bodyPr/>
          <a:lstStyle/>
          <a:p>
            <a:fld id="{868FA78A-CD11-437C-92BC-481A11BD4AA8}" type="slidenum">
              <a:rPr lang="en-US" smtClean="0"/>
              <a:t>‹#›</a:t>
            </a:fld>
            <a:endParaRPr lang="en-US"/>
          </a:p>
        </p:txBody>
      </p:sp>
    </p:spTree>
    <p:extLst>
      <p:ext uri="{BB962C8B-B14F-4D97-AF65-F5344CB8AC3E}">
        <p14:creationId xmlns:p14="http://schemas.microsoft.com/office/powerpoint/2010/main" val="678412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B05B9-7119-4706-A8A1-AF2BE3086F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7F3B54-07F9-43CF-B02C-2E4678FA56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59BF1C-6864-472D-9182-4603FEF335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1A94BE-8B52-44DE-A2F9-EEDA0B16C213}"/>
              </a:ext>
            </a:extLst>
          </p:cNvPr>
          <p:cNvSpPr>
            <a:spLocks noGrp="1"/>
          </p:cNvSpPr>
          <p:nvPr>
            <p:ph type="dt" sz="half" idx="10"/>
          </p:nvPr>
        </p:nvSpPr>
        <p:spPr/>
        <p:txBody>
          <a:bodyPr/>
          <a:lstStyle/>
          <a:p>
            <a:fld id="{8B48871F-B43E-42C0-BF3B-1EB7C4743904}" type="datetime1">
              <a:rPr lang="en-US" smtClean="0"/>
              <a:t>2/1/2022</a:t>
            </a:fld>
            <a:endParaRPr lang="en-US"/>
          </a:p>
        </p:txBody>
      </p:sp>
      <p:sp>
        <p:nvSpPr>
          <p:cNvPr id="6" name="Footer Placeholder 5">
            <a:extLst>
              <a:ext uri="{FF2B5EF4-FFF2-40B4-BE49-F238E27FC236}">
                <a16:creationId xmlns:a16="http://schemas.microsoft.com/office/drawing/2014/main" id="{5655A7AD-B1E0-4EA9-B20C-CD8FBD18D7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E23252-9A77-4F9C-B098-68318F4CF2CC}"/>
              </a:ext>
            </a:extLst>
          </p:cNvPr>
          <p:cNvSpPr>
            <a:spLocks noGrp="1"/>
          </p:cNvSpPr>
          <p:nvPr>
            <p:ph type="sldNum" sz="quarter" idx="12"/>
          </p:nvPr>
        </p:nvSpPr>
        <p:spPr/>
        <p:txBody>
          <a:bodyPr/>
          <a:lstStyle/>
          <a:p>
            <a:fld id="{868FA78A-CD11-437C-92BC-481A11BD4AA8}" type="slidenum">
              <a:rPr lang="en-US" smtClean="0"/>
              <a:t>‹#›</a:t>
            </a:fld>
            <a:endParaRPr lang="en-US"/>
          </a:p>
        </p:txBody>
      </p:sp>
    </p:spTree>
    <p:extLst>
      <p:ext uri="{BB962C8B-B14F-4D97-AF65-F5344CB8AC3E}">
        <p14:creationId xmlns:p14="http://schemas.microsoft.com/office/powerpoint/2010/main" val="3634236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3F990-9C56-4FD0-A633-0E9B44E567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A0521D-A9F3-4886-81FF-B8A2810FF0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B548CD-464F-4667-A406-452D506258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67A7B3-AF70-4404-8C22-DCB13631A1DA}"/>
              </a:ext>
            </a:extLst>
          </p:cNvPr>
          <p:cNvSpPr>
            <a:spLocks noGrp="1"/>
          </p:cNvSpPr>
          <p:nvPr>
            <p:ph type="dt" sz="half" idx="10"/>
          </p:nvPr>
        </p:nvSpPr>
        <p:spPr/>
        <p:txBody>
          <a:bodyPr/>
          <a:lstStyle/>
          <a:p>
            <a:fld id="{CAD6D571-9F98-4309-8712-107043699C72}" type="datetime1">
              <a:rPr lang="en-US" smtClean="0"/>
              <a:t>2/1/2022</a:t>
            </a:fld>
            <a:endParaRPr lang="en-US"/>
          </a:p>
        </p:txBody>
      </p:sp>
      <p:sp>
        <p:nvSpPr>
          <p:cNvPr id="6" name="Footer Placeholder 5">
            <a:extLst>
              <a:ext uri="{FF2B5EF4-FFF2-40B4-BE49-F238E27FC236}">
                <a16:creationId xmlns:a16="http://schemas.microsoft.com/office/drawing/2014/main" id="{080772C4-0297-4495-AB2D-F963CCD422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C6ADCF-CDA3-4859-A06B-6922AB6A02E1}"/>
              </a:ext>
            </a:extLst>
          </p:cNvPr>
          <p:cNvSpPr>
            <a:spLocks noGrp="1"/>
          </p:cNvSpPr>
          <p:nvPr>
            <p:ph type="sldNum" sz="quarter" idx="12"/>
          </p:nvPr>
        </p:nvSpPr>
        <p:spPr/>
        <p:txBody>
          <a:bodyPr/>
          <a:lstStyle/>
          <a:p>
            <a:fld id="{868FA78A-CD11-437C-92BC-481A11BD4AA8}" type="slidenum">
              <a:rPr lang="en-US" smtClean="0"/>
              <a:t>‹#›</a:t>
            </a:fld>
            <a:endParaRPr lang="en-US"/>
          </a:p>
        </p:txBody>
      </p:sp>
    </p:spTree>
    <p:extLst>
      <p:ext uri="{BB962C8B-B14F-4D97-AF65-F5344CB8AC3E}">
        <p14:creationId xmlns:p14="http://schemas.microsoft.com/office/powerpoint/2010/main" val="2138191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01E78E-8390-4FE9-A44C-40F9E188D8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E17DBC-3325-405E-BB5E-53E964EA49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43D382-9EC3-4E9D-BCF1-EF1ABC0365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2DBC04-95D3-4012-8AC3-FAEDA50D2A3F}" type="datetime1">
              <a:rPr lang="en-US" smtClean="0"/>
              <a:t>2/1/2022</a:t>
            </a:fld>
            <a:endParaRPr lang="en-US"/>
          </a:p>
        </p:txBody>
      </p:sp>
      <p:sp>
        <p:nvSpPr>
          <p:cNvPr id="5" name="Footer Placeholder 4">
            <a:extLst>
              <a:ext uri="{FF2B5EF4-FFF2-40B4-BE49-F238E27FC236}">
                <a16:creationId xmlns:a16="http://schemas.microsoft.com/office/drawing/2014/main" id="{E2D85558-1504-42FA-B4A7-9C0F911637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2B0B59-2F58-42DC-B851-0BF7B64C0B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8FA78A-CD11-437C-92BC-481A11BD4AA8}" type="slidenum">
              <a:rPr lang="en-US" smtClean="0"/>
              <a:t>‹#›</a:t>
            </a:fld>
            <a:endParaRPr lang="en-US"/>
          </a:p>
        </p:txBody>
      </p:sp>
    </p:spTree>
    <p:extLst>
      <p:ext uri="{BB962C8B-B14F-4D97-AF65-F5344CB8AC3E}">
        <p14:creationId xmlns:p14="http://schemas.microsoft.com/office/powerpoint/2010/main" val="1576354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DD3218-C34E-42DD-BCF2-D6C65ED42A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44C68C-0175-4A6C-BA27-DA78F97C00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08AAF8-6885-4AE6-A7C2-CC142981ED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1F5C93-5213-47E0-8B85-4AE944F410AF}" type="datetimeFigureOut">
              <a:rPr lang="en-US" smtClean="0"/>
              <a:t>2/1/2022</a:t>
            </a:fld>
            <a:endParaRPr lang="en-US"/>
          </a:p>
        </p:txBody>
      </p:sp>
      <p:sp>
        <p:nvSpPr>
          <p:cNvPr id="5" name="Footer Placeholder 4">
            <a:extLst>
              <a:ext uri="{FF2B5EF4-FFF2-40B4-BE49-F238E27FC236}">
                <a16:creationId xmlns:a16="http://schemas.microsoft.com/office/drawing/2014/main" id="{751404D8-C295-4F7D-BA98-5A935E053C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E8FD36-633F-43EF-8D86-1D5D0C99C9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ACC630-C376-4091-A083-BB5F25595FD1}" type="slidenum">
              <a:rPr lang="en-US" smtClean="0"/>
              <a:t>‹#›</a:t>
            </a:fld>
            <a:endParaRPr lang="en-US"/>
          </a:p>
        </p:txBody>
      </p:sp>
    </p:spTree>
    <p:extLst>
      <p:ext uri="{BB962C8B-B14F-4D97-AF65-F5344CB8AC3E}">
        <p14:creationId xmlns:p14="http://schemas.microsoft.com/office/powerpoint/2010/main" val="221827279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s://creativecommons.org/licenses/by/3.0/" TargetMode="External"/><Relationship Id="rId4" Type="http://schemas.openxmlformats.org/officeDocument/2006/relationships/hyperlink" Target="http://cute-pictures.blogspot.com/2010/01/tension-depression-relaxation.html"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freesvg.org/sad-little-cloud" TargetMode="Externa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terryin-sites.blogspot.com/" TargetMode="Externa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2.xml.rels><?xml version="1.0" encoding="UTF-8" standalone="yes"?>
<Relationships xmlns="http://schemas.openxmlformats.org/package/2006/relationships"><Relationship Id="rId3" Type="http://schemas.openxmlformats.org/officeDocument/2006/relationships/hyperlink" Target="http://www.psychiatry.org/" TargetMode="External"/><Relationship Id="rId7" Type="http://schemas.openxmlformats.org/officeDocument/2006/relationships/hyperlink" Target="https://creativecommons.org/licenses/by-nc/3.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orientacionlospedroches.blogspot.com/2013/11/dsm-5-que-modificaciones-nos-esperan.html" TargetMode="External"/><Relationship Id="rId5" Type="http://schemas.openxmlformats.org/officeDocument/2006/relationships/image" Target="../media/image1.png"/><Relationship Id="rId4" Type="http://schemas.openxmlformats.org/officeDocument/2006/relationships/hyperlink" Target="http://www.nih.gov/"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amdailytimes.blogspot.com/2012_03_18_archive.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ka0rg.blogspot.com/" TargetMode="Externa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edelweisspublications.com/keyword/22/1495/Attention-Deficit-Hyperactivity-Disorder" TargetMode="External"/><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hyperlink" Target="https://creativecommons.org/licenses/by/3.0/"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flickr.com/photos/practicalcures/23280349432" TargetMode="Externa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en.wikipedia.org/wiki/File:Proposed_Symptoms_of_ADHD.PNG"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www.pngall.com/checklist-png"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aflashinthepam.blogspot.com/2013/09/high-anxiety-passing-by-bathroom-mirror.html" TargetMode="Externa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oldisrj.lbp.world/Article.aspx?ArticleID=4297" TargetMode="External"/><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2e626e23-9885-43be-a9e4-d60d120ed14f.filesusr.com/ugd/8c1d0a_e9f3d7be07ce4f1d88c3e994925c96f6.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growastrongfamily.org/cycle-of-anxiety_001-2/" TargetMode="External"/><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hyperlink" Target="https://creativecommons.org/licenses/by-nc-sa/3.0/"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flickr.com/photos/153278281@N07/39387868665" TargetMode="External"/><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flickr.com/photos/gea79on/7689043636" TargetMode="External"/><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9.jpeg"/><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Layout" Target="../diagrams/layout3.xml"/><Relationship Id="rId7" Type="http://schemas.openxmlformats.org/officeDocument/2006/relationships/hyperlink" Target="https://www.google.com/url?esrc=s&amp;q=&amp;rct=j&amp;sa=U&amp;url=https://blogs.kcl.ac.uk/editlab/2019/05/17/trauma-is-not-the-only-cause-of-anxiety-or-depression/&amp;ved=2ahUKEwjFh8_V38v1AhVCRjABHW_LAcUQqoUBegQIBBAB&amp;usg=AOvVaw3RG5XRrzFy9oCvODjMarB9" TargetMode="Externa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creativecommons.org/licenses/by-nd/3.0/" TargetMode="External"/><Relationship Id="rId4" Type="http://schemas.openxmlformats.org/officeDocument/2006/relationships/hyperlink" Target="https://policyoptions.irpp.org/magazines/april-2021/for-people-with-dementia-changes-in-maid-law-offer-new-hop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7.jpeg"/><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creativecommons.org/licenses/by-nd/3.0/" TargetMode="External"/><Relationship Id="rId4" Type="http://schemas.openxmlformats.org/officeDocument/2006/relationships/hyperlink" Target="https://pursuit.unimelb.edu.au/articles/why-all-jobs-aren-t-equal-for-people-with-disabilities"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cdn.mdedge.com/files/s3fs-public/Document/September-2017/1011CP_Ali.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creativecommons.org/licenses/by-nd/3.0/" TargetMode="External"/><Relationship Id="rId4" Type="http://schemas.openxmlformats.org/officeDocument/2006/relationships/hyperlink" Target="https://theconversation.com/new-gene-links-to-schizophrenia-could-open-the-door-to-improved-treatments-4389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https://creativecommons.org/licenses/by/3.0/" TargetMode="External"/><Relationship Id="rId4" Type="http://schemas.openxmlformats.org/officeDocument/2006/relationships/hyperlink" Target="https://www.flickr.com/photos/genomegov/27760488572/in/photolist-8xL4Jk-8vAQB5-8vAQ99-4UAMhJ-c4AEym-8vAQeY-8vAPFq-6yVKGm-8vxMKM-6yVKoC-6yVJAJ-8vxN44-6yRE8T-6yVK7f-6yREfz-8vxMPz-8xL4QD-8vxMvK-8vAQuN-8vxMNx-6yRExv-6yVKh7-6yVJKu-6yREWT-6yRE6R-8vxM78-6yREmR-8vxMDn-8xP6jA-8vAQjE-6yVJCY-6yVJGm-6yVK15-7pMApU-HaNNqe-N37PD6-8vQ3x6-4UwxZB-8vT5jW-7pbioT-D61W1-6yVKwq-D61VV-6rz5mn-4Uwy4g-czSnDA-CAvWc3-v8i83V-ttktv4-Ji6L6j"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hyperlink" Target="https://creativecommons.org/licenses/by-nd/3.0/" TargetMode="External"/><Relationship Id="rId4" Type="http://schemas.openxmlformats.org/officeDocument/2006/relationships/hyperlink" Target="https://www.news.uct.ac.za/article/-2017-05-02-depression-top-of-world-health-day-agend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32" name="Freeform: Shape 31">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sp>
          <p:nvSpPr>
            <p:cNvPr id="37" name="Freeform: Shape 36">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FE07E0CB-78AD-41A0-9A37-F24A38BB792E}"/>
              </a:ext>
            </a:extLst>
          </p:cNvPr>
          <p:cNvSpPr>
            <a:spLocks noGrp="1"/>
          </p:cNvSpPr>
          <p:nvPr>
            <p:ph type="ctrTitle"/>
          </p:nvPr>
        </p:nvSpPr>
        <p:spPr>
          <a:xfrm>
            <a:off x="3215728" y="1764407"/>
            <a:ext cx="6710149" cy="2310312"/>
          </a:xfrm>
        </p:spPr>
        <p:txBody>
          <a:bodyPr>
            <a:noAutofit/>
          </a:bodyPr>
          <a:lstStyle/>
          <a:p>
            <a:r>
              <a:rPr lang="en-US" sz="6600"/>
              <a:t>Mental Health Diagnoses &amp; I/DD</a:t>
            </a:r>
            <a:br>
              <a:rPr lang="en-US" sz="6600"/>
            </a:br>
            <a:r>
              <a:rPr lang="en-US" sz="3200"/>
              <a:t>January 28, 2022</a:t>
            </a:r>
            <a:r>
              <a:rPr lang="en-US" sz="6600"/>
              <a:t>	</a:t>
            </a:r>
            <a:endParaRPr lang="en-US" sz="5400">
              <a:solidFill>
                <a:schemeClr val="tx2"/>
              </a:solidFill>
            </a:endParaRPr>
          </a:p>
        </p:txBody>
      </p:sp>
      <p:sp>
        <p:nvSpPr>
          <p:cNvPr id="3" name="Subtitle 2">
            <a:extLst>
              <a:ext uri="{FF2B5EF4-FFF2-40B4-BE49-F238E27FC236}">
                <a16:creationId xmlns:a16="http://schemas.microsoft.com/office/drawing/2014/main" id="{B670B130-D26A-4B47-975D-CA93E6E4AF1E}"/>
              </a:ext>
            </a:extLst>
          </p:cNvPr>
          <p:cNvSpPr>
            <a:spLocks noGrp="1"/>
          </p:cNvSpPr>
          <p:nvPr>
            <p:ph type="subTitle" idx="1"/>
          </p:nvPr>
        </p:nvSpPr>
        <p:spPr>
          <a:xfrm>
            <a:off x="1893061" y="4631365"/>
            <a:ext cx="8650722" cy="1669989"/>
          </a:xfrm>
        </p:spPr>
        <p:txBody>
          <a:bodyPr>
            <a:normAutofit fontScale="92500"/>
          </a:bodyPr>
          <a:lstStyle/>
          <a:p>
            <a:r>
              <a:rPr lang="en-US" sz="3200">
                <a:solidFill>
                  <a:schemeClr val="tx2"/>
                </a:solidFill>
              </a:rPr>
              <a:t>Presented by: </a:t>
            </a:r>
          </a:p>
          <a:p>
            <a:r>
              <a:rPr lang="en-US" sz="3200">
                <a:solidFill>
                  <a:schemeClr val="tx2"/>
                </a:solidFill>
              </a:rPr>
              <a:t>Rachel Duzant, Psy.D.		Brooke Lloyd, Psy.D.</a:t>
            </a:r>
            <a:br>
              <a:rPr lang="en-US" sz="3200">
                <a:solidFill>
                  <a:schemeClr val="tx2"/>
                </a:solidFill>
              </a:rPr>
            </a:br>
            <a:r>
              <a:rPr lang="en-US" sz="3200">
                <a:solidFill>
                  <a:schemeClr val="tx2"/>
                </a:solidFill>
              </a:rPr>
              <a:t>Dawne Recinos, Psy.D. 		Diana Turner, Psy.D.</a:t>
            </a:r>
          </a:p>
        </p:txBody>
      </p:sp>
      <p:sp>
        <p:nvSpPr>
          <p:cNvPr id="4" name="Slide Number Placeholder 3">
            <a:extLst>
              <a:ext uri="{FF2B5EF4-FFF2-40B4-BE49-F238E27FC236}">
                <a16:creationId xmlns:a16="http://schemas.microsoft.com/office/drawing/2014/main" id="{F9F26CC8-AFBA-4E67-B3CA-240D96AA4772}"/>
              </a:ext>
            </a:extLst>
          </p:cNvPr>
          <p:cNvSpPr>
            <a:spLocks noGrp="1"/>
          </p:cNvSpPr>
          <p:nvPr>
            <p:ph type="sldNum" sz="quarter" idx="12"/>
          </p:nvPr>
        </p:nvSpPr>
        <p:spPr/>
        <p:txBody>
          <a:bodyPr/>
          <a:lstStyle/>
          <a:p>
            <a:fld id="{868FA78A-CD11-437C-92BC-481A11BD4AA8}" type="slidenum">
              <a:rPr lang="en-US" smtClean="0"/>
              <a:t>1</a:t>
            </a:fld>
            <a:endParaRPr lang="en-US"/>
          </a:p>
        </p:txBody>
      </p:sp>
    </p:spTree>
    <p:extLst>
      <p:ext uri="{BB962C8B-B14F-4D97-AF65-F5344CB8AC3E}">
        <p14:creationId xmlns:p14="http://schemas.microsoft.com/office/powerpoint/2010/main" val="2682644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4">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a:extLst>
              <a:ext uri="{FF2B5EF4-FFF2-40B4-BE49-F238E27FC236}">
                <a16:creationId xmlns:a16="http://schemas.microsoft.com/office/drawing/2014/main" id="{E07B9828-2CC0-4E32-90F6-7CE3E48F62FB}"/>
              </a:ext>
            </a:extLst>
          </p:cNvPr>
          <p:cNvPicPr>
            <a:picLocks noGrp="1" noChangeAspect="1"/>
          </p:cNvPicPr>
          <p:nvPr>
            <p:ph sz="half" idx="2"/>
          </p:nvPr>
        </p:nvPicPr>
        <p:blipFill rotWithShape="1">
          <a:blip r:embed="rId3">
            <a:extLst>
              <a:ext uri="{837473B0-CC2E-450A-ABE3-18F120FF3D39}">
                <a1611:picAttrSrcUrl xmlns:a1611="http://schemas.microsoft.com/office/drawing/2016/11/main" r:id="rId4"/>
              </a:ext>
            </a:extLst>
          </a:blip>
          <a:srcRect r="15617" b="-1"/>
          <a:stretch/>
        </p:blipFill>
        <p:spPr>
          <a:xfrm>
            <a:off x="3522468" y="10"/>
            <a:ext cx="8669532" cy="6857990"/>
          </a:xfrm>
          <a:prstGeom prst="rect">
            <a:avLst/>
          </a:prstGeom>
        </p:spPr>
      </p:pic>
      <p:sp>
        <p:nvSpPr>
          <p:cNvPr id="57" name="Rectangle 56">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6E209E-0441-4B19-8FCD-AEA1C0C0D1E2}"/>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2800"/>
              <a:t>Cognitive Symptoms</a:t>
            </a:r>
          </a:p>
        </p:txBody>
      </p:sp>
      <p:sp>
        <p:nvSpPr>
          <p:cNvPr id="59" name="Rectangle 58">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1" name="Rectangle 6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694D5D7-579E-4FE8-8F7F-DD11E920955C}"/>
              </a:ext>
            </a:extLst>
          </p:cNvPr>
          <p:cNvSpPr>
            <a:spLocks noGrp="1"/>
          </p:cNvSpPr>
          <p:nvPr>
            <p:ph sz="half" idx="1"/>
          </p:nvPr>
        </p:nvSpPr>
        <p:spPr>
          <a:xfrm>
            <a:off x="371094" y="2718054"/>
            <a:ext cx="3438906" cy="3207258"/>
          </a:xfrm>
        </p:spPr>
        <p:txBody>
          <a:bodyPr vert="horz" lIns="91440" tIns="45720" rIns="91440" bIns="45720" rtlCol="0" anchor="t">
            <a:normAutofit/>
          </a:bodyPr>
          <a:lstStyle/>
          <a:p>
            <a:r>
              <a:rPr lang="en-US" sz="1700"/>
              <a:t>Disorganized Thought Process</a:t>
            </a:r>
          </a:p>
          <a:p>
            <a:r>
              <a:rPr lang="en-US" sz="1700"/>
              <a:t>Neologisms</a:t>
            </a:r>
          </a:p>
          <a:p>
            <a:r>
              <a:rPr lang="en-US" sz="1700"/>
              <a:t>Limited ability to plan in a step wise fashion</a:t>
            </a:r>
          </a:p>
          <a:p>
            <a:r>
              <a:rPr lang="en-US" sz="1700"/>
              <a:t>Disorganized speech</a:t>
            </a:r>
          </a:p>
          <a:p>
            <a:r>
              <a:rPr lang="en-US" sz="1700"/>
              <a:t>Intermingling of "true" memories and delusions </a:t>
            </a:r>
          </a:p>
        </p:txBody>
      </p:sp>
      <p:sp>
        <p:nvSpPr>
          <p:cNvPr id="5" name="Slide Number Placeholder 4">
            <a:extLst>
              <a:ext uri="{FF2B5EF4-FFF2-40B4-BE49-F238E27FC236}">
                <a16:creationId xmlns:a16="http://schemas.microsoft.com/office/drawing/2014/main" id="{40443BEE-B538-416C-9FBE-33BBF716C408}"/>
              </a:ext>
            </a:extLst>
          </p:cNvPr>
          <p:cNvSpPr>
            <a:spLocks noGrp="1"/>
          </p:cNvSpPr>
          <p:nvPr>
            <p:ph type="sldNum" sz="quarter" idx="12"/>
          </p:nvPr>
        </p:nvSpPr>
        <p:spPr>
          <a:xfrm>
            <a:off x="9077706" y="6356350"/>
            <a:ext cx="2743200" cy="365125"/>
          </a:xfrm>
          <a:prstGeom prst="ellipse">
            <a:avLst/>
          </a:prstGeom>
        </p:spPr>
        <p:txBody>
          <a:bodyPr vert="horz" lIns="91440" tIns="45720" rIns="91440" bIns="45720" rtlCol="0" anchor="ctr">
            <a:normAutofit/>
          </a:bodyPr>
          <a:lstStyle/>
          <a:p>
            <a:pPr>
              <a:lnSpc>
                <a:spcPct val="90000"/>
              </a:lnSpc>
              <a:spcAft>
                <a:spcPts val="600"/>
              </a:spcAft>
              <a:defRPr/>
            </a:pPr>
            <a:fld id="{868FA78A-CD11-437C-92BC-481A11BD4AA8}" type="slidenum">
              <a:rPr lang="en-US">
                <a:solidFill>
                  <a:schemeClr val="tx1"/>
                </a:solidFill>
                <a:latin typeface="Calibri" panose="020F0502020204030204"/>
              </a:rPr>
              <a:pPr>
                <a:lnSpc>
                  <a:spcPct val="90000"/>
                </a:lnSpc>
                <a:spcAft>
                  <a:spcPts val="600"/>
                </a:spcAft>
                <a:defRPr/>
              </a:pPr>
              <a:t>10</a:t>
            </a:fld>
            <a:endParaRPr lang="en-US">
              <a:solidFill>
                <a:schemeClr val="tx1"/>
              </a:solidFill>
              <a:latin typeface="Calibri" panose="020F0502020204030204"/>
            </a:endParaRPr>
          </a:p>
        </p:txBody>
      </p:sp>
      <p:sp>
        <p:nvSpPr>
          <p:cNvPr id="7" name="TextBox 6">
            <a:extLst>
              <a:ext uri="{FF2B5EF4-FFF2-40B4-BE49-F238E27FC236}">
                <a16:creationId xmlns:a16="http://schemas.microsoft.com/office/drawing/2014/main" id="{0ECBAC30-AD48-4D18-8E4D-C66313B37EAF}"/>
              </a:ext>
            </a:extLst>
          </p:cNvPr>
          <p:cNvSpPr txBox="1"/>
          <p:nvPr/>
        </p:nvSpPr>
        <p:spPr>
          <a:xfrm>
            <a:off x="9990755" y="6657945"/>
            <a:ext cx="220124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60896526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descr="Person in a wheelchair">
            <a:extLst>
              <a:ext uri="{FF2B5EF4-FFF2-40B4-BE49-F238E27FC236}">
                <a16:creationId xmlns:a16="http://schemas.microsoft.com/office/drawing/2014/main" id="{34DB57BC-3A1E-446B-AE2C-F70890265A1D}"/>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9830" r="11578" b="-1"/>
          <a:stretch/>
        </p:blipFill>
        <p:spPr>
          <a:xfrm>
            <a:off x="4117521" y="10"/>
            <a:ext cx="8074479" cy="6857990"/>
          </a:xfrm>
          <a:prstGeom prst="rect">
            <a:avLst/>
          </a:prstGeom>
        </p:spPr>
      </p:pic>
      <p:sp>
        <p:nvSpPr>
          <p:cNvPr id="9" name="Freeform: Shape 11">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13">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9C25B73-940A-4417-80A2-8D741D804A63}"/>
              </a:ext>
            </a:extLst>
          </p:cNvPr>
          <p:cNvSpPr>
            <a:spLocks noGrp="1"/>
          </p:cNvSpPr>
          <p:nvPr>
            <p:ph type="title"/>
          </p:nvPr>
        </p:nvSpPr>
        <p:spPr>
          <a:xfrm>
            <a:off x="804672" y="365125"/>
            <a:ext cx="5266155" cy="1325563"/>
          </a:xfrm>
        </p:spPr>
        <p:txBody>
          <a:bodyPr vert="horz" lIns="91440" tIns="45720" rIns="91440" bIns="45720" rtlCol="0" anchor="ctr">
            <a:normAutofit/>
          </a:bodyPr>
          <a:lstStyle/>
          <a:p>
            <a:r>
              <a:rPr lang="en-US"/>
              <a:t>Treatment &amp; Changes</a:t>
            </a:r>
          </a:p>
        </p:txBody>
      </p:sp>
      <p:sp>
        <p:nvSpPr>
          <p:cNvPr id="3" name="Content Placeholder 2">
            <a:extLst>
              <a:ext uri="{FF2B5EF4-FFF2-40B4-BE49-F238E27FC236}">
                <a16:creationId xmlns:a16="http://schemas.microsoft.com/office/drawing/2014/main" id="{0144E387-0E83-42EA-B467-3594C6D3BE78}"/>
              </a:ext>
            </a:extLst>
          </p:cNvPr>
          <p:cNvSpPr>
            <a:spLocks noGrp="1"/>
          </p:cNvSpPr>
          <p:nvPr>
            <p:ph sz="half" idx="1"/>
          </p:nvPr>
        </p:nvSpPr>
        <p:spPr>
          <a:xfrm>
            <a:off x="804672" y="2022601"/>
            <a:ext cx="3941499" cy="4154361"/>
          </a:xfrm>
        </p:spPr>
        <p:txBody>
          <a:bodyPr vert="horz" lIns="91440" tIns="45720" rIns="91440" bIns="45720" rtlCol="0">
            <a:normAutofit fontScale="92500" lnSpcReduction="20000"/>
          </a:bodyPr>
          <a:lstStyle/>
          <a:p>
            <a:r>
              <a:rPr lang="en-US" sz="2000"/>
              <a:t>DSM-5 no longer carries the previous classification types of Paranoid, disorganized, catatonic, undifferentiated or residual.</a:t>
            </a:r>
          </a:p>
          <a:p>
            <a:r>
              <a:rPr lang="en-US" sz="2000"/>
              <a:t>Treatments range from cognitive rehabilitation, antipsychotics, individual or group therapies, social support, structure, ECT, and building trust.</a:t>
            </a:r>
          </a:p>
          <a:p>
            <a:r>
              <a:rPr lang="en-US" sz="2000"/>
              <a:t>Of most importance, ruling out other causes that are reversible, as they will not dissipate with inaccurate treatment.</a:t>
            </a:r>
          </a:p>
          <a:p>
            <a:r>
              <a:rPr lang="en-US" sz="2000"/>
              <a:t>Other issue: metabolic syndrome, psychomotor side effects (TD), lab abnormalities, Catatonia.</a:t>
            </a:r>
          </a:p>
        </p:txBody>
      </p:sp>
      <p:sp>
        <p:nvSpPr>
          <p:cNvPr id="5" name="Slide Number Placeholder 4">
            <a:extLst>
              <a:ext uri="{FF2B5EF4-FFF2-40B4-BE49-F238E27FC236}">
                <a16:creationId xmlns:a16="http://schemas.microsoft.com/office/drawing/2014/main" id="{9FE4EFCB-A908-4CFE-AF71-F74E4D71FF2F}"/>
              </a:ext>
            </a:extLst>
          </p:cNvPr>
          <p:cNvSpPr>
            <a:spLocks noGrp="1"/>
          </p:cNvSpPr>
          <p:nvPr>
            <p:ph type="sldNum" sz="quarter" idx="12"/>
          </p:nvPr>
        </p:nvSpPr>
        <p:spPr>
          <a:xfrm>
            <a:off x="8952140" y="6356350"/>
            <a:ext cx="758952" cy="365125"/>
          </a:xfrm>
        </p:spPr>
        <p:txBody>
          <a:bodyPr vert="horz" lIns="91440" tIns="45720" rIns="91440" bIns="45720" rtlCol="0" anchor="ctr">
            <a:normAutofit/>
          </a:bodyPr>
          <a:lstStyle/>
          <a:p>
            <a:pPr>
              <a:spcAft>
                <a:spcPts val="600"/>
              </a:spcAft>
              <a:defRPr/>
            </a:pPr>
            <a:fld id="{868FA78A-CD11-437C-92BC-481A11BD4AA8}" type="slidenum">
              <a:rPr lang="en-US">
                <a:solidFill>
                  <a:srgbClr val="FFFFFF">
                    <a:alpha val="80000"/>
                  </a:srgbClr>
                </a:solidFill>
                <a:latin typeface="Calibri" panose="020F0502020204030204"/>
              </a:rPr>
              <a:pPr>
                <a:spcAft>
                  <a:spcPts val="600"/>
                </a:spcAft>
                <a:defRPr/>
              </a:pPr>
              <a:t>11</a:t>
            </a:fld>
            <a:endParaRPr lang="en-US">
              <a:solidFill>
                <a:srgbClr val="FFFFFF">
                  <a:alpha val="80000"/>
                </a:srgbClr>
              </a:solidFill>
              <a:latin typeface="Calibri" panose="020F0502020204030204"/>
            </a:endParaRPr>
          </a:p>
        </p:txBody>
      </p:sp>
    </p:spTree>
    <p:extLst>
      <p:ext uri="{BB962C8B-B14F-4D97-AF65-F5344CB8AC3E}">
        <p14:creationId xmlns:p14="http://schemas.microsoft.com/office/powerpoint/2010/main" val="370069704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1CFE9EA-50D8-4028-BE42-DC2D813BE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251674"/>
            <a:ext cx="11548872" cy="1645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A2F3AB-0B31-4B19-B6EA-28829850A3AF}"/>
              </a:ext>
            </a:extLst>
          </p:cNvPr>
          <p:cNvSpPr>
            <a:spLocks noGrp="1"/>
          </p:cNvSpPr>
          <p:nvPr>
            <p:ph type="title"/>
          </p:nvPr>
        </p:nvSpPr>
        <p:spPr>
          <a:xfrm>
            <a:off x="4379976" y="452842"/>
            <a:ext cx="6976872" cy="1261872"/>
          </a:xfrm>
        </p:spPr>
        <p:txBody>
          <a:bodyPr vert="horz" lIns="91440" tIns="45720" rIns="91440" bIns="45720" rtlCol="0" anchor="ctr">
            <a:normAutofit/>
          </a:bodyPr>
          <a:lstStyle/>
          <a:p>
            <a:r>
              <a:rPr lang="en-US" sz="4800" b="1" kern="1200">
                <a:solidFill>
                  <a:schemeClr val="bg1"/>
                </a:solidFill>
                <a:latin typeface="+mj-lt"/>
                <a:ea typeface="+mj-ea"/>
                <a:cs typeface="+mj-cs"/>
              </a:rPr>
              <a:t>Depression to Mania Scale</a:t>
            </a:r>
          </a:p>
        </p:txBody>
      </p:sp>
      <p:cxnSp>
        <p:nvCxnSpPr>
          <p:cNvPr id="25" name="Straight Connector 24">
            <a:extLst>
              <a:ext uri="{FF2B5EF4-FFF2-40B4-BE49-F238E27FC236}">
                <a16:creationId xmlns:a16="http://schemas.microsoft.com/office/drawing/2014/main" id="{9A218DD6-0CC7-465B-B80F-747F97B402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623740"/>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8">
            <a:extLst>
              <a:ext uri="{FF2B5EF4-FFF2-40B4-BE49-F238E27FC236}">
                <a16:creationId xmlns:a16="http://schemas.microsoft.com/office/drawing/2014/main" id="{A2BCCF49-D9E9-4D40-8C4B-9C84BEC638BA}"/>
              </a:ext>
            </a:extLst>
          </p:cNvPr>
          <p:cNvGraphicFramePr>
            <a:graphicFrameLocks noGrp="1"/>
          </p:cNvGraphicFramePr>
          <p:nvPr>
            <p:ph idx="1"/>
            <p:extLst>
              <p:ext uri="{D42A27DB-BD31-4B8C-83A1-F6EECF244321}">
                <p14:modId xmlns:p14="http://schemas.microsoft.com/office/powerpoint/2010/main" val="742931739"/>
              </p:ext>
            </p:extLst>
          </p:nvPr>
        </p:nvGraphicFramePr>
        <p:xfrm>
          <a:off x="850606" y="1910206"/>
          <a:ext cx="10506242" cy="4879335"/>
        </p:xfrm>
        <a:graphic>
          <a:graphicData uri="http://schemas.openxmlformats.org/drawingml/2006/table">
            <a:tbl>
              <a:tblPr firstRow="1" bandRow="1"/>
              <a:tblGrid>
                <a:gridCol w="9947206">
                  <a:extLst>
                    <a:ext uri="{9D8B030D-6E8A-4147-A177-3AD203B41FA5}">
                      <a16:colId xmlns:a16="http://schemas.microsoft.com/office/drawing/2014/main" val="4261212477"/>
                    </a:ext>
                  </a:extLst>
                </a:gridCol>
                <a:gridCol w="559036">
                  <a:extLst>
                    <a:ext uri="{9D8B030D-6E8A-4147-A177-3AD203B41FA5}">
                      <a16:colId xmlns:a16="http://schemas.microsoft.com/office/drawing/2014/main" val="113821291"/>
                    </a:ext>
                  </a:extLst>
                </a:gridCol>
              </a:tblGrid>
              <a:tr h="974123">
                <a:tc>
                  <a:txBody>
                    <a:bodyPr/>
                    <a:lstStyle/>
                    <a:p>
                      <a:pPr algn="ctr" fontAlgn="ctr">
                        <a:spcBef>
                          <a:spcPts val="0"/>
                        </a:spcBef>
                        <a:spcAft>
                          <a:spcPts val="0"/>
                        </a:spcAft>
                      </a:pPr>
                      <a:r>
                        <a:rPr lang="en-US" sz="3300" b="0" i="0" u="none" strike="noStrike">
                          <a:solidFill>
                            <a:srgbClr val="000000"/>
                          </a:solidFill>
                          <a:effectLst/>
                          <a:latin typeface="Calibri" panose="020F0502020204030204" pitchFamily="34" charset="0"/>
                        </a:rPr>
                        <a:t>MANIA</a:t>
                      </a:r>
                      <a:endParaRPr lang="en-US" sz="5500" b="0" i="0" u="none" strike="noStrike">
                        <a:effectLst/>
                        <a:latin typeface="Arial" panose="020B0604020202020204" pitchFamily="34" charset="0"/>
                      </a:endParaRPr>
                    </a:p>
                  </a:txBody>
                  <a:tcPr marL="28895" marR="28895" marT="2889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0000"/>
                    </a:solidFill>
                  </a:tcPr>
                </a:tc>
                <a:tc>
                  <a:txBody>
                    <a:bodyPr/>
                    <a:lstStyle/>
                    <a:p>
                      <a:pPr algn="l" fontAlgn="b">
                        <a:spcBef>
                          <a:spcPts val="0"/>
                        </a:spcBef>
                        <a:spcAft>
                          <a:spcPts val="0"/>
                        </a:spcAft>
                      </a:pPr>
                      <a:r>
                        <a:rPr lang="en-US" sz="3300" b="0" i="0" u="none" strike="noStrike">
                          <a:solidFill>
                            <a:srgbClr val="FF0000"/>
                          </a:solidFill>
                          <a:effectLst/>
                          <a:latin typeface="Calibri" panose="020F0502020204030204" pitchFamily="34" charset="0"/>
                        </a:rPr>
                        <a:t> </a:t>
                      </a:r>
                      <a:endParaRPr lang="en-US" sz="5500" b="0" i="0" u="none" strike="noStrike">
                        <a:effectLst/>
                        <a:latin typeface="Arial" panose="020B0604020202020204" pitchFamily="34" charset="0"/>
                      </a:endParaRPr>
                    </a:p>
                  </a:txBody>
                  <a:tcPr marL="28895" marR="28895" marT="2889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0000"/>
                    </a:solidFill>
                  </a:tcPr>
                </a:tc>
                <a:extLst>
                  <a:ext uri="{0D108BD9-81ED-4DB2-BD59-A6C34878D82A}">
                    <a16:rowId xmlns:a16="http://schemas.microsoft.com/office/drawing/2014/main" val="3064461655"/>
                  </a:ext>
                </a:extLst>
              </a:tr>
              <a:tr h="411764">
                <a:tc>
                  <a:txBody>
                    <a:bodyPr/>
                    <a:lstStyle/>
                    <a:p>
                      <a:pPr algn="ctr" fontAlgn="ctr">
                        <a:spcBef>
                          <a:spcPts val="0"/>
                        </a:spcBef>
                        <a:spcAft>
                          <a:spcPts val="0"/>
                        </a:spcAft>
                      </a:pPr>
                      <a:r>
                        <a:rPr lang="en-US" sz="3300" b="0" i="0" u="none" strike="noStrike">
                          <a:solidFill>
                            <a:srgbClr val="000000"/>
                          </a:solidFill>
                          <a:effectLst/>
                          <a:latin typeface="Calibri" panose="020F0502020204030204" pitchFamily="34" charset="0"/>
                        </a:rPr>
                        <a:t>HYPOMANIA</a:t>
                      </a:r>
                      <a:endParaRPr lang="en-US" sz="5500" b="0" i="0" u="none" strike="noStrike">
                        <a:effectLst/>
                        <a:latin typeface="Arial" panose="020B0604020202020204" pitchFamily="34" charset="0"/>
                      </a:endParaRPr>
                    </a:p>
                  </a:txBody>
                  <a:tcPr marL="28895" marR="28895" marT="28895" marB="0" anchor="ctr">
                    <a:lnL w="12700" cap="flat" cmpd="sng" algn="ctr">
                      <a:solidFill>
                        <a:srgbClr val="000000"/>
                      </a:solidFill>
                      <a:prstDash val="solid"/>
                      <a:round/>
                      <a:headEnd type="none" w="med" len="med"/>
                      <a:tailEnd type="none" w="med" len="med"/>
                    </a:lnL>
                    <a:lnR>
                      <a:noFill/>
                    </a:lnR>
                    <a:lnT>
                      <a:noFill/>
                    </a:lnT>
                    <a:lnB>
                      <a:noFill/>
                    </a:lnB>
                    <a:solidFill>
                      <a:srgbClr val="F4B084"/>
                    </a:solidFill>
                  </a:tcPr>
                </a:tc>
                <a:tc>
                  <a:txBody>
                    <a:bodyPr/>
                    <a:lstStyle/>
                    <a:p>
                      <a:pPr algn="l" fontAlgn="b">
                        <a:spcBef>
                          <a:spcPts val="0"/>
                        </a:spcBef>
                        <a:spcAft>
                          <a:spcPts val="0"/>
                        </a:spcAft>
                      </a:pPr>
                      <a:r>
                        <a:rPr lang="en-US" sz="3300" b="0" i="0" u="none" strike="noStrike">
                          <a:solidFill>
                            <a:srgbClr val="000000"/>
                          </a:solidFill>
                          <a:effectLst/>
                          <a:latin typeface="Calibri" panose="020F0502020204030204" pitchFamily="34" charset="0"/>
                        </a:rPr>
                        <a:t> </a:t>
                      </a:r>
                      <a:endParaRPr lang="en-US" sz="5500" b="0" i="0" u="none" strike="noStrike">
                        <a:effectLst/>
                        <a:latin typeface="Arial" panose="020B0604020202020204" pitchFamily="34" charset="0"/>
                      </a:endParaRPr>
                    </a:p>
                  </a:txBody>
                  <a:tcPr marL="28895" marR="28895" marT="28895" marB="0" anchor="b">
                    <a:lnL>
                      <a:noFill/>
                    </a:lnL>
                    <a:lnR w="12700" cap="flat" cmpd="sng" algn="ctr">
                      <a:solidFill>
                        <a:srgbClr val="000000"/>
                      </a:solidFill>
                      <a:prstDash val="solid"/>
                      <a:round/>
                      <a:headEnd type="none" w="med" len="med"/>
                      <a:tailEnd type="none" w="med" len="med"/>
                    </a:lnR>
                    <a:lnT>
                      <a:noFill/>
                    </a:lnT>
                    <a:lnB>
                      <a:noFill/>
                    </a:lnB>
                    <a:solidFill>
                      <a:srgbClr val="F4B084"/>
                    </a:solidFill>
                  </a:tcPr>
                </a:tc>
                <a:extLst>
                  <a:ext uri="{0D108BD9-81ED-4DB2-BD59-A6C34878D82A}">
                    <a16:rowId xmlns:a16="http://schemas.microsoft.com/office/drawing/2014/main" val="3672517301"/>
                  </a:ext>
                </a:extLst>
              </a:tr>
              <a:tr h="1122963">
                <a:tc>
                  <a:txBody>
                    <a:bodyPr/>
                    <a:lstStyle/>
                    <a:p>
                      <a:pPr algn="ctr" fontAlgn="ctr">
                        <a:spcBef>
                          <a:spcPts val="0"/>
                        </a:spcBef>
                        <a:spcAft>
                          <a:spcPts val="0"/>
                        </a:spcAft>
                      </a:pPr>
                      <a:r>
                        <a:rPr lang="en-US" sz="3300" b="0" i="0" u="none" strike="noStrike">
                          <a:solidFill>
                            <a:srgbClr val="000000"/>
                          </a:solidFill>
                          <a:effectLst/>
                          <a:latin typeface="Calibri" panose="020F0502020204030204" pitchFamily="34" charset="0"/>
                        </a:rPr>
                        <a:t>Nornal Range: Doing well (happiness, joy)</a:t>
                      </a:r>
                      <a:endParaRPr lang="en-US" sz="5500" b="0" i="0" u="none" strike="noStrike">
                        <a:effectLst/>
                        <a:latin typeface="Arial" panose="020B0604020202020204" pitchFamily="34" charset="0"/>
                      </a:endParaRPr>
                    </a:p>
                  </a:txBody>
                  <a:tcPr marL="28895" marR="28895" marT="28895" marB="0" anchor="ctr">
                    <a:lnL w="12700" cap="flat" cmpd="sng" algn="ctr">
                      <a:solidFill>
                        <a:srgbClr val="000000"/>
                      </a:solidFill>
                      <a:prstDash val="solid"/>
                      <a:round/>
                      <a:headEnd type="none" w="med" len="med"/>
                      <a:tailEnd type="none" w="med" len="med"/>
                    </a:lnL>
                    <a:lnR>
                      <a:noFill/>
                    </a:lnR>
                    <a:lnT>
                      <a:noFill/>
                    </a:lnT>
                    <a:lnB>
                      <a:noFill/>
                    </a:lnB>
                    <a:solidFill>
                      <a:srgbClr val="FFE699"/>
                    </a:solidFill>
                  </a:tcPr>
                </a:tc>
                <a:tc>
                  <a:txBody>
                    <a:bodyPr/>
                    <a:lstStyle/>
                    <a:p>
                      <a:pPr algn="l" fontAlgn="b">
                        <a:spcBef>
                          <a:spcPts val="0"/>
                        </a:spcBef>
                        <a:spcAft>
                          <a:spcPts val="0"/>
                        </a:spcAft>
                      </a:pPr>
                      <a:r>
                        <a:rPr lang="en-US" sz="3300" b="0" i="0" u="none" strike="noStrike">
                          <a:solidFill>
                            <a:srgbClr val="000000"/>
                          </a:solidFill>
                          <a:effectLst/>
                          <a:latin typeface="Calibri" panose="020F0502020204030204" pitchFamily="34" charset="0"/>
                        </a:rPr>
                        <a:t> </a:t>
                      </a:r>
                      <a:endParaRPr lang="en-US" sz="5500" b="0" i="0" u="none" strike="noStrike">
                        <a:effectLst/>
                        <a:latin typeface="Arial" panose="020B0604020202020204" pitchFamily="34" charset="0"/>
                      </a:endParaRPr>
                    </a:p>
                  </a:txBody>
                  <a:tcPr marL="28895" marR="28895" marT="28895" marB="0" anchor="b">
                    <a:lnL>
                      <a:noFill/>
                    </a:lnL>
                    <a:lnR w="12700" cap="flat" cmpd="sng" algn="ctr">
                      <a:solidFill>
                        <a:srgbClr val="000000"/>
                      </a:solidFill>
                      <a:prstDash val="solid"/>
                      <a:round/>
                      <a:headEnd type="none" w="med" len="med"/>
                      <a:tailEnd type="none" w="med" len="med"/>
                    </a:lnR>
                    <a:lnT>
                      <a:noFill/>
                    </a:lnT>
                    <a:lnB>
                      <a:noFill/>
                    </a:lnB>
                    <a:solidFill>
                      <a:srgbClr val="FFE699"/>
                    </a:solidFill>
                  </a:tcPr>
                </a:tc>
                <a:extLst>
                  <a:ext uri="{0D108BD9-81ED-4DB2-BD59-A6C34878D82A}">
                    <a16:rowId xmlns:a16="http://schemas.microsoft.com/office/drawing/2014/main" val="3812262163"/>
                  </a:ext>
                </a:extLst>
              </a:tr>
              <a:tr h="1065040">
                <a:tc>
                  <a:txBody>
                    <a:bodyPr/>
                    <a:lstStyle/>
                    <a:p>
                      <a:pPr algn="ctr" fontAlgn="ctr">
                        <a:spcBef>
                          <a:spcPts val="0"/>
                        </a:spcBef>
                        <a:spcAft>
                          <a:spcPts val="0"/>
                        </a:spcAft>
                      </a:pPr>
                      <a:r>
                        <a:rPr lang="en-US" sz="3300" b="0" i="0" u="none" strike="noStrike">
                          <a:solidFill>
                            <a:srgbClr val="000000"/>
                          </a:solidFill>
                          <a:effectLst/>
                          <a:latin typeface="Calibri" panose="020F0502020204030204" pitchFamily="34" charset="0"/>
                        </a:rPr>
                        <a:t>Normal Range: Not so well (sadness, grief)</a:t>
                      </a:r>
                      <a:endParaRPr lang="en-US" sz="5500" b="0" i="0" u="none" strike="noStrike">
                        <a:effectLst/>
                        <a:latin typeface="Arial" panose="020B0604020202020204" pitchFamily="34" charset="0"/>
                      </a:endParaRPr>
                    </a:p>
                  </a:txBody>
                  <a:tcPr marL="28895" marR="28895" marT="28895" marB="0" anchor="ctr">
                    <a:lnL w="1270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l" fontAlgn="b">
                        <a:spcBef>
                          <a:spcPts val="0"/>
                        </a:spcBef>
                        <a:spcAft>
                          <a:spcPts val="0"/>
                        </a:spcAft>
                      </a:pPr>
                      <a:r>
                        <a:rPr lang="en-US" sz="3300" b="0" i="0" u="none" strike="noStrike">
                          <a:solidFill>
                            <a:srgbClr val="000000"/>
                          </a:solidFill>
                          <a:effectLst/>
                          <a:latin typeface="Calibri" panose="020F0502020204030204" pitchFamily="34" charset="0"/>
                        </a:rPr>
                        <a:t> </a:t>
                      </a:r>
                      <a:endParaRPr lang="en-US" sz="5500" b="0" i="0" u="none" strike="noStrike">
                        <a:effectLst/>
                        <a:latin typeface="Arial" panose="020B0604020202020204" pitchFamily="34" charset="0"/>
                      </a:endParaRPr>
                    </a:p>
                  </a:txBody>
                  <a:tcPr marL="28895" marR="28895" marT="28895" marB="0" anchor="b">
                    <a:lnL>
                      <a:noFill/>
                    </a:lnL>
                    <a:lnR w="12700" cap="flat" cmpd="sng" algn="ctr">
                      <a:solidFill>
                        <a:srgbClr val="000000"/>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2691446945"/>
                  </a:ext>
                </a:extLst>
              </a:tr>
              <a:tr h="0">
                <a:tc>
                  <a:txBody>
                    <a:bodyPr/>
                    <a:lstStyle/>
                    <a:p>
                      <a:pPr algn="ctr" fontAlgn="ctr">
                        <a:spcBef>
                          <a:spcPts val="0"/>
                        </a:spcBef>
                        <a:spcAft>
                          <a:spcPts val="0"/>
                        </a:spcAft>
                      </a:pPr>
                      <a:r>
                        <a:rPr lang="en-US" sz="3300" b="0" i="0" u="none" strike="noStrike">
                          <a:solidFill>
                            <a:srgbClr val="000000"/>
                          </a:solidFill>
                          <a:effectLst/>
                          <a:latin typeface="Calibri" panose="020F0502020204030204" pitchFamily="34" charset="0"/>
                        </a:rPr>
                        <a:t>MILD to MODERATE DEPRESSIVE SYMPTOMS</a:t>
                      </a:r>
                      <a:endParaRPr lang="en-US" sz="5500" b="0" i="0" u="none" strike="noStrike">
                        <a:effectLst/>
                        <a:latin typeface="Arial" panose="020B0604020202020204" pitchFamily="34" charset="0"/>
                      </a:endParaRPr>
                    </a:p>
                  </a:txBody>
                  <a:tcPr marL="28895" marR="28895" marT="28895" marB="0" anchor="ctr">
                    <a:lnL w="12700" cap="flat" cmpd="sng" algn="ctr">
                      <a:solidFill>
                        <a:srgbClr val="000000"/>
                      </a:solidFill>
                      <a:prstDash val="solid"/>
                      <a:round/>
                      <a:headEnd type="none" w="med" len="med"/>
                      <a:tailEnd type="none" w="med" len="med"/>
                    </a:lnL>
                    <a:lnR>
                      <a:noFill/>
                    </a:lnR>
                    <a:lnT>
                      <a:noFill/>
                    </a:lnT>
                    <a:lnB>
                      <a:noFill/>
                    </a:lnB>
                    <a:solidFill>
                      <a:srgbClr val="9BC2E6"/>
                    </a:solidFill>
                  </a:tcPr>
                </a:tc>
                <a:tc>
                  <a:txBody>
                    <a:bodyPr/>
                    <a:lstStyle/>
                    <a:p>
                      <a:pPr algn="l" fontAlgn="b">
                        <a:spcBef>
                          <a:spcPts val="0"/>
                        </a:spcBef>
                        <a:spcAft>
                          <a:spcPts val="0"/>
                        </a:spcAft>
                      </a:pPr>
                      <a:r>
                        <a:rPr lang="en-US" sz="3300" b="0" i="0" u="none" strike="noStrike">
                          <a:solidFill>
                            <a:srgbClr val="000000"/>
                          </a:solidFill>
                          <a:effectLst/>
                          <a:latin typeface="Calibri" panose="020F0502020204030204" pitchFamily="34" charset="0"/>
                        </a:rPr>
                        <a:t> </a:t>
                      </a:r>
                      <a:endParaRPr lang="en-US" sz="5500" b="0" i="0" u="none" strike="noStrike">
                        <a:effectLst/>
                        <a:latin typeface="Arial" panose="020B0604020202020204" pitchFamily="34" charset="0"/>
                      </a:endParaRPr>
                    </a:p>
                  </a:txBody>
                  <a:tcPr marL="28895" marR="28895" marT="28895" marB="0" anchor="b">
                    <a:lnL>
                      <a:noFill/>
                    </a:lnL>
                    <a:lnR w="12700" cap="flat" cmpd="sng" algn="ctr">
                      <a:solidFill>
                        <a:srgbClr val="000000"/>
                      </a:solidFill>
                      <a:prstDash val="solid"/>
                      <a:round/>
                      <a:headEnd type="none" w="med" len="med"/>
                      <a:tailEnd type="none" w="med" len="med"/>
                    </a:lnR>
                    <a:lnT>
                      <a:noFill/>
                    </a:lnT>
                    <a:lnB>
                      <a:noFill/>
                    </a:lnB>
                    <a:solidFill>
                      <a:srgbClr val="9BC2E6"/>
                    </a:solidFill>
                  </a:tcPr>
                </a:tc>
                <a:extLst>
                  <a:ext uri="{0D108BD9-81ED-4DB2-BD59-A6C34878D82A}">
                    <a16:rowId xmlns:a16="http://schemas.microsoft.com/office/drawing/2014/main" val="4045617896"/>
                  </a:ext>
                </a:extLst>
              </a:tr>
              <a:tr h="653579">
                <a:tc>
                  <a:txBody>
                    <a:bodyPr/>
                    <a:lstStyle/>
                    <a:p>
                      <a:pPr algn="ctr" fontAlgn="ctr">
                        <a:spcBef>
                          <a:spcPts val="0"/>
                        </a:spcBef>
                        <a:spcAft>
                          <a:spcPts val="0"/>
                        </a:spcAft>
                      </a:pPr>
                      <a:r>
                        <a:rPr lang="en-US" sz="3300" b="0" i="0" u="none" strike="noStrike">
                          <a:solidFill>
                            <a:srgbClr val="000000"/>
                          </a:solidFill>
                          <a:effectLst/>
                          <a:latin typeface="Calibri" panose="020F0502020204030204" pitchFamily="34" charset="0"/>
                        </a:rPr>
                        <a:t>MAJOR DEPRESSION</a:t>
                      </a:r>
                      <a:endParaRPr lang="en-US" sz="5500" b="0" i="0" u="none" strike="noStrike">
                        <a:effectLst/>
                        <a:latin typeface="Arial" panose="020B0604020202020204" pitchFamily="34" charset="0"/>
                      </a:endParaRPr>
                    </a:p>
                  </a:txBody>
                  <a:tcPr marL="28895" marR="28895" marT="2889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4472C4"/>
                    </a:solidFill>
                  </a:tcPr>
                </a:tc>
                <a:tc>
                  <a:txBody>
                    <a:bodyPr/>
                    <a:lstStyle/>
                    <a:p>
                      <a:pPr algn="l" fontAlgn="b">
                        <a:spcBef>
                          <a:spcPts val="0"/>
                        </a:spcBef>
                        <a:spcAft>
                          <a:spcPts val="0"/>
                        </a:spcAft>
                      </a:pPr>
                      <a:r>
                        <a:rPr lang="en-US" sz="3300" b="0" i="0" u="none" strike="noStrike">
                          <a:solidFill>
                            <a:srgbClr val="000000"/>
                          </a:solidFill>
                          <a:effectLst/>
                          <a:latin typeface="Calibri" panose="020F0502020204030204" pitchFamily="34" charset="0"/>
                        </a:rPr>
                        <a:t> </a:t>
                      </a:r>
                      <a:endParaRPr lang="en-US" sz="5500" b="0" i="0" u="none" strike="noStrike">
                        <a:effectLst/>
                        <a:latin typeface="Arial" panose="020B0604020202020204" pitchFamily="34" charset="0"/>
                      </a:endParaRPr>
                    </a:p>
                  </a:txBody>
                  <a:tcPr marL="28895" marR="28895" marT="2889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2077316859"/>
                  </a:ext>
                </a:extLst>
              </a:tr>
            </a:tbl>
          </a:graphicData>
        </a:graphic>
      </p:graphicFrame>
      <p:sp>
        <p:nvSpPr>
          <p:cNvPr id="10" name="Freeform: Shape 9">
            <a:extLst>
              <a:ext uri="{FF2B5EF4-FFF2-40B4-BE49-F238E27FC236}">
                <a16:creationId xmlns:a16="http://schemas.microsoft.com/office/drawing/2014/main" id="{14E706F3-2941-4920-B3FE-505FEC7A19B2}"/>
              </a:ext>
            </a:extLst>
          </p:cNvPr>
          <p:cNvSpPr/>
          <p:nvPr/>
        </p:nvSpPr>
        <p:spPr>
          <a:xfrm>
            <a:off x="1722474" y="1976572"/>
            <a:ext cx="8846289" cy="4637132"/>
          </a:xfrm>
          <a:custGeom>
            <a:avLst/>
            <a:gdLst>
              <a:gd name="connsiteX0" fmla="*/ 0 w 8846289"/>
              <a:gd name="connsiteY0" fmla="*/ 4296637 h 4637132"/>
              <a:gd name="connsiteX1" fmla="*/ 2232838 w 8846289"/>
              <a:gd name="connsiteY1" fmla="*/ 1084 h 4637132"/>
              <a:gd name="connsiteX2" fmla="*/ 5847907 w 8846289"/>
              <a:gd name="connsiteY2" fmla="*/ 4636879 h 4637132"/>
              <a:gd name="connsiteX3" fmla="*/ 8846289 w 8846289"/>
              <a:gd name="connsiteY3" fmla="*/ 213735 h 4637132"/>
            </a:gdLst>
            <a:ahLst/>
            <a:cxnLst>
              <a:cxn ang="0">
                <a:pos x="connsiteX0" y="connsiteY0"/>
              </a:cxn>
              <a:cxn ang="0">
                <a:pos x="connsiteX1" y="connsiteY1"/>
              </a:cxn>
              <a:cxn ang="0">
                <a:pos x="connsiteX2" y="connsiteY2"/>
              </a:cxn>
              <a:cxn ang="0">
                <a:pos x="connsiteX3" y="connsiteY3"/>
              </a:cxn>
            </a:cxnLst>
            <a:rect l="l" t="t" r="r" b="b"/>
            <a:pathLst>
              <a:path w="8846289" h="4637132">
                <a:moveTo>
                  <a:pt x="0" y="4296637"/>
                </a:moveTo>
                <a:cubicBezTo>
                  <a:pt x="629093" y="2120507"/>
                  <a:pt x="1258187" y="-55623"/>
                  <a:pt x="2232838" y="1084"/>
                </a:cubicBezTo>
                <a:cubicBezTo>
                  <a:pt x="3207489" y="57791"/>
                  <a:pt x="4745665" y="4601437"/>
                  <a:pt x="5847907" y="4636879"/>
                </a:cubicBezTo>
                <a:cubicBezTo>
                  <a:pt x="6950149" y="4672321"/>
                  <a:pt x="8208336" y="986367"/>
                  <a:pt x="8846289" y="21373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C6B0B20-D51B-47C9-8883-50F4503307F1}"/>
              </a:ext>
            </a:extLst>
          </p:cNvPr>
          <p:cNvSpPr/>
          <p:nvPr/>
        </p:nvSpPr>
        <p:spPr>
          <a:xfrm>
            <a:off x="1382233" y="3657546"/>
            <a:ext cx="9058939" cy="1616305"/>
          </a:xfrm>
          <a:custGeom>
            <a:avLst/>
            <a:gdLst>
              <a:gd name="connsiteX0" fmla="*/ 0 w 9058939"/>
              <a:gd name="connsiteY0" fmla="*/ 1616203 h 1616305"/>
              <a:gd name="connsiteX1" fmla="*/ 1446027 w 9058939"/>
              <a:gd name="connsiteY1" fmla="*/ 54 h 1616305"/>
              <a:gd name="connsiteX2" fmla="*/ 2764465 w 9058939"/>
              <a:gd name="connsiteY2" fmla="*/ 1552407 h 1616305"/>
              <a:gd name="connsiteX3" fmla="*/ 3700130 w 9058939"/>
              <a:gd name="connsiteY3" fmla="*/ 42584 h 1616305"/>
              <a:gd name="connsiteX4" fmla="*/ 4444409 w 9058939"/>
              <a:gd name="connsiteY4" fmla="*/ 1531142 h 1616305"/>
              <a:gd name="connsiteX5" fmla="*/ 5805376 w 9058939"/>
              <a:gd name="connsiteY5" fmla="*/ 85114 h 1616305"/>
              <a:gd name="connsiteX6" fmla="*/ 6868632 w 9058939"/>
              <a:gd name="connsiteY6" fmla="*/ 1616203 h 1616305"/>
              <a:gd name="connsiteX7" fmla="*/ 7974418 w 9058939"/>
              <a:gd name="connsiteY7" fmla="*/ 170175 h 1616305"/>
              <a:gd name="connsiteX8" fmla="*/ 9058939 w 9058939"/>
              <a:gd name="connsiteY8" fmla="*/ 1594938 h 1616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8939" h="1616305">
                <a:moveTo>
                  <a:pt x="0" y="1616203"/>
                </a:moveTo>
                <a:cubicBezTo>
                  <a:pt x="492641" y="813445"/>
                  <a:pt x="985283" y="10687"/>
                  <a:pt x="1446027" y="54"/>
                </a:cubicBezTo>
                <a:cubicBezTo>
                  <a:pt x="1906771" y="-10579"/>
                  <a:pt x="2388781" y="1545319"/>
                  <a:pt x="2764465" y="1552407"/>
                </a:cubicBezTo>
                <a:cubicBezTo>
                  <a:pt x="3140149" y="1559495"/>
                  <a:pt x="3420139" y="46128"/>
                  <a:pt x="3700130" y="42584"/>
                </a:cubicBezTo>
                <a:cubicBezTo>
                  <a:pt x="3980121" y="39040"/>
                  <a:pt x="4093535" y="1524054"/>
                  <a:pt x="4444409" y="1531142"/>
                </a:cubicBezTo>
                <a:cubicBezTo>
                  <a:pt x="4795283" y="1538230"/>
                  <a:pt x="5401339" y="70937"/>
                  <a:pt x="5805376" y="85114"/>
                </a:cubicBezTo>
                <a:cubicBezTo>
                  <a:pt x="6209413" y="99291"/>
                  <a:pt x="6507125" y="1602026"/>
                  <a:pt x="6868632" y="1616203"/>
                </a:cubicBezTo>
                <a:cubicBezTo>
                  <a:pt x="7230139" y="1630380"/>
                  <a:pt x="7609367" y="173719"/>
                  <a:pt x="7974418" y="170175"/>
                </a:cubicBezTo>
                <a:cubicBezTo>
                  <a:pt x="8339469" y="166631"/>
                  <a:pt x="8699204" y="880784"/>
                  <a:pt x="9058939" y="159493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a:extLst>
              <a:ext uri="{FF2B5EF4-FFF2-40B4-BE49-F238E27FC236}">
                <a16:creationId xmlns:a16="http://schemas.microsoft.com/office/drawing/2014/main" id="{3979A261-4B1B-4228-98EB-C81FEA4756C8}"/>
              </a:ext>
            </a:extLst>
          </p:cNvPr>
          <p:cNvSpPr>
            <a:spLocks noGrp="1"/>
          </p:cNvSpPr>
          <p:nvPr>
            <p:ph type="sldNum" sz="quarter" idx="12"/>
          </p:nvPr>
        </p:nvSpPr>
        <p:spPr>
          <a:xfrm>
            <a:off x="9406269" y="6371875"/>
            <a:ext cx="2743200" cy="365125"/>
          </a:xfrm>
        </p:spPr>
        <p:txBody>
          <a:bodyPr/>
          <a:lstStyle/>
          <a:p>
            <a:fld id="{868FA78A-CD11-437C-92BC-481A11BD4AA8}" type="slidenum">
              <a:rPr lang="en-US" smtClean="0"/>
              <a:t>12</a:t>
            </a:fld>
            <a:r>
              <a:rPr lang="en-US"/>
              <a:t>L</a:t>
            </a:r>
          </a:p>
        </p:txBody>
      </p:sp>
    </p:spTree>
    <p:extLst>
      <p:ext uri="{BB962C8B-B14F-4D97-AF65-F5344CB8AC3E}">
        <p14:creationId xmlns:p14="http://schemas.microsoft.com/office/powerpoint/2010/main" val="134104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grpId="1" nodeType="clickEffect">
                                  <p:stCondLst>
                                    <p:cond delay="0"/>
                                  </p:stCondLst>
                                  <p:childTnLst>
                                    <p:animEffect transition="out" filter="dissolve">
                                      <p:cBhvr>
                                        <p:cTn id="10" dur="500"/>
                                        <p:tgtEl>
                                          <p:spTgt spid="12"/>
                                        </p:tgtEl>
                                      </p:cBhvr>
                                    </p:animEffect>
                                    <p:set>
                                      <p:cBhvr>
                                        <p:cTn id="11" dur="1" fill="hold">
                                          <p:stCondLst>
                                            <p:cond delay="499"/>
                                          </p:stCondLst>
                                        </p:cTn>
                                        <p:tgtEl>
                                          <p:spTgt spid="1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1" nodeType="after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2"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2" grpId="0" animBg="1"/>
      <p:bldP spid="1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Flowchart: Document 26">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3E5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0410FD-39BC-453D-A0BF-267FAAD77C5C}"/>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Mood </a:t>
            </a:r>
            <a:br>
              <a:rPr lang="en-US" sz="3200" kern="1200">
                <a:solidFill>
                  <a:srgbClr val="FFFFFF"/>
                </a:solidFill>
                <a:latin typeface="+mj-lt"/>
                <a:ea typeface="+mj-ea"/>
                <a:cs typeface="+mj-cs"/>
              </a:rPr>
            </a:br>
            <a:r>
              <a:rPr lang="en-US" sz="3200" kern="1200">
                <a:solidFill>
                  <a:srgbClr val="FFFFFF"/>
                </a:solidFill>
                <a:latin typeface="+mj-lt"/>
                <a:ea typeface="+mj-ea"/>
                <a:cs typeface="+mj-cs"/>
              </a:rPr>
              <a:t>Disorders: </a:t>
            </a:r>
            <a:br>
              <a:rPr lang="en-US" sz="3200" kern="1200">
                <a:solidFill>
                  <a:srgbClr val="FFFFFF"/>
                </a:solidFill>
                <a:latin typeface="+mj-lt"/>
                <a:ea typeface="+mj-ea"/>
                <a:cs typeface="+mj-cs"/>
              </a:rPr>
            </a:br>
            <a:r>
              <a:rPr lang="en-US" sz="3200" b="1" kern="1200">
                <a:solidFill>
                  <a:srgbClr val="FFFFFF"/>
                </a:solidFill>
                <a:latin typeface="+mj-lt"/>
                <a:ea typeface="+mj-ea"/>
                <a:cs typeface="+mj-cs"/>
              </a:rPr>
              <a:t>Depressive Episode Symptoms</a:t>
            </a:r>
          </a:p>
        </p:txBody>
      </p:sp>
      <p:pic>
        <p:nvPicPr>
          <p:cNvPr id="9" name="Picture 8">
            <a:extLst>
              <a:ext uri="{FF2B5EF4-FFF2-40B4-BE49-F238E27FC236}">
                <a16:creationId xmlns:a16="http://schemas.microsoft.com/office/drawing/2014/main" id="{5D1AD17F-7C59-4F31-BF13-00153A78FE49}"/>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18747" b="16458"/>
          <a:stretch/>
        </p:blipFill>
        <p:spPr>
          <a:xfrm>
            <a:off x="2677758" y="3019044"/>
            <a:ext cx="8876067" cy="3838956"/>
          </a:xfrm>
          <a:prstGeom prst="rect">
            <a:avLst/>
          </a:prstGeom>
        </p:spPr>
      </p:pic>
      <p:sp>
        <p:nvSpPr>
          <p:cNvPr id="23" name="Slide Number Placeholder 22">
            <a:extLst>
              <a:ext uri="{FF2B5EF4-FFF2-40B4-BE49-F238E27FC236}">
                <a16:creationId xmlns:a16="http://schemas.microsoft.com/office/drawing/2014/main" id="{21977845-07C0-414E-B628-916746D8BC31}"/>
              </a:ext>
            </a:extLst>
          </p:cNvPr>
          <p:cNvSpPr>
            <a:spLocks noGrp="1"/>
          </p:cNvSpPr>
          <p:nvPr>
            <p:ph type="sldNum" sz="quarter" idx="12"/>
          </p:nvPr>
        </p:nvSpPr>
        <p:spPr>
          <a:xfrm>
            <a:off x="9163493" y="6335085"/>
            <a:ext cx="2743200" cy="365125"/>
          </a:xfrm>
        </p:spPr>
        <p:txBody>
          <a:bodyPr/>
          <a:lstStyle/>
          <a:p>
            <a:fld id="{868FA78A-CD11-437C-92BC-481A11BD4AA8}" type="slidenum">
              <a:rPr lang="en-US" smtClean="0"/>
              <a:t>13</a:t>
            </a:fld>
            <a:r>
              <a:rPr lang="en-US"/>
              <a:t>L</a:t>
            </a:r>
          </a:p>
        </p:txBody>
      </p:sp>
      <p:pic>
        <p:nvPicPr>
          <p:cNvPr id="4" name="Picture 3">
            <a:extLst>
              <a:ext uri="{FF2B5EF4-FFF2-40B4-BE49-F238E27FC236}">
                <a16:creationId xmlns:a16="http://schemas.microsoft.com/office/drawing/2014/main" id="{C8A87796-C92C-423F-A72D-830AB1A76D0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115791" y="353099"/>
            <a:ext cx="2508155" cy="2508155"/>
          </a:xfrm>
          <a:prstGeom prst="rect">
            <a:avLst/>
          </a:prstGeom>
        </p:spPr>
      </p:pic>
    </p:spTree>
    <p:extLst>
      <p:ext uri="{BB962C8B-B14F-4D97-AF65-F5344CB8AC3E}">
        <p14:creationId xmlns:p14="http://schemas.microsoft.com/office/powerpoint/2010/main" val="1925224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A28658">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286D238-3DDE-44B3-9EDE-39EAC801B254}"/>
              </a:ext>
            </a:extLst>
          </p:cNvPr>
          <p:cNvSpPr>
            <a:spLocks noGrp="1"/>
          </p:cNvSpPr>
          <p:nvPr>
            <p:ph type="title"/>
          </p:nvPr>
        </p:nvSpPr>
        <p:spPr>
          <a:xfrm>
            <a:off x="524256" y="491260"/>
            <a:ext cx="6594189" cy="1625210"/>
          </a:xfrm>
        </p:spPr>
        <p:txBody>
          <a:bodyPr>
            <a:normAutofit/>
          </a:bodyPr>
          <a:lstStyle/>
          <a:p>
            <a:r>
              <a:rPr lang="en-US">
                <a:solidFill>
                  <a:srgbClr val="FFFFFF"/>
                </a:solidFill>
              </a:rPr>
              <a:t>Mood Disorders: </a:t>
            </a:r>
            <a:r>
              <a:rPr lang="en-US" b="1">
                <a:solidFill>
                  <a:srgbClr val="FFFFFF"/>
                </a:solidFill>
              </a:rPr>
              <a:t>Manic Episode Symptoms</a:t>
            </a:r>
            <a:endParaRPr lang="en-US">
              <a:solidFill>
                <a:srgbClr val="FFFFFF"/>
              </a:solidFill>
            </a:endParaRPr>
          </a:p>
        </p:txBody>
      </p:sp>
      <p:sp>
        <p:nvSpPr>
          <p:cNvPr id="25" name="Rectangle 1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1B34A6A-9D6F-48CA-8121-12DCDE7A2C73}"/>
              </a:ext>
            </a:extLst>
          </p:cNvPr>
          <p:cNvSpPr>
            <a:spLocks noGrp="1"/>
          </p:cNvSpPr>
          <p:nvPr>
            <p:ph idx="1"/>
          </p:nvPr>
        </p:nvSpPr>
        <p:spPr>
          <a:xfrm>
            <a:off x="8029319" y="491260"/>
            <a:ext cx="3424739" cy="5843842"/>
          </a:xfrm>
        </p:spPr>
        <p:txBody>
          <a:bodyPr anchor="ctr">
            <a:normAutofit/>
          </a:bodyPr>
          <a:lstStyle/>
          <a:p>
            <a:pPr marL="0" indent="0">
              <a:buNone/>
            </a:pPr>
            <a:r>
              <a:rPr lang="en-US" sz="3200" b="1">
                <a:solidFill>
                  <a:srgbClr val="FFFFFF"/>
                </a:solidFill>
              </a:rPr>
              <a:t>Dig Fast </a:t>
            </a:r>
            <a:br>
              <a:rPr lang="en-US" sz="3200" b="1">
                <a:solidFill>
                  <a:srgbClr val="FFFFFF"/>
                </a:solidFill>
              </a:rPr>
            </a:br>
            <a:r>
              <a:rPr lang="en-US" sz="1800">
                <a:solidFill>
                  <a:srgbClr val="FFFFFF"/>
                </a:solidFill>
              </a:rPr>
              <a:t>(</a:t>
            </a:r>
            <a:r>
              <a:rPr lang="en-US" sz="1800" err="1">
                <a:solidFill>
                  <a:srgbClr val="FFFFFF"/>
                </a:solidFill>
              </a:rPr>
              <a:t>Mneumonic</a:t>
            </a:r>
            <a:r>
              <a:rPr lang="en-US" sz="1800">
                <a:solidFill>
                  <a:srgbClr val="FFFFFF"/>
                </a:solidFill>
              </a:rPr>
              <a:t> for Mania)</a:t>
            </a:r>
          </a:p>
          <a:p>
            <a:pPr>
              <a:buFont typeface="Wingdings" panose="05000000000000000000" pitchFamily="2" charset="2"/>
              <a:buChar char="v"/>
            </a:pPr>
            <a:r>
              <a:rPr lang="en-US" sz="1800">
                <a:solidFill>
                  <a:srgbClr val="FFFFFF"/>
                </a:solidFill>
              </a:rPr>
              <a:t>D: Distractibility – poor focus</a:t>
            </a:r>
          </a:p>
          <a:p>
            <a:pPr>
              <a:buFont typeface="Wingdings" panose="05000000000000000000" pitchFamily="2" charset="2"/>
              <a:buChar char="v"/>
            </a:pPr>
            <a:r>
              <a:rPr lang="en-US" sz="1800">
                <a:solidFill>
                  <a:srgbClr val="FFFFFF"/>
                </a:solidFill>
              </a:rPr>
              <a:t>I: Insomnia – decreased need for sleep (rested after only a few hours of sleep)</a:t>
            </a:r>
          </a:p>
          <a:p>
            <a:pPr>
              <a:buFont typeface="Wingdings" panose="05000000000000000000" pitchFamily="2" charset="2"/>
              <a:buChar char="v"/>
            </a:pPr>
            <a:r>
              <a:rPr lang="en-US" sz="1800">
                <a:solidFill>
                  <a:srgbClr val="FFFFFF"/>
                </a:solidFill>
              </a:rPr>
              <a:t>G: Grandiosity – inflated self-esteem</a:t>
            </a:r>
          </a:p>
          <a:p>
            <a:pPr>
              <a:buFont typeface="Wingdings" panose="05000000000000000000" pitchFamily="2" charset="2"/>
              <a:buChar char="v"/>
            </a:pPr>
            <a:r>
              <a:rPr lang="en-US" sz="1800">
                <a:solidFill>
                  <a:srgbClr val="FFFFFF"/>
                </a:solidFill>
              </a:rPr>
              <a:t>F: Flight of Ideas – complaints of racing thoughts</a:t>
            </a:r>
          </a:p>
          <a:p>
            <a:pPr>
              <a:buFont typeface="Wingdings" panose="05000000000000000000" pitchFamily="2" charset="2"/>
              <a:buChar char="v"/>
            </a:pPr>
            <a:r>
              <a:rPr lang="en-US" sz="1800">
                <a:solidFill>
                  <a:srgbClr val="FFFFFF"/>
                </a:solidFill>
              </a:rPr>
              <a:t>A: Activities – increased goal-directed activities</a:t>
            </a:r>
          </a:p>
          <a:p>
            <a:pPr>
              <a:buFont typeface="Wingdings" panose="05000000000000000000" pitchFamily="2" charset="2"/>
              <a:buChar char="v"/>
            </a:pPr>
            <a:r>
              <a:rPr lang="en-US" sz="1800">
                <a:solidFill>
                  <a:srgbClr val="FFFFFF"/>
                </a:solidFill>
              </a:rPr>
              <a:t>S: Speech pressured (more talkative)</a:t>
            </a:r>
          </a:p>
          <a:p>
            <a:pPr>
              <a:buFont typeface="Wingdings" panose="05000000000000000000" pitchFamily="2" charset="2"/>
              <a:buChar char="v"/>
            </a:pPr>
            <a:r>
              <a:rPr lang="en-US" sz="1800">
                <a:solidFill>
                  <a:srgbClr val="FFFFFF"/>
                </a:solidFill>
              </a:rPr>
              <a:t>T: Thoughtlessness – risk taking behavior (sexual, financial, travel, driving)</a:t>
            </a:r>
          </a:p>
        </p:txBody>
      </p:sp>
      <p:pic>
        <p:nvPicPr>
          <p:cNvPr id="12" name="Picture 11" descr="A picture containing text, clipart&#10;&#10;Description automatically generated">
            <a:extLst>
              <a:ext uri="{FF2B5EF4-FFF2-40B4-BE49-F238E27FC236}">
                <a16:creationId xmlns:a16="http://schemas.microsoft.com/office/drawing/2014/main" id="{7E102855-1470-4DBC-A407-C23F07647B3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1936" b="12226"/>
          <a:stretch/>
        </p:blipFill>
        <p:spPr>
          <a:xfrm>
            <a:off x="737942" y="2378339"/>
            <a:ext cx="5785104" cy="4387327"/>
          </a:xfrm>
          <a:prstGeom prst="rect">
            <a:avLst/>
          </a:prstGeom>
        </p:spPr>
      </p:pic>
      <p:sp>
        <p:nvSpPr>
          <p:cNvPr id="14" name="TextBox 13">
            <a:extLst>
              <a:ext uri="{FF2B5EF4-FFF2-40B4-BE49-F238E27FC236}">
                <a16:creationId xmlns:a16="http://schemas.microsoft.com/office/drawing/2014/main" id="{B09579C3-A23B-465A-97EC-339C522A6361}"/>
              </a:ext>
            </a:extLst>
          </p:cNvPr>
          <p:cNvSpPr txBox="1"/>
          <p:nvPr/>
        </p:nvSpPr>
        <p:spPr>
          <a:xfrm>
            <a:off x="321732" y="6534834"/>
            <a:ext cx="3229542" cy="230832"/>
          </a:xfrm>
          <a:prstGeom prst="rect">
            <a:avLst/>
          </a:prstGeom>
          <a:noFill/>
        </p:spPr>
        <p:txBody>
          <a:bodyPr wrap="square" rtlCol="0">
            <a:spAutoFit/>
          </a:bodyPr>
          <a:lstStyle/>
          <a:p>
            <a:r>
              <a:rPr lang="en-US" sz="900">
                <a:hlinkClick r:id="rId4" tooltip="http://terryin-sites.blogspot.com/"/>
              </a:rPr>
              <a:t>This Photo</a:t>
            </a:r>
            <a:r>
              <a:rPr lang="en-US" sz="900"/>
              <a:t> by Unknown Author is licensed under </a:t>
            </a:r>
            <a:r>
              <a:rPr lang="en-US" sz="900">
                <a:hlinkClick r:id="rId5" tooltip="https://creativecommons.org/licenses/by-nc/3.0/"/>
              </a:rPr>
              <a:t>CC BY-NC</a:t>
            </a:r>
            <a:endParaRPr lang="en-US" sz="900"/>
          </a:p>
        </p:txBody>
      </p:sp>
      <p:sp>
        <p:nvSpPr>
          <p:cNvPr id="15" name="Slide Number Placeholder 14">
            <a:extLst>
              <a:ext uri="{FF2B5EF4-FFF2-40B4-BE49-F238E27FC236}">
                <a16:creationId xmlns:a16="http://schemas.microsoft.com/office/drawing/2014/main" id="{74FE79E5-3E2B-4775-B178-DB2B44F8A0E7}"/>
              </a:ext>
            </a:extLst>
          </p:cNvPr>
          <p:cNvSpPr>
            <a:spLocks noGrp="1"/>
          </p:cNvSpPr>
          <p:nvPr>
            <p:ph type="sldNum" sz="quarter" idx="12"/>
          </p:nvPr>
        </p:nvSpPr>
        <p:spPr>
          <a:xfrm>
            <a:off x="9298190" y="6452383"/>
            <a:ext cx="2743200" cy="365125"/>
          </a:xfrm>
        </p:spPr>
        <p:txBody>
          <a:bodyPr/>
          <a:lstStyle/>
          <a:p>
            <a:fld id="{868FA78A-CD11-437C-92BC-481A11BD4AA8}" type="slidenum">
              <a:rPr lang="en-US" smtClean="0"/>
              <a:t>14</a:t>
            </a:fld>
            <a:r>
              <a:rPr lang="en-US"/>
              <a:t>L</a:t>
            </a:r>
          </a:p>
        </p:txBody>
      </p:sp>
    </p:spTree>
    <p:extLst>
      <p:ext uri="{BB962C8B-B14F-4D97-AF65-F5344CB8AC3E}">
        <p14:creationId xmlns:p14="http://schemas.microsoft.com/office/powerpoint/2010/main" val="3031333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0410FD-39BC-453D-A0BF-267FAAD77C5C}"/>
              </a:ext>
            </a:extLst>
          </p:cNvPr>
          <p:cNvSpPr>
            <a:spLocks noGrp="1"/>
          </p:cNvSpPr>
          <p:nvPr>
            <p:ph type="title"/>
          </p:nvPr>
        </p:nvSpPr>
        <p:spPr>
          <a:xfrm>
            <a:off x="524741" y="620392"/>
            <a:ext cx="3808268" cy="5504688"/>
          </a:xfrm>
        </p:spPr>
        <p:txBody>
          <a:bodyPr>
            <a:normAutofit/>
          </a:bodyPr>
          <a:lstStyle/>
          <a:p>
            <a:pPr algn="ctr"/>
            <a:r>
              <a:rPr lang="en-US" sz="4800">
                <a:solidFill>
                  <a:schemeClr val="bg1"/>
                </a:solidFill>
              </a:rPr>
              <a:t>Adult Mood Disorders:</a:t>
            </a:r>
            <a:br>
              <a:rPr lang="en-US" sz="4800">
                <a:solidFill>
                  <a:schemeClr val="bg1"/>
                </a:solidFill>
              </a:rPr>
            </a:br>
            <a:r>
              <a:rPr lang="en-US" sz="6000">
                <a:solidFill>
                  <a:schemeClr val="bg1"/>
                </a:solidFill>
              </a:rPr>
              <a:t> </a:t>
            </a:r>
            <a:br>
              <a:rPr lang="en-US" sz="6000">
                <a:solidFill>
                  <a:schemeClr val="bg1"/>
                </a:solidFill>
              </a:rPr>
            </a:br>
            <a:r>
              <a:rPr lang="en-US" sz="6000" b="1">
                <a:solidFill>
                  <a:schemeClr val="bg1"/>
                </a:solidFill>
              </a:rPr>
              <a:t>Depressive</a:t>
            </a:r>
            <a:endParaRPr lang="en-US" sz="6000">
              <a:solidFill>
                <a:schemeClr val="bg1"/>
              </a:solidFill>
            </a:endParaRPr>
          </a:p>
        </p:txBody>
      </p:sp>
      <p:graphicFrame>
        <p:nvGraphicFramePr>
          <p:cNvPr id="24" name="Content Placeholder 2">
            <a:extLst>
              <a:ext uri="{FF2B5EF4-FFF2-40B4-BE49-F238E27FC236}">
                <a16:creationId xmlns:a16="http://schemas.microsoft.com/office/drawing/2014/main" id="{71C6C826-FCBA-4D41-9CDE-1DD2A58DE981}"/>
              </a:ext>
            </a:extLst>
          </p:cNvPr>
          <p:cNvGraphicFramePr>
            <a:graphicFrameLocks noGrp="1"/>
          </p:cNvGraphicFramePr>
          <p:nvPr>
            <p:ph idx="1"/>
            <p:extLst>
              <p:ext uri="{D42A27DB-BD31-4B8C-83A1-F6EECF244321}">
                <p14:modId xmlns:p14="http://schemas.microsoft.com/office/powerpoint/2010/main" val="294867294"/>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657B32CE-955E-43EB-8A55-4DA0F2CA866F}"/>
              </a:ext>
            </a:extLst>
          </p:cNvPr>
          <p:cNvSpPr>
            <a:spLocks noGrp="1"/>
          </p:cNvSpPr>
          <p:nvPr>
            <p:ph type="sldNum" sz="quarter" idx="12"/>
          </p:nvPr>
        </p:nvSpPr>
        <p:spPr/>
        <p:txBody>
          <a:bodyPr/>
          <a:lstStyle/>
          <a:p>
            <a:fld id="{868FA78A-CD11-437C-92BC-481A11BD4AA8}" type="slidenum">
              <a:rPr lang="en-US" smtClean="0"/>
              <a:t>15</a:t>
            </a:fld>
            <a:r>
              <a:rPr lang="en-US"/>
              <a:t>L</a:t>
            </a:r>
          </a:p>
        </p:txBody>
      </p:sp>
    </p:spTree>
    <p:extLst>
      <p:ext uri="{BB962C8B-B14F-4D97-AF65-F5344CB8AC3E}">
        <p14:creationId xmlns:p14="http://schemas.microsoft.com/office/powerpoint/2010/main" val="3201549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4D0410FD-39BC-453D-A0BF-267FAAD77C5C}"/>
              </a:ext>
            </a:extLst>
          </p:cNvPr>
          <p:cNvSpPr>
            <a:spLocks noGrp="1"/>
          </p:cNvSpPr>
          <p:nvPr>
            <p:ph type="title"/>
          </p:nvPr>
        </p:nvSpPr>
        <p:spPr>
          <a:xfrm>
            <a:off x="731520" y="731520"/>
            <a:ext cx="6089904" cy="1426464"/>
          </a:xfrm>
        </p:spPr>
        <p:txBody>
          <a:bodyPr>
            <a:normAutofit/>
          </a:bodyPr>
          <a:lstStyle/>
          <a:p>
            <a:r>
              <a:rPr lang="en-US" sz="4000">
                <a:solidFill>
                  <a:srgbClr val="FFFFFF"/>
                </a:solidFill>
              </a:rPr>
              <a:t>Adult Mood Disorders: </a:t>
            </a:r>
            <a:br>
              <a:rPr lang="en-US">
                <a:solidFill>
                  <a:srgbClr val="FFFFFF"/>
                </a:solidFill>
              </a:rPr>
            </a:br>
            <a:r>
              <a:rPr lang="en-US" sz="5400" b="1">
                <a:solidFill>
                  <a:srgbClr val="FFFFFF"/>
                </a:solidFill>
              </a:rPr>
              <a:t>Bipolar</a:t>
            </a:r>
            <a:endParaRPr lang="en-US">
              <a:solidFill>
                <a:srgbClr val="FFFFFF"/>
              </a:solidFill>
            </a:endParaRPr>
          </a:p>
        </p:txBody>
      </p:sp>
      <p:sp>
        <p:nvSpPr>
          <p:cNvPr id="29" name="Rectangle 2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1" name="Rectangle 30">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3" name="Rectangle 3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2">
            <a:extLst>
              <a:ext uri="{FF2B5EF4-FFF2-40B4-BE49-F238E27FC236}">
                <a16:creationId xmlns:a16="http://schemas.microsoft.com/office/drawing/2014/main" id="{ED0E91A6-F2AC-47E7-8F8C-1587A04AEAA9}"/>
              </a:ext>
            </a:extLst>
          </p:cNvPr>
          <p:cNvSpPr>
            <a:spLocks noGrp="1"/>
          </p:cNvSpPr>
          <p:nvPr>
            <p:ph idx="1"/>
          </p:nvPr>
        </p:nvSpPr>
        <p:spPr>
          <a:xfrm>
            <a:off x="789456" y="2798385"/>
            <a:ext cx="10597729" cy="3283260"/>
          </a:xfrm>
        </p:spPr>
        <p:txBody>
          <a:bodyPr anchor="ctr">
            <a:normAutofit/>
          </a:bodyPr>
          <a:lstStyle/>
          <a:p>
            <a:r>
              <a:rPr lang="en-US" sz="2500"/>
              <a:t>Bipolar I Disorder</a:t>
            </a:r>
          </a:p>
          <a:p>
            <a:r>
              <a:rPr lang="en-US" sz="2500"/>
              <a:t>Bipolar II Disorder</a:t>
            </a:r>
          </a:p>
          <a:p>
            <a:r>
              <a:rPr lang="en-US" sz="2500"/>
              <a:t>Cyclothymic Disorder </a:t>
            </a:r>
          </a:p>
          <a:p>
            <a:r>
              <a:rPr lang="en-US" sz="2500"/>
              <a:t>Substance-Induced Bipolar Disorder </a:t>
            </a:r>
          </a:p>
          <a:p>
            <a:r>
              <a:rPr lang="en-US" sz="2500"/>
              <a:t>Bipolar and Related Disorder Due to Another Medical Condition </a:t>
            </a:r>
          </a:p>
          <a:p>
            <a:r>
              <a:rPr lang="en-US" sz="2500"/>
              <a:t>Other Specified Bipolar and Related Disorder  </a:t>
            </a:r>
          </a:p>
          <a:p>
            <a:r>
              <a:rPr lang="en-US" sz="2500"/>
              <a:t>Unspecified Bipolar and Related Disorder</a:t>
            </a:r>
          </a:p>
          <a:p>
            <a:pPr lvl="1"/>
            <a:endParaRPr lang="en-US" sz="2500"/>
          </a:p>
        </p:txBody>
      </p:sp>
      <p:sp>
        <p:nvSpPr>
          <p:cNvPr id="4" name="Slide Number Placeholder 3">
            <a:extLst>
              <a:ext uri="{FF2B5EF4-FFF2-40B4-BE49-F238E27FC236}">
                <a16:creationId xmlns:a16="http://schemas.microsoft.com/office/drawing/2014/main" id="{E9A89ED8-2679-4668-83DD-127A3381191A}"/>
              </a:ext>
            </a:extLst>
          </p:cNvPr>
          <p:cNvSpPr>
            <a:spLocks noGrp="1"/>
          </p:cNvSpPr>
          <p:nvPr>
            <p:ph type="sldNum" sz="quarter" idx="12"/>
          </p:nvPr>
        </p:nvSpPr>
        <p:spPr/>
        <p:txBody>
          <a:bodyPr/>
          <a:lstStyle/>
          <a:p>
            <a:fld id="{868FA78A-CD11-437C-92BC-481A11BD4AA8}" type="slidenum">
              <a:rPr lang="en-US" smtClean="0"/>
              <a:t>16</a:t>
            </a:fld>
            <a:r>
              <a:rPr lang="en-US"/>
              <a:t>L</a:t>
            </a:r>
          </a:p>
        </p:txBody>
      </p:sp>
    </p:spTree>
    <p:extLst>
      <p:ext uri="{BB962C8B-B14F-4D97-AF65-F5344CB8AC3E}">
        <p14:creationId xmlns:p14="http://schemas.microsoft.com/office/powerpoint/2010/main" val="2096745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67C72CCC-256D-418C-818A-A477963D74A8}"/>
              </a:ext>
            </a:extLst>
          </p:cNvPr>
          <p:cNvPicPr>
            <a:picLocks noGrp="1" noChangeAspect="1"/>
          </p:cNvPicPr>
          <p:nvPr>
            <p:ph idx="1"/>
          </p:nvPr>
        </p:nvPicPr>
        <p:blipFill rotWithShape="1">
          <a:blip r:embed="rId3"/>
          <a:srcRect r="4653" b="-1"/>
          <a:stretch/>
        </p:blipFill>
        <p:spPr>
          <a:xfrm>
            <a:off x="457200" y="457200"/>
            <a:ext cx="11277600" cy="5943600"/>
          </a:xfrm>
          <a:prstGeom prst="rect">
            <a:avLst/>
          </a:prstGeom>
        </p:spPr>
      </p:pic>
      <p:sp>
        <p:nvSpPr>
          <p:cNvPr id="4" name="Slide Number Placeholder 3">
            <a:extLst>
              <a:ext uri="{FF2B5EF4-FFF2-40B4-BE49-F238E27FC236}">
                <a16:creationId xmlns:a16="http://schemas.microsoft.com/office/drawing/2014/main" id="{AC1ABDA6-ABA6-4EE5-99F9-7BD2ECADF8E3}"/>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868FA78A-CD11-437C-92BC-481A11BD4AA8}" type="slidenum">
              <a:rPr lang="en-US" sz="1100">
                <a:solidFill>
                  <a:srgbClr val="FFFFFF"/>
                </a:solidFill>
              </a:rPr>
              <a:pPr>
                <a:spcAft>
                  <a:spcPts val="600"/>
                </a:spcAft>
              </a:pPr>
              <a:t>17</a:t>
            </a:fld>
            <a:r>
              <a:rPr lang="en-US" sz="1100">
                <a:solidFill>
                  <a:srgbClr val="FFFFFF"/>
                </a:solidFill>
              </a:rPr>
              <a:t>L</a:t>
            </a:r>
          </a:p>
        </p:txBody>
      </p:sp>
    </p:spTree>
    <p:extLst>
      <p:ext uri="{BB962C8B-B14F-4D97-AF65-F5344CB8AC3E}">
        <p14:creationId xmlns:p14="http://schemas.microsoft.com/office/powerpoint/2010/main" val="3959786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0410FD-39BC-453D-A0BF-267FAAD77C5C}"/>
              </a:ext>
            </a:extLst>
          </p:cNvPr>
          <p:cNvSpPr>
            <a:spLocks noGrp="1"/>
          </p:cNvSpPr>
          <p:nvPr>
            <p:ph type="title"/>
          </p:nvPr>
        </p:nvSpPr>
        <p:spPr>
          <a:xfrm>
            <a:off x="686834" y="1153572"/>
            <a:ext cx="3200400" cy="4461163"/>
          </a:xfrm>
        </p:spPr>
        <p:txBody>
          <a:bodyPr>
            <a:normAutofit/>
          </a:bodyPr>
          <a:lstStyle/>
          <a:p>
            <a:r>
              <a:rPr lang="en-US">
                <a:solidFill>
                  <a:srgbClr val="FFFFFF"/>
                </a:solidFill>
              </a:rPr>
              <a:t>Mood Disorder Insights</a:t>
            </a:r>
          </a:p>
        </p:txBody>
      </p:sp>
      <p:sp>
        <p:nvSpPr>
          <p:cNvPr id="31" name="Arc 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D0E91A6-F2AC-47E7-8F8C-1587A04AEAA9}"/>
              </a:ext>
            </a:extLst>
          </p:cNvPr>
          <p:cNvSpPr>
            <a:spLocks noGrp="1"/>
          </p:cNvSpPr>
          <p:nvPr>
            <p:ph idx="1"/>
          </p:nvPr>
        </p:nvSpPr>
        <p:spPr>
          <a:xfrm>
            <a:off x="4447308" y="319088"/>
            <a:ext cx="7439892" cy="6538912"/>
          </a:xfrm>
        </p:spPr>
        <p:txBody>
          <a:bodyPr anchor="ctr">
            <a:normAutofit/>
          </a:bodyPr>
          <a:lstStyle/>
          <a:p>
            <a:pPr marL="0" indent="0">
              <a:buNone/>
            </a:pPr>
            <a:r>
              <a:rPr lang="en-US" sz="2000" b="1">
                <a:solidFill>
                  <a:srgbClr val="002060"/>
                </a:solidFill>
                <a:latin typeface="Arial Black" panose="020B0A04020102020204" pitchFamily="34" charset="0"/>
              </a:rPr>
              <a:t>Cyclical</a:t>
            </a:r>
            <a:r>
              <a:rPr lang="en-US" sz="2000"/>
              <a:t> </a:t>
            </a:r>
            <a:r>
              <a:rPr lang="en-US" sz="1800"/>
              <a:t>– Pay attention to patterns/cycles. Increases in hypersexuality &amp;  elopement can be indicative of a manic/hypomanic episode.</a:t>
            </a:r>
            <a:br>
              <a:rPr lang="en-US" sz="1800"/>
            </a:br>
            <a:endParaRPr lang="en-US" sz="1800" b="1"/>
          </a:p>
          <a:p>
            <a:pPr marL="0" indent="0">
              <a:buNone/>
            </a:pPr>
            <a:r>
              <a:rPr lang="en-US" sz="2000" b="1">
                <a:solidFill>
                  <a:srgbClr val="002060"/>
                </a:solidFill>
                <a:latin typeface="Arial Black" panose="020B0A04020102020204" pitchFamily="34" charset="0"/>
              </a:rPr>
              <a:t>Essential behavior to track: SLEEP </a:t>
            </a:r>
          </a:p>
          <a:p>
            <a:r>
              <a:rPr lang="en-US" sz="1800"/>
              <a:t>There are a number of techniques that can be used to improve sleep </a:t>
            </a:r>
            <a:r>
              <a:rPr lang="en-US" sz="1800" b="1" u="sng"/>
              <a:t>data</a:t>
            </a:r>
            <a:r>
              <a:rPr lang="en-US" sz="1800"/>
              <a:t> (other than awake staff at night).</a:t>
            </a:r>
          </a:p>
          <a:p>
            <a:pPr lvl="1"/>
            <a:r>
              <a:rPr lang="en-US" sz="1800"/>
              <a:t>Wristwatch with app (Fitbit, Apple watch, generic brand sleep tracking watches like </a:t>
            </a:r>
            <a:r>
              <a:rPr lang="en-US" sz="1800" err="1"/>
              <a:t>FitPro</a:t>
            </a:r>
            <a:r>
              <a:rPr lang="en-US" sz="1800"/>
              <a:t>, etc.)</a:t>
            </a:r>
          </a:p>
          <a:p>
            <a:pPr lvl="1"/>
            <a:r>
              <a:rPr lang="en-US" sz="1800"/>
              <a:t>Sleep tracking mat placed under mattress that monitors sleep through movement, breathing, time out of bed, etc. (e.g., </a:t>
            </a:r>
            <a:r>
              <a:rPr lang="en-US" sz="1800" err="1"/>
              <a:t>Whithings</a:t>
            </a:r>
            <a:r>
              <a:rPr lang="en-US" sz="1800"/>
              <a:t> brand)</a:t>
            </a:r>
          </a:p>
          <a:p>
            <a:pPr lvl="1"/>
            <a:r>
              <a:rPr lang="en-US" sz="1800"/>
              <a:t>Be sure to note when sleep is made up through naps or sleeping in.</a:t>
            </a:r>
          </a:p>
          <a:p>
            <a:pPr lvl="1"/>
            <a:endParaRPr lang="en-US" sz="1800"/>
          </a:p>
          <a:p>
            <a:pPr marL="0" indent="0">
              <a:buNone/>
            </a:pPr>
            <a:r>
              <a:rPr lang="en-US" sz="2000" b="1">
                <a:solidFill>
                  <a:srgbClr val="002060"/>
                </a:solidFill>
                <a:latin typeface="Arial Black" panose="020B0A04020102020204" pitchFamily="34" charset="0"/>
              </a:rPr>
              <a:t>Mood Trackers</a:t>
            </a:r>
          </a:p>
          <a:p>
            <a:r>
              <a:rPr lang="en-US" sz="1800"/>
              <a:t>Subjective state of mood is important. </a:t>
            </a:r>
          </a:p>
          <a:p>
            <a:r>
              <a:rPr lang="en-US" sz="1800"/>
              <a:t>Use various techniques to help the individual track mood when possible such as: </a:t>
            </a:r>
          </a:p>
          <a:p>
            <a:pPr lvl="1"/>
            <a:r>
              <a:rPr lang="en-US" sz="1800"/>
              <a:t>Rating scales offered by staff, </a:t>
            </a:r>
          </a:p>
          <a:p>
            <a:pPr lvl="1"/>
            <a:r>
              <a:rPr lang="en-US" sz="1800"/>
              <a:t>Personal rating journals, </a:t>
            </a:r>
          </a:p>
          <a:p>
            <a:pPr lvl="1"/>
            <a:r>
              <a:rPr lang="en-US" sz="1800"/>
              <a:t>Phone/iPad/tablet mood trackers apps.</a:t>
            </a:r>
          </a:p>
        </p:txBody>
      </p:sp>
      <p:sp>
        <p:nvSpPr>
          <p:cNvPr id="4" name="Slide Number Placeholder 3">
            <a:extLst>
              <a:ext uri="{FF2B5EF4-FFF2-40B4-BE49-F238E27FC236}">
                <a16:creationId xmlns:a16="http://schemas.microsoft.com/office/drawing/2014/main" id="{016E23DF-AF28-453A-B469-5D36C267A344}"/>
              </a:ext>
            </a:extLst>
          </p:cNvPr>
          <p:cNvSpPr>
            <a:spLocks noGrp="1"/>
          </p:cNvSpPr>
          <p:nvPr>
            <p:ph type="sldNum" sz="quarter" idx="12"/>
          </p:nvPr>
        </p:nvSpPr>
        <p:spPr/>
        <p:txBody>
          <a:bodyPr/>
          <a:lstStyle/>
          <a:p>
            <a:fld id="{868FA78A-CD11-437C-92BC-481A11BD4AA8}" type="slidenum">
              <a:rPr lang="en-US" smtClean="0"/>
              <a:t>18</a:t>
            </a:fld>
            <a:r>
              <a:rPr lang="en-US"/>
              <a:t>L</a:t>
            </a:r>
          </a:p>
        </p:txBody>
      </p:sp>
    </p:spTree>
    <p:extLst>
      <p:ext uri="{BB962C8B-B14F-4D97-AF65-F5344CB8AC3E}">
        <p14:creationId xmlns:p14="http://schemas.microsoft.com/office/powerpoint/2010/main" val="889229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2AC48-2D06-4EEC-AD23-ED09381E751A}"/>
              </a:ext>
            </a:extLst>
          </p:cNvPr>
          <p:cNvSpPr>
            <a:spLocks noGrp="1"/>
          </p:cNvSpPr>
          <p:nvPr>
            <p:ph type="title"/>
          </p:nvPr>
        </p:nvSpPr>
        <p:spPr>
          <a:xfrm>
            <a:off x="762001" y="803325"/>
            <a:ext cx="5314536" cy="1325563"/>
          </a:xfrm>
        </p:spPr>
        <p:txBody>
          <a:bodyPr>
            <a:normAutofit/>
          </a:bodyPr>
          <a:lstStyle/>
          <a:p>
            <a:r>
              <a:rPr lang="en-US"/>
              <a:t>Sleep-Wake Disorders: Insomnia</a:t>
            </a:r>
          </a:p>
        </p:txBody>
      </p:sp>
      <p:sp>
        <p:nvSpPr>
          <p:cNvPr id="3" name="Content Placeholder 2">
            <a:extLst>
              <a:ext uri="{FF2B5EF4-FFF2-40B4-BE49-F238E27FC236}">
                <a16:creationId xmlns:a16="http://schemas.microsoft.com/office/drawing/2014/main" id="{C488EEE9-A766-4BB1-8224-10B500CB1EB5}"/>
              </a:ext>
            </a:extLst>
          </p:cNvPr>
          <p:cNvSpPr>
            <a:spLocks noGrp="1"/>
          </p:cNvSpPr>
          <p:nvPr>
            <p:ph idx="1"/>
          </p:nvPr>
        </p:nvSpPr>
        <p:spPr>
          <a:xfrm>
            <a:off x="762000" y="2279018"/>
            <a:ext cx="7276214" cy="4206842"/>
          </a:xfrm>
        </p:spPr>
        <p:txBody>
          <a:bodyPr anchor="t">
            <a:normAutofit fontScale="92500" lnSpcReduction="20000"/>
          </a:bodyPr>
          <a:lstStyle/>
          <a:p>
            <a:r>
              <a:rPr lang="en-US" sz="2400"/>
              <a:t>Insomnia = Hyperarousal</a:t>
            </a:r>
          </a:p>
          <a:p>
            <a:endParaRPr lang="en-US" sz="2400"/>
          </a:p>
          <a:p>
            <a:r>
              <a:rPr lang="en-US" sz="2400"/>
              <a:t>Insomnia Disorder has 3 types: </a:t>
            </a:r>
          </a:p>
          <a:p>
            <a:pPr lvl="1"/>
            <a:r>
              <a:rPr lang="en-US" i="1"/>
              <a:t>Sleep onset insomnia </a:t>
            </a:r>
            <a:endParaRPr lang="en-US"/>
          </a:p>
          <a:p>
            <a:pPr lvl="1"/>
            <a:r>
              <a:rPr lang="en-US" i="1"/>
              <a:t>Sleep maintenance insomnia</a:t>
            </a:r>
            <a:endParaRPr lang="en-US"/>
          </a:p>
          <a:p>
            <a:pPr lvl="1"/>
            <a:r>
              <a:rPr lang="en-US" i="1"/>
              <a:t>Early morning waking</a:t>
            </a:r>
          </a:p>
          <a:p>
            <a:pPr lvl="1"/>
            <a:endParaRPr lang="en-US" i="1"/>
          </a:p>
          <a:p>
            <a:pPr marL="0" indent="0">
              <a:buNone/>
            </a:pPr>
            <a:r>
              <a:rPr lang="en-US" sz="2400"/>
              <a:t>Causes:</a:t>
            </a:r>
          </a:p>
          <a:p>
            <a:r>
              <a:rPr lang="en-US" sz="2400"/>
              <a:t>Predisposing factors (genetics, “wiring”)</a:t>
            </a:r>
          </a:p>
          <a:p>
            <a:r>
              <a:rPr lang="en-US" sz="2400"/>
              <a:t>Precipitating factor (stressful event)</a:t>
            </a:r>
          </a:p>
          <a:p>
            <a:r>
              <a:rPr lang="en-US" sz="2400"/>
              <a:t>Perpetuating factors (behaviors that cause insomnia to persist)</a:t>
            </a:r>
            <a:endParaRPr lang="en-US" sz="1800"/>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Sleep">
            <a:extLst>
              <a:ext uri="{FF2B5EF4-FFF2-40B4-BE49-F238E27FC236}">
                <a16:creationId xmlns:a16="http://schemas.microsoft.com/office/drawing/2014/main" id="{CF5FB9E7-6016-4ECE-9E74-B0EB7C6422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4057" y="643002"/>
            <a:ext cx="3796790" cy="3796790"/>
          </a:xfrm>
          <a:prstGeom prst="rect">
            <a:avLst/>
          </a:prstGeom>
        </p:spPr>
      </p:pic>
      <p:sp>
        <p:nvSpPr>
          <p:cNvPr id="4" name="Slide Number Placeholder 3">
            <a:extLst>
              <a:ext uri="{FF2B5EF4-FFF2-40B4-BE49-F238E27FC236}">
                <a16:creationId xmlns:a16="http://schemas.microsoft.com/office/drawing/2014/main" id="{5F14E92A-D1BA-470A-81CB-173627E9416B}"/>
              </a:ext>
            </a:extLst>
          </p:cNvPr>
          <p:cNvSpPr>
            <a:spLocks noGrp="1"/>
          </p:cNvSpPr>
          <p:nvPr>
            <p:ph type="sldNum" sz="quarter" idx="12"/>
          </p:nvPr>
        </p:nvSpPr>
        <p:spPr/>
        <p:txBody>
          <a:bodyPr/>
          <a:lstStyle/>
          <a:p>
            <a:fld id="{868FA78A-CD11-437C-92BC-481A11BD4AA8}" type="slidenum">
              <a:rPr lang="en-US" smtClean="0"/>
              <a:t>19</a:t>
            </a:fld>
            <a:r>
              <a:rPr lang="en-US"/>
              <a:t>L</a:t>
            </a:r>
          </a:p>
        </p:txBody>
      </p:sp>
    </p:spTree>
    <p:extLst>
      <p:ext uri="{BB962C8B-B14F-4D97-AF65-F5344CB8AC3E}">
        <p14:creationId xmlns:p14="http://schemas.microsoft.com/office/powerpoint/2010/main" val="382467005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4" name="Group 43">
            <a:extLst>
              <a:ext uri="{FF2B5EF4-FFF2-40B4-BE49-F238E27FC236}">
                <a16:creationId xmlns:a16="http://schemas.microsoft.com/office/drawing/2014/main" id="{C9888C69-11CC-40BA-BABF-F9B7E11C91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0080" y="640080"/>
            <a:ext cx="1128382" cy="847206"/>
            <a:chOff x="5307830" y="325570"/>
            <a:chExt cx="1128382" cy="847206"/>
          </a:xfrm>
        </p:grpSpPr>
        <p:sp>
          <p:nvSpPr>
            <p:cNvPr id="45" name="Freeform 5">
              <a:extLst>
                <a:ext uri="{FF2B5EF4-FFF2-40B4-BE49-F238E27FC236}">
                  <a16:creationId xmlns:a16="http://schemas.microsoft.com/office/drawing/2014/main" id="{737D08C8-52AD-4B7E-A217-E28E1AF008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46" name="Freeform 5">
              <a:extLst>
                <a:ext uri="{FF2B5EF4-FFF2-40B4-BE49-F238E27FC236}">
                  <a16:creationId xmlns:a16="http://schemas.microsoft.com/office/drawing/2014/main" id="{0ED11528-93DA-433F-9B3C-21106EFDBB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3" name="Content Placeholder 2">
            <a:extLst>
              <a:ext uri="{FF2B5EF4-FFF2-40B4-BE49-F238E27FC236}">
                <a16:creationId xmlns:a16="http://schemas.microsoft.com/office/drawing/2014/main" id="{ED0E91A6-F2AC-47E7-8F8C-1587A04AEAA9}"/>
              </a:ext>
            </a:extLst>
          </p:cNvPr>
          <p:cNvSpPr>
            <a:spLocks noGrp="1"/>
          </p:cNvSpPr>
          <p:nvPr>
            <p:ph idx="1"/>
          </p:nvPr>
        </p:nvSpPr>
        <p:spPr>
          <a:xfrm>
            <a:off x="767290" y="1965643"/>
            <a:ext cx="4634050" cy="4204569"/>
          </a:xfrm>
        </p:spPr>
        <p:txBody>
          <a:bodyPr anchor="t">
            <a:normAutofit fontScale="92500"/>
          </a:bodyPr>
          <a:lstStyle/>
          <a:p>
            <a:r>
              <a:rPr lang="en-US" sz="2400">
                <a:solidFill>
                  <a:schemeClr val="bg1"/>
                </a:solidFill>
              </a:rPr>
              <a:t>DSM-5 is the primary manual for diagnosing mental disorders in US.</a:t>
            </a:r>
          </a:p>
          <a:p>
            <a:r>
              <a:rPr lang="en-US" sz="2400">
                <a:solidFill>
                  <a:schemeClr val="bg1"/>
                </a:solidFill>
              </a:rPr>
              <a:t>Quality websites when referencing diagnoses, diagnostic criteria, medication adverse reactions, </a:t>
            </a:r>
            <a:r>
              <a:rPr lang="en-US" sz="2400" err="1">
                <a:solidFill>
                  <a:schemeClr val="bg1"/>
                </a:solidFill>
              </a:rPr>
              <a:t>etc</a:t>
            </a:r>
            <a:r>
              <a:rPr lang="en-US" sz="2400">
                <a:solidFill>
                  <a:schemeClr val="bg1"/>
                </a:solidFill>
              </a:rPr>
              <a:t>:</a:t>
            </a:r>
          </a:p>
          <a:p>
            <a:pPr lvl="1"/>
            <a:r>
              <a:rPr lang="en-US">
                <a:solidFill>
                  <a:schemeClr val="bg1"/>
                </a:solidFill>
              </a:rPr>
              <a:t>American Psychiatric Association (APA) </a:t>
            </a:r>
            <a:r>
              <a:rPr lang="en-US">
                <a:solidFill>
                  <a:schemeClr val="bg1"/>
                </a:solidFill>
                <a:hlinkClick r:id="rId3"/>
              </a:rPr>
              <a:t>www.psychiatry.org</a:t>
            </a:r>
            <a:endParaRPr lang="en-US">
              <a:solidFill>
                <a:schemeClr val="bg1"/>
              </a:solidFill>
            </a:endParaRPr>
          </a:p>
          <a:p>
            <a:pPr lvl="1"/>
            <a:r>
              <a:rPr lang="en-US">
                <a:solidFill>
                  <a:schemeClr val="bg1"/>
                </a:solidFill>
              </a:rPr>
              <a:t>National Institutes of Health (NIH) </a:t>
            </a:r>
            <a:r>
              <a:rPr lang="en-US">
                <a:solidFill>
                  <a:schemeClr val="bg1"/>
                </a:solidFill>
                <a:hlinkClick r:id="rId4"/>
              </a:rPr>
              <a:t>www.nih.gov</a:t>
            </a:r>
            <a:endParaRPr lang="en-US">
              <a:solidFill>
                <a:schemeClr val="bg1"/>
              </a:solidFill>
            </a:endParaRPr>
          </a:p>
          <a:p>
            <a:pPr lvl="1"/>
            <a:r>
              <a:rPr lang="en-US" err="1">
                <a:solidFill>
                  <a:schemeClr val="bg1"/>
                </a:solidFill>
              </a:rPr>
              <a:t>Epocrates</a:t>
            </a:r>
            <a:r>
              <a:rPr lang="en-US">
                <a:solidFill>
                  <a:schemeClr val="bg1"/>
                </a:solidFill>
              </a:rPr>
              <a:t> https://online.epocrates.com </a:t>
            </a:r>
            <a:endParaRPr lang="en-US" sz="1700">
              <a:solidFill>
                <a:schemeClr val="bg1"/>
              </a:solidFill>
            </a:endParaRPr>
          </a:p>
        </p:txBody>
      </p:sp>
      <p:pic>
        <p:nvPicPr>
          <p:cNvPr id="5" name="Picture 4" descr="Graphical user interface, application, PowerPoint&#10;&#10;Description automatically generated">
            <a:extLst>
              <a:ext uri="{FF2B5EF4-FFF2-40B4-BE49-F238E27FC236}">
                <a16:creationId xmlns:a16="http://schemas.microsoft.com/office/drawing/2014/main" id="{47D2C95E-0962-4E8A-A7D7-96F53EFFE7D2}"/>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27938" r="24653"/>
          <a:stretch/>
        </p:blipFill>
        <p:spPr>
          <a:xfrm>
            <a:off x="6704630" y="136525"/>
            <a:ext cx="4880715" cy="6871814"/>
          </a:xfrm>
          <a:prstGeom prst="rect">
            <a:avLst/>
          </a:prstGeom>
        </p:spPr>
      </p:pic>
      <p:sp>
        <p:nvSpPr>
          <p:cNvPr id="6" name="TextBox 5">
            <a:extLst>
              <a:ext uri="{FF2B5EF4-FFF2-40B4-BE49-F238E27FC236}">
                <a16:creationId xmlns:a16="http://schemas.microsoft.com/office/drawing/2014/main" id="{70FE9CCB-35B6-49BB-B7E5-3BB118CC403F}"/>
              </a:ext>
            </a:extLst>
          </p:cNvPr>
          <p:cNvSpPr txBox="1"/>
          <p:nvPr/>
        </p:nvSpPr>
        <p:spPr>
          <a:xfrm>
            <a:off x="9144987" y="6633087"/>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6" tooltip="http://orientacionlospedroches.blogspot.com/2013/11/dsm-5-que-modificaciones-nos-esperan.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
        <p:nvSpPr>
          <p:cNvPr id="11" name="Slide Number Placeholder 10">
            <a:extLst>
              <a:ext uri="{FF2B5EF4-FFF2-40B4-BE49-F238E27FC236}">
                <a16:creationId xmlns:a16="http://schemas.microsoft.com/office/drawing/2014/main" id="{679C3F28-CD78-42A7-A4CE-105F9770E793}"/>
              </a:ext>
            </a:extLst>
          </p:cNvPr>
          <p:cNvSpPr>
            <a:spLocks noGrp="1"/>
          </p:cNvSpPr>
          <p:nvPr>
            <p:ph type="sldNum" sz="quarter" idx="12"/>
          </p:nvPr>
        </p:nvSpPr>
        <p:spPr>
          <a:xfrm>
            <a:off x="9217971" y="6356350"/>
            <a:ext cx="2743200" cy="365125"/>
          </a:xfrm>
        </p:spPr>
        <p:txBody>
          <a:bodyPr/>
          <a:lstStyle/>
          <a:p>
            <a:fld id="{868FA78A-CD11-437C-92BC-481A11BD4AA8}" type="slidenum">
              <a:rPr lang="en-US" smtClean="0"/>
              <a:t>2</a:t>
            </a:fld>
            <a:r>
              <a:rPr lang="en-US"/>
              <a:t>L</a:t>
            </a:r>
          </a:p>
        </p:txBody>
      </p:sp>
    </p:spTree>
    <p:extLst>
      <p:ext uri="{BB962C8B-B14F-4D97-AF65-F5344CB8AC3E}">
        <p14:creationId xmlns:p14="http://schemas.microsoft.com/office/powerpoint/2010/main" val="3907876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5E9E1F-3241-46EF-9224-86CE1F848427}"/>
              </a:ext>
            </a:extLst>
          </p:cNvPr>
          <p:cNvSpPr>
            <a:spLocks noGrp="1"/>
          </p:cNvSpPr>
          <p:nvPr>
            <p:ph type="title"/>
          </p:nvPr>
        </p:nvSpPr>
        <p:spPr>
          <a:xfrm>
            <a:off x="6492523" y="0"/>
            <a:ext cx="4840010" cy="1807305"/>
          </a:xfrm>
        </p:spPr>
        <p:txBody>
          <a:bodyPr>
            <a:normAutofit/>
          </a:bodyPr>
          <a:lstStyle/>
          <a:p>
            <a:r>
              <a:rPr lang="en-US"/>
              <a:t>Sleep HYGEINE</a:t>
            </a:r>
          </a:p>
        </p:txBody>
      </p:sp>
      <p:pic>
        <p:nvPicPr>
          <p:cNvPr id="5" name="Picture 4" descr="A picture containing text, seat, vector graphics&#10;&#10;Description automatically generated">
            <a:extLst>
              <a:ext uri="{FF2B5EF4-FFF2-40B4-BE49-F238E27FC236}">
                <a16:creationId xmlns:a16="http://schemas.microsoft.com/office/drawing/2014/main" id="{A66DE749-8A10-413C-8B91-CA0512AECD62}"/>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9053" r="10120"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1816C687-664C-4B98-9AA3-A5F6E629A718}"/>
              </a:ext>
            </a:extLst>
          </p:cNvPr>
          <p:cNvSpPr>
            <a:spLocks noGrp="1"/>
          </p:cNvSpPr>
          <p:nvPr>
            <p:ph idx="1"/>
          </p:nvPr>
        </p:nvSpPr>
        <p:spPr>
          <a:xfrm>
            <a:off x="6072403" y="1403498"/>
            <a:ext cx="6116549" cy="5454492"/>
          </a:xfrm>
        </p:spPr>
        <p:txBody>
          <a:bodyPr>
            <a:normAutofit fontScale="92500" lnSpcReduction="10000"/>
          </a:bodyPr>
          <a:lstStyle/>
          <a:p>
            <a:pPr marL="0" indent="0">
              <a:buNone/>
            </a:pPr>
            <a:r>
              <a:rPr lang="en-US" sz="2400" b="1"/>
              <a:t>Routine: </a:t>
            </a:r>
          </a:p>
          <a:p>
            <a:pPr lvl="1"/>
            <a:r>
              <a:rPr lang="en-US"/>
              <a:t>Develop consistent daily bedtime routine</a:t>
            </a:r>
          </a:p>
          <a:p>
            <a:pPr lvl="1"/>
            <a:r>
              <a:rPr lang="en-US"/>
              <a:t>Same wake/sleep time each day</a:t>
            </a:r>
          </a:p>
          <a:p>
            <a:pPr lvl="1"/>
            <a:endParaRPr lang="en-US" b="1"/>
          </a:p>
          <a:p>
            <a:pPr marL="0" indent="0">
              <a:buNone/>
            </a:pPr>
            <a:r>
              <a:rPr lang="en-US" sz="2400" b="1"/>
              <a:t>Daytime preparation includes: </a:t>
            </a:r>
          </a:p>
          <a:p>
            <a:pPr marL="342900" lvl="1" indent="-342900"/>
            <a:r>
              <a:rPr lang="en-US"/>
              <a:t>Stay away from caffeine after lunch. </a:t>
            </a:r>
          </a:p>
          <a:p>
            <a:pPr marL="342900" lvl="1" indent="-342900"/>
            <a:r>
              <a:rPr lang="en-US"/>
              <a:t>Heavy physical activity in the early afternoon.</a:t>
            </a:r>
          </a:p>
          <a:p>
            <a:pPr marL="342900" lvl="1" indent="-342900"/>
            <a:r>
              <a:rPr lang="en-US"/>
              <a:t>Outdoor time (natural sunlight) in the early afternoon.</a:t>
            </a:r>
          </a:p>
          <a:p>
            <a:pPr marL="342900" lvl="1" indent="-342900"/>
            <a:r>
              <a:rPr lang="en-US"/>
              <a:t>No screen time (TV or Computer) after dinner (or use night mode) </a:t>
            </a:r>
          </a:p>
          <a:p>
            <a:pPr marL="342900" lvl="1" indent="-342900"/>
            <a:r>
              <a:rPr lang="en-US"/>
              <a:t>A warm bath 1-2 hours before getting into bed. </a:t>
            </a:r>
          </a:p>
          <a:p>
            <a:pPr marL="342900" lvl="1" indent="-342900"/>
            <a:r>
              <a:rPr lang="en-US"/>
              <a:t>Fan or Window A/C to keep the room cool.</a:t>
            </a:r>
          </a:p>
          <a:p>
            <a:pPr marL="342900" lvl="1" indent="-342900"/>
            <a:r>
              <a:rPr lang="en-US"/>
              <a:t>Keep room dark (Avoid nightlights if possible). </a:t>
            </a:r>
          </a:p>
          <a:p>
            <a:pPr marL="342900" lvl="1" indent="-342900"/>
            <a:r>
              <a:rPr lang="en-US"/>
              <a:t>Sensory: reduce light sensory touch (i.e., use tighter pajamas, heavy blankets)</a:t>
            </a:r>
          </a:p>
        </p:txBody>
      </p:sp>
      <p:sp>
        <p:nvSpPr>
          <p:cNvPr id="6" name="TextBox 5">
            <a:extLst>
              <a:ext uri="{FF2B5EF4-FFF2-40B4-BE49-F238E27FC236}">
                <a16:creationId xmlns:a16="http://schemas.microsoft.com/office/drawing/2014/main" id="{70FC6052-3270-414A-AC50-56E285C7534A}"/>
              </a:ext>
            </a:extLst>
          </p:cNvPr>
          <p:cNvSpPr txBox="1"/>
          <p:nvPr/>
        </p:nvSpPr>
        <p:spPr>
          <a:xfrm>
            <a:off x="9732673" y="6657945"/>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amdailytimes.blogspot.com/2012_03_18_archive.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
        <p:nvSpPr>
          <p:cNvPr id="7" name="Slide Number Placeholder 6">
            <a:extLst>
              <a:ext uri="{FF2B5EF4-FFF2-40B4-BE49-F238E27FC236}">
                <a16:creationId xmlns:a16="http://schemas.microsoft.com/office/drawing/2014/main" id="{B1E4AB6D-79F5-47BE-A14A-849C111DDC8B}"/>
              </a:ext>
            </a:extLst>
          </p:cNvPr>
          <p:cNvSpPr>
            <a:spLocks noGrp="1"/>
          </p:cNvSpPr>
          <p:nvPr>
            <p:ph type="sldNum" sz="quarter" idx="12"/>
          </p:nvPr>
        </p:nvSpPr>
        <p:spPr/>
        <p:txBody>
          <a:bodyPr/>
          <a:lstStyle/>
          <a:p>
            <a:fld id="{868FA78A-CD11-437C-92BC-481A11BD4AA8}" type="slidenum">
              <a:rPr lang="en-US" smtClean="0"/>
              <a:t>20</a:t>
            </a:fld>
            <a:r>
              <a:rPr lang="en-US"/>
              <a:t>L</a:t>
            </a:r>
          </a:p>
        </p:txBody>
      </p:sp>
    </p:spTree>
    <p:extLst>
      <p:ext uri="{BB962C8B-B14F-4D97-AF65-F5344CB8AC3E}">
        <p14:creationId xmlns:p14="http://schemas.microsoft.com/office/powerpoint/2010/main" val="226666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4E9A8-FEA2-46C2-A5F8-7F9FA766BE97}"/>
              </a:ext>
            </a:extLst>
          </p:cNvPr>
          <p:cNvSpPr>
            <a:spLocks noGrp="1"/>
          </p:cNvSpPr>
          <p:nvPr>
            <p:ph type="title"/>
          </p:nvPr>
        </p:nvSpPr>
        <p:spPr>
          <a:xfrm>
            <a:off x="4965430" y="629268"/>
            <a:ext cx="6586491" cy="1286160"/>
          </a:xfrm>
        </p:spPr>
        <p:txBody>
          <a:bodyPr anchor="b">
            <a:normAutofit/>
          </a:bodyPr>
          <a:lstStyle/>
          <a:p>
            <a:r>
              <a:rPr lang="en-US" sz="3400"/>
              <a:t>Breathing-Related Sleep Disorders: </a:t>
            </a:r>
            <a:br>
              <a:rPr lang="en-US" sz="3400"/>
            </a:br>
            <a:r>
              <a:rPr lang="en-US" sz="3400"/>
              <a:t>Sleep Apnea</a:t>
            </a:r>
          </a:p>
        </p:txBody>
      </p:sp>
      <p:sp>
        <p:nvSpPr>
          <p:cNvPr id="8" name="Content Placeholder 7">
            <a:extLst>
              <a:ext uri="{FF2B5EF4-FFF2-40B4-BE49-F238E27FC236}">
                <a16:creationId xmlns:a16="http://schemas.microsoft.com/office/drawing/2014/main" id="{261C9AFC-565C-4F1E-AC00-B620797E097F}"/>
              </a:ext>
            </a:extLst>
          </p:cNvPr>
          <p:cNvSpPr>
            <a:spLocks noGrp="1"/>
          </p:cNvSpPr>
          <p:nvPr>
            <p:ph idx="1"/>
          </p:nvPr>
        </p:nvSpPr>
        <p:spPr>
          <a:xfrm>
            <a:off x="4965431" y="2438400"/>
            <a:ext cx="7083134" cy="4219543"/>
          </a:xfrm>
        </p:spPr>
        <p:txBody>
          <a:bodyPr>
            <a:normAutofit/>
          </a:bodyPr>
          <a:lstStyle/>
          <a:p>
            <a:r>
              <a:rPr lang="en-US" sz="2000" b="1" u="sng"/>
              <a:t>Obstructive Sleep Apnea</a:t>
            </a:r>
            <a:r>
              <a:rPr lang="en-US" sz="2000"/>
              <a:t>: upper airway blockage while sleeping</a:t>
            </a:r>
          </a:p>
          <a:p>
            <a:pPr lvl="1"/>
            <a:r>
              <a:rPr lang="en-US" sz="2000"/>
              <a:t>Warning Signs: loud snoring, gasping for air during sleep, insomnia</a:t>
            </a:r>
          </a:p>
          <a:p>
            <a:pPr marL="0" indent="0">
              <a:buNone/>
            </a:pPr>
            <a:endParaRPr lang="en-US" sz="2000"/>
          </a:p>
          <a:p>
            <a:r>
              <a:rPr lang="en-US" sz="2000" b="1" u="sng"/>
              <a:t>Risk Factors: </a:t>
            </a:r>
          </a:p>
          <a:p>
            <a:pPr lvl="1"/>
            <a:r>
              <a:rPr lang="en-US" sz="2000"/>
              <a:t>Down Syndrome 	-Use of sedatives		   -Family Hx</a:t>
            </a:r>
          </a:p>
          <a:p>
            <a:pPr lvl="1"/>
            <a:r>
              <a:rPr lang="en-US" sz="2000"/>
              <a:t>Overweight	-Narrow airway/thick neck	   -Smoker</a:t>
            </a:r>
          </a:p>
          <a:p>
            <a:pPr lvl="1"/>
            <a:r>
              <a:rPr lang="en-US" sz="2000"/>
              <a:t>Advanced Age	-Nasal congestion		   - Male</a:t>
            </a:r>
          </a:p>
          <a:p>
            <a:pPr marL="0" indent="0">
              <a:buNone/>
            </a:pPr>
            <a:endParaRPr lang="en-US" sz="2000"/>
          </a:p>
          <a:p>
            <a:r>
              <a:rPr lang="en-US" sz="2000" b="1" u="sng"/>
              <a:t>Treatment: </a:t>
            </a:r>
          </a:p>
          <a:p>
            <a:pPr lvl="1"/>
            <a:r>
              <a:rPr lang="en-US" sz="2000"/>
              <a:t>CPAP, ASV, BPAP, Dental appliances, Implantable devices</a:t>
            </a:r>
          </a:p>
        </p:txBody>
      </p:sp>
      <p:pic>
        <p:nvPicPr>
          <p:cNvPr id="33" name="Picture 32" descr="A picture containing person, bed, posing&#10;&#10;Description automatically generated">
            <a:extLst>
              <a:ext uri="{FF2B5EF4-FFF2-40B4-BE49-F238E27FC236}">
                <a16:creationId xmlns:a16="http://schemas.microsoft.com/office/drawing/2014/main" id="{CC7C9D7F-0304-4C79-A715-9EB7239D2F5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9835" r="23273"/>
          <a:stretch/>
        </p:blipFill>
        <p:spPr>
          <a:xfrm>
            <a:off x="20" y="10"/>
            <a:ext cx="4635571" cy="6857990"/>
          </a:xfrm>
          <a:prstGeom prst="rect">
            <a:avLst/>
          </a:prstGeom>
          <a:effectLst/>
        </p:spPr>
      </p:pic>
      <p:cxnSp>
        <p:nvCxnSpPr>
          <p:cNvPr id="39" name="Straight Connector 3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67E4FF"/>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52F17D2-EB1F-4393-AE87-7428293A8206}"/>
              </a:ext>
            </a:extLst>
          </p:cNvPr>
          <p:cNvSpPr>
            <a:spLocks noGrp="1"/>
          </p:cNvSpPr>
          <p:nvPr>
            <p:ph type="sldNum" sz="quarter" idx="12"/>
          </p:nvPr>
        </p:nvSpPr>
        <p:spPr>
          <a:xfrm>
            <a:off x="10167042" y="6356350"/>
            <a:ext cx="1186758" cy="365125"/>
          </a:xfrm>
        </p:spPr>
        <p:txBody>
          <a:bodyPr>
            <a:normAutofit/>
          </a:bodyPr>
          <a:lstStyle/>
          <a:p>
            <a:pPr>
              <a:spcAft>
                <a:spcPts val="600"/>
              </a:spcAft>
            </a:pPr>
            <a:fld id="{868FA78A-CD11-437C-92BC-481A11BD4AA8}" type="slidenum">
              <a:rPr lang="en-US"/>
              <a:pPr>
                <a:spcAft>
                  <a:spcPts val="600"/>
                </a:spcAft>
              </a:pPr>
              <a:t>21</a:t>
            </a:fld>
            <a:endParaRPr lang="en-US"/>
          </a:p>
        </p:txBody>
      </p:sp>
      <p:sp>
        <p:nvSpPr>
          <p:cNvPr id="34" name="TextBox 33">
            <a:extLst>
              <a:ext uri="{FF2B5EF4-FFF2-40B4-BE49-F238E27FC236}">
                <a16:creationId xmlns:a16="http://schemas.microsoft.com/office/drawing/2014/main" id="{CE2D9C48-6F74-4081-AF81-0383BF20AE0F}"/>
              </a:ext>
            </a:extLst>
          </p:cNvPr>
          <p:cNvSpPr txBox="1"/>
          <p:nvPr/>
        </p:nvSpPr>
        <p:spPr>
          <a:xfrm>
            <a:off x="2195500" y="6657945"/>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ka0rg.blogspot.com/">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3727540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5C649C-0B1D-440A-8FCA-0E87FAB95934}"/>
              </a:ext>
            </a:extLst>
          </p:cNvPr>
          <p:cNvSpPr txBox="1"/>
          <p:nvPr/>
        </p:nvSpPr>
        <p:spPr>
          <a:xfrm>
            <a:off x="756249" y="1466895"/>
            <a:ext cx="7152351" cy="4691967"/>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Bef>
                <a:spcPts val="300"/>
              </a:spcBef>
              <a:buClr>
                <a:schemeClr val="bg2">
                  <a:lumMod val="40000"/>
                  <a:lumOff val="60000"/>
                </a:schemeClr>
              </a:buClr>
              <a:buSzPct val="80000"/>
            </a:pPr>
            <a:r>
              <a:rPr lang="en-US" sz="2000"/>
              <a:t>Subtypes:</a:t>
            </a:r>
          </a:p>
          <a:p>
            <a:pPr marL="342900" indent="-342900">
              <a:lnSpc>
                <a:spcPct val="90000"/>
              </a:lnSpc>
              <a:spcBef>
                <a:spcPts val="300"/>
              </a:spcBef>
              <a:buClr>
                <a:schemeClr val="tx1"/>
              </a:buClr>
              <a:buSzPct val="80000"/>
              <a:buFont typeface="Wingdings" panose="05000000000000000000" pitchFamily="2" charset="2"/>
              <a:buChar char="Ø"/>
            </a:pPr>
            <a:r>
              <a:rPr lang="en-US" sz="2000"/>
              <a:t>Predominantly Inattentive</a:t>
            </a:r>
            <a:endParaRPr lang="en-US" sz="2000">
              <a:cs typeface="Calibri" panose="020F0502020204030204"/>
            </a:endParaRPr>
          </a:p>
          <a:p>
            <a:pPr marL="800100" lvl="1" indent="-342900">
              <a:lnSpc>
                <a:spcPct val="90000"/>
              </a:lnSpc>
              <a:spcBef>
                <a:spcPts val="300"/>
              </a:spcBef>
              <a:buClr>
                <a:schemeClr val="tx1"/>
              </a:buClr>
              <a:buSzPct val="80000"/>
              <a:buFont typeface="Arial" panose="020B0604020202020204" pitchFamily="34" charset="0"/>
              <a:buChar char="•"/>
            </a:pPr>
            <a:r>
              <a:rPr lang="en-US" sz="2000">
                <a:cs typeface="Calibri" panose="020F0502020204030204"/>
              </a:rPr>
              <a:t>Lack attention to detail</a:t>
            </a:r>
          </a:p>
          <a:p>
            <a:pPr marL="800100" lvl="1" indent="-342900">
              <a:lnSpc>
                <a:spcPct val="90000"/>
              </a:lnSpc>
              <a:spcBef>
                <a:spcPts val="300"/>
              </a:spcBef>
              <a:buClr>
                <a:schemeClr val="tx1"/>
              </a:buClr>
              <a:buSzPct val="80000"/>
              <a:buFont typeface="Arial" panose="020B0604020202020204" pitchFamily="34" charset="0"/>
              <a:buChar char="•"/>
            </a:pPr>
            <a:r>
              <a:rPr lang="en-US" sz="2000">
                <a:cs typeface="Calibri" panose="020F0502020204030204"/>
              </a:rPr>
              <a:t>Difficulty sustaining attention and mental effort</a:t>
            </a:r>
          </a:p>
          <a:p>
            <a:pPr marL="800100" lvl="1" indent="-342900">
              <a:lnSpc>
                <a:spcPct val="90000"/>
              </a:lnSpc>
              <a:spcBef>
                <a:spcPts val="300"/>
              </a:spcBef>
              <a:buClr>
                <a:schemeClr val="tx1"/>
              </a:buClr>
              <a:buSzPct val="80000"/>
              <a:buFont typeface="Arial" panose="020B0604020202020204" pitchFamily="34" charset="0"/>
              <a:buChar char="•"/>
            </a:pPr>
            <a:r>
              <a:rPr lang="en-US" sz="2000">
                <a:cs typeface="Calibri" panose="020F0502020204030204"/>
              </a:rPr>
              <a:t>Struggles with follow through and finishing</a:t>
            </a:r>
          </a:p>
          <a:p>
            <a:pPr marL="800100" lvl="1" indent="-342900">
              <a:lnSpc>
                <a:spcPct val="90000"/>
              </a:lnSpc>
              <a:spcBef>
                <a:spcPts val="300"/>
              </a:spcBef>
              <a:buClr>
                <a:schemeClr val="tx1"/>
              </a:buClr>
              <a:buSzPct val="80000"/>
              <a:buFont typeface="Arial" panose="020B0604020202020204" pitchFamily="34" charset="0"/>
              <a:buChar char="•"/>
            </a:pPr>
            <a:r>
              <a:rPr lang="en-US" sz="2000">
                <a:cs typeface="Calibri" panose="020F0502020204030204"/>
              </a:rPr>
              <a:t>Difficulty organizing tasks/activities</a:t>
            </a:r>
          </a:p>
          <a:p>
            <a:pPr marL="800100" lvl="1" indent="-342900">
              <a:lnSpc>
                <a:spcPct val="90000"/>
              </a:lnSpc>
              <a:spcBef>
                <a:spcPts val="300"/>
              </a:spcBef>
              <a:buClr>
                <a:schemeClr val="tx1"/>
              </a:buClr>
              <a:buSzPct val="80000"/>
              <a:buFont typeface="Arial" panose="020B0604020202020204" pitchFamily="34" charset="0"/>
              <a:buChar char="•"/>
            </a:pPr>
            <a:r>
              <a:rPr lang="en-US" sz="2000">
                <a:cs typeface="Calibri" panose="020F0502020204030204"/>
              </a:rPr>
              <a:t>Loses things</a:t>
            </a:r>
          </a:p>
          <a:p>
            <a:pPr marL="800100" lvl="1" indent="-342900">
              <a:lnSpc>
                <a:spcPct val="90000"/>
              </a:lnSpc>
              <a:spcBef>
                <a:spcPts val="300"/>
              </a:spcBef>
              <a:buClr>
                <a:schemeClr val="tx1"/>
              </a:buClr>
              <a:buSzPct val="80000"/>
              <a:buFont typeface="Arial" panose="020B0604020202020204" pitchFamily="34" charset="0"/>
              <a:buChar char="•"/>
            </a:pPr>
            <a:r>
              <a:rPr lang="en-US" sz="2000">
                <a:cs typeface="Calibri" panose="020F0502020204030204"/>
              </a:rPr>
              <a:t>Easily distracted and forgetful</a:t>
            </a:r>
          </a:p>
          <a:p>
            <a:pPr marL="342900" indent="-342900">
              <a:lnSpc>
                <a:spcPct val="90000"/>
              </a:lnSpc>
              <a:spcBef>
                <a:spcPts val="300"/>
              </a:spcBef>
              <a:buSzPct val="80000"/>
              <a:buFont typeface="Wingdings" panose="05000000000000000000" pitchFamily="2" charset="2"/>
              <a:buChar char="Ø"/>
            </a:pPr>
            <a:r>
              <a:rPr lang="en-US" sz="2000"/>
              <a:t>Predominantly Hyperactive-Impulsive</a:t>
            </a:r>
            <a:endParaRPr lang="en-US" sz="2000">
              <a:cs typeface="Calibri" panose="020F0502020204030204"/>
            </a:endParaRPr>
          </a:p>
          <a:p>
            <a:pPr marL="800100" lvl="1" indent="-342900">
              <a:lnSpc>
                <a:spcPct val="90000"/>
              </a:lnSpc>
              <a:spcBef>
                <a:spcPts val="300"/>
              </a:spcBef>
              <a:buSzPct val="80000"/>
              <a:buFont typeface="Arial" panose="020B0604020202020204" pitchFamily="34" charset="0"/>
              <a:buChar char="•"/>
            </a:pPr>
            <a:r>
              <a:rPr lang="en-US" sz="2000"/>
              <a:t>Fidgeting and squirming</a:t>
            </a:r>
            <a:endParaRPr lang="en-US" sz="2000">
              <a:cs typeface="Calibri" panose="020F0502020204030204"/>
            </a:endParaRPr>
          </a:p>
          <a:p>
            <a:pPr marL="800100" lvl="1" indent="-342900">
              <a:lnSpc>
                <a:spcPct val="90000"/>
              </a:lnSpc>
              <a:spcBef>
                <a:spcPts val="300"/>
              </a:spcBef>
              <a:buSzPct val="80000"/>
              <a:buFont typeface="Arial" panose="020B0604020202020204" pitchFamily="34" charset="0"/>
              <a:buChar char="•"/>
            </a:pPr>
            <a:r>
              <a:rPr lang="en-US" sz="2000"/>
              <a:t>Excess restlessness or movement</a:t>
            </a:r>
            <a:endParaRPr lang="en-US" sz="2000">
              <a:cs typeface="Calibri" panose="020F0502020204030204"/>
            </a:endParaRPr>
          </a:p>
          <a:p>
            <a:pPr marL="800100" lvl="1" indent="-342900">
              <a:lnSpc>
                <a:spcPct val="90000"/>
              </a:lnSpc>
              <a:spcBef>
                <a:spcPts val="300"/>
              </a:spcBef>
              <a:buSzPct val="80000"/>
              <a:buFont typeface="Arial" panose="020B0604020202020204" pitchFamily="34" charset="0"/>
              <a:buChar char="•"/>
            </a:pPr>
            <a:r>
              <a:rPr lang="en-US" sz="2000"/>
              <a:t>Difficulty being quiet, talks excessively</a:t>
            </a:r>
            <a:endParaRPr lang="en-US" sz="2000">
              <a:cs typeface="Calibri" panose="020F0502020204030204"/>
            </a:endParaRPr>
          </a:p>
          <a:p>
            <a:pPr marL="800100" lvl="1" indent="-342900">
              <a:lnSpc>
                <a:spcPct val="90000"/>
              </a:lnSpc>
              <a:spcBef>
                <a:spcPts val="300"/>
              </a:spcBef>
              <a:buSzPct val="80000"/>
              <a:buFont typeface="Arial" panose="020B0604020202020204" pitchFamily="34" charset="0"/>
              <a:buChar char="•"/>
            </a:pPr>
            <a:r>
              <a:rPr lang="en-US" sz="2000"/>
              <a:t>Blurts things out, difficulty waiting turn, interrupts/intrudes</a:t>
            </a:r>
            <a:endParaRPr lang="en-US" sz="2000">
              <a:cs typeface="Calibri" panose="020F0502020204030204"/>
            </a:endParaRPr>
          </a:p>
          <a:p>
            <a:pPr marL="342900" indent="-342900">
              <a:lnSpc>
                <a:spcPct val="90000"/>
              </a:lnSpc>
              <a:spcBef>
                <a:spcPts val="300"/>
              </a:spcBef>
              <a:buSzPct val="80000"/>
              <a:buFont typeface="Wingdings" panose="05000000000000000000" pitchFamily="2" charset="2"/>
              <a:buChar char="Ø"/>
            </a:pPr>
            <a:r>
              <a:rPr lang="en-US" sz="2000"/>
              <a:t>Combined  </a:t>
            </a:r>
            <a:endParaRPr lang="en-US" sz="2000">
              <a:cs typeface="Calibri" panose="020F0502020204030204"/>
            </a:endParaRPr>
          </a:p>
          <a:p>
            <a:pPr indent="-228600">
              <a:lnSpc>
                <a:spcPct val="90000"/>
              </a:lnSpc>
              <a:spcBef>
                <a:spcPts val="300"/>
              </a:spcBef>
              <a:buClr>
                <a:schemeClr val="bg2">
                  <a:lumMod val="40000"/>
                  <a:lumOff val="60000"/>
                </a:schemeClr>
              </a:buClr>
              <a:buSzPct val="80000"/>
              <a:buFont typeface="Arial" panose="020B0604020202020204" pitchFamily="34" charset="0"/>
              <a:buChar char="•"/>
            </a:pPr>
            <a:endParaRPr lang="en-US" sz="2000">
              <a:cs typeface="Calibri" panose="020F0502020204030204"/>
            </a:endParaRPr>
          </a:p>
        </p:txBody>
      </p:sp>
      <p:sp>
        <p:nvSpPr>
          <p:cNvPr id="2" name="Slide Number Placeholder 1">
            <a:extLst>
              <a:ext uri="{FF2B5EF4-FFF2-40B4-BE49-F238E27FC236}">
                <a16:creationId xmlns:a16="http://schemas.microsoft.com/office/drawing/2014/main" id="{94F620B0-24B3-46C9-BDEA-E7D44BC5172B}"/>
              </a:ext>
            </a:extLst>
          </p:cNvPr>
          <p:cNvSpPr>
            <a:spLocks noGrp="1"/>
          </p:cNvSpPr>
          <p:nvPr>
            <p:ph type="sldNum" sz="quarter" idx="12"/>
          </p:nvPr>
        </p:nvSpPr>
        <p:spPr/>
        <p:txBody>
          <a:bodyPr vert="horz" lIns="91440" tIns="45720" rIns="91440" bIns="45720" rtlCol="0" anchor="ctr">
            <a:normAutofit/>
          </a:bodyPr>
          <a:lstStyle/>
          <a:p>
            <a:pPr>
              <a:spcAft>
                <a:spcPts val="600"/>
              </a:spcAft>
            </a:pPr>
            <a:fld id="{868FA78A-CD11-437C-92BC-481A11BD4AA8}" type="slidenum">
              <a:rPr lang="en-US" b="0" i="0"/>
              <a:pPr>
                <a:spcAft>
                  <a:spcPts val="600"/>
                </a:spcAft>
              </a:pPr>
              <a:t>22</a:t>
            </a:fld>
            <a:endParaRPr lang="en-US" b="0" i="0"/>
          </a:p>
        </p:txBody>
      </p:sp>
      <p:sp>
        <p:nvSpPr>
          <p:cNvPr id="4" name="TextBox 3">
            <a:extLst>
              <a:ext uri="{FF2B5EF4-FFF2-40B4-BE49-F238E27FC236}">
                <a16:creationId xmlns:a16="http://schemas.microsoft.com/office/drawing/2014/main" id="{339B497C-BB89-43C3-AB2D-6C8ABD450288}"/>
              </a:ext>
            </a:extLst>
          </p:cNvPr>
          <p:cNvSpPr txBox="1"/>
          <p:nvPr/>
        </p:nvSpPr>
        <p:spPr>
          <a:xfrm>
            <a:off x="756249" y="339306"/>
            <a:ext cx="675002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b="1">
                <a:solidFill>
                  <a:srgbClr val="0070C0"/>
                </a:solidFill>
              </a:rPr>
              <a:t>Attention Deficit Hyperactivity Disorder</a:t>
            </a:r>
          </a:p>
        </p:txBody>
      </p:sp>
      <p:pic>
        <p:nvPicPr>
          <p:cNvPr id="31" name="Picture 32">
            <a:extLst>
              <a:ext uri="{FF2B5EF4-FFF2-40B4-BE49-F238E27FC236}">
                <a16:creationId xmlns:a16="http://schemas.microsoft.com/office/drawing/2014/main" id="{B7171ADD-A228-4607-84A0-D85826CF8E3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5320" r="13953" b="397"/>
          <a:stretch/>
        </p:blipFill>
        <p:spPr>
          <a:xfrm>
            <a:off x="7656393" y="1466895"/>
            <a:ext cx="4095659" cy="3594565"/>
          </a:xfrm>
          <a:prstGeom prst="rect">
            <a:avLst/>
          </a:prstGeom>
        </p:spPr>
      </p:pic>
      <p:sp>
        <p:nvSpPr>
          <p:cNvPr id="33" name="TextBox 32">
            <a:extLst>
              <a:ext uri="{FF2B5EF4-FFF2-40B4-BE49-F238E27FC236}">
                <a16:creationId xmlns:a16="http://schemas.microsoft.com/office/drawing/2014/main" id="{20BA9C22-77C1-4C6D-90F5-F027A8419151}"/>
              </a:ext>
            </a:extLst>
          </p:cNvPr>
          <p:cNvSpPr txBox="1"/>
          <p:nvPr/>
        </p:nvSpPr>
        <p:spPr>
          <a:xfrm>
            <a:off x="7283570" y="4858979"/>
            <a:ext cx="4468483" cy="202481"/>
          </a:xfrm>
          <a:prstGeom prst="rect">
            <a:avLst/>
          </a:prstGeom>
        </p:spPr>
        <p:txBody>
          <a:bodyPr>
            <a:normAutofit fontScale="77500" lnSpcReduction="20000"/>
          </a:bodyPr>
          <a:lstStyle/>
          <a:p>
            <a:pPr algn="ctr"/>
            <a:r>
              <a:rPr lang="en-US" sz="1000">
                <a:hlinkClick r:id="rId3"/>
              </a:rPr>
              <a:t>This Photo</a:t>
            </a:r>
            <a:r>
              <a:rPr lang="en-US" sz="1000"/>
              <a:t> by Unknown author is licensed under </a:t>
            </a:r>
            <a:r>
              <a:rPr lang="en-US" sz="1000">
                <a:hlinkClick r:id="rId4"/>
              </a:rPr>
              <a:t>CC BY</a:t>
            </a:r>
            <a:r>
              <a:rPr lang="en-US" sz="1000"/>
              <a:t>.</a:t>
            </a:r>
          </a:p>
        </p:txBody>
      </p:sp>
    </p:spTree>
    <p:extLst>
      <p:ext uri="{BB962C8B-B14F-4D97-AF65-F5344CB8AC3E}">
        <p14:creationId xmlns:p14="http://schemas.microsoft.com/office/powerpoint/2010/main" val="2930983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FB92C1EE-5254-48E6-BD13-6209124B2AC7}"/>
              </a:ext>
            </a:extLst>
          </p:cNvPr>
          <p:cNvSpPr>
            <a:spLocks noGrp="1"/>
          </p:cNvSpPr>
          <p:nvPr>
            <p:ph type="title"/>
          </p:nvPr>
        </p:nvSpPr>
        <p:spPr>
          <a:xfrm>
            <a:off x="1519603" y="1211659"/>
            <a:ext cx="1738148" cy="1781175"/>
          </a:xfrm>
        </p:spPr>
        <p:txBody>
          <a:bodyPr>
            <a:normAutofit/>
          </a:bodyPr>
          <a:lstStyle/>
          <a:p>
            <a:r>
              <a:rPr lang="en-US" sz="3200" b="1">
                <a:solidFill>
                  <a:srgbClr val="FFFFFF"/>
                </a:solidFill>
              </a:rPr>
              <a:t>Adult</a:t>
            </a:r>
            <a:endParaRPr lang="en-US" sz="3200">
              <a:solidFill>
                <a:srgbClr val="FFFFFF"/>
              </a:solidFill>
              <a:cs typeface="Calibri Light"/>
            </a:endParaRPr>
          </a:p>
        </p:txBody>
      </p:sp>
      <p:sp>
        <p:nvSpPr>
          <p:cNvPr id="4" name="Content Placeholder 3">
            <a:extLst>
              <a:ext uri="{FF2B5EF4-FFF2-40B4-BE49-F238E27FC236}">
                <a16:creationId xmlns:a16="http://schemas.microsoft.com/office/drawing/2014/main" id="{AD069216-A18E-4A40-A9C7-2E8915300BA9}"/>
              </a:ext>
            </a:extLst>
          </p:cNvPr>
          <p:cNvSpPr>
            <a:spLocks noGrp="1"/>
          </p:cNvSpPr>
          <p:nvPr>
            <p:ph idx="1"/>
          </p:nvPr>
        </p:nvSpPr>
        <p:spPr>
          <a:xfrm>
            <a:off x="966950" y="3355130"/>
            <a:ext cx="10177299" cy="3366345"/>
          </a:xfrm>
        </p:spPr>
        <p:txBody>
          <a:bodyPr vert="horz" lIns="91440" tIns="45720" rIns="91440" bIns="45720" rtlCol="0" anchor="t">
            <a:normAutofit lnSpcReduction="10000"/>
          </a:bodyPr>
          <a:lstStyle/>
          <a:p>
            <a:pPr marL="342900" indent="-342900">
              <a:spcBef>
                <a:spcPts val="300"/>
              </a:spcBef>
              <a:buClr>
                <a:schemeClr val="tx1"/>
              </a:buClr>
              <a:buSzPct val="80000"/>
              <a:buFont typeface="Wingdings" panose="05000000000000000000" pitchFamily="2" charset="2"/>
              <a:buChar char="Ø"/>
            </a:pPr>
            <a:r>
              <a:rPr lang="en-US" sz="2000"/>
              <a:t>ADHD symptoms often diminish over time or change in adulthood</a:t>
            </a:r>
            <a:endParaRPr lang="en-US" sz="2000">
              <a:cs typeface="Calibri"/>
            </a:endParaRPr>
          </a:p>
          <a:p>
            <a:pPr marL="342900" indent="-342900">
              <a:spcBef>
                <a:spcPts val="300"/>
              </a:spcBef>
              <a:buClr>
                <a:schemeClr val="tx1"/>
              </a:buClr>
              <a:buSzPct val="80000"/>
              <a:buFont typeface="Wingdings" panose="05000000000000000000" pitchFamily="2" charset="2"/>
              <a:buChar char="Ø"/>
            </a:pPr>
            <a:r>
              <a:rPr lang="en-US" sz="2000"/>
              <a:t>Can be harmful to social relationships, work, and school performance</a:t>
            </a:r>
            <a:endParaRPr lang="en-US" sz="2000">
              <a:cs typeface="Calibri"/>
            </a:endParaRPr>
          </a:p>
          <a:p>
            <a:pPr lvl="1">
              <a:spcBef>
                <a:spcPts val="300"/>
              </a:spcBef>
              <a:buClr>
                <a:schemeClr val="tx1"/>
              </a:buClr>
              <a:buSzPct val="80000"/>
              <a:buFont typeface="Arial" panose="05000000000000000000" pitchFamily="2" charset="2"/>
              <a:buChar char="•"/>
            </a:pPr>
            <a:r>
              <a:rPr lang="en-US" sz="2000"/>
              <a:t>Hyperactivity can lesson with age- may become more internally restless</a:t>
            </a:r>
            <a:endParaRPr lang="en-US" sz="2000">
              <a:cs typeface="Calibri"/>
            </a:endParaRPr>
          </a:p>
          <a:p>
            <a:pPr lvl="1">
              <a:spcBef>
                <a:spcPts val="300"/>
              </a:spcBef>
              <a:buClr>
                <a:schemeClr val="tx1"/>
              </a:buClr>
              <a:buSzPct val="80000"/>
              <a:buFont typeface="Arial" panose="05000000000000000000" pitchFamily="2" charset="2"/>
              <a:buChar char="•"/>
            </a:pPr>
            <a:r>
              <a:rPr lang="en-US" sz="2000"/>
              <a:t>Talking incessantly but not interrupting as much </a:t>
            </a:r>
            <a:endParaRPr lang="en-US" sz="2000">
              <a:cs typeface="Calibri"/>
            </a:endParaRPr>
          </a:p>
          <a:p>
            <a:pPr lvl="1">
              <a:spcBef>
                <a:spcPts val="300"/>
              </a:spcBef>
              <a:buClr>
                <a:schemeClr val="tx1"/>
              </a:buClr>
              <a:buSzPct val="80000"/>
              <a:buFont typeface="Arial" panose="05000000000000000000" pitchFamily="2" charset="2"/>
              <a:buChar char="•"/>
            </a:pPr>
            <a:r>
              <a:rPr lang="en-US" sz="2000"/>
              <a:t>Inattention- simple mistakes, not noticing subtle cues, attention wanders</a:t>
            </a:r>
            <a:endParaRPr lang="en-US" sz="2000">
              <a:cs typeface="Calibri"/>
            </a:endParaRPr>
          </a:p>
          <a:p>
            <a:pPr lvl="1">
              <a:spcBef>
                <a:spcPts val="300"/>
              </a:spcBef>
              <a:buClr>
                <a:schemeClr val="tx1"/>
              </a:buClr>
              <a:buSzPct val="80000"/>
              <a:buFont typeface="Arial" panose="05000000000000000000" pitchFamily="2" charset="2"/>
              <a:buChar char="•"/>
            </a:pPr>
            <a:r>
              <a:rPr lang="en-US" sz="2000"/>
              <a:t>Forgetful- losing things, forgetting to pay bills, miss appointments</a:t>
            </a:r>
            <a:endParaRPr lang="en-US" sz="2000">
              <a:cs typeface="Calibri"/>
            </a:endParaRPr>
          </a:p>
          <a:p>
            <a:pPr lvl="1">
              <a:spcBef>
                <a:spcPts val="300"/>
              </a:spcBef>
              <a:buClr>
                <a:schemeClr val="tx1"/>
              </a:buClr>
              <a:buSzPct val="80000"/>
              <a:buFont typeface="Arial" panose="05000000000000000000" pitchFamily="2" charset="2"/>
              <a:buChar char="•"/>
            </a:pPr>
            <a:r>
              <a:rPr lang="en-US" sz="2000"/>
              <a:t>Impulsive decision making</a:t>
            </a:r>
            <a:endParaRPr lang="en-US" sz="2000">
              <a:cs typeface="Calibri"/>
            </a:endParaRPr>
          </a:p>
          <a:p>
            <a:pPr lvl="1">
              <a:spcBef>
                <a:spcPts val="300"/>
              </a:spcBef>
              <a:buClr>
                <a:schemeClr val="tx1"/>
              </a:buClr>
              <a:buSzPct val="80000"/>
              <a:buFont typeface="Arial" panose="05000000000000000000" pitchFamily="2" charset="2"/>
              <a:buChar char="•"/>
            </a:pPr>
            <a:r>
              <a:rPr lang="en-US" sz="2000"/>
              <a:t>Procrastination, poor productivity, difficulty with time management</a:t>
            </a:r>
            <a:endParaRPr lang="en-US" sz="2000">
              <a:cs typeface="Calibri"/>
            </a:endParaRPr>
          </a:p>
          <a:p>
            <a:pPr lvl="1">
              <a:spcBef>
                <a:spcPts val="300"/>
              </a:spcBef>
              <a:buClr>
                <a:schemeClr val="tx1"/>
              </a:buClr>
              <a:buSzPct val="80000"/>
              <a:buFont typeface="Arial" panose="05000000000000000000" pitchFamily="2" charset="2"/>
              <a:buChar char="•"/>
            </a:pPr>
            <a:r>
              <a:rPr lang="en-US" sz="2000"/>
              <a:t>Impulse buying</a:t>
            </a:r>
            <a:endParaRPr lang="en-US" sz="2000">
              <a:cs typeface="Calibri"/>
            </a:endParaRPr>
          </a:p>
          <a:p>
            <a:pPr lvl="1">
              <a:spcBef>
                <a:spcPts val="300"/>
              </a:spcBef>
              <a:buClr>
                <a:schemeClr val="tx1"/>
              </a:buClr>
              <a:buSzPct val="80000"/>
              <a:buFont typeface="Arial" panose="05000000000000000000" pitchFamily="2" charset="2"/>
              <a:buChar char="•"/>
            </a:pPr>
            <a:r>
              <a:rPr lang="en-US" sz="2000"/>
              <a:t>Excitement seeking to reduce “boredom”</a:t>
            </a:r>
            <a:endParaRPr lang="en-US" sz="2000">
              <a:cs typeface="Calibri"/>
            </a:endParaRPr>
          </a:p>
          <a:p>
            <a:pPr lvl="1">
              <a:spcBef>
                <a:spcPts val="300"/>
              </a:spcBef>
              <a:buClr>
                <a:schemeClr val="tx1"/>
              </a:buClr>
              <a:buSzPct val="80000"/>
              <a:buFont typeface="Arial" panose="05000000000000000000" pitchFamily="2" charset="2"/>
              <a:buChar char="•"/>
            </a:pPr>
            <a:r>
              <a:rPr lang="en-US" sz="2000"/>
              <a:t>Small frustrations seem intolerable</a:t>
            </a:r>
            <a:endParaRPr lang="en-US" sz="2000">
              <a:cs typeface="Calibri"/>
            </a:endParaRPr>
          </a:p>
        </p:txBody>
      </p:sp>
      <p:pic>
        <p:nvPicPr>
          <p:cNvPr id="6" name="Picture 5" descr="A picture containing text&#10;&#10;Description automatically generated">
            <a:extLst>
              <a:ext uri="{FF2B5EF4-FFF2-40B4-BE49-F238E27FC236}">
                <a16:creationId xmlns:a16="http://schemas.microsoft.com/office/drawing/2014/main" id="{A2F93A7A-4874-474D-9DF0-B49A8963A5F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9714" b="18251"/>
          <a:stretch/>
        </p:blipFill>
        <p:spPr>
          <a:xfrm>
            <a:off x="4662102" y="1051680"/>
            <a:ext cx="6903723" cy="2101134"/>
          </a:xfrm>
          <a:prstGeom prst="rect">
            <a:avLst/>
          </a:prstGeom>
        </p:spPr>
      </p:pic>
      <p:sp>
        <p:nvSpPr>
          <p:cNvPr id="2" name="Slide Number Placeholder 1">
            <a:extLst>
              <a:ext uri="{FF2B5EF4-FFF2-40B4-BE49-F238E27FC236}">
                <a16:creationId xmlns:a16="http://schemas.microsoft.com/office/drawing/2014/main" id="{FA83D4C1-E552-4049-9911-8AAE7D282335}"/>
              </a:ext>
            </a:extLst>
          </p:cNvPr>
          <p:cNvSpPr>
            <a:spLocks noGrp="1"/>
          </p:cNvSpPr>
          <p:nvPr>
            <p:ph type="sldNum" sz="quarter" idx="12"/>
          </p:nvPr>
        </p:nvSpPr>
        <p:spPr>
          <a:xfrm>
            <a:off x="10325100" y="6356350"/>
            <a:ext cx="1028700" cy="365125"/>
          </a:xfrm>
        </p:spPr>
        <p:txBody>
          <a:bodyPr>
            <a:normAutofit/>
          </a:bodyPr>
          <a:lstStyle/>
          <a:p>
            <a:pPr>
              <a:spcAft>
                <a:spcPts val="600"/>
              </a:spcAft>
            </a:pPr>
            <a:fld id="{868FA78A-CD11-437C-92BC-481A11BD4AA8}" type="slidenum">
              <a:rPr lang="en-US">
                <a:solidFill>
                  <a:prstClr val="black">
                    <a:tint val="75000"/>
                  </a:prstClr>
                </a:solidFill>
              </a:rPr>
              <a:pPr>
                <a:spcAft>
                  <a:spcPts val="600"/>
                </a:spcAft>
              </a:pPr>
              <a:t>23</a:t>
            </a:fld>
            <a:endParaRPr lang="en-US">
              <a:solidFill>
                <a:prstClr val="black">
                  <a:tint val="75000"/>
                </a:prstClr>
              </a:solidFill>
            </a:endParaRPr>
          </a:p>
        </p:txBody>
      </p:sp>
      <p:sp>
        <p:nvSpPr>
          <p:cNvPr id="7" name="TextBox 6">
            <a:extLst>
              <a:ext uri="{FF2B5EF4-FFF2-40B4-BE49-F238E27FC236}">
                <a16:creationId xmlns:a16="http://schemas.microsoft.com/office/drawing/2014/main" id="{C1B56B5F-4B0F-4157-9927-D446DF5C47D6}"/>
              </a:ext>
            </a:extLst>
          </p:cNvPr>
          <p:cNvSpPr txBox="1"/>
          <p:nvPr/>
        </p:nvSpPr>
        <p:spPr>
          <a:xfrm>
            <a:off x="9231692" y="315507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flickr.com/photos/practicalcures/23280349432">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4278591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059883-C4B9-415A-B668-CC88D9245C61}"/>
              </a:ext>
            </a:extLst>
          </p:cNvPr>
          <p:cNvSpPr>
            <a:spLocks noGrp="1"/>
          </p:cNvSpPr>
          <p:nvPr>
            <p:ph type="title"/>
          </p:nvPr>
        </p:nvSpPr>
        <p:spPr>
          <a:xfrm>
            <a:off x="648931" y="136525"/>
            <a:ext cx="3505495" cy="1622321"/>
          </a:xfrm>
        </p:spPr>
        <p:txBody>
          <a:bodyPr>
            <a:normAutofit/>
          </a:bodyPr>
          <a:lstStyle/>
          <a:p>
            <a:r>
              <a:rPr lang="en-US" b="1"/>
              <a:t>ADHD and IDD</a:t>
            </a:r>
            <a:endParaRPr lang="en-US">
              <a:cs typeface="Calibri Light"/>
            </a:endParaRPr>
          </a:p>
        </p:txBody>
      </p:sp>
      <p:sp>
        <p:nvSpPr>
          <p:cNvPr id="4" name="Content Placeholder 3">
            <a:extLst>
              <a:ext uri="{FF2B5EF4-FFF2-40B4-BE49-F238E27FC236}">
                <a16:creationId xmlns:a16="http://schemas.microsoft.com/office/drawing/2014/main" id="{CC3F7468-404B-4381-B3D7-DCF79815F980}"/>
              </a:ext>
            </a:extLst>
          </p:cNvPr>
          <p:cNvSpPr>
            <a:spLocks noGrp="1"/>
          </p:cNvSpPr>
          <p:nvPr>
            <p:ph idx="1"/>
          </p:nvPr>
        </p:nvSpPr>
        <p:spPr>
          <a:xfrm>
            <a:off x="0" y="1371600"/>
            <a:ext cx="4567661" cy="5349875"/>
          </a:xfrm>
        </p:spPr>
        <p:txBody>
          <a:bodyPr>
            <a:noAutofit/>
          </a:bodyPr>
          <a:lstStyle/>
          <a:p>
            <a:pPr marL="342900" indent="-342900">
              <a:spcBef>
                <a:spcPts val="300"/>
              </a:spcBef>
              <a:buClr>
                <a:schemeClr val="tx1"/>
              </a:buClr>
              <a:buSzPct val="80000"/>
              <a:buFont typeface="Wingdings" panose="05000000000000000000" pitchFamily="2" charset="2"/>
              <a:buChar char="Ø"/>
            </a:pPr>
            <a:r>
              <a:rPr lang="en-US" sz="2200"/>
              <a:t>ADHD can be under-diagnosed, misdiagnosed, under-recognized, and under-treated in people with IDD</a:t>
            </a:r>
          </a:p>
          <a:p>
            <a:pPr marL="342900" indent="-342900">
              <a:spcBef>
                <a:spcPts val="300"/>
              </a:spcBef>
              <a:buClr>
                <a:schemeClr val="tx1"/>
              </a:buClr>
              <a:buSzPct val="80000"/>
              <a:buFont typeface="Wingdings" panose="05000000000000000000" pitchFamily="2" charset="2"/>
              <a:buChar char="Ø"/>
            </a:pPr>
            <a:r>
              <a:rPr lang="en-US" sz="2200"/>
              <a:t>Common co-morbidity for individuals with IDD</a:t>
            </a:r>
          </a:p>
          <a:p>
            <a:pPr marL="342900" indent="-342900">
              <a:spcBef>
                <a:spcPts val="300"/>
              </a:spcBef>
              <a:buClr>
                <a:schemeClr val="tx1"/>
              </a:buClr>
              <a:buSzPct val="80000"/>
              <a:buFont typeface="Wingdings" panose="05000000000000000000" pitchFamily="2" charset="2"/>
              <a:buChar char="Ø"/>
            </a:pPr>
            <a:r>
              <a:rPr lang="en-US" sz="2200"/>
              <a:t>Youth with IDD are at very high risk for developing ADHD</a:t>
            </a:r>
          </a:p>
          <a:p>
            <a:pPr marL="342900" indent="-342900">
              <a:spcBef>
                <a:spcPts val="300"/>
              </a:spcBef>
              <a:buClr>
                <a:schemeClr val="tx1"/>
              </a:buClr>
              <a:buSzPct val="80000"/>
              <a:buFont typeface="Wingdings" panose="05000000000000000000" pitchFamily="2" charset="2"/>
              <a:buChar char="Ø"/>
            </a:pPr>
            <a:r>
              <a:rPr lang="en-US" sz="2200"/>
              <a:t>Few studies on ADHD and people with IDD</a:t>
            </a:r>
          </a:p>
          <a:p>
            <a:pPr marL="342900" indent="-342900">
              <a:spcBef>
                <a:spcPts val="300"/>
              </a:spcBef>
              <a:buClr>
                <a:schemeClr val="tx1"/>
              </a:buClr>
              <a:buSzPct val="80000"/>
              <a:buFont typeface="Wingdings" panose="05000000000000000000" pitchFamily="2" charset="2"/>
              <a:buChar char="Ø"/>
            </a:pPr>
            <a:r>
              <a:rPr lang="en-US" sz="2200"/>
              <a:t>Al-</a:t>
            </a:r>
            <a:r>
              <a:rPr lang="en-US" sz="2200" err="1"/>
              <a:t>Khudairi</a:t>
            </a:r>
            <a:r>
              <a:rPr lang="en-US" sz="2200"/>
              <a:t>, </a:t>
            </a:r>
            <a:r>
              <a:rPr lang="en-US" sz="2200" err="1"/>
              <a:t>Perera</a:t>
            </a:r>
            <a:r>
              <a:rPr lang="en-US" sz="2200"/>
              <a:t>, </a:t>
            </a:r>
            <a:r>
              <a:rPr lang="en-US" sz="2200" err="1"/>
              <a:t>Solomou</a:t>
            </a:r>
            <a:r>
              <a:rPr lang="en-US" sz="2200"/>
              <a:t>, &amp; Courtenay (June 2019) study</a:t>
            </a:r>
          </a:p>
          <a:p>
            <a:pPr marL="800100" lvl="1" indent="-342900">
              <a:spcBef>
                <a:spcPts val="300"/>
              </a:spcBef>
              <a:buClr>
                <a:schemeClr val="tx1"/>
              </a:buClr>
              <a:buSzPct val="80000"/>
              <a:buFont typeface="Wingdings" panose="05000000000000000000" pitchFamily="2" charset="2"/>
              <a:buChar char="Ø"/>
            </a:pPr>
            <a:r>
              <a:rPr lang="en-US" sz="2200"/>
              <a:t>64% of people with ADHD/IDD who were taking ADHD meds were on an antipsychotic compared to 93% of those with ADHD/IDD not on ADHD meds</a:t>
            </a:r>
          </a:p>
        </p:txBody>
      </p:sp>
      <p:sp>
        <p:nvSpPr>
          <p:cNvPr id="12" name="Rectangle 1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ext&#10;&#10;Description automatically generated">
            <a:extLst>
              <a:ext uri="{FF2B5EF4-FFF2-40B4-BE49-F238E27FC236}">
                <a16:creationId xmlns:a16="http://schemas.microsoft.com/office/drawing/2014/main" id="{8E4CAB7A-30FD-4EBD-A86D-0CF063E494F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05862" y="1741964"/>
            <a:ext cx="6019331" cy="3370825"/>
          </a:xfrm>
          <a:prstGeom prst="rect">
            <a:avLst/>
          </a:prstGeom>
          <a:effectLst/>
        </p:spPr>
      </p:pic>
      <p:sp>
        <p:nvSpPr>
          <p:cNvPr id="2" name="Slide Number Placeholder 1">
            <a:extLst>
              <a:ext uri="{FF2B5EF4-FFF2-40B4-BE49-F238E27FC236}">
                <a16:creationId xmlns:a16="http://schemas.microsoft.com/office/drawing/2014/main" id="{C02D8943-4C9D-4B9B-AEB5-7161E667EA2C}"/>
              </a:ext>
            </a:extLst>
          </p:cNvPr>
          <p:cNvSpPr>
            <a:spLocks noGrp="1"/>
          </p:cNvSpPr>
          <p:nvPr>
            <p:ph type="sldNum" sz="quarter" idx="12"/>
          </p:nvPr>
        </p:nvSpPr>
        <p:spPr>
          <a:xfrm>
            <a:off x="8610600" y="6356350"/>
            <a:ext cx="2743200" cy="365125"/>
          </a:xfrm>
        </p:spPr>
        <p:txBody>
          <a:bodyPr>
            <a:normAutofit/>
          </a:bodyPr>
          <a:lstStyle/>
          <a:p>
            <a:pPr>
              <a:spcAft>
                <a:spcPts val="600"/>
              </a:spcAft>
            </a:pPr>
            <a:fld id="{868FA78A-CD11-437C-92BC-481A11BD4AA8}" type="slidenum">
              <a:rPr lang="en-US">
                <a:solidFill>
                  <a:srgbClr val="303030"/>
                </a:solidFill>
              </a:rPr>
              <a:pPr>
                <a:spcAft>
                  <a:spcPts val="600"/>
                </a:spcAft>
              </a:pPr>
              <a:t>24</a:t>
            </a:fld>
            <a:endParaRPr lang="en-US">
              <a:solidFill>
                <a:srgbClr val="303030"/>
              </a:solidFill>
            </a:endParaRPr>
          </a:p>
        </p:txBody>
      </p:sp>
      <p:sp>
        <p:nvSpPr>
          <p:cNvPr id="7" name="TextBox 6">
            <a:extLst>
              <a:ext uri="{FF2B5EF4-FFF2-40B4-BE49-F238E27FC236}">
                <a16:creationId xmlns:a16="http://schemas.microsoft.com/office/drawing/2014/main" id="{834FD10F-A560-40A5-A227-0A94264729F0}"/>
              </a:ext>
            </a:extLst>
          </p:cNvPr>
          <p:cNvSpPr txBox="1"/>
          <p:nvPr/>
        </p:nvSpPr>
        <p:spPr>
          <a:xfrm>
            <a:off x="9118151" y="4912734"/>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en.wikipedia.org/wiki/File:Proposed_Symptoms_of_ADHD.PN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3426862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F6ADC2-C405-4622-AFD5-990B9FCD9C1A}"/>
              </a:ext>
            </a:extLst>
          </p:cNvPr>
          <p:cNvSpPr>
            <a:spLocks noGrp="1"/>
          </p:cNvSpPr>
          <p:nvPr>
            <p:ph type="sldNum" sz="quarter" idx="12"/>
          </p:nvPr>
        </p:nvSpPr>
        <p:spPr/>
        <p:txBody>
          <a:bodyPr/>
          <a:lstStyle/>
          <a:p>
            <a:fld id="{868FA78A-CD11-437C-92BC-481A11BD4AA8}" type="slidenum">
              <a:rPr lang="en-US" smtClean="0"/>
              <a:t>25</a:t>
            </a:fld>
            <a:endParaRPr lang="en-US"/>
          </a:p>
        </p:txBody>
      </p:sp>
      <p:pic>
        <p:nvPicPr>
          <p:cNvPr id="3" name="Picture 3">
            <a:extLst>
              <a:ext uri="{FF2B5EF4-FFF2-40B4-BE49-F238E27FC236}">
                <a16:creationId xmlns:a16="http://schemas.microsoft.com/office/drawing/2014/main" id="{5D587A0D-BB10-4C9B-BC71-0E6BD8B9568C}"/>
              </a:ext>
            </a:extLst>
          </p:cNvPr>
          <p:cNvPicPr>
            <a:picLocks noChangeAspect="1"/>
          </p:cNvPicPr>
          <p:nvPr/>
        </p:nvPicPr>
        <p:blipFill>
          <a:blip r:embed="rId2"/>
          <a:stretch>
            <a:fillRect/>
          </a:stretch>
        </p:blipFill>
        <p:spPr>
          <a:xfrm>
            <a:off x="698739" y="128057"/>
            <a:ext cx="9673085" cy="6601887"/>
          </a:xfrm>
          <a:prstGeom prst="rect">
            <a:avLst/>
          </a:prstGeom>
        </p:spPr>
      </p:pic>
    </p:spTree>
    <p:extLst>
      <p:ext uri="{BB962C8B-B14F-4D97-AF65-F5344CB8AC3E}">
        <p14:creationId xmlns:p14="http://schemas.microsoft.com/office/powerpoint/2010/main" val="4018519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4-Page InfoEBook ADHD Calming Ideas 99c-Digital Download ...">
            <a:extLst>
              <a:ext uri="{FF2B5EF4-FFF2-40B4-BE49-F238E27FC236}">
                <a16:creationId xmlns:a16="http://schemas.microsoft.com/office/drawing/2014/main" id="{3E063888-F201-444C-8CFD-4A4BA6DBCCFB}"/>
              </a:ext>
            </a:extLst>
          </p:cNvPr>
          <p:cNvPicPr>
            <a:picLocks noChangeAspect="1"/>
          </p:cNvPicPr>
          <p:nvPr/>
        </p:nvPicPr>
        <p:blipFill>
          <a:blip r:embed="rId2"/>
          <a:stretch>
            <a:fillRect/>
          </a:stretch>
        </p:blipFill>
        <p:spPr>
          <a:xfrm>
            <a:off x="3873359" y="325159"/>
            <a:ext cx="4060564" cy="6130505"/>
          </a:xfrm>
          <a:prstGeom prst="rect">
            <a:avLst/>
          </a:prstGeom>
        </p:spPr>
      </p:pic>
      <p:sp>
        <p:nvSpPr>
          <p:cNvPr id="2" name="Slide Number Placeholder 1">
            <a:extLst>
              <a:ext uri="{FF2B5EF4-FFF2-40B4-BE49-F238E27FC236}">
                <a16:creationId xmlns:a16="http://schemas.microsoft.com/office/drawing/2014/main" id="{DBEE2426-AA4D-4894-9EBB-6FB4D447AC8C}"/>
              </a:ext>
            </a:extLst>
          </p:cNvPr>
          <p:cNvSpPr>
            <a:spLocks noGrp="1"/>
          </p:cNvSpPr>
          <p:nvPr>
            <p:ph type="sldNum" sz="quarter" idx="12"/>
          </p:nvPr>
        </p:nvSpPr>
        <p:spPr>
          <a:xfrm>
            <a:off x="11704320" y="6455664"/>
            <a:ext cx="448056" cy="365125"/>
          </a:xfrm>
        </p:spPr>
        <p:txBody>
          <a:bodyPr>
            <a:normAutofit/>
          </a:bodyPr>
          <a:lstStyle/>
          <a:p>
            <a:pPr>
              <a:spcAft>
                <a:spcPts val="600"/>
              </a:spcAft>
            </a:pPr>
            <a:fld id="{868FA78A-CD11-437C-92BC-481A11BD4AA8}" type="slidenum">
              <a:rPr lang="en-US" sz="1100" smtClean="0">
                <a:solidFill>
                  <a:srgbClr val="FFFFFF"/>
                </a:solidFill>
              </a:rPr>
              <a:pPr>
                <a:spcAft>
                  <a:spcPts val="600"/>
                </a:spcAft>
              </a:pPr>
              <a:t>26</a:t>
            </a:fld>
            <a:endParaRPr lang="en-US" sz="1100">
              <a:solidFill>
                <a:srgbClr val="FFFFFF"/>
              </a:solidFill>
            </a:endParaRPr>
          </a:p>
        </p:txBody>
      </p:sp>
      <p:sp>
        <p:nvSpPr>
          <p:cNvPr id="6" name="TextBox 5">
            <a:extLst>
              <a:ext uri="{FF2B5EF4-FFF2-40B4-BE49-F238E27FC236}">
                <a16:creationId xmlns:a16="http://schemas.microsoft.com/office/drawing/2014/main" id="{DBC0B8AB-51EC-49DB-94D5-D469710FFC45}"/>
              </a:ext>
            </a:extLst>
          </p:cNvPr>
          <p:cNvSpPr txBox="1"/>
          <p:nvPr/>
        </p:nvSpPr>
        <p:spPr>
          <a:xfrm>
            <a:off x="8629650" y="6115050"/>
            <a:ext cx="1699504" cy="369332"/>
          </a:xfrm>
          <a:prstGeom prst="rect">
            <a:avLst/>
          </a:prstGeom>
          <a:noFill/>
        </p:spPr>
        <p:txBody>
          <a:bodyPr wrap="none" rtlCol="0">
            <a:spAutoFit/>
          </a:bodyPr>
          <a:lstStyle/>
          <a:p>
            <a:r>
              <a:rPr lang="en-US"/>
              <a:t>GutIdentity.com</a:t>
            </a:r>
          </a:p>
        </p:txBody>
      </p:sp>
    </p:spTree>
    <p:extLst>
      <p:ext uri="{BB962C8B-B14F-4D97-AF65-F5344CB8AC3E}">
        <p14:creationId xmlns:p14="http://schemas.microsoft.com/office/powerpoint/2010/main" val="1782923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980AAB2-98D6-4760-AB15-D6708D7E0B07}"/>
              </a:ext>
            </a:extLst>
          </p:cNvPr>
          <p:cNvSpPr>
            <a:spLocks noGrp="1"/>
          </p:cNvSpPr>
          <p:nvPr>
            <p:ph type="title"/>
          </p:nvPr>
        </p:nvSpPr>
        <p:spPr/>
        <p:txBody>
          <a:bodyPr>
            <a:normAutofit fontScale="90000"/>
          </a:bodyPr>
          <a:lstStyle/>
          <a:p>
            <a:r>
              <a:rPr lang="en-US" b="1">
                <a:solidFill>
                  <a:srgbClr val="0070C0"/>
                </a:solidFill>
              </a:rPr>
              <a:t>Practical Strategies for Working with Someone with ADHD</a:t>
            </a:r>
            <a:br>
              <a:rPr lang="en-US" b="1">
                <a:solidFill>
                  <a:srgbClr val="0070C0"/>
                </a:solidFill>
              </a:rPr>
            </a:br>
            <a:endParaRPr lang="en-US"/>
          </a:p>
        </p:txBody>
      </p:sp>
      <p:sp>
        <p:nvSpPr>
          <p:cNvPr id="11" name="Content Placeholder 10">
            <a:extLst>
              <a:ext uri="{FF2B5EF4-FFF2-40B4-BE49-F238E27FC236}">
                <a16:creationId xmlns:a16="http://schemas.microsoft.com/office/drawing/2014/main" id="{936E64E7-3CA7-4A5E-84F9-AD84961CE88B}"/>
              </a:ext>
            </a:extLst>
          </p:cNvPr>
          <p:cNvSpPr>
            <a:spLocks noGrp="1"/>
          </p:cNvSpPr>
          <p:nvPr>
            <p:ph idx="1"/>
          </p:nvPr>
        </p:nvSpPr>
        <p:spPr>
          <a:xfrm>
            <a:off x="297773" y="1642728"/>
            <a:ext cx="10966527" cy="5274253"/>
          </a:xfrm>
        </p:spPr>
        <p:txBody>
          <a:bodyPr>
            <a:normAutofit fontScale="85000" lnSpcReduction="20000"/>
          </a:bodyPr>
          <a:lstStyle/>
          <a:p>
            <a:pPr marL="571500" lvl="1" indent="-342900">
              <a:spcBef>
                <a:spcPts val="300"/>
              </a:spcBef>
              <a:buSzPct val="80000"/>
              <a:buFont typeface="Wingdings" panose="05000000000000000000" pitchFamily="2" charset="2"/>
              <a:buChar char="Ø"/>
            </a:pPr>
            <a:r>
              <a:rPr lang="en-US" sz="3000"/>
              <a:t>Make sure you have individual’s attention </a:t>
            </a:r>
            <a:endParaRPr lang="en-US" sz="3000">
              <a:cs typeface="Calibri" panose="020F0502020204030204"/>
            </a:endParaRPr>
          </a:p>
          <a:p>
            <a:pPr marL="571500" lvl="1" indent="-342900">
              <a:spcBef>
                <a:spcPts val="300"/>
              </a:spcBef>
              <a:buSzPct val="80000"/>
              <a:buFont typeface="Wingdings" panose="05000000000000000000" pitchFamily="2" charset="2"/>
              <a:buChar char="Ø"/>
            </a:pPr>
            <a:r>
              <a:rPr lang="en-US" sz="3000"/>
              <a:t>Tell a person what to do rather than what not to do or say “stop.”</a:t>
            </a:r>
          </a:p>
          <a:p>
            <a:pPr marL="571500" lvl="1" indent="-342900">
              <a:spcBef>
                <a:spcPts val="300"/>
              </a:spcBef>
              <a:buSzPct val="80000"/>
              <a:buFont typeface="Wingdings" panose="05000000000000000000" pitchFamily="2" charset="2"/>
              <a:buChar char="Ø"/>
            </a:pPr>
            <a:r>
              <a:rPr lang="en-US" sz="3000"/>
              <a:t>Break longer tasks down into smaller chunks </a:t>
            </a:r>
            <a:endParaRPr lang="en-US" sz="3000">
              <a:cs typeface="Calibri" panose="020F0502020204030204"/>
            </a:endParaRPr>
          </a:p>
          <a:p>
            <a:pPr marL="571500" lvl="1" indent="-342900">
              <a:spcBef>
                <a:spcPts val="300"/>
              </a:spcBef>
              <a:buSzPct val="80000"/>
              <a:buFont typeface="Wingdings" panose="05000000000000000000" pitchFamily="2" charset="2"/>
              <a:buChar char="Ø"/>
            </a:pPr>
            <a:r>
              <a:rPr lang="en-US" sz="3000"/>
              <a:t>Try to reduce environmental stimulation and distractions in the environment</a:t>
            </a:r>
          </a:p>
          <a:p>
            <a:pPr marL="571500" lvl="1" indent="-342900">
              <a:spcBef>
                <a:spcPts val="300"/>
              </a:spcBef>
              <a:buSzPct val="80000"/>
              <a:buFont typeface="Wingdings" panose="05000000000000000000" pitchFamily="2" charset="2"/>
              <a:buChar char="Ø"/>
            </a:pPr>
            <a:r>
              <a:rPr lang="en-US" sz="3000">
                <a:cs typeface="Calibri" panose="020F0502020204030204"/>
              </a:rPr>
              <a:t>Provide 1-2 step directions</a:t>
            </a:r>
          </a:p>
          <a:p>
            <a:pPr marL="571500" lvl="1" indent="-342900">
              <a:spcBef>
                <a:spcPts val="300"/>
              </a:spcBef>
              <a:buSzPct val="80000"/>
              <a:buFont typeface="Wingdings" panose="05000000000000000000" pitchFamily="2" charset="2"/>
              <a:buChar char="Ø"/>
            </a:pPr>
            <a:r>
              <a:rPr lang="en-US" sz="3000">
                <a:cs typeface="Calibri" panose="020F0502020204030204"/>
              </a:rPr>
              <a:t>Write things down</a:t>
            </a:r>
          </a:p>
          <a:p>
            <a:pPr marL="571500" lvl="1" indent="-342900">
              <a:spcBef>
                <a:spcPts val="300"/>
              </a:spcBef>
              <a:buSzPct val="80000"/>
              <a:buFont typeface="Wingdings" panose="05000000000000000000" pitchFamily="2" charset="2"/>
              <a:buChar char="Ø"/>
            </a:pPr>
            <a:r>
              <a:rPr lang="en-US" sz="3000">
                <a:cs typeface="Calibri" panose="020F0502020204030204"/>
              </a:rPr>
              <a:t>Improve organization (keeping things in same location, etc.)</a:t>
            </a:r>
          </a:p>
          <a:p>
            <a:pPr marL="571500" lvl="1" indent="-342900">
              <a:spcBef>
                <a:spcPts val="300"/>
              </a:spcBef>
              <a:buSzPct val="80000"/>
              <a:buFont typeface="Wingdings" panose="05000000000000000000" pitchFamily="2" charset="2"/>
              <a:buChar char="Ø"/>
            </a:pPr>
            <a:r>
              <a:rPr lang="en-US" sz="3000">
                <a:cs typeface="Calibri" panose="020F0502020204030204"/>
              </a:rPr>
              <a:t>Help prioritize things</a:t>
            </a:r>
          </a:p>
          <a:p>
            <a:pPr marL="571500" lvl="1" indent="-342900">
              <a:spcBef>
                <a:spcPts val="300"/>
              </a:spcBef>
              <a:buSzPct val="80000"/>
              <a:buFont typeface="Wingdings" panose="05000000000000000000" pitchFamily="2" charset="2"/>
              <a:buChar char="Ø"/>
            </a:pPr>
            <a:r>
              <a:rPr lang="en-US" sz="3000">
                <a:cs typeface="Calibri" panose="020F0502020204030204"/>
              </a:rPr>
              <a:t>Focus on one thing at a time</a:t>
            </a:r>
          </a:p>
          <a:p>
            <a:pPr marL="571500" lvl="1" indent="-342900">
              <a:spcBef>
                <a:spcPts val="300"/>
              </a:spcBef>
              <a:buSzPct val="80000"/>
              <a:buFont typeface="Wingdings" panose="05000000000000000000" pitchFamily="2" charset="2"/>
              <a:buChar char="Ø"/>
            </a:pPr>
            <a:r>
              <a:rPr lang="en-US" sz="3000"/>
              <a:t>Provide immediate feedback and reinforcement </a:t>
            </a:r>
            <a:endParaRPr lang="en-US" sz="3000">
              <a:cs typeface="Calibri" panose="020F0502020204030204"/>
            </a:endParaRPr>
          </a:p>
          <a:p>
            <a:pPr marL="571500" lvl="1" indent="-342900">
              <a:spcBef>
                <a:spcPts val="300"/>
              </a:spcBef>
              <a:buSzPct val="80000"/>
              <a:buFont typeface="Wingdings" panose="05000000000000000000" pitchFamily="2" charset="2"/>
              <a:buChar char="Ø"/>
            </a:pPr>
            <a:r>
              <a:rPr lang="en-US" sz="3000"/>
              <a:t>Allow frequent breaks for energy discharge </a:t>
            </a:r>
            <a:endParaRPr lang="en-US" sz="3000">
              <a:cs typeface="Calibri" panose="020F0502020204030204"/>
            </a:endParaRPr>
          </a:p>
          <a:p>
            <a:pPr marL="571500" lvl="1" indent="-342900">
              <a:spcBef>
                <a:spcPts val="300"/>
              </a:spcBef>
              <a:buSzPct val="80000"/>
              <a:buFont typeface="Wingdings" panose="05000000000000000000" pitchFamily="2" charset="2"/>
              <a:buChar char="Ø"/>
            </a:pPr>
            <a:r>
              <a:rPr lang="en-US" sz="3000">
                <a:cs typeface="Calibri" panose="020F0502020204030204"/>
              </a:rPr>
              <a:t>Alternate high and low activity/stimulation tasks</a:t>
            </a:r>
          </a:p>
          <a:p>
            <a:pPr marL="571500" lvl="1" indent="-342900">
              <a:spcBef>
                <a:spcPts val="300"/>
              </a:spcBef>
              <a:buSzPct val="80000"/>
              <a:buFont typeface="Wingdings" panose="05000000000000000000" pitchFamily="2" charset="2"/>
              <a:buChar char="Ø"/>
            </a:pPr>
            <a:r>
              <a:rPr lang="en-US" sz="3000">
                <a:cs typeface="Calibri" panose="020F0502020204030204"/>
              </a:rPr>
              <a:t>Teach Stop-Think-Act</a:t>
            </a:r>
          </a:p>
          <a:p>
            <a:pPr marL="571500" lvl="1" indent="-342900">
              <a:spcBef>
                <a:spcPts val="300"/>
              </a:spcBef>
              <a:buSzPct val="80000"/>
              <a:buFont typeface="Wingdings" panose="05000000000000000000" pitchFamily="2" charset="2"/>
              <a:buChar char="Ø"/>
            </a:pPr>
            <a:r>
              <a:rPr lang="en-US" sz="3000">
                <a:cs typeface="Calibri" panose="020F0502020204030204"/>
              </a:rPr>
              <a:t>Support eating healthy, getting enough sleep, managing stress</a:t>
            </a:r>
          </a:p>
          <a:p>
            <a:endParaRPr lang="en-US"/>
          </a:p>
        </p:txBody>
      </p:sp>
      <p:sp>
        <p:nvSpPr>
          <p:cNvPr id="2" name="Slide Number Placeholder 1">
            <a:extLst>
              <a:ext uri="{FF2B5EF4-FFF2-40B4-BE49-F238E27FC236}">
                <a16:creationId xmlns:a16="http://schemas.microsoft.com/office/drawing/2014/main" id="{94F620B0-24B3-46C9-BDEA-E7D44BC5172B}"/>
              </a:ext>
            </a:extLst>
          </p:cNvPr>
          <p:cNvSpPr>
            <a:spLocks noGrp="1"/>
          </p:cNvSpPr>
          <p:nvPr>
            <p:ph type="sldNum" sz="quarter" idx="12"/>
          </p:nvPr>
        </p:nvSpPr>
        <p:spPr/>
        <p:txBody>
          <a:bodyPr vert="horz" lIns="91440" tIns="45720" rIns="91440" bIns="45720" rtlCol="0" anchor="ctr">
            <a:normAutofit/>
          </a:bodyPr>
          <a:lstStyle/>
          <a:p>
            <a:pPr>
              <a:spcAft>
                <a:spcPts val="600"/>
              </a:spcAft>
            </a:pPr>
            <a:fld id="{868FA78A-CD11-437C-92BC-481A11BD4AA8}" type="slidenum">
              <a:rPr lang="en-US" b="0" i="0"/>
              <a:pPr>
                <a:spcAft>
                  <a:spcPts val="600"/>
                </a:spcAft>
              </a:pPr>
              <a:t>27</a:t>
            </a:fld>
            <a:endParaRPr lang="en-US" b="0" i="0"/>
          </a:p>
        </p:txBody>
      </p:sp>
      <p:sp>
        <p:nvSpPr>
          <p:cNvPr id="4" name="TextBox 3">
            <a:extLst>
              <a:ext uri="{FF2B5EF4-FFF2-40B4-BE49-F238E27FC236}">
                <a16:creationId xmlns:a16="http://schemas.microsoft.com/office/drawing/2014/main" id="{339B497C-BB89-43C3-AB2D-6C8ABD450288}"/>
              </a:ext>
            </a:extLst>
          </p:cNvPr>
          <p:cNvSpPr txBox="1"/>
          <p:nvPr/>
        </p:nvSpPr>
        <p:spPr>
          <a:xfrm>
            <a:off x="756249" y="339306"/>
            <a:ext cx="1044081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800" b="1">
              <a:solidFill>
                <a:srgbClr val="0070C0"/>
              </a:solidFill>
            </a:endParaRPr>
          </a:p>
        </p:txBody>
      </p:sp>
      <p:pic>
        <p:nvPicPr>
          <p:cNvPr id="8" name="Picture 7" descr="Icon&#10;&#10;Description automatically generated">
            <a:extLst>
              <a:ext uri="{FF2B5EF4-FFF2-40B4-BE49-F238E27FC236}">
                <a16:creationId xmlns:a16="http://schemas.microsoft.com/office/drawing/2014/main" id="{CBF2DC8A-E5F4-42B5-84EE-8890EB7C80F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423696" y="3257766"/>
            <a:ext cx="2560325" cy="2618237"/>
          </a:xfrm>
          <a:prstGeom prst="rect">
            <a:avLst/>
          </a:prstGeom>
        </p:spPr>
      </p:pic>
      <p:sp>
        <p:nvSpPr>
          <p:cNvPr id="9" name="TextBox 8">
            <a:extLst>
              <a:ext uri="{FF2B5EF4-FFF2-40B4-BE49-F238E27FC236}">
                <a16:creationId xmlns:a16="http://schemas.microsoft.com/office/drawing/2014/main" id="{3D58FE85-642A-4772-A03A-668F6A30E57B}"/>
              </a:ext>
            </a:extLst>
          </p:cNvPr>
          <p:cNvSpPr txBox="1"/>
          <p:nvPr/>
        </p:nvSpPr>
        <p:spPr>
          <a:xfrm>
            <a:off x="9982200" y="5876003"/>
            <a:ext cx="2004513" cy="369332"/>
          </a:xfrm>
          <a:prstGeom prst="rect">
            <a:avLst/>
          </a:prstGeom>
          <a:noFill/>
        </p:spPr>
        <p:txBody>
          <a:bodyPr wrap="square" rtlCol="0">
            <a:spAutoFit/>
          </a:bodyPr>
          <a:lstStyle/>
          <a:p>
            <a:r>
              <a:rPr lang="en-US" sz="900">
                <a:hlinkClick r:id="rId4" tooltip="https://www.pngall.com/checklist-png"/>
              </a:rPr>
              <a:t>This Photo</a:t>
            </a:r>
            <a:r>
              <a:rPr lang="en-US" sz="900"/>
              <a:t> by Unknown </a:t>
            </a:r>
            <a:br>
              <a:rPr lang="en-US" sz="900"/>
            </a:br>
            <a:r>
              <a:rPr lang="en-US" sz="900"/>
              <a:t>Author is licensed under </a:t>
            </a:r>
            <a:r>
              <a:rPr lang="en-US" sz="900">
                <a:hlinkClick r:id="rId5" tooltip="https://creativecommons.org/licenses/by-nc/3.0/"/>
              </a:rPr>
              <a:t>CC BY-NC</a:t>
            </a:r>
            <a:endParaRPr lang="en-US" sz="900"/>
          </a:p>
        </p:txBody>
      </p:sp>
    </p:spTree>
    <p:extLst>
      <p:ext uri="{BB962C8B-B14F-4D97-AF65-F5344CB8AC3E}">
        <p14:creationId xmlns:p14="http://schemas.microsoft.com/office/powerpoint/2010/main" val="3691436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C725A-E9FD-4A4C-A8F5-62F2C2963042}"/>
              </a:ext>
            </a:extLst>
          </p:cNvPr>
          <p:cNvSpPr>
            <a:spLocks noGrp="1"/>
          </p:cNvSpPr>
          <p:nvPr>
            <p:ph idx="1"/>
          </p:nvPr>
        </p:nvSpPr>
        <p:spPr>
          <a:xfrm>
            <a:off x="685800" y="1188720"/>
            <a:ext cx="10515600" cy="4351338"/>
          </a:xfrm>
        </p:spPr>
        <p:txBody>
          <a:bodyPr>
            <a:normAutofit lnSpcReduction="10000"/>
          </a:bodyPr>
          <a:lstStyle/>
          <a:p>
            <a:pPr marL="0" indent="0">
              <a:buNone/>
            </a:pPr>
            <a:r>
              <a:rPr lang="en-US" sz="2400"/>
              <a:t>Disorders that share features of excessive fear and anxiety and related behavioral disturbance</a:t>
            </a:r>
          </a:p>
          <a:p>
            <a:pPr marL="0" indent="0">
              <a:buNone/>
            </a:pPr>
            <a:r>
              <a:rPr lang="en-US" sz="2400" u="sng"/>
              <a:t>Fear</a:t>
            </a:r>
          </a:p>
          <a:p>
            <a:pPr lvl="1">
              <a:buFont typeface="Wingdings" panose="05000000000000000000" pitchFamily="2" charset="2"/>
              <a:buChar char="Ø"/>
            </a:pPr>
            <a:r>
              <a:rPr lang="en-US" sz="2000"/>
              <a:t>Emotional response to real or perceived imminent threat</a:t>
            </a:r>
          </a:p>
          <a:p>
            <a:pPr lvl="1">
              <a:buFont typeface="Wingdings" panose="05000000000000000000" pitchFamily="2" charset="2"/>
              <a:buChar char="Ø"/>
            </a:pPr>
            <a:r>
              <a:rPr lang="en-US" sz="2000"/>
              <a:t>Fight-flight-freeze response</a:t>
            </a:r>
          </a:p>
          <a:p>
            <a:pPr lvl="1">
              <a:buFont typeface="Wingdings" panose="05000000000000000000" pitchFamily="2" charset="2"/>
              <a:buChar char="Ø"/>
            </a:pPr>
            <a:r>
              <a:rPr lang="en-US" sz="2000"/>
              <a:t>Thoughts of imminent danger</a:t>
            </a:r>
          </a:p>
          <a:p>
            <a:pPr lvl="1">
              <a:buFont typeface="Wingdings" panose="05000000000000000000" pitchFamily="2" charset="2"/>
              <a:buChar char="Ø"/>
            </a:pPr>
            <a:r>
              <a:rPr lang="en-US" sz="2000"/>
              <a:t>Escape behaviors</a:t>
            </a:r>
          </a:p>
          <a:p>
            <a:pPr marL="0" indent="0">
              <a:buNone/>
            </a:pPr>
            <a:r>
              <a:rPr lang="en-US" sz="2400" u="sng"/>
              <a:t>Anxiety</a:t>
            </a:r>
          </a:p>
          <a:p>
            <a:pPr lvl="1">
              <a:buFont typeface="Wingdings" panose="05000000000000000000" pitchFamily="2" charset="2"/>
              <a:buChar char="Ø"/>
            </a:pPr>
            <a:r>
              <a:rPr lang="en-US" sz="2000"/>
              <a:t>Anticipation of future threat</a:t>
            </a:r>
          </a:p>
          <a:p>
            <a:pPr lvl="1">
              <a:buFont typeface="Wingdings" panose="05000000000000000000" pitchFamily="2" charset="2"/>
              <a:buChar char="Ø"/>
            </a:pPr>
            <a:r>
              <a:rPr lang="en-US" sz="2000"/>
              <a:t>Muscle tension</a:t>
            </a:r>
          </a:p>
          <a:p>
            <a:pPr lvl="1">
              <a:buFont typeface="Wingdings" panose="05000000000000000000" pitchFamily="2" charset="2"/>
              <a:buChar char="Ø"/>
            </a:pPr>
            <a:r>
              <a:rPr lang="en-US" sz="2000"/>
              <a:t>Vigilance in preparation for future danger</a:t>
            </a:r>
          </a:p>
          <a:p>
            <a:pPr lvl="1">
              <a:buFont typeface="Wingdings" panose="05000000000000000000" pitchFamily="2" charset="2"/>
              <a:buChar char="Ø"/>
            </a:pPr>
            <a:r>
              <a:rPr lang="en-US" sz="2000"/>
              <a:t>Cautious or avoidant behaviors</a:t>
            </a:r>
          </a:p>
          <a:p>
            <a:endParaRPr lang="en-US"/>
          </a:p>
        </p:txBody>
      </p:sp>
      <p:sp>
        <p:nvSpPr>
          <p:cNvPr id="4" name="TextBox 3">
            <a:extLst>
              <a:ext uri="{FF2B5EF4-FFF2-40B4-BE49-F238E27FC236}">
                <a16:creationId xmlns:a16="http://schemas.microsoft.com/office/drawing/2014/main" id="{33348613-11DB-4205-9893-1D894968414E}"/>
              </a:ext>
            </a:extLst>
          </p:cNvPr>
          <p:cNvSpPr txBox="1"/>
          <p:nvPr/>
        </p:nvSpPr>
        <p:spPr>
          <a:xfrm>
            <a:off x="760585" y="339306"/>
            <a:ext cx="1044081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0070C0"/>
                </a:solidFill>
              </a:rPr>
              <a:t>Anxiety Disorders</a:t>
            </a:r>
          </a:p>
        </p:txBody>
      </p:sp>
      <p:pic>
        <p:nvPicPr>
          <p:cNvPr id="8" name="Picture 7" descr="Diagram, text&#10;&#10;Description automatically generated">
            <a:extLst>
              <a:ext uri="{FF2B5EF4-FFF2-40B4-BE49-F238E27FC236}">
                <a16:creationId xmlns:a16="http://schemas.microsoft.com/office/drawing/2014/main" id="{CA81189A-9630-46E6-876E-DFCF9395C43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589487" y="2713338"/>
            <a:ext cx="5130798" cy="3848098"/>
          </a:xfrm>
          <a:prstGeom prst="rect">
            <a:avLst/>
          </a:prstGeom>
        </p:spPr>
      </p:pic>
      <p:sp>
        <p:nvSpPr>
          <p:cNvPr id="9" name="TextBox 8">
            <a:extLst>
              <a:ext uri="{FF2B5EF4-FFF2-40B4-BE49-F238E27FC236}">
                <a16:creationId xmlns:a16="http://schemas.microsoft.com/office/drawing/2014/main" id="{4F117B45-DA7B-402A-8C75-58638193DC63}"/>
              </a:ext>
            </a:extLst>
          </p:cNvPr>
          <p:cNvSpPr txBox="1"/>
          <p:nvPr/>
        </p:nvSpPr>
        <p:spPr>
          <a:xfrm>
            <a:off x="7445829" y="6149361"/>
            <a:ext cx="4274456" cy="230832"/>
          </a:xfrm>
          <a:prstGeom prst="rect">
            <a:avLst/>
          </a:prstGeom>
          <a:noFill/>
        </p:spPr>
        <p:txBody>
          <a:bodyPr wrap="square" rtlCol="0">
            <a:spAutoFit/>
          </a:bodyPr>
          <a:lstStyle/>
          <a:p>
            <a:r>
              <a:rPr lang="en-US" sz="900">
                <a:hlinkClick r:id="rId3" tooltip="http://aflashinthepam.blogspot.com/2013/09/high-anxiety-passing-by-bathroom-mirror.html"/>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33855107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itle 8">
            <a:extLst>
              <a:ext uri="{FF2B5EF4-FFF2-40B4-BE49-F238E27FC236}">
                <a16:creationId xmlns:a16="http://schemas.microsoft.com/office/drawing/2014/main" id="{B5F676E0-5B93-48A3-9669-7DDEF055E5AA}"/>
              </a:ext>
            </a:extLst>
          </p:cNvPr>
          <p:cNvSpPr>
            <a:spLocks noGrp="1"/>
          </p:cNvSpPr>
          <p:nvPr>
            <p:ph type="title"/>
          </p:nvPr>
        </p:nvSpPr>
        <p:spPr>
          <a:xfrm>
            <a:off x="833002" y="448253"/>
            <a:ext cx="10520702" cy="1325563"/>
          </a:xfrm>
        </p:spPr>
        <p:txBody>
          <a:bodyPr>
            <a:normAutofit/>
          </a:bodyPr>
          <a:lstStyle/>
          <a:p>
            <a:r>
              <a:rPr lang="en-US" b="1"/>
              <a:t>Common Anxiety Disorders</a:t>
            </a:r>
            <a:br>
              <a:rPr lang="en-US" b="1"/>
            </a:br>
            <a:endParaRPr lang="en-US"/>
          </a:p>
        </p:txBody>
      </p:sp>
      <p:sp>
        <p:nvSpPr>
          <p:cNvPr id="10" name="Content Placeholder 9">
            <a:extLst>
              <a:ext uri="{FF2B5EF4-FFF2-40B4-BE49-F238E27FC236}">
                <a16:creationId xmlns:a16="http://schemas.microsoft.com/office/drawing/2014/main" id="{9EC5EA40-BE30-4B83-B144-607B1549A1AD}"/>
              </a:ext>
            </a:extLst>
          </p:cNvPr>
          <p:cNvSpPr>
            <a:spLocks noGrp="1"/>
          </p:cNvSpPr>
          <p:nvPr>
            <p:ph idx="1"/>
          </p:nvPr>
        </p:nvSpPr>
        <p:spPr>
          <a:xfrm>
            <a:off x="427756" y="1416423"/>
            <a:ext cx="5989978" cy="5305051"/>
          </a:xfrm>
        </p:spPr>
        <p:txBody>
          <a:bodyPr>
            <a:normAutofit fontScale="92500" lnSpcReduction="20000"/>
          </a:bodyPr>
          <a:lstStyle/>
          <a:p>
            <a:pPr marL="285750" indent="-285750"/>
            <a:r>
              <a:rPr lang="en-US" sz="2400"/>
              <a:t>Arranged in order of typical age of onset</a:t>
            </a:r>
          </a:p>
          <a:p>
            <a:pPr marL="285750" indent="-285750"/>
            <a:r>
              <a:rPr lang="en-US" sz="2400"/>
              <a:t>Differ from one another in the types of objects or situations that induce fear, anxiety, or avoidance behavior</a:t>
            </a:r>
          </a:p>
          <a:p>
            <a:endParaRPr lang="en-US" sz="2400"/>
          </a:p>
          <a:p>
            <a:pPr marL="342900" indent="-342900">
              <a:buFont typeface="Wingdings" panose="05000000000000000000" pitchFamily="2" charset="2"/>
              <a:buChar char="Ø"/>
            </a:pPr>
            <a:r>
              <a:rPr lang="en-US" sz="2400"/>
              <a:t>Separation Anxiety</a:t>
            </a:r>
          </a:p>
          <a:p>
            <a:pPr marL="342900" indent="-342900">
              <a:buFont typeface="Wingdings" panose="05000000000000000000" pitchFamily="2" charset="2"/>
              <a:buChar char="Ø"/>
            </a:pPr>
            <a:r>
              <a:rPr lang="en-US" sz="2400"/>
              <a:t>Selective Mutism</a:t>
            </a:r>
          </a:p>
          <a:p>
            <a:pPr marL="342900" indent="-342900">
              <a:buFont typeface="Wingdings" panose="05000000000000000000" pitchFamily="2" charset="2"/>
              <a:buChar char="Ø"/>
            </a:pPr>
            <a:r>
              <a:rPr lang="en-US" sz="2400"/>
              <a:t>Specific Phobia</a:t>
            </a:r>
          </a:p>
          <a:p>
            <a:pPr marL="342900" indent="-342900">
              <a:buFont typeface="Wingdings" panose="05000000000000000000" pitchFamily="2" charset="2"/>
              <a:buChar char="Ø"/>
            </a:pPr>
            <a:r>
              <a:rPr lang="en-US" sz="2400"/>
              <a:t>Social Anxiety Disorder</a:t>
            </a:r>
          </a:p>
          <a:p>
            <a:pPr marL="342900" indent="-342900">
              <a:buFont typeface="Wingdings" panose="05000000000000000000" pitchFamily="2" charset="2"/>
              <a:buChar char="Ø"/>
            </a:pPr>
            <a:r>
              <a:rPr lang="en-US" sz="2400"/>
              <a:t>Panic Disorder</a:t>
            </a:r>
          </a:p>
          <a:p>
            <a:pPr marL="342900" indent="-342900">
              <a:buFont typeface="Wingdings" panose="05000000000000000000" pitchFamily="2" charset="2"/>
              <a:buChar char="Ø"/>
            </a:pPr>
            <a:r>
              <a:rPr lang="en-US" sz="2400"/>
              <a:t>Agoraphobia</a:t>
            </a:r>
          </a:p>
          <a:p>
            <a:pPr marL="342900" indent="-342900">
              <a:buFont typeface="Wingdings" panose="05000000000000000000" pitchFamily="2" charset="2"/>
              <a:buChar char="Ø"/>
            </a:pPr>
            <a:r>
              <a:rPr lang="en-US" sz="2400"/>
              <a:t>Generalized Anxiety Disorder</a:t>
            </a:r>
          </a:p>
          <a:p>
            <a:pPr marL="342900" indent="-342900">
              <a:buFont typeface="Wingdings" panose="05000000000000000000" pitchFamily="2" charset="2"/>
              <a:buChar char="Ø"/>
            </a:pPr>
            <a:r>
              <a:rPr lang="en-US" sz="2400"/>
              <a:t>Substance/Medication-Induced Anxiety Disorder</a:t>
            </a:r>
          </a:p>
          <a:p>
            <a:pPr marL="342900" indent="-342900">
              <a:buFont typeface="Wingdings" panose="05000000000000000000" pitchFamily="2" charset="2"/>
              <a:buChar char="Ø"/>
            </a:pPr>
            <a:r>
              <a:rPr lang="en-US" sz="2400"/>
              <a:t>“Others”</a:t>
            </a:r>
          </a:p>
        </p:txBody>
      </p:sp>
      <p:pic>
        <p:nvPicPr>
          <p:cNvPr id="5" name="Picture 4" descr="A picture containing diagram&#10;&#10;Description automatically generated">
            <a:extLst>
              <a:ext uri="{FF2B5EF4-FFF2-40B4-BE49-F238E27FC236}">
                <a16:creationId xmlns:a16="http://schemas.microsoft.com/office/drawing/2014/main" id="{896BF424-D815-46C1-B6ED-5507FD856CC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17734" y="2542053"/>
            <a:ext cx="4935970" cy="3284663"/>
          </a:xfrm>
          <a:prstGeom prst="rect">
            <a:avLst/>
          </a:prstGeom>
        </p:spPr>
      </p:pic>
      <p:sp>
        <p:nvSpPr>
          <p:cNvPr id="2" name="Slide Number Placeholder 1">
            <a:extLst>
              <a:ext uri="{FF2B5EF4-FFF2-40B4-BE49-F238E27FC236}">
                <a16:creationId xmlns:a16="http://schemas.microsoft.com/office/drawing/2014/main" id="{1E07DDF4-322E-414A-87C4-FD177E0AC80E}"/>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868FA78A-CD11-437C-92BC-481A11BD4AA8}" type="slidenum">
              <a:rPr lang="en-US">
                <a:solidFill>
                  <a:schemeClr val="tx1">
                    <a:alpha val="80000"/>
                  </a:schemeClr>
                </a:solidFill>
              </a:rPr>
              <a:pPr>
                <a:spcAft>
                  <a:spcPts val="600"/>
                </a:spcAft>
              </a:pPr>
              <a:t>29</a:t>
            </a:fld>
            <a:endParaRPr lang="en-US">
              <a:solidFill>
                <a:schemeClr val="tx1">
                  <a:alpha val="80000"/>
                </a:schemeClr>
              </a:solidFill>
            </a:endParaRPr>
          </a:p>
        </p:txBody>
      </p:sp>
      <p:sp>
        <p:nvSpPr>
          <p:cNvPr id="6" name="TextBox 5">
            <a:extLst>
              <a:ext uri="{FF2B5EF4-FFF2-40B4-BE49-F238E27FC236}">
                <a16:creationId xmlns:a16="http://schemas.microsoft.com/office/drawing/2014/main" id="{8723BEBC-A42F-4842-8E4D-A00AB582256C}"/>
              </a:ext>
            </a:extLst>
          </p:cNvPr>
          <p:cNvSpPr txBox="1"/>
          <p:nvPr/>
        </p:nvSpPr>
        <p:spPr>
          <a:xfrm>
            <a:off x="9166888" y="5626661"/>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oldisrj.lbp.world/Article.aspx?ArticleID=429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191656590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4D0410FD-39BC-453D-A0BF-267FAAD77C5C}"/>
              </a:ext>
            </a:extLst>
          </p:cNvPr>
          <p:cNvSpPr>
            <a:spLocks noGrp="1"/>
          </p:cNvSpPr>
          <p:nvPr>
            <p:ph type="title"/>
          </p:nvPr>
        </p:nvSpPr>
        <p:spPr>
          <a:xfrm>
            <a:off x="731520" y="731520"/>
            <a:ext cx="6089904" cy="1426464"/>
          </a:xfrm>
        </p:spPr>
        <p:txBody>
          <a:bodyPr>
            <a:normAutofit/>
          </a:bodyPr>
          <a:lstStyle/>
          <a:p>
            <a:r>
              <a:rPr lang="en-US" sz="3700">
                <a:solidFill>
                  <a:srgbClr val="FFFFFF"/>
                </a:solidFill>
              </a:rPr>
              <a:t>Neurocognitive Disorder </a:t>
            </a:r>
            <a:br>
              <a:rPr lang="en-US" sz="3700">
                <a:solidFill>
                  <a:srgbClr val="FFFFFF"/>
                </a:solidFill>
              </a:rPr>
            </a:br>
            <a:r>
              <a:rPr lang="en-US" sz="3700">
                <a:solidFill>
                  <a:srgbClr val="FFFFFF"/>
                </a:solidFill>
              </a:rPr>
              <a:t>(Delirium; Mild or Major NCD)</a:t>
            </a:r>
          </a:p>
        </p:txBody>
      </p:sp>
      <p:sp>
        <p:nvSpPr>
          <p:cNvPr id="29" name="Rectangle 2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1" name="Rectangle 30">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3" name="Rectangle 3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D0E91A6-F2AC-47E7-8F8C-1587A04AEAA9}"/>
              </a:ext>
            </a:extLst>
          </p:cNvPr>
          <p:cNvSpPr>
            <a:spLocks noGrp="1"/>
          </p:cNvSpPr>
          <p:nvPr>
            <p:ph idx="1"/>
          </p:nvPr>
        </p:nvSpPr>
        <p:spPr>
          <a:xfrm>
            <a:off x="789456" y="2798385"/>
            <a:ext cx="10597729" cy="3749856"/>
          </a:xfrm>
        </p:spPr>
        <p:txBody>
          <a:bodyPr anchor="ctr">
            <a:normAutofit fontScale="92500" lnSpcReduction="10000"/>
          </a:bodyPr>
          <a:lstStyle/>
          <a:p>
            <a:r>
              <a:rPr lang="en-US" sz="3500" b="1"/>
              <a:t>Delirium</a:t>
            </a:r>
            <a:r>
              <a:rPr lang="en-US" sz="3500"/>
              <a:t> – </a:t>
            </a:r>
            <a:r>
              <a:rPr lang="en-US"/>
              <a:t>rapid onset; often completely resolves </a:t>
            </a:r>
          </a:p>
          <a:p>
            <a:pPr lvl="1"/>
            <a:r>
              <a:rPr lang="en-US" sz="3100" u="sng"/>
              <a:t>Causes</a:t>
            </a:r>
            <a:r>
              <a:rPr lang="en-US" sz="3100"/>
              <a:t>: </a:t>
            </a:r>
            <a:r>
              <a:rPr lang="en-US"/>
              <a:t>Acute medical condition</a:t>
            </a:r>
          </a:p>
          <a:p>
            <a:r>
              <a:rPr lang="en-US" sz="3500" b="1"/>
              <a:t>Mild &amp; Major NCD - </a:t>
            </a:r>
            <a:r>
              <a:rPr lang="en-US"/>
              <a:t>impairments in complex attention, executive </a:t>
            </a:r>
            <a:r>
              <a:rPr lang="en-US" err="1"/>
              <a:t>fxn</a:t>
            </a:r>
            <a:r>
              <a:rPr lang="en-US"/>
              <a:t>, learning/memory, language, perceptual-motor, or social cognition </a:t>
            </a:r>
            <a:endParaRPr lang="en-US" sz="3500" b="1"/>
          </a:p>
          <a:p>
            <a:pPr lvl="1"/>
            <a:r>
              <a:rPr lang="en-US" sz="3100" u="sng"/>
              <a:t>Causes</a:t>
            </a:r>
            <a:r>
              <a:rPr lang="en-US" sz="3100"/>
              <a:t>: </a:t>
            </a:r>
            <a:r>
              <a:rPr lang="en-US"/>
              <a:t>HIV, Dementia (Alzheimer’s, Vascular, Lewy Body), Amnestic Disorders, Acquired Brain Injuries, etc.</a:t>
            </a:r>
            <a:endParaRPr lang="en-US" sz="3100"/>
          </a:p>
          <a:p>
            <a:pPr marL="0" indent="0">
              <a:buNone/>
            </a:pPr>
            <a:r>
              <a:rPr lang="en-US" sz="3000"/>
              <a:t>Tool to establish a baseline: </a:t>
            </a:r>
            <a:r>
              <a:rPr lang="en-US" sz="3000" b="1"/>
              <a:t>NTG-Early Detection Screen for Dementia (NTG-EDSD)</a:t>
            </a:r>
            <a:r>
              <a:rPr lang="en-US" sz="3000"/>
              <a:t>, Public Domain:  </a:t>
            </a:r>
            <a:r>
              <a:rPr lang="en-US" sz="3000">
                <a:hlinkClick r:id="rId3"/>
              </a:rPr>
              <a:t>8c1d0a_e9f3d7be07ce4f1d88c3e994925c96f6.pdf (filesusr.com)</a:t>
            </a:r>
            <a:r>
              <a:rPr lang="en-US" sz="3000"/>
              <a:t> </a:t>
            </a:r>
          </a:p>
          <a:p>
            <a:endParaRPr lang="en-US" sz="2300"/>
          </a:p>
          <a:p>
            <a:endParaRPr lang="en-US" sz="2300"/>
          </a:p>
        </p:txBody>
      </p:sp>
      <p:sp>
        <p:nvSpPr>
          <p:cNvPr id="4" name="Slide Number Placeholder 3">
            <a:extLst>
              <a:ext uri="{FF2B5EF4-FFF2-40B4-BE49-F238E27FC236}">
                <a16:creationId xmlns:a16="http://schemas.microsoft.com/office/drawing/2014/main" id="{CEA61CE4-4538-4B3C-BC4A-50D9C974C207}"/>
              </a:ext>
            </a:extLst>
          </p:cNvPr>
          <p:cNvSpPr>
            <a:spLocks noGrp="1"/>
          </p:cNvSpPr>
          <p:nvPr>
            <p:ph type="sldNum" sz="quarter" idx="12"/>
          </p:nvPr>
        </p:nvSpPr>
        <p:spPr/>
        <p:txBody>
          <a:bodyPr/>
          <a:lstStyle/>
          <a:p>
            <a:fld id="{868FA78A-CD11-437C-92BC-481A11BD4AA8}" type="slidenum">
              <a:rPr lang="en-US" smtClean="0"/>
              <a:t>3</a:t>
            </a:fld>
            <a:r>
              <a:rPr lang="en-US"/>
              <a:t>L</a:t>
            </a:r>
          </a:p>
        </p:txBody>
      </p:sp>
    </p:spTree>
    <p:extLst>
      <p:ext uri="{BB962C8B-B14F-4D97-AF65-F5344CB8AC3E}">
        <p14:creationId xmlns:p14="http://schemas.microsoft.com/office/powerpoint/2010/main" val="421311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4AE5C1-F742-4932-AB47-7224FCD93745}"/>
              </a:ext>
            </a:extLst>
          </p:cNvPr>
          <p:cNvSpPr txBox="1"/>
          <p:nvPr/>
        </p:nvSpPr>
        <p:spPr>
          <a:xfrm flipV="1">
            <a:off x="4724400" y="1585657"/>
            <a:ext cx="2728823" cy="16147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pic>
        <p:nvPicPr>
          <p:cNvPr id="3" name="Picture 3">
            <a:extLst>
              <a:ext uri="{FF2B5EF4-FFF2-40B4-BE49-F238E27FC236}">
                <a16:creationId xmlns:a16="http://schemas.microsoft.com/office/drawing/2014/main" id="{AA66E111-6D81-4070-BB02-99D52C4CC76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09910" y="-5802"/>
            <a:ext cx="11757802" cy="6395152"/>
          </a:xfrm>
          <a:prstGeom prst="rect">
            <a:avLst/>
          </a:prstGeom>
        </p:spPr>
      </p:pic>
      <p:sp>
        <p:nvSpPr>
          <p:cNvPr id="4" name="TextBox 3">
            <a:extLst>
              <a:ext uri="{FF2B5EF4-FFF2-40B4-BE49-F238E27FC236}">
                <a16:creationId xmlns:a16="http://schemas.microsoft.com/office/drawing/2014/main" id="{914D3304-159F-4CD1-8709-A71AD26ED40B}"/>
              </a:ext>
            </a:extLst>
          </p:cNvPr>
          <p:cNvSpPr txBox="1"/>
          <p:nvPr/>
        </p:nvSpPr>
        <p:spPr>
          <a:xfrm>
            <a:off x="439948" y="4290715"/>
            <a:ext cx="11757802" cy="906970"/>
          </a:xfrm>
          <a:prstGeom prst="rect">
            <a:avLst/>
          </a:prstGeom>
        </p:spPr>
        <p:txBody>
          <a:bodyPr lIns="91440" tIns="45720" rIns="91440" bIns="45720" anchor="t">
            <a:normAutofit/>
          </a:bodyPr>
          <a:lstStyle/>
          <a:p>
            <a:r>
              <a:rPr lang="en-US">
                <a:hlinkClick r:id="rId3"/>
              </a:rPr>
              <a:t>T</a:t>
            </a:r>
            <a:endParaRPr lang="en-US">
              <a:cs typeface="Calibri"/>
            </a:endParaRPr>
          </a:p>
        </p:txBody>
      </p:sp>
      <p:sp>
        <p:nvSpPr>
          <p:cNvPr id="6" name="TextBox 5">
            <a:extLst>
              <a:ext uri="{FF2B5EF4-FFF2-40B4-BE49-F238E27FC236}">
                <a16:creationId xmlns:a16="http://schemas.microsoft.com/office/drawing/2014/main" id="{21F93BD7-FBED-47A3-8C94-B73CBD62465B}"/>
              </a:ext>
            </a:extLst>
          </p:cNvPr>
          <p:cNvSpPr txBox="1"/>
          <p:nvPr/>
        </p:nvSpPr>
        <p:spPr>
          <a:xfrm>
            <a:off x="3401683" y="6492815"/>
            <a:ext cx="655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563C1"/>
                </a:solidFill>
                <a:cs typeface="Segoe UI"/>
                <a:hlinkClick r:id="rId3"/>
              </a:rPr>
              <a:t>This Photo</a:t>
            </a:r>
            <a:r>
              <a:rPr lang="en-US"/>
              <a:t> by Unknown author is licensed under </a:t>
            </a:r>
            <a:r>
              <a:rPr lang="en-US">
                <a:solidFill>
                  <a:srgbClr val="0563C1"/>
                </a:solidFill>
                <a:cs typeface="Segoe UI"/>
                <a:hlinkClick r:id="rId4"/>
              </a:rPr>
              <a:t>CC BY-SA-NC</a:t>
            </a:r>
            <a:r>
              <a:rPr lang="en-US"/>
              <a:t>.</a:t>
            </a:r>
          </a:p>
        </p:txBody>
      </p:sp>
    </p:spTree>
    <p:extLst>
      <p:ext uri="{BB962C8B-B14F-4D97-AF65-F5344CB8AC3E}">
        <p14:creationId xmlns:p14="http://schemas.microsoft.com/office/powerpoint/2010/main" val="1924608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a:extLst>
              <a:ext uri="{FF2B5EF4-FFF2-40B4-BE49-F238E27FC236}">
                <a16:creationId xmlns:a16="http://schemas.microsoft.com/office/drawing/2014/main" id="{55B5A721-1931-4080-BDEA-EFAD90F5675B}"/>
              </a:ext>
            </a:extLst>
          </p:cNvPr>
          <p:cNvSpPr>
            <a:spLocks noGrp="1"/>
          </p:cNvSpPr>
          <p:nvPr>
            <p:ph type="title"/>
          </p:nvPr>
        </p:nvSpPr>
        <p:spPr>
          <a:xfrm>
            <a:off x="3906017" y="365125"/>
            <a:ext cx="7164493" cy="1325563"/>
          </a:xfrm>
        </p:spPr>
        <p:txBody>
          <a:bodyPr>
            <a:normAutofit/>
          </a:bodyPr>
          <a:lstStyle/>
          <a:p>
            <a:r>
              <a:rPr lang="en-US" sz="3100" b="1"/>
              <a:t>Obsessive-Compulsive and Related Disorders</a:t>
            </a:r>
            <a:br>
              <a:rPr lang="en-US" sz="3100" b="1"/>
            </a:br>
            <a:endParaRPr lang="en-US" sz="3100"/>
          </a:p>
        </p:txBody>
      </p:sp>
      <p:pic>
        <p:nvPicPr>
          <p:cNvPr id="8" name="Picture 7">
            <a:extLst>
              <a:ext uri="{FF2B5EF4-FFF2-40B4-BE49-F238E27FC236}">
                <a16:creationId xmlns:a16="http://schemas.microsoft.com/office/drawing/2014/main" id="{EF9E6B3D-7A20-43E5-96D7-CC5876D33F5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717" r="15870"/>
          <a:stretch/>
        </p:blipFill>
        <p:spPr>
          <a:xfrm>
            <a:off x="480060" y="1973858"/>
            <a:ext cx="3425957" cy="2909803"/>
          </a:xfrm>
          <a:prstGeom prst="rect">
            <a:avLst/>
          </a:prstGeom>
        </p:spPr>
      </p:pic>
      <p:sp>
        <p:nvSpPr>
          <p:cNvPr id="6" name="Content Placeholder 5">
            <a:extLst>
              <a:ext uri="{FF2B5EF4-FFF2-40B4-BE49-F238E27FC236}">
                <a16:creationId xmlns:a16="http://schemas.microsoft.com/office/drawing/2014/main" id="{F401E40C-FC23-4563-A174-1DD4A25B3249}"/>
              </a:ext>
            </a:extLst>
          </p:cNvPr>
          <p:cNvSpPr>
            <a:spLocks noGrp="1"/>
          </p:cNvSpPr>
          <p:nvPr>
            <p:ph idx="1"/>
          </p:nvPr>
        </p:nvSpPr>
        <p:spPr>
          <a:xfrm>
            <a:off x="4387515" y="1466850"/>
            <a:ext cx="7652085" cy="5254625"/>
          </a:xfrm>
        </p:spPr>
        <p:txBody>
          <a:bodyPr>
            <a:normAutofit lnSpcReduction="10000"/>
          </a:bodyPr>
          <a:lstStyle/>
          <a:p>
            <a:pPr marL="342900" indent="-342900"/>
            <a:r>
              <a:rPr lang="en-US" sz="1800"/>
              <a:t>Obsessive-Compulsive Disorder (OCD)</a:t>
            </a:r>
            <a:endParaRPr lang="en-US" sz="1800">
              <a:cs typeface="Calibri"/>
            </a:endParaRPr>
          </a:p>
          <a:p>
            <a:r>
              <a:rPr lang="en-US" sz="1800"/>
              <a:t>       Specific content of obsessions and compulsions varies but some common:</a:t>
            </a:r>
            <a:endParaRPr lang="en-US" sz="1800">
              <a:cs typeface="Calibri" panose="020F0502020204030204"/>
            </a:endParaRPr>
          </a:p>
          <a:p>
            <a:pPr marL="800100" lvl="1" indent="-342900">
              <a:buFont typeface="Wingdings"/>
              <a:buChar char="Ø"/>
            </a:pPr>
            <a:r>
              <a:rPr lang="en-US" sz="1800"/>
              <a:t>Cleaning-contamination obsessions and cleaning compulsions</a:t>
            </a:r>
            <a:endParaRPr lang="en-US" sz="1800">
              <a:cs typeface="Calibri" panose="020F0502020204030204"/>
            </a:endParaRPr>
          </a:p>
          <a:p>
            <a:pPr marL="800100" lvl="1" indent="-342900">
              <a:buFont typeface="Wingdings"/>
              <a:buChar char="Ø"/>
            </a:pPr>
            <a:r>
              <a:rPr lang="en-US" sz="1800"/>
              <a:t>Symmetry- symmetry obsessions and repeating, ordering, counting</a:t>
            </a:r>
            <a:endParaRPr lang="en-US" sz="1800">
              <a:cs typeface="Calibri" panose="020F0502020204030204"/>
            </a:endParaRPr>
          </a:p>
          <a:p>
            <a:pPr marL="800100" lvl="1" indent="-342900">
              <a:buFont typeface="Wingdings"/>
              <a:buChar char="Ø"/>
            </a:pPr>
            <a:r>
              <a:rPr lang="en-US" sz="1800"/>
              <a:t>Forbidden/taboo thoughts-aggressive, sexual, religious obsessions and related compulsions</a:t>
            </a:r>
            <a:endParaRPr lang="en-US" sz="1800">
              <a:cs typeface="Calibri" panose="020F0502020204030204"/>
            </a:endParaRPr>
          </a:p>
          <a:p>
            <a:pPr marL="800100" lvl="1" indent="-342900">
              <a:buFont typeface="Wingdings"/>
              <a:buChar char="Ø"/>
            </a:pPr>
            <a:r>
              <a:rPr lang="en-US" sz="1800"/>
              <a:t>Harm- fears of harm to oneself or others and related checking compulsions</a:t>
            </a:r>
            <a:endParaRPr lang="en-US" sz="1800">
              <a:cs typeface="Calibri" panose="020F0502020204030204"/>
            </a:endParaRPr>
          </a:p>
          <a:p>
            <a:pPr marL="800100" lvl="1" indent="-342900">
              <a:buFont typeface="Arial"/>
              <a:buChar char="•"/>
            </a:pPr>
            <a:r>
              <a:rPr lang="en-US" sz="1800">
                <a:cs typeface="Calibri" panose="020F0502020204030204"/>
              </a:rPr>
              <a:t>Autism- may not have classic signs: repetitive behaviors, insistent on sameness, intense preoccupations</a:t>
            </a:r>
          </a:p>
          <a:p>
            <a:pPr marL="342900" indent="-342900"/>
            <a:r>
              <a:rPr lang="en-US" sz="1800"/>
              <a:t>Body Dysmorphic Disorder</a:t>
            </a:r>
            <a:endParaRPr lang="en-US" sz="1800">
              <a:cs typeface="Calibri"/>
            </a:endParaRPr>
          </a:p>
          <a:p>
            <a:pPr marL="342900" indent="-342900"/>
            <a:r>
              <a:rPr lang="en-US" sz="1800"/>
              <a:t>Hoarding Disorder</a:t>
            </a:r>
            <a:endParaRPr lang="en-US" sz="1800">
              <a:cs typeface="Calibri"/>
            </a:endParaRPr>
          </a:p>
          <a:p>
            <a:pPr marL="342900" indent="-342900"/>
            <a:r>
              <a:rPr lang="en-US" sz="1800"/>
              <a:t>Trichotillomania (hair-pulling disorder)</a:t>
            </a:r>
            <a:endParaRPr lang="en-US" sz="1800">
              <a:cs typeface="Calibri"/>
            </a:endParaRPr>
          </a:p>
          <a:p>
            <a:pPr marL="342900" indent="-342900"/>
            <a:r>
              <a:rPr lang="en-US" sz="1800"/>
              <a:t>Excoriation (skin-picking disorder)</a:t>
            </a:r>
            <a:endParaRPr lang="en-US" sz="1800">
              <a:cs typeface="Calibri"/>
            </a:endParaRPr>
          </a:p>
          <a:p>
            <a:pPr marL="342900" indent="-342900"/>
            <a:r>
              <a:rPr lang="en-US" sz="1800"/>
              <a:t>Substance/Medication-Induced Obsessive-Compulsive and Other Related Disorder</a:t>
            </a:r>
            <a:endParaRPr lang="en-US" sz="1800">
              <a:cs typeface="Calibri"/>
            </a:endParaRPr>
          </a:p>
          <a:p>
            <a:pPr marL="342900" indent="-342900"/>
            <a:r>
              <a:rPr lang="en-US" sz="1800"/>
              <a:t>“Others”</a:t>
            </a:r>
            <a:endParaRPr lang="en-US" sz="1800">
              <a:cs typeface="Calibri"/>
            </a:endParaRPr>
          </a:p>
        </p:txBody>
      </p:sp>
      <p:sp>
        <p:nvSpPr>
          <p:cNvPr id="2" name="Slide Number Placeholder 1">
            <a:extLst>
              <a:ext uri="{FF2B5EF4-FFF2-40B4-BE49-F238E27FC236}">
                <a16:creationId xmlns:a16="http://schemas.microsoft.com/office/drawing/2014/main" id="{5F59E3CA-873D-4DB9-BFEC-DB618AF1933C}"/>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868FA78A-CD11-437C-92BC-481A11BD4AA8}" type="slidenum">
              <a:rPr lang="en-US">
                <a:solidFill>
                  <a:schemeClr val="tx1">
                    <a:alpha val="80000"/>
                  </a:schemeClr>
                </a:solidFill>
              </a:rPr>
              <a:pPr>
                <a:spcAft>
                  <a:spcPts val="600"/>
                </a:spcAft>
              </a:pPr>
              <a:t>31</a:t>
            </a:fld>
            <a:endParaRPr lang="en-US">
              <a:solidFill>
                <a:schemeClr val="tx1">
                  <a:alpha val="80000"/>
                </a:schemeClr>
              </a:solidFill>
            </a:endParaRPr>
          </a:p>
        </p:txBody>
      </p:sp>
      <p:sp>
        <p:nvSpPr>
          <p:cNvPr id="9" name="TextBox 8">
            <a:extLst>
              <a:ext uri="{FF2B5EF4-FFF2-40B4-BE49-F238E27FC236}">
                <a16:creationId xmlns:a16="http://schemas.microsoft.com/office/drawing/2014/main" id="{A3334BFF-05EE-4D8D-BC61-C36554629AD4}"/>
              </a:ext>
            </a:extLst>
          </p:cNvPr>
          <p:cNvSpPr txBox="1"/>
          <p:nvPr/>
        </p:nvSpPr>
        <p:spPr>
          <a:xfrm>
            <a:off x="1719200" y="4683606"/>
            <a:ext cx="218681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flickr.com/photos/153278281@N07/3938786866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3757673115"/>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64AC4-5AB1-4AFD-89AB-E65604DDBCD0}"/>
              </a:ext>
            </a:extLst>
          </p:cNvPr>
          <p:cNvSpPr>
            <a:spLocks noGrp="1"/>
          </p:cNvSpPr>
          <p:nvPr>
            <p:ph type="title"/>
          </p:nvPr>
        </p:nvSpPr>
        <p:spPr>
          <a:xfrm>
            <a:off x="1029114" y="381000"/>
            <a:ext cx="5314536" cy="1325563"/>
          </a:xfrm>
        </p:spPr>
        <p:txBody>
          <a:bodyPr>
            <a:normAutofit/>
          </a:bodyPr>
          <a:lstStyle/>
          <a:p>
            <a:r>
              <a:rPr lang="en-US" b="1">
                <a:cs typeface="Calibri Light"/>
              </a:rPr>
              <a:t>Treatment for OCD</a:t>
            </a:r>
            <a:endParaRPr lang="en-US" b="1"/>
          </a:p>
        </p:txBody>
      </p:sp>
      <p:sp>
        <p:nvSpPr>
          <p:cNvPr id="3" name="Content Placeholder 2">
            <a:extLst>
              <a:ext uri="{FF2B5EF4-FFF2-40B4-BE49-F238E27FC236}">
                <a16:creationId xmlns:a16="http://schemas.microsoft.com/office/drawing/2014/main" id="{EDB4D813-C9BC-439F-9371-42D3710A97A0}"/>
              </a:ext>
            </a:extLst>
          </p:cNvPr>
          <p:cNvSpPr>
            <a:spLocks noGrp="1"/>
          </p:cNvSpPr>
          <p:nvPr>
            <p:ph idx="1"/>
          </p:nvPr>
        </p:nvSpPr>
        <p:spPr>
          <a:xfrm>
            <a:off x="209550" y="1470212"/>
            <a:ext cx="6373230" cy="5006788"/>
          </a:xfrm>
        </p:spPr>
        <p:txBody>
          <a:bodyPr vert="horz" lIns="91440" tIns="45720" rIns="91440" bIns="45720" rtlCol="0" anchor="t">
            <a:normAutofit fontScale="92500" lnSpcReduction="20000"/>
          </a:bodyPr>
          <a:lstStyle/>
          <a:p>
            <a:pPr>
              <a:buFont typeface="Wingdings" panose="020B0604020202020204" pitchFamily="34" charset="0"/>
              <a:buChar char="Ø"/>
            </a:pPr>
            <a:r>
              <a:rPr lang="en-US" sz="2000">
                <a:cs typeface="Calibri" panose="020F0502020204030204"/>
              </a:rPr>
              <a:t>Exposure and Response Prevention</a:t>
            </a:r>
          </a:p>
          <a:p>
            <a:pPr lvl="1"/>
            <a:r>
              <a:rPr lang="en-US" sz="2000">
                <a:cs typeface="Calibri" panose="020F0502020204030204"/>
              </a:rPr>
              <a:t>Avoid distress—&gt; rituals and avoidance behaviors—&gt; short term reduction in suffering--&gt; convinced compulsion worked—&gt; fear can generalize—&gt; further compulsions</a:t>
            </a:r>
          </a:p>
          <a:p>
            <a:pPr lvl="1"/>
            <a:r>
              <a:rPr lang="en-US" sz="2000">
                <a:cs typeface="Calibri" panose="020F0502020204030204"/>
              </a:rPr>
              <a:t>Exposure to anxiety-evoking stimuli and prevention from engaging in compulsive ritual</a:t>
            </a:r>
          </a:p>
          <a:p>
            <a:pPr lvl="1"/>
            <a:r>
              <a:rPr lang="en-US" sz="2000">
                <a:cs typeface="Calibri" panose="020F0502020204030204"/>
              </a:rPr>
              <a:t>Can be modified for those with IDD and Autism</a:t>
            </a:r>
          </a:p>
          <a:p>
            <a:pPr>
              <a:buFont typeface="Wingdings" panose="020B0604020202020204" pitchFamily="34" charset="0"/>
              <a:buChar char="Ø"/>
            </a:pPr>
            <a:r>
              <a:rPr lang="en-US" sz="2000">
                <a:cs typeface="Calibri" panose="020F0502020204030204"/>
              </a:rPr>
              <a:t>Control over life-predictability-want to feel safe and protect self/others from bad things- irony </a:t>
            </a:r>
          </a:p>
          <a:p>
            <a:pPr>
              <a:buFont typeface="Wingdings" panose="020B0604020202020204" pitchFamily="34" charset="0"/>
              <a:buChar char="Ø"/>
            </a:pPr>
            <a:r>
              <a:rPr lang="en-US" sz="2000">
                <a:cs typeface="Calibri" panose="020F0502020204030204"/>
              </a:rPr>
              <a:t>Support in Home</a:t>
            </a:r>
          </a:p>
          <a:p>
            <a:pPr lvl="1"/>
            <a:r>
              <a:rPr lang="en-US" sz="2000">
                <a:cs typeface="Calibri" panose="020F0502020204030204"/>
              </a:rPr>
              <a:t>Emphasizing staying on time and adhering to schedule/routine</a:t>
            </a:r>
          </a:p>
          <a:p>
            <a:pPr lvl="2"/>
            <a:r>
              <a:rPr lang="en-US">
                <a:cs typeface="Calibri" panose="020F0502020204030204"/>
              </a:rPr>
              <a:t>"Let's keep on schedule" rather than "don't shower for too long"</a:t>
            </a:r>
          </a:p>
          <a:p>
            <a:pPr lvl="2"/>
            <a:r>
              <a:rPr lang="en-US">
                <a:cs typeface="Calibri" panose="020F0502020204030204"/>
              </a:rPr>
              <a:t>Wash hands only to the "happy birthday song"</a:t>
            </a:r>
          </a:p>
          <a:p>
            <a:pPr lvl="2"/>
            <a:r>
              <a:rPr lang="en-US">
                <a:cs typeface="Calibri" panose="020F0502020204030204"/>
              </a:rPr>
              <a:t>Check things once and then we leave</a:t>
            </a:r>
          </a:p>
          <a:p>
            <a:pPr lvl="1"/>
            <a:r>
              <a:rPr lang="en-US" sz="2000">
                <a:cs typeface="Calibri" panose="020F0502020204030204"/>
              </a:rPr>
              <a:t>Immediately redirect compulsive behavior to an alternative activity</a:t>
            </a:r>
          </a:p>
          <a:p>
            <a:pPr lvl="1"/>
            <a:r>
              <a:rPr lang="en-US" sz="2000">
                <a:cs typeface="Calibri" panose="020F0502020204030204"/>
              </a:rPr>
              <a:t>Use of coping skills </a:t>
            </a:r>
          </a:p>
        </p:txBody>
      </p:sp>
      <p:sp>
        <p:nvSpPr>
          <p:cNvPr id="22" name="Freeform: Shape 21">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D534BC8-30C8-4879-AB2E-F66D92E518D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1088" r="11446"/>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4" name="Slide Number Placeholder 3">
            <a:extLst>
              <a:ext uri="{FF2B5EF4-FFF2-40B4-BE49-F238E27FC236}">
                <a16:creationId xmlns:a16="http://schemas.microsoft.com/office/drawing/2014/main" id="{B2A0E5FD-A470-4DC6-A748-94BD9DA19193}"/>
              </a:ext>
            </a:extLst>
          </p:cNvPr>
          <p:cNvSpPr>
            <a:spLocks noGrp="1"/>
          </p:cNvSpPr>
          <p:nvPr>
            <p:ph type="sldNum" sz="quarter" idx="12"/>
          </p:nvPr>
        </p:nvSpPr>
        <p:spPr>
          <a:xfrm>
            <a:off x="11000232" y="6108192"/>
            <a:ext cx="548640" cy="548640"/>
          </a:xfrm>
          <a:prstGeom prst="ellipse">
            <a:avLst/>
          </a:prstGeom>
          <a:solidFill>
            <a:srgbClr val="5F5049"/>
          </a:solidFill>
        </p:spPr>
        <p:txBody>
          <a:bodyPr anchor="ctr">
            <a:normAutofit/>
          </a:bodyPr>
          <a:lstStyle/>
          <a:p>
            <a:pPr algn="ctr">
              <a:spcAft>
                <a:spcPts val="600"/>
              </a:spcAft>
            </a:pPr>
            <a:fld id="{868FA78A-CD11-437C-92BC-481A11BD4AA8}" type="slidenum">
              <a:rPr lang="en-US" sz="1500">
                <a:solidFill>
                  <a:srgbClr val="FFFFFF"/>
                </a:solidFill>
              </a:rPr>
              <a:pPr algn="ctr">
                <a:spcAft>
                  <a:spcPts val="600"/>
                </a:spcAft>
              </a:pPr>
              <a:t>32</a:t>
            </a:fld>
            <a:endParaRPr lang="en-US" sz="1500">
              <a:solidFill>
                <a:srgbClr val="FFFFFF"/>
              </a:solidFill>
            </a:endParaRPr>
          </a:p>
        </p:txBody>
      </p:sp>
      <p:sp>
        <p:nvSpPr>
          <p:cNvPr id="7" name="TextBox 6">
            <a:extLst>
              <a:ext uri="{FF2B5EF4-FFF2-40B4-BE49-F238E27FC236}">
                <a16:creationId xmlns:a16="http://schemas.microsoft.com/office/drawing/2014/main" id="{53ABA638-70BF-4188-BBE2-DCFF144DB9D1}"/>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flickr.com/photos/gea79on/768904363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227538581"/>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0">
            <a:extLst>
              <a:ext uri="{FF2B5EF4-FFF2-40B4-BE49-F238E27FC236}">
                <a16:creationId xmlns:a16="http://schemas.microsoft.com/office/drawing/2014/main" id="{EF526DD0-5E46-40B7-AEF1-9B26256CF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grpSp>
        <p:nvGrpSpPr>
          <p:cNvPr id="21" name="Group 12">
            <a:extLst>
              <a:ext uri="{FF2B5EF4-FFF2-40B4-BE49-F238E27FC236}">
                <a16:creationId xmlns:a16="http://schemas.microsoft.com/office/drawing/2014/main" id="{B7E4032D-4110-4963-82B8-8A1B1BF4B6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273199" cy="6858000"/>
            <a:chOff x="1" y="0"/>
            <a:chExt cx="4273199" cy="6858000"/>
          </a:xfrm>
        </p:grpSpPr>
        <p:sp>
          <p:nvSpPr>
            <p:cNvPr id="22" name="Rectangle 13">
              <a:extLst>
                <a:ext uri="{FF2B5EF4-FFF2-40B4-BE49-F238E27FC236}">
                  <a16:creationId xmlns:a16="http://schemas.microsoft.com/office/drawing/2014/main" id="{66796880-E7D7-485E-A6D1-908B811A14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4273199" cy="6858000"/>
            </a:xfrm>
            <a:prstGeom prst="rect">
              <a:avLst/>
            </a:prstGeom>
            <a:solidFill>
              <a:srgbClr val="FFFFFF"/>
            </a:solidFill>
            <a:ln w="0">
              <a:noFill/>
              <a:prstDash val="solid"/>
              <a:round/>
              <a:headEnd/>
              <a:tailEnd/>
            </a:ln>
          </p:spPr>
          <p:txBody>
            <a:bodyPr wrap="square" rtlCol="0" anchor="ctr">
              <a:noAutofit/>
            </a:bodyPr>
            <a:lstStyle/>
            <a:p>
              <a:pPr algn="ctr"/>
              <a:endParaRPr lang="en-US"/>
            </a:p>
          </p:txBody>
        </p:sp>
        <p:sp>
          <p:nvSpPr>
            <p:cNvPr id="23" name="Rectangle 14">
              <a:extLst>
                <a:ext uri="{FF2B5EF4-FFF2-40B4-BE49-F238E27FC236}">
                  <a16:creationId xmlns:a16="http://schemas.microsoft.com/office/drawing/2014/main" id="{AC97B103-7494-4650-82C0-FC9F8D2723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4273199" cy="6858000"/>
            </a:xfrm>
            <a:prstGeom prst="rect">
              <a:avLst/>
            </a:prstGeom>
            <a:solidFill>
              <a:schemeClr val="accent1">
                <a:lumMod val="50000"/>
                <a:alpha val="25000"/>
              </a:schemeClr>
            </a:solidFill>
            <a:ln w="0">
              <a:noFill/>
              <a:prstDash val="solid"/>
              <a:round/>
              <a:headEnd/>
              <a:tailEnd/>
            </a:ln>
          </p:spPr>
          <p:txBody>
            <a:bodyPr wrap="square" rtlCol="0" anchor="ctr">
              <a:noAutofit/>
            </a:bodyPr>
            <a:lstStyle/>
            <a:p>
              <a:pPr algn="ctr"/>
              <a:endParaRPr lang="en-US"/>
            </a:p>
          </p:txBody>
        </p:sp>
      </p:grpSp>
      <p:sp>
        <p:nvSpPr>
          <p:cNvPr id="5" name="Title 4">
            <a:extLst>
              <a:ext uri="{FF2B5EF4-FFF2-40B4-BE49-F238E27FC236}">
                <a16:creationId xmlns:a16="http://schemas.microsoft.com/office/drawing/2014/main" id="{DA5C5A96-239D-43CF-AE98-7F5A187985B3}"/>
              </a:ext>
            </a:extLst>
          </p:cNvPr>
          <p:cNvSpPr>
            <a:spLocks noGrp="1"/>
          </p:cNvSpPr>
          <p:nvPr>
            <p:ph type="title"/>
          </p:nvPr>
        </p:nvSpPr>
        <p:spPr>
          <a:xfrm>
            <a:off x="1251677" y="619125"/>
            <a:ext cx="2652413" cy="5619749"/>
          </a:xfrm>
        </p:spPr>
        <p:txBody>
          <a:bodyPr anchor="ctr">
            <a:normAutofit/>
          </a:bodyPr>
          <a:lstStyle/>
          <a:p>
            <a:r>
              <a:rPr lang="en-US" b="1">
                <a:solidFill>
                  <a:srgbClr val="000000"/>
                </a:solidFill>
              </a:rPr>
              <a:t>Anxiety Reduction Strategies Within a Home</a:t>
            </a:r>
            <a:br>
              <a:rPr lang="en-US" b="1"/>
            </a:br>
            <a:endParaRPr lang="en-US">
              <a:solidFill>
                <a:srgbClr val="000000"/>
              </a:solidFill>
              <a:cs typeface="Calibri Light" panose="020F0302020204030204"/>
            </a:endParaRPr>
          </a:p>
        </p:txBody>
      </p:sp>
      <p:grpSp>
        <p:nvGrpSpPr>
          <p:cNvPr id="24" name="Group 16">
            <a:extLst>
              <a:ext uri="{FF2B5EF4-FFF2-40B4-BE49-F238E27FC236}">
                <a16:creationId xmlns:a16="http://schemas.microsoft.com/office/drawing/2014/main" id="{5D133F51-4E9D-4F0B-A452-875C6A52B6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8"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000000"/>
            </a:solidFill>
            <a:ln w="0">
              <a:noFill/>
              <a:prstDash val="solid"/>
              <a:round/>
              <a:headEnd/>
              <a:tailEnd/>
            </a:ln>
          </p:spPr>
        </p:sp>
        <p:sp>
          <p:nvSpPr>
            <p:cNvPr id="19" name="Freeform 6">
              <a:extLst>
                <a:ext uri="{FF2B5EF4-FFF2-40B4-BE49-F238E27FC236}">
                  <a16:creationId xmlns:a16="http://schemas.microsoft.com/office/drawing/2014/main" id="{DF21B6AB-8AF5-4823-92E3-F33B9EAEF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25" name="Content Placeholder 5">
            <a:extLst>
              <a:ext uri="{FF2B5EF4-FFF2-40B4-BE49-F238E27FC236}">
                <a16:creationId xmlns:a16="http://schemas.microsoft.com/office/drawing/2014/main" id="{E9C13C36-B02F-4ED0-ADD1-6BE9EF164160}"/>
              </a:ext>
            </a:extLst>
          </p:cNvPr>
          <p:cNvSpPr>
            <a:spLocks noGrp="1"/>
          </p:cNvSpPr>
          <p:nvPr>
            <p:ph idx="1"/>
          </p:nvPr>
        </p:nvSpPr>
        <p:spPr>
          <a:xfrm>
            <a:off x="4916250" y="619125"/>
            <a:ext cx="6899232" cy="6102350"/>
          </a:xfrm>
        </p:spPr>
        <p:txBody>
          <a:bodyPr anchor="ctr">
            <a:normAutofit fontScale="92500" lnSpcReduction="20000"/>
          </a:bodyPr>
          <a:lstStyle/>
          <a:p>
            <a:pPr marL="342900" indent="-342900">
              <a:buFont typeface="Wingdings" panose="05000000000000000000" pitchFamily="2" charset="2"/>
              <a:buChar char="Ø"/>
            </a:pPr>
            <a:r>
              <a:rPr lang="en-US" sz="2400">
                <a:solidFill>
                  <a:schemeClr val="tx1">
                    <a:alpha val="60000"/>
                  </a:schemeClr>
                </a:solidFill>
              </a:rPr>
              <a:t>Establish clear house rules and routines</a:t>
            </a:r>
          </a:p>
          <a:p>
            <a:pPr marL="342900" indent="-342900">
              <a:buFont typeface="Wingdings" panose="05000000000000000000" pitchFamily="2" charset="2"/>
              <a:buChar char="Ø"/>
            </a:pPr>
            <a:r>
              <a:rPr lang="en-US" sz="2400">
                <a:solidFill>
                  <a:schemeClr val="tx1">
                    <a:alpha val="60000"/>
                  </a:schemeClr>
                </a:solidFill>
              </a:rPr>
              <a:t>Have consistent procedures for responding to problem behavior</a:t>
            </a:r>
            <a:endParaRPr lang="en-US" sz="2400">
              <a:solidFill>
                <a:schemeClr val="tx1">
                  <a:alpha val="60000"/>
                </a:schemeClr>
              </a:solidFill>
              <a:cs typeface="Calibri"/>
            </a:endParaRPr>
          </a:p>
          <a:p>
            <a:pPr marL="342900" indent="-342900">
              <a:buFont typeface="Wingdings" panose="05000000000000000000" pitchFamily="2" charset="2"/>
              <a:buChar char="Ø"/>
            </a:pPr>
            <a:r>
              <a:rPr lang="en-US" sz="2400">
                <a:solidFill>
                  <a:schemeClr val="tx1">
                    <a:alpha val="60000"/>
                  </a:schemeClr>
                </a:solidFill>
              </a:rPr>
              <a:t>Create a calm, supportive, relaxing environment</a:t>
            </a:r>
            <a:endParaRPr lang="en-US" sz="2400">
              <a:solidFill>
                <a:schemeClr val="tx1">
                  <a:alpha val="60000"/>
                </a:schemeClr>
              </a:solidFill>
              <a:cs typeface="Calibri"/>
            </a:endParaRPr>
          </a:p>
          <a:p>
            <a:pPr marL="342900" indent="-342900">
              <a:buFont typeface="Wingdings" panose="05000000000000000000" pitchFamily="2" charset="2"/>
              <a:buChar char="Ø"/>
            </a:pPr>
            <a:r>
              <a:rPr lang="en-US" sz="2400">
                <a:solidFill>
                  <a:schemeClr val="tx1">
                    <a:alpha val="60000"/>
                  </a:schemeClr>
                </a:solidFill>
              </a:rPr>
              <a:t>Proactively manage stressful periods like transitions, new people, new situations, changes, and unstructured time</a:t>
            </a:r>
            <a:endParaRPr lang="en-US" sz="2400">
              <a:solidFill>
                <a:schemeClr val="tx1">
                  <a:alpha val="60000"/>
                </a:schemeClr>
              </a:solidFill>
              <a:cs typeface="Calibri"/>
            </a:endParaRPr>
          </a:p>
          <a:p>
            <a:pPr marL="342900" indent="-342900">
              <a:buFont typeface="Wingdings" panose="05000000000000000000" pitchFamily="2" charset="2"/>
              <a:buChar char="Ø"/>
            </a:pPr>
            <a:r>
              <a:rPr lang="en-US" sz="2400">
                <a:solidFill>
                  <a:schemeClr val="tx1">
                    <a:alpha val="60000"/>
                  </a:schemeClr>
                </a:solidFill>
              </a:rPr>
              <a:t>Reassure he/she is safe and do things to increase sense of safety and security</a:t>
            </a:r>
            <a:endParaRPr lang="en-US" sz="2400">
              <a:solidFill>
                <a:schemeClr val="tx1">
                  <a:alpha val="60000"/>
                </a:schemeClr>
              </a:solidFill>
              <a:cs typeface="Calibri"/>
            </a:endParaRPr>
          </a:p>
          <a:p>
            <a:pPr marL="342900" indent="-342900">
              <a:buFont typeface="Wingdings" panose="05000000000000000000" pitchFamily="2" charset="2"/>
              <a:buChar char="Ø"/>
            </a:pPr>
            <a:r>
              <a:rPr lang="en-US" sz="2400">
                <a:solidFill>
                  <a:schemeClr val="tx1">
                    <a:alpha val="60000"/>
                  </a:schemeClr>
                </a:solidFill>
              </a:rPr>
              <a:t>Assure individual of things staff are doing to help keep him/her safe and protect him/her</a:t>
            </a:r>
            <a:endParaRPr lang="en-US" sz="2400">
              <a:solidFill>
                <a:schemeClr val="tx1">
                  <a:alpha val="60000"/>
                </a:schemeClr>
              </a:solidFill>
              <a:cs typeface="Calibri"/>
            </a:endParaRPr>
          </a:p>
          <a:p>
            <a:pPr marL="342900" indent="-342900">
              <a:buFont typeface="Wingdings" panose="05000000000000000000" pitchFamily="2" charset="2"/>
              <a:buChar char="Ø"/>
            </a:pPr>
            <a:r>
              <a:rPr lang="en-US" sz="2400">
                <a:solidFill>
                  <a:schemeClr val="tx1">
                    <a:alpha val="60000"/>
                  </a:schemeClr>
                </a:solidFill>
              </a:rPr>
              <a:t>Questions should be answered truthfully and at a level that he/she can understand</a:t>
            </a:r>
            <a:endParaRPr lang="en-US" sz="2400">
              <a:solidFill>
                <a:schemeClr val="tx1">
                  <a:alpha val="60000"/>
                </a:schemeClr>
              </a:solidFill>
              <a:cs typeface="Calibri"/>
            </a:endParaRPr>
          </a:p>
          <a:p>
            <a:pPr marL="342900" indent="-342900">
              <a:buFont typeface="Wingdings" panose="05000000000000000000" pitchFamily="2" charset="2"/>
              <a:buChar char="Ø"/>
            </a:pPr>
            <a:r>
              <a:rPr lang="en-US" sz="2400">
                <a:solidFill>
                  <a:schemeClr val="tx1">
                    <a:alpha val="60000"/>
                  </a:schemeClr>
                </a:solidFill>
              </a:rPr>
              <a:t>Allow person to exert control over environment and have choices as much as possible</a:t>
            </a:r>
            <a:endParaRPr lang="en-US" sz="2400">
              <a:solidFill>
                <a:schemeClr val="tx1">
                  <a:alpha val="60000"/>
                </a:schemeClr>
              </a:solidFill>
              <a:cs typeface="Calibri"/>
            </a:endParaRPr>
          </a:p>
          <a:p>
            <a:pPr marL="342900" indent="-342900">
              <a:buFont typeface="Wingdings" panose="05000000000000000000" pitchFamily="2" charset="2"/>
              <a:buChar char="Ø"/>
            </a:pPr>
            <a:r>
              <a:rPr lang="en-US" sz="2400">
                <a:solidFill>
                  <a:schemeClr val="tx1">
                    <a:alpha val="60000"/>
                  </a:schemeClr>
                </a:solidFill>
              </a:rPr>
              <a:t>Do not criticize regressive behavior</a:t>
            </a:r>
            <a:endParaRPr lang="en-US" sz="2400">
              <a:solidFill>
                <a:schemeClr val="tx1">
                  <a:alpha val="60000"/>
                </a:schemeClr>
              </a:solidFill>
              <a:cs typeface="Calibri"/>
            </a:endParaRPr>
          </a:p>
          <a:p>
            <a:pPr marL="342900" indent="-342900">
              <a:buFont typeface="Wingdings" panose="05000000000000000000" pitchFamily="2" charset="2"/>
              <a:buChar char="Ø"/>
            </a:pPr>
            <a:r>
              <a:rPr lang="en-US" sz="2400">
                <a:solidFill>
                  <a:schemeClr val="tx1">
                    <a:alpha val="60000"/>
                  </a:schemeClr>
                </a:solidFill>
              </a:rPr>
              <a:t>Reduce media exposure and staff conversations regarding anxiety-producing events</a:t>
            </a:r>
            <a:endParaRPr lang="en-US" sz="2400">
              <a:solidFill>
                <a:schemeClr val="tx1">
                  <a:alpha val="60000"/>
                </a:schemeClr>
              </a:solidFill>
              <a:cs typeface="Calibri"/>
            </a:endParaRPr>
          </a:p>
          <a:p>
            <a:pPr marL="342900" indent="-342900">
              <a:buFont typeface="Wingdings" panose="05000000000000000000" pitchFamily="2" charset="2"/>
              <a:buChar char="Ø"/>
            </a:pPr>
            <a:r>
              <a:rPr lang="en-US" sz="2400">
                <a:solidFill>
                  <a:schemeClr val="tx1">
                    <a:alpha val="60000"/>
                  </a:schemeClr>
                </a:solidFill>
              </a:rPr>
              <a:t>Teach relaxation and anxiety reduction strategies</a:t>
            </a:r>
            <a:endParaRPr lang="en-US" sz="2400">
              <a:solidFill>
                <a:schemeClr val="tx1">
                  <a:alpha val="60000"/>
                </a:schemeClr>
              </a:solidFill>
              <a:cs typeface="Calibri"/>
            </a:endParaRPr>
          </a:p>
          <a:p>
            <a:endParaRPr lang="en-US" sz="1700">
              <a:solidFill>
                <a:schemeClr val="tx1">
                  <a:alpha val="60000"/>
                </a:schemeClr>
              </a:solidFill>
            </a:endParaRPr>
          </a:p>
        </p:txBody>
      </p:sp>
      <p:sp>
        <p:nvSpPr>
          <p:cNvPr id="2" name="Slide Number Placeholder 1">
            <a:extLst>
              <a:ext uri="{FF2B5EF4-FFF2-40B4-BE49-F238E27FC236}">
                <a16:creationId xmlns:a16="http://schemas.microsoft.com/office/drawing/2014/main" id="{0F7D0F9B-DF8A-4E19-8B20-59464C28F1EE}"/>
              </a:ext>
            </a:extLst>
          </p:cNvPr>
          <p:cNvSpPr>
            <a:spLocks noGrp="1"/>
          </p:cNvSpPr>
          <p:nvPr>
            <p:ph type="sldNum" sz="quarter" idx="12"/>
          </p:nvPr>
        </p:nvSpPr>
        <p:spPr>
          <a:xfrm>
            <a:off x="9914964" y="6375679"/>
            <a:ext cx="1510273" cy="345796"/>
          </a:xfrm>
        </p:spPr>
        <p:txBody>
          <a:bodyPr>
            <a:normAutofit/>
          </a:bodyPr>
          <a:lstStyle/>
          <a:p>
            <a:pPr>
              <a:spcAft>
                <a:spcPts val="600"/>
              </a:spcAft>
            </a:pPr>
            <a:fld id="{868FA78A-CD11-437C-92BC-481A11BD4AA8}" type="slidenum">
              <a:rPr lang="en-US">
                <a:solidFill>
                  <a:schemeClr val="tx1">
                    <a:alpha val="60000"/>
                  </a:schemeClr>
                </a:solidFill>
              </a:rPr>
              <a:pPr>
                <a:spcAft>
                  <a:spcPts val="600"/>
                </a:spcAft>
              </a:pPr>
              <a:t>33</a:t>
            </a:fld>
            <a:endParaRPr lang="en-US">
              <a:solidFill>
                <a:schemeClr val="tx1">
                  <a:alpha val="60000"/>
                </a:schemeClr>
              </a:solidFill>
            </a:endParaRPr>
          </a:p>
        </p:txBody>
      </p:sp>
    </p:spTree>
    <p:extLst>
      <p:ext uri="{BB962C8B-B14F-4D97-AF65-F5344CB8AC3E}">
        <p14:creationId xmlns:p14="http://schemas.microsoft.com/office/powerpoint/2010/main" val="25017859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0B0435A-B27F-4E3C-A6EC-7F864E414185}"/>
              </a:ext>
            </a:extLst>
          </p:cNvPr>
          <p:cNvSpPr>
            <a:spLocks noGrp="1"/>
          </p:cNvSpPr>
          <p:nvPr>
            <p:ph type="title"/>
          </p:nvPr>
        </p:nvSpPr>
        <p:spPr>
          <a:xfrm>
            <a:off x="466722" y="586855"/>
            <a:ext cx="3201366" cy="3387497"/>
          </a:xfrm>
        </p:spPr>
        <p:txBody>
          <a:bodyPr anchor="b">
            <a:normAutofit/>
          </a:bodyPr>
          <a:lstStyle/>
          <a:p>
            <a:r>
              <a:rPr lang="en-US" sz="4000" b="1">
                <a:solidFill>
                  <a:srgbClr val="FFFFFF"/>
                </a:solidFill>
              </a:rPr>
              <a:t>Reducing Anxiety with Medical and Other Procedures</a:t>
            </a:r>
            <a:br>
              <a:rPr lang="en-US" sz="4000" b="1"/>
            </a:br>
            <a:endParaRPr lang="en-US" sz="4000">
              <a:solidFill>
                <a:srgbClr val="FFFFFF"/>
              </a:solidFill>
              <a:cs typeface="Calibri Light" panose="020F0302020204030204"/>
            </a:endParaRPr>
          </a:p>
        </p:txBody>
      </p:sp>
      <p:sp>
        <p:nvSpPr>
          <p:cNvPr id="6" name="Content Placeholder 5">
            <a:extLst>
              <a:ext uri="{FF2B5EF4-FFF2-40B4-BE49-F238E27FC236}">
                <a16:creationId xmlns:a16="http://schemas.microsoft.com/office/drawing/2014/main" id="{6C9935A0-5817-44C1-AA4F-932073C64812}"/>
              </a:ext>
            </a:extLst>
          </p:cNvPr>
          <p:cNvSpPr>
            <a:spLocks noGrp="1"/>
          </p:cNvSpPr>
          <p:nvPr>
            <p:ph idx="1"/>
          </p:nvPr>
        </p:nvSpPr>
        <p:spPr>
          <a:xfrm>
            <a:off x="4331689" y="10138"/>
            <a:ext cx="7630296" cy="6810651"/>
          </a:xfrm>
        </p:spPr>
        <p:txBody>
          <a:bodyPr anchor="ctr">
            <a:normAutofit/>
          </a:bodyPr>
          <a:lstStyle/>
          <a:p>
            <a:pPr marL="342900" indent="-342900">
              <a:buFont typeface="Wingdings" panose="05000000000000000000" pitchFamily="2" charset="2"/>
              <a:buChar char="Ø"/>
            </a:pPr>
            <a:r>
              <a:rPr lang="en-US" sz="1800"/>
              <a:t>People can be very anxious with a new person, a new situation, equipment</a:t>
            </a:r>
          </a:p>
          <a:p>
            <a:pPr marL="342900" indent="-342900">
              <a:buFont typeface="Wingdings" panose="05000000000000000000" pitchFamily="2" charset="2"/>
              <a:buChar char="Ø"/>
            </a:pPr>
            <a:r>
              <a:rPr lang="en-US" sz="1800"/>
              <a:t>Cautious, slow, gentle approach</a:t>
            </a:r>
          </a:p>
          <a:p>
            <a:pPr marL="342900" indent="-342900">
              <a:buFont typeface="Wingdings" panose="05000000000000000000" pitchFamily="2" charset="2"/>
              <a:buChar char="Ø"/>
            </a:pPr>
            <a:r>
              <a:rPr lang="en-US" sz="1800"/>
              <a:t>Sequence of Least to Most Intrusive </a:t>
            </a:r>
          </a:p>
          <a:p>
            <a:pPr marL="342900" indent="-342900">
              <a:buFont typeface="Wingdings" panose="05000000000000000000" pitchFamily="2" charset="2"/>
              <a:buChar char="Ø"/>
            </a:pPr>
            <a:r>
              <a:rPr lang="en-US" sz="1800"/>
              <a:t>State what going to do then allow plenty of processing time before doing it</a:t>
            </a:r>
          </a:p>
          <a:p>
            <a:pPr marL="342900" indent="-342900">
              <a:buFont typeface="Wingdings" panose="05000000000000000000" pitchFamily="2" charset="2"/>
              <a:buChar char="Ø"/>
            </a:pPr>
            <a:endParaRPr lang="en-US" sz="1800"/>
          </a:p>
          <a:p>
            <a:pPr marL="342900" indent="-342900">
              <a:buFont typeface="Wingdings" panose="05000000000000000000" pitchFamily="2" charset="2"/>
              <a:buChar char="Ø"/>
            </a:pPr>
            <a:r>
              <a:rPr lang="en-US" sz="1800"/>
              <a:t>Can go through routine prior to visit (check with provider)</a:t>
            </a:r>
          </a:p>
          <a:p>
            <a:pPr marL="342900" indent="-342900">
              <a:buFont typeface="Wingdings" panose="05000000000000000000" pitchFamily="2" charset="2"/>
              <a:buChar char="Ø"/>
            </a:pPr>
            <a:r>
              <a:rPr lang="en-US" sz="1800"/>
              <a:t>Minimize time in waiting room (first appointment of day, first after lunch break)</a:t>
            </a:r>
          </a:p>
          <a:p>
            <a:pPr marL="342900" indent="-342900">
              <a:buFont typeface="Wingdings" panose="05000000000000000000" pitchFamily="2" charset="2"/>
              <a:buChar char="Ø"/>
            </a:pPr>
            <a:r>
              <a:rPr lang="en-US" sz="1800"/>
              <a:t>Plan something special afterward</a:t>
            </a:r>
          </a:p>
          <a:p>
            <a:pPr marL="342900" indent="-342900">
              <a:buFont typeface="Wingdings" panose="05000000000000000000" pitchFamily="2" charset="2"/>
              <a:buChar char="Ø"/>
            </a:pPr>
            <a:r>
              <a:rPr lang="en-US" sz="1800"/>
              <a:t>Bring familiar things that help individual feel comfortable or relax (headphones with preferred music, books, fidget item)</a:t>
            </a:r>
          </a:p>
          <a:p>
            <a:endParaRPr lang="en-US" sz="1800"/>
          </a:p>
          <a:p>
            <a:r>
              <a:rPr lang="en-US" sz="1800" u="sng"/>
              <a:t>Auditory</a:t>
            </a:r>
            <a:r>
              <a:rPr lang="en-US" sz="1800"/>
              <a:t>- One person talk at a time, state what doing before doing it</a:t>
            </a:r>
            <a:endParaRPr lang="en-US" sz="1800">
              <a:cs typeface="Calibri"/>
            </a:endParaRPr>
          </a:p>
          <a:p>
            <a:r>
              <a:rPr lang="en-US" sz="1800" u="sng"/>
              <a:t>Tactile-</a:t>
            </a:r>
            <a:r>
              <a:rPr lang="en-US" sz="1800"/>
              <a:t> warm up stethoscope, allow to wear own clothing if possible, allow person to do what he/she can for his/herself (i.e., place stickers on for EKG, help hold </a:t>
            </a:r>
            <a:r>
              <a:rPr lang="en-US" sz="1800" err="1"/>
              <a:t>bandaid</a:t>
            </a:r>
            <a:r>
              <a:rPr lang="en-US" sz="1800"/>
              <a:t>)</a:t>
            </a:r>
          </a:p>
          <a:p>
            <a:r>
              <a:rPr lang="en-US" sz="1800" u="sng"/>
              <a:t>Visual</a:t>
            </a:r>
            <a:r>
              <a:rPr lang="en-US" sz="1800"/>
              <a:t>- reduce light in room, have sunglasses to wear</a:t>
            </a:r>
          </a:p>
          <a:p>
            <a:r>
              <a:rPr lang="en-US" sz="1800" u="sng"/>
              <a:t>Pain</a:t>
            </a:r>
            <a:r>
              <a:rPr lang="en-US" sz="1800"/>
              <a:t>- difficulty expressing pain, look for behaviors that will signal, try to reduce pain as much as possible (may need numbing cream for blood draws, ice area, </a:t>
            </a:r>
            <a:r>
              <a:rPr lang="en-US" sz="1800" err="1"/>
              <a:t>etc</a:t>
            </a:r>
            <a:r>
              <a:rPr lang="en-US" sz="1800"/>
              <a:t>)</a:t>
            </a:r>
          </a:p>
        </p:txBody>
      </p:sp>
      <p:sp>
        <p:nvSpPr>
          <p:cNvPr id="2" name="Slide Number Placeholder 1">
            <a:extLst>
              <a:ext uri="{FF2B5EF4-FFF2-40B4-BE49-F238E27FC236}">
                <a16:creationId xmlns:a16="http://schemas.microsoft.com/office/drawing/2014/main" id="{0F7D0F9B-DF8A-4E19-8B20-59464C28F1EE}"/>
              </a:ext>
            </a:extLst>
          </p:cNvPr>
          <p:cNvSpPr>
            <a:spLocks noGrp="1"/>
          </p:cNvSpPr>
          <p:nvPr>
            <p:ph type="sldNum" sz="quarter" idx="12"/>
          </p:nvPr>
        </p:nvSpPr>
        <p:spPr>
          <a:xfrm>
            <a:off x="11704320" y="6455664"/>
            <a:ext cx="448056" cy="365125"/>
          </a:xfrm>
        </p:spPr>
        <p:txBody>
          <a:bodyPr>
            <a:normAutofit/>
          </a:bodyPr>
          <a:lstStyle/>
          <a:p>
            <a:pPr>
              <a:spcAft>
                <a:spcPts val="600"/>
              </a:spcAft>
            </a:pPr>
            <a:fld id="{868FA78A-CD11-437C-92BC-481A11BD4AA8}" type="slidenum">
              <a:rPr lang="en-US" sz="1100">
                <a:solidFill>
                  <a:schemeClr val="tx1">
                    <a:lumMod val="50000"/>
                    <a:lumOff val="50000"/>
                  </a:schemeClr>
                </a:solidFill>
              </a:rPr>
              <a:pPr>
                <a:spcAft>
                  <a:spcPts val="600"/>
                </a:spcAft>
              </a:pPr>
              <a:t>34</a:t>
            </a:fld>
            <a:endParaRPr lang="en-US" sz="1100">
              <a:solidFill>
                <a:schemeClr val="tx1">
                  <a:lumMod val="50000"/>
                  <a:lumOff val="50000"/>
                </a:schemeClr>
              </a:solidFill>
            </a:endParaRPr>
          </a:p>
        </p:txBody>
      </p:sp>
    </p:spTree>
    <p:extLst>
      <p:ext uri="{BB962C8B-B14F-4D97-AF65-F5344CB8AC3E}">
        <p14:creationId xmlns:p14="http://schemas.microsoft.com/office/powerpoint/2010/main" val="11416269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CB099B3-EFD0-4503-AF0C-880AB4B6E7FD}"/>
              </a:ext>
            </a:extLst>
          </p:cNvPr>
          <p:cNvSpPr>
            <a:spLocks noGrp="1"/>
          </p:cNvSpPr>
          <p:nvPr>
            <p:ph type="body" sz="half" idx="2"/>
          </p:nvPr>
        </p:nvSpPr>
        <p:spPr>
          <a:xfrm>
            <a:off x="335280" y="457200"/>
            <a:ext cx="4653280" cy="5411788"/>
          </a:xfrm>
        </p:spPr>
        <p:txBody>
          <a:bodyPr/>
          <a:lstStyle/>
          <a:p>
            <a:endParaRPr lang="en-US"/>
          </a:p>
          <a:p>
            <a:endParaRPr lang="en-US"/>
          </a:p>
          <a:p>
            <a:endParaRPr lang="en-US"/>
          </a:p>
          <a:p>
            <a:r>
              <a:rPr lang="en-US"/>
              <a:t>“</a:t>
            </a:r>
            <a:r>
              <a:rPr lang="en-US">
                <a:latin typeface="Times New Roman" panose="02020603050405020304" pitchFamily="18" charset="0"/>
                <a:cs typeface="Times New Roman" panose="02020603050405020304" pitchFamily="18" charset="0"/>
              </a:rPr>
              <a:t>Traumatized people feel chronically unsafe inside their bodies: The past is alive is the form of gnawing interior discomfort. Their bodies are constantly bombarded by visceral warning signs, and in an attempt to control the processes, they often become expert at ignoring their gut feelings and in numbing awareness of what is played out inside. They learn to hide from themselves.” (Bessel A. van der Kolk, </a:t>
            </a:r>
            <a:r>
              <a:rPr lang="en-US" i="1">
                <a:latin typeface="Times New Roman" panose="02020603050405020304" pitchFamily="18" charset="0"/>
                <a:cs typeface="Times New Roman" panose="02020603050405020304" pitchFamily="18" charset="0"/>
              </a:rPr>
              <a:t>The Body Keep the Score: Brain, Mind, and Body in the Healing of  Trauma </a:t>
            </a:r>
            <a:r>
              <a:rPr lang="en-US">
                <a:latin typeface="Times New Roman" panose="02020603050405020304" pitchFamily="18" charset="0"/>
                <a:cs typeface="Times New Roman" panose="02020603050405020304" pitchFamily="18" charset="0"/>
              </a:rPr>
              <a:t>)</a:t>
            </a:r>
          </a:p>
          <a:p>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“Unlike other forms of psychological disorders, the core issue in trauma is reality.” (Bessel A. van der Kolk, </a:t>
            </a:r>
            <a:r>
              <a:rPr lang="en-US" i="1">
                <a:latin typeface="Times New Roman" panose="02020603050405020304" pitchFamily="18" charset="0"/>
                <a:cs typeface="Times New Roman" panose="02020603050405020304" pitchFamily="18" charset="0"/>
              </a:rPr>
              <a:t>Traumatic Stress: The Effects of Overwhelming Experience on Mind, Body, and Society</a:t>
            </a:r>
            <a:r>
              <a:rPr lang="en-US">
                <a:latin typeface="Times New Roman" panose="02020603050405020304" pitchFamily="18" charset="0"/>
                <a:cs typeface="Times New Roman" panose="02020603050405020304" pitchFamily="18" charset="0"/>
              </a:rPr>
              <a:t>)</a:t>
            </a:r>
          </a:p>
          <a:p>
            <a:endParaRPr lang="en-US"/>
          </a:p>
        </p:txBody>
      </p:sp>
      <p:pic>
        <p:nvPicPr>
          <p:cNvPr id="2050" name="Picture 2" descr="https://image.shutterstock.com/image-vector/trauma-brain-word-cloud-on-260nw-517461325.jpg">
            <a:extLst>
              <a:ext uri="{FF2B5EF4-FFF2-40B4-BE49-F238E27FC236}">
                <a16:creationId xmlns:a16="http://schemas.microsoft.com/office/drawing/2014/main" id="{E514BDCD-AF6D-415B-9E18-D19329699644}"/>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649" b="649"/>
          <a:stretch>
            <a:fillRect/>
          </a:stretch>
        </p:blipFill>
        <p:spPr bwMode="auto">
          <a:xfrm>
            <a:off x="4829175" y="426706"/>
            <a:ext cx="7027545" cy="5720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9960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675D3D0-1291-4048-9F0A-AEE62F214778}"/>
              </a:ext>
            </a:extLst>
          </p:cNvPr>
          <p:cNvSpPr>
            <a:spLocks noGrp="1"/>
          </p:cNvSpPr>
          <p:nvPr>
            <p:ph type="title"/>
          </p:nvPr>
        </p:nvSpPr>
        <p:spPr>
          <a:xfrm>
            <a:off x="804672" y="640080"/>
            <a:ext cx="3282696" cy="5257800"/>
          </a:xfrm>
        </p:spPr>
        <p:txBody>
          <a:bodyPr>
            <a:normAutofit/>
          </a:bodyPr>
          <a:lstStyle/>
          <a:p>
            <a:r>
              <a:rPr lang="en-US">
                <a:solidFill>
                  <a:schemeClr val="bg1"/>
                </a:solidFill>
              </a:rPr>
              <a:t>What is Trauma?</a:t>
            </a:r>
            <a:br>
              <a:rPr lang="en-US">
                <a:solidFill>
                  <a:schemeClr val="bg1"/>
                </a:solidFill>
              </a:rPr>
            </a:br>
            <a:endParaRPr lang="en-US">
              <a:solidFill>
                <a:schemeClr val="bg1"/>
              </a:solidFill>
            </a:endParaRPr>
          </a:p>
        </p:txBody>
      </p:sp>
      <p:sp>
        <p:nvSpPr>
          <p:cNvPr id="26" name="Content Placeholder 2">
            <a:extLst>
              <a:ext uri="{FF2B5EF4-FFF2-40B4-BE49-F238E27FC236}">
                <a16:creationId xmlns:a16="http://schemas.microsoft.com/office/drawing/2014/main" id="{632DDD03-85CC-455B-9B28-E8E9DBBF3A6E}"/>
              </a:ext>
            </a:extLst>
          </p:cNvPr>
          <p:cNvSpPr>
            <a:spLocks noGrp="1"/>
          </p:cNvSpPr>
          <p:nvPr>
            <p:ph idx="1"/>
          </p:nvPr>
        </p:nvSpPr>
        <p:spPr>
          <a:xfrm>
            <a:off x="5358384" y="640081"/>
            <a:ext cx="6024654" cy="5257800"/>
          </a:xfrm>
        </p:spPr>
        <p:txBody>
          <a:bodyPr anchor="ctr">
            <a:normAutofit/>
          </a:bodyPr>
          <a:lstStyle/>
          <a:p>
            <a:r>
              <a:rPr lang="en-US" sz="1900"/>
              <a:t>In general, trauma can be defined as a psychological, emotional response to an event or an experience that is deeply distressing or disturbing. </a:t>
            </a:r>
          </a:p>
          <a:p>
            <a:r>
              <a:rPr lang="en-US" sz="1900"/>
              <a:t>When loosely applied, this trauma definition can refer to something upsetting, such as being involved in an accident, having an illness or injury, losing a loved one, or going through a divorce. However, it can also encompass the far extreme and include experiences that are severely damaging, such as sexual and physical assault. </a:t>
            </a:r>
          </a:p>
          <a:p>
            <a:r>
              <a:rPr lang="en-US" sz="1900"/>
              <a:t>Because events are viewed subjectively, this broad trauma definition is more of a guideline. Everyone processes a traumatic event differently because we all face them through the lens of prior experiences in our lives. </a:t>
            </a:r>
          </a:p>
          <a:p>
            <a:r>
              <a:rPr lang="en-US" sz="1900"/>
              <a:t>Because trauma reactions fall across a wide spectrum, categories of trauma have been developed. Among them are complex trauma, post-traumatic stress disorder (PTSD), and developmental trauma disorder.</a:t>
            </a:r>
          </a:p>
          <a:p>
            <a:endParaRPr lang="en-US" sz="1900"/>
          </a:p>
        </p:txBody>
      </p:sp>
    </p:spTree>
    <p:extLst>
      <p:ext uri="{BB962C8B-B14F-4D97-AF65-F5344CB8AC3E}">
        <p14:creationId xmlns:p14="http://schemas.microsoft.com/office/powerpoint/2010/main" val="18416964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CCBF9BAB-F965-4964-B287-4BBF139C26FC}"/>
              </a:ext>
            </a:extLst>
          </p:cNvPr>
          <p:cNvPicPr>
            <a:picLocks noChangeAspect="1"/>
          </p:cNvPicPr>
          <p:nvPr/>
        </p:nvPicPr>
        <p:blipFill rotWithShape="1">
          <a:blip r:embed="rId2">
            <a:alphaModFix amt="35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CCF2C84F-BE0D-4708-BCA7-93E618410FEA}"/>
              </a:ext>
            </a:extLst>
          </p:cNvPr>
          <p:cNvSpPr>
            <a:spLocks noGrp="1"/>
          </p:cNvSpPr>
          <p:nvPr>
            <p:ph type="title"/>
          </p:nvPr>
        </p:nvSpPr>
        <p:spPr>
          <a:xfrm>
            <a:off x="838200" y="365125"/>
            <a:ext cx="10515600" cy="1325563"/>
          </a:xfrm>
        </p:spPr>
        <p:txBody>
          <a:bodyPr>
            <a:normAutofit/>
          </a:bodyPr>
          <a:lstStyle/>
          <a:p>
            <a:r>
              <a:rPr lang="en-US">
                <a:solidFill>
                  <a:srgbClr val="FFFFFF"/>
                </a:solidFill>
                <a:latin typeface="Times New Roman" panose="02020603050405020304" pitchFamily="18" charset="0"/>
                <a:cs typeface="Times New Roman" panose="02020603050405020304" pitchFamily="18" charset="0"/>
              </a:rPr>
              <a:t>Types of Trauma</a:t>
            </a:r>
          </a:p>
        </p:txBody>
      </p:sp>
      <p:graphicFrame>
        <p:nvGraphicFramePr>
          <p:cNvPr id="5" name="Content Placeholder 2">
            <a:extLst>
              <a:ext uri="{FF2B5EF4-FFF2-40B4-BE49-F238E27FC236}">
                <a16:creationId xmlns:a16="http://schemas.microsoft.com/office/drawing/2014/main" id="{9C497C32-FCA5-47EA-875D-7132F1178E59}"/>
              </a:ext>
            </a:extLst>
          </p:cNvPr>
          <p:cNvGraphicFramePr>
            <a:graphicFrameLocks noGrp="1"/>
          </p:cNvGraphicFramePr>
          <p:nvPr>
            <p:ph idx="1"/>
          </p:nvPr>
        </p:nvGraphicFramePr>
        <p:xfrm>
          <a:off x="838200" y="1485900"/>
          <a:ext cx="10515600" cy="4691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8467053"/>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543285C-D2A9-45A9-9899-3C2EEDCB180F}"/>
              </a:ext>
            </a:extLst>
          </p:cNvPr>
          <p:cNvSpPr>
            <a:spLocks noGrp="1"/>
          </p:cNvSpPr>
          <p:nvPr>
            <p:ph type="title"/>
          </p:nvPr>
        </p:nvSpPr>
        <p:spPr>
          <a:xfrm>
            <a:off x="686834" y="944881"/>
            <a:ext cx="3200400" cy="2275840"/>
          </a:xfrm>
        </p:spPr>
        <p:txBody>
          <a:bodyPr>
            <a:normAutofit/>
          </a:bodyPr>
          <a:lstStyle/>
          <a:p>
            <a:r>
              <a:rPr lang="en-US" sz="3700">
                <a:solidFill>
                  <a:srgbClr val="FFFFFF"/>
                </a:solidFill>
                <a:latin typeface="Times New Roman" panose="02020603050405020304" pitchFamily="18" charset="0"/>
                <a:cs typeface="Times New Roman" panose="02020603050405020304" pitchFamily="18" charset="0"/>
              </a:rPr>
              <a:t>Developmental Trauma</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Content Placeholder 2">
            <a:extLst>
              <a:ext uri="{FF2B5EF4-FFF2-40B4-BE49-F238E27FC236}">
                <a16:creationId xmlns:a16="http://schemas.microsoft.com/office/drawing/2014/main" id="{BABC1546-1A34-4344-95E2-76CAEDCF9EBE}"/>
              </a:ext>
            </a:extLst>
          </p:cNvPr>
          <p:cNvSpPr>
            <a:spLocks noGrp="1"/>
          </p:cNvSpPr>
          <p:nvPr>
            <p:ph idx="1"/>
          </p:nvPr>
        </p:nvSpPr>
        <p:spPr>
          <a:xfrm>
            <a:off x="4447308" y="319088"/>
            <a:ext cx="6906491" cy="6102032"/>
          </a:xfrm>
        </p:spPr>
        <p:txBody>
          <a:bodyPr anchor="ctr">
            <a:normAutofit lnSpcReduction="10000"/>
          </a:bodyPr>
          <a:lstStyle/>
          <a:p>
            <a:pPr marL="274320" indent="-274320">
              <a:buFont typeface="Wingdings"/>
              <a:buChar char=""/>
              <a:defRPr/>
            </a:pPr>
            <a:r>
              <a:rPr lang="en-US" sz="2200">
                <a:latin typeface="Times New Roman" panose="02020603050405020304" pitchFamily="18" charset="0"/>
                <a:cs typeface="Times New Roman" panose="02020603050405020304" pitchFamily="18" charset="0"/>
              </a:rPr>
              <a:t>Chronic trauma (daily life) vs. single event.</a:t>
            </a:r>
          </a:p>
          <a:p>
            <a:pPr marL="274320" indent="-274320">
              <a:buFont typeface="Wingdings"/>
              <a:buChar char=""/>
              <a:defRPr/>
            </a:pPr>
            <a:r>
              <a:rPr lang="en-US" sz="2200">
                <a:latin typeface="Times New Roman" panose="02020603050405020304" pitchFamily="18" charset="0"/>
                <a:cs typeface="Times New Roman" panose="02020603050405020304" pitchFamily="18" charset="0"/>
              </a:rPr>
              <a:t>Children are at increased risk because they are more vulnerable than adults and dependent on care givers. Source of comfort is also the source of danger. This is true for individuals with ID as well.</a:t>
            </a:r>
          </a:p>
          <a:p>
            <a:pPr marL="274320" indent="-274320">
              <a:buFont typeface="Wingdings"/>
              <a:buChar char=""/>
              <a:defRPr/>
            </a:pPr>
            <a:r>
              <a:rPr lang="en-US" sz="2200">
                <a:latin typeface="Times New Roman" panose="02020603050405020304" pitchFamily="18" charset="0"/>
                <a:cs typeface="Times New Roman" panose="02020603050405020304" pitchFamily="18" charset="0"/>
              </a:rPr>
              <a:t>Impacts personality development and cognitive/emotional resources.</a:t>
            </a:r>
          </a:p>
          <a:p>
            <a:pPr marL="274320" indent="-274320">
              <a:buFont typeface="Wingdings"/>
              <a:buChar char=""/>
              <a:defRPr/>
            </a:pPr>
            <a:r>
              <a:rPr lang="en-US" sz="2200">
                <a:latin typeface="Times New Roman" panose="02020603050405020304" pitchFamily="18" charset="0"/>
                <a:cs typeface="Times New Roman" panose="02020603050405020304" pitchFamily="18" charset="0"/>
              </a:rPr>
              <a:t>Impacts brain development. Self-preservation is more important than anything else. Informs trauma responses - fight, flight, freeze, submit (shame/hopelessness)</a:t>
            </a:r>
          </a:p>
          <a:p>
            <a:pPr marL="274320" indent="-274320">
              <a:buFont typeface="Wingdings"/>
              <a:buChar char=""/>
              <a:defRPr/>
            </a:pPr>
            <a:r>
              <a:rPr lang="en-US" sz="2200">
                <a:latin typeface="Times New Roman" panose="02020603050405020304" pitchFamily="18" charset="0"/>
                <a:cs typeface="Times New Roman" panose="02020603050405020304" pitchFamily="18" charset="0"/>
              </a:rPr>
              <a:t>Triggers – response to signals known to represent threats/danger (i.e., time of day, events, tone of voice)</a:t>
            </a:r>
          </a:p>
          <a:p>
            <a:pPr marL="274320" indent="-274320">
              <a:buFont typeface="Wingdings"/>
              <a:buChar char=""/>
              <a:defRPr/>
            </a:pPr>
            <a:r>
              <a:rPr lang="en-US" sz="2200">
                <a:latin typeface="Times New Roman" panose="02020603050405020304" pitchFamily="18" charset="0"/>
                <a:cs typeface="Times New Roman" panose="02020603050405020304" pitchFamily="18" charset="0"/>
              </a:rPr>
              <a:t>When danger is detected (real or imagined): “fire-alarm” starts the cycle of hyper-arousal/hypo-arousal. </a:t>
            </a:r>
          </a:p>
          <a:p>
            <a:pPr marL="274320" indent="-274320">
              <a:buFont typeface="Wingdings"/>
              <a:buChar char=""/>
              <a:defRPr/>
            </a:pPr>
            <a:r>
              <a:rPr lang="en-US" sz="2200">
                <a:latin typeface="Times New Roman" panose="02020603050405020304" pitchFamily="18" charset="0"/>
                <a:cs typeface="Times New Roman" panose="02020603050405020304" pitchFamily="18" charset="0"/>
              </a:rPr>
              <a:t>Creates a small “window of tolerance” where learning can occur. (Dr. Dan Siegel, MD)</a:t>
            </a:r>
          </a:p>
          <a:p>
            <a:pPr marL="274320" indent="-274320">
              <a:buFont typeface="Wingdings"/>
              <a:buChar char=""/>
              <a:defRPr/>
            </a:pPr>
            <a:r>
              <a:rPr lang="en-US" sz="2200" b="1">
                <a:latin typeface="Times New Roman" panose="02020603050405020304" pitchFamily="18" charset="0"/>
                <a:cs typeface="Times New Roman" panose="02020603050405020304" pitchFamily="18" charset="0"/>
              </a:rPr>
              <a:t>PROBLEM BEHAVIORS ARE SOLUTIONS!</a:t>
            </a:r>
          </a:p>
          <a:p>
            <a:endParaRPr lang="en-US" sz="2200"/>
          </a:p>
        </p:txBody>
      </p:sp>
      <p:pic>
        <p:nvPicPr>
          <p:cNvPr id="11" name="Picture 10">
            <a:extLst>
              <a:ext uri="{FF2B5EF4-FFF2-40B4-BE49-F238E27FC236}">
                <a16:creationId xmlns:a16="http://schemas.microsoft.com/office/drawing/2014/main" id="{B67E0233-F5A5-4330-A027-563DF449B3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834" y="3220721"/>
            <a:ext cx="1847300" cy="1791475"/>
          </a:xfrm>
          <a:prstGeom prst="rect">
            <a:avLst/>
          </a:prstGeom>
        </p:spPr>
      </p:pic>
    </p:spTree>
    <p:extLst>
      <p:ext uri="{BB962C8B-B14F-4D97-AF65-F5344CB8AC3E}">
        <p14:creationId xmlns:p14="http://schemas.microsoft.com/office/powerpoint/2010/main" val="14794103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Freeform: Shape 23">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BDAB132-2A54-422E-922B-6764D131D3F4}"/>
              </a:ext>
            </a:extLst>
          </p:cNvPr>
          <p:cNvSpPr>
            <a:spLocks noGrp="1"/>
          </p:cNvSpPr>
          <p:nvPr>
            <p:ph type="title"/>
          </p:nvPr>
        </p:nvSpPr>
        <p:spPr>
          <a:xfrm>
            <a:off x="621792" y="1161288"/>
            <a:ext cx="3602736" cy="2139696"/>
          </a:xfrm>
        </p:spPr>
        <p:txBody>
          <a:bodyPr>
            <a:normAutofit/>
          </a:bodyPr>
          <a:lstStyle/>
          <a:p>
            <a:r>
              <a:rPr lang="en-US" sz="3200" b="1">
                <a:latin typeface="Times New Roman" panose="02020603050405020304" pitchFamily="18" charset="0"/>
                <a:cs typeface="Times New Roman" panose="02020603050405020304" pitchFamily="18" charset="0"/>
              </a:rPr>
              <a:t>Trauma and ID</a:t>
            </a:r>
            <a:br>
              <a:rPr lang="en-US" sz="2400">
                <a:latin typeface="Times New Roman" panose="02020603050405020304" pitchFamily="18" charset="0"/>
                <a:cs typeface="Times New Roman" panose="02020603050405020304" pitchFamily="18" charset="0"/>
              </a:rPr>
            </a:br>
            <a:r>
              <a:rPr lang="en-US" sz="1600">
                <a:latin typeface="Times New Roman" panose="02020603050405020304" pitchFamily="18" charset="0"/>
                <a:cs typeface="Times New Roman" panose="02020603050405020304" pitchFamily="18" charset="0"/>
              </a:rPr>
              <a:t>(slide reference: Karyn Harvey, Ph.D. – “Trauma Informed Interventions with Individuals with Intellectual Disabilities”)</a:t>
            </a:r>
          </a:p>
        </p:txBody>
      </p:sp>
      <p:sp>
        <p:nvSpPr>
          <p:cNvPr id="28" name="Rectangle 27">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5" name="Content Placeholder 2">
            <a:extLst>
              <a:ext uri="{FF2B5EF4-FFF2-40B4-BE49-F238E27FC236}">
                <a16:creationId xmlns:a16="http://schemas.microsoft.com/office/drawing/2014/main" id="{C124D0A7-8AE6-43BA-B046-4DD831CF11AA}"/>
              </a:ext>
            </a:extLst>
          </p:cNvPr>
          <p:cNvGraphicFramePr>
            <a:graphicFrameLocks noGrp="1"/>
          </p:cNvGraphicFramePr>
          <p:nvPr>
            <p:ph idx="1"/>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s://encrypted-tbn0.gstatic.com/images?q=tbn:ANd9GcTFTEQFPFQr9eLNHt3eRmtX5S9wXofh8nPWNraJplAADrTLA-uducHWfRkEOg&amp;s">
            <a:hlinkClick r:id="rId7"/>
            <a:extLst>
              <a:ext uri="{FF2B5EF4-FFF2-40B4-BE49-F238E27FC236}">
                <a16:creationId xmlns:a16="http://schemas.microsoft.com/office/drawing/2014/main" id="{FBD34793-F6C9-4A07-8098-7B13AAC189A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8912" y="3557017"/>
            <a:ext cx="3602737" cy="19933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D8E26BF-B4F2-4EAA-8F51-A5015267588D}"/>
              </a:ext>
            </a:extLst>
          </p:cNvPr>
          <p:cNvSpPr txBox="1"/>
          <p:nvPr/>
        </p:nvSpPr>
        <p:spPr>
          <a:xfrm>
            <a:off x="621792" y="5696712"/>
            <a:ext cx="320954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blogs.kcl.ac.uk</a:t>
            </a:r>
          </a:p>
        </p:txBody>
      </p:sp>
    </p:spTree>
    <p:extLst>
      <p:ext uri="{BB962C8B-B14F-4D97-AF65-F5344CB8AC3E}">
        <p14:creationId xmlns:p14="http://schemas.microsoft.com/office/powerpoint/2010/main" val="2697108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0410FD-39BC-453D-A0BF-267FAAD77C5C}"/>
              </a:ext>
            </a:extLst>
          </p:cNvPr>
          <p:cNvSpPr>
            <a:spLocks noGrp="1"/>
          </p:cNvSpPr>
          <p:nvPr>
            <p:ph type="title"/>
          </p:nvPr>
        </p:nvSpPr>
        <p:spPr>
          <a:xfrm>
            <a:off x="643467" y="321734"/>
            <a:ext cx="10905066" cy="1135737"/>
          </a:xfrm>
        </p:spPr>
        <p:txBody>
          <a:bodyPr>
            <a:normAutofit/>
          </a:bodyPr>
          <a:lstStyle/>
          <a:p>
            <a:r>
              <a:rPr lang="en-US" sz="3600"/>
              <a:t>Behavioral Considerations for Dementia</a:t>
            </a:r>
          </a:p>
        </p:txBody>
      </p:sp>
      <p:sp>
        <p:nvSpPr>
          <p:cNvPr id="3" name="Content Placeholder 2">
            <a:extLst>
              <a:ext uri="{FF2B5EF4-FFF2-40B4-BE49-F238E27FC236}">
                <a16:creationId xmlns:a16="http://schemas.microsoft.com/office/drawing/2014/main" id="{ED0E91A6-F2AC-47E7-8F8C-1587A04AEAA9}"/>
              </a:ext>
            </a:extLst>
          </p:cNvPr>
          <p:cNvSpPr>
            <a:spLocks noGrp="1"/>
          </p:cNvSpPr>
          <p:nvPr>
            <p:ph idx="1"/>
          </p:nvPr>
        </p:nvSpPr>
        <p:spPr>
          <a:xfrm>
            <a:off x="643468" y="1457472"/>
            <a:ext cx="4967969" cy="5400528"/>
          </a:xfrm>
        </p:spPr>
        <p:txBody>
          <a:bodyPr>
            <a:normAutofit lnSpcReduction="10000"/>
          </a:bodyPr>
          <a:lstStyle/>
          <a:p>
            <a:r>
              <a:rPr lang="en-US" sz="1800"/>
              <a:t>Health is extremely important. Emphasize eating well, sleep routines, exercise, fun activities/puzzles that use thinking, etc. </a:t>
            </a:r>
          </a:p>
          <a:p>
            <a:r>
              <a:rPr lang="en-US" sz="1800"/>
              <a:t>Structured routines are essential: even on weekends and holidays (as getting off routine can be very de-stabilizing).</a:t>
            </a:r>
          </a:p>
          <a:p>
            <a:r>
              <a:rPr lang="en-US" sz="1800"/>
              <a:t>Maintain low stress with calming practices (relaxation, baths, etc.). Provide frequent reassurance. Stay away from stressful news programs. </a:t>
            </a:r>
          </a:p>
          <a:p>
            <a:r>
              <a:rPr lang="en-US" sz="1800"/>
              <a:t>Ensure instructions are simplified for the person’s needs.</a:t>
            </a:r>
          </a:p>
          <a:p>
            <a:r>
              <a:rPr lang="en-US" sz="1800"/>
              <a:t>Maintain reasonable brightness in the home and environment (shadows can increase distress of sundowning). </a:t>
            </a:r>
          </a:p>
          <a:p>
            <a:r>
              <a:rPr lang="en-US" sz="1800"/>
              <a:t>When the individual is upset, use distractions (rather than reasoning that relies on cognition/words) to help calm the individual. Be as flexible as possible. </a:t>
            </a:r>
          </a:p>
          <a:p>
            <a:endParaRPr lang="en-US" sz="1400"/>
          </a:p>
          <a:p>
            <a:endParaRPr lang="en-US" sz="1400"/>
          </a:p>
        </p:txBody>
      </p:sp>
      <p:grpSp>
        <p:nvGrpSpPr>
          <p:cNvPr id="29" name="Group 28">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30" name="Isosceles Triangle 2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A83B9F21-D8D5-497B-A439-F72949BB77A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611439" y="2321372"/>
            <a:ext cx="6253212" cy="3267303"/>
          </a:xfrm>
          <a:prstGeom prst="rect">
            <a:avLst/>
          </a:prstGeom>
        </p:spPr>
      </p:pic>
      <p:grpSp>
        <p:nvGrpSpPr>
          <p:cNvPr id="33" name="Group 32">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34" name="Rectangle 33">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8A859912-DF92-42ED-8ED5-953E23421AAB}"/>
              </a:ext>
            </a:extLst>
          </p:cNvPr>
          <p:cNvSpPr txBox="1"/>
          <p:nvPr/>
        </p:nvSpPr>
        <p:spPr>
          <a:xfrm>
            <a:off x="9222254" y="5397523"/>
            <a:ext cx="232627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policyoptions.irpp.org/magazines/april-2021/for-people-with-dementia-changes-in-maid-law-offer-new-hop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
        <p:nvSpPr>
          <p:cNvPr id="7" name="Slide Number Placeholder 6">
            <a:extLst>
              <a:ext uri="{FF2B5EF4-FFF2-40B4-BE49-F238E27FC236}">
                <a16:creationId xmlns:a16="http://schemas.microsoft.com/office/drawing/2014/main" id="{C695B321-88AD-4BB8-A02D-E331E14EFC38}"/>
              </a:ext>
            </a:extLst>
          </p:cNvPr>
          <p:cNvSpPr>
            <a:spLocks noGrp="1"/>
          </p:cNvSpPr>
          <p:nvPr>
            <p:ph type="sldNum" sz="quarter" idx="12"/>
          </p:nvPr>
        </p:nvSpPr>
        <p:spPr/>
        <p:txBody>
          <a:bodyPr/>
          <a:lstStyle/>
          <a:p>
            <a:fld id="{868FA78A-CD11-437C-92BC-481A11BD4AA8}" type="slidenum">
              <a:rPr lang="en-US" smtClean="0"/>
              <a:t>4</a:t>
            </a:fld>
            <a:r>
              <a:rPr lang="en-US"/>
              <a:t>L</a:t>
            </a:r>
          </a:p>
        </p:txBody>
      </p:sp>
    </p:spTree>
    <p:extLst>
      <p:ext uri="{BB962C8B-B14F-4D97-AF65-F5344CB8AC3E}">
        <p14:creationId xmlns:p14="http://schemas.microsoft.com/office/powerpoint/2010/main" val="15011656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1F4F00F-E11B-4A39-A44C-C757A58221B6}"/>
              </a:ext>
            </a:extLst>
          </p:cNvPr>
          <p:cNvSpPr>
            <a:spLocks noGrp="1"/>
          </p:cNvSpPr>
          <p:nvPr>
            <p:ph type="title"/>
          </p:nvPr>
        </p:nvSpPr>
        <p:spPr>
          <a:xfrm>
            <a:off x="804672" y="640080"/>
            <a:ext cx="3282696" cy="5257800"/>
          </a:xfrm>
        </p:spPr>
        <p:txBody>
          <a:bodyPr>
            <a:normAutofit/>
          </a:bodyPr>
          <a:lstStyle/>
          <a:p>
            <a:r>
              <a:rPr lang="en-US">
                <a:solidFill>
                  <a:schemeClr val="bg1"/>
                </a:solidFill>
                <a:latin typeface="Times New Roman" panose="02020603050405020304" pitchFamily="18" charset="0"/>
                <a:cs typeface="Times New Roman" panose="02020603050405020304" pitchFamily="18" charset="0"/>
              </a:rPr>
              <a:t>Symptoms of Trauma</a:t>
            </a:r>
          </a:p>
        </p:txBody>
      </p:sp>
      <p:sp>
        <p:nvSpPr>
          <p:cNvPr id="3" name="Content Placeholder 2">
            <a:extLst>
              <a:ext uri="{FF2B5EF4-FFF2-40B4-BE49-F238E27FC236}">
                <a16:creationId xmlns:a16="http://schemas.microsoft.com/office/drawing/2014/main" id="{0FA9164B-15F2-4D49-9B70-3438F4919BD9}"/>
              </a:ext>
            </a:extLst>
          </p:cNvPr>
          <p:cNvSpPr>
            <a:spLocks noGrp="1"/>
          </p:cNvSpPr>
          <p:nvPr>
            <p:ph idx="1"/>
          </p:nvPr>
        </p:nvSpPr>
        <p:spPr>
          <a:xfrm>
            <a:off x="5358384" y="640081"/>
            <a:ext cx="6024654" cy="5257800"/>
          </a:xfrm>
        </p:spPr>
        <p:txBody>
          <a:bodyPr anchor="ctr">
            <a:normAutofit/>
          </a:bodyPr>
          <a:lstStyle/>
          <a:p>
            <a:pPr marL="0" indent="0">
              <a:buNone/>
              <a:defRPr/>
            </a:pPr>
            <a:r>
              <a:rPr lang="en-US" sz="2000">
                <a:latin typeface="Times New Roman" panose="02020603050405020304" pitchFamily="18" charset="0"/>
                <a:cs typeface="Times New Roman" panose="02020603050405020304" pitchFamily="18" charset="0"/>
              </a:rPr>
              <a:t>Often, shock and denial are typical reactions to a traumatic event. Over time, these emotional responses may fade, but a survivor may also experience reactions long-term. These can include:</a:t>
            </a:r>
          </a:p>
          <a:p>
            <a:pPr marL="274320" indent="-274320">
              <a:buFont typeface="Wingdings"/>
              <a:buChar char=""/>
              <a:defRPr/>
            </a:pPr>
            <a:r>
              <a:rPr lang="en-US" sz="2000">
                <a:latin typeface="Times New Roman" panose="02020603050405020304" pitchFamily="18" charset="0"/>
                <a:cs typeface="Times New Roman" panose="02020603050405020304" pitchFamily="18" charset="0"/>
              </a:rPr>
              <a:t>Anger</a:t>
            </a:r>
          </a:p>
          <a:p>
            <a:pPr marL="274320" indent="-274320">
              <a:buFont typeface="Wingdings"/>
              <a:buChar char=""/>
              <a:defRPr/>
            </a:pPr>
            <a:r>
              <a:rPr lang="en-US" sz="2000">
                <a:latin typeface="Times New Roman" panose="02020603050405020304" pitchFamily="18" charset="0"/>
                <a:cs typeface="Times New Roman" panose="02020603050405020304" pitchFamily="18" charset="0"/>
              </a:rPr>
              <a:t>Persistent feelings of sadness and despair</a:t>
            </a:r>
          </a:p>
          <a:p>
            <a:pPr marL="274320" indent="-274320">
              <a:buFont typeface="Wingdings"/>
              <a:buChar char=""/>
              <a:defRPr/>
            </a:pPr>
            <a:r>
              <a:rPr lang="en-US" sz="2000">
                <a:latin typeface="Times New Roman" panose="02020603050405020304" pitchFamily="18" charset="0"/>
                <a:cs typeface="Times New Roman" panose="02020603050405020304" pitchFamily="18" charset="0"/>
              </a:rPr>
              <a:t>Flashbacks</a:t>
            </a:r>
          </a:p>
          <a:p>
            <a:pPr marL="274320" indent="-274320">
              <a:buFont typeface="Wingdings"/>
              <a:buChar char=""/>
              <a:defRPr/>
            </a:pPr>
            <a:r>
              <a:rPr lang="en-US" sz="2000">
                <a:latin typeface="Times New Roman" panose="02020603050405020304" pitchFamily="18" charset="0"/>
                <a:cs typeface="Times New Roman" panose="02020603050405020304" pitchFamily="18" charset="0"/>
              </a:rPr>
              <a:t>Unpredictable emotions</a:t>
            </a:r>
          </a:p>
          <a:p>
            <a:pPr marL="274320" indent="-274320">
              <a:buFont typeface="Wingdings"/>
              <a:buChar char=""/>
              <a:defRPr/>
            </a:pPr>
            <a:r>
              <a:rPr lang="en-US" sz="2000">
                <a:latin typeface="Times New Roman" panose="02020603050405020304" pitchFamily="18" charset="0"/>
                <a:cs typeface="Times New Roman" panose="02020603050405020304" pitchFamily="18" charset="0"/>
              </a:rPr>
              <a:t>Physical symptoms, such as nausea and headaches</a:t>
            </a:r>
          </a:p>
          <a:p>
            <a:pPr marL="274320" indent="-274320">
              <a:buFont typeface="Wingdings"/>
              <a:buChar char=""/>
              <a:defRPr/>
            </a:pPr>
            <a:r>
              <a:rPr lang="en-US" sz="2000">
                <a:latin typeface="Times New Roman" panose="02020603050405020304" pitchFamily="18" charset="0"/>
                <a:cs typeface="Times New Roman" panose="02020603050405020304" pitchFamily="18" charset="0"/>
              </a:rPr>
              <a:t>Intense feelings of guilt, as if they are somehow responsible for the event</a:t>
            </a:r>
          </a:p>
          <a:p>
            <a:pPr marL="274320" indent="-274320">
              <a:buFont typeface="Wingdings"/>
              <a:buChar char=""/>
              <a:defRPr/>
            </a:pPr>
            <a:r>
              <a:rPr lang="en-US" sz="2000">
                <a:latin typeface="Times New Roman" panose="02020603050405020304" pitchFamily="18" charset="0"/>
                <a:cs typeface="Times New Roman" panose="02020603050405020304" pitchFamily="18" charset="0"/>
              </a:rPr>
              <a:t>An altered sense of shame</a:t>
            </a:r>
          </a:p>
          <a:p>
            <a:pPr marL="274320" indent="-274320">
              <a:buFont typeface="Wingdings"/>
              <a:buChar char=""/>
              <a:defRPr/>
            </a:pPr>
            <a:r>
              <a:rPr lang="en-US" sz="2000">
                <a:latin typeface="Times New Roman" panose="02020603050405020304" pitchFamily="18" charset="0"/>
                <a:cs typeface="Times New Roman" panose="02020603050405020304" pitchFamily="18" charset="0"/>
              </a:rPr>
              <a:t>Feelings of isolation and hopelessness</a:t>
            </a:r>
          </a:p>
          <a:p>
            <a:endParaRPr lang="en-US"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67122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E00BFE7-AE3F-4782-A387-D36B8A3A8A11}"/>
              </a:ext>
            </a:extLst>
          </p:cNvPr>
          <p:cNvSpPr>
            <a:spLocks noGrp="1"/>
          </p:cNvSpPr>
          <p:nvPr>
            <p:ph type="title"/>
          </p:nvPr>
        </p:nvSpPr>
        <p:spPr>
          <a:xfrm>
            <a:off x="381000" y="662400"/>
            <a:ext cx="3768051" cy="5365444"/>
          </a:xfrm>
        </p:spPr>
        <p:txBody>
          <a:bodyPr anchor="t">
            <a:normAutofit/>
          </a:bodyPr>
          <a:lstStyle/>
          <a:p>
            <a:r>
              <a:rPr lang="en-US" sz="4000" u="sng">
                <a:solidFill>
                  <a:schemeClr val="bg1"/>
                </a:solidFill>
                <a:latin typeface="Times New Roman" panose="02020603050405020304" pitchFamily="18" charset="0"/>
                <a:cs typeface="Times New Roman" panose="02020603050405020304" pitchFamily="18" charset="0"/>
              </a:rPr>
              <a:t>Treatment of Trauma – Trauma Informed Care Approaches</a:t>
            </a:r>
            <a:br>
              <a:rPr lang="en-US" sz="2400">
                <a:solidFill>
                  <a:schemeClr val="bg1"/>
                </a:solidFill>
                <a:latin typeface="Times New Roman" panose="02020603050405020304" pitchFamily="18" charset="0"/>
                <a:cs typeface="Times New Roman" panose="02020603050405020304" pitchFamily="18" charset="0"/>
              </a:rPr>
            </a:br>
            <a:br>
              <a:rPr lang="en-US" sz="2400">
                <a:solidFill>
                  <a:schemeClr val="bg1"/>
                </a:solidFill>
                <a:latin typeface="Times New Roman" panose="02020603050405020304" pitchFamily="18" charset="0"/>
                <a:cs typeface="Times New Roman" panose="02020603050405020304" pitchFamily="18" charset="0"/>
              </a:rPr>
            </a:br>
            <a:br>
              <a:rPr lang="en-US" sz="1800">
                <a:solidFill>
                  <a:schemeClr val="bg1"/>
                </a:solidFill>
                <a:latin typeface="Times New Roman" panose="02020603050405020304" pitchFamily="18" charset="0"/>
                <a:cs typeface="Times New Roman" panose="02020603050405020304" pitchFamily="18" charset="0"/>
              </a:rPr>
            </a:br>
            <a:r>
              <a:rPr lang="en-US" sz="2400">
                <a:solidFill>
                  <a:schemeClr val="bg1"/>
                </a:solidFill>
                <a:latin typeface="Times New Roman" panose="02020603050405020304" pitchFamily="18" charset="0"/>
                <a:cs typeface="Times New Roman" panose="02020603050405020304" pitchFamily="18" charset="0"/>
              </a:rPr>
              <a:t> </a:t>
            </a:r>
            <a:br>
              <a:rPr lang="en-US" sz="2400">
                <a:solidFill>
                  <a:schemeClr val="bg1"/>
                </a:solidFill>
                <a:latin typeface="Times New Roman" panose="02020603050405020304" pitchFamily="18" charset="0"/>
                <a:cs typeface="Times New Roman" panose="02020603050405020304" pitchFamily="18" charset="0"/>
              </a:rPr>
            </a:br>
            <a:br>
              <a:rPr lang="en-US" sz="2400">
                <a:solidFill>
                  <a:schemeClr val="bg1"/>
                </a:solidFill>
                <a:latin typeface="Times New Roman" panose="02020603050405020304" pitchFamily="18" charset="0"/>
                <a:cs typeface="Times New Roman" panose="02020603050405020304" pitchFamily="18" charset="0"/>
              </a:rPr>
            </a:br>
            <a:br>
              <a:rPr lang="en-US" sz="2400">
                <a:solidFill>
                  <a:schemeClr val="bg1"/>
                </a:solidFill>
                <a:latin typeface="Times New Roman" panose="02020603050405020304" pitchFamily="18" charset="0"/>
                <a:cs typeface="Times New Roman" panose="02020603050405020304" pitchFamily="18" charset="0"/>
              </a:rPr>
            </a:br>
            <a:endParaRPr lang="en-US" sz="2400">
              <a:solidFill>
                <a:schemeClr val="bg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A96AC5E-10FC-4316-A38B-3680F9A21E89}"/>
              </a:ext>
            </a:extLst>
          </p:cNvPr>
          <p:cNvPicPr>
            <a:picLocks noChangeAspect="1"/>
          </p:cNvPicPr>
          <p:nvPr/>
        </p:nvPicPr>
        <p:blipFill rotWithShape="1">
          <a:blip r:embed="rId2">
            <a:extLst>
              <a:ext uri="{28A0092B-C50C-407E-A947-70E740481C1C}">
                <a14:useLocalDpi xmlns:a14="http://schemas.microsoft.com/office/drawing/2010/main" val="0"/>
              </a:ext>
            </a:extLst>
          </a:blip>
          <a:srcRect l="18544" r="16949" b="1"/>
          <a:stretch/>
        </p:blipFill>
        <p:spPr>
          <a:xfrm>
            <a:off x="5411054" y="830156"/>
            <a:ext cx="3145806" cy="2718725"/>
          </a:xfrm>
          <a:prstGeom prst="rect">
            <a:avLst/>
          </a:prstGeom>
        </p:spPr>
      </p:pic>
      <p:sp>
        <p:nvSpPr>
          <p:cNvPr id="6" name="TextBox 5">
            <a:extLst>
              <a:ext uri="{FF2B5EF4-FFF2-40B4-BE49-F238E27FC236}">
                <a16:creationId xmlns:a16="http://schemas.microsoft.com/office/drawing/2014/main" id="{F6735071-7B21-4554-9FBD-CC1BB932D6B3}"/>
              </a:ext>
            </a:extLst>
          </p:cNvPr>
          <p:cNvSpPr txBox="1"/>
          <p:nvPr/>
        </p:nvSpPr>
        <p:spPr>
          <a:xfrm>
            <a:off x="8905875" y="733425"/>
            <a:ext cx="2819400"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An approach in the human service field that assumes a person has more than likely has a history of trauma.</a:t>
            </a:r>
            <a:b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br>
            <a:b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Provides support vs. treating symptoms.</a:t>
            </a:r>
            <a:b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br>
            <a:b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Avoids re-traumatization.</a:t>
            </a:r>
            <a:b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b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350DCBB-802D-4A83-9CCB-F02EADF1AE36}"/>
              </a:ext>
            </a:extLst>
          </p:cNvPr>
          <p:cNvSpPr txBox="1"/>
          <p:nvPr/>
        </p:nvSpPr>
        <p:spPr>
          <a:xfrm>
            <a:off x="8905876" y="4181475"/>
            <a:ext cx="281940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Karyn Harvey, Ph.D. – </a:t>
            </a:r>
            <a:r>
              <a:rPr kumimoji="0" lang="en-US" sz="1800" b="1"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Trauma Informed Interventions for People with ID</a:t>
            </a:r>
            <a:r>
              <a:rPr kumimoji="0" lang="en-US" sz="1800" b="0"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 includes the key elements of Safety, Connection, and Empowerment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Isosceles Triangle 7">
            <a:extLst>
              <a:ext uri="{FF2B5EF4-FFF2-40B4-BE49-F238E27FC236}">
                <a16:creationId xmlns:a16="http://schemas.microsoft.com/office/drawing/2014/main" id="{FC5847FB-6847-4B0B-8869-A6A2F958A1BD}"/>
              </a:ext>
            </a:extLst>
          </p:cNvPr>
          <p:cNvSpPr/>
          <p:nvPr/>
        </p:nvSpPr>
        <p:spPr>
          <a:xfrm>
            <a:off x="5219076" y="4029074"/>
            <a:ext cx="3337784" cy="2200276"/>
          </a:xfrm>
          <a:prstGeom prst="triangle">
            <a:avLst>
              <a:gd name="adj" fmla="val 50286"/>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2442ABFA-6D9A-4592-8783-AB5CB80953BE}"/>
              </a:ext>
            </a:extLst>
          </p:cNvPr>
          <p:cNvSpPr txBox="1"/>
          <p:nvPr/>
        </p:nvSpPr>
        <p:spPr>
          <a:xfrm>
            <a:off x="6096000" y="4791075"/>
            <a:ext cx="158115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Behavior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Emotion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Trauma</a:t>
            </a:r>
          </a:p>
        </p:txBody>
      </p:sp>
      <p:sp>
        <p:nvSpPr>
          <p:cNvPr id="10" name="Arrow: Down 9">
            <a:extLst>
              <a:ext uri="{FF2B5EF4-FFF2-40B4-BE49-F238E27FC236}">
                <a16:creationId xmlns:a16="http://schemas.microsoft.com/office/drawing/2014/main" id="{1D1576C9-1429-40E3-ACA3-5729EFC3546F}"/>
              </a:ext>
            </a:extLst>
          </p:cNvPr>
          <p:cNvSpPr/>
          <p:nvPr/>
        </p:nvSpPr>
        <p:spPr>
          <a:xfrm flipH="1" flipV="1">
            <a:off x="6623685" y="5057774"/>
            <a:ext cx="525779" cy="40005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row: Down 13">
            <a:extLst>
              <a:ext uri="{FF2B5EF4-FFF2-40B4-BE49-F238E27FC236}">
                <a16:creationId xmlns:a16="http://schemas.microsoft.com/office/drawing/2014/main" id="{BB8107C5-B7D1-4543-8340-FD5DA25B91D7}"/>
              </a:ext>
            </a:extLst>
          </p:cNvPr>
          <p:cNvSpPr/>
          <p:nvPr/>
        </p:nvSpPr>
        <p:spPr>
          <a:xfrm flipH="1" flipV="1">
            <a:off x="6628446" y="5573761"/>
            <a:ext cx="525779" cy="40005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23644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5F04AC5-0E7F-404A-BC3C-8B927EFBEC8A}"/>
              </a:ext>
            </a:extLst>
          </p:cNvPr>
          <p:cNvSpPr>
            <a:spLocks noGrp="1"/>
          </p:cNvSpPr>
          <p:nvPr>
            <p:ph type="title"/>
          </p:nvPr>
        </p:nvSpPr>
        <p:spPr>
          <a:xfrm>
            <a:off x="308008" y="375386"/>
            <a:ext cx="3579226" cy="5239350"/>
          </a:xfrm>
        </p:spPr>
        <p:txBody>
          <a:bodyPr>
            <a:normAutofit/>
          </a:bodyPr>
          <a:lstStyle/>
          <a:p>
            <a:r>
              <a:rPr lang="en-US" sz="4000" b="1">
                <a:solidFill>
                  <a:srgbClr val="FFFFFF"/>
                </a:solidFill>
                <a:latin typeface="Times New Roman" panose="02020603050405020304" pitchFamily="18" charset="0"/>
                <a:cs typeface="Times New Roman" panose="02020603050405020304" pitchFamily="18" charset="0"/>
              </a:rPr>
              <a:t>Additional Treatments to Address Trauma </a:t>
            </a:r>
            <a:br>
              <a:rPr lang="en-US" sz="3400" b="1">
                <a:solidFill>
                  <a:srgbClr val="FFFFFF"/>
                </a:solidFill>
                <a:latin typeface="Times New Roman" panose="02020603050405020304" pitchFamily="18" charset="0"/>
                <a:cs typeface="Times New Roman" panose="02020603050405020304" pitchFamily="18" charset="0"/>
              </a:rPr>
            </a:br>
            <a:br>
              <a:rPr lang="en-US" sz="3400" b="1">
                <a:solidFill>
                  <a:srgbClr val="FFFFFF"/>
                </a:solidFill>
                <a:latin typeface="Times New Roman" panose="02020603050405020304" pitchFamily="18" charset="0"/>
                <a:cs typeface="Times New Roman" panose="02020603050405020304" pitchFamily="18" charset="0"/>
              </a:rPr>
            </a:br>
            <a:br>
              <a:rPr lang="en-US" sz="3400" b="1">
                <a:solidFill>
                  <a:srgbClr val="FFFFFF"/>
                </a:solidFill>
                <a:latin typeface="Times New Roman" panose="02020603050405020304" pitchFamily="18" charset="0"/>
                <a:cs typeface="Times New Roman" panose="02020603050405020304" pitchFamily="18" charset="0"/>
              </a:rPr>
            </a:br>
            <a:br>
              <a:rPr lang="en-US" sz="3400" b="1">
                <a:solidFill>
                  <a:srgbClr val="FFFFFF"/>
                </a:solidFill>
                <a:latin typeface="Times New Roman" panose="02020603050405020304" pitchFamily="18" charset="0"/>
                <a:cs typeface="Times New Roman" panose="02020603050405020304" pitchFamily="18" charset="0"/>
              </a:rPr>
            </a:br>
            <a:endParaRPr lang="en-US" sz="3400">
              <a:solidFill>
                <a:srgbClr val="FFFFFF"/>
              </a:solidFill>
              <a:latin typeface="Times New Roman" panose="02020603050405020304" pitchFamily="18" charset="0"/>
              <a:cs typeface="Times New Roman" panose="02020603050405020304" pitchFamily="18"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69FE1CD-564F-4B8F-8088-3DCACDE909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008" y="3429000"/>
            <a:ext cx="2939848" cy="2217204"/>
          </a:xfrm>
          <a:prstGeom prst="rect">
            <a:avLst/>
          </a:prstGeom>
        </p:spPr>
      </p:pic>
      <p:sp>
        <p:nvSpPr>
          <p:cNvPr id="5" name="TextBox 4">
            <a:extLst>
              <a:ext uri="{FF2B5EF4-FFF2-40B4-BE49-F238E27FC236}">
                <a16:creationId xmlns:a16="http://schemas.microsoft.com/office/drawing/2014/main" id="{5F158225-CD09-4F94-B836-F75184DE2A9E}"/>
              </a:ext>
            </a:extLst>
          </p:cNvPr>
          <p:cNvSpPr txBox="1"/>
          <p:nvPr/>
        </p:nvSpPr>
        <p:spPr>
          <a:xfrm>
            <a:off x="4448175" y="552450"/>
            <a:ext cx="7296150"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Eye Movement Desensitization and Reprocessing (EMDR)</a:t>
            </a: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therapy is used for PTSD and focuses directly on the memory, and is intended to change the way that the memory is stored in the brain, thus reducing and eliminating the problematic symptoms.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During EMDR therapy, clinical observations suggest that an accelerated learning process is stimulated by EMDR’s standardized procedures, which incorporate the use of eye movements and other forms of rhythmic left-right (bilateral) stimulation (e.g., tones or taps). While clients briefly focus on the trauma memory and simultaneously experience bilateral stimulation (BLS), the vividness and emotion of the memory are reduced.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BCCDA282-828C-4A45-BF0A-EC8B9893EF5C}"/>
              </a:ext>
            </a:extLst>
          </p:cNvPr>
          <p:cNvSpPr txBox="1"/>
          <p:nvPr/>
        </p:nvSpPr>
        <p:spPr>
          <a:xfrm>
            <a:off x="4472232" y="4143375"/>
            <a:ext cx="695325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Accelerated Resolution Therapy (ART) </a:t>
            </a:r>
            <a:r>
              <a:rPr kumimoji="0" lang="en-US" sz="1800" b="0"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has</a:t>
            </a:r>
            <a:r>
              <a:rPr kumimoji="0" lang="en-US" sz="1800" b="1"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many similarities to EMDR in that it that </a:t>
            </a:r>
            <a:r>
              <a:rPr kumimoji="0" lang="en-US" sz="1800" b="1"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fosters rapid recovery</a:t>
            </a:r>
            <a:r>
              <a:rPr kumimoji="0" lang="en-US" sz="1800" b="0"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 by reprogramming how the brain stores traumatic memories and imagery.  Even less verbally laden and reliant on memory visualization techniques.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It is informed by </a:t>
            </a:r>
            <a:r>
              <a:rPr kumimoji="0" lang="en-US" sz="1800" b="1"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CBT, Exposure Therapy, and Guided Imagery </a:t>
            </a:r>
            <a:r>
              <a:rPr kumimoji="0" lang="en-US" sz="1800" b="0"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approaches, among others, all of which, in their own right, can be used to address trauma.</a:t>
            </a:r>
          </a:p>
        </p:txBody>
      </p:sp>
      <p:sp>
        <p:nvSpPr>
          <p:cNvPr id="3" name="TextBox 2">
            <a:extLst>
              <a:ext uri="{FF2B5EF4-FFF2-40B4-BE49-F238E27FC236}">
                <a16:creationId xmlns:a16="http://schemas.microsoft.com/office/drawing/2014/main" id="{E6520C91-C0CC-48F5-9D58-81E97CAAEDA7}"/>
              </a:ext>
            </a:extLst>
          </p:cNvPr>
          <p:cNvSpPr txBox="1"/>
          <p:nvPr/>
        </p:nvSpPr>
        <p:spPr>
          <a:xfrm>
            <a:off x="419100" y="5857875"/>
            <a:ext cx="259080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t>Image: </a:t>
            </a:r>
            <a:r>
              <a:rPr kumimoji="0" lang="en-US" sz="1100" b="0" i="0" u="none" strike="noStrike" kern="1200" cap="none" spc="0" normalizeH="0" baseline="0" noProof="0" err="1">
                <a:ln>
                  <a:noFill/>
                </a:ln>
                <a:solidFill>
                  <a:prstClr val="black"/>
                </a:solidFill>
                <a:effectLst/>
                <a:uLnTx/>
                <a:uFillTx/>
                <a:latin typeface="Calibri" panose="020F0502020204030204"/>
                <a:ea typeface="+mn-ea"/>
                <a:cs typeface="+mn-cs"/>
              </a:rPr>
              <a:t>Boldsky.com</a:t>
            </a: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41466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65219498-D544-41AC-98FE-8F956EF66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F500DBFC-17A9-4E0A-AEE2-A49F9AEEF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5E398E7-017C-4934-9CBB-04B09EA4123D}"/>
              </a:ext>
            </a:extLst>
          </p:cNvPr>
          <p:cNvSpPr>
            <a:spLocks noGrp="1"/>
          </p:cNvSpPr>
          <p:nvPr>
            <p:ph type="title"/>
          </p:nvPr>
        </p:nvSpPr>
        <p:spPr>
          <a:xfrm>
            <a:off x="462455" y="419100"/>
            <a:ext cx="9995338" cy="886503"/>
          </a:xfrm>
        </p:spPr>
        <p:txBody>
          <a:bodyPr vert="horz" lIns="91440" tIns="45720" rIns="91440" bIns="45720" rtlCol="0" anchor="t">
            <a:normAutofit fontScale="90000"/>
          </a:bodyPr>
          <a:lstStyle/>
          <a:p>
            <a:r>
              <a:rPr lang="en-US" b="1" u="sng" kern="1200">
                <a:solidFill>
                  <a:schemeClr val="tx2"/>
                </a:solidFill>
                <a:latin typeface="Times New Roman" panose="02020603050405020304" pitchFamily="18" charset="0"/>
                <a:cs typeface="Times New Roman" panose="02020603050405020304" pitchFamily="18" charset="0"/>
              </a:rPr>
              <a:t>Medication considerations</a:t>
            </a:r>
            <a:br>
              <a:rPr lang="en-US" b="1" u="sng" kern="1200">
                <a:solidFill>
                  <a:schemeClr val="tx2"/>
                </a:solidFill>
                <a:latin typeface="Times New Roman" panose="02020603050405020304" pitchFamily="18" charset="0"/>
                <a:cs typeface="Times New Roman" panose="02020603050405020304" pitchFamily="18" charset="0"/>
              </a:rPr>
            </a:br>
            <a:r>
              <a:rPr lang="en-US" sz="1600" b="1" u="sng" kern="1200">
                <a:solidFill>
                  <a:schemeClr val="tx2"/>
                </a:solidFill>
                <a:latin typeface="Times New Roman" panose="02020603050405020304" pitchFamily="18" charset="0"/>
                <a:cs typeface="Times New Roman" panose="02020603050405020304" pitchFamily="18" charset="0"/>
              </a:rPr>
              <a:t>slide reference: psychiatryadvsor.com</a:t>
            </a:r>
            <a:br>
              <a:rPr lang="en-US" kern="1200">
                <a:solidFill>
                  <a:schemeClr val="tx2"/>
                </a:solidFill>
                <a:latin typeface="Times New Roman" panose="02020603050405020304" pitchFamily="18" charset="0"/>
                <a:cs typeface="Times New Roman" panose="02020603050405020304" pitchFamily="18" charset="0"/>
              </a:rPr>
            </a:br>
            <a:br>
              <a:rPr lang="en-US" sz="4000" kern="1200">
                <a:solidFill>
                  <a:schemeClr val="tx2"/>
                </a:solidFill>
                <a:latin typeface="Times New Roman" panose="02020603050405020304" pitchFamily="18" charset="0"/>
                <a:cs typeface="Times New Roman" panose="02020603050405020304" pitchFamily="18" charset="0"/>
              </a:rPr>
            </a:br>
            <a:endParaRPr lang="en-US" sz="4000" kern="1200">
              <a:solidFill>
                <a:schemeClr val="tx2"/>
              </a:solidFill>
              <a:latin typeface="Times New Roman" panose="02020603050405020304" pitchFamily="18" charset="0"/>
              <a:cs typeface="Times New Roman" panose="02020603050405020304" pitchFamily="18" charset="0"/>
            </a:endParaRPr>
          </a:p>
        </p:txBody>
      </p:sp>
      <p:grpSp>
        <p:nvGrpSpPr>
          <p:cNvPr id="44" name="Group 43">
            <a:extLst>
              <a:ext uri="{FF2B5EF4-FFF2-40B4-BE49-F238E27FC236}">
                <a16:creationId xmlns:a16="http://schemas.microsoft.com/office/drawing/2014/main" id="{D74613BB-817C-4C4F-8A24-4936F2F064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1023" y="52996"/>
            <a:ext cx="6093363" cy="6805005"/>
            <a:chOff x="6101023" y="52996"/>
            <a:chExt cx="6093363" cy="6805005"/>
          </a:xfrm>
        </p:grpSpPr>
        <p:sp>
          <p:nvSpPr>
            <p:cNvPr id="45" name="Freeform: Shape 44">
              <a:extLst>
                <a:ext uri="{FF2B5EF4-FFF2-40B4-BE49-F238E27FC236}">
                  <a16:creationId xmlns:a16="http://schemas.microsoft.com/office/drawing/2014/main" id="{926C820D-9A01-44F0-AE18-C2DAB089B8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3517682 w 5890490"/>
                <a:gd name="connsiteY0" fmla="*/ 0 h 6578439"/>
                <a:gd name="connsiteX1" fmla="*/ 5849513 w 5890490"/>
                <a:gd name="connsiteY1" fmla="*/ 841730 h 6578439"/>
                <a:gd name="connsiteX2" fmla="*/ 5890490 w 5890490"/>
                <a:gd name="connsiteY2" fmla="*/ 879060 h 6578439"/>
                <a:gd name="connsiteX3" fmla="*/ 5890490 w 5890490"/>
                <a:gd name="connsiteY3" fmla="*/ 1816052 h 6578439"/>
                <a:gd name="connsiteX4" fmla="*/ 5856961 w 5890490"/>
                <a:gd name="connsiteY4" fmla="*/ 1771023 h 6578439"/>
                <a:gd name="connsiteX5" fmla="*/ 5655397 w 5890490"/>
                <a:gd name="connsiteY5" fmla="*/ 1548813 h 6578439"/>
                <a:gd name="connsiteX6" fmla="*/ 3517682 w 5890490"/>
                <a:gd name="connsiteY6" fmla="*/ 658717 h 6578439"/>
                <a:gd name="connsiteX7" fmla="*/ 2395696 w 5890490"/>
                <a:gd name="connsiteY7" fmla="*/ 850721 h 6578439"/>
                <a:gd name="connsiteX8" fmla="*/ 1519955 w 5890490"/>
                <a:gd name="connsiteY8" fmla="*/ 1450441 h 6578439"/>
                <a:gd name="connsiteX9" fmla="*/ 1223630 w 5890490"/>
                <a:gd name="connsiteY9" fmla="*/ 1841430 h 6578439"/>
                <a:gd name="connsiteX10" fmla="*/ 1075857 w 5890490"/>
                <a:gd name="connsiteY10" fmla="*/ 2329343 h 6578439"/>
                <a:gd name="connsiteX11" fmla="*/ 731010 w 5890490"/>
                <a:gd name="connsiteY11" fmla="*/ 3483744 h 6578439"/>
                <a:gd name="connsiteX12" fmla="*/ 741000 w 5890490"/>
                <a:gd name="connsiteY12" fmla="*/ 4479719 h 6578439"/>
                <a:gd name="connsiteX13" fmla="*/ 1315615 w 5890490"/>
                <a:gd name="connsiteY13" fmla="*/ 5443827 h 6578439"/>
                <a:gd name="connsiteX14" fmla="*/ 2277503 w 5890490"/>
                <a:gd name="connsiteY14" fmla="*/ 6259386 h 6578439"/>
                <a:gd name="connsiteX15" fmla="*/ 3439448 w 5890490"/>
                <a:gd name="connsiteY15" fmla="*/ 6551739 h 6578439"/>
                <a:gd name="connsiteX16" fmla="*/ 4408732 w 5890490"/>
                <a:gd name="connsiteY16" fmla="*/ 6255172 h 6578439"/>
                <a:gd name="connsiteX17" fmla="*/ 5343243 w 5890490"/>
                <a:gd name="connsiteY17" fmla="*/ 5442509 h 6578439"/>
                <a:gd name="connsiteX18" fmla="*/ 5745566 w 5890490"/>
                <a:gd name="connsiteY18" fmla="*/ 5056656 h 6578439"/>
                <a:gd name="connsiteX19" fmla="*/ 5890490 w 5890490"/>
                <a:gd name="connsiteY19" fmla="*/ 4920880 h 6578439"/>
                <a:gd name="connsiteX20" fmla="*/ 5890490 w 5890490"/>
                <a:gd name="connsiteY20" fmla="*/ 5821966 h 6578439"/>
                <a:gd name="connsiteX21" fmla="*/ 5802002 w 5890490"/>
                <a:gd name="connsiteY21" fmla="*/ 5907904 h 6578439"/>
                <a:gd name="connsiteX22" fmla="*/ 5294358 w 5890490"/>
                <a:gd name="connsiteY22" fmla="*/ 6397505 h 6578439"/>
                <a:gd name="connsiteX23" fmla="*/ 5077178 w 5890490"/>
                <a:gd name="connsiteY23" fmla="*/ 6578439 h 6578439"/>
                <a:gd name="connsiteX24" fmla="*/ 1567290 w 5890490"/>
                <a:gd name="connsiteY24" fmla="*/ 6578439 h 6578439"/>
                <a:gd name="connsiteX25" fmla="*/ 1508588 w 5890490"/>
                <a:gd name="connsiteY25" fmla="*/ 6535186 h 6578439"/>
                <a:gd name="connsiteX26" fmla="*/ 826498 w 5890490"/>
                <a:gd name="connsiteY26" fmla="*/ 5876034 h 6578439"/>
                <a:gd name="connsiteX27" fmla="*/ 122403 w 5890490"/>
                <a:gd name="connsiteY27" fmla="*/ 3255655 h 6578439"/>
                <a:gd name="connsiteX28" fmla="*/ 1061197 w 5890490"/>
                <a:gd name="connsiteY28" fmla="*/ 984650 h 6578439"/>
                <a:gd name="connsiteX29" fmla="*/ 3517682 w 5890490"/>
                <a:gd name="connsiteY29"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90490" h="6578439">
                  <a:moveTo>
                    <a:pt x="3517682" y="0"/>
                  </a:moveTo>
                  <a:cubicBezTo>
                    <a:pt x="4402016" y="0"/>
                    <a:pt x="5213741" y="315483"/>
                    <a:pt x="5849513" y="841730"/>
                  </a:cubicBezTo>
                  <a:lnTo>
                    <a:pt x="5890490" y="879060"/>
                  </a:lnTo>
                  <a:lnTo>
                    <a:pt x="5890490" y="1816052"/>
                  </a:lnTo>
                  <a:lnTo>
                    <a:pt x="5856961" y="1771023"/>
                  </a:lnTo>
                  <a:cubicBezTo>
                    <a:pt x="5793650" y="1694076"/>
                    <a:pt x="5726429" y="1619959"/>
                    <a:pt x="5655397" y="1548813"/>
                  </a:cubicBezTo>
                  <a:cubicBezTo>
                    <a:pt x="5082208" y="974906"/>
                    <a:pt x="4322973" y="658717"/>
                    <a:pt x="3517682" y="658717"/>
                  </a:cubicBezTo>
                  <a:cubicBezTo>
                    <a:pt x="3085520" y="658717"/>
                    <a:pt x="2718488" y="721533"/>
                    <a:pt x="2395696" y="850721"/>
                  </a:cubicBezTo>
                  <a:cubicBezTo>
                    <a:pt x="2079132" y="977407"/>
                    <a:pt x="1792668" y="1173626"/>
                    <a:pt x="1519955" y="1450441"/>
                  </a:cubicBezTo>
                  <a:cubicBezTo>
                    <a:pt x="1330275" y="1642840"/>
                    <a:pt x="1263719" y="1756094"/>
                    <a:pt x="1223630" y="1841430"/>
                  </a:cubicBezTo>
                  <a:cubicBezTo>
                    <a:pt x="1166545" y="1962981"/>
                    <a:pt x="1128532" y="2116663"/>
                    <a:pt x="1075857" y="2329343"/>
                  </a:cubicBezTo>
                  <a:cubicBezTo>
                    <a:pt x="1008652" y="2601153"/>
                    <a:pt x="916537" y="2973574"/>
                    <a:pt x="731010" y="3483744"/>
                  </a:cubicBezTo>
                  <a:cubicBezTo>
                    <a:pt x="617488" y="3795981"/>
                    <a:pt x="620731" y="4121653"/>
                    <a:pt x="741000" y="4479719"/>
                  </a:cubicBezTo>
                  <a:cubicBezTo>
                    <a:pt x="847257" y="4796172"/>
                    <a:pt x="1045888" y="5129481"/>
                    <a:pt x="1315615" y="5443827"/>
                  </a:cubicBezTo>
                  <a:cubicBezTo>
                    <a:pt x="1630753" y="5810980"/>
                    <a:pt x="1945371" y="6077784"/>
                    <a:pt x="2277503" y="6259386"/>
                  </a:cubicBezTo>
                  <a:cubicBezTo>
                    <a:pt x="2637530" y="6456133"/>
                    <a:pt x="3017536" y="6551739"/>
                    <a:pt x="3439448" y="6551739"/>
                  </a:cubicBezTo>
                  <a:cubicBezTo>
                    <a:pt x="3781571" y="6551739"/>
                    <a:pt x="4089573" y="6457449"/>
                    <a:pt x="4408732" y="6255172"/>
                  </a:cubicBezTo>
                  <a:cubicBezTo>
                    <a:pt x="4738010" y="6046310"/>
                    <a:pt x="5050941" y="5739207"/>
                    <a:pt x="5343243" y="5442509"/>
                  </a:cubicBezTo>
                  <a:cubicBezTo>
                    <a:pt x="5479860" y="5303970"/>
                    <a:pt x="5614918" y="5178206"/>
                    <a:pt x="5745566" y="5056656"/>
                  </a:cubicBezTo>
                  <a:lnTo>
                    <a:pt x="5890490" y="4920880"/>
                  </a:lnTo>
                  <a:lnTo>
                    <a:pt x="5890490" y="5821966"/>
                  </a:lnTo>
                  <a:lnTo>
                    <a:pt x="5802002"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458B604F-996E-4349-B131-E04ED285D8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5"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27CCEAF3-651B-4605-AE58-F96E2270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3"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gs>
                <a:gs pos="16000">
                  <a:schemeClr val="accent6">
                    <a:alpha val="10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ED519330-E5F1-4248-B58C-1AA0D9E6D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7" name="Graphic 36" descr="Pill">
            <a:extLst>
              <a:ext uri="{FF2B5EF4-FFF2-40B4-BE49-F238E27FC236}">
                <a16:creationId xmlns:a16="http://schemas.microsoft.com/office/drawing/2014/main" id="{EB2DD42F-F58A-40E9-9443-108631271A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29652" y="1859078"/>
            <a:ext cx="3821102" cy="3821102"/>
          </a:xfrm>
          <a:prstGeom prst="rect">
            <a:avLst/>
          </a:prstGeom>
          <a:ln>
            <a:noFill/>
          </a:ln>
        </p:spPr>
      </p:pic>
      <p:sp>
        <p:nvSpPr>
          <p:cNvPr id="5" name="TextBox 4">
            <a:extLst>
              <a:ext uri="{FF2B5EF4-FFF2-40B4-BE49-F238E27FC236}">
                <a16:creationId xmlns:a16="http://schemas.microsoft.com/office/drawing/2014/main" id="{913DACFF-308A-4E67-BF3B-9F4F44C1EADF}"/>
              </a:ext>
            </a:extLst>
          </p:cNvPr>
          <p:cNvSpPr txBox="1"/>
          <p:nvPr/>
        </p:nvSpPr>
        <p:spPr>
          <a:xfrm>
            <a:off x="285750" y="1859078"/>
            <a:ext cx="6581775"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Selective Serotonin Reuptake Inhibitors (SSRIs) and Selective Norepinephrine Reuptake Inhibitors (SNRIs) </a:t>
            </a: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may be used for depression and anxiety – Celexa, Lexapro, Prozac, Effexor, Cymbalta, Pristiq</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Monoamine Oxidase Inhibitors (MAOIs)</a:t>
            </a: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 may be used as antidepressants, for panic and social phobias – Marplan, Nardil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Antipsychotics or Second Generation Antipsychotics </a:t>
            </a: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may be used for sleep, nightmare, flashbacks, intrusive thoughts – Zyprexa, Seroquel, Risperdal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Beta-blockers</a:t>
            </a: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 may be used for hyperarousal – Propranolol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Benzodiazepines</a:t>
            </a: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 may be used but tend to worsen symptoms for people with trauma diagnoses</a:t>
            </a:r>
          </a:p>
        </p:txBody>
      </p:sp>
    </p:spTree>
    <p:extLst>
      <p:ext uri="{BB962C8B-B14F-4D97-AF65-F5344CB8AC3E}">
        <p14:creationId xmlns:p14="http://schemas.microsoft.com/office/powerpoint/2010/main" val="29480948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848D9F8C-44AE-4A53-A263-64F08565D5D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7764" r="7764"/>
          <a:stretch>
            <a:fillRect/>
          </a:stretch>
        </p:blipFill>
        <p:spPr>
          <a:xfrm>
            <a:off x="2785428" y="814705"/>
            <a:ext cx="6172200" cy="4873625"/>
          </a:xfrm>
        </p:spPr>
      </p:pic>
      <p:sp>
        <p:nvSpPr>
          <p:cNvPr id="2" name="TextBox 1">
            <a:extLst>
              <a:ext uri="{FF2B5EF4-FFF2-40B4-BE49-F238E27FC236}">
                <a16:creationId xmlns:a16="http://schemas.microsoft.com/office/drawing/2014/main" id="{0F59CD47-7E31-4BB0-891C-333B0B30AE92}"/>
              </a:ext>
            </a:extLst>
          </p:cNvPr>
          <p:cNvSpPr txBox="1"/>
          <p:nvPr/>
        </p:nvSpPr>
        <p:spPr>
          <a:xfrm>
            <a:off x="3248025" y="5943600"/>
            <a:ext cx="5248275"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Image ID </a:t>
            </a:r>
            <a:r>
              <a:rPr kumimoji="0" lang="en-US" sz="11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2A7F7K7</a:t>
            </a:r>
            <a:r>
              <a:rPr kumimoji="0" lang="en-US" sz="11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1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www.alamy.com</a:t>
            </a:r>
            <a:endParaRPr kumimoji="0" lang="en-US" sz="11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826882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0">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2">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0" name="Group 14">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16"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 name="Title 4">
            <a:extLst>
              <a:ext uri="{FF2B5EF4-FFF2-40B4-BE49-F238E27FC236}">
                <a16:creationId xmlns:a16="http://schemas.microsoft.com/office/drawing/2014/main" id="{2F380CCB-096C-402A-AE8C-C737115382A6}"/>
              </a:ext>
            </a:extLst>
          </p:cNvPr>
          <p:cNvSpPr>
            <a:spLocks noGrp="1"/>
          </p:cNvSpPr>
          <p:nvPr>
            <p:ph type="title"/>
          </p:nvPr>
        </p:nvSpPr>
        <p:spPr>
          <a:xfrm>
            <a:off x="767290" y="1166932"/>
            <a:ext cx="3582073" cy="4279709"/>
          </a:xfrm>
        </p:spPr>
        <p:txBody>
          <a:bodyPr anchor="ctr">
            <a:normAutofit/>
          </a:bodyPr>
          <a:lstStyle/>
          <a:p>
            <a:r>
              <a:rPr lang="en-US" sz="4800">
                <a:solidFill>
                  <a:schemeClr val="bg1"/>
                </a:solidFill>
                <a:latin typeface="Times New Roman" panose="02020603050405020304" pitchFamily="18" charset="0"/>
                <a:cs typeface="Times New Roman" panose="02020603050405020304" pitchFamily="18" charset="0"/>
              </a:rPr>
              <a:t>What is personality disorder?</a:t>
            </a:r>
          </a:p>
        </p:txBody>
      </p:sp>
      <p:sp>
        <p:nvSpPr>
          <p:cNvPr id="6" name="Content Placeholder 5">
            <a:extLst>
              <a:ext uri="{FF2B5EF4-FFF2-40B4-BE49-F238E27FC236}">
                <a16:creationId xmlns:a16="http://schemas.microsoft.com/office/drawing/2014/main" id="{AC68D8F4-9346-4789-86C9-5C1BA1E50E28}"/>
              </a:ext>
            </a:extLst>
          </p:cNvPr>
          <p:cNvSpPr>
            <a:spLocks noGrp="1"/>
          </p:cNvSpPr>
          <p:nvPr>
            <p:ph idx="1"/>
          </p:nvPr>
        </p:nvSpPr>
        <p:spPr>
          <a:xfrm>
            <a:off x="5573864" y="413886"/>
            <a:ext cx="5716988" cy="5890661"/>
          </a:xfrm>
        </p:spPr>
        <p:txBody>
          <a:bodyPr anchor="ctr">
            <a:normAutofit lnSpcReduction="10000"/>
          </a:bodyPr>
          <a:lstStyle/>
          <a:p>
            <a:r>
              <a:rPr lang="en-US" sz="2200">
                <a:latin typeface="Times New Roman" panose="02020603050405020304" pitchFamily="18" charset="0"/>
                <a:cs typeface="Times New Roman" panose="02020603050405020304" pitchFamily="18" charset="0"/>
              </a:rPr>
              <a:t>“Personality may be understood as the lasting characteristics that influence a person’s thoughts, feelings and behavior. It shapes a person’s view of themselves (their identity), other people and the world in general. It influences how they engage in relationships. Personality also underpins how people respond to situations (both emotionally and behaviorally) and how they cope with problems. Personality comprises an integrated system of traits and attributes that characterize the person.” (Zilla Webb, </a:t>
            </a:r>
            <a:r>
              <a:rPr lang="en-US" sz="2200" i="1">
                <a:latin typeface="Times New Roman" panose="02020603050405020304" pitchFamily="18" charset="0"/>
                <a:cs typeface="Times New Roman" panose="02020603050405020304" pitchFamily="18" charset="0"/>
              </a:rPr>
              <a:t>Intellectual Disabilities and Personality Disorder: An integrated approach.</a:t>
            </a:r>
            <a:r>
              <a:rPr lang="en-US" sz="2200">
                <a:latin typeface="Times New Roman" panose="02020603050405020304" pitchFamily="18" charset="0"/>
                <a:cs typeface="Times New Roman" panose="02020603050405020304" pitchFamily="18" charset="0"/>
              </a:rPr>
              <a:t>)</a:t>
            </a:r>
          </a:p>
          <a:p>
            <a:r>
              <a:rPr lang="en-US" sz="2200">
                <a:latin typeface="Times New Roman" panose="02020603050405020304" pitchFamily="18" charset="0"/>
                <a:cs typeface="Times New Roman" panose="02020603050405020304" pitchFamily="18" charset="0"/>
              </a:rPr>
              <a:t>“A personality disorder is an enduring pattern of inner experience and behavior that deviates markedly from the expectations of the individual’s culture, is pervasive and inflexible, has an onset in adolescence or early adulthood, is stable over time and leads to distress or impairment” (DSM-5)</a:t>
            </a:r>
          </a:p>
          <a:p>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77649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45E86F65-5C82-4500-A0BB-FB4A36EAA702}"/>
              </a:ext>
            </a:extLst>
          </p:cNvPr>
          <p:cNvSpPr>
            <a:spLocks noGrp="1"/>
          </p:cNvSpPr>
          <p:nvPr>
            <p:ph idx="1"/>
          </p:nvPr>
        </p:nvSpPr>
        <p:spPr>
          <a:xfrm>
            <a:off x="538480" y="259882"/>
            <a:ext cx="10861040" cy="6179419"/>
          </a:xfrm>
          <a:prstGeom prst="rect">
            <a:avLst/>
          </a:prstGeom>
        </p:spPr>
        <p:txBody>
          <a:bodyPr anchor="ctr">
            <a:noAutofit/>
          </a:bodyPr>
          <a:lstStyle/>
          <a:p>
            <a:pPr marL="0" indent="0">
              <a:spcBef>
                <a:spcPct val="20000"/>
              </a:spcBef>
              <a:buClr>
                <a:srgbClr val="99FF66"/>
              </a:buClr>
              <a:buNone/>
              <a:defRPr/>
            </a:pPr>
            <a:r>
              <a:rPr lang="en-US" altLang="en-US" sz="2000" b="1" kern="0">
                <a:solidFill>
                  <a:schemeClr val="tx1">
                    <a:lumMod val="85000"/>
                    <a:lumOff val="1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Personality Disorders as listed in the DSM-5</a:t>
            </a:r>
          </a:p>
          <a:p>
            <a:pPr marL="0" indent="0">
              <a:spcBef>
                <a:spcPct val="20000"/>
              </a:spcBef>
              <a:buClr>
                <a:srgbClr val="99FF66"/>
              </a:buClr>
              <a:buNone/>
              <a:defRPr/>
            </a:pPr>
            <a:r>
              <a:rPr lang="en-US" altLang="en-US" sz="2000" kern="0">
                <a:solidFill>
                  <a:schemeClr val="tx1">
                    <a:lumMod val="85000"/>
                    <a:lumOff val="1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(slide content from “Overview of Mental Health and IDD” Power Point by Peter Tolisano, Psy.D., ABPP and Tracey Sondik, Psy.D.)</a:t>
            </a:r>
          </a:p>
          <a:p>
            <a:pPr>
              <a:spcBef>
                <a:spcPct val="20000"/>
              </a:spcBef>
              <a:buClr>
                <a:srgbClr val="99FF66"/>
              </a:buClr>
              <a:defRPr/>
            </a:pPr>
            <a:r>
              <a:rPr lang="en-US" altLang="en-US" sz="2000" b="1" kern="0">
                <a:solidFill>
                  <a:schemeClr val="tx1">
                    <a:lumMod val="85000"/>
                    <a:lumOff val="1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Cluster A: </a:t>
            </a:r>
            <a:r>
              <a:rPr lang="en-US" altLang="en-US" sz="2000" b="1">
                <a:solidFill>
                  <a:schemeClr val="tx1">
                    <a:lumMod val="85000"/>
                    <a:lumOff val="15000"/>
                  </a:schemeClr>
                </a:solidFill>
                <a:latin typeface="Times New Roman" panose="02020603050405020304" pitchFamily="18" charset="0"/>
                <a:cs typeface="Times New Roman" panose="02020603050405020304" pitchFamily="18" charset="0"/>
              </a:rPr>
              <a:t>O</a:t>
            </a:r>
            <a:r>
              <a:rPr lang="en-US" sz="2000" b="1">
                <a:solidFill>
                  <a:schemeClr val="tx1">
                    <a:lumMod val="85000"/>
                    <a:lumOff val="15000"/>
                  </a:schemeClr>
                </a:solidFill>
                <a:latin typeface="Times New Roman" panose="02020603050405020304" pitchFamily="18" charset="0"/>
                <a:cs typeface="Times New Roman" panose="02020603050405020304" pitchFamily="18" charset="0"/>
              </a:rPr>
              <a:t>dd disorders</a:t>
            </a:r>
            <a:endParaRPr lang="en-US" altLang="en-US" sz="2000" b="1" kern="0">
              <a:solidFill>
                <a:schemeClr val="tx1">
                  <a:lumMod val="85000"/>
                  <a:lumOff val="1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342900" indent="-342900">
              <a:spcBef>
                <a:spcPct val="20000"/>
              </a:spcBef>
              <a:buClr>
                <a:srgbClr val="99FF66"/>
              </a:buClr>
              <a:buFont typeface="Wingdings" pitchFamily="2" charset="2"/>
              <a:buChar char="§"/>
              <a:defRPr/>
            </a:pPr>
            <a:r>
              <a:rPr lang="en-US" altLang="en-US" sz="2000" b="1" kern="0">
                <a:solidFill>
                  <a:schemeClr val="tx1">
                    <a:lumMod val="85000"/>
                    <a:lumOff val="1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Paranoid: </a:t>
            </a:r>
            <a:r>
              <a:rPr lang="en-US" altLang="en-US" sz="2000" kern="0">
                <a:solidFill>
                  <a:schemeClr val="tx1">
                    <a:lumMod val="85000"/>
                    <a:lumOff val="15000"/>
                  </a:schemeClr>
                </a:solidFill>
                <a:latin typeface="Times New Roman" panose="02020603050405020304" pitchFamily="18" charset="0"/>
                <a:cs typeface="Times New Roman" panose="02020603050405020304" pitchFamily="18" charset="0"/>
              </a:rPr>
              <a:t>I</a:t>
            </a:r>
            <a:r>
              <a:rPr lang="en-US" sz="2000">
                <a:solidFill>
                  <a:schemeClr val="tx1">
                    <a:lumMod val="85000"/>
                    <a:lumOff val="15000"/>
                  </a:schemeClr>
                </a:solidFill>
                <a:latin typeface="Times New Roman" panose="02020603050405020304" pitchFamily="18" charset="0"/>
                <a:cs typeface="Times New Roman" panose="02020603050405020304" pitchFamily="18" charset="0"/>
              </a:rPr>
              <a:t>rrational mistrust and suspicion </a:t>
            </a:r>
          </a:p>
          <a:p>
            <a:pPr marL="342900" indent="-342900">
              <a:spcBef>
                <a:spcPct val="20000"/>
              </a:spcBef>
              <a:buClr>
                <a:srgbClr val="99FF66"/>
              </a:buClr>
              <a:buFont typeface="Wingdings" pitchFamily="2" charset="2"/>
              <a:buChar char="§"/>
              <a:defRPr/>
            </a:pPr>
            <a:r>
              <a:rPr lang="en-US" altLang="en-US" sz="2000" b="1" kern="0">
                <a:solidFill>
                  <a:schemeClr val="tx1">
                    <a:lumMod val="85000"/>
                    <a:lumOff val="1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Schizoid: </a:t>
            </a:r>
            <a:r>
              <a:rPr lang="en-US" altLang="en-US" sz="2000" kern="0">
                <a:solidFill>
                  <a:schemeClr val="tx1">
                    <a:lumMod val="85000"/>
                    <a:lumOff val="15000"/>
                  </a:schemeClr>
                </a:solidFill>
                <a:latin typeface="Times New Roman" panose="02020603050405020304" pitchFamily="18" charset="0"/>
                <a:cs typeface="Times New Roman" panose="02020603050405020304" pitchFamily="18" charset="0"/>
              </a:rPr>
              <a:t>Detached </a:t>
            </a:r>
            <a:r>
              <a:rPr lang="en-US" sz="2000">
                <a:solidFill>
                  <a:schemeClr val="tx1">
                    <a:lumMod val="85000"/>
                    <a:lumOff val="15000"/>
                  </a:schemeClr>
                </a:solidFill>
                <a:latin typeface="Times New Roman" panose="02020603050405020304" pitchFamily="18" charset="0"/>
                <a:cs typeface="Times New Roman" panose="02020603050405020304" pitchFamily="18" charset="0"/>
              </a:rPr>
              <a:t>from social relationships and restricted emotions</a:t>
            </a:r>
            <a:endParaRPr lang="en-US" altLang="en-US" sz="2000" b="1" kern="0">
              <a:solidFill>
                <a:schemeClr val="tx1">
                  <a:lumMod val="85000"/>
                  <a:lumOff val="1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342900" indent="-342900">
              <a:spcBef>
                <a:spcPct val="20000"/>
              </a:spcBef>
              <a:buClr>
                <a:srgbClr val="99FF66"/>
              </a:buClr>
              <a:buFont typeface="Wingdings" pitchFamily="2" charset="2"/>
              <a:buChar char="§"/>
              <a:defRPr/>
            </a:pPr>
            <a:r>
              <a:rPr lang="en-US" altLang="en-US" sz="2000" b="1" kern="0">
                <a:solidFill>
                  <a:schemeClr val="tx1">
                    <a:lumMod val="85000"/>
                    <a:lumOff val="1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Schizotypal: </a:t>
            </a:r>
            <a:r>
              <a:rPr lang="en-US" altLang="en-US" sz="2000" kern="0">
                <a:solidFill>
                  <a:schemeClr val="tx1">
                    <a:lumMod val="85000"/>
                    <a:lumOff val="15000"/>
                  </a:schemeClr>
                </a:solidFill>
                <a:latin typeface="Times New Roman" panose="02020603050405020304" pitchFamily="18" charset="0"/>
                <a:cs typeface="Times New Roman" panose="02020603050405020304" pitchFamily="18" charset="0"/>
              </a:rPr>
              <a:t>Odd beliefs </a:t>
            </a:r>
            <a:r>
              <a:rPr lang="en-US" sz="2000">
                <a:solidFill>
                  <a:schemeClr val="tx1">
                    <a:lumMod val="85000"/>
                    <a:lumOff val="15000"/>
                  </a:schemeClr>
                </a:solidFill>
                <a:latin typeface="Times New Roman" panose="02020603050405020304" pitchFamily="18" charset="0"/>
                <a:cs typeface="Times New Roman" panose="02020603050405020304" pitchFamily="18" charset="0"/>
              </a:rPr>
              <a:t>and discomfort interacting socially</a:t>
            </a:r>
            <a:endParaRPr lang="en-US" altLang="en-US" sz="2000" kern="0">
              <a:solidFill>
                <a:schemeClr val="tx1">
                  <a:lumMod val="85000"/>
                  <a:lumOff val="15000"/>
                </a:schemeClr>
              </a:solidFill>
              <a:latin typeface="Times New Roman" panose="02020603050405020304" pitchFamily="18" charset="0"/>
              <a:cs typeface="Times New Roman" panose="02020603050405020304" pitchFamily="18" charset="0"/>
            </a:endParaRPr>
          </a:p>
          <a:p>
            <a:pPr marL="342900" indent="-342900">
              <a:spcBef>
                <a:spcPct val="20000"/>
              </a:spcBef>
              <a:buClr>
                <a:srgbClr val="99FF66"/>
              </a:buClr>
              <a:buFont typeface="Wingdings" pitchFamily="2" charset="2"/>
              <a:buChar char="§"/>
              <a:defRPr/>
            </a:pPr>
            <a:endParaRPr lang="en-US" altLang="en-US" sz="2000" b="1" kern="0">
              <a:solidFill>
                <a:schemeClr val="tx1">
                  <a:lumMod val="85000"/>
                  <a:lumOff val="1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a:spcBef>
                <a:spcPct val="20000"/>
              </a:spcBef>
              <a:buClr>
                <a:srgbClr val="99FF66"/>
              </a:buClr>
              <a:defRPr/>
            </a:pPr>
            <a:r>
              <a:rPr lang="en-US" altLang="en-US" sz="2000" b="1" kern="0">
                <a:solidFill>
                  <a:schemeClr val="tx1">
                    <a:lumMod val="85000"/>
                    <a:lumOff val="1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Cluster B: </a:t>
            </a:r>
            <a:r>
              <a:rPr lang="en-US" altLang="en-US" sz="2000" b="1">
                <a:solidFill>
                  <a:schemeClr val="tx1">
                    <a:lumMod val="85000"/>
                    <a:lumOff val="15000"/>
                  </a:schemeClr>
                </a:solidFill>
                <a:latin typeface="Times New Roman" panose="02020603050405020304" pitchFamily="18" charset="0"/>
                <a:cs typeface="Times New Roman" panose="02020603050405020304" pitchFamily="18" charset="0"/>
              </a:rPr>
              <a:t>D</a:t>
            </a:r>
            <a:r>
              <a:rPr lang="en-US" sz="2000" b="1">
                <a:solidFill>
                  <a:schemeClr val="tx1">
                    <a:lumMod val="85000"/>
                    <a:lumOff val="15000"/>
                  </a:schemeClr>
                </a:solidFill>
                <a:latin typeface="Times New Roman" panose="02020603050405020304" pitchFamily="18" charset="0"/>
                <a:cs typeface="Times New Roman" panose="02020603050405020304" pitchFamily="18" charset="0"/>
              </a:rPr>
              <a:t>ramatic, emotional or erratic disorders</a:t>
            </a:r>
            <a:endParaRPr lang="en-US" altLang="en-US" sz="2000" b="1" kern="0">
              <a:solidFill>
                <a:schemeClr val="tx1">
                  <a:lumMod val="85000"/>
                  <a:lumOff val="1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285750" indent="-285750">
              <a:spcBef>
                <a:spcPct val="20000"/>
              </a:spcBef>
              <a:buClr>
                <a:srgbClr val="99FF66"/>
              </a:buClr>
              <a:buFont typeface="Arial" panose="020B0604020202020204" pitchFamily="34" charset="0"/>
              <a:buChar char="•"/>
              <a:defRPr/>
            </a:pPr>
            <a:r>
              <a:rPr lang="en-US" altLang="en-US" sz="2000" b="1" kern="0">
                <a:solidFill>
                  <a:schemeClr val="tx1">
                    <a:lumMod val="85000"/>
                    <a:lumOff val="1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Histrionic: </a:t>
            </a:r>
            <a:r>
              <a:rPr lang="en-US" altLang="en-US" sz="2000">
                <a:solidFill>
                  <a:schemeClr val="tx1">
                    <a:lumMod val="85000"/>
                    <a:lumOff val="15000"/>
                  </a:schemeClr>
                </a:solidFill>
                <a:latin typeface="Times New Roman" panose="02020603050405020304" pitchFamily="18" charset="0"/>
                <a:cs typeface="Times New Roman" panose="02020603050405020304" pitchFamily="18" charset="0"/>
              </a:rPr>
              <a:t>Attention-seeking </a:t>
            </a:r>
            <a:r>
              <a:rPr lang="en-US" sz="2000">
                <a:solidFill>
                  <a:schemeClr val="tx1">
                    <a:lumMod val="85000"/>
                    <a:lumOff val="15000"/>
                  </a:schemeClr>
                </a:solidFill>
                <a:latin typeface="Times New Roman" panose="02020603050405020304" pitchFamily="18" charset="0"/>
                <a:cs typeface="Times New Roman" panose="02020603050405020304" pitchFamily="18" charset="0"/>
              </a:rPr>
              <a:t>behavior and excessive emotions</a:t>
            </a:r>
            <a:endParaRPr lang="en-US" altLang="en-US" sz="2000" b="1" kern="0">
              <a:solidFill>
                <a:schemeClr val="tx1">
                  <a:lumMod val="85000"/>
                  <a:lumOff val="1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285750" indent="-285750">
              <a:spcBef>
                <a:spcPct val="20000"/>
              </a:spcBef>
              <a:buClr>
                <a:srgbClr val="99FF66"/>
              </a:buClr>
              <a:buFont typeface="Arial" panose="020B0604020202020204" pitchFamily="34" charset="0"/>
              <a:buChar char="•"/>
              <a:defRPr/>
            </a:pPr>
            <a:r>
              <a:rPr lang="en-US" altLang="en-US" sz="2000" b="1" kern="0">
                <a:solidFill>
                  <a:schemeClr val="tx1">
                    <a:lumMod val="85000"/>
                    <a:lumOff val="1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Narcissistic: </a:t>
            </a:r>
            <a:r>
              <a:rPr lang="en-US" altLang="en-US" sz="2000" kern="0">
                <a:solidFill>
                  <a:schemeClr val="tx1">
                    <a:lumMod val="85000"/>
                    <a:lumOff val="15000"/>
                  </a:schemeClr>
                </a:solidFill>
                <a:latin typeface="Times New Roman" panose="02020603050405020304" pitchFamily="18" charset="0"/>
                <a:cs typeface="Times New Roman" panose="02020603050405020304" pitchFamily="18" charset="0"/>
              </a:rPr>
              <a:t>Grandiose </a:t>
            </a:r>
            <a:r>
              <a:rPr lang="en-US" sz="2000">
                <a:solidFill>
                  <a:schemeClr val="tx1">
                    <a:lumMod val="85000"/>
                    <a:lumOff val="15000"/>
                  </a:schemeClr>
                </a:solidFill>
                <a:latin typeface="Times New Roman" panose="02020603050405020304" pitchFamily="18" charset="0"/>
                <a:cs typeface="Times New Roman" panose="02020603050405020304" pitchFamily="18" charset="0"/>
              </a:rPr>
              <a:t>and un-empathic</a:t>
            </a:r>
            <a:endParaRPr lang="en-US" altLang="en-US" sz="2000" b="1" kern="0">
              <a:solidFill>
                <a:schemeClr val="tx1">
                  <a:lumMod val="85000"/>
                  <a:lumOff val="1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285750" indent="-285750">
              <a:spcBef>
                <a:spcPct val="20000"/>
              </a:spcBef>
              <a:buClr>
                <a:srgbClr val="99FF66"/>
              </a:buClr>
              <a:buFont typeface="Arial" panose="020B0604020202020204" pitchFamily="34" charset="0"/>
              <a:buChar char="•"/>
              <a:defRPr/>
            </a:pPr>
            <a:r>
              <a:rPr lang="en-US" altLang="en-US" sz="2000" b="1" kern="0">
                <a:solidFill>
                  <a:schemeClr val="tx1">
                    <a:lumMod val="85000"/>
                    <a:lumOff val="1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Antisocial: </a:t>
            </a:r>
            <a:r>
              <a:rPr lang="en-US" altLang="en-US" sz="2000" kern="0">
                <a:solidFill>
                  <a:schemeClr val="tx1">
                    <a:lumMod val="85000"/>
                    <a:lumOff val="15000"/>
                  </a:schemeClr>
                </a:solidFill>
                <a:latin typeface="Times New Roman" panose="02020603050405020304" pitchFamily="18" charset="0"/>
                <a:cs typeface="Times New Roman" panose="02020603050405020304" pitchFamily="18" charset="0"/>
              </a:rPr>
              <a:t>Exploitative, </a:t>
            </a:r>
            <a:r>
              <a:rPr lang="en-US" altLang="en-US" sz="2000">
                <a:solidFill>
                  <a:schemeClr val="tx1">
                    <a:lumMod val="85000"/>
                    <a:lumOff val="15000"/>
                  </a:schemeClr>
                </a:solidFill>
                <a:latin typeface="Times New Roman" panose="02020603050405020304" pitchFamily="18" charset="0"/>
                <a:cs typeface="Times New Roman" panose="02020603050405020304" pitchFamily="18" charset="0"/>
              </a:rPr>
              <a:t>d</a:t>
            </a:r>
            <a:r>
              <a:rPr lang="en-US" sz="2000">
                <a:solidFill>
                  <a:schemeClr val="tx1">
                    <a:lumMod val="85000"/>
                    <a:lumOff val="15000"/>
                  </a:schemeClr>
                </a:solidFill>
                <a:latin typeface="Times New Roman" panose="02020603050405020304" pitchFamily="18" charset="0"/>
                <a:cs typeface="Times New Roman" panose="02020603050405020304" pitchFamily="18" charset="0"/>
              </a:rPr>
              <a:t>isregard for rights of others, even psychopathy (lack of empathy, deviance/criminal behavior)</a:t>
            </a:r>
          </a:p>
          <a:p>
            <a:pPr marL="285750" indent="-285750">
              <a:spcBef>
                <a:spcPct val="20000"/>
              </a:spcBef>
              <a:buClr>
                <a:srgbClr val="99FF66"/>
              </a:buClr>
              <a:buFont typeface="Arial" panose="020B0604020202020204" pitchFamily="34" charset="0"/>
              <a:buChar char="•"/>
              <a:defRPr/>
            </a:pPr>
            <a:r>
              <a:rPr lang="en-US" altLang="en-US" sz="2000" b="1" kern="0">
                <a:solidFill>
                  <a:schemeClr val="tx1">
                    <a:lumMod val="85000"/>
                    <a:lumOff val="1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Borderline: </a:t>
            </a:r>
            <a:r>
              <a:rPr lang="en-US" altLang="en-US" sz="2000">
                <a:solidFill>
                  <a:schemeClr val="tx1">
                    <a:lumMod val="85000"/>
                    <a:lumOff val="15000"/>
                  </a:schemeClr>
                </a:solidFill>
                <a:latin typeface="Times New Roman" panose="02020603050405020304" pitchFamily="18" charset="0"/>
                <a:cs typeface="Times New Roman" panose="02020603050405020304" pitchFamily="18" charset="0"/>
              </a:rPr>
              <a:t>I</a:t>
            </a:r>
            <a:r>
              <a:rPr lang="en-US" sz="2000">
                <a:solidFill>
                  <a:schemeClr val="tx1">
                    <a:lumMod val="85000"/>
                    <a:lumOff val="15000"/>
                  </a:schemeClr>
                </a:solidFill>
                <a:latin typeface="Times New Roman" panose="02020603050405020304" pitchFamily="18" charset="0"/>
                <a:cs typeface="Times New Roman" panose="02020603050405020304" pitchFamily="18" charset="0"/>
              </a:rPr>
              <a:t>nstability in relationships, identity, and emotions</a:t>
            </a:r>
            <a:r>
              <a:rPr lang="en-US" sz="2000" kern="0">
                <a:solidFill>
                  <a:schemeClr val="tx1">
                    <a:lumMod val="85000"/>
                    <a:lumOff val="15000"/>
                  </a:schemeClr>
                </a:solidFill>
                <a:latin typeface="Times New Roman" panose="02020603050405020304" pitchFamily="18" charset="0"/>
                <a:cs typeface="Times New Roman" panose="02020603050405020304" pitchFamily="18" charset="0"/>
              </a:rPr>
              <a:t>.</a:t>
            </a:r>
            <a:endParaRPr lang="en-US" altLang="en-US" sz="2000" kern="0">
              <a:solidFill>
                <a:schemeClr val="tx1">
                  <a:lumMod val="85000"/>
                  <a:lumOff val="15000"/>
                </a:schemeClr>
              </a:solidFill>
              <a:latin typeface="Times New Roman" panose="02020603050405020304" pitchFamily="18" charset="0"/>
              <a:cs typeface="Times New Roman" panose="02020603050405020304" pitchFamily="18" charset="0"/>
            </a:endParaRPr>
          </a:p>
          <a:p>
            <a:pPr>
              <a:spcBef>
                <a:spcPct val="20000"/>
              </a:spcBef>
              <a:buClr>
                <a:srgbClr val="99FF66"/>
              </a:buClr>
              <a:defRPr/>
            </a:pPr>
            <a:endParaRPr lang="en-US" altLang="en-US" sz="2000" b="1" kern="0">
              <a:solidFill>
                <a:schemeClr val="tx1">
                  <a:lumMod val="85000"/>
                  <a:lumOff val="1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a:spcBef>
                <a:spcPct val="20000"/>
              </a:spcBef>
              <a:buClr>
                <a:srgbClr val="99FF66"/>
              </a:buClr>
              <a:defRPr/>
            </a:pPr>
            <a:r>
              <a:rPr lang="en-US" altLang="en-US" sz="2000" b="1" kern="0">
                <a:solidFill>
                  <a:schemeClr val="tx1">
                    <a:lumMod val="85000"/>
                    <a:lumOff val="1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Cluster C: </a:t>
            </a:r>
            <a:r>
              <a:rPr lang="en-US" altLang="en-US" sz="2000" b="1">
                <a:solidFill>
                  <a:schemeClr val="tx1">
                    <a:lumMod val="85000"/>
                    <a:lumOff val="15000"/>
                  </a:schemeClr>
                </a:solidFill>
                <a:latin typeface="Times New Roman" panose="02020603050405020304" pitchFamily="18" charset="0"/>
                <a:cs typeface="Times New Roman" panose="02020603050405020304" pitchFamily="18" charset="0"/>
              </a:rPr>
              <a:t>A</a:t>
            </a:r>
            <a:r>
              <a:rPr lang="en-US" sz="2000" b="1">
                <a:solidFill>
                  <a:schemeClr val="tx1">
                    <a:lumMod val="85000"/>
                    <a:lumOff val="15000"/>
                  </a:schemeClr>
                </a:solidFill>
                <a:latin typeface="Times New Roman" panose="02020603050405020304" pitchFamily="18" charset="0"/>
                <a:cs typeface="Times New Roman" panose="02020603050405020304" pitchFamily="18" charset="0"/>
              </a:rPr>
              <a:t>nxious or fearful disorders</a:t>
            </a:r>
            <a:endParaRPr lang="en-US" altLang="en-US" sz="2000" b="1" kern="0">
              <a:solidFill>
                <a:schemeClr val="tx1">
                  <a:lumMod val="85000"/>
                  <a:lumOff val="1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marL="342900" indent="-342900">
              <a:spcBef>
                <a:spcPct val="20000"/>
              </a:spcBef>
              <a:buClr>
                <a:srgbClr val="99FF66"/>
              </a:buClr>
              <a:buFont typeface="Wingdings" pitchFamily="2" charset="2"/>
              <a:buChar char="§"/>
              <a:defRPr/>
            </a:pPr>
            <a:r>
              <a:rPr lang="en-US" altLang="en-US" sz="2000" b="1" kern="0">
                <a:solidFill>
                  <a:schemeClr val="tx1">
                    <a:lumMod val="85000"/>
                    <a:lumOff val="1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Dependent: </a:t>
            </a:r>
            <a:r>
              <a:rPr lang="en-US" altLang="en-US" sz="2000" kern="0">
                <a:solidFill>
                  <a:schemeClr val="tx1">
                    <a:lumMod val="85000"/>
                    <a:lumOff val="15000"/>
                  </a:schemeClr>
                </a:solidFill>
                <a:latin typeface="Times New Roman" panose="02020603050405020304" pitchFamily="18" charset="0"/>
                <a:cs typeface="Times New Roman" panose="02020603050405020304" pitchFamily="18" charset="0"/>
              </a:rPr>
              <a:t>Excessive need for caring and reassurance</a:t>
            </a:r>
            <a:endParaRPr lang="en-US" sz="2000">
              <a:solidFill>
                <a:schemeClr val="tx1">
                  <a:lumMod val="85000"/>
                  <a:lumOff val="15000"/>
                </a:schemeClr>
              </a:solidFill>
              <a:latin typeface="Times New Roman" panose="02020603050405020304" pitchFamily="18" charset="0"/>
              <a:cs typeface="Times New Roman" panose="02020603050405020304" pitchFamily="18" charset="0"/>
            </a:endParaRPr>
          </a:p>
          <a:p>
            <a:pPr marL="342900" indent="-342900">
              <a:spcBef>
                <a:spcPct val="20000"/>
              </a:spcBef>
              <a:buClr>
                <a:srgbClr val="99FF66"/>
              </a:buClr>
              <a:buFont typeface="Wingdings" pitchFamily="2" charset="2"/>
              <a:buChar char="§"/>
              <a:defRPr/>
            </a:pPr>
            <a:r>
              <a:rPr lang="en-US" altLang="en-US" sz="2000" b="1" kern="0">
                <a:solidFill>
                  <a:schemeClr val="tx1">
                    <a:lumMod val="85000"/>
                    <a:lumOff val="1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Avoidant: </a:t>
            </a:r>
            <a:r>
              <a:rPr lang="en-US" altLang="en-US" sz="2000" kern="0">
                <a:solidFill>
                  <a:schemeClr val="tx1">
                    <a:lumMod val="85000"/>
                    <a:lumOff val="15000"/>
                  </a:schemeClr>
                </a:solidFill>
                <a:latin typeface="Times New Roman" panose="02020603050405020304" pitchFamily="18" charset="0"/>
                <a:cs typeface="Times New Roman" panose="02020603050405020304" pitchFamily="18" charset="0"/>
              </a:rPr>
              <a:t>Socially inhibited and sensitive to </a:t>
            </a:r>
            <a:r>
              <a:rPr lang="en-US" sz="2000">
                <a:solidFill>
                  <a:schemeClr val="tx1">
                    <a:lumMod val="85000"/>
                    <a:lumOff val="15000"/>
                  </a:schemeClr>
                </a:solidFill>
                <a:latin typeface="Times New Roman" panose="02020603050405020304" pitchFamily="18" charset="0"/>
                <a:cs typeface="Times New Roman" panose="02020603050405020304" pitchFamily="18" charset="0"/>
              </a:rPr>
              <a:t>negative evaluation</a:t>
            </a:r>
            <a:endParaRPr lang="en-US" altLang="en-US" sz="2000" kern="0">
              <a:solidFill>
                <a:schemeClr val="tx1">
                  <a:lumMod val="85000"/>
                  <a:lumOff val="15000"/>
                </a:schemeClr>
              </a:solidFill>
              <a:latin typeface="Times New Roman" panose="02020603050405020304" pitchFamily="18" charset="0"/>
              <a:cs typeface="Times New Roman" panose="02020603050405020304" pitchFamily="18" charset="0"/>
            </a:endParaRPr>
          </a:p>
          <a:p>
            <a:pPr marL="342900" indent="-342900">
              <a:spcBef>
                <a:spcPct val="20000"/>
              </a:spcBef>
              <a:buClr>
                <a:srgbClr val="99FF66"/>
              </a:buClr>
              <a:buFont typeface="Wingdings" pitchFamily="2" charset="2"/>
              <a:buChar char="§"/>
              <a:defRPr/>
            </a:pPr>
            <a:r>
              <a:rPr lang="en-US" altLang="en-US" sz="2000" b="1" kern="0">
                <a:solidFill>
                  <a:schemeClr val="tx1">
                    <a:lumMod val="85000"/>
                    <a:lumOff val="1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Obsessive-Compulsive: </a:t>
            </a:r>
            <a:r>
              <a:rPr lang="en-US" altLang="en-US" sz="2000">
                <a:solidFill>
                  <a:schemeClr val="tx1">
                    <a:lumMod val="85000"/>
                    <a:lumOff val="15000"/>
                  </a:schemeClr>
                </a:solidFill>
                <a:latin typeface="Times New Roman" panose="02020603050405020304" pitchFamily="18" charset="0"/>
                <a:cs typeface="Times New Roman" panose="02020603050405020304" pitchFamily="18" charset="0"/>
              </a:rPr>
              <a:t>R</a:t>
            </a:r>
            <a:r>
              <a:rPr lang="en-US" sz="2000">
                <a:solidFill>
                  <a:schemeClr val="tx1">
                    <a:lumMod val="85000"/>
                    <a:lumOff val="15000"/>
                  </a:schemeClr>
                </a:solidFill>
                <a:latin typeface="Times New Roman" panose="02020603050405020304" pitchFamily="18" charset="0"/>
                <a:cs typeface="Times New Roman" panose="02020603050405020304" pitchFamily="18" charset="0"/>
              </a:rPr>
              <a:t>igid, controlling, and perfectionistic</a:t>
            </a:r>
            <a:endParaRPr lang="en-US" altLang="en-US" sz="2000" b="1" kern="0">
              <a:solidFill>
                <a:schemeClr val="tx1">
                  <a:lumMod val="85000"/>
                  <a:lumOff val="15000"/>
                </a:schemeClr>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3" name="Freeform: Shape 12">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54425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0">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1B64264-8AB4-4574-A1B0-2F2C179CA36A}"/>
              </a:ext>
            </a:extLst>
          </p:cNvPr>
          <p:cNvSpPr>
            <a:spLocks noGrp="1"/>
          </p:cNvSpPr>
          <p:nvPr>
            <p:ph type="title"/>
          </p:nvPr>
        </p:nvSpPr>
        <p:spPr>
          <a:xfrm>
            <a:off x="775073" y="365727"/>
            <a:ext cx="5488567" cy="1107473"/>
          </a:xfrm>
        </p:spPr>
        <p:txBody>
          <a:bodyPr>
            <a:noAutofit/>
          </a:bodyPr>
          <a:lstStyle/>
          <a:p>
            <a:r>
              <a:rPr lang="en-US" sz="3200" b="1">
                <a:latin typeface="Times New Roman" panose="02020603050405020304" pitchFamily="18" charset="0"/>
                <a:cs typeface="Times New Roman" panose="02020603050405020304" pitchFamily="18" charset="0"/>
              </a:rPr>
              <a:t>Personality disorder in individuals with intellectual disabilities</a:t>
            </a:r>
            <a:br>
              <a:rPr lang="en-US" sz="3200" b="1">
                <a:latin typeface="Times New Roman" panose="02020603050405020304" pitchFamily="18" charset="0"/>
                <a:cs typeface="Times New Roman" panose="02020603050405020304" pitchFamily="18" charset="0"/>
              </a:rPr>
            </a:br>
            <a:r>
              <a:rPr lang="en-US" sz="1000">
                <a:latin typeface="Times New Roman" panose="02020603050405020304" pitchFamily="18" charset="0"/>
                <a:cs typeface="Times New Roman" panose="02020603050405020304" pitchFamily="18" charset="0"/>
              </a:rPr>
              <a:t>Slide content reference: Zilla Webb, </a:t>
            </a:r>
            <a:r>
              <a:rPr lang="en-US" sz="1000" i="1">
                <a:latin typeface="Times New Roman" panose="02020603050405020304" pitchFamily="18" charset="0"/>
                <a:cs typeface="Times New Roman" panose="02020603050405020304" pitchFamily="18" charset="0"/>
              </a:rPr>
              <a:t>Intellectual Disabilities and Personality Disorder: An integrated approach.</a:t>
            </a:r>
            <a:endParaRPr lang="en-US" sz="1000" b="1">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03BB26F9-61F2-4495-8006-767DBBA7C963}"/>
              </a:ext>
            </a:extLst>
          </p:cNvPr>
          <p:cNvPicPr>
            <a:picLocks noChangeAspect="1"/>
          </p:cNvPicPr>
          <p:nvPr/>
        </p:nvPicPr>
        <p:blipFill rotWithShape="1">
          <a:blip r:embed="rId2"/>
          <a:srcRect l="92" r="33062" b="2"/>
          <a:stretch/>
        </p:blipFill>
        <p:spPr>
          <a:xfrm>
            <a:off x="6621294" y="131466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7"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F6E04069-FAC9-4C6A-9399-72E320C17834}"/>
              </a:ext>
            </a:extLst>
          </p:cNvPr>
          <p:cNvGraphicFramePr>
            <a:graphicFrameLocks noGrp="1"/>
          </p:cNvGraphicFramePr>
          <p:nvPr>
            <p:ph idx="1"/>
          </p:nvPr>
        </p:nvGraphicFramePr>
        <p:xfrm>
          <a:off x="838200" y="1825625"/>
          <a:ext cx="5387502"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3937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6D900CEF-A01A-42EF-B746-63C3E691C359}"/>
              </a:ext>
            </a:extLst>
          </p:cNvPr>
          <p:cNvSpPr>
            <a:spLocks noGrp="1"/>
          </p:cNvSpPr>
          <p:nvPr>
            <p:ph type="title"/>
          </p:nvPr>
        </p:nvSpPr>
        <p:spPr>
          <a:xfrm>
            <a:off x="471638" y="336884"/>
            <a:ext cx="3265751" cy="4437247"/>
          </a:xfrm>
        </p:spPr>
        <p:txBody>
          <a:bodyPr anchor="t">
            <a:normAutofit/>
          </a:bodyPr>
          <a:lstStyle/>
          <a:p>
            <a:r>
              <a:rPr lang="en-US" sz="3400">
                <a:solidFill>
                  <a:srgbClr val="FFFFFF"/>
                </a:solidFill>
                <a:latin typeface="Times New Roman" panose="02020603050405020304" pitchFamily="18" charset="0"/>
                <a:cs typeface="Times New Roman" panose="02020603050405020304" pitchFamily="18" charset="0"/>
              </a:rPr>
              <a:t>Problems experienced by individuals with intellectual </a:t>
            </a:r>
            <a:br>
              <a:rPr lang="en-US" sz="3400">
                <a:solidFill>
                  <a:srgbClr val="FFFFFF"/>
                </a:solidFill>
                <a:latin typeface="Times New Roman" panose="02020603050405020304" pitchFamily="18" charset="0"/>
                <a:cs typeface="Times New Roman" panose="02020603050405020304" pitchFamily="18" charset="0"/>
              </a:rPr>
            </a:br>
            <a:r>
              <a:rPr lang="en-US" sz="3400">
                <a:solidFill>
                  <a:srgbClr val="FFFFFF"/>
                </a:solidFill>
                <a:latin typeface="Times New Roman" panose="02020603050405020304" pitchFamily="18" charset="0"/>
                <a:cs typeface="Times New Roman" panose="02020603050405020304" pitchFamily="18" charset="0"/>
              </a:rPr>
              <a:t>disabilities and personality disorder</a:t>
            </a:r>
            <a:br>
              <a:rPr lang="en-US" sz="3400">
                <a:solidFill>
                  <a:srgbClr val="FFFFFF"/>
                </a:solidFill>
                <a:latin typeface="Times New Roman" panose="02020603050405020304" pitchFamily="18" charset="0"/>
                <a:cs typeface="Times New Roman" panose="02020603050405020304" pitchFamily="18" charset="0"/>
              </a:rPr>
            </a:br>
            <a:r>
              <a:rPr lang="en-US" sz="1100">
                <a:solidFill>
                  <a:schemeClr val="bg1"/>
                </a:solidFill>
                <a:latin typeface="Times New Roman" panose="02020603050405020304" pitchFamily="18" charset="0"/>
                <a:cs typeface="Times New Roman" panose="02020603050405020304" pitchFamily="18" charset="0"/>
              </a:rPr>
              <a:t>Slide content reference: Zilla Webb, </a:t>
            </a:r>
            <a:r>
              <a:rPr lang="en-US" sz="1100" i="1">
                <a:solidFill>
                  <a:schemeClr val="bg1"/>
                </a:solidFill>
                <a:latin typeface="Times New Roman" panose="02020603050405020304" pitchFamily="18" charset="0"/>
                <a:cs typeface="Times New Roman" panose="02020603050405020304" pitchFamily="18" charset="0"/>
              </a:rPr>
              <a:t>Intellectual Disabilities and Personality Disorder: An integrated approach.</a:t>
            </a:r>
            <a:endParaRPr lang="en-US" sz="1100">
              <a:solidFill>
                <a:schemeClr val="bg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B6992F5-DE38-4804-8A8A-DCADFEB38FE8}"/>
              </a:ext>
            </a:extLst>
          </p:cNvPr>
          <p:cNvSpPr>
            <a:spLocks noGrp="1"/>
          </p:cNvSpPr>
          <p:nvPr>
            <p:ph sz="half" idx="1"/>
          </p:nvPr>
        </p:nvSpPr>
        <p:spPr>
          <a:xfrm>
            <a:off x="4380782" y="1082843"/>
            <a:ext cx="3427283" cy="5034011"/>
          </a:xfrm>
        </p:spPr>
        <p:txBody>
          <a:bodyPr>
            <a:noAutofit/>
          </a:bodyPr>
          <a:lstStyle/>
          <a:p>
            <a:r>
              <a:rPr lang="en-US" sz="1700">
                <a:latin typeface="Times New Roman" panose="02020603050405020304" pitchFamily="18" charset="0"/>
                <a:cs typeface="Times New Roman" panose="02020603050405020304" pitchFamily="18" charset="0"/>
              </a:rPr>
              <a:t>Unhealthy self-image and low self-esteem</a:t>
            </a:r>
          </a:p>
          <a:p>
            <a:r>
              <a:rPr lang="en-US" sz="1700">
                <a:latin typeface="Times New Roman" panose="02020603050405020304" pitchFamily="18" charset="0"/>
                <a:cs typeface="Times New Roman" panose="02020603050405020304" pitchFamily="18" charset="0"/>
              </a:rPr>
              <a:t>Emotional distress e.g. intense, changeable emotions</a:t>
            </a:r>
          </a:p>
          <a:p>
            <a:r>
              <a:rPr lang="en-US" sz="1700">
                <a:latin typeface="Times New Roman" panose="02020603050405020304" pitchFamily="18" charset="0"/>
                <a:cs typeface="Times New Roman" panose="02020603050405020304" pitchFamily="18" charset="0"/>
              </a:rPr>
              <a:t>Interpersonal difficulties e.g. difficulty making and keeping friendships, conflict with other individuals</a:t>
            </a:r>
          </a:p>
          <a:p>
            <a:r>
              <a:rPr lang="en-US" sz="1700">
                <a:latin typeface="Times New Roman" panose="02020603050405020304" pitchFamily="18" charset="0"/>
                <a:cs typeface="Times New Roman" panose="02020603050405020304" pitchFamily="18" charset="0"/>
              </a:rPr>
              <a:t> Difficulties with self-control and impulsivity including substance misuse and offending behavior</a:t>
            </a:r>
          </a:p>
          <a:p>
            <a:r>
              <a:rPr lang="en-US" sz="1700">
                <a:latin typeface="Times New Roman" panose="02020603050405020304" pitchFamily="18" charset="0"/>
                <a:cs typeface="Times New Roman" panose="02020603050405020304" pitchFamily="18" charset="0"/>
              </a:rPr>
              <a:t>Distorted thinking e.g. black and white thinking</a:t>
            </a:r>
          </a:p>
          <a:p>
            <a:r>
              <a:rPr lang="en-US" sz="1700">
                <a:latin typeface="Times New Roman" panose="02020603050405020304" pitchFamily="18" charset="0"/>
                <a:cs typeface="Times New Roman" panose="02020603050405020304" pitchFamily="18" charset="0"/>
              </a:rPr>
              <a:t>Problems with physical health e.g. poor treatment compliance</a:t>
            </a:r>
          </a:p>
          <a:p>
            <a:r>
              <a:rPr lang="en-US" sz="1700">
                <a:latin typeface="Times New Roman" panose="02020603050405020304" pitchFamily="18" charset="0"/>
                <a:cs typeface="Times New Roman" panose="02020603050405020304" pitchFamily="18" charset="0"/>
              </a:rPr>
              <a:t>Co-morbid mental health problems e.g. depression, anxiety</a:t>
            </a:r>
          </a:p>
        </p:txBody>
      </p:sp>
      <p:cxnSp>
        <p:nvCxnSpPr>
          <p:cNvPr id="17" name="Straight Connector 11">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8AE75A80-D941-4986-A7C9-40DE278B0E7B}"/>
              </a:ext>
            </a:extLst>
          </p:cNvPr>
          <p:cNvSpPr>
            <a:spLocks noGrp="1"/>
          </p:cNvSpPr>
          <p:nvPr>
            <p:ph sz="half" idx="2"/>
          </p:nvPr>
        </p:nvSpPr>
        <p:spPr>
          <a:xfrm>
            <a:off x="8451604" y="1010654"/>
            <a:ext cx="3197701" cy="5178390"/>
          </a:xfrm>
        </p:spPr>
        <p:txBody>
          <a:bodyPr>
            <a:normAutofit lnSpcReduction="10000"/>
          </a:bodyPr>
          <a:lstStyle/>
          <a:p>
            <a:r>
              <a:rPr lang="en-US" sz="1700">
                <a:latin typeface="Times New Roman" panose="02020603050405020304" pitchFamily="18" charset="0"/>
                <a:cs typeface="Times New Roman" panose="02020603050405020304" pitchFamily="18" charset="0"/>
              </a:rPr>
              <a:t>Challenging behaviors e.g. verbal and physical aggression</a:t>
            </a:r>
          </a:p>
          <a:p>
            <a:r>
              <a:rPr lang="en-US" sz="1700">
                <a:latin typeface="Times New Roman" panose="02020603050405020304" pitchFamily="18" charset="0"/>
                <a:cs typeface="Times New Roman" panose="02020603050405020304" pitchFamily="18" charset="0"/>
              </a:rPr>
              <a:t>Suicidal behavior and self-harm including self-injury and self-poisoning</a:t>
            </a:r>
          </a:p>
          <a:p>
            <a:r>
              <a:rPr lang="en-US" sz="1700">
                <a:latin typeface="Times New Roman" panose="02020603050405020304" pitchFamily="18" charset="0"/>
                <a:cs typeface="Times New Roman" panose="02020603050405020304" pitchFamily="18" charset="0"/>
              </a:rPr>
              <a:t>Frequent crises e.g. placement breakdown and multiple admissions to the hospital</a:t>
            </a:r>
          </a:p>
          <a:p>
            <a:r>
              <a:rPr lang="en-US" sz="1700">
                <a:latin typeface="Times New Roman" panose="02020603050405020304" pitchFamily="18" charset="0"/>
                <a:cs typeface="Times New Roman" panose="02020603050405020304" pitchFamily="18" charset="0"/>
              </a:rPr>
              <a:t>Difficulties engaging with services e.g. missed appointments</a:t>
            </a:r>
          </a:p>
          <a:p>
            <a:r>
              <a:rPr lang="en-US" sz="1700">
                <a:latin typeface="Times New Roman" panose="02020603050405020304" pitchFamily="18" charset="0"/>
                <a:cs typeface="Times New Roman" panose="02020603050405020304" pitchFamily="18" charset="0"/>
              </a:rPr>
              <a:t>Creating tensions and disagreements within and between teams</a:t>
            </a:r>
          </a:p>
          <a:p>
            <a:r>
              <a:rPr lang="en-US" sz="1700">
                <a:latin typeface="Times New Roman" panose="02020603050405020304" pitchFamily="18" charset="0"/>
                <a:cs typeface="Times New Roman" panose="02020603050405020304" pitchFamily="18" charset="0"/>
              </a:rPr>
              <a:t>Complex family and relationship networks, including people who may exploit or abuse the individual and may come into conflict with the services supporting them</a:t>
            </a:r>
          </a:p>
          <a:p>
            <a:endParaRPr lang="en-US" sz="1400"/>
          </a:p>
        </p:txBody>
      </p:sp>
      <p:pic>
        <p:nvPicPr>
          <p:cNvPr id="7" name="Picture 6">
            <a:extLst>
              <a:ext uri="{FF2B5EF4-FFF2-40B4-BE49-F238E27FC236}">
                <a16:creationId xmlns:a16="http://schemas.microsoft.com/office/drawing/2014/main" id="{3D9D1996-1DEA-4760-9D60-42D46CC991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695" y="4129097"/>
            <a:ext cx="2962567" cy="2059947"/>
          </a:xfrm>
          <a:prstGeom prst="rect">
            <a:avLst/>
          </a:prstGeom>
        </p:spPr>
      </p:pic>
      <p:sp>
        <p:nvSpPr>
          <p:cNvPr id="9" name="TextBox 8">
            <a:extLst>
              <a:ext uri="{FF2B5EF4-FFF2-40B4-BE49-F238E27FC236}">
                <a16:creationId xmlns:a16="http://schemas.microsoft.com/office/drawing/2014/main" id="{BA458F4C-BA77-40BA-86AD-EA3D80527F94}"/>
              </a:ext>
            </a:extLst>
          </p:cNvPr>
          <p:cNvSpPr txBox="1"/>
          <p:nvPr/>
        </p:nvSpPr>
        <p:spPr>
          <a:xfrm>
            <a:off x="542695" y="6266046"/>
            <a:ext cx="289352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Photo by: Pixabay</a:t>
            </a:r>
          </a:p>
        </p:txBody>
      </p:sp>
    </p:spTree>
    <p:extLst>
      <p:ext uri="{BB962C8B-B14F-4D97-AF65-F5344CB8AC3E}">
        <p14:creationId xmlns:p14="http://schemas.microsoft.com/office/powerpoint/2010/main" val="7379651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45">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3" name="Content Placeholder 5">
            <a:extLst>
              <a:ext uri="{FF2B5EF4-FFF2-40B4-BE49-F238E27FC236}">
                <a16:creationId xmlns:a16="http://schemas.microsoft.com/office/drawing/2014/main" id="{FF51F5DA-0CD9-4B42-B6FC-98F2E557AEA0}"/>
              </a:ext>
            </a:extLst>
          </p:cNvPr>
          <p:cNvGraphicFramePr>
            <a:graphicFrameLocks noGrp="1"/>
          </p:cNvGraphicFramePr>
          <p:nvPr>
            <p:ph idx="1"/>
          </p:nvPr>
        </p:nvGraphicFramePr>
        <p:xfrm>
          <a:off x="676274" y="1151001"/>
          <a:ext cx="10677525" cy="4911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1DCD4E55-7843-4AD1-8A66-1A794DAD09ED}"/>
              </a:ext>
            </a:extLst>
          </p:cNvPr>
          <p:cNvSpPr txBox="1"/>
          <p:nvPr/>
        </p:nvSpPr>
        <p:spPr>
          <a:xfrm>
            <a:off x="1857375" y="371475"/>
            <a:ext cx="761047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Treatment Approaches for Personality Disorders</a:t>
            </a:r>
          </a:p>
        </p:txBody>
      </p:sp>
    </p:spTree>
    <p:extLst>
      <p:ext uri="{BB962C8B-B14F-4D97-AF65-F5344CB8AC3E}">
        <p14:creationId xmlns:p14="http://schemas.microsoft.com/office/powerpoint/2010/main" val="688693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0410FD-39BC-453D-A0BF-267FAAD77C5C}"/>
              </a:ext>
            </a:extLst>
          </p:cNvPr>
          <p:cNvSpPr>
            <a:spLocks noGrp="1"/>
          </p:cNvSpPr>
          <p:nvPr>
            <p:ph type="title"/>
          </p:nvPr>
        </p:nvSpPr>
        <p:spPr>
          <a:xfrm>
            <a:off x="572493" y="238539"/>
            <a:ext cx="11018520" cy="1434415"/>
          </a:xfrm>
        </p:spPr>
        <p:txBody>
          <a:bodyPr anchor="b">
            <a:normAutofit/>
          </a:bodyPr>
          <a:lstStyle/>
          <a:p>
            <a:r>
              <a:rPr lang="en-US" sz="5400"/>
              <a:t>Down Syndrome Insights</a:t>
            </a:r>
          </a:p>
        </p:txBody>
      </p:sp>
      <p:sp>
        <p:nvSpPr>
          <p:cNvPr id="2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D0E91A6-F2AC-47E7-8F8C-1587A04AEAA9}"/>
              </a:ext>
            </a:extLst>
          </p:cNvPr>
          <p:cNvSpPr>
            <a:spLocks noGrp="1"/>
          </p:cNvSpPr>
          <p:nvPr>
            <p:ph idx="1"/>
          </p:nvPr>
        </p:nvSpPr>
        <p:spPr>
          <a:xfrm>
            <a:off x="572493" y="2071316"/>
            <a:ext cx="6713552" cy="4119172"/>
          </a:xfrm>
        </p:spPr>
        <p:txBody>
          <a:bodyPr anchor="t">
            <a:normAutofit fontScale="92500" lnSpcReduction="10000"/>
          </a:bodyPr>
          <a:lstStyle/>
          <a:p>
            <a:r>
              <a:rPr lang="en-US" sz="2000"/>
              <a:t>People with Down Syndrome have higher comorbidity of: </a:t>
            </a:r>
          </a:p>
          <a:p>
            <a:pPr lvl="1"/>
            <a:r>
              <a:rPr lang="en-US" sz="2000"/>
              <a:t>Dementia (often early onset; start screenings at age 45 or sooner!)</a:t>
            </a:r>
          </a:p>
          <a:p>
            <a:pPr lvl="2"/>
            <a:r>
              <a:rPr lang="en-US"/>
              <a:t>Late-onset Epilepsy occurs in 70-80% of people with comorbid Down Syndrome and Dementia</a:t>
            </a:r>
          </a:p>
          <a:p>
            <a:pPr lvl="1"/>
            <a:r>
              <a:rPr lang="en-US" sz="2000"/>
              <a:t>Autism Spectrum Disorder </a:t>
            </a:r>
          </a:p>
          <a:p>
            <a:pPr lvl="1"/>
            <a:r>
              <a:rPr lang="en-US" sz="2000"/>
              <a:t>Attention-Deficit/Hyperactivity Disorder (ADHD)</a:t>
            </a:r>
          </a:p>
          <a:p>
            <a:pPr lvl="1"/>
            <a:r>
              <a:rPr lang="en-US" sz="2000"/>
              <a:t>Depression</a:t>
            </a:r>
          </a:p>
          <a:p>
            <a:pPr lvl="1"/>
            <a:r>
              <a:rPr lang="en-US" sz="2000"/>
              <a:t>Schizophrenia (increased in males, decreased in females)</a:t>
            </a:r>
          </a:p>
          <a:p>
            <a:pPr lvl="1"/>
            <a:r>
              <a:rPr lang="en-US" sz="2000"/>
              <a:t>Bipolar disorder (increased in males, decreased in females)</a:t>
            </a:r>
          </a:p>
          <a:p>
            <a:pPr lvl="1"/>
            <a:r>
              <a:rPr lang="en-US" sz="2000"/>
              <a:t>Anxiety (increased in males, decreased in females)</a:t>
            </a:r>
          </a:p>
          <a:p>
            <a:pPr lvl="1"/>
            <a:r>
              <a:rPr lang="en-US" sz="2000"/>
              <a:t>Medical comorbidities (especially congenital heart disease)</a:t>
            </a:r>
          </a:p>
          <a:p>
            <a:r>
              <a:rPr lang="en-US" sz="2000"/>
              <a:t>Self-talk is extremely common (be careful not to mistake for hallucinations)</a:t>
            </a:r>
          </a:p>
          <a:p>
            <a:endParaRPr lang="en-US" sz="1700"/>
          </a:p>
          <a:p>
            <a:endParaRPr lang="en-US" sz="1700"/>
          </a:p>
          <a:p>
            <a:endParaRPr lang="en-US" sz="1700"/>
          </a:p>
        </p:txBody>
      </p:sp>
      <p:pic>
        <p:nvPicPr>
          <p:cNvPr id="6" name="Picture 5">
            <a:extLst>
              <a:ext uri="{FF2B5EF4-FFF2-40B4-BE49-F238E27FC236}">
                <a16:creationId xmlns:a16="http://schemas.microsoft.com/office/drawing/2014/main" id="{B893FBFB-A9AA-463E-BE95-11CBE7FC8013}"/>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8871" r="30621" b="-1"/>
          <a:stretch/>
        </p:blipFill>
        <p:spPr>
          <a:xfrm>
            <a:off x="7675658" y="2093976"/>
            <a:ext cx="3941064" cy="4096512"/>
          </a:xfrm>
          <a:prstGeom prst="rect">
            <a:avLst/>
          </a:prstGeom>
        </p:spPr>
      </p:pic>
      <p:sp>
        <p:nvSpPr>
          <p:cNvPr id="7" name="TextBox 6">
            <a:extLst>
              <a:ext uri="{FF2B5EF4-FFF2-40B4-BE49-F238E27FC236}">
                <a16:creationId xmlns:a16="http://schemas.microsoft.com/office/drawing/2014/main" id="{B494F41F-A3F4-43FE-953D-1450EDF12465}"/>
              </a:ext>
            </a:extLst>
          </p:cNvPr>
          <p:cNvSpPr txBox="1"/>
          <p:nvPr/>
        </p:nvSpPr>
        <p:spPr>
          <a:xfrm>
            <a:off x="9290444" y="5990433"/>
            <a:ext cx="232627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pursuit.unimelb.edu.au/articles/why-all-jobs-aren-t-equal-for-people-with-disabilitie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
        <p:nvSpPr>
          <p:cNvPr id="23" name="TextBox 22">
            <a:extLst>
              <a:ext uri="{FF2B5EF4-FFF2-40B4-BE49-F238E27FC236}">
                <a16:creationId xmlns:a16="http://schemas.microsoft.com/office/drawing/2014/main" id="{033F78DA-83C6-4305-924A-29BCC7FF940A}"/>
              </a:ext>
            </a:extLst>
          </p:cNvPr>
          <p:cNvSpPr txBox="1"/>
          <p:nvPr/>
        </p:nvSpPr>
        <p:spPr>
          <a:xfrm>
            <a:off x="510364" y="6378284"/>
            <a:ext cx="10058400" cy="369332"/>
          </a:xfrm>
          <a:prstGeom prst="rect">
            <a:avLst/>
          </a:prstGeom>
          <a:noFill/>
        </p:spPr>
        <p:txBody>
          <a:bodyPr wrap="square" rtlCol="0">
            <a:spAutoFit/>
          </a:bodyPr>
          <a:lstStyle/>
          <a:p>
            <a:r>
              <a:rPr lang="en-US"/>
              <a:t>[McCarron, McCallion, </a:t>
            </a:r>
            <a:r>
              <a:rPr lang="en-US" err="1"/>
              <a:t>Coppus</a:t>
            </a:r>
            <a:r>
              <a:rPr lang="en-US"/>
              <a:t>, </a:t>
            </a:r>
            <a:r>
              <a:rPr lang="en-US" err="1"/>
              <a:t>Fortea</a:t>
            </a:r>
            <a:r>
              <a:rPr lang="en-US"/>
              <a:t>, </a:t>
            </a:r>
            <a:r>
              <a:rPr lang="en-US" err="1"/>
              <a:t>Stemp</a:t>
            </a:r>
            <a:r>
              <a:rPr lang="en-US"/>
              <a:t>, Janicki &amp; </a:t>
            </a:r>
            <a:r>
              <a:rPr lang="en-US" err="1"/>
              <a:t>Wtachman</a:t>
            </a:r>
            <a:r>
              <a:rPr lang="en-US"/>
              <a:t> (2018); </a:t>
            </a:r>
            <a:r>
              <a:rPr lang="en-US" err="1"/>
              <a:t>Startin</a:t>
            </a:r>
            <a:r>
              <a:rPr lang="en-US"/>
              <a:t> (2020); Patti (2009)]</a:t>
            </a:r>
          </a:p>
        </p:txBody>
      </p:sp>
      <p:sp>
        <p:nvSpPr>
          <p:cNvPr id="9" name="Slide Number Placeholder 8">
            <a:extLst>
              <a:ext uri="{FF2B5EF4-FFF2-40B4-BE49-F238E27FC236}">
                <a16:creationId xmlns:a16="http://schemas.microsoft.com/office/drawing/2014/main" id="{33B0F2CA-CA06-4316-8068-43EFBE01C7DE}"/>
              </a:ext>
            </a:extLst>
          </p:cNvPr>
          <p:cNvSpPr>
            <a:spLocks noGrp="1"/>
          </p:cNvSpPr>
          <p:nvPr>
            <p:ph type="sldNum" sz="quarter" idx="12"/>
          </p:nvPr>
        </p:nvSpPr>
        <p:spPr/>
        <p:txBody>
          <a:bodyPr/>
          <a:lstStyle/>
          <a:p>
            <a:fld id="{868FA78A-CD11-437C-92BC-481A11BD4AA8}" type="slidenum">
              <a:rPr lang="en-US" smtClean="0"/>
              <a:t>5</a:t>
            </a:fld>
            <a:r>
              <a:rPr lang="en-US"/>
              <a:t>L</a:t>
            </a:r>
          </a:p>
        </p:txBody>
      </p:sp>
    </p:spTree>
    <p:extLst>
      <p:ext uri="{BB962C8B-B14F-4D97-AF65-F5344CB8AC3E}">
        <p14:creationId xmlns:p14="http://schemas.microsoft.com/office/powerpoint/2010/main" val="42932206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D0410FD-39BC-453D-A0BF-267FAAD77C5C}"/>
              </a:ext>
            </a:extLst>
          </p:cNvPr>
          <p:cNvSpPr>
            <a:spLocks noGrp="1"/>
          </p:cNvSpPr>
          <p:nvPr>
            <p:ph type="title"/>
          </p:nvPr>
        </p:nvSpPr>
        <p:spPr>
          <a:xfrm>
            <a:off x="3027924" y="991261"/>
            <a:ext cx="7221862" cy="1071455"/>
          </a:xfrm>
        </p:spPr>
        <p:txBody>
          <a:bodyPr>
            <a:normAutofit/>
          </a:bodyPr>
          <a:lstStyle/>
          <a:p>
            <a:pPr algn="ctr"/>
            <a:r>
              <a:rPr lang="en-US" sz="3600">
                <a:solidFill>
                  <a:schemeClr val="tx2"/>
                </a:solidFill>
              </a:rPr>
              <a:t>References</a:t>
            </a:r>
          </a:p>
        </p:txBody>
      </p:sp>
      <p:sp>
        <p:nvSpPr>
          <p:cNvPr id="3" name="Content Placeholder 2">
            <a:extLst>
              <a:ext uri="{FF2B5EF4-FFF2-40B4-BE49-F238E27FC236}">
                <a16:creationId xmlns:a16="http://schemas.microsoft.com/office/drawing/2014/main" id="{ED0E91A6-F2AC-47E7-8F8C-1587A04AEAA9}"/>
              </a:ext>
            </a:extLst>
          </p:cNvPr>
          <p:cNvSpPr>
            <a:spLocks noGrp="1"/>
          </p:cNvSpPr>
          <p:nvPr>
            <p:ph idx="1"/>
          </p:nvPr>
        </p:nvSpPr>
        <p:spPr>
          <a:xfrm>
            <a:off x="616689" y="2062716"/>
            <a:ext cx="10813312" cy="4315568"/>
          </a:xfrm>
        </p:spPr>
        <p:txBody>
          <a:bodyPr anchor="t">
            <a:normAutofit fontScale="92500" lnSpcReduction="20000"/>
          </a:bodyPr>
          <a:lstStyle/>
          <a:p>
            <a:r>
              <a:rPr lang="en-US" sz="2000"/>
              <a:t>McCarron, McCallion, </a:t>
            </a:r>
            <a:r>
              <a:rPr lang="en-US" sz="2000" err="1"/>
              <a:t>Coppus</a:t>
            </a:r>
            <a:r>
              <a:rPr lang="en-US" sz="2000"/>
              <a:t>, </a:t>
            </a:r>
            <a:r>
              <a:rPr lang="en-US" sz="2000" err="1"/>
              <a:t>Fortea</a:t>
            </a:r>
            <a:r>
              <a:rPr lang="en-US" sz="2000"/>
              <a:t>, </a:t>
            </a:r>
            <a:r>
              <a:rPr lang="en-US" sz="2000" err="1"/>
              <a:t>Stemp</a:t>
            </a:r>
            <a:r>
              <a:rPr lang="en-US" sz="2000"/>
              <a:t>, Janicki &amp; </a:t>
            </a:r>
            <a:r>
              <a:rPr lang="en-US" sz="2000" err="1"/>
              <a:t>Wtachman</a:t>
            </a:r>
            <a:r>
              <a:rPr lang="en-US" sz="2000"/>
              <a:t> (2018) Supporting advanced dementia in people with Down Syndrome and other intellectual disability: Consensus statement of the international summit on Intellectual Disability and Dementia. </a:t>
            </a:r>
            <a:r>
              <a:rPr lang="en-US" sz="2000" i="1"/>
              <a:t>Journal of Intellectual Disability Research, 62</a:t>
            </a:r>
            <a:r>
              <a:rPr lang="en-US" sz="2000"/>
              <a:t>, p.617-624. </a:t>
            </a:r>
            <a:r>
              <a:rPr lang="en-US" sz="2000" err="1"/>
              <a:t>doi</a:t>
            </a:r>
            <a:r>
              <a:rPr lang="en-US" sz="2000"/>
              <a:t>: 10.111/jir.12500</a:t>
            </a:r>
          </a:p>
          <a:p>
            <a:r>
              <a:rPr lang="en-US" sz="2000" err="1"/>
              <a:t>Startin</a:t>
            </a:r>
            <a:r>
              <a:rPr lang="en-US" sz="2000"/>
              <a:t> (2020). Health comorbidities and cognitive abilities across the lifespan in Down syndrome. </a:t>
            </a:r>
            <a:r>
              <a:rPr lang="en-US" sz="2000" i="1"/>
              <a:t>Journal of Neurodevelopmental Disorders, 12</a:t>
            </a:r>
            <a:r>
              <a:rPr lang="en-US" sz="2000"/>
              <a:t>, Abstract only. </a:t>
            </a:r>
          </a:p>
          <a:p>
            <a:r>
              <a:rPr lang="en-US" sz="2000"/>
              <a:t>Patti (2009). Parent/</a:t>
            </a:r>
            <a:r>
              <a:rPr lang="en-US" sz="2000" err="1"/>
              <a:t>carer</a:t>
            </a:r>
            <a:r>
              <a:rPr lang="en-US" sz="2000"/>
              <a:t> ratings of self-talk </a:t>
            </a:r>
            <a:r>
              <a:rPr lang="en-US" sz="2000" err="1"/>
              <a:t>behaviour</a:t>
            </a:r>
            <a:r>
              <a:rPr lang="en-US" sz="2000"/>
              <a:t> in children and adults with Down syndrome in Canada and the United Kingdom. </a:t>
            </a:r>
            <a:r>
              <a:rPr lang="en-US" sz="2000" i="1"/>
              <a:t>Down Syndrome: Research &amp; Practice, 12</a:t>
            </a:r>
            <a:r>
              <a:rPr lang="en-US" sz="2000"/>
              <a:t>, Abstract only. </a:t>
            </a:r>
            <a:endParaRPr lang="en-US" sz="2000">
              <a:latin typeface="Calibri  "/>
            </a:endParaRPr>
          </a:p>
          <a:p>
            <a:r>
              <a:rPr lang="en-US" sz="2000">
                <a:latin typeface="Calibri  "/>
              </a:rPr>
              <a:t>Tolisano &amp; </a:t>
            </a:r>
            <a:r>
              <a:rPr lang="en-US" sz="2000" err="1">
                <a:latin typeface="Calibri  "/>
              </a:rPr>
              <a:t>Sondik</a:t>
            </a:r>
            <a:r>
              <a:rPr lang="en-US" sz="2000">
                <a:latin typeface="Calibri  "/>
              </a:rPr>
              <a:t> (2015). </a:t>
            </a:r>
            <a:r>
              <a:rPr lang="en-US" sz="2000">
                <a:latin typeface="Calibri  "/>
                <a:ea typeface="Calibri"/>
                <a:cs typeface="Arial" panose="020B0604020202020204" pitchFamily="34" charset="0"/>
              </a:rPr>
              <a:t>An Overview of Mental Health Issues concerning Individuals with Developmental Disabilities and Positive Behavioral Supports, </a:t>
            </a:r>
            <a:r>
              <a:rPr lang="en-US" sz="2000" i="1">
                <a:latin typeface="Calibri  "/>
                <a:ea typeface="Calibri"/>
                <a:cs typeface="Arial" panose="020B0604020202020204" pitchFamily="34" charset="0"/>
              </a:rPr>
              <a:t>PowerPoint presentation on 5/14/2015 in Waterford, CT</a:t>
            </a:r>
            <a:r>
              <a:rPr lang="en-US" sz="2000">
                <a:latin typeface="Calibri  "/>
                <a:ea typeface="Calibri"/>
                <a:cs typeface="Arial" panose="020B0604020202020204" pitchFamily="34" charset="0"/>
              </a:rPr>
              <a:t>. </a:t>
            </a:r>
          </a:p>
          <a:p>
            <a:r>
              <a:rPr lang="en-US" sz="2000">
                <a:latin typeface="Calibri  "/>
                <a:ea typeface="Calibri"/>
                <a:cs typeface="Arial"/>
              </a:rPr>
              <a:t>Ali, Patel, </a:t>
            </a:r>
            <a:r>
              <a:rPr lang="en-US" sz="2000" err="1">
                <a:latin typeface="Calibri  "/>
                <a:ea typeface="Calibri"/>
                <a:cs typeface="Arial"/>
              </a:rPr>
              <a:t>Avenido</a:t>
            </a:r>
            <a:r>
              <a:rPr lang="en-US" sz="2000">
                <a:latin typeface="Calibri  "/>
                <a:ea typeface="Calibri"/>
                <a:cs typeface="Arial"/>
              </a:rPr>
              <a:t>, Bailey, </a:t>
            </a:r>
            <a:r>
              <a:rPr lang="en-US" sz="2000" err="1">
                <a:latin typeface="Calibri  "/>
                <a:ea typeface="Calibri"/>
                <a:cs typeface="Arial"/>
              </a:rPr>
              <a:t>Jabeen</a:t>
            </a:r>
            <a:r>
              <a:rPr lang="en-US" sz="2000">
                <a:latin typeface="Calibri  "/>
                <a:ea typeface="Calibri"/>
                <a:cs typeface="Arial"/>
              </a:rPr>
              <a:t>, &amp; Riley (2011) Hallucinations: Common features and causes. </a:t>
            </a:r>
            <a:r>
              <a:rPr lang="en-US" sz="2000">
                <a:hlinkClick r:id="rId3"/>
              </a:rPr>
              <a:t>1011CP_Ali.pdf (mdedge.com)</a:t>
            </a:r>
            <a:endParaRPr lang="en-US" sz="2000"/>
          </a:p>
          <a:p>
            <a:r>
              <a:rPr lang="en-US" sz="2000">
                <a:latin typeface="Calibri  "/>
                <a:ea typeface="Calibri"/>
                <a:cs typeface="Arial" panose="020B0604020202020204" pitchFamily="34" charset="0"/>
              </a:rPr>
              <a:t>Al-</a:t>
            </a:r>
            <a:r>
              <a:rPr lang="en-US" sz="2000" err="1">
                <a:latin typeface="Calibri  "/>
                <a:ea typeface="Calibri"/>
                <a:cs typeface="Arial" panose="020B0604020202020204" pitchFamily="34" charset="0"/>
              </a:rPr>
              <a:t>Khudairi</a:t>
            </a:r>
            <a:r>
              <a:rPr lang="en-US" sz="2000">
                <a:latin typeface="Calibri  "/>
                <a:ea typeface="Calibri"/>
                <a:cs typeface="Arial" panose="020B0604020202020204" pitchFamily="34" charset="0"/>
              </a:rPr>
              <a:t>, </a:t>
            </a:r>
            <a:r>
              <a:rPr lang="en-US" sz="2000" err="1">
                <a:latin typeface="Calibri  "/>
                <a:ea typeface="Calibri"/>
                <a:cs typeface="Arial" panose="020B0604020202020204" pitchFamily="34" charset="0"/>
              </a:rPr>
              <a:t>Perera</a:t>
            </a:r>
            <a:r>
              <a:rPr lang="en-US" sz="2000">
                <a:latin typeface="Calibri  "/>
                <a:ea typeface="Calibri"/>
                <a:cs typeface="Arial" panose="020B0604020202020204" pitchFamily="34" charset="0"/>
              </a:rPr>
              <a:t>, </a:t>
            </a:r>
            <a:r>
              <a:rPr lang="en-US" sz="2000" err="1">
                <a:latin typeface="Calibri  "/>
                <a:ea typeface="Calibri"/>
                <a:cs typeface="Arial" panose="020B0604020202020204" pitchFamily="34" charset="0"/>
              </a:rPr>
              <a:t>Solomou</a:t>
            </a:r>
            <a:r>
              <a:rPr lang="en-US" sz="2000">
                <a:latin typeface="Calibri  "/>
                <a:ea typeface="Calibri"/>
                <a:cs typeface="Arial" panose="020B0604020202020204" pitchFamily="34" charset="0"/>
              </a:rPr>
              <a:t>, &amp; Courtenay (June 2019). Adults with intellectual disability and Attention Deficit Hyperactivity Disorder: Clinical characteristics and medication profiles. British Journal of Learning Disabilities, 47 (2), p. 145-152</a:t>
            </a:r>
          </a:p>
          <a:p>
            <a:pPr marL="0" indent="0">
              <a:buNone/>
            </a:pPr>
            <a:endParaRPr lang="en-US" sz="2000">
              <a:cs typeface="Calibri" panose="020F0502020204030204"/>
            </a:endParaRP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20B17E23-5AB8-4DA2-8014-F5517A928644}"/>
              </a:ext>
            </a:extLst>
          </p:cNvPr>
          <p:cNvSpPr>
            <a:spLocks noGrp="1"/>
          </p:cNvSpPr>
          <p:nvPr>
            <p:ph type="sldNum" sz="quarter" idx="12"/>
          </p:nvPr>
        </p:nvSpPr>
        <p:spPr/>
        <p:txBody>
          <a:bodyPr/>
          <a:lstStyle/>
          <a:p>
            <a:fld id="{868FA78A-CD11-437C-92BC-481A11BD4AA8}" type="slidenum">
              <a:rPr lang="en-US" smtClean="0"/>
              <a:t>50</a:t>
            </a:fld>
            <a:endParaRPr lang="en-US"/>
          </a:p>
        </p:txBody>
      </p:sp>
    </p:spTree>
    <p:extLst>
      <p:ext uri="{BB962C8B-B14F-4D97-AF65-F5344CB8AC3E}">
        <p14:creationId xmlns:p14="http://schemas.microsoft.com/office/powerpoint/2010/main" val="1713375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25C790-8617-47C4-9804-F4682FBACFBF}"/>
              </a:ext>
            </a:extLst>
          </p:cNvPr>
          <p:cNvSpPr>
            <a:spLocks noGrp="1"/>
          </p:cNvSpPr>
          <p:nvPr>
            <p:ph type="title"/>
          </p:nvPr>
        </p:nvSpPr>
        <p:spPr>
          <a:xfrm>
            <a:off x="589560" y="856180"/>
            <a:ext cx="4560584" cy="1128068"/>
          </a:xfrm>
        </p:spPr>
        <p:txBody>
          <a:bodyPr vert="horz" lIns="91440" tIns="45720" rIns="91440" bIns="45720" rtlCol="0" anchor="ctr">
            <a:normAutofit fontScale="90000"/>
          </a:bodyPr>
          <a:lstStyle/>
          <a:p>
            <a:r>
              <a:rPr lang="en-US" sz="2800"/>
              <a:t>Schizophrenia Spectrum Disorders &amp; Other Psychotic Disorders</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5ABCBA9-5399-4A01-A8E8-B8369D041083}"/>
              </a:ext>
            </a:extLst>
          </p:cNvPr>
          <p:cNvSpPr>
            <a:spLocks noGrp="1"/>
          </p:cNvSpPr>
          <p:nvPr>
            <p:ph sz="half" idx="1"/>
          </p:nvPr>
        </p:nvSpPr>
        <p:spPr>
          <a:xfrm>
            <a:off x="590719" y="2330505"/>
            <a:ext cx="4559425" cy="3979585"/>
          </a:xfrm>
        </p:spPr>
        <p:txBody>
          <a:bodyPr vert="horz" lIns="91440" tIns="45720" rIns="91440" bIns="45720" rtlCol="0" anchor="ctr">
            <a:normAutofit/>
          </a:bodyPr>
          <a:lstStyle/>
          <a:p>
            <a:r>
              <a:rPr lang="en-US" sz="2000"/>
              <a:t>When we think of psychotic disorders such as Schizophrenia and Schizoaffective we typically think of the positive symptoms that are observable such as hallucinations.  But there is a triad of symptoms: 1) Positive symptoms 2) Negative symptoms 3) Cognitive Symptoms.</a:t>
            </a:r>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a:extLst>
              <a:ext uri="{FF2B5EF4-FFF2-40B4-BE49-F238E27FC236}">
                <a16:creationId xmlns:a16="http://schemas.microsoft.com/office/drawing/2014/main" id="{9FF95BE0-B298-47EA-8AA4-F2F4EEC2A4A0}"/>
              </a:ext>
            </a:extLst>
          </p:cNvPr>
          <p:cNvPicPr>
            <a:picLocks noGrp="1" noChangeAspect="1"/>
          </p:cNvPicPr>
          <p:nvPr>
            <p:ph sz="half" idx="2"/>
          </p:nvPr>
        </p:nvPicPr>
        <p:blipFill rotWithShape="1">
          <a:blip r:embed="rId3">
            <a:extLst>
              <a:ext uri="{837473B0-CC2E-450A-ABE3-18F120FF3D39}">
                <a1611:picAttrSrcUrl xmlns:a1611="http://schemas.microsoft.com/office/drawing/2016/11/main" r:id="rId4"/>
              </a:ext>
            </a:extLst>
          </a:blip>
          <a:srcRect t="2206" r="4" b="3"/>
          <a:stretch/>
        </p:blipFill>
        <p:spPr>
          <a:xfrm>
            <a:off x="5977788" y="799352"/>
            <a:ext cx="5425410" cy="5259296"/>
          </a:xfrm>
          <a:prstGeom prst="rect">
            <a:avLst/>
          </a:prstGeom>
        </p:spPr>
      </p:pic>
      <p:sp>
        <p:nvSpPr>
          <p:cNvPr id="5" name="Slide Number Placeholder 4">
            <a:extLst>
              <a:ext uri="{FF2B5EF4-FFF2-40B4-BE49-F238E27FC236}">
                <a16:creationId xmlns:a16="http://schemas.microsoft.com/office/drawing/2014/main" id="{96D5F2E0-C42A-4A9B-B28D-88DCE0F66209}"/>
              </a:ext>
            </a:extLst>
          </p:cNvPr>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defRPr/>
            </a:pPr>
            <a:fld id="{868FA78A-CD11-437C-92BC-481A11BD4AA8}" type="slidenum">
              <a:rPr lang="en-US" smtClean="0">
                <a:solidFill>
                  <a:prstClr val="black">
                    <a:tint val="75000"/>
                  </a:prstClr>
                </a:solidFill>
                <a:latin typeface="Calibri" panose="020F0502020204030204"/>
              </a:rPr>
              <a:pPr>
                <a:spcAft>
                  <a:spcPts val="600"/>
                </a:spcAft>
                <a:defRPr/>
              </a:pPr>
              <a:t>6</a:t>
            </a:fld>
            <a:endParaRPr lang="en-US">
              <a:solidFill>
                <a:prstClr val="black">
                  <a:tint val="75000"/>
                </a:prstClr>
              </a:solidFill>
              <a:latin typeface="Calibri" panose="020F0502020204030204"/>
            </a:endParaRPr>
          </a:p>
        </p:txBody>
      </p:sp>
      <p:sp>
        <p:nvSpPr>
          <p:cNvPr id="7" name="TextBox 6">
            <a:extLst>
              <a:ext uri="{FF2B5EF4-FFF2-40B4-BE49-F238E27FC236}">
                <a16:creationId xmlns:a16="http://schemas.microsoft.com/office/drawing/2014/main" id="{2DE8CDA2-F51C-4B4F-8B55-F20EDC248BB8}"/>
              </a:ext>
            </a:extLst>
          </p:cNvPr>
          <p:cNvSpPr txBox="1"/>
          <p:nvPr/>
        </p:nvSpPr>
        <p:spPr>
          <a:xfrm>
            <a:off x="9062494" y="5858593"/>
            <a:ext cx="234070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BY-ND</a:t>
            </a:r>
            <a:r>
              <a:rPr lang="en-US" sz="700">
                <a:solidFill>
                  <a:srgbClr val="FFFFFF"/>
                </a:solidFill>
              </a:rPr>
              <a:t>.</a:t>
            </a:r>
          </a:p>
        </p:txBody>
      </p:sp>
    </p:spTree>
    <p:extLst>
      <p:ext uri="{BB962C8B-B14F-4D97-AF65-F5344CB8AC3E}">
        <p14:creationId xmlns:p14="http://schemas.microsoft.com/office/powerpoint/2010/main" val="514696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A4A4B-01A9-4ABF-BEE6-A256CE95D1C0}"/>
              </a:ext>
            </a:extLst>
          </p:cNvPr>
          <p:cNvSpPr>
            <a:spLocks noGrp="1"/>
          </p:cNvSpPr>
          <p:nvPr>
            <p:ph type="title"/>
          </p:nvPr>
        </p:nvSpPr>
        <p:spPr/>
        <p:txBody>
          <a:bodyPr/>
          <a:lstStyle/>
          <a:p>
            <a:r>
              <a:rPr lang="en-US">
                <a:cs typeface="Calibri Light"/>
              </a:rPr>
              <a:t>Positive symptoms           </a:t>
            </a:r>
          </a:p>
        </p:txBody>
      </p:sp>
      <p:sp>
        <p:nvSpPr>
          <p:cNvPr id="3" name="Content Placeholder 2">
            <a:extLst>
              <a:ext uri="{FF2B5EF4-FFF2-40B4-BE49-F238E27FC236}">
                <a16:creationId xmlns:a16="http://schemas.microsoft.com/office/drawing/2014/main" id="{9277E0B8-A29F-47C3-9249-BE6F7DB52060}"/>
              </a:ext>
            </a:extLst>
          </p:cNvPr>
          <p:cNvSpPr>
            <a:spLocks noGrp="1"/>
          </p:cNvSpPr>
          <p:nvPr>
            <p:ph sz="half" idx="1"/>
          </p:nvPr>
        </p:nvSpPr>
        <p:spPr/>
        <p:txBody>
          <a:bodyPr vert="horz" lIns="91440" tIns="45720" rIns="91440" bIns="45720" rtlCol="0" anchor="t">
            <a:normAutofit/>
          </a:bodyPr>
          <a:lstStyle/>
          <a:p>
            <a:r>
              <a:rPr lang="en-US">
                <a:cs typeface="Calibri"/>
              </a:rPr>
              <a:t>Think of these symptoms as something </a:t>
            </a:r>
            <a:r>
              <a:rPr lang="en-US" u="sng">
                <a:cs typeface="Calibri"/>
              </a:rPr>
              <a:t>added</a:t>
            </a:r>
            <a:r>
              <a:rPr lang="en-US">
                <a:cs typeface="Calibri"/>
              </a:rPr>
              <a:t> to the person's typical experiences that others do not have the shared experience of having.</a:t>
            </a:r>
            <a:endParaRPr lang="en-US"/>
          </a:p>
          <a:p>
            <a:endParaRPr lang="en-US">
              <a:cs typeface="Calibri"/>
            </a:endParaRPr>
          </a:p>
          <a:p>
            <a:endParaRPr lang="en-US">
              <a:cs typeface="Calibri"/>
            </a:endParaRPr>
          </a:p>
        </p:txBody>
      </p:sp>
      <p:sp>
        <p:nvSpPr>
          <p:cNvPr id="4" name="Content Placeholder 3">
            <a:extLst>
              <a:ext uri="{FF2B5EF4-FFF2-40B4-BE49-F238E27FC236}">
                <a16:creationId xmlns:a16="http://schemas.microsoft.com/office/drawing/2014/main" id="{9230086F-987A-4DE7-BE46-D7D80902EA7E}"/>
              </a:ext>
            </a:extLst>
          </p:cNvPr>
          <p:cNvSpPr>
            <a:spLocks noGrp="1"/>
          </p:cNvSpPr>
          <p:nvPr>
            <p:ph sz="half" idx="2"/>
          </p:nvPr>
        </p:nvSpPr>
        <p:spPr/>
        <p:txBody>
          <a:bodyPr vert="horz" lIns="91440" tIns="45720" rIns="91440" bIns="45720" rtlCol="0" anchor="t">
            <a:normAutofit/>
          </a:bodyPr>
          <a:lstStyle/>
          <a:p>
            <a:r>
              <a:rPr lang="en-US">
                <a:ea typeface="+mn-lt"/>
                <a:cs typeface="+mn-lt"/>
              </a:rPr>
              <a:t>Hallucinations (Auditory, Visual, Olfactory, Tactile, Gustatory)</a:t>
            </a:r>
          </a:p>
          <a:p>
            <a:r>
              <a:rPr lang="en-US">
                <a:ea typeface="+mn-lt"/>
                <a:cs typeface="+mn-lt"/>
              </a:rPr>
              <a:t>Delusions </a:t>
            </a:r>
          </a:p>
          <a:p>
            <a:r>
              <a:rPr lang="en-US">
                <a:cs typeface="Calibri"/>
              </a:rPr>
              <a:t>Paranoia  </a:t>
            </a:r>
          </a:p>
          <a:p>
            <a:r>
              <a:rPr lang="en-US">
                <a:cs typeface="Calibri"/>
              </a:rPr>
              <a:t>Ideas of Reference </a:t>
            </a:r>
          </a:p>
          <a:p>
            <a:r>
              <a:rPr lang="en-US">
                <a:cs typeface="Calibri"/>
              </a:rPr>
              <a:t>Thought Broadcasting</a:t>
            </a:r>
          </a:p>
          <a:p>
            <a:r>
              <a:rPr lang="en-US">
                <a:cs typeface="Calibri"/>
              </a:rPr>
              <a:t>Loose Associations</a:t>
            </a:r>
          </a:p>
          <a:p>
            <a:endParaRPr lang="en-US">
              <a:cs typeface="Calibri"/>
            </a:endParaRPr>
          </a:p>
          <a:p>
            <a:endParaRPr lang="en-US">
              <a:cs typeface="Calibri"/>
            </a:endParaRPr>
          </a:p>
        </p:txBody>
      </p:sp>
      <p:sp>
        <p:nvSpPr>
          <p:cNvPr id="5" name="Slide Number Placeholder 4">
            <a:extLst>
              <a:ext uri="{FF2B5EF4-FFF2-40B4-BE49-F238E27FC236}">
                <a16:creationId xmlns:a16="http://schemas.microsoft.com/office/drawing/2014/main" id="{168CDFB3-22E2-4D4F-8FE7-3329D91384DD}"/>
              </a:ext>
            </a:extLst>
          </p:cNvPr>
          <p:cNvSpPr>
            <a:spLocks noGrp="1"/>
          </p:cNvSpPr>
          <p:nvPr>
            <p:ph type="sldNum" sz="quarter" idx="12"/>
          </p:nvPr>
        </p:nvSpPr>
        <p:spPr/>
        <p:txBody>
          <a:bodyPr/>
          <a:lstStyle/>
          <a:p>
            <a:fld id="{868FA78A-CD11-437C-92BC-481A11BD4AA8}" type="slidenum">
              <a:rPr lang="en-US" smtClean="0"/>
              <a:t>7</a:t>
            </a:fld>
            <a:endParaRPr lang="en-US"/>
          </a:p>
        </p:txBody>
      </p:sp>
      <p:pic>
        <p:nvPicPr>
          <p:cNvPr id="6" name="Picture 6">
            <a:extLst>
              <a:ext uri="{FF2B5EF4-FFF2-40B4-BE49-F238E27FC236}">
                <a16:creationId xmlns:a16="http://schemas.microsoft.com/office/drawing/2014/main" id="{72B7DE60-B2BD-41F7-9E4C-634C017BEE2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60400" y="3861451"/>
            <a:ext cx="4935620" cy="2316783"/>
          </a:xfrm>
          <a:prstGeom prst="rect">
            <a:avLst/>
          </a:prstGeom>
        </p:spPr>
      </p:pic>
      <p:sp>
        <p:nvSpPr>
          <p:cNvPr id="7" name="TextBox 6">
            <a:extLst>
              <a:ext uri="{FF2B5EF4-FFF2-40B4-BE49-F238E27FC236}">
                <a16:creationId xmlns:a16="http://schemas.microsoft.com/office/drawing/2014/main" id="{7AF6E846-B63B-4392-B9F5-4DF3D092F994}"/>
              </a:ext>
            </a:extLst>
          </p:cNvPr>
          <p:cNvSpPr txBox="1"/>
          <p:nvPr/>
        </p:nvSpPr>
        <p:spPr>
          <a:xfrm>
            <a:off x="660400" y="6138278"/>
            <a:ext cx="4935620" cy="357605"/>
          </a:xfrm>
          <a:prstGeom prst="rect">
            <a:avLst/>
          </a:prstGeom>
        </p:spPr>
        <p:txBody>
          <a:bodyPr>
            <a:normAutofit fontScale="85000" lnSpcReduction="10000"/>
          </a:bodyPr>
          <a:lstStyle/>
          <a:p>
            <a:r>
              <a:rPr lang="en-US">
                <a:hlinkClick r:id="rId4"/>
              </a:rPr>
              <a:t>This Photo</a:t>
            </a:r>
            <a:r>
              <a:rPr lang="en-US"/>
              <a:t> by Unknown author is licensed under </a:t>
            </a:r>
            <a:r>
              <a:rPr lang="en-US">
                <a:hlinkClick r:id="rId5"/>
              </a:rPr>
              <a:t>CC BY</a:t>
            </a:r>
            <a:r>
              <a:rPr lang="en-US"/>
              <a:t>.</a:t>
            </a:r>
          </a:p>
        </p:txBody>
      </p:sp>
    </p:spTree>
    <p:extLst>
      <p:ext uri="{BB962C8B-B14F-4D97-AF65-F5344CB8AC3E}">
        <p14:creationId xmlns:p14="http://schemas.microsoft.com/office/powerpoint/2010/main" val="3069104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6E4B9D7-F2CE-4A0E-BFEB-D60A68791F4D}"/>
              </a:ext>
            </a:extLst>
          </p:cNvPr>
          <p:cNvSpPr>
            <a:spLocks noGrp="1"/>
          </p:cNvSpPr>
          <p:nvPr>
            <p:ph type="title"/>
          </p:nvPr>
        </p:nvSpPr>
        <p:spPr>
          <a:xfrm>
            <a:off x="838200" y="1412488"/>
            <a:ext cx="2899189" cy="4363844"/>
          </a:xfrm>
        </p:spPr>
        <p:txBody>
          <a:bodyPr anchor="t">
            <a:normAutofit/>
          </a:bodyPr>
          <a:lstStyle/>
          <a:p>
            <a:r>
              <a:rPr lang="en-US" sz="3700">
                <a:solidFill>
                  <a:srgbClr val="FFFFFF"/>
                </a:solidFill>
              </a:rPr>
              <a:t>Other causes for hallucinations that are not psychiatric</a:t>
            </a:r>
          </a:p>
        </p:txBody>
      </p:sp>
      <p:sp>
        <p:nvSpPr>
          <p:cNvPr id="3" name="Content Placeholder 2">
            <a:extLst>
              <a:ext uri="{FF2B5EF4-FFF2-40B4-BE49-F238E27FC236}">
                <a16:creationId xmlns:a16="http://schemas.microsoft.com/office/drawing/2014/main" id="{72A00748-CEA5-42FE-A9DD-4CF870C27B8B}"/>
              </a:ext>
            </a:extLst>
          </p:cNvPr>
          <p:cNvSpPr>
            <a:spLocks noGrp="1"/>
          </p:cNvSpPr>
          <p:nvPr>
            <p:ph sz="half" idx="1"/>
          </p:nvPr>
        </p:nvSpPr>
        <p:spPr>
          <a:xfrm>
            <a:off x="4380855" y="1412489"/>
            <a:ext cx="3427283" cy="4363844"/>
          </a:xfrm>
        </p:spPr>
        <p:txBody>
          <a:bodyPr>
            <a:normAutofit/>
          </a:bodyPr>
          <a:lstStyle/>
          <a:p>
            <a:r>
              <a:rPr lang="en-US" sz="2000"/>
              <a:t>Lack of sleep/Insominia (AH)</a:t>
            </a:r>
          </a:p>
          <a:p>
            <a:r>
              <a:rPr lang="en-US" sz="2000"/>
              <a:t>Dementia (AH, VH)</a:t>
            </a:r>
          </a:p>
          <a:p>
            <a:r>
              <a:rPr lang="en-US" sz="2000"/>
              <a:t>Migraines (AH, VH)</a:t>
            </a:r>
          </a:p>
          <a:p>
            <a:r>
              <a:rPr lang="en-US" sz="2000"/>
              <a:t>Substance Abuse (i.e., cocaine/amphetamines TH)</a:t>
            </a:r>
          </a:p>
          <a:p>
            <a:r>
              <a:rPr lang="en-US" sz="2000"/>
              <a:t>Grieving/Mourning</a:t>
            </a:r>
          </a:p>
          <a:p>
            <a:r>
              <a:rPr lang="en-US" sz="2000"/>
              <a:t>Damage to the brain/epilepsy (OH)</a:t>
            </a:r>
          </a:p>
          <a:p>
            <a:r>
              <a:rPr lang="en-US" sz="2000"/>
              <a:t>Medication Side effects</a:t>
            </a:r>
          </a:p>
          <a:p>
            <a:endParaRPr lang="en-US" sz="2000"/>
          </a:p>
        </p:txBody>
      </p:sp>
      <p:cxnSp>
        <p:nvCxnSpPr>
          <p:cNvPr id="12" name="Straight Connector 11">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90DA0339-2677-4F41-B64F-05646BABFE90}"/>
              </a:ext>
            </a:extLst>
          </p:cNvPr>
          <p:cNvSpPr>
            <a:spLocks noGrp="1"/>
          </p:cNvSpPr>
          <p:nvPr>
            <p:ph sz="half" idx="2"/>
          </p:nvPr>
        </p:nvSpPr>
        <p:spPr>
          <a:xfrm>
            <a:off x="8451604" y="1412489"/>
            <a:ext cx="3197701" cy="4363844"/>
          </a:xfrm>
        </p:spPr>
        <p:txBody>
          <a:bodyPr>
            <a:normAutofit/>
          </a:bodyPr>
          <a:lstStyle/>
          <a:p>
            <a:r>
              <a:rPr lang="en-US" sz="2000"/>
              <a:t>Deficiencies in Vitamins </a:t>
            </a:r>
          </a:p>
          <a:p>
            <a:r>
              <a:rPr lang="en-US" sz="2000"/>
              <a:t>Diseases of the Ear </a:t>
            </a:r>
          </a:p>
          <a:p>
            <a:r>
              <a:rPr lang="en-US" sz="2000"/>
              <a:t>Stroke</a:t>
            </a:r>
          </a:p>
          <a:p>
            <a:r>
              <a:rPr lang="en-US" sz="2000"/>
              <a:t>Delirium</a:t>
            </a:r>
          </a:p>
          <a:p>
            <a:r>
              <a:rPr lang="en-US" sz="2000"/>
              <a:t>Auditory nerve disease</a:t>
            </a:r>
          </a:p>
          <a:p>
            <a:r>
              <a:rPr lang="en-US" sz="2000"/>
              <a:t>CNS disorders</a:t>
            </a:r>
          </a:p>
          <a:p>
            <a:r>
              <a:rPr lang="en-US" sz="2000"/>
              <a:t>Optic nerve disorders (VH)</a:t>
            </a:r>
          </a:p>
          <a:p>
            <a:r>
              <a:rPr lang="en-US" sz="2000"/>
              <a:t>Parkinson’s disease (VH)</a:t>
            </a:r>
          </a:p>
          <a:p>
            <a:endParaRPr lang="en-US" sz="2000"/>
          </a:p>
          <a:p>
            <a:endParaRPr lang="en-US" sz="2000"/>
          </a:p>
        </p:txBody>
      </p:sp>
      <p:sp>
        <p:nvSpPr>
          <p:cNvPr id="5" name="Slide Number Placeholder 4">
            <a:extLst>
              <a:ext uri="{FF2B5EF4-FFF2-40B4-BE49-F238E27FC236}">
                <a16:creationId xmlns:a16="http://schemas.microsoft.com/office/drawing/2014/main" id="{5EA01BA3-0B49-45A6-9F14-730B18D7C39D}"/>
              </a:ext>
            </a:extLst>
          </p:cNvPr>
          <p:cNvSpPr>
            <a:spLocks noGrp="1"/>
          </p:cNvSpPr>
          <p:nvPr>
            <p:ph type="sldNum" sz="quarter" idx="12"/>
          </p:nvPr>
        </p:nvSpPr>
        <p:spPr>
          <a:xfrm>
            <a:off x="9202366" y="6356350"/>
            <a:ext cx="2151434" cy="365125"/>
          </a:xfrm>
        </p:spPr>
        <p:txBody>
          <a:bodyPr>
            <a:normAutofit/>
          </a:bodyPr>
          <a:lstStyle/>
          <a:p>
            <a:pPr>
              <a:spcAft>
                <a:spcPts val="600"/>
              </a:spcAft>
            </a:pPr>
            <a:fld id="{868FA78A-CD11-437C-92BC-481A11BD4AA8}" type="slidenum">
              <a:rPr lang="en-US" smtClean="0"/>
              <a:pPr>
                <a:spcAft>
                  <a:spcPts val="600"/>
                </a:spcAft>
              </a:pPr>
              <a:t>8</a:t>
            </a:fld>
            <a:endParaRPr lang="en-US"/>
          </a:p>
        </p:txBody>
      </p:sp>
    </p:spTree>
    <p:extLst>
      <p:ext uri="{BB962C8B-B14F-4D97-AF65-F5344CB8AC3E}">
        <p14:creationId xmlns:p14="http://schemas.microsoft.com/office/powerpoint/2010/main" val="2413855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347EC3-8AA1-4C00-BBB4-E29FE0F81FE6}"/>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Negative Symptoms</a:t>
            </a:r>
          </a:p>
        </p:txBody>
      </p:sp>
      <p:sp>
        <p:nvSpPr>
          <p:cNvPr id="2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871B27E-6E53-4FF3-A802-FDE1C1C04ACC}"/>
              </a:ext>
            </a:extLst>
          </p:cNvPr>
          <p:cNvSpPr>
            <a:spLocks noGrp="1"/>
          </p:cNvSpPr>
          <p:nvPr>
            <p:ph sz="half" idx="1"/>
          </p:nvPr>
        </p:nvSpPr>
        <p:spPr>
          <a:xfrm>
            <a:off x="640080" y="2872899"/>
            <a:ext cx="4243589" cy="3320668"/>
          </a:xfrm>
        </p:spPr>
        <p:txBody>
          <a:bodyPr vert="horz" lIns="91440" tIns="45720" rIns="91440" bIns="45720" rtlCol="0" anchor="t">
            <a:normAutofit/>
          </a:bodyPr>
          <a:lstStyle/>
          <a:p>
            <a:pPr marL="0" indent="0">
              <a:buNone/>
            </a:pPr>
            <a:r>
              <a:rPr lang="en-US" sz="2000"/>
              <a:t>Think of this as what is subtracted or taken away from the person's experience with examples being:</a:t>
            </a:r>
            <a:endParaRPr lang="en-US"/>
          </a:p>
          <a:p>
            <a:r>
              <a:rPr lang="en-US" sz="2000"/>
              <a:t>Avolition</a:t>
            </a:r>
            <a:endParaRPr lang="en-US" sz="2000">
              <a:cs typeface="Calibri"/>
            </a:endParaRPr>
          </a:p>
          <a:p>
            <a:r>
              <a:rPr lang="en-US" sz="2000"/>
              <a:t>Flat Affect</a:t>
            </a:r>
            <a:endParaRPr lang="en-US" sz="2000">
              <a:cs typeface="Calibri"/>
            </a:endParaRPr>
          </a:p>
          <a:p>
            <a:r>
              <a:rPr lang="en-US" sz="2000"/>
              <a:t>Diminished interest </a:t>
            </a:r>
            <a:endParaRPr lang="en-US" sz="2000">
              <a:cs typeface="Calibri"/>
            </a:endParaRPr>
          </a:p>
          <a:p>
            <a:r>
              <a:rPr lang="en-US" sz="2000"/>
              <a:t>Lack of pleasure (Anhedonia)</a:t>
            </a:r>
            <a:endParaRPr lang="en-US" sz="2000">
              <a:cs typeface="Calibri"/>
            </a:endParaRPr>
          </a:p>
          <a:p>
            <a:r>
              <a:rPr lang="en-US" sz="2000"/>
              <a:t>Decrease social interest</a:t>
            </a:r>
            <a:endParaRPr lang="en-US" sz="2000">
              <a:cs typeface="Calibri"/>
            </a:endParaRPr>
          </a:p>
          <a:p>
            <a:endParaRPr lang="en-US" sz="2000"/>
          </a:p>
          <a:p>
            <a:endParaRPr lang="en-US" sz="2000"/>
          </a:p>
        </p:txBody>
      </p:sp>
      <p:pic>
        <p:nvPicPr>
          <p:cNvPr id="6" name="Picture 6">
            <a:extLst>
              <a:ext uri="{FF2B5EF4-FFF2-40B4-BE49-F238E27FC236}">
                <a16:creationId xmlns:a16="http://schemas.microsoft.com/office/drawing/2014/main" id="{6217ACE7-C722-436A-B902-8821FFF82009}"/>
              </a:ext>
            </a:extLst>
          </p:cNvPr>
          <p:cNvPicPr>
            <a:picLocks noGrp="1" noChangeAspect="1"/>
          </p:cNvPicPr>
          <p:nvPr>
            <p:ph sz="half" idx="2"/>
          </p:nvPr>
        </p:nvPicPr>
        <p:blipFill rotWithShape="1">
          <a:blip r:embed="rId3">
            <a:extLst>
              <a:ext uri="{837473B0-CC2E-450A-ABE3-18F120FF3D39}">
                <a1611:picAttrSrcUrl xmlns:a1611="http://schemas.microsoft.com/office/drawing/2016/11/main" r:id="rId4"/>
              </a:ext>
            </a:extLst>
          </a:blip>
          <a:srcRect l="5917" r="2738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Slide Number Placeholder 4">
            <a:extLst>
              <a:ext uri="{FF2B5EF4-FFF2-40B4-BE49-F238E27FC236}">
                <a16:creationId xmlns:a16="http://schemas.microsoft.com/office/drawing/2014/main" id="{1E55035C-D318-4C97-98A4-60189A9F856C}"/>
              </a:ext>
            </a:extLst>
          </p:cNvPr>
          <p:cNvSpPr>
            <a:spLocks noGrp="1"/>
          </p:cNvSpPr>
          <p:nvPr>
            <p:ph type="sldNum" sz="quarter" idx="12"/>
          </p:nvPr>
        </p:nvSpPr>
        <p:spPr>
          <a:xfrm>
            <a:off x="10439400" y="6356350"/>
            <a:ext cx="914400" cy="365125"/>
          </a:xfrm>
        </p:spPr>
        <p:txBody>
          <a:bodyPr vert="horz" lIns="91440" tIns="45720" rIns="91440" bIns="45720" rtlCol="0" anchor="ctr">
            <a:normAutofit/>
          </a:bodyPr>
          <a:lstStyle/>
          <a:p>
            <a:pPr>
              <a:spcAft>
                <a:spcPts val="600"/>
              </a:spcAft>
              <a:defRPr/>
            </a:pPr>
            <a:fld id="{868FA78A-CD11-437C-92BC-481A11BD4AA8}" type="slidenum">
              <a:rPr lang="en-US">
                <a:solidFill>
                  <a:srgbClr val="FFFFFF"/>
                </a:solidFill>
                <a:latin typeface="Calibri" panose="020F0502020204030204"/>
              </a:rPr>
              <a:pPr>
                <a:spcAft>
                  <a:spcPts val="600"/>
                </a:spcAft>
                <a:defRPr/>
              </a:pPr>
              <a:t>9</a:t>
            </a:fld>
            <a:endParaRPr lang="en-US">
              <a:solidFill>
                <a:srgbClr val="FFFFFF"/>
              </a:solidFill>
              <a:latin typeface="Calibri" panose="020F0502020204030204"/>
            </a:endParaRPr>
          </a:p>
        </p:txBody>
      </p:sp>
      <p:sp>
        <p:nvSpPr>
          <p:cNvPr id="7" name="TextBox 6">
            <a:extLst>
              <a:ext uri="{FF2B5EF4-FFF2-40B4-BE49-F238E27FC236}">
                <a16:creationId xmlns:a16="http://schemas.microsoft.com/office/drawing/2014/main" id="{9BFA058A-3355-48AA-9C5C-BDCB8E3FA114}"/>
              </a:ext>
            </a:extLst>
          </p:cNvPr>
          <p:cNvSpPr txBox="1"/>
          <p:nvPr/>
        </p:nvSpPr>
        <p:spPr>
          <a:xfrm>
            <a:off x="9851296" y="6657945"/>
            <a:ext cx="234070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BY-ND</a:t>
            </a:r>
            <a:r>
              <a:rPr lang="en-US" sz="700">
                <a:solidFill>
                  <a:srgbClr val="FFFFFF"/>
                </a:solidFill>
              </a:rPr>
              <a:t>.</a:t>
            </a:r>
          </a:p>
        </p:txBody>
      </p:sp>
    </p:spTree>
    <p:extLst>
      <p:ext uri="{BB962C8B-B14F-4D97-AF65-F5344CB8AC3E}">
        <p14:creationId xmlns:p14="http://schemas.microsoft.com/office/powerpoint/2010/main" val="34667811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7148</Words>
  <Application>Microsoft Office PowerPoint</Application>
  <PresentationFormat>Widescreen</PresentationFormat>
  <Paragraphs>607</Paragraphs>
  <Slides>50</Slides>
  <Notes>21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50</vt:i4>
      </vt:variant>
    </vt:vector>
  </HeadingPairs>
  <TitlesOfParts>
    <vt:vector size="59" baseType="lpstr">
      <vt:lpstr>Arial</vt:lpstr>
      <vt:lpstr>Arial Black</vt:lpstr>
      <vt:lpstr>Calibri</vt:lpstr>
      <vt:lpstr>Calibri  </vt:lpstr>
      <vt:lpstr>Calibri Light</vt:lpstr>
      <vt:lpstr>Times New Roman</vt:lpstr>
      <vt:lpstr>Wingdings</vt:lpstr>
      <vt:lpstr>Office Theme</vt:lpstr>
      <vt:lpstr>1_Office Theme</vt:lpstr>
      <vt:lpstr>Mental Health Diagnoses &amp; I/DD January 28, 2022 </vt:lpstr>
      <vt:lpstr>PowerPoint Presentation</vt:lpstr>
      <vt:lpstr>Neurocognitive Disorder  (Delirium; Mild or Major NCD)</vt:lpstr>
      <vt:lpstr>Behavioral Considerations for Dementia</vt:lpstr>
      <vt:lpstr>Down Syndrome Insights</vt:lpstr>
      <vt:lpstr>Schizophrenia Spectrum Disorders &amp; Other Psychotic Disorders</vt:lpstr>
      <vt:lpstr>Positive symptoms           </vt:lpstr>
      <vt:lpstr>Other causes for hallucinations that are not psychiatric</vt:lpstr>
      <vt:lpstr>Negative Symptoms</vt:lpstr>
      <vt:lpstr>Cognitive Symptoms</vt:lpstr>
      <vt:lpstr>Treatment &amp; Changes</vt:lpstr>
      <vt:lpstr>Depression to Mania Scale</vt:lpstr>
      <vt:lpstr>Mood  Disorders:  Depressive Episode Symptoms</vt:lpstr>
      <vt:lpstr>Mood Disorders: Manic Episode Symptoms</vt:lpstr>
      <vt:lpstr>Adult Mood Disorders:   Depressive</vt:lpstr>
      <vt:lpstr>Adult Mood Disorders:  Bipolar</vt:lpstr>
      <vt:lpstr>PowerPoint Presentation</vt:lpstr>
      <vt:lpstr>Mood Disorder Insights</vt:lpstr>
      <vt:lpstr>Sleep-Wake Disorders: Insomnia</vt:lpstr>
      <vt:lpstr>Sleep HYGEINE</vt:lpstr>
      <vt:lpstr>Breathing-Related Sleep Disorders:  Sleep Apnea</vt:lpstr>
      <vt:lpstr>PowerPoint Presentation</vt:lpstr>
      <vt:lpstr>Adult</vt:lpstr>
      <vt:lpstr>ADHD and IDD</vt:lpstr>
      <vt:lpstr>PowerPoint Presentation</vt:lpstr>
      <vt:lpstr>PowerPoint Presentation</vt:lpstr>
      <vt:lpstr>Practical Strategies for Working with Someone with ADHD </vt:lpstr>
      <vt:lpstr>PowerPoint Presentation</vt:lpstr>
      <vt:lpstr>Common Anxiety Disorders </vt:lpstr>
      <vt:lpstr>PowerPoint Presentation</vt:lpstr>
      <vt:lpstr>Obsessive-Compulsive and Related Disorders </vt:lpstr>
      <vt:lpstr>Treatment for OCD</vt:lpstr>
      <vt:lpstr>Anxiety Reduction Strategies Within a Home </vt:lpstr>
      <vt:lpstr>Reducing Anxiety with Medical and Other Procedures </vt:lpstr>
      <vt:lpstr>PowerPoint Presentation</vt:lpstr>
      <vt:lpstr>What is Trauma? </vt:lpstr>
      <vt:lpstr>Types of Trauma</vt:lpstr>
      <vt:lpstr>Developmental Trauma</vt:lpstr>
      <vt:lpstr>Trauma and ID (slide reference: Karyn Harvey, Ph.D. – “Trauma Informed Interventions with Individuals with Intellectual Disabilities”)</vt:lpstr>
      <vt:lpstr>Symptoms of Trauma</vt:lpstr>
      <vt:lpstr>Treatment of Trauma – Trauma Informed Care Approaches       </vt:lpstr>
      <vt:lpstr>Additional Treatments to Address Trauma     </vt:lpstr>
      <vt:lpstr>Medication considerations slide reference: psychiatryadvsor.com  </vt:lpstr>
      <vt:lpstr>PowerPoint Presentation</vt:lpstr>
      <vt:lpstr>What is personality disorder?</vt:lpstr>
      <vt:lpstr>PowerPoint Presentation</vt:lpstr>
      <vt:lpstr>Personality disorder in individuals with intellectual disabilities Slide content reference: Zilla Webb, Intellectual Disabilities and Personality Disorder: An integrated approach.</vt:lpstr>
      <vt:lpstr>Problems experienced by individuals with intellectual  disabilities and personality disorder Slide content reference: Zilla Webb, Intellectual Disabilities and Personality Disorder: An integrated approach.</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Diagnoses &amp; I/DD January 28, 2022</dc:title>
  <dc:creator>Lloyd, Brooke</dc:creator>
  <cp:lastModifiedBy>Lloyd, Brooke</cp:lastModifiedBy>
  <cp:revision>2</cp:revision>
  <dcterms:created xsi:type="dcterms:W3CDTF">2022-01-27T18:19:21Z</dcterms:created>
  <dcterms:modified xsi:type="dcterms:W3CDTF">2022-02-01T16:36:37Z</dcterms:modified>
</cp:coreProperties>
</file>