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 id="2147483669" r:id="rId2"/>
  </p:sldMasterIdLst>
  <p:notesMasterIdLst>
    <p:notesMasterId r:id="rId26"/>
  </p:notesMasterIdLst>
  <p:sldIdLst>
    <p:sldId id="262" r:id="rId3"/>
    <p:sldId id="263" r:id="rId4"/>
    <p:sldId id="265" r:id="rId5"/>
    <p:sldId id="268" r:id="rId6"/>
    <p:sldId id="269" r:id="rId7"/>
    <p:sldId id="270" r:id="rId8"/>
    <p:sldId id="271" r:id="rId9"/>
    <p:sldId id="274"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Lst>
  <p:sldSz cx="9144000" cy="5143500" type="screen16x9"/>
  <p:notesSz cx="6858000" cy="9144000"/>
  <p:embeddedFontLst>
    <p:embeddedFont>
      <p:font typeface="Poppins" panose="00000500000000000000" pitchFamily="2" charset="0"/>
      <p:regular r:id="rId27"/>
      <p:bold r:id="rId28"/>
      <p:italic r:id="rId29"/>
      <p:boldItalic r:id="rId30"/>
    </p:embeddedFont>
    <p:embeddedFont>
      <p:font typeface="Poppins SemiBold" panose="00000700000000000000" pitchFamily="2"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70E8"/>
    <a:srgbClr val="04722F"/>
    <a:srgbClr val="02B346"/>
    <a:srgbClr val="003D9C"/>
    <a:srgbClr val="7094F5"/>
    <a:srgbClr val="7094F4"/>
    <a:srgbClr val="92343D"/>
    <a:srgbClr val="D7333D"/>
    <a:srgbClr val="F9A91A"/>
    <a:srgbClr val="F171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260559-542A-43AC-8F3F-47DFAAB57767}" v="1" dt="2025-01-06T19:55:02.3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0" autoAdjust="0"/>
    <p:restoredTop sz="94660"/>
  </p:normalViewPr>
  <p:slideViewPr>
    <p:cSldViewPr snapToGrid="0">
      <p:cViewPr varScale="1">
        <p:scale>
          <a:sx n="158" d="100"/>
          <a:sy n="158" d="100"/>
        </p:scale>
        <p:origin x="246" y="13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schemas.microsoft.com/office/2016/11/relationships/changesInfo" Target="changesInfos/changesInfo1.xml"/><Relationship Id="rId21" Type="http://schemas.openxmlformats.org/officeDocument/2006/relationships/slide" Target="slides/slide19.xml"/><Relationship Id="rId34"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szalek, Eric" userId="b1b90222-95bf-41c6-93d4-08485d1ac77d" providerId="ADAL" clId="{11260559-542A-43AC-8F3F-47DFAAB57767}"/>
    <pc:docChg chg="undo redo custSel modSld">
      <pc:chgData name="Marszalek, Eric" userId="b1b90222-95bf-41c6-93d4-08485d1ac77d" providerId="ADAL" clId="{11260559-542A-43AC-8F3F-47DFAAB57767}" dt="2025-01-06T19:55:31.790" v="192" actId="33524"/>
      <pc:docMkLst>
        <pc:docMk/>
      </pc:docMkLst>
      <pc:sldChg chg="modSp mod">
        <pc:chgData name="Marszalek, Eric" userId="b1b90222-95bf-41c6-93d4-08485d1ac77d" providerId="ADAL" clId="{11260559-542A-43AC-8F3F-47DFAAB57767}" dt="2025-01-06T19:43:40.535" v="22" actId="6549"/>
        <pc:sldMkLst>
          <pc:docMk/>
          <pc:sldMk cId="1922477565" sldId="263"/>
        </pc:sldMkLst>
        <pc:spChg chg="mod">
          <ac:chgData name="Marszalek, Eric" userId="b1b90222-95bf-41c6-93d4-08485d1ac77d" providerId="ADAL" clId="{11260559-542A-43AC-8F3F-47DFAAB57767}" dt="2025-01-06T19:43:40.535" v="22" actId="6549"/>
          <ac:spMkLst>
            <pc:docMk/>
            <pc:sldMk cId="1922477565" sldId="263"/>
            <ac:spMk id="6" creationId="{CD1D1C17-6279-E2F9-5E3B-7E3F30A007A3}"/>
          </ac:spMkLst>
        </pc:spChg>
      </pc:sldChg>
      <pc:sldChg chg="modSp mod">
        <pc:chgData name="Marszalek, Eric" userId="b1b90222-95bf-41c6-93d4-08485d1ac77d" providerId="ADAL" clId="{11260559-542A-43AC-8F3F-47DFAAB57767}" dt="2025-01-06T19:46:48.391" v="33" actId="27636"/>
        <pc:sldMkLst>
          <pc:docMk/>
          <pc:sldMk cId="3553786730" sldId="269"/>
        </pc:sldMkLst>
        <pc:spChg chg="mod">
          <ac:chgData name="Marszalek, Eric" userId="b1b90222-95bf-41c6-93d4-08485d1ac77d" providerId="ADAL" clId="{11260559-542A-43AC-8F3F-47DFAAB57767}" dt="2025-01-06T19:45:52.755" v="24" actId="20577"/>
          <ac:spMkLst>
            <pc:docMk/>
            <pc:sldMk cId="3553786730" sldId="269"/>
            <ac:spMk id="2" creationId="{B4C46140-BA8C-CBA9-8D2F-5FCEE56DD313}"/>
          </ac:spMkLst>
        </pc:spChg>
        <pc:spChg chg="mod">
          <ac:chgData name="Marszalek, Eric" userId="b1b90222-95bf-41c6-93d4-08485d1ac77d" providerId="ADAL" clId="{11260559-542A-43AC-8F3F-47DFAAB57767}" dt="2025-01-06T19:46:48.391" v="33" actId="27636"/>
          <ac:spMkLst>
            <pc:docMk/>
            <pc:sldMk cId="3553786730" sldId="269"/>
            <ac:spMk id="3" creationId="{48290C31-553A-CBA6-79A1-7694631B5068}"/>
          </ac:spMkLst>
        </pc:spChg>
      </pc:sldChg>
      <pc:sldChg chg="modSp mod">
        <pc:chgData name="Marszalek, Eric" userId="b1b90222-95bf-41c6-93d4-08485d1ac77d" providerId="ADAL" clId="{11260559-542A-43AC-8F3F-47DFAAB57767}" dt="2025-01-06T19:47:27.269" v="35" actId="33524"/>
        <pc:sldMkLst>
          <pc:docMk/>
          <pc:sldMk cId="1764275808" sldId="271"/>
        </pc:sldMkLst>
        <pc:spChg chg="mod">
          <ac:chgData name="Marszalek, Eric" userId="b1b90222-95bf-41c6-93d4-08485d1ac77d" providerId="ADAL" clId="{11260559-542A-43AC-8F3F-47DFAAB57767}" dt="2025-01-06T19:47:27.269" v="35" actId="33524"/>
          <ac:spMkLst>
            <pc:docMk/>
            <pc:sldMk cId="1764275808" sldId="271"/>
            <ac:spMk id="3" creationId="{E19F2C62-E484-FD6B-0160-C1ED643ECD8C}"/>
          </ac:spMkLst>
        </pc:spChg>
      </pc:sldChg>
      <pc:sldChg chg="modSp mod">
        <pc:chgData name="Marszalek, Eric" userId="b1b90222-95bf-41c6-93d4-08485d1ac77d" providerId="ADAL" clId="{11260559-542A-43AC-8F3F-47DFAAB57767}" dt="2025-01-06T19:47:38.416" v="36" actId="33524"/>
        <pc:sldMkLst>
          <pc:docMk/>
          <pc:sldMk cId="1924156924" sldId="276"/>
        </pc:sldMkLst>
        <pc:spChg chg="mod">
          <ac:chgData name="Marszalek, Eric" userId="b1b90222-95bf-41c6-93d4-08485d1ac77d" providerId="ADAL" clId="{11260559-542A-43AC-8F3F-47DFAAB57767}" dt="2025-01-06T19:47:38.416" v="36" actId="33524"/>
          <ac:spMkLst>
            <pc:docMk/>
            <pc:sldMk cId="1924156924" sldId="276"/>
            <ac:spMk id="3" creationId="{2FAB57C3-F689-06A3-C725-040DFCC34B8A}"/>
          </ac:spMkLst>
        </pc:spChg>
      </pc:sldChg>
      <pc:sldChg chg="modSp mod">
        <pc:chgData name="Marszalek, Eric" userId="b1b90222-95bf-41c6-93d4-08485d1ac77d" providerId="ADAL" clId="{11260559-542A-43AC-8F3F-47DFAAB57767}" dt="2025-01-06T19:47:55.063" v="42" actId="20577"/>
        <pc:sldMkLst>
          <pc:docMk/>
          <pc:sldMk cId="3341115738" sldId="278"/>
        </pc:sldMkLst>
        <pc:spChg chg="mod">
          <ac:chgData name="Marszalek, Eric" userId="b1b90222-95bf-41c6-93d4-08485d1ac77d" providerId="ADAL" clId="{11260559-542A-43AC-8F3F-47DFAAB57767}" dt="2025-01-06T19:47:55.063" v="42" actId="20577"/>
          <ac:spMkLst>
            <pc:docMk/>
            <pc:sldMk cId="3341115738" sldId="278"/>
            <ac:spMk id="3" creationId="{0F7748E6-7D57-8A6A-064D-77D3E5604756}"/>
          </ac:spMkLst>
        </pc:spChg>
      </pc:sldChg>
      <pc:sldChg chg="modSp mod">
        <pc:chgData name="Marszalek, Eric" userId="b1b90222-95bf-41c6-93d4-08485d1ac77d" providerId="ADAL" clId="{11260559-542A-43AC-8F3F-47DFAAB57767}" dt="2025-01-06T19:49:49.226" v="184" actId="20577"/>
        <pc:sldMkLst>
          <pc:docMk/>
          <pc:sldMk cId="392680253" sldId="288"/>
        </pc:sldMkLst>
        <pc:spChg chg="mod">
          <ac:chgData name="Marszalek, Eric" userId="b1b90222-95bf-41c6-93d4-08485d1ac77d" providerId="ADAL" clId="{11260559-542A-43AC-8F3F-47DFAAB57767}" dt="2025-01-06T19:49:49.226" v="184" actId="20577"/>
          <ac:spMkLst>
            <pc:docMk/>
            <pc:sldMk cId="392680253" sldId="288"/>
            <ac:spMk id="3" creationId="{7AB1F5D2-DAAC-36F1-2F8F-E1FCF4D6C33C}"/>
          </ac:spMkLst>
        </pc:spChg>
      </pc:sldChg>
      <pc:sldChg chg="addSp delSp modSp mod">
        <pc:chgData name="Marszalek, Eric" userId="b1b90222-95bf-41c6-93d4-08485d1ac77d" providerId="ADAL" clId="{11260559-542A-43AC-8F3F-47DFAAB57767}" dt="2025-01-06T19:55:31.790" v="192" actId="33524"/>
        <pc:sldMkLst>
          <pc:docMk/>
          <pc:sldMk cId="3895109492" sldId="290"/>
        </pc:sldMkLst>
        <pc:spChg chg="mod">
          <ac:chgData name="Marszalek, Eric" userId="b1b90222-95bf-41c6-93d4-08485d1ac77d" providerId="ADAL" clId="{11260559-542A-43AC-8F3F-47DFAAB57767}" dt="2025-01-06T19:54:30.770" v="187"/>
          <ac:spMkLst>
            <pc:docMk/>
            <pc:sldMk cId="3895109492" sldId="290"/>
            <ac:spMk id="2" creationId="{8B82557C-047B-C716-26B8-54B5006BF1E7}"/>
          </ac:spMkLst>
        </pc:spChg>
        <pc:spChg chg="mod">
          <ac:chgData name="Marszalek, Eric" userId="b1b90222-95bf-41c6-93d4-08485d1ac77d" providerId="ADAL" clId="{11260559-542A-43AC-8F3F-47DFAAB57767}" dt="2025-01-06T19:55:31.790" v="192" actId="33524"/>
          <ac:spMkLst>
            <pc:docMk/>
            <pc:sldMk cId="3895109492" sldId="290"/>
            <ac:spMk id="3" creationId="{31CDE1DC-BCBB-8C41-DD05-45A459185E81}"/>
          </ac:spMkLst>
        </pc:spChg>
        <pc:picChg chg="add mod">
          <ac:chgData name="Marszalek, Eric" userId="b1b90222-95bf-41c6-93d4-08485d1ac77d" providerId="ADAL" clId="{11260559-542A-43AC-8F3F-47DFAAB57767}" dt="2025-01-06T19:55:10.612" v="191" actId="1076"/>
          <ac:picMkLst>
            <pc:docMk/>
            <pc:sldMk cId="3895109492" sldId="290"/>
            <ac:picMk id="4" creationId="{0841862A-F6A1-7D28-C327-48722A7816C3}"/>
          </ac:picMkLst>
        </pc:picChg>
        <pc:picChg chg="del">
          <ac:chgData name="Marszalek, Eric" userId="b1b90222-95bf-41c6-93d4-08485d1ac77d" providerId="ADAL" clId="{11260559-542A-43AC-8F3F-47DFAAB57767}" dt="2025-01-06T19:54:10.043" v="185" actId="478"/>
          <ac:picMkLst>
            <pc:docMk/>
            <pc:sldMk cId="3895109492" sldId="290"/>
            <ac:picMk id="5" creationId="{92BD7A20-7E72-94EA-4660-83A6B3BEA52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788502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userDrawn="1">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792430" y="2412100"/>
            <a:ext cx="3902534" cy="698486"/>
          </a:xfrm>
          <a:prstGeom prst="rect">
            <a:avLst/>
          </a:prstGeom>
        </p:spPr>
        <p:txBody>
          <a:bodyPr spcFirstLastPara="1" wrap="square" lIns="91425" tIns="91425" rIns="91425" bIns="91425" anchor="ctr" anchorCtr="0">
            <a:noAutofit/>
          </a:bodyPr>
          <a:lstStyle>
            <a:lvl1pPr lvl="0" algn="l">
              <a:spcBef>
                <a:spcPts val="0"/>
              </a:spcBef>
              <a:spcAft>
                <a:spcPts val="0"/>
              </a:spcAft>
              <a:buSzPts val="3600"/>
              <a:buNone/>
              <a:defRPr sz="2800" b="1" i="0" u="none" strike="noStrike" cap="none" dirty="0">
                <a:solidFill>
                  <a:srgbClr val="3371E7"/>
                </a:solidFill>
                <a:latin typeface="+mn-lt"/>
                <a:ea typeface="Poppins SemiBold"/>
                <a:cs typeface="Poppins SemiBold"/>
                <a:sym typeface="Aria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r>
              <a:rPr lang="en-US"/>
              <a:t>Click to edit Master title style</a:t>
            </a:r>
            <a:endParaRPr dirty="0"/>
          </a:p>
        </p:txBody>
      </p:sp>
      <p:sp>
        <p:nvSpPr>
          <p:cNvPr id="15" name="Google Shape;15;p3"/>
          <p:cNvSpPr txBox="1">
            <a:spLocks noGrp="1"/>
          </p:cNvSpPr>
          <p:nvPr>
            <p:ph type="sldNum" idx="12"/>
          </p:nvPr>
        </p:nvSpPr>
        <p:spPr>
          <a:xfrm>
            <a:off x="8358162" y="4810169"/>
            <a:ext cx="548700" cy="227190"/>
          </a:xfrm>
          <a:prstGeom prst="rect">
            <a:avLst/>
          </a:prstGeom>
        </p:spPr>
        <p:txBody>
          <a:bodyPr spcFirstLastPara="1" wrap="square" lIns="91425" tIns="91425" rIns="91425" bIns="91425" anchor="ctr" anchorCtr="0">
            <a:noAutofit/>
          </a:bodyPr>
          <a:lstStyle>
            <a:lvl1pPr lvl="0">
              <a:buNone/>
              <a:defRPr sz="700" b="1">
                <a:solidFill>
                  <a:srgbClr val="3371E7"/>
                </a:solidFill>
                <a:latin typeface="+mn-lt"/>
                <a:cs typeface="Poppins SemiBold" panose="00000700000000000000" pitchFamily="2"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2" name="Google Shape;94;p19">
            <a:extLst>
              <a:ext uri="{FF2B5EF4-FFF2-40B4-BE49-F238E27FC236}">
                <a16:creationId xmlns:a16="http://schemas.microsoft.com/office/drawing/2014/main" id="{8E8A1A5E-D989-1B34-B788-06B6BC7E5580}"/>
              </a:ext>
            </a:extLst>
          </p:cNvPr>
          <p:cNvSpPr txBox="1"/>
          <p:nvPr userDrawn="1"/>
        </p:nvSpPr>
        <p:spPr>
          <a:xfrm>
            <a:off x="229900" y="4802249"/>
            <a:ext cx="30000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b="1" dirty="0">
                <a:solidFill>
                  <a:srgbClr val="3371E7"/>
                </a:solidFill>
                <a:latin typeface="+mn-lt"/>
                <a:ea typeface="Poppins SemiBold"/>
                <a:cs typeface="Poppins SemiBold"/>
                <a:sym typeface="Poppins SemiBold"/>
              </a:rPr>
              <a:t>Connecticut Public Health</a:t>
            </a:r>
            <a:endParaRPr sz="800" b="1" dirty="0">
              <a:solidFill>
                <a:srgbClr val="3371E7"/>
              </a:solidFill>
              <a:latin typeface="+mn-lt"/>
              <a:ea typeface="Poppins SemiBold"/>
              <a:cs typeface="Poppins SemiBold"/>
              <a:sym typeface="Poppins SemiBold"/>
            </a:endParaRPr>
          </a:p>
        </p:txBody>
      </p:sp>
      <p:cxnSp>
        <p:nvCxnSpPr>
          <p:cNvPr id="3" name="Google Shape;95;p19">
            <a:extLst>
              <a:ext uri="{FF2B5EF4-FFF2-40B4-BE49-F238E27FC236}">
                <a16:creationId xmlns:a16="http://schemas.microsoft.com/office/drawing/2014/main" id="{B9D160B0-497E-04F2-AE76-1042055F0269}"/>
              </a:ext>
            </a:extLst>
          </p:cNvPr>
          <p:cNvCxnSpPr/>
          <p:nvPr userDrawn="1"/>
        </p:nvCxnSpPr>
        <p:spPr>
          <a:xfrm rot="10800000">
            <a:off x="318600" y="4766180"/>
            <a:ext cx="8506800" cy="0"/>
          </a:xfrm>
          <a:prstGeom prst="straightConnector1">
            <a:avLst/>
          </a:prstGeom>
          <a:noFill/>
          <a:ln w="9525" cap="flat" cmpd="sng">
            <a:solidFill>
              <a:schemeClr val="dk1"/>
            </a:solidFill>
            <a:prstDash val="solid"/>
            <a:round/>
            <a:headEnd type="none" w="med" len="med"/>
            <a:tailEnd type="none" w="med" len="med"/>
          </a:ln>
        </p:spPr>
      </p:cxnSp>
      <p:pic>
        <p:nvPicPr>
          <p:cNvPr id="4" name="Google Shape;96;p19">
            <a:extLst>
              <a:ext uri="{FF2B5EF4-FFF2-40B4-BE49-F238E27FC236}">
                <a16:creationId xmlns:a16="http://schemas.microsoft.com/office/drawing/2014/main" id="{04366FB7-1868-0FE6-43AE-6CA855E025CD}"/>
              </a:ext>
            </a:extLst>
          </p:cNvPr>
          <p:cNvPicPr preferRelativeResize="0"/>
          <p:nvPr userDrawn="1"/>
        </p:nvPicPr>
        <p:blipFill rotWithShape="1">
          <a:blip r:embed="rId2">
            <a:alphaModFix/>
          </a:blip>
          <a:srcRect l="24321" r="23363"/>
          <a:stretch/>
        </p:blipFill>
        <p:spPr>
          <a:xfrm>
            <a:off x="934425" y="482319"/>
            <a:ext cx="3497974" cy="3761076"/>
          </a:xfrm>
          <a:prstGeom prst="rect">
            <a:avLst/>
          </a:prstGeom>
          <a:noFill/>
          <a:ln>
            <a:noFill/>
          </a:ln>
        </p:spPr>
      </p:pic>
      <p:sp>
        <p:nvSpPr>
          <p:cNvPr id="7" name="Text Placeholder 6">
            <a:extLst>
              <a:ext uri="{FF2B5EF4-FFF2-40B4-BE49-F238E27FC236}">
                <a16:creationId xmlns:a16="http://schemas.microsoft.com/office/drawing/2014/main" id="{A8DAC661-089F-2FF8-3E22-B41BD0D126F2}"/>
              </a:ext>
            </a:extLst>
          </p:cNvPr>
          <p:cNvSpPr>
            <a:spLocks noGrp="1"/>
          </p:cNvSpPr>
          <p:nvPr>
            <p:ph type="body" sz="quarter" idx="13" hasCustomPrompt="1"/>
          </p:nvPr>
        </p:nvSpPr>
        <p:spPr>
          <a:xfrm>
            <a:off x="4785633" y="1951036"/>
            <a:ext cx="1868488" cy="257175"/>
          </a:xfrm>
        </p:spPr>
        <p:txBody>
          <a:bodyPr lIns="0" anchor="ctr">
            <a:noAutofit/>
          </a:bodyPr>
          <a:lstStyle>
            <a:lvl1pPr marL="114300" indent="0" algn="l">
              <a:buNone/>
              <a:defRPr sz="1200">
                <a:solidFill>
                  <a:srgbClr val="3371E7"/>
                </a:solidFill>
                <a:latin typeface="+mn-lt"/>
                <a:cs typeface="Poppins" panose="00000500000000000000" pitchFamily="2" charset="0"/>
              </a:defRPr>
            </a:lvl1pPr>
          </a:lstStyle>
          <a:p>
            <a:pPr lvl="0"/>
            <a:r>
              <a:rPr lang="en-US" dirty="0"/>
              <a:t>CLICK TO EDIT</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reserve="1" userDrawn="1">
  <p:cSld name="Table of Contents">
    <p:spTree>
      <p:nvGrpSpPr>
        <p:cNvPr id="1" name="Shape 13"/>
        <p:cNvGrpSpPr/>
        <p:nvPr/>
      </p:nvGrpSpPr>
      <p:grpSpPr>
        <a:xfrm>
          <a:off x="0" y="0"/>
          <a:ext cx="0" cy="0"/>
          <a:chOff x="0" y="0"/>
          <a:chExt cx="0" cy="0"/>
        </a:xfrm>
      </p:grpSpPr>
      <p:sp>
        <p:nvSpPr>
          <p:cNvPr id="9" name="Text Placeholder 8">
            <a:extLst>
              <a:ext uri="{FF2B5EF4-FFF2-40B4-BE49-F238E27FC236}">
                <a16:creationId xmlns:a16="http://schemas.microsoft.com/office/drawing/2014/main" id="{EC13F86C-4F2E-90A3-24CE-FAE6F5494E9A}"/>
              </a:ext>
            </a:extLst>
          </p:cNvPr>
          <p:cNvSpPr>
            <a:spLocks noGrp="1"/>
          </p:cNvSpPr>
          <p:nvPr>
            <p:ph type="body" sz="quarter" idx="13"/>
          </p:nvPr>
        </p:nvSpPr>
        <p:spPr>
          <a:xfrm>
            <a:off x="4343914" y="1028715"/>
            <a:ext cx="4054475" cy="3281362"/>
          </a:xfrm>
        </p:spPr>
        <p:txBody>
          <a:bodyPr>
            <a:normAutofit/>
          </a:bodyPr>
          <a:lstStyle>
            <a:lvl1pPr marL="457200" indent="-342900">
              <a:lnSpc>
                <a:spcPct val="150000"/>
              </a:lnSpc>
              <a:buClr>
                <a:srgbClr val="3371E7"/>
              </a:buClr>
              <a:buSzPct val="100000"/>
              <a:buFont typeface="+mj-lt"/>
              <a:buAutoNum type="arabicPeriod"/>
              <a:defRPr sz="1200" b="1">
                <a:solidFill>
                  <a:srgbClr val="3370E8"/>
                </a:solidFill>
                <a:latin typeface="+mn-lt"/>
                <a:cs typeface="Poppins SemiBold" panose="00000700000000000000" pitchFamily="2" charset="0"/>
              </a:defRPr>
            </a:lvl1pPr>
          </a:lstStyle>
          <a:p>
            <a:pPr lvl="0"/>
            <a:r>
              <a:rPr lang="en-US"/>
              <a:t>Click to edit Master text styles</a:t>
            </a:r>
          </a:p>
        </p:txBody>
      </p:sp>
      <p:sp>
        <p:nvSpPr>
          <p:cNvPr id="15" name="Google Shape;15;p3"/>
          <p:cNvSpPr txBox="1">
            <a:spLocks noGrp="1"/>
          </p:cNvSpPr>
          <p:nvPr>
            <p:ph type="sldNum" idx="12"/>
          </p:nvPr>
        </p:nvSpPr>
        <p:spPr>
          <a:xfrm>
            <a:off x="8358162" y="4810169"/>
            <a:ext cx="548700" cy="227190"/>
          </a:xfrm>
          <a:prstGeom prst="rect">
            <a:avLst/>
          </a:prstGeom>
        </p:spPr>
        <p:txBody>
          <a:bodyPr spcFirstLastPara="1" wrap="square" lIns="91425" tIns="91425" rIns="91425" bIns="91425" anchor="ctr" anchorCtr="0">
            <a:noAutofit/>
          </a:bodyPr>
          <a:lstStyle>
            <a:lvl1pPr lvl="0">
              <a:buNone/>
              <a:defRPr sz="700" b="1">
                <a:solidFill>
                  <a:srgbClr val="3371E7"/>
                </a:solidFill>
                <a:latin typeface="+mn-lt"/>
                <a:cs typeface="Poppins SemiBold" panose="00000700000000000000" pitchFamily="2"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2" name="Google Shape;94;p19">
            <a:extLst>
              <a:ext uri="{FF2B5EF4-FFF2-40B4-BE49-F238E27FC236}">
                <a16:creationId xmlns:a16="http://schemas.microsoft.com/office/drawing/2014/main" id="{8E8A1A5E-D989-1B34-B788-06B6BC7E5580}"/>
              </a:ext>
            </a:extLst>
          </p:cNvPr>
          <p:cNvSpPr txBox="1"/>
          <p:nvPr userDrawn="1"/>
        </p:nvSpPr>
        <p:spPr>
          <a:xfrm>
            <a:off x="229900" y="4802249"/>
            <a:ext cx="30000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b="1" dirty="0">
                <a:solidFill>
                  <a:srgbClr val="3371E7"/>
                </a:solidFill>
                <a:latin typeface="+mn-lt"/>
                <a:ea typeface="Poppins SemiBold"/>
                <a:cs typeface="Poppins SemiBold"/>
                <a:sym typeface="Poppins SemiBold"/>
              </a:rPr>
              <a:t>Connecticut Public Health</a:t>
            </a:r>
            <a:endParaRPr sz="800" b="1" dirty="0">
              <a:solidFill>
                <a:srgbClr val="3371E7"/>
              </a:solidFill>
              <a:latin typeface="+mn-lt"/>
              <a:ea typeface="Poppins SemiBold"/>
              <a:cs typeface="Poppins SemiBold"/>
              <a:sym typeface="Poppins SemiBold"/>
            </a:endParaRPr>
          </a:p>
        </p:txBody>
      </p:sp>
      <p:cxnSp>
        <p:nvCxnSpPr>
          <p:cNvPr id="3" name="Google Shape;95;p19">
            <a:extLst>
              <a:ext uri="{FF2B5EF4-FFF2-40B4-BE49-F238E27FC236}">
                <a16:creationId xmlns:a16="http://schemas.microsoft.com/office/drawing/2014/main" id="{B9D160B0-497E-04F2-AE76-1042055F0269}"/>
              </a:ext>
            </a:extLst>
          </p:cNvPr>
          <p:cNvCxnSpPr/>
          <p:nvPr userDrawn="1"/>
        </p:nvCxnSpPr>
        <p:spPr>
          <a:xfrm rot="10800000">
            <a:off x="318600" y="4766180"/>
            <a:ext cx="8506800" cy="0"/>
          </a:xfrm>
          <a:prstGeom prst="straightConnector1">
            <a:avLst/>
          </a:prstGeom>
          <a:noFill/>
          <a:ln w="9525" cap="flat" cmpd="sng">
            <a:solidFill>
              <a:schemeClr val="dk1"/>
            </a:solidFill>
            <a:prstDash val="solid"/>
            <a:round/>
            <a:headEnd type="none" w="med" len="med"/>
            <a:tailEnd type="none" w="med" len="med"/>
          </a:ln>
        </p:spPr>
      </p:cxnSp>
      <p:sp>
        <p:nvSpPr>
          <p:cNvPr id="5" name="Google Shape;104;p20">
            <a:extLst>
              <a:ext uri="{FF2B5EF4-FFF2-40B4-BE49-F238E27FC236}">
                <a16:creationId xmlns:a16="http://schemas.microsoft.com/office/drawing/2014/main" id="{5F876389-FBF8-503E-BBAC-1164163C47FD}"/>
              </a:ext>
            </a:extLst>
          </p:cNvPr>
          <p:cNvSpPr txBox="1"/>
          <p:nvPr userDrawn="1"/>
        </p:nvSpPr>
        <p:spPr>
          <a:xfrm>
            <a:off x="753775" y="1641600"/>
            <a:ext cx="3072600" cy="186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dirty="0">
                <a:solidFill>
                  <a:srgbClr val="3371E7"/>
                </a:solidFill>
                <a:latin typeface="Poppins SemiBold"/>
                <a:ea typeface="Poppins SemiBold"/>
                <a:cs typeface="Poppins SemiBold"/>
                <a:sym typeface="Poppins SemiBold"/>
              </a:rPr>
              <a:t>Table of </a:t>
            </a:r>
            <a:endParaRPr sz="4000" dirty="0">
              <a:solidFill>
                <a:srgbClr val="3371E7"/>
              </a:solidFill>
              <a:latin typeface="Poppins SemiBold"/>
              <a:ea typeface="Poppins SemiBold"/>
              <a:cs typeface="Poppins SemiBold"/>
              <a:sym typeface="Poppins SemiBold"/>
            </a:endParaRPr>
          </a:p>
          <a:p>
            <a:pPr marL="0" lvl="0" indent="0" algn="l" rtl="0">
              <a:spcBef>
                <a:spcPts val="0"/>
              </a:spcBef>
              <a:spcAft>
                <a:spcPts val="0"/>
              </a:spcAft>
              <a:buNone/>
            </a:pPr>
            <a:r>
              <a:rPr lang="en" sz="4000" dirty="0">
                <a:solidFill>
                  <a:srgbClr val="3371E7"/>
                </a:solidFill>
                <a:latin typeface="Poppins SemiBold"/>
                <a:ea typeface="Poppins SemiBold"/>
                <a:cs typeface="Poppins SemiBold"/>
                <a:sym typeface="Poppins SemiBold"/>
              </a:rPr>
              <a:t>contents</a:t>
            </a:r>
            <a:endParaRPr sz="4000" dirty="0">
              <a:solidFill>
                <a:srgbClr val="3371E7"/>
              </a:solidFill>
              <a:latin typeface="Poppins SemiBold"/>
              <a:ea typeface="Poppins SemiBold"/>
              <a:cs typeface="Poppins SemiBold"/>
              <a:sym typeface="Poppins SemiBold"/>
            </a:endParaRPr>
          </a:p>
          <a:p>
            <a:pPr marL="0" lvl="0" indent="0" algn="l" rtl="0">
              <a:spcBef>
                <a:spcPts val="0"/>
              </a:spcBef>
              <a:spcAft>
                <a:spcPts val="0"/>
              </a:spcAft>
              <a:buNone/>
            </a:pPr>
            <a:endParaRPr sz="3400" dirty="0">
              <a:solidFill>
                <a:srgbClr val="3371E7"/>
              </a:solidFill>
              <a:latin typeface="Poppins"/>
              <a:ea typeface="Poppins"/>
              <a:cs typeface="Poppins"/>
              <a:sym typeface="Poppins"/>
            </a:endParaRPr>
          </a:p>
        </p:txBody>
      </p:sp>
    </p:spTree>
    <p:extLst>
      <p:ext uri="{BB962C8B-B14F-4D97-AF65-F5344CB8AC3E}">
        <p14:creationId xmlns:p14="http://schemas.microsoft.com/office/powerpoint/2010/main" val="1787881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13"/>
        <p:cNvGrpSpPr/>
        <p:nvPr/>
      </p:nvGrpSpPr>
      <p:grpSpPr>
        <a:xfrm>
          <a:off x="0" y="0"/>
          <a:ext cx="0" cy="0"/>
          <a:chOff x="0" y="0"/>
          <a:chExt cx="0" cy="0"/>
        </a:xfrm>
      </p:grpSpPr>
      <p:sp>
        <p:nvSpPr>
          <p:cNvPr id="4" name="Rectangle 3">
            <a:extLst>
              <a:ext uri="{FF2B5EF4-FFF2-40B4-BE49-F238E27FC236}">
                <a16:creationId xmlns:a16="http://schemas.microsoft.com/office/drawing/2014/main" id="{5848A094-969E-48EF-A809-53A4995F59F5}"/>
              </a:ext>
            </a:extLst>
          </p:cNvPr>
          <p:cNvSpPr/>
          <p:nvPr userDrawn="1"/>
        </p:nvSpPr>
        <p:spPr>
          <a:xfrm>
            <a:off x="0" y="0"/>
            <a:ext cx="9144000" cy="5143500"/>
          </a:xfrm>
          <a:prstGeom prst="rect">
            <a:avLst/>
          </a:prstGeom>
          <a:solidFill>
            <a:srgbClr val="3371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168B519F-C49A-345B-0697-A1E2F6CC2DA5}"/>
              </a:ext>
            </a:extLst>
          </p:cNvPr>
          <p:cNvSpPr>
            <a:spLocks noGrp="1"/>
          </p:cNvSpPr>
          <p:nvPr>
            <p:ph type="body" sz="quarter" idx="13"/>
          </p:nvPr>
        </p:nvSpPr>
        <p:spPr>
          <a:xfrm>
            <a:off x="197244" y="1550535"/>
            <a:ext cx="4742150" cy="1960562"/>
          </a:xfrm>
        </p:spPr>
        <p:txBody>
          <a:bodyPr>
            <a:noAutofit/>
          </a:bodyPr>
          <a:lstStyle>
            <a:lvl1pPr marL="114300" indent="0">
              <a:lnSpc>
                <a:spcPct val="100000"/>
              </a:lnSpc>
              <a:buNone/>
              <a:defRPr sz="4700" b="1">
                <a:solidFill>
                  <a:schemeClr val="bg1"/>
                </a:solidFill>
                <a:latin typeface="+mn-lt"/>
                <a:cs typeface="Poppins SemiBold" panose="00000700000000000000" pitchFamily="2" charset="0"/>
              </a:defRPr>
            </a:lvl1pPr>
          </a:lstStyle>
          <a:p>
            <a:pPr lvl="0"/>
            <a:r>
              <a:rPr lang="en-US"/>
              <a:t>Click to edit Master text styles</a:t>
            </a:r>
          </a:p>
        </p:txBody>
      </p:sp>
      <p:sp>
        <p:nvSpPr>
          <p:cNvPr id="15" name="Google Shape;15;p3"/>
          <p:cNvSpPr txBox="1">
            <a:spLocks noGrp="1"/>
          </p:cNvSpPr>
          <p:nvPr>
            <p:ph type="sldNum" idx="12"/>
          </p:nvPr>
        </p:nvSpPr>
        <p:spPr>
          <a:xfrm>
            <a:off x="8358162" y="4810169"/>
            <a:ext cx="548700" cy="227190"/>
          </a:xfrm>
          <a:prstGeom prst="rect">
            <a:avLst/>
          </a:prstGeom>
        </p:spPr>
        <p:txBody>
          <a:bodyPr spcFirstLastPara="1" wrap="square" lIns="91425" tIns="91425" rIns="91425" bIns="91425" anchor="ctr" anchorCtr="0">
            <a:noAutofit/>
          </a:bodyPr>
          <a:lstStyle>
            <a:lvl1pPr lvl="0">
              <a:buNone/>
              <a:defRPr sz="700" b="1">
                <a:solidFill>
                  <a:schemeClr val="bg1"/>
                </a:solidFill>
                <a:latin typeface="+mn-lt"/>
                <a:cs typeface="Poppins SemiBold" panose="00000700000000000000" pitchFamily="2"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2" name="Google Shape;94;p19">
            <a:extLst>
              <a:ext uri="{FF2B5EF4-FFF2-40B4-BE49-F238E27FC236}">
                <a16:creationId xmlns:a16="http://schemas.microsoft.com/office/drawing/2014/main" id="{8E8A1A5E-D989-1B34-B788-06B6BC7E5580}"/>
              </a:ext>
            </a:extLst>
          </p:cNvPr>
          <p:cNvSpPr txBox="1"/>
          <p:nvPr userDrawn="1"/>
        </p:nvSpPr>
        <p:spPr>
          <a:xfrm>
            <a:off x="229900" y="4802249"/>
            <a:ext cx="30000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b="1">
                <a:solidFill>
                  <a:srgbClr val="3371E7"/>
                </a:solidFill>
                <a:latin typeface="+mn-lt"/>
                <a:ea typeface="Poppins SemiBold"/>
                <a:cs typeface="Poppins SemiBold"/>
                <a:sym typeface="Poppins SemiBold"/>
              </a:rPr>
              <a:t>Connecticut Public Health</a:t>
            </a:r>
            <a:endParaRPr sz="800" b="1">
              <a:solidFill>
                <a:srgbClr val="3371E7"/>
              </a:solidFill>
              <a:latin typeface="+mn-lt"/>
              <a:ea typeface="Poppins SemiBold"/>
              <a:cs typeface="Poppins SemiBold"/>
              <a:sym typeface="Poppins SemiBold"/>
            </a:endParaRPr>
          </a:p>
        </p:txBody>
      </p:sp>
      <p:sp>
        <p:nvSpPr>
          <p:cNvPr id="6" name="Google Shape;110;p21">
            <a:extLst>
              <a:ext uri="{FF2B5EF4-FFF2-40B4-BE49-F238E27FC236}">
                <a16:creationId xmlns:a16="http://schemas.microsoft.com/office/drawing/2014/main" id="{3C3C8957-8E7B-83FC-230B-3E1D5820D7B1}"/>
              </a:ext>
            </a:extLst>
          </p:cNvPr>
          <p:cNvSpPr txBox="1"/>
          <p:nvPr userDrawn="1"/>
        </p:nvSpPr>
        <p:spPr>
          <a:xfrm>
            <a:off x="229900" y="4802249"/>
            <a:ext cx="30000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b="1" dirty="0">
                <a:solidFill>
                  <a:schemeClr val="lt1"/>
                </a:solidFill>
                <a:latin typeface="+mn-lt"/>
                <a:ea typeface="Poppins SemiBold"/>
                <a:cs typeface="Poppins SemiBold"/>
                <a:sym typeface="Poppins SemiBold"/>
              </a:rPr>
              <a:t>Connecticut Public Health</a:t>
            </a:r>
            <a:endParaRPr sz="800" b="1" dirty="0">
              <a:solidFill>
                <a:schemeClr val="lt1"/>
              </a:solidFill>
              <a:latin typeface="+mn-lt"/>
              <a:ea typeface="Poppins SemiBold"/>
              <a:cs typeface="Poppins SemiBold"/>
              <a:sym typeface="Poppins SemiBold"/>
            </a:endParaRPr>
          </a:p>
        </p:txBody>
      </p:sp>
      <p:cxnSp>
        <p:nvCxnSpPr>
          <p:cNvPr id="7" name="Google Shape;111;p21">
            <a:extLst>
              <a:ext uri="{FF2B5EF4-FFF2-40B4-BE49-F238E27FC236}">
                <a16:creationId xmlns:a16="http://schemas.microsoft.com/office/drawing/2014/main" id="{9FCF6609-DB3B-1203-E242-DFBE647AEA98}"/>
              </a:ext>
            </a:extLst>
          </p:cNvPr>
          <p:cNvCxnSpPr/>
          <p:nvPr userDrawn="1"/>
        </p:nvCxnSpPr>
        <p:spPr>
          <a:xfrm rot="10800000">
            <a:off x="318600" y="4766180"/>
            <a:ext cx="8506800" cy="0"/>
          </a:xfrm>
          <a:prstGeom prst="straightConnector1">
            <a:avLst/>
          </a:prstGeom>
          <a:noFill/>
          <a:ln w="9525" cap="flat" cmpd="sng">
            <a:solidFill>
              <a:schemeClr val="lt1"/>
            </a:solidFill>
            <a:prstDash val="solid"/>
            <a:round/>
            <a:headEnd type="none" w="med" len="med"/>
            <a:tailEnd type="none" w="med" len="med"/>
          </a:ln>
        </p:spPr>
      </p:cxnSp>
    </p:spTree>
    <p:extLst>
      <p:ext uri="{BB962C8B-B14F-4D97-AF65-F5344CB8AC3E}">
        <p14:creationId xmlns:p14="http://schemas.microsoft.com/office/powerpoint/2010/main" val="1291447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232757"/>
            <a:ext cx="8520600" cy="297925"/>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sz="1200" b="1">
                <a:solidFill>
                  <a:srgbClr val="3370E8"/>
                </a:solidFill>
                <a:latin typeface="+mn-lt"/>
                <a:cs typeface="Poppins SemiBold" panose="00000700000000000000" pitchFamily="2"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lang="en-US" dirty="0"/>
          </a:p>
        </p:txBody>
      </p:sp>
      <p:sp>
        <p:nvSpPr>
          <p:cNvPr id="18" name="Google Shape;18;p4"/>
          <p:cNvSpPr txBox="1">
            <a:spLocks noGrp="1"/>
          </p:cNvSpPr>
          <p:nvPr>
            <p:ph type="body" idx="1"/>
          </p:nvPr>
        </p:nvSpPr>
        <p:spPr>
          <a:xfrm>
            <a:off x="311700" y="791943"/>
            <a:ext cx="8520600" cy="3719784"/>
          </a:xfrm>
          <a:prstGeom prst="rect">
            <a:avLst/>
          </a:prstGeom>
        </p:spPr>
        <p:txBody>
          <a:bodyPr spcFirstLastPara="1" wrap="square" lIns="91425" tIns="91425" rIns="91425" bIns="91425" anchor="t" anchorCtr="0">
            <a:normAutofit/>
          </a:bodyPr>
          <a:lstStyle>
            <a:lvl1pPr marL="171450" lvl="0" indent="-171450">
              <a:spcBef>
                <a:spcPts val="0"/>
              </a:spcBef>
              <a:spcAft>
                <a:spcPts val="0"/>
              </a:spcAft>
              <a:buSzPct val="100000"/>
              <a:buFont typeface="Arial" panose="020B0604020202020204" pitchFamily="34" charset="0"/>
              <a:buChar char="•"/>
              <a:defRPr sz="1100" b="0">
                <a:solidFill>
                  <a:schemeClr val="tx1"/>
                </a:solidFill>
                <a:latin typeface="+mn-lt"/>
                <a:cs typeface="Poppins" panose="00000500000000000000" pitchFamily="2" charset="0"/>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pPr lvl="0"/>
            <a:r>
              <a:rPr lang="en-US"/>
              <a:t>Click to edit Master text styles</a:t>
            </a:r>
          </a:p>
        </p:txBody>
      </p:sp>
      <p:sp>
        <p:nvSpPr>
          <p:cNvPr id="2" name="Google Shape;15;p3">
            <a:extLst>
              <a:ext uri="{FF2B5EF4-FFF2-40B4-BE49-F238E27FC236}">
                <a16:creationId xmlns:a16="http://schemas.microsoft.com/office/drawing/2014/main" id="{B15DC82E-BA6E-EAB5-04BD-969EAD7E679C}"/>
              </a:ext>
            </a:extLst>
          </p:cNvPr>
          <p:cNvSpPr txBox="1">
            <a:spLocks/>
          </p:cNvSpPr>
          <p:nvPr userDrawn="1"/>
        </p:nvSpPr>
        <p:spPr>
          <a:xfrm>
            <a:off x="8358162" y="4810169"/>
            <a:ext cx="548700" cy="22719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700" b="0" i="0" u="none" strike="noStrike" cap="none">
                <a:solidFill>
                  <a:srgbClr val="3371E7"/>
                </a:solidFill>
                <a:latin typeface="Poppins SemiBold" panose="00000700000000000000" pitchFamily="2" charset="0"/>
                <a:ea typeface="Arial"/>
                <a:cs typeface="Poppins SemiBold" panose="00000700000000000000" pitchFamily="2" charset="0"/>
                <a:sym typeface="Arial"/>
              </a:defRPr>
            </a:lvl1pPr>
            <a:lvl2pPr marR="0" lvl="1"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b="1" smtClean="0">
                <a:latin typeface="+mn-lt"/>
              </a:rPr>
              <a:pPr/>
              <a:t>‹#›</a:t>
            </a:fld>
            <a:endParaRPr lang="en" b="1">
              <a:latin typeface="+mn-lt"/>
            </a:endParaRPr>
          </a:p>
        </p:txBody>
      </p:sp>
      <p:sp>
        <p:nvSpPr>
          <p:cNvPr id="3" name="Google Shape;94;p19">
            <a:extLst>
              <a:ext uri="{FF2B5EF4-FFF2-40B4-BE49-F238E27FC236}">
                <a16:creationId xmlns:a16="http://schemas.microsoft.com/office/drawing/2014/main" id="{1349046C-DD55-90B8-2239-839BA906E1F7}"/>
              </a:ext>
            </a:extLst>
          </p:cNvPr>
          <p:cNvSpPr txBox="1"/>
          <p:nvPr userDrawn="1"/>
        </p:nvSpPr>
        <p:spPr>
          <a:xfrm>
            <a:off x="229900" y="4802249"/>
            <a:ext cx="30000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b="1" dirty="0">
                <a:solidFill>
                  <a:srgbClr val="3371E7"/>
                </a:solidFill>
                <a:latin typeface="+mn-lt"/>
                <a:ea typeface="Poppins SemiBold"/>
                <a:cs typeface="Poppins SemiBold"/>
                <a:sym typeface="Poppins SemiBold"/>
              </a:rPr>
              <a:t>Connecticut Public Health</a:t>
            </a:r>
            <a:endParaRPr sz="800" b="1" dirty="0">
              <a:solidFill>
                <a:srgbClr val="3371E7"/>
              </a:solidFill>
              <a:latin typeface="+mn-lt"/>
              <a:ea typeface="Poppins SemiBold"/>
              <a:cs typeface="Poppins SemiBold"/>
              <a:sym typeface="Poppins SemiBold"/>
            </a:endParaRPr>
          </a:p>
        </p:txBody>
      </p:sp>
      <p:cxnSp>
        <p:nvCxnSpPr>
          <p:cNvPr id="4" name="Google Shape;95;p19">
            <a:extLst>
              <a:ext uri="{FF2B5EF4-FFF2-40B4-BE49-F238E27FC236}">
                <a16:creationId xmlns:a16="http://schemas.microsoft.com/office/drawing/2014/main" id="{86BD8646-4DB9-3CB0-E55A-4B9221153448}"/>
              </a:ext>
            </a:extLst>
          </p:cNvPr>
          <p:cNvCxnSpPr/>
          <p:nvPr userDrawn="1"/>
        </p:nvCxnSpPr>
        <p:spPr>
          <a:xfrm rot="10800000">
            <a:off x="318600" y="4766180"/>
            <a:ext cx="85068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reserve="1">
  <p:cSld name="Table/Chart PRIMAR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232757"/>
            <a:ext cx="8520600" cy="297925"/>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sz="1200" b="1">
                <a:solidFill>
                  <a:srgbClr val="3370E8"/>
                </a:solidFill>
                <a:latin typeface="Arial" panose="020B0604020202020204" pitchFamily="34" charset="0"/>
                <a:cs typeface="Arial" panose="020B0604020202020204"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lang="en-US" dirty="0"/>
          </a:p>
        </p:txBody>
      </p:sp>
      <p:sp>
        <p:nvSpPr>
          <p:cNvPr id="18" name="Google Shape;18;p4"/>
          <p:cNvSpPr txBox="1">
            <a:spLocks noGrp="1"/>
          </p:cNvSpPr>
          <p:nvPr>
            <p:ph type="body" idx="1"/>
          </p:nvPr>
        </p:nvSpPr>
        <p:spPr>
          <a:xfrm>
            <a:off x="311700" y="791943"/>
            <a:ext cx="8520600" cy="3719784"/>
          </a:xfrm>
          <a:prstGeom prst="rect">
            <a:avLst/>
          </a:prstGeom>
        </p:spPr>
        <p:txBody>
          <a:bodyPr spcFirstLastPara="1" wrap="square" lIns="91425" tIns="91425" rIns="91425" bIns="91425" anchor="t" anchorCtr="0">
            <a:normAutofit/>
          </a:bodyPr>
          <a:lstStyle>
            <a:lvl1pPr marL="171450" lvl="0" indent="-171450">
              <a:spcBef>
                <a:spcPts val="0"/>
              </a:spcBef>
              <a:spcAft>
                <a:spcPts val="0"/>
              </a:spcAft>
              <a:buSzPct val="100000"/>
              <a:buFont typeface="Arial" panose="020B0604020202020204" pitchFamily="34" charset="0"/>
              <a:buChar char="•"/>
              <a:defRPr sz="1100" b="0">
                <a:solidFill>
                  <a:schemeClr val="tx1"/>
                </a:solidFill>
                <a:latin typeface="Arial" panose="020B0604020202020204" pitchFamily="34" charset="0"/>
                <a:cs typeface="Arial" panose="020B0604020202020204" pitchFamily="34" charset="0"/>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pPr lvl="0"/>
            <a:r>
              <a:rPr lang="en-US"/>
              <a:t>Click to edit Master text styles</a:t>
            </a:r>
          </a:p>
        </p:txBody>
      </p:sp>
      <p:sp>
        <p:nvSpPr>
          <p:cNvPr id="2" name="Google Shape;15;p3">
            <a:extLst>
              <a:ext uri="{FF2B5EF4-FFF2-40B4-BE49-F238E27FC236}">
                <a16:creationId xmlns:a16="http://schemas.microsoft.com/office/drawing/2014/main" id="{B15DC82E-BA6E-EAB5-04BD-969EAD7E679C}"/>
              </a:ext>
            </a:extLst>
          </p:cNvPr>
          <p:cNvSpPr txBox="1">
            <a:spLocks/>
          </p:cNvSpPr>
          <p:nvPr userDrawn="1"/>
        </p:nvSpPr>
        <p:spPr>
          <a:xfrm>
            <a:off x="8358162" y="4810169"/>
            <a:ext cx="548700" cy="22719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700" b="0" i="0" u="none" strike="noStrike" cap="none">
                <a:solidFill>
                  <a:srgbClr val="3371E7"/>
                </a:solidFill>
                <a:latin typeface="Poppins SemiBold" panose="00000700000000000000" pitchFamily="2" charset="0"/>
                <a:ea typeface="Arial"/>
                <a:cs typeface="Poppins SemiBold" panose="00000700000000000000" pitchFamily="2" charset="0"/>
                <a:sym typeface="Arial"/>
              </a:defRPr>
            </a:lvl1pPr>
            <a:lvl2pPr marR="0" lvl="1"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b="1" smtClean="0">
                <a:latin typeface="Arial" panose="020B0604020202020204" pitchFamily="34" charset="0"/>
                <a:cs typeface="Arial" panose="020B0604020202020204" pitchFamily="34" charset="0"/>
              </a:rPr>
              <a:pPr/>
              <a:t>‹#›</a:t>
            </a:fld>
            <a:endParaRPr lang="en" b="1">
              <a:latin typeface="Arial" panose="020B0604020202020204" pitchFamily="34" charset="0"/>
              <a:cs typeface="Arial" panose="020B0604020202020204" pitchFamily="34" charset="0"/>
            </a:endParaRPr>
          </a:p>
        </p:txBody>
      </p:sp>
      <p:sp>
        <p:nvSpPr>
          <p:cNvPr id="3" name="Google Shape;94;p19">
            <a:extLst>
              <a:ext uri="{FF2B5EF4-FFF2-40B4-BE49-F238E27FC236}">
                <a16:creationId xmlns:a16="http://schemas.microsoft.com/office/drawing/2014/main" id="{1349046C-DD55-90B8-2239-839BA906E1F7}"/>
              </a:ext>
            </a:extLst>
          </p:cNvPr>
          <p:cNvSpPr txBox="1"/>
          <p:nvPr userDrawn="1"/>
        </p:nvSpPr>
        <p:spPr>
          <a:xfrm>
            <a:off x="229900" y="4802249"/>
            <a:ext cx="30000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b="1">
                <a:solidFill>
                  <a:srgbClr val="3371E7"/>
                </a:solidFill>
                <a:latin typeface="Arial" panose="020B0604020202020204" pitchFamily="34" charset="0"/>
                <a:ea typeface="Poppins SemiBold"/>
                <a:cs typeface="Arial" panose="020B0604020202020204" pitchFamily="34" charset="0"/>
                <a:sym typeface="Poppins SemiBold"/>
              </a:rPr>
              <a:t>Connecticut Public Health</a:t>
            </a:r>
            <a:endParaRPr sz="800" b="1">
              <a:solidFill>
                <a:srgbClr val="3371E7"/>
              </a:solidFill>
              <a:latin typeface="Arial" panose="020B0604020202020204" pitchFamily="34" charset="0"/>
              <a:ea typeface="Poppins SemiBold"/>
              <a:cs typeface="Arial" panose="020B0604020202020204" pitchFamily="34" charset="0"/>
              <a:sym typeface="Poppins SemiBold"/>
            </a:endParaRPr>
          </a:p>
        </p:txBody>
      </p:sp>
      <p:cxnSp>
        <p:nvCxnSpPr>
          <p:cNvPr id="4" name="Google Shape;95;p19">
            <a:extLst>
              <a:ext uri="{FF2B5EF4-FFF2-40B4-BE49-F238E27FC236}">
                <a16:creationId xmlns:a16="http://schemas.microsoft.com/office/drawing/2014/main" id="{86BD8646-4DB9-3CB0-E55A-4B9221153448}"/>
              </a:ext>
            </a:extLst>
          </p:cNvPr>
          <p:cNvCxnSpPr/>
          <p:nvPr userDrawn="1"/>
        </p:nvCxnSpPr>
        <p:spPr>
          <a:xfrm rot="10800000">
            <a:off x="318600" y="4766180"/>
            <a:ext cx="8506800" cy="0"/>
          </a:xfrm>
          <a:prstGeom prst="straightConnector1">
            <a:avLst/>
          </a:prstGeom>
          <a:noFill/>
          <a:ln w="9525"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333726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reserve="1">
  <p:cSld name="Table/Chart SECONDAR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232757"/>
            <a:ext cx="8520600" cy="297925"/>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sz="1200" b="1">
                <a:solidFill>
                  <a:srgbClr val="3370E8"/>
                </a:solidFill>
                <a:latin typeface="Arial" panose="020B0604020202020204" pitchFamily="34" charset="0"/>
                <a:cs typeface="Arial" panose="020B0604020202020204"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lang="en-US" dirty="0"/>
          </a:p>
        </p:txBody>
      </p:sp>
      <p:sp>
        <p:nvSpPr>
          <p:cNvPr id="18" name="Google Shape;18;p4"/>
          <p:cNvSpPr txBox="1">
            <a:spLocks noGrp="1"/>
          </p:cNvSpPr>
          <p:nvPr>
            <p:ph type="body" idx="1"/>
          </p:nvPr>
        </p:nvSpPr>
        <p:spPr>
          <a:xfrm>
            <a:off x="311700" y="791943"/>
            <a:ext cx="8520600" cy="3719784"/>
          </a:xfrm>
          <a:prstGeom prst="rect">
            <a:avLst/>
          </a:prstGeom>
        </p:spPr>
        <p:txBody>
          <a:bodyPr spcFirstLastPara="1" wrap="square" lIns="91425" tIns="91425" rIns="91425" bIns="91425" anchor="t" anchorCtr="0">
            <a:normAutofit/>
          </a:bodyPr>
          <a:lstStyle>
            <a:lvl1pPr marL="171450" lvl="0" indent="-171450">
              <a:spcBef>
                <a:spcPts val="0"/>
              </a:spcBef>
              <a:spcAft>
                <a:spcPts val="0"/>
              </a:spcAft>
              <a:buSzPct val="100000"/>
              <a:buFont typeface="Arial" panose="020B0604020202020204" pitchFamily="34" charset="0"/>
              <a:buChar char="•"/>
              <a:defRPr sz="1100" b="0">
                <a:solidFill>
                  <a:schemeClr val="tx1"/>
                </a:solidFill>
                <a:latin typeface="Arial" panose="020B0604020202020204" pitchFamily="34" charset="0"/>
                <a:cs typeface="Arial" panose="020B0604020202020204" pitchFamily="34" charset="0"/>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dirty="0"/>
          </a:p>
        </p:txBody>
      </p:sp>
      <p:sp>
        <p:nvSpPr>
          <p:cNvPr id="2" name="Google Shape;15;p3">
            <a:extLst>
              <a:ext uri="{FF2B5EF4-FFF2-40B4-BE49-F238E27FC236}">
                <a16:creationId xmlns:a16="http://schemas.microsoft.com/office/drawing/2014/main" id="{B15DC82E-BA6E-EAB5-04BD-969EAD7E679C}"/>
              </a:ext>
            </a:extLst>
          </p:cNvPr>
          <p:cNvSpPr txBox="1">
            <a:spLocks/>
          </p:cNvSpPr>
          <p:nvPr userDrawn="1"/>
        </p:nvSpPr>
        <p:spPr>
          <a:xfrm>
            <a:off x="8358162" y="4810169"/>
            <a:ext cx="548700" cy="22719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700" b="0" i="0" u="none" strike="noStrike" cap="none">
                <a:solidFill>
                  <a:srgbClr val="3371E7"/>
                </a:solidFill>
                <a:latin typeface="Poppins SemiBold" panose="00000700000000000000" pitchFamily="2" charset="0"/>
                <a:ea typeface="Arial"/>
                <a:cs typeface="Poppins SemiBold" panose="00000700000000000000" pitchFamily="2" charset="0"/>
                <a:sym typeface="Arial"/>
              </a:defRPr>
            </a:lvl1pPr>
            <a:lvl2pPr marR="0" lvl="1"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b="1" smtClean="0">
                <a:latin typeface="Arial" panose="020B0604020202020204" pitchFamily="34" charset="0"/>
                <a:cs typeface="Arial" panose="020B0604020202020204" pitchFamily="34" charset="0"/>
              </a:rPr>
              <a:pPr/>
              <a:t>‹#›</a:t>
            </a:fld>
            <a:endParaRPr lang="en" b="1">
              <a:latin typeface="Arial" panose="020B0604020202020204" pitchFamily="34" charset="0"/>
              <a:cs typeface="Arial" panose="020B0604020202020204" pitchFamily="34" charset="0"/>
            </a:endParaRPr>
          </a:p>
        </p:txBody>
      </p:sp>
      <p:sp>
        <p:nvSpPr>
          <p:cNvPr id="3" name="Google Shape;94;p19">
            <a:extLst>
              <a:ext uri="{FF2B5EF4-FFF2-40B4-BE49-F238E27FC236}">
                <a16:creationId xmlns:a16="http://schemas.microsoft.com/office/drawing/2014/main" id="{1349046C-DD55-90B8-2239-839BA906E1F7}"/>
              </a:ext>
            </a:extLst>
          </p:cNvPr>
          <p:cNvSpPr txBox="1"/>
          <p:nvPr userDrawn="1"/>
        </p:nvSpPr>
        <p:spPr>
          <a:xfrm>
            <a:off x="229900" y="4802249"/>
            <a:ext cx="30000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b="1">
                <a:solidFill>
                  <a:srgbClr val="3371E7"/>
                </a:solidFill>
                <a:latin typeface="Arial" panose="020B0604020202020204" pitchFamily="34" charset="0"/>
                <a:ea typeface="Poppins SemiBold"/>
                <a:cs typeface="Arial" panose="020B0604020202020204" pitchFamily="34" charset="0"/>
                <a:sym typeface="Poppins SemiBold"/>
              </a:rPr>
              <a:t>Connecticut Public Health</a:t>
            </a:r>
            <a:endParaRPr sz="800" b="1">
              <a:solidFill>
                <a:srgbClr val="3371E7"/>
              </a:solidFill>
              <a:latin typeface="Arial" panose="020B0604020202020204" pitchFamily="34" charset="0"/>
              <a:ea typeface="Poppins SemiBold"/>
              <a:cs typeface="Arial" panose="020B0604020202020204" pitchFamily="34" charset="0"/>
              <a:sym typeface="Poppins SemiBold"/>
            </a:endParaRPr>
          </a:p>
        </p:txBody>
      </p:sp>
      <p:cxnSp>
        <p:nvCxnSpPr>
          <p:cNvPr id="4" name="Google Shape;95;p19">
            <a:extLst>
              <a:ext uri="{FF2B5EF4-FFF2-40B4-BE49-F238E27FC236}">
                <a16:creationId xmlns:a16="http://schemas.microsoft.com/office/drawing/2014/main" id="{86BD8646-4DB9-3CB0-E55A-4B9221153448}"/>
              </a:ext>
            </a:extLst>
          </p:cNvPr>
          <p:cNvCxnSpPr/>
          <p:nvPr userDrawn="1"/>
        </p:nvCxnSpPr>
        <p:spPr>
          <a:xfrm rot="10800000">
            <a:off x="318600" y="4766180"/>
            <a:ext cx="8506800" cy="0"/>
          </a:xfrm>
          <a:prstGeom prst="straightConnector1">
            <a:avLst/>
          </a:prstGeom>
          <a:noFill/>
          <a:ln w="9525"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9636926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65" r:id="rId2"/>
    <p:sldLayoutId id="2147483666" r:id="rId3"/>
    <p:sldLayoutId id="2147483650" r:id="rId4"/>
    <p:sldLayoutId id="2147483667" r:id="rId5"/>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5B8D10-F7D1-63AF-38CE-91AA453EDFE5}"/>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9A9D68A-AFD2-8523-14E5-F98196B3D410}"/>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F5AF4D-C85B-DA95-993E-A2EEC072FC53}"/>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82000"/>
                  </a:schemeClr>
                </a:solidFill>
              </a:defRPr>
            </a:lvl1pPr>
          </a:lstStyle>
          <a:p>
            <a:fld id="{28BAFCAD-17AB-4C47-82DE-A33E6B576C44}" type="datetimeFigureOut">
              <a:rPr lang="en-US" smtClean="0"/>
              <a:t>1/6/2025</a:t>
            </a:fld>
            <a:endParaRPr lang="en-US"/>
          </a:p>
        </p:txBody>
      </p:sp>
      <p:sp>
        <p:nvSpPr>
          <p:cNvPr id="5" name="Footer Placeholder 4">
            <a:extLst>
              <a:ext uri="{FF2B5EF4-FFF2-40B4-BE49-F238E27FC236}">
                <a16:creationId xmlns:a16="http://schemas.microsoft.com/office/drawing/2014/main" id="{4D9DF70F-8C89-1F9D-EEB7-D8B4FB69B3BF}"/>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27D42C0-0145-DE59-37FA-7C3C53142F0F}"/>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82000"/>
                  </a:schemeClr>
                </a:solidFill>
              </a:defRPr>
            </a:lvl1pPr>
          </a:lstStyle>
          <a:p>
            <a:fld id="{6D351006-C151-47CD-8140-09E45284C956}" type="slidenum">
              <a:rPr lang="en-US" smtClean="0"/>
              <a:t>‹#›</a:t>
            </a:fld>
            <a:endParaRPr lang="en-US"/>
          </a:p>
        </p:txBody>
      </p:sp>
    </p:spTree>
    <p:extLst>
      <p:ext uri="{BB962C8B-B14F-4D97-AF65-F5344CB8AC3E}">
        <p14:creationId xmlns:p14="http://schemas.microsoft.com/office/powerpoint/2010/main" val="1506077720"/>
      </p:ext>
    </p:extLst>
  </p:cSld>
  <p:clrMap bg1="lt1" tx1="dk1" bg2="lt2" tx2="dk2" accent1="accent1" accent2="accent2" accent3="accent3" accent4="accent4" accent5="accent5" accent6="accent6" hlink="hlink" folHlink="folHlink"/>
  <p:sldLayoutIdLst>
    <p:sldLayoutId id="214748366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mailto:WICFraud.DPH@ct.gov" TargetMode="External"/><Relationship Id="rId2" Type="http://schemas.openxmlformats.org/officeDocument/2006/relationships/hyperlink" Target="mailto:ctwic@ct.gov" TargetMode="External"/><Relationship Id="rId1" Type="http://schemas.openxmlformats.org/officeDocument/2006/relationships/slideLayout" Target="../slideLayouts/slideLayout4.xml"/><Relationship Id="rId4" Type="http://schemas.openxmlformats.org/officeDocument/2006/relationships/hyperlink" Target="mailto:DPH.ptwic@ct.gov"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17.xml"/><Relationship Id="rId18" Type="http://schemas.openxmlformats.org/officeDocument/2006/relationships/slide" Target="slide22.xml"/><Relationship Id="rId3" Type="http://schemas.openxmlformats.org/officeDocument/2006/relationships/slide" Target="slide4.xml"/><Relationship Id="rId7" Type="http://schemas.openxmlformats.org/officeDocument/2006/relationships/slide" Target="slide8.xml"/><Relationship Id="rId12" Type="http://schemas.openxmlformats.org/officeDocument/2006/relationships/slide" Target="slide15.xml"/><Relationship Id="rId17" Type="http://schemas.openxmlformats.org/officeDocument/2006/relationships/slide" Target="slide21.xml"/><Relationship Id="rId2" Type="http://schemas.openxmlformats.org/officeDocument/2006/relationships/slide" Target="slide3.xml"/><Relationship Id="rId16" Type="http://schemas.openxmlformats.org/officeDocument/2006/relationships/slide" Target="slide20.xml"/><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slide" Target="slide12.xml"/><Relationship Id="rId5" Type="http://schemas.openxmlformats.org/officeDocument/2006/relationships/slide" Target="slide6.xml"/><Relationship Id="rId15" Type="http://schemas.openxmlformats.org/officeDocument/2006/relationships/slide" Target="slide19.xml"/><Relationship Id="rId10" Type="http://schemas.openxmlformats.org/officeDocument/2006/relationships/slide" Target="slide10.xml"/><Relationship Id="rId19" Type="http://schemas.openxmlformats.org/officeDocument/2006/relationships/slide" Target="slide23.xml"/><Relationship Id="rId4" Type="http://schemas.openxmlformats.org/officeDocument/2006/relationships/slide" Target="slide5.xml"/><Relationship Id="rId9" Type="http://schemas.openxmlformats.org/officeDocument/2006/relationships/slide" Target="slide9.xml"/><Relationship Id="rId14" Type="http://schemas.openxmlformats.org/officeDocument/2006/relationships/slide" Target="slide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mailto:maria.reyes@ct.gov"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portal.ct.gov/DPH/WIC/Approved-Food-Guide" TargetMode="External"/><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hyperlink" Target="https://portal.ct.gov/-/media/departments-and-agencies/dph/dph/wic-2018/frvm/fy24/appendix-b.pdf"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portal.ct.gov/-/media/departments-and-agencies/dph/dph/wic-2018/frvm/fy24/infant-formula-supplier-list-3-2024.pdf"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490D80-2697-D81C-9E5F-0F2FC8B672A8}"/>
              </a:ext>
            </a:extLst>
          </p:cNvPr>
          <p:cNvSpPr>
            <a:spLocks noGrp="1"/>
          </p:cNvSpPr>
          <p:nvPr>
            <p:ph type="title"/>
          </p:nvPr>
        </p:nvSpPr>
        <p:spPr>
          <a:xfrm>
            <a:off x="4785632" y="2366346"/>
            <a:ext cx="3256065" cy="698486"/>
          </a:xfrm>
        </p:spPr>
        <p:txBody>
          <a:bodyPr>
            <a:noAutofit/>
          </a:bodyPr>
          <a:lstStyle/>
          <a:p>
            <a:pPr algn="ctr"/>
            <a:r>
              <a:rPr lang="en-US" dirty="0">
                <a:solidFill>
                  <a:srgbClr val="3370E8"/>
                </a:solidFill>
              </a:rPr>
              <a:t>Pharmacy</a:t>
            </a:r>
            <a:br>
              <a:rPr lang="en-US" dirty="0">
                <a:solidFill>
                  <a:srgbClr val="3370E8"/>
                </a:solidFill>
              </a:rPr>
            </a:br>
            <a:r>
              <a:rPr lang="en-US" dirty="0">
                <a:solidFill>
                  <a:srgbClr val="3370E8"/>
                </a:solidFill>
              </a:rPr>
              <a:t>Vendor Training </a:t>
            </a:r>
          </a:p>
        </p:txBody>
      </p:sp>
      <p:sp>
        <p:nvSpPr>
          <p:cNvPr id="18" name="Slide Number Placeholder 17">
            <a:extLst>
              <a:ext uri="{FF2B5EF4-FFF2-40B4-BE49-F238E27FC236}">
                <a16:creationId xmlns:a16="http://schemas.microsoft.com/office/drawing/2014/main" id="{5584BAFC-EA23-4079-ACF3-FE7AF48C9623}"/>
              </a:ext>
            </a:extLst>
          </p:cNvPr>
          <p:cNvSpPr>
            <a:spLocks noGrp="1"/>
          </p:cNvSpPr>
          <p:nvPr>
            <p:ph type="sldNum" idx="12"/>
          </p:nvPr>
        </p:nvSpPr>
        <p:spPr>
          <a:xfrm>
            <a:off x="8358162" y="4810169"/>
            <a:ext cx="548700" cy="227190"/>
          </a:xfrm>
        </p:spPr>
        <p:txBody>
          <a:bodyPr/>
          <a:lstStyle/>
          <a:p>
            <a:fld id="{00000000-1234-1234-1234-123412341234}" type="slidenum">
              <a:rPr lang="en" smtClean="0"/>
              <a:pPr/>
              <a:t>1</a:t>
            </a:fld>
            <a:endParaRPr lang="en"/>
          </a:p>
        </p:txBody>
      </p:sp>
      <p:sp>
        <p:nvSpPr>
          <p:cNvPr id="5" name="Text Placeholder 4">
            <a:extLst>
              <a:ext uri="{FF2B5EF4-FFF2-40B4-BE49-F238E27FC236}">
                <a16:creationId xmlns:a16="http://schemas.microsoft.com/office/drawing/2014/main" id="{72026047-1C97-E3D7-B814-CD5F4F00A852}"/>
              </a:ext>
            </a:extLst>
          </p:cNvPr>
          <p:cNvSpPr>
            <a:spLocks noGrp="1"/>
          </p:cNvSpPr>
          <p:nvPr>
            <p:ph type="body" sz="quarter" idx="13"/>
          </p:nvPr>
        </p:nvSpPr>
        <p:spPr>
          <a:xfrm>
            <a:off x="4785632" y="1318162"/>
            <a:ext cx="3200524" cy="890050"/>
          </a:xfrm>
        </p:spPr>
        <p:txBody>
          <a:bodyPr/>
          <a:lstStyle/>
          <a:p>
            <a:pPr algn="ctr"/>
            <a:r>
              <a:rPr lang="en-US" dirty="0">
                <a:solidFill>
                  <a:srgbClr val="3370E8"/>
                </a:solidFill>
              </a:rPr>
              <a:t>The Special Supplemental Nutrition Program for Women, Infants, and Children - Connecticut WIC Program</a:t>
            </a:r>
          </a:p>
        </p:txBody>
      </p:sp>
      <p:pic>
        <p:nvPicPr>
          <p:cNvPr id="2" name="Picture 1">
            <a:extLst>
              <a:ext uri="{FF2B5EF4-FFF2-40B4-BE49-F238E27FC236}">
                <a16:creationId xmlns:a16="http://schemas.microsoft.com/office/drawing/2014/main" id="{A8FDC2C9-0D53-A492-81CC-7E23619C04C4}"/>
              </a:ext>
            </a:extLst>
          </p:cNvPr>
          <p:cNvPicPr>
            <a:picLocks noChangeAspect="1"/>
          </p:cNvPicPr>
          <p:nvPr/>
        </p:nvPicPr>
        <p:blipFill>
          <a:blip r:embed="rId3"/>
          <a:stretch>
            <a:fillRect/>
          </a:stretch>
        </p:blipFill>
        <p:spPr>
          <a:xfrm>
            <a:off x="5903863" y="3222967"/>
            <a:ext cx="841321" cy="1213209"/>
          </a:xfrm>
          <a:prstGeom prst="rect">
            <a:avLst/>
          </a:prstGeom>
        </p:spPr>
      </p:pic>
      <p:sp>
        <p:nvSpPr>
          <p:cNvPr id="3" name="TextBox 2">
            <a:extLst>
              <a:ext uri="{FF2B5EF4-FFF2-40B4-BE49-F238E27FC236}">
                <a16:creationId xmlns:a16="http://schemas.microsoft.com/office/drawing/2014/main" id="{40D8EA36-76F1-FA67-31C9-E496A0EBE728}"/>
              </a:ext>
            </a:extLst>
          </p:cNvPr>
          <p:cNvSpPr txBox="1"/>
          <p:nvPr/>
        </p:nvSpPr>
        <p:spPr>
          <a:xfrm>
            <a:off x="5150860" y="4486589"/>
            <a:ext cx="2470067" cy="215444"/>
          </a:xfrm>
          <a:prstGeom prst="rect">
            <a:avLst/>
          </a:prstGeom>
          <a:noFill/>
        </p:spPr>
        <p:txBody>
          <a:bodyPr wrap="square" rtlCol="0">
            <a:spAutoFit/>
          </a:bodyPr>
          <a:lstStyle/>
          <a:p>
            <a:pPr algn="ctr"/>
            <a:r>
              <a:rPr lang="en-US" sz="800" dirty="0">
                <a:solidFill>
                  <a:srgbClr val="3370E8"/>
                </a:solidFill>
              </a:rPr>
              <a:t>This institution is an equal opportunity provider.</a:t>
            </a:r>
            <a:endParaRPr lang="en-US" sz="800" dirty="0"/>
          </a:p>
        </p:txBody>
      </p:sp>
    </p:spTree>
    <p:extLst>
      <p:ext uri="{BB962C8B-B14F-4D97-AF65-F5344CB8AC3E}">
        <p14:creationId xmlns:p14="http://schemas.microsoft.com/office/powerpoint/2010/main" val="518161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C6848-58A2-8455-D1CB-4E1F794D9604}"/>
              </a:ext>
            </a:extLst>
          </p:cNvPr>
          <p:cNvSpPr>
            <a:spLocks noGrp="1"/>
          </p:cNvSpPr>
          <p:nvPr>
            <p:ph type="title"/>
          </p:nvPr>
        </p:nvSpPr>
        <p:spPr/>
        <p:txBody>
          <a:bodyPr>
            <a:noAutofit/>
          </a:bodyPr>
          <a:lstStyle/>
          <a:p>
            <a:r>
              <a:rPr lang="en-US" dirty="0"/>
              <a:t>Product should be WIC approved but isn’t scanning</a:t>
            </a:r>
          </a:p>
        </p:txBody>
      </p:sp>
      <p:sp>
        <p:nvSpPr>
          <p:cNvPr id="3" name="Text Placeholder 2">
            <a:extLst>
              <a:ext uri="{FF2B5EF4-FFF2-40B4-BE49-F238E27FC236}">
                <a16:creationId xmlns:a16="http://schemas.microsoft.com/office/drawing/2014/main" id="{B388A86D-2F3C-781C-D95A-6421B4D99122}"/>
              </a:ext>
            </a:extLst>
          </p:cNvPr>
          <p:cNvSpPr>
            <a:spLocks noGrp="1"/>
          </p:cNvSpPr>
          <p:nvPr>
            <p:ph type="body" idx="1"/>
          </p:nvPr>
        </p:nvSpPr>
        <p:spPr/>
        <p:txBody>
          <a:bodyPr/>
          <a:lstStyle/>
          <a:p>
            <a:pPr marL="0" indent="0">
              <a:buNone/>
            </a:pPr>
            <a:r>
              <a:rPr lang="en-US" dirty="0">
                <a:solidFill>
                  <a:srgbClr val="3370E8"/>
                </a:solidFill>
              </a:rPr>
              <a:t>A WIC customer or store personnel can contact the State WIC Office.</a:t>
            </a:r>
          </a:p>
          <a:p>
            <a:pPr marL="0" indent="0">
              <a:buNone/>
            </a:pPr>
            <a:endParaRPr lang="en-US" dirty="0">
              <a:solidFill>
                <a:srgbClr val="3370E8"/>
              </a:solidFill>
            </a:endParaRPr>
          </a:p>
          <a:p>
            <a:pPr marL="0" indent="0">
              <a:buNone/>
            </a:pPr>
            <a:r>
              <a:rPr lang="en-US" dirty="0">
                <a:solidFill>
                  <a:srgbClr val="3370E8"/>
                </a:solidFill>
              </a:rPr>
              <a:t>The following information is needed:</a:t>
            </a:r>
          </a:p>
          <a:p>
            <a:pPr marL="0" indent="0">
              <a:buNone/>
            </a:pPr>
            <a:endParaRPr lang="en-US" dirty="0">
              <a:solidFill>
                <a:srgbClr val="3370E8"/>
              </a:solidFill>
            </a:endParaRPr>
          </a:p>
          <a:p>
            <a:pPr lvl="1" indent="-171450">
              <a:buFont typeface="Arial" panose="020B0604020202020204" pitchFamily="34" charset="0"/>
              <a:buChar char="•"/>
            </a:pPr>
            <a:r>
              <a:rPr lang="en-US" sz="1100" dirty="0">
                <a:solidFill>
                  <a:srgbClr val="3370E8"/>
                </a:solidFill>
              </a:rPr>
              <a:t>The entire UPC number (all the numbers or a photo of UPC bar code)</a:t>
            </a:r>
          </a:p>
          <a:p>
            <a:pPr lvl="1" indent="-171450">
              <a:buFont typeface="Arial" panose="020B0604020202020204" pitchFamily="34" charset="0"/>
              <a:buChar char="•"/>
            </a:pPr>
            <a:r>
              <a:rPr lang="en-US" sz="1100" dirty="0">
                <a:solidFill>
                  <a:srgbClr val="3370E8"/>
                </a:solidFill>
              </a:rPr>
              <a:t>Product Name or photo of the front of the product</a:t>
            </a:r>
          </a:p>
          <a:p>
            <a:pPr lvl="1" indent="-171450">
              <a:buFont typeface="Arial" panose="020B0604020202020204" pitchFamily="34" charset="0"/>
              <a:buChar char="•"/>
            </a:pPr>
            <a:r>
              <a:rPr lang="en-US" sz="1100" dirty="0">
                <a:solidFill>
                  <a:srgbClr val="3370E8"/>
                </a:solidFill>
              </a:rPr>
              <a:t>Size of container				</a:t>
            </a:r>
          </a:p>
          <a:p>
            <a:pPr lvl="1" indent="-171450">
              <a:buFont typeface="Arial" panose="020B0604020202020204" pitchFamily="34" charset="0"/>
              <a:buChar char="•"/>
            </a:pPr>
            <a:r>
              <a:rPr lang="en-US" sz="1100" dirty="0">
                <a:solidFill>
                  <a:srgbClr val="3370E8"/>
                </a:solidFill>
              </a:rPr>
              <a:t>Send the information to:</a:t>
            </a:r>
          </a:p>
          <a:p>
            <a:pPr lvl="1" indent="-171450">
              <a:buFont typeface="Arial" panose="020B0604020202020204" pitchFamily="34" charset="0"/>
              <a:buChar char="•"/>
            </a:pPr>
            <a:r>
              <a:rPr lang="en-US" sz="1100" dirty="0">
                <a:solidFill>
                  <a:srgbClr val="3370E8"/>
                </a:solidFill>
              </a:rPr>
              <a:t>Email: ctwic@ct.gov</a:t>
            </a:r>
          </a:p>
          <a:p>
            <a:pPr marL="0" indent="0">
              <a:buNone/>
            </a:pPr>
            <a:r>
              <a:rPr lang="en-US" dirty="0">
                <a:solidFill>
                  <a:srgbClr val="3370E8"/>
                </a:solidFill>
              </a:rPr>
              <a:t> </a:t>
            </a:r>
          </a:p>
          <a:p>
            <a:pPr marL="0" indent="0">
              <a:buNone/>
            </a:pPr>
            <a:r>
              <a:rPr lang="en-US" dirty="0">
                <a:solidFill>
                  <a:srgbClr val="3370E8"/>
                </a:solidFill>
              </a:rPr>
              <a:t>The product may be WIC approved; however, the UPC number is not listed in the WIC Program’s Approved Product Listing.  </a:t>
            </a:r>
          </a:p>
          <a:p>
            <a:pPr marL="0" indent="0">
              <a:buNone/>
            </a:pPr>
            <a:r>
              <a:rPr lang="en-US" dirty="0">
                <a:solidFill>
                  <a:srgbClr val="3370E8"/>
                </a:solidFill>
              </a:rPr>
              <a:t> </a:t>
            </a:r>
          </a:p>
          <a:p>
            <a:pPr marL="0" indent="0">
              <a:buNone/>
            </a:pPr>
            <a:r>
              <a:rPr lang="en-US" dirty="0">
                <a:solidFill>
                  <a:srgbClr val="3370E8"/>
                </a:solidFill>
              </a:rPr>
              <a:t>Once approved, products will be available for purchase in 48 hours. </a:t>
            </a:r>
          </a:p>
        </p:txBody>
      </p:sp>
      <p:pic>
        <p:nvPicPr>
          <p:cNvPr id="5" name="Picture 4" descr="A bar code with a red circle around it&#10;&#10;Description automatically generated">
            <a:extLst>
              <a:ext uri="{FF2B5EF4-FFF2-40B4-BE49-F238E27FC236}">
                <a16:creationId xmlns:a16="http://schemas.microsoft.com/office/drawing/2014/main" id="{9EAD879F-E83D-6C11-6B57-40CDBA9AF951}"/>
              </a:ext>
            </a:extLst>
          </p:cNvPr>
          <p:cNvPicPr>
            <a:picLocks noChangeAspect="1"/>
          </p:cNvPicPr>
          <p:nvPr/>
        </p:nvPicPr>
        <p:blipFill>
          <a:blip r:embed="rId2"/>
          <a:stretch>
            <a:fillRect/>
          </a:stretch>
        </p:blipFill>
        <p:spPr>
          <a:xfrm>
            <a:off x="6546264" y="3303599"/>
            <a:ext cx="1870382" cy="1208128"/>
          </a:xfrm>
          <a:prstGeom prst="rect">
            <a:avLst/>
          </a:prstGeom>
        </p:spPr>
      </p:pic>
    </p:spTree>
    <p:extLst>
      <p:ext uri="{BB962C8B-B14F-4D97-AF65-F5344CB8AC3E}">
        <p14:creationId xmlns:p14="http://schemas.microsoft.com/office/powerpoint/2010/main" val="2120427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E2735-D0D6-91FE-36E3-F74CD9DC5B28}"/>
              </a:ext>
            </a:extLst>
          </p:cNvPr>
          <p:cNvSpPr>
            <a:spLocks noGrp="1"/>
          </p:cNvSpPr>
          <p:nvPr>
            <p:ph type="title"/>
          </p:nvPr>
        </p:nvSpPr>
        <p:spPr/>
        <p:txBody>
          <a:bodyPr>
            <a:noAutofit/>
          </a:bodyPr>
          <a:lstStyle/>
          <a:p>
            <a:r>
              <a:rPr lang="en-US" dirty="0"/>
              <a:t>Appendix D - Requirements For Pricing</a:t>
            </a:r>
          </a:p>
        </p:txBody>
      </p:sp>
      <p:sp>
        <p:nvSpPr>
          <p:cNvPr id="3" name="Text Placeholder 2">
            <a:extLst>
              <a:ext uri="{FF2B5EF4-FFF2-40B4-BE49-F238E27FC236}">
                <a16:creationId xmlns:a16="http://schemas.microsoft.com/office/drawing/2014/main" id="{0F7748E6-7D57-8A6A-064D-77D3E5604756}"/>
              </a:ext>
            </a:extLst>
          </p:cNvPr>
          <p:cNvSpPr>
            <a:spLocks noGrp="1"/>
          </p:cNvSpPr>
          <p:nvPr>
            <p:ph type="body" idx="1"/>
          </p:nvPr>
        </p:nvSpPr>
        <p:spPr/>
        <p:txBody>
          <a:bodyPr/>
          <a:lstStyle/>
          <a:p>
            <a:r>
              <a:rPr lang="en-US" dirty="0">
                <a:solidFill>
                  <a:srgbClr val="3370E8"/>
                </a:solidFill>
              </a:rPr>
              <a:t>Charge prices that are fair and competitive.   Vendors must meet established competitive pricing criteria.</a:t>
            </a:r>
          </a:p>
          <a:p>
            <a:endParaRPr lang="en-US" dirty="0">
              <a:solidFill>
                <a:srgbClr val="3370E8"/>
              </a:solidFill>
            </a:endParaRPr>
          </a:p>
          <a:p>
            <a:r>
              <a:rPr lang="en-US" dirty="0">
                <a:solidFill>
                  <a:srgbClr val="3370E8"/>
                </a:solidFill>
              </a:rPr>
              <a:t>Must allow manufacturer coupons and sales if allowed for all other customers.</a:t>
            </a:r>
          </a:p>
          <a:p>
            <a:endParaRPr lang="en-US" dirty="0">
              <a:solidFill>
                <a:srgbClr val="3370E8"/>
              </a:solidFill>
            </a:endParaRPr>
          </a:p>
          <a:p>
            <a:r>
              <a:rPr lang="en-US" dirty="0">
                <a:solidFill>
                  <a:srgbClr val="3370E8"/>
                </a:solidFill>
              </a:rPr>
              <a:t>There is a </a:t>
            </a:r>
            <a:r>
              <a:rPr lang="en-US" b="1" dirty="0">
                <a:solidFill>
                  <a:srgbClr val="3370E8"/>
                </a:solidFill>
              </a:rPr>
              <a:t>maximum Not To Exceed (NTE) price</a:t>
            </a:r>
            <a:r>
              <a:rPr lang="en-US" dirty="0">
                <a:solidFill>
                  <a:srgbClr val="3370E8"/>
                </a:solidFill>
              </a:rPr>
              <a:t>. The maximum not to exceed prices are based on average vendor prices for WIC food items within a peer group and are used by the WIC Program to determine the reimbursement level for each food item. </a:t>
            </a:r>
          </a:p>
          <a:p>
            <a:endParaRPr lang="en-US" dirty="0">
              <a:solidFill>
                <a:srgbClr val="3370E8"/>
              </a:solidFill>
            </a:endParaRPr>
          </a:p>
          <a:p>
            <a:r>
              <a:rPr lang="en-US" dirty="0">
                <a:solidFill>
                  <a:srgbClr val="3370E8"/>
                </a:solidFill>
              </a:rPr>
              <a:t>Prices that are posted must match the prices that are charged to WIC customers.</a:t>
            </a:r>
          </a:p>
          <a:p>
            <a:endParaRPr lang="en-US" dirty="0">
              <a:solidFill>
                <a:srgbClr val="3370E8"/>
              </a:solidFill>
            </a:endParaRPr>
          </a:p>
          <a:p>
            <a:r>
              <a:rPr lang="en-US" dirty="0">
                <a:solidFill>
                  <a:srgbClr val="3370E8"/>
                </a:solidFill>
              </a:rPr>
              <a:t>Never seek payment for the difference between the price charged and the maximum price paid.</a:t>
            </a:r>
          </a:p>
          <a:p>
            <a:endParaRPr lang="en-US" dirty="0">
              <a:solidFill>
                <a:srgbClr val="3370E8"/>
              </a:solidFill>
            </a:endParaRPr>
          </a:p>
          <a:p>
            <a:r>
              <a:rPr lang="en-US" dirty="0">
                <a:solidFill>
                  <a:srgbClr val="3370E8"/>
                </a:solidFill>
              </a:rPr>
              <a:t>Never charge customers a surcharge or a fee.</a:t>
            </a:r>
          </a:p>
          <a:p>
            <a:endParaRPr lang="en-US" dirty="0">
              <a:solidFill>
                <a:srgbClr val="3370E8"/>
              </a:solidFill>
            </a:endParaRPr>
          </a:p>
          <a:p>
            <a:r>
              <a:rPr lang="en-US" dirty="0">
                <a:solidFill>
                  <a:srgbClr val="3370E8"/>
                </a:solidFill>
              </a:rPr>
              <a:t>Do not offer, or intend to offer, incentive items solely to WIC customers.  Vendors cannot offer free food or merchandise to entice WIC customers to use their benefits at the store. </a:t>
            </a:r>
          </a:p>
          <a:p>
            <a:endParaRPr lang="en-US" dirty="0"/>
          </a:p>
        </p:txBody>
      </p:sp>
    </p:spTree>
    <p:extLst>
      <p:ext uri="{BB962C8B-B14F-4D97-AF65-F5344CB8AC3E}">
        <p14:creationId xmlns:p14="http://schemas.microsoft.com/office/powerpoint/2010/main" val="3341115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4E1F2-4CD2-3B79-68C9-97D96A0C4558}"/>
              </a:ext>
            </a:extLst>
          </p:cNvPr>
          <p:cNvSpPr>
            <a:spLocks noGrp="1"/>
          </p:cNvSpPr>
          <p:nvPr>
            <p:ph type="title"/>
          </p:nvPr>
        </p:nvSpPr>
        <p:spPr/>
        <p:txBody>
          <a:bodyPr>
            <a:noAutofit/>
          </a:bodyPr>
          <a:lstStyle/>
          <a:p>
            <a:r>
              <a:rPr lang="en-US" dirty="0"/>
              <a:t>Appendix E - Disqualifications, Civil Money Penalties and Fines</a:t>
            </a:r>
          </a:p>
        </p:txBody>
      </p:sp>
      <p:sp>
        <p:nvSpPr>
          <p:cNvPr id="3" name="Text Placeholder 2">
            <a:extLst>
              <a:ext uri="{FF2B5EF4-FFF2-40B4-BE49-F238E27FC236}">
                <a16:creationId xmlns:a16="http://schemas.microsoft.com/office/drawing/2014/main" id="{9BB1CA9C-D7E2-7FE3-857B-02C22DB3B579}"/>
              </a:ext>
            </a:extLst>
          </p:cNvPr>
          <p:cNvSpPr>
            <a:spLocks noGrp="1"/>
          </p:cNvSpPr>
          <p:nvPr>
            <p:ph type="body" idx="1"/>
          </p:nvPr>
        </p:nvSpPr>
        <p:spPr/>
        <p:txBody>
          <a:bodyPr>
            <a:normAutofit/>
          </a:bodyPr>
          <a:lstStyle/>
          <a:p>
            <a:pPr marL="0" indent="0" algn="ctr">
              <a:buNone/>
            </a:pPr>
            <a:r>
              <a:rPr lang="en-US" dirty="0">
                <a:solidFill>
                  <a:srgbClr val="3370E8"/>
                </a:solidFill>
              </a:rPr>
              <a:t>Violations are determined by investigation, which includes on-site monitoring, transaction audits, inventory audits and undercover compliance buys. Sanctions are imposed in order to protect the integrity and the nutritional goals of the WIC Program. </a:t>
            </a:r>
          </a:p>
          <a:p>
            <a:pPr marL="0" indent="0">
              <a:buNone/>
            </a:pPr>
            <a:endParaRPr lang="en-US" dirty="0"/>
          </a:p>
          <a:p>
            <a:pPr marL="0" indent="0">
              <a:buNone/>
            </a:pPr>
            <a:endParaRPr lang="en-US" dirty="0"/>
          </a:p>
          <a:p>
            <a:pPr marL="0" indent="0">
              <a:buNone/>
            </a:pPr>
            <a:r>
              <a:rPr lang="en-US" b="1" dirty="0">
                <a:solidFill>
                  <a:srgbClr val="3370E8"/>
                </a:solidFill>
              </a:rPr>
              <a:t>Federal Mandatory Sanctions are as follows:</a:t>
            </a:r>
          </a:p>
          <a:p>
            <a:pPr marL="0" indent="0">
              <a:buNone/>
            </a:pPr>
            <a:endParaRPr lang="en-US" dirty="0">
              <a:solidFill>
                <a:srgbClr val="3370E8"/>
              </a:solidFill>
            </a:endParaRPr>
          </a:p>
          <a:p>
            <a:pPr marL="0" indent="0">
              <a:buNone/>
            </a:pPr>
            <a:r>
              <a:rPr lang="en-US" dirty="0">
                <a:solidFill>
                  <a:srgbClr val="3370E8"/>
                </a:solidFill>
              </a:rPr>
              <a:t>Permanent Disqualification - One Occurrence</a:t>
            </a:r>
          </a:p>
          <a:p>
            <a:pPr marL="0" indent="0">
              <a:buNone/>
            </a:pPr>
            <a:r>
              <a:rPr lang="en-US" dirty="0">
                <a:solidFill>
                  <a:srgbClr val="3370E8"/>
                </a:solidFill>
              </a:rPr>
              <a:t>	Judicial conviction of trafficking in WIC benefits or selling firearms, ammunition, explosives or controlled substances in		exchange for WIC benefits. </a:t>
            </a:r>
          </a:p>
          <a:p>
            <a:pPr marL="0" indent="0">
              <a:buNone/>
            </a:pPr>
            <a:endParaRPr lang="en-US" dirty="0">
              <a:solidFill>
                <a:srgbClr val="3370E8"/>
              </a:solidFill>
            </a:endParaRPr>
          </a:p>
          <a:p>
            <a:pPr marL="0" indent="0">
              <a:buNone/>
            </a:pPr>
            <a:r>
              <a:rPr lang="en-US" dirty="0">
                <a:solidFill>
                  <a:srgbClr val="3370E8"/>
                </a:solidFill>
              </a:rPr>
              <a:t>Disqualification 6 Years - One Occurrence</a:t>
            </a:r>
          </a:p>
          <a:p>
            <a:pPr marL="0" indent="0">
              <a:buNone/>
            </a:pPr>
            <a:r>
              <a:rPr lang="en-US" dirty="0">
                <a:solidFill>
                  <a:srgbClr val="3370E8"/>
                </a:solidFill>
              </a:rPr>
              <a:t>	Administrative finding of buying or selling WIC benefits for cash (trafficking) or selling firearms, ammunition, explosives		or controlled substances in exchange for WIC benefits. </a:t>
            </a:r>
          </a:p>
          <a:p>
            <a:pPr marL="0" indent="0">
              <a:buNone/>
            </a:pPr>
            <a:endParaRPr lang="en-US" dirty="0">
              <a:solidFill>
                <a:srgbClr val="3370E8"/>
              </a:solidFill>
            </a:endParaRPr>
          </a:p>
          <a:p>
            <a:pPr marL="0" indent="0">
              <a:buNone/>
            </a:pPr>
            <a:r>
              <a:rPr lang="en-US" dirty="0">
                <a:solidFill>
                  <a:srgbClr val="3370E8"/>
                </a:solidFill>
              </a:rPr>
              <a:t>Disqualification 3 Years - One Occurrence</a:t>
            </a:r>
          </a:p>
          <a:p>
            <a:pPr marL="0" indent="0">
              <a:buNone/>
            </a:pPr>
            <a:r>
              <a:rPr lang="en-US" dirty="0">
                <a:solidFill>
                  <a:srgbClr val="3370E8"/>
                </a:solidFill>
              </a:rPr>
              <a:t>	Sale of alcohol or alcoholic beverages or tobacco products in exchange for WIC benefits. </a:t>
            </a:r>
          </a:p>
          <a:p>
            <a:pPr marL="0" indent="0">
              <a:buNone/>
            </a:pPr>
            <a:endParaRPr lang="en-US" dirty="0">
              <a:solidFill>
                <a:srgbClr val="3370E8"/>
              </a:solidFill>
            </a:endParaRPr>
          </a:p>
          <a:p>
            <a:pPr marL="0" indent="0">
              <a:buNone/>
            </a:pPr>
            <a:endParaRPr lang="en-US" dirty="0">
              <a:solidFill>
                <a:srgbClr val="3370E8"/>
              </a:solidFill>
            </a:endParaRPr>
          </a:p>
          <a:p>
            <a:pPr marL="0" indent="0">
              <a:buNone/>
            </a:pPr>
            <a:endParaRPr lang="en-US" dirty="0"/>
          </a:p>
        </p:txBody>
      </p:sp>
    </p:spTree>
    <p:extLst>
      <p:ext uri="{BB962C8B-B14F-4D97-AF65-F5344CB8AC3E}">
        <p14:creationId xmlns:p14="http://schemas.microsoft.com/office/powerpoint/2010/main" val="2096265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72BD2-96BA-DDCC-B184-A21FC2AD6A5A}"/>
              </a:ext>
            </a:extLst>
          </p:cNvPr>
          <p:cNvSpPr>
            <a:spLocks noGrp="1"/>
          </p:cNvSpPr>
          <p:nvPr>
            <p:ph type="title"/>
          </p:nvPr>
        </p:nvSpPr>
        <p:spPr/>
        <p:txBody>
          <a:bodyPr>
            <a:noAutofit/>
          </a:bodyPr>
          <a:lstStyle/>
          <a:p>
            <a:r>
              <a:rPr lang="en-US" dirty="0"/>
              <a:t>Appendix E - Disqualifications, Civil Money Penalties and Fines, cont.</a:t>
            </a:r>
          </a:p>
        </p:txBody>
      </p:sp>
      <p:sp>
        <p:nvSpPr>
          <p:cNvPr id="3" name="Text Placeholder 2">
            <a:extLst>
              <a:ext uri="{FF2B5EF4-FFF2-40B4-BE49-F238E27FC236}">
                <a16:creationId xmlns:a16="http://schemas.microsoft.com/office/drawing/2014/main" id="{516769E0-8843-CAED-2608-2428918D5BFB}"/>
              </a:ext>
            </a:extLst>
          </p:cNvPr>
          <p:cNvSpPr>
            <a:spLocks noGrp="1"/>
          </p:cNvSpPr>
          <p:nvPr>
            <p:ph type="body" idx="1"/>
          </p:nvPr>
        </p:nvSpPr>
        <p:spPr/>
        <p:txBody>
          <a:bodyPr/>
          <a:lstStyle/>
          <a:p>
            <a:pPr marL="0" indent="0">
              <a:buNone/>
            </a:pPr>
            <a:r>
              <a:rPr lang="en-US" dirty="0">
                <a:solidFill>
                  <a:srgbClr val="3370E8"/>
                </a:solidFill>
              </a:rPr>
              <a:t>Disqualification 3 Years - Three or More Occurrences</a:t>
            </a:r>
          </a:p>
          <a:p>
            <a:pPr marL="0" indent="0">
              <a:buNone/>
            </a:pPr>
            <a:endParaRPr lang="en-US" dirty="0"/>
          </a:p>
          <a:p>
            <a:r>
              <a:rPr lang="en-US" dirty="0">
                <a:solidFill>
                  <a:srgbClr val="3370E8"/>
                </a:solidFill>
              </a:rPr>
              <a:t>Claiming reimbursement for the sale of an amount of a specific WIC food that exceeds the store’s documented inventory of that WIC food for a specific period of time.  </a:t>
            </a:r>
            <a:r>
              <a:rPr lang="en-US" b="1" dirty="0">
                <a:solidFill>
                  <a:srgbClr val="3370E8"/>
                </a:solidFill>
              </a:rPr>
              <a:t>Example: Have to provide receipts to show that all foods sold were purchased for the store</a:t>
            </a:r>
          </a:p>
          <a:p>
            <a:endParaRPr lang="en-US" dirty="0">
              <a:solidFill>
                <a:srgbClr val="3370E8"/>
              </a:solidFill>
            </a:endParaRPr>
          </a:p>
          <a:p>
            <a:r>
              <a:rPr lang="en-US" dirty="0">
                <a:solidFill>
                  <a:srgbClr val="3370E8"/>
                </a:solidFill>
              </a:rPr>
              <a:t>Overcharging on WIC Benefits. </a:t>
            </a:r>
            <a:r>
              <a:rPr lang="en-US" b="1" dirty="0">
                <a:solidFill>
                  <a:srgbClr val="3370E8"/>
                </a:solidFill>
              </a:rPr>
              <a:t>Example: Changing prices in systems</a:t>
            </a:r>
          </a:p>
          <a:p>
            <a:endParaRPr lang="en-US" dirty="0">
              <a:solidFill>
                <a:srgbClr val="3370E8"/>
              </a:solidFill>
            </a:endParaRPr>
          </a:p>
          <a:p>
            <a:r>
              <a:rPr lang="en-US" dirty="0">
                <a:solidFill>
                  <a:srgbClr val="3370E8"/>
                </a:solidFill>
              </a:rPr>
              <a:t>Receiving, transacting and/or redeeming WIC benefits outside of authorized channels, including the use of an unauthorized vendor and/or unauthorized person.  </a:t>
            </a:r>
            <a:r>
              <a:rPr lang="en-US" b="1" dirty="0">
                <a:solidFill>
                  <a:srgbClr val="3370E8"/>
                </a:solidFill>
              </a:rPr>
              <a:t>Example: Cannot move devices to another location</a:t>
            </a:r>
          </a:p>
          <a:p>
            <a:endParaRPr lang="en-US" dirty="0">
              <a:solidFill>
                <a:srgbClr val="3370E8"/>
              </a:solidFill>
            </a:endParaRPr>
          </a:p>
          <a:p>
            <a:r>
              <a:rPr lang="en-US" dirty="0">
                <a:solidFill>
                  <a:srgbClr val="3370E8"/>
                </a:solidFill>
              </a:rPr>
              <a:t>Charging for WIC food not received by the WIC customer.  </a:t>
            </a:r>
            <a:r>
              <a:rPr lang="en-US" b="1" dirty="0">
                <a:solidFill>
                  <a:srgbClr val="3370E8"/>
                </a:solidFill>
              </a:rPr>
              <a:t>Example: Scanning other products</a:t>
            </a:r>
          </a:p>
          <a:p>
            <a:endParaRPr lang="en-US" dirty="0">
              <a:solidFill>
                <a:srgbClr val="3370E8"/>
              </a:solidFill>
            </a:endParaRPr>
          </a:p>
          <a:p>
            <a:r>
              <a:rPr lang="en-US" dirty="0">
                <a:solidFill>
                  <a:srgbClr val="3370E8"/>
                </a:solidFill>
              </a:rPr>
              <a:t>Providing credit or non-food items, other than alcohol, alcoholic beverages, tobacco products, cash, firearms, ammunition, explosives or controlled substances in exchange for WIC benefits. </a:t>
            </a:r>
            <a:r>
              <a:rPr lang="en-US" b="1" dirty="0">
                <a:solidFill>
                  <a:srgbClr val="3370E8"/>
                </a:solidFill>
              </a:rPr>
              <a:t>Example: Selling paper goods</a:t>
            </a:r>
          </a:p>
          <a:p>
            <a:pPr marL="0" indent="0">
              <a:buNone/>
            </a:pPr>
            <a:endParaRPr lang="en-US" dirty="0"/>
          </a:p>
        </p:txBody>
      </p:sp>
    </p:spTree>
    <p:extLst>
      <p:ext uri="{BB962C8B-B14F-4D97-AF65-F5344CB8AC3E}">
        <p14:creationId xmlns:p14="http://schemas.microsoft.com/office/powerpoint/2010/main" val="1456100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06340-DA70-C1BB-9C33-F46E827A3457}"/>
              </a:ext>
            </a:extLst>
          </p:cNvPr>
          <p:cNvSpPr>
            <a:spLocks noGrp="1"/>
          </p:cNvSpPr>
          <p:nvPr>
            <p:ph type="title"/>
          </p:nvPr>
        </p:nvSpPr>
        <p:spPr/>
        <p:txBody>
          <a:bodyPr>
            <a:noAutofit/>
          </a:bodyPr>
          <a:lstStyle/>
          <a:p>
            <a:r>
              <a:rPr lang="en-US" dirty="0"/>
              <a:t>Appendix E - Disqualifications, Civil Money Penalties and Fines, cont.</a:t>
            </a:r>
          </a:p>
        </p:txBody>
      </p:sp>
      <p:sp>
        <p:nvSpPr>
          <p:cNvPr id="3" name="Text Placeholder 2">
            <a:extLst>
              <a:ext uri="{FF2B5EF4-FFF2-40B4-BE49-F238E27FC236}">
                <a16:creationId xmlns:a16="http://schemas.microsoft.com/office/drawing/2014/main" id="{EB5ADE66-1AAF-D4D4-744A-0E950590F1AA}"/>
              </a:ext>
            </a:extLst>
          </p:cNvPr>
          <p:cNvSpPr>
            <a:spLocks noGrp="1"/>
          </p:cNvSpPr>
          <p:nvPr>
            <p:ph type="body" idx="1"/>
          </p:nvPr>
        </p:nvSpPr>
        <p:spPr/>
        <p:txBody>
          <a:bodyPr/>
          <a:lstStyle/>
          <a:p>
            <a:pPr marL="0" indent="0">
              <a:buNone/>
            </a:pPr>
            <a:r>
              <a:rPr lang="en-US" dirty="0">
                <a:solidFill>
                  <a:srgbClr val="3370E8"/>
                </a:solidFill>
              </a:rPr>
              <a:t>Disqualification One Year - Three or More Occurrences</a:t>
            </a:r>
          </a:p>
          <a:p>
            <a:pPr marL="0" indent="0">
              <a:buNone/>
            </a:pPr>
            <a:endParaRPr lang="en-US" dirty="0">
              <a:solidFill>
                <a:srgbClr val="3370E8"/>
              </a:solidFill>
            </a:endParaRPr>
          </a:p>
          <a:p>
            <a:r>
              <a:rPr lang="en-US" dirty="0">
                <a:solidFill>
                  <a:srgbClr val="3370E8"/>
                </a:solidFill>
              </a:rPr>
              <a:t>Providing unauthorized food items in exchange for WIC benefits, including charging for WIC food provided in excess of those listed on the WIC benefits.  </a:t>
            </a:r>
            <a:r>
              <a:rPr lang="en-US" b="1" dirty="0">
                <a:solidFill>
                  <a:srgbClr val="3370E8"/>
                </a:solidFill>
              </a:rPr>
              <a:t>Example: Selling sugared cereal</a:t>
            </a:r>
          </a:p>
          <a:p>
            <a:pPr marL="0" indent="0">
              <a:buNone/>
            </a:pPr>
            <a:endParaRPr lang="en-US" dirty="0">
              <a:solidFill>
                <a:srgbClr val="3370E8"/>
              </a:solidFill>
            </a:endParaRPr>
          </a:p>
          <a:p>
            <a:pPr marL="0" indent="0">
              <a:buNone/>
            </a:pPr>
            <a:r>
              <a:rPr lang="en-US" dirty="0">
                <a:solidFill>
                  <a:srgbClr val="3370E8"/>
                </a:solidFill>
              </a:rPr>
              <a:t>SNAP Disqualification or CMP</a:t>
            </a:r>
          </a:p>
          <a:p>
            <a:pPr marL="0" indent="0">
              <a:buNone/>
            </a:pPr>
            <a:endParaRPr lang="en-US" dirty="0">
              <a:solidFill>
                <a:srgbClr val="3370E8"/>
              </a:solidFill>
            </a:endParaRPr>
          </a:p>
          <a:p>
            <a:r>
              <a:rPr lang="en-US" dirty="0">
                <a:solidFill>
                  <a:srgbClr val="3370E8"/>
                </a:solidFill>
              </a:rPr>
              <a:t>Disqualification from the Supplemental Nutrition Assistance Program or a civil money penalty in lieu of a SNAP disqualification when adequate WIC participant access exists.  </a:t>
            </a:r>
            <a:r>
              <a:rPr lang="en-US" b="1" dirty="0">
                <a:solidFill>
                  <a:srgbClr val="3370E8"/>
                </a:solidFill>
              </a:rPr>
              <a:t>Example: 6-month disqualification from SNAP = 6-month disqualification from WIC </a:t>
            </a:r>
          </a:p>
          <a:p>
            <a:pPr marL="0" indent="0">
              <a:buNone/>
            </a:pPr>
            <a:endParaRPr lang="en-US" dirty="0"/>
          </a:p>
        </p:txBody>
      </p:sp>
    </p:spTree>
    <p:extLst>
      <p:ext uri="{BB962C8B-B14F-4D97-AF65-F5344CB8AC3E}">
        <p14:creationId xmlns:p14="http://schemas.microsoft.com/office/powerpoint/2010/main" val="2673146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B67BF-3271-B850-5776-2A08C810C8AE}"/>
              </a:ext>
            </a:extLst>
          </p:cNvPr>
          <p:cNvSpPr>
            <a:spLocks noGrp="1"/>
          </p:cNvSpPr>
          <p:nvPr>
            <p:ph type="title"/>
          </p:nvPr>
        </p:nvSpPr>
        <p:spPr/>
        <p:txBody>
          <a:bodyPr>
            <a:noAutofit/>
          </a:bodyPr>
          <a:lstStyle/>
          <a:p>
            <a:r>
              <a:rPr lang="en-US" dirty="0"/>
              <a:t>Appendix E - Disqualifications, Civil Money Penalties and Fines, cont.</a:t>
            </a:r>
          </a:p>
        </p:txBody>
      </p:sp>
      <p:sp>
        <p:nvSpPr>
          <p:cNvPr id="3" name="Text Placeholder 2">
            <a:extLst>
              <a:ext uri="{FF2B5EF4-FFF2-40B4-BE49-F238E27FC236}">
                <a16:creationId xmlns:a16="http://schemas.microsoft.com/office/drawing/2014/main" id="{4C974D7E-9A07-8EB0-0F74-CBF43B821535}"/>
              </a:ext>
            </a:extLst>
          </p:cNvPr>
          <p:cNvSpPr>
            <a:spLocks noGrp="1"/>
          </p:cNvSpPr>
          <p:nvPr>
            <p:ph type="body" idx="1"/>
          </p:nvPr>
        </p:nvSpPr>
        <p:spPr>
          <a:xfrm>
            <a:off x="311700" y="593766"/>
            <a:ext cx="8520600" cy="4108863"/>
          </a:xfrm>
        </p:spPr>
        <p:txBody>
          <a:bodyPr>
            <a:normAutofit fontScale="92500"/>
          </a:bodyPr>
          <a:lstStyle/>
          <a:p>
            <a:pPr marL="0" indent="0" algn="ctr">
              <a:buNone/>
            </a:pPr>
            <a:r>
              <a:rPr lang="en-US" sz="1200" b="1" dirty="0">
                <a:solidFill>
                  <a:srgbClr val="3370E8"/>
                </a:solidFill>
              </a:rPr>
              <a:t>State Agency Established Sanctions</a:t>
            </a:r>
          </a:p>
          <a:p>
            <a:pPr marL="0" indent="0">
              <a:buNone/>
            </a:pPr>
            <a:endParaRPr lang="en-US" dirty="0">
              <a:solidFill>
                <a:srgbClr val="3370E8"/>
              </a:solidFill>
            </a:endParaRPr>
          </a:p>
          <a:p>
            <a:pPr marL="0" indent="0">
              <a:buNone/>
            </a:pPr>
            <a:r>
              <a:rPr lang="en-US" sz="1200" dirty="0">
                <a:solidFill>
                  <a:srgbClr val="3370E8"/>
                </a:solidFill>
              </a:rPr>
              <a:t>Disqualification One Year - If Two or More Occurrences </a:t>
            </a:r>
          </a:p>
          <a:p>
            <a:pPr marL="0" indent="0">
              <a:buNone/>
            </a:pPr>
            <a:endParaRPr lang="en-US" sz="1200" dirty="0">
              <a:solidFill>
                <a:srgbClr val="3370E8"/>
              </a:solidFill>
            </a:endParaRPr>
          </a:p>
          <a:p>
            <a:pPr>
              <a:lnSpc>
                <a:spcPct val="150000"/>
              </a:lnSpc>
            </a:pPr>
            <a:r>
              <a:rPr lang="en-US" sz="1200" dirty="0">
                <a:solidFill>
                  <a:srgbClr val="3370E8"/>
                </a:solidFill>
              </a:rPr>
              <a:t>Substitution of a WIC food item for another WIC food item not listed on the WIC benefit.  </a:t>
            </a:r>
            <a:r>
              <a:rPr lang="en-US" sz="1200" b="1" dirty="0">
                <a:solidFill>
                  <a:srgbClr val="3370E8"/>
                </a:solidFill>
              </a:rPr>
              <a:t>Example: Selling juice instead of milk</a:t>
            </a:r>
          </a:p>
          <a:p>
            <a:pPr>
              <a:lnSpc>
                <a:spcPct val="150000"/>
              </a:lnSpc>
            </a:pPr>
            <a:r>
              <a:rPr lang="en-US" sz="1200" dirty="0">
                <a:solidFill>
                  <a:srgbClr val="3370E8"/>
                </a:solidFill>
              </a:rPr>
              <a:t>Allowing a refund or exchange for WIC or non-WIC food items.  </a:t>
            </a:r>
            <a:r>
              <a:rPr lang="en-US" sz="1200" b="1" dirty="0">
                <a:solidFill>
                  <a:srgbClr val="3370E8"/>
                </a:solidFill>
              </a:rPr>
              <a:t>Example: WIC purchase completed, but then allows a return</a:t>
            </a:r>
          </a:p>
          <a:p>
            <a:pPr>
              <a:lnSpc>
                <a:spcPct val="150000"/>
              </a:lnSpc>
            </a:pPr>
            <a:r>
              <a:rPr lang="en-US" sz="1200" dirty="0">
                <a:solidFill>
                  <a:srgbClr val="3370E8"/>
                </a:solidFill>
              </a:rPr>
              <a:t>Scanning any UPC as a substitute, replacement or otherwise not actually affixed to the actual item being purchases.  </a:t>
            </a:r>
            <a:r>
              <a:rPr lang="en-US" sz="1200" b="1" dirty="0">
                <a:solidFill>
                  <a:srgbClr val="3370E8"/>
                </a:solidFill>
              </a:rPr>
              <a:t>Example: Scanning a UPC codebook or reference sheet. </a:t>
            </a:r>
          </a:p>
          <a:p>
            <a:pPr>
              <a:lnSpc>
                <a:spcPct val="150000"/>
              </a:lnSpc>
            </a:pPr>
            <a:r>
              <a:rPr lang="en-US" sz="1200" dirty="0">
                <a:solidFill>
                  <a:srgbClr val="3370E8"/>
                </a:solidFill>
              </a:rPr>
              <a:t>Not allowing the WIC customer to enter their own PIN on the PIN pad.  </a:t>
            </a:r>
            <a:r>
              <a:rPr lang="en-US" sz="1200" b="1" dirty="0">
                <a:solidFill>
                  <a:srgbClr val="3370E8"/>
                </a:solidFill>
              </a:rPr>
              <a:t>Example: Cashier asks for PIN and inputs it for the WIC customer </a:t>
            </a:r>
          </a:p>
          <a:p>
            <a:pPr marL="0" indent="0">
              <a:buNone/>
            </a:pPr>
            <a:endParaRPr lang="en-US" sz="1200" dirty="0">
              <a:solidFill>
                <a:srgbClr val="3370E8"/>
              </a:solidFill>
            </a:endParaRPr>
          </a:p>
          <a:p>
            <a:pPr marL="0" indent="0">
              <a:buNone/>
            </a:pPr>
            <a:r>
              <a:rPr lang="en-US" sz="1200" dirty="0">
                <a:solidFill>
                  <a:srgbClr val="3370E8"/>
                </a:solidFill>
              </a:rPr>
              <a:t>$500.00 fine -Two or More Occurrences</a:t>
            </a:r>
          </a:p>
          <a:p>
            <a:pPr marL="0" indent="0">
              <a:buNone/>
            </a:pPr>
            <a:endParaRPr lang="en-US" sz="1200" dirty="0">
              <a:solidFill>
                <a:srgbClr val="3370E8"/>
              </a:solidFill>
            </a:endParaRPr>
          </a:p>
          <a:p>
            <a:pPr>
              <a:lnSpc>
                <a:spcPct val="160000"/>
              </a:lnSpc>
            </a:pPr>
            <a:r>
              <a:rPr lang="en-US" sz="1200" dirty="0">
                <a:solidFill>
                  <a:srgbClr val="3370E8"/>
                </a:solidFill>
              </a:rPr>
              <a:t>Limiting WIC customers in their choice of WIC products.  </a:t>
            </a:r>
            <a:r>
              <a:rPr lang="en-US" sz="1200" b="1" dirty="0">
                <a:solidFill>
                  <a:srgbClr val="3370E8"/>
                </a:solidFill>
              </a:rPr>
              <a:t>Example: Forcing a WIC customer to buy only the most expensive items, or only allowing the least expensive brand</a:t>
            </a:r>
          </a:p>
          <a:p>
            <a:pPr>
              <a:lnSpc>
                <a:spcPct val="160000"/>
              </a:lnSpc>
            </a:pPr>
            <a:r>
              <a:rPr lang="en-US" sz="1200" dirty="0">
                <a:solidFill>
                  <a:srgbClr val="3370E8"/>
                </a:solidFill>
              </a:rPr>
              <a:t>Offering store credit or IOU to a WIC customer.  </a:t>
            </a:r>
            <a:r>
              <a:rPr lang="en-US" sz="1200" b="1" dirty="0">
                <a:solidFill>
                  <a:srgbClr val="3370E8"/>
                </a:solidFill>
              </a:rPr>
              <a:t>Example: Performing a transaction, but the customer comes back later for the item</a:t>
            </a:r>
          </a:p>
          <a:p>
            <a:pPr marL="0" indent="0">
              <a:buNone/>
            </a:pPr>
            <a:endParaRPr lang="en-US" dirty="0"/>
          </a:p>
        </p:txBody>
      </p:sp>
    </p:spTree>
    <p:extLst>
      <p:ext uri="{BB962C8B-B14F-4D97-AF65-F5344CB8AC3E}">
        <p14:creationId xmlns:p14="http://schemas.microsoft.com/office/powerpoint/2010/main" val="133333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3E61F-9588-242A-8AA3-D7C5DFBB5C44}"/>
              </a:ext>
            </a:extLst>
          </p:cNvPr>
          <p:cNvSpPr>
            <a:spLocks noGrp="1"/>
          </p:cNvSpPr>
          <p:nvPr>
            <p:ph type="title"/>
          </p:nvPr>
        </p:nvSpPr>
        <p:spPr/>
        <p:txBody>
          <a:bodyPr>
            <a:noAutofit/>
          </a:bodyPr>
          <a:lstStyle/>
          <a:p>
            <a:r>
              <a:rPr lang="en-US" dirty="0"/>
              <a:t>Appendix E - Disqualifications, Civil Money Penalties and Fines, cont.</a:t>
            </a:r>
          </a:p>
        </p:txBody>
      </p:sp>
      <p:sp>
        <p:nvSpPr>
          <p:cNvPr id="3" name="Text Placeholder 2">
            <a:extLst>
              <a:ext uri="{FF2B5EF4-FFF2-40B4-BE49-F238E27FC236}">
                <a16:creationId xmlns:a16="http://schemas.microsoft.com/office/drawing/2014/main" id="{BA379427-7BAF-3EBE-E482-909920CAEAD6}"/>
              </a:ext>
            </a:extLst>
          </p:cNvPr>
          <p:cNvSpPr>
            <a:spLocks noGrp="1"/>
          </p:cNvSpPr>
          <p:nvPr>
            <p:ph type="body" idx="1"/>
          </p:nvPr>
        </p:nvSpPr>
        <p:spPr>
          <a:xfrm>
            <a:off x="311700" y="530682"/>
            <a:ext cx="8520600" cy="4130383"/>
          </a:xfrm>
        </p:spPr>
        <p:txBody>
          <a:bodyPr>
            <a:normAutofit fontScale="55000" lnSpcReduction="20000"/>
          </a:bodyPr>
          <a:lstStyle/>
          <a:p>
            <a:pPr marL="0" indent="0" algn="ctr">
              <a:buNone/>
            </a:pPr>
            <a:r>
              <a:rPr lang="en-US" sz="2000" b="1" dirty="0">
                <a:solidFill>
                  <a:srgbClr val="3370E8"/>
                </a:solidFill>
              </a:rPr>
              <a:t>State Agency Established Sanctions, cont.</a:t>
            </a:r>
          </a:p>
          <a:p>
            <a:pPr marL="0" indent="0">
              <a:buNone/>
            </a:pPr>
            <a:r>
              <a:rPr lang="en-US" sz="1900" dirty="0">
                <a:solidFill>
                  <a:srgbClr val="3370E8"/>
                </a:solidFill>
              </a:rPr>
              <a:t>$250.00 fine - Two or More Occurrences</a:t>
            </a:r>
          </a:p>
          <a:p>
            <a:pPr marL="0" indent="0">
              <a:buNone/>
            </a:pPr>
            <a:endParaRPr lang="en-US" sz="1800" dirty="0">
              <a:solidFill>
                <a:srgbClr val="3370E8"/>
              </a:solidFill>
            </a:endParaRPr>
          </a:p>
          <a:p>
            <a:pPr>
              <a:lnSpc>
                <a:spcPct val="160000"/>
              </a:lnSpc>
            </a:pPr>
            <a:r>
              <a:rPr lang="en-US" sz="1900" dirty="0">
                <a:solidFill>
                  <a:srgbClr val="3370E8"/>
                </a:solidFill>
              </a:rPr>
              <a:t>Allowing the sale of a WIC food item that is spoiled or is sold to WIC customers after the expiration date, “sell by”, “best if used by”, “manufacturer suggested’, or other date limiting the sale or use of the food item. </a:t>
            </a:r>
            <a:r>
              <a:rPr lang="en-US" sz="1900" b="1" dirty="0">
                <a:solidFill>
                  <a:srgbClr val="3370E8"/>
                </a:solidFill>
              </a:rPr>
              <a:t>Example: Selling expired bread</a:t>
            </a:r>
          </a:p>
          <a:p>
            <a:pPr>
              <a:lnSpc>
                <a:spcPct val="160000"/>
              </a:lnSpc>
            </a:pPr>
            <a:r>
              <a:rPr lang="en-US" sz="1900" dirty="0">
                <a:solidFill>
                  <a:srgbClr val="3370E8"/>
                </a:solidFill>
              </a:rPr>
              <a:t>Allowing the return of any WIC purchases other than for identical WIC food items that are damaged, spoiled, or has exceeded its “sell by”, “best if used by”, “manufacturer suggested’, or other date limiting the sale or use of the food. </a:t>
            </a:r>
            <a:r>
              <a:rPr lang="en-US" sz="1900" b="1" dirty="0">
                <a:solidFill>
                  <a:srgbClr val="3370E8"/>
                </a:solidFill>
              </a:rPr>
              <a:t>Example: Customer buys </a:t>
            </a:r>
            <a:r>
              <a:rPr lang="en-US" sz="1900" b="1" dirty="0" err="1">
                <a:solidFill>
                  <a:srgbClr val="3370E8"/>
                </a:solidFill>
              </a:rPr>
              <a:t>Lowfat</a:t>
            </a:r>
            <a:r>
              <a:rPr lang="en-US" sz="1900" b="1" dirty="0">
                <a:solidFill>
                  <a:srgbClr val="3370E8"/>
                </a:solidFill>
              </a:rPr>
              <a:t> milk, but vendor allows a return for whole milk</a:t>
            </a:r>
          </a:p>
          <a:p>
            <a:pPr marL="0" indent="0">
              <a:buNone/>
            </a:pPr>
            <a:endParaRPr lang="en-US" sz="1800" dirty="0">
              <a:solidFill>
                <a:srgbClr val="3370E8"/>
              </a:solidFill>
            </a:endParaRPr>
          </a:p>
          <a:p>
            <a:pPr marL="0" indent="0">
              <a:buNone/>
            </a:pPr>
            <a:r>
              <a:rPr lang="en-US" sz="1900" dirty="0">
                <a:solidFill>
                  <a:srgbClr val="3370E8"/>
                </a:solidFill>
              </a:rPr>
              <a:t>$125.00 fine-Two or More Occurrences</a:t>
            </a:r>
          </a:p>
          <a:p>
            <a:pPr marL="0" indent="0">
              <a:buNone/>
            </a:pPr>
            <a:r>
              <a:rPr lang="en-US" sz="1900" dirty="0">
                <a:solidFill>
                  <a:srgbClr val="3370E8"/>
                </a:solidFill>
              </a:rPr>
              <a:t>  </a:t>
            </a:r>
          </a:p>
          <a:p>
            <a:pPr>
              <a:lnSpc>
                <a:spcPct val="160000"/>
              </a:lnSpc>
            </a:pPr>
            <a:r>
              <a:rPr lang="en-US" sz="1900" dirty="0">
                <a:solidFill>
                  <a:srgbClr val="3370E8"/>
                </a:solidFill>
              </a:rPr>
              <a:t>Not providing savings to WIC customers through coupons or store offered promotions.  Example: Giving sale prices to cash customers, but not to WIC customers </a:t>
            </a:r>
          </a:p>
          <a:p>
            <a:pPr>
              <a:lnSpc>
                <a:spcPct val="160000"/>
              </a:lnSpc>
            </a:pPr>
            <a:r>
              <a:rPr lang="en-US" sz="1900" dirty="0">
                <a:solidFill>
                  <a:srgbClr val="3370E8"/>
                </a:solidFill>
              </a:rPr>
              <a:t>Failure to attempt to provide any requested WIC approved food item within 48 hours that is on the participant’s benefits list. Example: WIC Customer requesting Low-fat Yogurt</a:t>
            </a:r>
          </a:p>
          <a:p>
            <a:pPr>
              <a:lnSpc>
                <a:spcPct val="160000"/>
              </a:lnSpc>
            </a:pPr>
            <a:r>
              <a:rPr lang="en-US" sz="1900" dirty="0">
                <a:solidFill>
                  <a:srgbClr val="3370E8"/>
                </a:solidFill>
              </a:rPr>
              <a:t>Failure to provide a receipt at the end of the transaction showing the date of the transaction, product(s) purchased, and the remaining balance of available benefits. </a:t>
            </a:r>
          </a:p>
          <a:p>
            <a:pPr>
              <a:lnSpc>
                <a:spcPct val="160000"/>
              </a:lnSpc>
            </a:pPr>
            <a:r>
              <a:rPr lang="en-US" sz="1900" dirty="0">
                <a:solidFill>
                  <a:srgbClr val="3370E8"/>
                </a:solidFill>
              </a:rPr>
              <a:t> Failure to cooperate with Federal, State, and Local WIC Program personnel during announced and unannounced on-site vendor monitoring. Example: Not allowing entry to the store when it’s open or not signing monitoring reports because of the result</a:t>
            </a:r>
          </a:p>
          <a:p>
            <a:pPr marL="0" indent="0">
              <a:buNone/>
            </a:pPr>
            <a:endParaRPr lang="en-US" dirty="0"/>
          </a:p>
        </p:txBody>
      </p:sp>
    </p:spTree>
    <p:extLst>
      <p:ext uri="{BB962C8B-B14F-4D97-AF65-F5344CB8AC3E}">
        <p14:creationId xmlns:p14="http://schemas.microsoft.com/office/powerpoint/2010/main" val="849242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C5A36-3654-2ACB-DA8F-19BEF66218E5}"/>
              </a:ext>
            </a:extLst>
          </p:cNvPr>
          <p:cNvSpPr>
            <a:spLocks noGrp="1"/>
          </p:cNvSpPr>
          <p:nvPr>
            <p:ph type="title"/>
          </p:nvPr>
        </p:nvSpPr>
        <p:spPr/>
        <p:txBody>
          <a:bodyPr>
            <a:noAutofit/>
          </a:bodyPr>
          <a:lstStyle/>
          <a:p>
            <a:r>
              <a:rPr lang="en-US" dirty="0"/>
              <a:t>Appendix F - Monetary Claims</a:t>
            </a:r>
          </a:p>
        </p:txBody>
      </p:sp>
      <p:sp>
        <p:nvSpPr>
          <p:cNvPr id="3" name="Text Placeholder 2">
            <a:extLst>
              <a:ext uri="{FF2B5EF4-FFF2-40B4-BE49-F238E27FC236}">
                <a16:creationId xmlns:a16="http://schemas.microsoft.com/office/drawing/2014/main" id="{2C5EF4AB-6ABE-3848-4D3D-585434A6F8A3}"/>
              </a:ext>
            </a:extLst>
          </p:cNvPr>
          <p:cNvSpPr>
            <a:spLocks noGrp="1"/>
          </p:cNvSpPr>
          <p:nvPr>
            <p:ph type="body" idx="1"/>
          </p:nvPr>
        </p:nvSpPr>
        <p:spPr/>
        <p:txBody>
          <a:bodyPr/>
          <a:lstStyle/>
          <a:p>
            <a:pPr marL="0" indent="0">
              <a:buNone/>
            </a:pPr>
            <a:r>
              <a:rPr lang="en-US" dirty="0">
                <a:solidFill>
                  <a:srgbClr val="3370E8"/>
                </a:solidFill>
              </a:rPr>
              <a:t>The Connecticut WIC Program may make monetary claims against vendors that have committed certain types of redemption abuse in addition to any other sanctions applied against such vendors. </a:t>
            </a:r>
          </a:p>
          <a:p>
            <a:pPr marL="0" indent="0">
              <a:buNone/>
            </a:pPr>
            <a:endParaRPr lang="en-US" dirty="0">
              <a:solidFill>
                <a:srgbClr val="3370E8"/>
              </a:solidFill>
            </a:endParaRPr>
          </a:p>
          <a:p>
            <a:pPr marL="0" indent="0">
              <a:buNone/>
            </a:pPr>
            <a:r>
              <a:rPr lang="en-US" dirty="0">
                <a:solidFill>
                  <a:srgbClr val="3370E8"/>
                </a:solidFill>
              </a:rPr>
              <a:t>Those include but are not limited to: </a:t>
            </a:r>
          </a:p>
          <a:p>
            <a:pPr marL="0" indent="0">
              <a:buNone/>
            </a:pPr>
            <a:endParaRPr lang="en-US" dirty="0">
              <a:solidFill>
                <a:srgbClr val="3370E8"/>
              </a:solidFill>
            </a:endParaRPr>
          </a:p>
          <a:p>
            <a:r>
              <a:rPr lang="en-US" dirty="0">
                <a:solidFill>
                  <a:srgbClr val="3370E8"/>
                </a:solidFill>
              </a:rPr>
              <a:t>Inventory Audits when a vendor cannot support all its redemptions</a:t>
            </a:r>
          </a:p>
          <a:p>
            <a:r>
              <a:rPr lang="en-US" dirty="0">
                <a:solidFill>
                  <a:srgbClr val="3370E8"/>
                </a:solidFill>
              </a:rPr>
              <a:t>Overcharges or errors made on WIC transactions discovered during undercover compliance buys</a:t>
            </a:r>
          </a:p>
          <a:p>
            <a:r>
              <a:rPr lang="en-US" dirty="0">
                <a:solidFill>
                  <a:srgbClr val="3370E8"/>
                </a:solidFill>
              </a:rPr>
              <a:t>Transaction Audits review of a vendor’s redemptions to determine if the vendor has overcharged the WIC Program</a:t>
            </a:r>
          </a:p>
          <a:p>
            <a:pPr marL="0" indent="0">
              <a:buNone/>
            </a:pPr>
            <a:endParaRPr lang="en-US" dirty="0">
              <a:solidFill>
                <a:srgbClr val="3370E8"/>
              </a:solidFill>
            </a:endParaRPr>
          </a:p>
          <a:p>
            <a:pPr marL="0" indent="0">
              <a:buNone/>
            </a:pPr>
            <a:r>
              <a:rPr lang="en-US" dirty="0">
                <a:solidFill>
                  <a:srgbClr val="3370E8"/>
                </a:solidFill>
              </a:rPr>
              <a:t>All monetary claims must be paid within fifteen days of the date of the notice. All remittances must be made with a certified bank check or money order and payable to Treasurer-State of Connecticut, Department of Public Health. </a:t>
            </a:r>
          </a:p>
          <a:p>
            <a:pPr marL="0" indent="0">
              <a:buNone/>
            </a:pPr>
            <a:endParaRPr lang="en-US" dirty="0">
              <a:solidFill>
                <a:srgbClr val="3370E8"/>
              </a:solidFill>
            </a:endParaRPr>
          </a:p>
          <a:p>
            <a:pPr marL="0" indent="0">
              <a:buNone/>
            </a:pPr>
            <a:r>
              <a:rPr lang="en-US" dirty="0">
                <a:solidFill>
                  <a:srgbClr val="3370E8"/>
                </a:solidFill>
              </a:rPr>
              <a:t>The WIC program may non-select a vendor for failure to pay a monetary claim within the required period of time. </a:t>
            </a:r>
          </a:p>
          <a:p>
            <a:pPr marL="0" indent="0">
              <a:buNone/>
            </a:pPr>
            <a:endParaRPr lang="en-US" dirty="0"/>
          </a:p>
        </p:txBody>
      </p:sp>
    </p:spTree>
    <p:extLst>
      <p:ext uri="{BB962C8B-B14F-4D97-AF65-F5344CB8AC3E}">
        <p14:creationId xmlns:p14="http://schemas.microsoft.com/office/powerpoint/2010/main" val="3185928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60C5D-E22D-2443-3588-B89913940C2A}"/>
              </a:ext>
            </a:extLst>
          </p:cNvPr>
          <p:cNvSpPr>
            <a:spLocks noGrp="1"/>
          </p:cNvSpPr>
          <p:nvPr>
            <p:ph type="title"/>
          </p:nvPr>
        </p:nvSpPr>
        <p:spPr/>
        <p:txBody>
          <a:bodyPr>
            <a:noAutofit/>
          </a:bodyPr>
          <a:lstStyle/>
          <a:p>
            <a:r>
              <a:rPr lang="en-US" dirty="0"/>
              <a:t>Vendor Complaint Process</a:t>
            </a:r>
          </a:p>
        </p:txBody>
      </p:sp>
      <p:sp>
        <p:nvSpPr>
          <p:cNvPr id="3" name="Text Placeholder 2">
            <a:extLst>
              <a:ext uri="{FF2B5EF4-FFF2-40B4-BE49-F238E27FC236}">
                <a16:creationId xmlns:a16="http://schemas.microsoft.com/office/drawing/2014/main" id="{EFCFF9D4-C53D-EB6C-C5AA-97547428E9C3}"/>
              </a:ext>
            </a:extLst>
          </p:cNvPr>
          <p:cNvSpPr>
            <a:spLocks noGrp="1"/>
          </p:cNvSpPr>
          <p:nvPr>
            <p:ph type="body" idx="1"/>
          </p:nvPr>
        </p:nvSpPr>
        <p:spPr/>
        <p:txBody>
          <a:bodyPr>
            <a:normAutofit/>
          </a:bodyPr>
          <a:lstStyle/>
          <a:p>
            <a:pPr marL="0" indent="0">
              <a:buNone/>
            </a:pPr>
            <a:r>
              <a:rPr lang="en-US" dirty="0">
                <a:solidFill>
                  <a:srgbClr val="3370E8"/>
                </a:solidFill>
              </a:rPr>
              <a:t>Vendors may file a complaint against WIC customers who abuse Program rules. Contact the State WIC Office with the last four digits of the card #. </a:t>
            </a:r>
            <a:r>
              <a:rPr lang="en-US" b="1" dirty="0">
                <a:solidFill>
                  <a:srgbClr val="3370E8"/>
                </a:solidFill>
              </a:rPr>
              <a:t>Example: Trying to exchange or purchase non-WIC items, is rude or has disruptive behavior.</a:t>
            </a:r>
          </a:p>
          <a:p>
            <a:pPr marL="0" indent="0">
              <a:buNone/>
            </a:pPr>
            <a:endParaRPr lang="en-US" dirty="0">
              <a:solidFill>
                <a:srgbClr val="3370E8"/>
              </a:solidFill>
            </a:endParaRPr>
          </a:p>
          <a:p>
            <a:pPr marL="0" indent="0">
              <a:buNone/>
            </a:pPr>
            <a:r>
              <a:rPr lang="en-US" dirty="0">
                <a:solidFill>
                  <a:srgbClr val="3370E8"/>
                </a:solidFill>
              </a:rPr>
              <a:t>Notify the State WIC Office if the customer does not know what food to buy and/or indicates that they do not know how to use the WIC card.  Additional training may be needed.</a:t>
            </a:r>
          </a:p>
          <a:p>
            <a:pPr marL="0" indent="0">
              <a:buNone/>
            </a:pPr>
            <a:r>
              <a:rPr lang="en-US" dirty="0">
                <a:solidFill>
                  <a:srgbClr val="3370E8"/>
                </a:solidFill>
              </a:rPr>
              <a:t> </a:t>
            </a:r>
          </a:p>
          <a:p>
            <a:pPr marL="0" indent="0">
              <a:buNone/>
            </a:pPr>
            <a:r>
              <a:rPr lang="en-US" dirty="0">
                <a:solidFill>
                  <a:srgbClr val="3370E8"/>
                </a:solidFill>
              </a:rPr>
              <a:t>Vendors may file a complaint against other vendors who suspect that WIC program rules are not being followed. </a:t>
            </a:r>
            <a:r>
              <a:rPr lang="en-US" b="1" dirty="0">
                <a:solidFill>
                  <a:srgbClr val="3370E8"/>
                </a:solidFill>
              </a:rPr>
              <a:t>Example: Vendor is giving non-food items or unapproved items</a:t>
            </a:r>
          </a:p>
          <a:p>
            <a:pPr marL="0" indent="0">
              <a:buNone/>
            </a:pPr>
            <a:r>
              <a:rPr lang="en-US" dirty="0">
                <a:solidFill>
                  <a:srgbClr val="3370E8"/>
                </a:solidFill>
              </a:rPr>
              <a:t> </a:t>
            </a:r>
          </a:p>
          <a:p>
            <a:pPr marL="0" indent="0">
              <a:buNone/>
            </a:pPr>
            <a:r>
              <a:rPr lang="en-US" dirty="0">
                <a:solidFill>
                  <a:srgbClr val="3370E8"/>
                </a:solidFill>
              </a:rPr>
              <a:t>Contact the State WIC Food Resource and Vendor Management unit:</a:t>
            </a:r>
          </a:p>
          <a:p>
            <a:pPr marL="0" indent="0">
              <a:buNone/>
            </a:pPr>
            <a:endParaRPr lang="en-US" dirty="0">
              <a:solidFill>
                <a:srgbClr val="3370E8"/>
              </a:solidFill>
            </a:endParaRPr>
          </a:p>
          <a:p>
            <a:pPr marL="0" indent="0">
              <a:buNone/>
            </a:pPr>
            <a:r>
              <a:rPr lang="en-US" dirty="0">
                <a:solidFill>
                  <a:srgbClr val="3370E8"/>
                </a:solidFill>
              </a:rPr>
              <a:t>Email: </a:t>
            </a:r>
            <a:r>
              <a:rPr lang="en-US" dirty="0">
                <a:solidFill>
                  <a:srgbClr val="3370E8"/>
                </a:solidFill>
                <a:hlinkClick r:id="rId2"/>
              </a:rPr>
              <a:t>ctwic@ct.gov</a:t>
            </a:r>
            <a:r>
              <a:rPr lang="en-US" dirty="0">
                <a:solidFill>
                  <a:srgbClr val="3370E8"/>
                </a:solidFill>
              </a:rPr>
              <a:t>    Fraud: </a:t>
            </a:r>
            <a:r>
              <a:rPr lang="en-US" dirty="0">
                <a:solidFill>
                  <a:srgbClr val="3370E8"/>
                </a:solidFill>
                <a:hlinkClick r:id="rId3"/>
              </a:rPr>
              <a:t>WICFraud.DPH@ct.gov</a:t>
            </a:r>
            <a:r>
              <a:rPr lang="en-US" dirty="0">
                <a:solidFill>
                  <a:srgbClr val="3370E8"/>
                </a:solidFill>
              </a:rPr>
              <a:t>   Authorizations: </a:t>
            </a:r>
            <a:r>
              <a:rPr lang="en-US" dirty="0">
                <a:solidFill>
                  <a:srgbClr val="3370E8"/>
                </a:solidFill>
                <a:hlinkClick r:id="rId4"/>
              </a:rPr>
              <a:t>DPH.ptwic@ct.gov</a:t>
            </a:r>
            <a:endParaRPr lang="en-US" dirty="0">
              <a:solidFill>
                <a:srgbClr val="3370E8"/>
              </a:solidFill>
            </a:endParaRPr>
          </a:p>
          <a:p>
            <a:pPr marL="0" indent="0">
              <a:buNone/>
            </a:pPr>
            <a:endParaRPr lang="en-US" dirty="0">
              <a:solidFill>
                <a:srgbClr val="3370E8"/>
              </a:solidFill>
            </a:endParaRPr>
          </a:p>
          <a:p>
            <a:pPr marL="0" indent="0">
              <a:buNone/>
            </a:pPr>
            <a:r>
              <a:rPr lang="en-US" dirty="0">
                <a:solidFill>
                  <a:srgbClr val="3370E8"/>
                </a:solidFill>
              </a:rPr>
              <a:t>Phone: 860-509-8084 or 800-741-2142 (in Connecticut only)</a:t>
            </a:r>
          </a:p>
          <a:p>
            <a:pPr marL="0" indent="0">
              <a:buNone/>
            </a:pPr>
            <a:endParaRPr lang="en-US" dirty="0">
              <a:solidFill>
                <a:srgbClr val="3370E8"/>
              </a:solidFill>
            </a:endParaRPr>
          </a:p>
          <a:p>
            <a:pPr marL="0" indent="0">
              <a:buNone/>
            </a:pPr>
            <a:r>
              <a:rPr lang="en-US" dirty="0">
                <a:solidFill>
                  <a:srgbClr val="3370E8"/>
                </a:solidFill>
              </a:rPr>
              <a:t>Mail:    Department of Public Health, WIC Program</a:t>
            </a:r>
          </a:p>
          <a:p>
            <a:pPr marL="0" indent="0">
              <a:buNone/>
            </a:pPr>
            <a:r>
              <a:rPr lang="en-US" dirty="0">
                <a:solidFill>
                  <a:srgbClr val="3370E8"/>
                </a:solidFill>
              </a:rPr>
              <a:t>	    410 Capitol Avenue, MS #11WIC, Hartford, CT  06106</a:t>
            </a:r>
          </a:p>
        </p:txBody>
      </p:sp>
    </p:spTree>
    <p:extLst>
      <p:ext uri="{BB962C8B-B14F-4D97-AF65-F5344CB8AC3E}">
        <p14:creationId xmlns:p14="http://schemas.microsoft.com/office/powerpoint/2010/main" val="1025919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877C8-1E84-86A2-170B-3DA39DAC8307}"/>
              </a:ext>
            </a:extLst>
          </p:cNvPr>
          <p:cNvSpPr>
            <a:spLocks noGrp="1"/>
          </p:cNvSpPr>
          <p:nvPr>
            <p:ph type="title"/>
          </p:nvPr>
        </p:nvSpPr>
        <p:spPr/>
        <p:txBody>
          <a:bodyPr>
            <a:noAutofit/>
          </a:bodyPr>
          <a:lstStyle/>
          <a:p>
            <a:r>
              <a:rPr lang="en-US" dirty="0"/>
              <a:t>EBT &amp; Equipment Contractor Involvement</a:t>
            </a:r>
          </a:p>
        </p:txBody>
      </p:sp>
      <p:sp>
        <p:nvSpPr>
          <p:cNvPr id="3" name="Text Placeholder 2">
            <a:extLst>
              <a:ext uri="{FF2B5EF4-FFF2-40B4-BE49-F238E27FC236}">
                <a16:creationId xmlns:a16="http://schemas.microsoft.com/office/drawing/2014/main" id="{C120F9CC-1DC5-7653-CF63-5E0B4E23C8B2}"/>
              </a:ext>
            </a:extLst>
          </p:cNvPr>
          <p:cNvSpPr>
            <a:spLocks noGrp="1"/>
          </p:cNvSpPr>
          <p:nvPr>
            <p:ph type="body" idx="1"/>
          </p:nvPr>
        </p:nvSpPr>
        <p:spPr/>
        <p:txBody>
          <a:bodyPr>
            <a:normAutofit/>
          </a:bodyPr>
          <a:lstStyle/>
          <a:p>
            <a:pPr marL="0" indent="0" algn="ctr">
              <a:buNone/>
            </a:pPr>
            <a:r>
              <a:rPr lang="en-US" b="1" dirty="0">
                <a:solidFill>
                  <a:srgbClr val="3370E8"/>
                </a:solidFill>
              </a:rPr>
              <a:t>EBT Contractor Involvement</a:t>
            </a:r>
          </a:p>
          <a:p>
            <a:pPr marL="0" indent="0">
              <a:buNone/>
            </a:pPr>
            <a:endParaRPr lang="en-US" dirty="0">
              <a:solidFill>
                <a:srgbClr val="3370E8"/>
              </a:solidFill>
            </a:endParaRPr>
          </a:p>
          <a:p>
            <a:pPr marL="0" indent="0">
              <a:buNone/>
            </a:pPr>
            <a:r>
              <a:rPr lang="en-US" dirty="0">
                <a:solidFill>
                  <a:srgbClr val="3370E8"/>
                </a:solidFill>
              </a:rPr>
              <a:t>The EBT contractor that processes CT WIC transactions will handle the following:</a:t>
            </a:r>
          </a:p>
          <a:p>
            <a:r>
              <a:rPr lang="en-US" dirty="0">
                <a:solidFill>
                  <a:srgbClr val="3370E8"/>
                </a:solidFill>
              </a:rPr>
              <a:t>Record redemptions</a:t>
            </a:r>
          </a:p>
          <a:p>
            <a:r>
              <a:rPr lang="en-US" dirty="0">
                <a:solidFill>
                  <a:srgbClr val="3370E8"/>
                </a:solidFill>
              </a:rPr>
              <a:t>Make payments and adjustments through your bank</a:t>
            </a:r>
          </a:p>
          <a:p>
            <a:pPr marL="0" indent="0">
              <a:buNone/>
            </a:pPr>
            <a:r>
              <a:rPr lang="en-US" dirty="0">
                <a:solidFill>
                  <a:srgbClr val="3370E8"/>
                </a:solidFill>
              </a:rPr>
              <a:t> </a:t>
            </a:r>
          </a:p>
          <a:p>
            <a:pPr marL="0" indent="0" algn="ctr">
              <a:buNone/>
            </a:pPr>
            <a:r>
              <a:rPr lang="en-US" b="1" dirty="0">
                <a:solidFill>
                  <a:srgbClr val="3370E8"/>
                </a:solidFill>
              </a:rPr>
              <a:t>Equipment Contractor</a:t>
            </a:r>
          </a:p>
          <a:p>
            <a:pPr marL="0" indent="0">
              <a:buNone/>
            </a:pPr>
            <a:endParaRPr lang="en-US" dirty="0">
              <a:solidFill>
                <a:srgbClr val="3370E8"/>
              </a:solidFill>
            </a:endParaRPr>
          </a:p>
          <a:p>
            <a:pPr marL="0" indent="0">
              <a:buNone/>
            </a:pPr>
            <a:r>
              <a:rPr lang="en-US" dirty="0">
                <a:solidFill>
                  <a:srgbClr val="3370E8"/>
                </a:solidFill>
              </a:rPr>
              <a:t>You will receive information regarding the equipment contractor when you receive the authorization letter. The equipment contractor will handle the following:</a:t>
            </a:r>
          </a:p>
          <a:p>
            <a:pPr marL="0" indent="0">
              <a:buNone/>
            </a:pPr>
            <a:endParaRPr lang="en-US" dirty="0">
              <a:solidFill>
                <a:srgbClr val="3370E8"/>
              </a:solidFill>
            </a:endParaRPr>
          </a:p>
          <a:p>
            <a:r>
              <a:rPr lang="en-US" dirty="0">
                <a:solidFill>
                  <a:srgbClr val="3370E8"/>
                </a:solidFill>
              </a:rPr>
              <a:t>Issues equipment and provides training</a:t>
            </a:r>
          </a:p>
          <a:p>
            <a:r>
              <a:rPr lang="en-US" dirty="0">
                <a:solidFill>
                  <a:srgbClr val="3370E8"/>
                </a:solidFill>
              </a:rPr>
              <a:t>Handles equipment problems</a:t>
            </a:r>
          </a:p>
          <a:p>
            <a:r>
              <a:rPr lang="en-US" dirty="0">
                <a:solidFill>
                  <a:srgbClr val="3370E8"/>
                </a:solidFill>
              </a:rPr>
              <a:t>Handles bank change information</a:t>
            </a:r>
          </a:p>
          <a:p>
            <a:r>
              <a:rPr lang="en-US" dirty="0">
                <a:solidFill>
                  <a:srgbClr val="3370E8"/>
                </a:solidFill>
              </a:rPr>
              <a:t>Retrieves equipment when store is no longer an authorized vendor</a:t>
            </a:r>
          </a:p>
          <a:p>
            <a:pPr marL="0" indent="0">
              <a:buNone/>
            </a:pPr>
            <a:endParaRPr lang="en-US" dirty="0">
              <a:solidFill>
                <a:srgbClr val="3370E8"/>
              </a:solidFill>
            </a:endParaRPr>
          </a:p>
          <a:p>
            <a:pPr marL="0" indent="0">
              <a:buNone/>
            </a:pPr>
            <a:r>
              <a:rPr lang="en-US" dirty="0">
                <a:solidFill>
                  <a:srgbClr val="3370E8"/>
                </a:solidFill>
              </a:rPr>
              <a:t>Most vendors applying now will pay the cost of $75 per month per machine with a $50 per machine activation fee to the equipment contractor CDE.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598171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D1D1C17-6279-E2F9-5E3B-7E3F30A007A3}"/>
              </a:ext>
            </a:extLst>
          </p:cNvPr>
          <p:cNvSpPr>
            <a:spLocks noGrp="1"/>
          </p:cNvSpPr>
          <p:nvPr>
            <p:ph type="body" sz="quarter" idx="13"/>
          </p:nvPr>
        </p:nvSpPr>
        <p:spPr>
          <a:xfrm>
            <a:off x="3616036" y="273131"/>
            <a:ext cx="5017325" cy="4423559"/>
          </a:xfrm>
        </p:spPr>
        <p:txBody>
          <a:bodyPr>
            <a:normAutofit fontScale="85000" lnSpcReduction="10000"/>
          </a:bodyPr>
          <a:lstStyle/>
          <a:p>
            <a:pPr lvl="0"/>
            <a:r>
              <a:rPr lang="en-US" dirty="0">
                <a:sym typeface="Poppins SemiBold"/>
                <a:hlinkClick r:id="rId2" action="ppaction://hlinksldjump"/>
              </a:rPr>
              <a:t>Purpose of the WIC Program</a:t>
            </a:r>
            <a:endParaRPr lang="en-US" dirty="0">
              <a:solidFill>
                <a:srgbClr val="3370E8"/>
              </a:solidFill>
              <a:sym typeface="Poppins SemiBold"/>
            </a:endParaRPr>
          </a:p>
          <a:p>
            <a:pPr lvl="0"/>
            <a:r>
              <a:rPr lang="en-US" dirty="0">
                <a:solidFill>
                  <a:srgbClr val="3370E8"/>
                </a:solidFill>
                <a:sym typeface="Poppins SemiBold"/>
                <a:hlinkClick r:id="rId3" action="ppaction://hlinksldjump"/>
              </a:rPr>
              <a:t>Purpose of Training</a:t>
            </a:r>
            <a:endParaRPr lang="en-US" dirty="0">
              <a:solidFill>
                <a:srgbClr val="3370E8"/>
              </a:solidFill>
              <a:sym typeface="Poppins SemiBold"/>
            </a:endParaRPr>
          </a:p>
          <a:p>
            <a:pPr lvl="0"/>
            <a:r>
              <a:rPr lang="en-US" dirty="0">
                <a:solidFill>
                  <a:srgbClr val="3370E8"/>
                </a:solidFill>
                <a:sym typeface="Poppins SemiBold"/>
                <a:hlinkClick r:id="rId4" action="ppaction://hlinksldjump"/>
              </a:rPr>
              <a:t>Changes to Program Requirements in the last 4 Years</a:t>
            </a:r>
            <a:endParaRPr lang="en-US" dirty="0">
              <a:solidFill>
                <a:srgbClr val="3370E8"/>
              </a:solidFill>
              <a:sym typeface="Poppins SemiBold"/>
            </a:endParaRPr>
          </a:p>
          <a:p>
            <a:pPr lvl="0"/>
            <a:r>
              <a:rPr lang="en-US" dirty="0">
                <a:solidFill>
                  <a:srgbClr val="3370E8"/>
                </a:solidFill>
                <a:sym typeface="Poppins SemiBold"/>
                <a:hlinkClick r:id="rId5" action="ppaction://hlinksldjump"/>
              </a:rPr>
              <a:t>CT WIC Approved Food Guide</a:t>
            </a:r>
            <a:endParaRPr lang="en-US" dirty="0">
              <a:solidFill>
                <a:srgbClr val="3370E8"/>
              </a:solidFill>
              <a:sym typeface="Poppins SemiBold"/>
            </a:endParaRPr>
          </a:p>
          <a:p>
            <a:pPr lvl="0"/>
            <a:r>
              <a:rPr lang="en-US" dirty="0">
                <a:solidFill>
                  <a:srgbClr val="3370E8"/>
                </a:solidFill>
                <a:sym typeface="Poppins SemiBold"/>
                <a:hlinkClick r:id="rId6" action="ppaction://hlinksldjump"/>
              </a:rPr>
              <a:t>Appendix B - Minimum Inventory Requirements</a:t>
            </a:r>
            <a:endParaRPr lang="en-US" dirty="0">
              <a:solidFill>
                <a:srgbClr val="3370E8"/>
              </a:solidFill>
              <a:sym typeface="Poppins SemiBold"/>
            </a:endParaRPr>
          </a:p>
          <a:p>
            <a:pPr lvl="0"/>
            <a:r>
              <a:rPr lang="en-US" dirty="0">
                <a:solidFill>
                  <a:srgbClr val="3370E8"/>
                </a:solidFill>
                <a:sym typeface="Poppins SemiBold"/>
                <a:hlinkClick r:id="rId7" action="ppaction://hlinksldjump"/>
              </a:rPr>
              <a:t>Infant Formula Purchase Requirement</a:t>
            </a:r>
            <a:endParaRPr lang="en-US" dirty="0">
              <a:solidFill>
                <a:srgbClr val="3370E8"/>
              </a:solidFill>
              <a:sym typeface="Poppins SemiBold"/>
            </a:endParaRPr>
          </a:p>
          <a:p>
            <a:pPr lvl="0"/>
            <a:r>
              <a:rPr lang="en-US" dirty="0">
                <a:solidFill>
                  <a:srgbClr val="3370E8"/>
                </a:solidFill>
                <a:sym typeface="Poppins SemiBold"/>
                <a:hlinkClick r:id="rId8" action="ppaction://hlinksldjump"/>
              </a:rPr>
              <a:t>Other WIC Approved Food</a:t>
            </a:r>
            <a:endParaRPr lang="en-US" dirty="0">
              <a:solidFill>
                <a:srgbClr val="3370E8"/>
              </a:solidFill>
              <a:sym typeface="Poppins SemiBold"/>
            </a:endParaRPr>
          </a:p>
          <a:p>
            <a:pPr lvl="0"/>
            <a:r>
              <a:rPr lang="en-US" dirty="0">
                <a:solidFill>
                  <a:srgbClr val="3370E8"/>
                </a:solidFill>
                <a:sym typeface="Poppins SemiBold"/>
                <a:hlinkClick r:id="rId9" action="ppaction://hlinksldjump"/>
              </a:rPr>
              <a:t>Appendix C - Requirements for WIC Transactions</a:t>
            </a:r>
            <a:endParaRPr lang="en-US" dirty="0">
              <a:solidFill>
                <a:srgbClr val="3370E8"/>
              </a:solidFill>
              <a:sym typeface="Poppins SemiBold"/>
            </a:endParaRPr>
          </a:p>
          <a:p>
            <a:pPr lvl="0"/>
            <a:r>
              <a:rPr lang="en-US" dirty="0">
                <a:solidFill>
                  <a:srgbClr val="3370E8"/>
                </a:solidFill>
                <a:sym typeface="Poppins SemiBold"/>
                <a:hlinkClick r:id="rId10" action="ppaction://hlinksldjump"/>
              </a:rPr>
              <a:t>Product should be WIC approved, but </a:t>
            </a:r>
            <a:r>
              <a:rPr lang="en-US" dirty="0">
                <a:sym typeface="Poppins SemiBold"/>
                <a:hlinkClick r:id="rId10" action="ppaction://hlinksldjump"/>
              </a:rPr>
              <a:t>isn’t </a:t>
            </a:r>
            <a:r>
              <a:rPr lang="en-US" dirty="0">
                <a:solidFill>
                  <a:srgbClr val="3370E8"/>
                </a:solidFill>
                <a:sym typeface="Poppins SemiBold"/>
                <a:hlinkClick r:id="rId10" action="ppaction://hlinksldjump"/>
              </a:rPr>
              <a:t>scanning</a:t>
            </a:r>
            <a:endParaRPr lang="en-US" dirty="0">
              <a:solidFill>
                <a:srgbClr val="3370E8"/>
              </a:solidFill>
              <a:sym typeface="Poppins SemiBold"/>
            </a:endParaRPr>
          </a:p>
          <a:p>
            <a:pPr lvl="0"/>
            <a:r>
              <a:rPr lang="en-US" dirty="0">
                <a:solidFill>
                  <a:srgbClr val="3370E8"/>
                </a:solidFill>
                <a:sym typeface="Poppins SemiBold"/>
                <a:hlinkClick r:id="rId8" action="ppaction://hlinksldjump"/>
              </a:rPr>
              <a:t>Appendix D - Requirements For Pricing</a:t>
            </a:r>
            <a:endParaRPr lang="en-US" dirty="0">
              <a:solidFill>
                <a:srgbClr val="3370E8"/>
              </a:solidFill>
              <a:sym typeface="Poppins SemiBold"/>
            </a:endParaRPr>
          </a:p>
          <a:p>
            <a:pPr lvl="0"/>
            <a:r>
              <a:rPr lang="en-US" dirty="0">
                <a:solidFill>
                  <a:srgbClr val="3370E8"/>
                </a:solidFill>
                <a:sym typeface="Poppins SemiBold"/>
                <a:hlinkClick r:id="rId11" action="ppaction://hlinksldjump"/>
              </a:rPr>
              <a:t>Appendix E - Disqualifications, Civil Money Penalties and Fines</a:t>
            </a:r>
            <a:endParaRPr lang="en-US" dirty="0">
              <a:solidFill>
                <a:srgbClr val="3370E8"/>
              </a:solidFill>
              <a:sym typeface="Poppins SemiBold"/>
            </a:endParaRPr>
          </a:p>
          <a:p>
            <a:pPr lvl="0"/>
            <a:r>
              <a:rPr lang="en-US" dirty="0">
                <a:solidFill>
                  <a:srgbClr val="3370E8"/>
                </a:solidFill>
                <a:sym typeface="Poppins SemiBold"/>
                <a:hlinkClick r:id="rId12" action="ppaction://hlinksldjump"/>
              </a:rPr>
              <a:t>State Agency Established Sanctions</a:t>
            </a:r>
            <a:endParaRPr lang="en-US" dirty="0">
              <a:solidFill>
                <a:srgbClr val="3370E8"/>
              </a:solidFill>
              <a:sym typeface="Poppins SemiBold"/>
            </a:endParaRPr>
          </a:p>
          <a:p>
            <a:r>
              <a:rPr lang="en-US" dirty="0">
                <a:sym typeface="Poppins SemiBold"/>
                <a:hlinkClick r:id="rId13" action="ppaction://hlinksldjump"/>
              </a:rPr>
              <a:t>Appendix F - Monetary Claims</a:t>
            </a:r>
            <a:endParaRPr lang="en-US" dirty="0">
              <a:sym typeface="Poppins SemiBold"/>
            </a:endParaRPr>
          </a:p>
          <a:p>
            <a:pPr lvl="0"/>
            <a:r>
              <a:rPr lang="en-US" dirty="0">
                <a:solidFill>
                  <a:srgbClr val="3370E8"/>
                </a:solidFill>
                <a:sym typeface="Poppins SemiBold"/>
                <a:hlinkClick r:id="rId14" action="ppaction://hlinksldjump"/>
              </a:rPr>
              <a:t>Vendor Complaint Process</a:t>
            </a:r>
            <a:endParaRPr lang="en-US" dirty="0">
              <a:solidFill>
                <a:srgbClr val="3370E8"/>
              </a:solidFill>
              <a:sym typeface="Poppins SemiBold"/>
            </a:endParaRPr>
          </a:p>
          <a:p>
            <a:pPr lvl="0"/>
            <a:r>
              <a:rPr lang="en-US" dirty="0">
                <a:solidFill>
                  <a:srgbClr val="3370E8"/>
                </a:solidFill>
                <a:sym typeface="Poppins SemiBold"/>
                <a:hlinkClick r:id="rId15" action="ppaction://hlinksldjump"/>
              </a:rPr>
              <a:t>EBT &amp; Equipment Contractor Involvement </a:t>
            </a:r>
            <a:endParaRPr lang="en-US" dirty="0">
              <a:solidFill>
                <a:srgbClr val="3370E8"/>
              </a:solidFill>
              <a:sym typeface="Poppins SemiBold"/>
            </a:endParaRPr>
          </a:p>
          <a:p>
            <a:pPr lvl="0"/>
            <a:r>
              <a:rPr lang="en-US" dirty="0">
                <a:solidFill>
                  <a:srgbClr val="3370E8"/>
                </a:solidFill>
                <a:sym typeface="Poppins SemiBold"/>
                <a:hlinkClick r:id="rId16" action="ppaction://hlinksldjump"/>
              </a:rPr>
              <a:t>Cash Register Systems: Point Of Sale (POS) Stand Beside vs. Integrated</a:t>
            </a:r>
            <a:endParaRPr lang="en-US" dirty="0">
              <a:solidFill>
                <a:srgbClr val="3370E8"/>
              </a:solidFill>
              <a:sym typeface="Poppins SemiBold"/>
            </a:endParaRPr>
          </a:p>
          <a:p>
            <a:pPr lvl="0"/>
            <a:r>
              <a:rPr lang="en-US" dirty="0">
                <a:solidFill>
                  <a:srgbClr val="3370E8"/>
                </a:solidFill>
                <a:sym typeface="Poppins SemiBold"/>
                <a:hlinkClick r:id="rId17" action="ppaction://hlinksldjump"/>
              </a:rPr>
              <a:t>Requirements for Authorization</a:t>
            </a:r>
            <a:endParaRPr lang="en-US" dirty="0">
              <a:solidFill>
                <a:srgbClr val="3370E8"/>
              </a:solidFill>
              <a:sym typeface="Poppins SemiBold"/>
            </a:endParaRPr>
          </a:p>
          <a:p>
            <a:pPr lvl="0"/>
            <a:r>
              <a:rPr lang="en-US" dirty="0">
                <a:solidFill>
                  <a:srgbClr val="3370E8"/>
                </a:solidFill>
                <a:sym typeface="Poppins SemiBold"/>
                <a:hlinkClick r:id="rId18" action="ppaction://hlinksldjump"/>
              </a:rPr>
              <a:t>Program Integrity</a:t>
            </a:r>
            <a:endParaRPr lang="en-US" dirty="0">
              <a:solidFill>
                <a:srgbClr val="3370E8"/>
              </a:solidFill>
              <a:sym typeface="Poppins SemiBold"/>
            </a:endParaRPr>
          </a:p>
          <a:p>
            <a:pPr lvl="0"/>
            <a:r>
              <a:rPr lang="en-US" dirty="0">
                <a:solidFill>
                  <a:srgbClr val="3370E8"/>
                </a:solidFill>
                <a:sym typeface="Poppins SemiBold"/>
                <a:hlinkClick r:id="rId19" action="ppaction://hlinksldjump"/>
              </a:rPr>
              <a:t>Vendor Training Attendance</a:t>
            </a:r>
            <a:endParaRPr lang="en-US" dirty="0">
              <a:solidFill>
                <a:srgbClr val="3370E8"/>
              </a:solidFill>
              <a:sym typeface="Poppins SemiBold"/>
            </a:endParaRPr>
          </a:p>
        </p:txBody>
      </p:sp>
      <p:sp>
        <p:nvSpPr>
          <p:cNvPr id="20" name="Slide Number Placeholder 19">
            <a:extLst>
              <a:ext uri="{FF2B5EF4-FFF2-40B4-BE49-F238E27FC236}">
                <a16:creationId xmlns:a16="http://schemas.microsoft.com/office/drawing/2014/main" id="{1F4B758D-90FB-A90D-EF0D-09C08DB565FD}"/>
              </a:ext>
            </a:extLst>
          </p:cNvPr>
          <p:cNvSpPr>
            <a:spLocks noGrp="1"/>
          </p:cNvSpPr>
          <p:nvPr>
            <p:ph type="sldNum" idx="12"/>
          </p:nvPr>
        </p:nvSpPr>
        <p:spPr/>
        <p:txBody>
          <a:bodyPr/>
          <a:lstStyle/>
          <a:p>
            <a:fld id="{00000000-1234-1234-1234-123412341234}" type="slidenum">
              <a:rPr lang="en" smtClean="0"/>
              <a:pPr/>
              <a:t>2</a:t>
            </a:fld>
            <a:endParaRPr lang="en"/>
          </a:p>
        </p:txBody>
      </p:sp>
    </p:spTree>
    <p:extLst>
      <p:ext uri="{BB962C8B-B14F-4D97-AF65-F5344CB8AC3E}">
        <p14:creationId xmlns:p14="http://schemas.microsoft.com/office/powerpoint/2010/main" val="19224775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66B53-51B9-DB9D-31FD-9416C874264B}"/>
              </a:ext>
            </a:extLst>
          </p:cNvPr>
          <p:cNvSpPr>
            <a:spLocks noGrp="1"/>
          </p:cNvSpPr>
          <p:nvPr>
            <p:ph type="title"/>
          </p:nvPr>
        </p:nvSpPr>
        <p:spPr/>
        <p:txBody>
          <a:bodyPr>
            <a:noAutofit/>
          </a:bodyPr>
          <a:lstStyle/>
          <a:p>
            <a:r>
              <a:rPr lang="en-US" dirty="0"/>
              <a:t>Cash Register Systems: Point Of Sale (POS) Stand Beside vs. Integrated</a:t>
            </a:r>
          </a:p>
        </p:txBody>
      </p:sp>
      <p:sp>
        <p:nvSpPr>
          <p:cNvPr id="3" name="Text Placeholder 2">
            <a:extLst>
              <a:ext uri="{FF2B5EF4-FFF2-40B4-BE49-F238E27FC236}">
                <a16:creationId xmlns:a16="http://schemas.microsoft.com/office/drawing/2014/main" id="{058845D8-173D-53EE-E90E-5C61A607DFCC}"/>
              </a:ext>
            </a:extLst>
          </p:cNvPr>
          <p:cNvSpPr>
            <a:spLocks noGrp="1"/>
          </p:cNvSpPr>
          <p:nvPr>
            <p:ph type="body" idx="1"/>
          </p:nvPr>
        </p:nvSpPr>
        <p:spPr/>
        <p:txBody>
          <a:bodyPr/>
          <a:lstStyle/>
          <a:p>
            <a:pPr marL="0" indent="0">
              <a:buNone/>
            </a:pPr>
            <a:r>
              <a:rPr lang="en-US" dirty="0">
                <a:solidFill>
                  <a:srgbClr val="3370E8"/>
                </a:solidFill>
              </a:rPr>
              <a:t>Point of Sale (POS) Stand Beside equipment are devices that are separate from the store’s cash register systems that will process WIC transactions.</a:t>
            </a:r>
          </a:p>
          <a:p>
            <a:pPr marL="0" indent="0">
              <a:buNone/>
            </a:pPr>
            <a:endParaRPr lang="en-US" dirty="0">
              <a:solidFill>
                <a:srgbClr val="3370E8"/>
              </a:solidFill>
            </a:endParaRPr>
          </a:p>
          <a:p>
            <a:r>
              <a:rPr lang="en-US" dirty="0">
                <a:solidFill>
                  <a:srgbClr val="3370E8"/>
                </a:solidFill>
              </a:rPr>
              <a:t>Point of Sale device</a:t>
            </a:r>
          </a:p>
          <a:p>
            <a:r>
              <a:rPr lang="en-US" dirty="0">
                <a:solidFill>
                  <a:srgbClr val="3370E8"/>
                </a:solidFill>
              </a:rPr>
              <a:t>Hand-held scanner</a:t>
            </a:r>
          </a:p>
          <a:p>
            <a:r>
              <a:rPr lang="en-US" dirty="0">
                <a:solidFill>
                  <a:srgbClr val="3370E8"/>
                </a:solidFill>
              </a:rPr>
              <a:t>PIN Pad</a:t>
            </a:r>
          </a:p>
          <a:p>
            <a:r>
              <a:rPr lang="en-US" dirty="0">
                <a:solidFill>
                  <a:srgbClr val="3370E8"/>
                </a:solidFill>
              </a:rPr>
              <a:t>1 WIC device per register</a:t>
            </a:r>
          </a:p>
          <a:p>
            <a:pPr marL="0" indent="0">
              <a:buNone/>
            </a:pPr>
            <a:endParaRPr lang="en-US" dirty="0">
              <a:solidFill>
                <a:srgbClr val="3370E8"/>
              </a:solidFill>
            </a:endParaRPr>
          </a:p>
          <a:p>
            <a:pPr marL="0" indent="0">
              <a:buNone/>
            </a:pPr>
            <a:r>
              <a:rPr lang="en-US" dirty="0">
                <a:solidFill>
                  <a:srgbClr val="3370E8"/>
                </a:solidFill>
              </a:rPr>
              <a:t>There is no communication between devices within the same store.  That means when a price is changed in one device, it must be changed in all devices.</a:t>
            </a:r>
          </a:p>
          <a:p>
            <a:pPr marL="0" indent="0">
              <a:buNone/>
            </a:pPr>
            <a:endParaRPr lang="en-US" dirty="0">
              <a:solidFill>
                <a:srgbClr val="3370E8"/>
              </a:solidFill>
            </a:endParaRPr>
          </a:p>
          <a:p>
            <a:pPr marL="0" indent="0">
              <a:buNone/>
            </a:pPr>
            <a:r>
              <a:rPr lang="en-US" dirty="0">
                <a:solidFill>
                  <a:srgbClr val="3370E8"/>
                </a:solidFill>
              </a:rPr>
              <a:t>Integrated Systems use the store’s cash register to process </a:t>
            </a:r>
            <a:r>
              <a:rPr lang="en-US" dirty="0" err="1">
                <a:solidFill>
                  <a:srgbClr val="3370E8"/>
                </a:solidFill>
              </a:rPr>
              <a:t>eWIC</a:t>
            </a:r>
            <a:r>
              <a:rPr lang="en-US" dirty="0">
                <a:solidFill>
                  <a:srgbClr val="3370E8"/>
                </a:solidFill>
              </a:rPr>
              <a:t>, SNAP, credit cards, debit cards, and other forms of payment.</a:t>
            </a:r>
          </a:p>
          <a:p>
            <a:pPr marL="0" indent="0">
              <a:buNone/>
            </a:pPr>
            <a:endParaRPr lang="en-US" dirty="0">
              <a:solidFill>
                <a:srgbClr val="3370E8"/>
              </a:solidFill>
            </a:endParaRPr>
          </a:p>
          <a:p>
            <a:pPr marL="0" indent="0">
              <a:buNone/>
            </a:pPr>
            <a:r>
              <a:rPr lang="en-US" dirty="0">
                <a:solidFill>
                  <a:srgbClr val="3370E8"/>
                </a:solidFill>
              </a:rPr>
              <a:t>Once authorized, vendors will receive a Transaction Manual on processing WIC transactions. </a:t>
            </a:r>
          </a:p>
          <a:p>
            <a:pPr marL="0" indent="0">
              <a:buNone/>
            </a:pPr>
            <a:endParaRPr lang="en-US" dirty="0"/>
          </a:p>
        </p:txBody>
      </p:sp>
    </p:spTree>
    <p:extLst>
      <p:ext uri="{BB962C8B-B14F-4D97-AF65-F5344CB8AC3E}">
        <p14:creationId xmlns:p14="http://schemas.microsoft.com/office/powerpoint/2010/main" val="6590635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50142-91BD-6CF1-F26C-0A529A3F5659}"/>
              </a:ext>
            </a:extLst>
          </p:cNvPr>
          <p:cNvSpPr>
            <a:spLocks noGrp="1"/>
          </p:cNvSpPr>
          <p:nvPr>
            <p:ph type="title"/>
          </p:nvPr>
        </p:nvSpPr>
        <p:spPr/>
        <p:txBody>
          <a:bodyPr>
            <a:noAutofit/>
          </a:bodyPr>
          <a:lstStyle/>
          <a:p>
            <a:r>
              <a:rPr lang="en-US" dirty="0"/>
              <a:t>Requirements for Authorization</a:t>
            </a:r>
          </a:p>
        </p:txBody>
      </p:sp>
      <p:sp>
        <p:nvSpPr>
          <p:cNvPr id="3" name="Text Placeholder 2">
            <a:extLst>
              <a:ext uri="{FF2B5EF4-FFF2-40B4-BE49-F238E27FC236}">
                <a16:creationId xmlns:a16="http://schemas.microsoft.com/office/drawing/2014/main" id="{7AB1F5D2-DAAC-36F1-2F8F-E1FCF4D6C33C}"/>
              </a:ext>
            </a:extLst>
          </p:cNvPr>
          <p:cNvSpPr>
            <a:spLocks noGrp="1"/>
          </p:cNvSpPr>
          <p:nvPr>
            <p:ph type="body" idx="1"/>
          </p:nvPr>
        </p:nvSpPr>
        <p:spPr/>
        <p:txBody>
          <a:bodyPr/>
          <a:lstStyle/>
          <a:p>
            <a:pPr>
              <a:lnSpc>
                <a:spcPct val="150000"/>
              </a:lnSpc>
            </a:pPr>
            <a:r>
              <a:rPr lang="en-US" dirty="0">
                <a:solidFill>
                  <a:srgbClr val="3370E8"/>
                </a:solidFill>
              </a:rPr>
              <a:t>Must meet all selection criteria in the Vendor Agreement at all times.</a:t>
            </a:r>
          </a:p>
          <a:p>
            <a:pPr>
              <a:lnSpc>
                <a:spcPct val="150000"/>
              </a:lnSpc>
            </a:pPr>
            <a:r>
              <a:rPr lang="en-US" dirty="0">
                <a:solidFill>
                  <a:srgbClr val="3370E8"/>
                </a:solidFill>
              </a:rPr>
              <a:t>Must meet and maintain the minimum inventory and pricing requirements. Vendor monitors do not have any discretion for excusing missing food items or items not being priced at the time of inspections.   </a:t>
            </a:r>
          </a:p>
          <a:p>
            <a:pPr>
              <a:lnSpc>
                <a:spcPct val="150000"/>
              </a:lnSpc>
            </a:pPr>
            <a:r>
              <a:rPr lang="en-US" dirty="0">
                <a:solidFill>
                  <a:srgbClr val="3370E8"/>
                </a:solidFill>
              </a:rPr>
              <a:t>If a monitoring visit is passed, the owner will receive an executed Agreement for approximately 18 months (ending September 30th of the next year after initial authorization).  Example: 4/1/2025 – 9/30/2026.  If you are a renewing vendor, the owner will receive an executed Agreement for 3 years beginning on October 1 of the current year.  </a:t>
            </a:r>
          </a:p>
          <a:p>
            <a:pPr>
              <a:lnSpc>
                <a:spcPct val="150000"/>
              </a:lnSpc>
            </a:pPr>
            <a:r>
              <a:rPr lang="en-US" dirty="0">
                <a:solidFill>
                  <a:srgbClr val="3370E8"/>
                </a:solidFill>
              </a:rPr>
              <a:t>If a monitoring visit is not passed, vendor will have another opportunity to pass. </a:t>
            </a:r>
          </a:p>
          <a:p>
            <a:pPr>
              <a:lnSpc>
                <a:spcPct val="150000"/>
              </a:lnSpc>
            </a:pPr>
            <a:r>
              <a:rPr lang="en-US" dirty="0">
                <a:solidFill>
                  <a:srgbClr val="3370E8"/>
                </a:solidFill>
              </a:rPr>
              <a:t>Must meet competitive pricing criteria within the vendor’s peer group.</a:t>
            </a:r>
          </a:p>
          <a:p>
            <a:endParaRPr lang="en-US" dirty="0"/>
          </a:p>
        </p:txBody>
      </p:sp>
    </p:spTree>
    <p:extLst>
      <p:ext uri="{BB962C8B-B14F-4D97-AF65-F5344CB8AC3E}">
        <p14:creationId xmlns:p14="http://schemas.microsoft.com/office/powerpoint/2010/main" val="3926802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01132-64D0-50E5-8E44-CDBE91CA3BA3}"/>
              </a:ext>
            </a:extLst>
          </p:cNvPr>
          <p:cNvSpPr>
            <a:spLocks noGrp="1"/>
          </p:cNvSpPr>
          <p:nvPr>
            <p:ph type="title"/>
          </p:nvPr>
        </p:nvSpPr>
        <p:spPr/>
        <p:txBody>
          <a:bodyPr>
            <a:noAutofit/>
          </a:bodyPr>
          <a:lstStyle/>
          <a:p>
            <a:r>
              <a:rPr lang="en-US" dirty="0"/>
              <a:t>Program Integrity</a:t>
            </a:r>
          </a:p>
        </p:txBody>
      </p:sp>
      <p:sp>
        <p:nvSpPr>
          <p:cNvPr id="3" name="Text Placeholder 2">
            <a:extLst>
              <a:ext uri="{FF2B5EF4-FFF2-40B4-BE49-F238E27FC236}">
                <a16:creationId xmlns:a16="http://schemas.microsoft.com/office/drawing/2014/main" id="{3C6EA1C3-55C0-C00C-9D7D-2FAD64595363}"/>
              </a:ext>
            </a:extLst>
          </p:cNvPr>
          <p:cNvSpPr>
            <a:spLocks noGrp="1"/>
          </p:cNvSpPr>
          <p:nvPr>
            <p:ph type="body" idx="1"/>
          </p:nvPr>
        </p:nvSpPr>
        <p:spPr/>
        <p:txBody>
          <a:bodyPr/>
          <a:lstStyle/>
          <a:p>
            <a:pPr marL="0" indent="0" algn="just">
              <a:buNone/>
            </a:pPr>
            <a:r>
              <a:rPr lang="en-US" dirty="0">
                <a:solidFill>
                  <a:srgbClr val="3370E8"/>
                </a:solidFill>
              </a:rPr>
              <a:t>The Food Resource and Vendor Management Unit is committed to improving the health of CT’s most vulnerable children by ensuring authorized vendors are in compliance with providing healthy foods during the critical stages of early childhood development. </a:t>
            </a:r>
          </a:p>
          <a:p>
            <a:pPr marL="0" indent="0" algn="just">
              <a:buNone/>
            </a:pPr>
            <a:r>
              <a:rPr lang="en-US" dirty="0">
                <a:solidFill>
                  <a:srgbClr val="3370E8"/>
                </a:solidFill>
              </a:rPr>
              <a:t> </a:t>
            </a:r>
          </a:p>
          <a:p>
            <a:pPr marL="0" indent="0" algn="just">
              <a:buNone/>
            </a:pPr>
            <a:r>
              <a:rPr lang="en-US" dirty="0">
                <a:solidFill>
                  <a:srgbClr val="3370E8"/>
                </a:solidFill>
              </a:rPr>
              <a:t>Contact us anytime you feel additional training is needed or have questions regarding policies or procedures. </a:t>
            </a:r>
          </a:p>
          <a:p>
            <a:pPr marL="0" indent="0" algn="just">
              <a:buNone/>
            </a:pPr>
            <a:r>
              <a:rPr lang="en-US" dirty="0">
                <a:solidFill>
                  <a:srgbClr val="3370E8"/>
                </a:solidFill>
              </a:rPr>
              <a:t> </a:t>
            </a:r>
          </a:p>
          <a:p>
            <a:pPr marL="0" indent="0" algn="just">
              <a:buNone/>
            </a:pPr>
            <a:r>
              <a:rPr lang="en-US" dirty="0">
                <a:solidFill>
                  <a:srgbClr val="3370E8"/>
                </a:solidFill>
              </a:rPr>
              <a:t>We look forward to our continued partnership in providing nutritious food to Connecticut families. </a:t>
            </a:r>
          </a:p>
          <a:p>
            <a:pPr marL="0" indent="0">
              <a:buNone/>
            </a:pPr>
            <a:endParaRPr lang="en-US" dirty="0"/>
          </a:p>
        </p:txBody>
      </p:sp>
      <p:pic>
        <p:nvPicPr>
          <p:cNvPr id="5" name="Picture 4" descr="A black background with colorful letters and fruits&#10;&#10;Description automatically generated">
            <a:extLst>
              <a:ext uri="{FF2B5EF4-FFF2-40B4-BE49-F238E27FC236}">
                <a16:creationId xmlns:a16="http://schemas.microsoft.com/office/drawing/2014/main" id="{2FDA54EA-9B52-D635-6E90-A7E2B6FD4D0B}"/>
              </a:ext>
            </a:extLst>
          </p:cNvPr>
          <p:cNvPicPr>
            <a:picLocks noChangeAspect="1"/>
          </p:cNvPicPr>
          <p:nvPr/>
        </p:nvPicPr>
        <p:blipFill>
          <a:blip r:embed="rId2"/>
          <a:stretch>
            <a:fillRect/>
          </a:stretch>
        </p:blipFill>
        <p:spPr>
          <a:xfrm>
            <a:off x="3755065" y="3208817"/>
            <a:ext cx="1633870" cy="1005927"/>
          </a:xfrm>
          <a:prstGeom prst="rect">
            <a:avLst/>
          </a:prstGeom>
        </p:spPr>
      </p:pic>
    </p:spTree>
    <p:extLst>
      <p:ext uri="{BB962C8B-B14F-4D97-AF65-F5344CB8AC3E}">
        <p14:creationId xmlns:p14="http://schemas.microsoft.com/office/powerpoint/2010/main" val="18824413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2557C-047B-C716-26B8-54B5006BF1E7}"/>
              </a:ext>
            </a:extLst>
          </p:cNvPr>
          <p:cNvSpPr>
            <a:spLocks noGrp="1"/>
          </p:cNvSpPr>
          <p:nvPr>
            <p:ph type="title"/>
          </p:nvPr>
        </p:nvSpPr>
        <p:spPr/>
        <p:txBody>
          <a:bodyPr>
            <a:noAutofit/>
          </a:bodyPr>
          <a:lstStyle/>
          <a:p>
            <a:r>
              <a:rPr lang="en-US" dirty="0"/>
              <a:t>Vendor Training Attendance Requirements </a:t>
            </a:r>
          </a:p>
        </p:txBody>
      </p:sp>
      <p:sp>
        <p:nvSpPr>
          <p:cNvPr id="3" name="Text Placeholder 2">
            <a:extLst>
              <a:ext uri="{FF2B5EF4-FFF2-40B4-BE49-F238E27FC236}">
                <a16:creationId xmlns:a16="http://schemas.microsoft.com/office/drawing/2014/main" id="{31CDE1DC-BCBB-8C41-DD05-45A459185E81}"/>
              </a:ext>
            </a:extLst>
          </p:cNvPr>
          <p:cNvSpPr>
            <a:spLocks noGrp="1"/>
          </p:cNvSpPr>
          <p:nvPr>
            <p:ph type="body" idx="1"/>
          </p:nvPr>
        </p:nvSpPr>
        <p:spPr>
          <a:xfrm>
            <a:off x="311700" y="791943"/>
            <a:ext cx="4345079" cy="3719784"/>
          </a:xfrm>
        </p:spPr>
        <p:txBody>
          <a:bodyPr/>
          <a:lstStyle/>
          <a:p>
            <a:pPr marL="0" indent="0">
              <a:buNone/>
            </a:pPr>
            <a:r>
              <a:rPr lang="en-US" sz="1100" dirty="0">
                <a:solidFill>
                  <a:srgbClr val="3370E8"/>
                </a:solidFill>
              </a:rPr>
              <a:t>To receive credit for attending today’s training you must do the following:</a:t>
            </a:r>
          </a:p>
          <a:p>
            <a:pPr marL="0" indent="0">
              <a:buNone/>
            </a:pPr>
            <a:endParaRPr lang="en-US" sz="1100" dirty="0">
              <a:solidFill>
                <a:srgbClr val="3370E8"/>
              </a:solidFill>
            </a:endParaRPr>
          </a:p>
          <a:p>
            <a:pPr marL="228600" indent="-228600">
              <a:buAutoNum type="arabicPeriod"/>
            </a:pPr>
            <a:r>
              <a:rPr lang="en-US" sz="1100" dirty="0">
                <a:solidFill>
                  <a:srgbClr val="3370E8"/>
                </a:solidFill>
              </a:rPr>
              <a:t>Click on the link that you see in the TEAMS chat.</a:t>
            </a:r>
          </a:p>
          <a:p>
            <a:pPr marL="228600" indent="-228600">
              <a:buAutoNum type="arabicPeriod"/>
            </a:pPr>
            <a:r>
              <a:rPr lang="en-US" sz="1100" dirty="0">
                <a:solidFill>
                  <a:srgbClr val="3370E8"/>
                </a:solidFill>
              </a:rPr>
              <a:t>Complete all the required fields (denoted with a red asterisk).</a:t>
            </a:r>
          </a:p>
          <a:p>
            <a:pPr marL="228600" indent="-228600">
              <a:buAutoNum type="arabicPeriod"/>
            </a:pPr>
            <a:r>
              <a:rPr lang="en-US" sz="1100" dirty="0">
                <a:solidFill>
                  <a:srgbClr val="3370E8"/>
                </a:solidFill>
              </a:rPr>
              <a:t>Please note: The </a:t>
            </a:r>
            <a:r>
              <a:rPr lang="en-US" sz="1100" i="1" dirty="0">
                <a:solidFill>
                  <a:srgbClr val="3370E8"/>
                </a:solidFill>
              </a:rPr>
              <a:t>Date of Training </a:t>
            </a:r>
            <a:r>
              <a:rPr lang="en-US" sz="1100" dirty="0">
                <a:solidFill>
                  <a:srgbClr val="3370E8"/>
                </a:solidFill>
              </a:rPr>
              <a:t>is today’s date, and the </a:t>
            </a:r>
            <a:r>
              <a:rPr lang="en-US" sz="1100" i="1" dirty="0">
                <a:solidFill>
                  <a:srgbClr val="3370E8"/>
                </a:solidFill>
              </a:rPr>
              <a:t>Time of Training</a:t>
            </a:r>
            <a:r>
              <a:rPr lang="en-US" sz="1100" dirty="0">
                <a:solidFill>
                  <a:srgbClr val="3370E8"/>
                </a:solidFill>
              </a:rPr>
              <a:t> is when the training class began.  </a:t>
            </a:r>
          </a:p>
          <a:p>
            <a:pPr marL="228600" indent="-228600">
              <a:buAutoNum type="arabicPeriod"/>
            </a:pPr>
            <a:r>
              <a:rPr lang="en-US" sz="1100" dirty="0">
                <a:solidFill>
                  <a:srgbClr val="3370E8"/>
                </a:solidFill>
              </a:rPr>
              <a:t>I will only mark you as attended when your form is complete and the Submit button has been clicked.  </a:t>
            </a:r>
          </a:p>
          <a:p>
            <a:pPr marL="228600" indent="-228600">
              <a:buAutoNum type="arabicPeriod"/>
            </a:pPr>
            <a:r>
              <a:rPr lang="en-US" sz="1100" dirty="0">
                <a:solidFill>
                  <a:srgbClr val="3370E8"/>
                </a:solidFill>
              </a:rPr>
              <a:t>You must submit this form, and I must see the submission prior to you leave this training class.  </a:t>
            </a:r>
          </a:p>
          <a:p>
            <a:pPr marL="228600" indent="-228600">
              <a:buAutoNum type="arabicPeriod"/>
            </a:pPr>
            <a:endParaRPr lang="en-US" sz="1100" dirty="0">
              <a:solidFill>
                <a:srgbClr val="3370E8"/>
              </a:solidFill>
            </a:endParaRPr>
          </a:p>
          <a:p>
            <a:pPr marL="0" indent="0">
              <a:buNone/>
            </a:pPr>
            <a:endParaRPr lang="en-US" dirty="0">
              <a:solidFill>
                <a:srgbClr val="3370E8"/>
              </a:solidFill>
            </a:endParaRPr>
          </a:p>
          <a:p>
            <a:pPr marL="0" indent="0">
              <a:buNone/>
            </a:pPr>
            <a:r>
              <a:rPr lang="en-US" dirty="0">
                <a:solidFill>
                  <a:srgbClr val="3370E8"/>
                </a:solidFill>
              </a:rPr>
              <a:t>Contact Maria Reyes ( </a:t>
            </a:r>
            <a:r>
              <a:rPr lang="en-US" dirty="0">
                <a:solidFill>
                  <a:srgbClr val="3370E8"/>
                </a:solidFill>
                <a:hlinkClick r:id="rId2"/>
              </a:rPr>
              <a:t>maria.reyes@ct.gov</a:t>
            </a:r>
            <a:r>
              <a:rPr lang="en-US" dirty="0">
                <a:solidFill>
                  <a:srgbClr val="3370E8"/>
                </a:solidFill>
              </a:rPr>
              <a:t> ) with any questions you might have. </a:t>
            </a:r>
          </a:p>
          <a:p>
            <a:pPr marL="0" indent="0">
              <a:buNone/>
            </a:pPr>
            <a:endParaRPr lang="en-US" dirty="0">
              <a:solidFill>
                <a:srgbClr val="3370E8"/>
              </a:solidFill>
            </a:endParaRPr>
          </a:p>
          <a:p>
            <a:pPr marL="0" indent="0">
              <a:buNone/>
            </a:pPr>
            <a:endParaRPr lang="en-US" dirty="0">
              <a:solidFill>
                <a:srgbClr val="3370E8"/>
              </a:solidFill>
            </a:endParaRPr>
          </a:p>
        </p:txBody>
      </p:sp>
      <p:pic>
        <p:nvPicPr>
          <p:cNvPr id="4" name="Picture 3">
            <a:extLst>
              <a:ext uri="{FF2B5EF4-FFF2-40B4-BE49-F238E27FC236}">
                <a16:creationId xmlns:a16="http://schemas.microsoft.com/office/drawing/2014/main" id="{0841862A-F6A1-7D28-C327-48722A7816C3}"/>
              </a:ext>
            </a:extLst>
          </p:cNvPr>
          <p:cNvPicPr>
            <a:picLocks noChangeAspect="1"/>
          </p:cNvPicPr>
          <p:nvPr/>
        </p:nvPicPr>
        <p:blipFill>
          <a:blip r:embed="rId3"/>
          <a:stretch>
            <a:fillRect/>
          </a:stretch>
        </p:blipFill>
        <p:spPr>
          <a:xfrm>
            <a:off x="4790302" y="791943"/>
            <a:ext cx="4041998" cy="2469094"/>
          </a:xfrm>
          <a:prstGeom prst="rect">
            <a:avLst/>
          </a:prstGeom>
        </p:spPr>
      </p:pic>
    </p:spTree>
    <p:extLst>
      <p:ext uri="{BB962C8B-B14F-4D97-AF65-F5344CB8AC3E}">
        <p14:creationId xmlns:p14="http://schemas.microsoft.com/office/powerpoint/2010/main" val="3895109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23999E9-E94D-ECEC-1F3D-CC091207B89D}"/>
              </a:ext>
            </a:extLst>
          </p:cNvPr>
          <p:cNvSpPr>
            <a:spLocks noGrp="1"/>
          </p:cNvSpPr>
          <p:nvPr>
            <p:ph type="title"/>
          </p:nvPr>
        </p:nvSpPr>
        <p:spPr>
          <a:xfrm>
            <a:off x="311700" y="232757"/>
            <a:ext cx="8520600" cy="297925"/>
          </a:xfrm>
        </p:spPr>
        <p:txBody>
          <a:bodyPr>
            <a:noAutofit/>
          </a:bodyPr>
          <a:lstStyle/>
          <a:p>
            <a:r>
              <a:rPr lang="en-US" dirty="0"/>
              <a:t>Purpose of the WIC Program </a:t>
            </a:r>
          </a:p>
        </p:txBody>
      </p:sp>
      <p:sp>
        <p:nvSpPr>
          <p:cNvPr id="15" name="Text Placeholder 14">
            <a:extLst>
              <a:ext uri="{FF2B5EF4-FFF2-40B4-BE49-F238E27FC236}">
                <a16:creationId xmlns:a16="http://schemas.microsoft.com/office/drawing/2014/main" id="{ECAAC999-8E77-A9B3-4217-A22D752E0176}"/>
              </a:ext>
            </a:extLst>
          </p:cNvPr>
          <p:cNvSpPr>
            <a:spLocks noGrp="1"/>
          </p:cNvSpPr>
          <p:nvPr>
            <p:ph type="body" idx="1"/>
          </p:nvPr>
        </p:nvSpPr>
        <p:spPr/>
        <p:txBody>
          <a:bodyPr/>
          <a:lstStyle/>
          <a:p>
            <a:r>
              <a:rPr lang="en-US" dirty="0">
                <a:solidFill>
                  <a:srgbClr val="3370E8"/>
                </a:solidFill>
              </a:rPr>
              <a:t>To serve nutritionally at-risk women, infants, and children up to age 5.</a:t>
            </a:r>
          </a:p>
          <a:p>
            <a:endParaRPr lang="en-US" dirty="0">
              <a:solidFill>
                <a:srgbClr val="3370E8"/>
              </a:solidFill>
            </a:endParaRPr>
          </a:p>
          <a:p>
            <a:r>
              <a:rPr lang="en-US" dirty="0">
                <a:solidFill>
                  <a:srgbClr val="3370E8"/>
                </a:solidFill>
              </a:rPr>
              <a:t>To show participants that good nutrition leads to better health.</a:t>
            </a:r>
          </a:p>
          <a:p>
            <a:endParaRPr lang="en-US" dirty="0">
              <a:solidFill>
                <a:srgbClr val="3370E8"/>
              </a:solidFill>
            </a:endParaRPr>
          </a:p>
          <a:p>
            <a:r>
              <a:rPr lang="en-US" dirty="0">
                <a:solidFill>
                  <a:srgbClr val="3370E8"/>
                </a:solidFill>
              </a:rPr>
              <a:t>To provide nutrition education and specific supplemental foods for good health and nutrition during critical times of growth and development.</a:t>
            </a:r>
          </a:p>
          <a:p>
            <a:endParaRPr lang="en-US" dirty="0">
              <a:solidFill>
                <a:srgbClr val="3370E8"/>
              </a:solidFill>
            </a:endParaRPr>
          </a:p>
          <a:p>
            <a:r>
              <a:rPr lang="en-US" dirty="0">
                <a:solidFill>
                  <a:srgbClr val="3370E8"/>
                </a:solidFill>
              </a:rPr>
              <a:t>To provide referrals for health care and other services.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2" name="Picture 1">
            <a:extLst>
              <a:ext uri="{FF2B5EF4-FFF2-40B4-BE49-F238E27FC236}">
                <a16:creationId xmlns:a16="http://schemas.microsoft.com/office/drawing/2014/main" id="{A2992FD5-B164-FDE9-A6E7-61B31EE29049}"/>
              </a:ext>
            </a:extLst>
          </p:cNvPr>
          <p:cNvPicPr>
            <a:picLocks noChangeAspect="1"/>
          </p:cNvPicPr>
          <p:nvPr/>
        </p:nvPicPr>
        <p:blipFill>
          <a:blip r:embed="rId2"/>
          <a:stretch>
            <a:fillRect/>
          </a:stretch>
        </p:blipFill>
        <p:spPr>
          <a:xfrm>
            <a:off x="3753129" y="3211737"/>
            <a:ext cx="1637742" cy="1009941"/>
          </a:xfrm>
          <a:prstGeom prst="rect">
            <a:avLst/>
          </a:prstGeom>
        </p:spPr>
      </p:pic>
    </p:spTree>
    <p:extLst>
      <p:ext uri="{BB962C8B-B14F-4D97-AF65-F5344CB8AC3E}">
        <p14:creationId xmlns:p14="http://schemas.microsoft.com/office/powerpoint/2010/main" val="4244402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80EE7-62C4-07A9-D2CB-9432F96D5B74}"/>
              </a:ext>
            </a:extLst>
          </p:cNvPr>
          <p:cNvSpPr>
            <a:spLocks noGrp="1"/>
          </p:cNvSpPr>
          <p:nvPr>
            <p:ph type="title"/>
          </p:nvPr>
        </p:nvSpPr>
        <p:spPr/>
        <p:txBody>
          <a:bodyPr>
            <a:normAutofit fontScale="90000"/>
          </a:bodyPr>
          <a:lstStyle/>
          <a:p>
            <a:r>
              <a:rPr lang="en-US" sz="1300" dirty="0"/>
              <a:t>Purpose of Training</a:t>
            </a:r>
            <a:br>
              <a:rPr lang="en-US" dirty="0"/>
            </a:br>
            <a:endParaRPr lang="en-US" dirty="0"/>
          </a:p>
        </p:txBody>
      </p:sp>
      <p:sp>
        <p:nvSpPr>
          <p:cNvPr id="3" name="Text Placeholder 2">
            <a:extLst>
              <a:ext uri="{FF2B5EF4-FFF2-40B4-BE49-F238E27FC236}">
                <a16:creationId xmlns:a16="http://schemas.microsoft.com/office/drawing/2014/main" id="{72E88B31-0B54-6FE6-6532-F4EDB1EC2A33}"/>
              </a:ext>
            </a:extLst>
          </p:cNvPr>
          <p:cNvSpPr>
            <a:spLocks noGrp="1"/>
          </p:cNvSpPr>
          <p:nvPr>
            <p:ph type="body" idx="1"/>
          </p:nvPr>
        </p:nvSpPr>
        <p:spPr/>
        <p:txBody>
          <a:bodyPr/>
          <a:lstStyle/>
          <a:p>
            <a:pPr marL="0" indent="0">
              <a:buNone/>
            </a:pPr>
            <a:r>
              <a:rPr lang="en-US" dirty="0">
                <a:solidFill>
                  <a:srgbClr val="3370E8"/>
                </a:solidFill>
              </a:rPr>
              <a:t>To improve vendors' understanding of Program rules and requirements to enhance compliance and prevent errors.</a:t>
            </a:r>
          </a:p>
          <a:p>
            <a:pPr marL="0" indent="0">
              <a:buNone/>
            </a:pPr>
            <a:endParaRPr lang="en-US" dirty="0"/>
          </a:p>
          <a:p>
            <a:pPr marL="0" indent="0" algn="ctr">
              <a:buNone/>
            </a:pPr>
            <a:r>
              <a:rPr lang="en-US" b="1" dirty="0">
                <a:solidFill>
                  <a:srgbClr val="3370E8"/>
                </a:solidFill>
              </a:rPr>
              <a:t>Owner’s Responsibility for Training</a:t>
            </a:r>
          </a:p>
          <a:p>
            <a:pPr marL="0" indent="0">
              <a:buNone/>
            </a:pPr>
            <a:endParaRPr lang="en-US" dirty="0"/>
          </a:p>
          <a:p>
            <a:pPr marL="0" indent="0">
              <a:buNone/>
            </a:pPr>
            <a:r>
              <a:rPr lang="en-US" dirty="0">
                <a:solidFill>
                  <a:srgbClr val="3370E8"/>
                </a:solidFill>
              </a:rPr>
              <a:t>You are responsible for training your store employees and cashiers before they handle WIC benefits.</a:t>
            </a:r>
          </a:p>
          <a:p>
            <a:pPr marL="0" indent="0">
              <a:buNone/>
            </a:pPr>
            <a:endParaRPr lang="en-US" dirty="0">
              <a:solidFill>
                <a:srgbClr val="3370E8"/>
              </a:solidFill>
            </a:endParaRPr>
          </a:p>
          <a:p>
            <a:pPr marL="0" indent="0">
              <a:buNone/>
            </a:pPr>
            <a:r>
              <a:rPr lang="en-US" dirty="0">
                <a:solidFill>
                  <a:srgbClr val="3370E8"/>
                </a:solidFill>
              </a:rPr>
              <a:t>You are responsible to inform and provide annual and regular training to existing store employees.</a:t>
            </a:r>
          </a:p>
          <a:p>
            <a:pPr marL="0" indent="0">
              <a:buNone/>
            </a:pPr>
            <a:endParaRPr lang="en-US" dirty="0">
              <a:solidFill>
                <a:srgbClr val="3370E8"/>
              </a:solidFill>
            </a:endParaRPr>
          </a:p>
          <a:p>
            <a:pPr marL="0" indent="0">
              <a:buNone/>
            </a:pPr>
            <a:r>
              <a:rPr lang="en-US" dirty="0">
                <a:solidFill>
                  <a:srgbClr val="3370E8"/>
                </a:solidFill>
              </a:rPr>
              <a:t>Owners are accountable for the actions of staff who handle WIC transactions.</a:t>
            </a:r>
          </a:p>
          <a:p>
            <a:pPr marL="0" indent="0">
              <a:buNone/>
            </a:pPr>
            <a:endParaRPr lang="en-US" dirty="0">
              <a:solidFill>
                <a:srgbClr val="3370E8"/>
              </a:solidFill>
            </a:endParaRPr>
          </a:p>
          <a:p>
            <a:pPr marL="0" indent="0">
              <a:buNone/>
            </a:pPr>
            <a:r>
              <a:rPr lang="en-US" dirty="0">
                <a:solidFill>
                  <a:srgbClr val="3370E8"/>
                </a:solidFill>
              </a:rPr>
              <a:t>Cashiers must be trained on transactions and owners/managers must be trained on minimum inventory requirements.</a:t>
            </a:r>
          </a:p>
          <a:p>
            <a:pPr marL="0" indent="0">
              <a:buNone/>
            </a:pPr>
            <a:endParaRPr lang="en-US" dirty="0"/>
          </a:p>
        </p:txBody>
      </p:sp>
      <p:pic>
        <p:nvPicPr>
          <p:cNvPr id="4" name="Picture 3">
            <a:extLst>
              <a:ext uri="{FF2B5EF4-FFF2-40B4-BE49-F238E27FC236}">
                <a16:creationId xmlns:a16="http://schemas.microsoft.com/office/drawing/2014/main" id="{655FB0F3-FEB7-0B9F-84A3-5EB865D2CB27}"/>
              </a:ext>
            </a:extLst>
          </p:cNvPr>
          <p:cNvPicPr>
            <a:picLocks noChangeAspect="1"/>
          </p:cNvPicPr>
          <p:nvPr/>
        </p:nvPicPr>
        <p:blipFill>
          <a:blip r:embed="rId2"/>
          <a:stretch>
            <a:fillRect/>
          </a:stretch>
        </p:blipFill>
        <p:spPr>
          <a:xfrm>
            <a:off x="3755065" y="3398762"/>
            <a:ext cx="1633870" cy="1012024"/>
          </a:xfrm>
          <a:prstGeom prst="rect">
            <a:avLst/>
          </a:prstGeom>
        </p:spPr>
      </p:pic>
    </p:spTree>
    <p:extLst>
      <p:ext uri="{BB962C8B-B14F-4D97-AF65-F5344CB8AC3E}">
        <p14:creationId xmlns:p14="http://schemas.microsoft.com/office/powerpoint/2010/main" val="2070664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46140-BA8C-CBA9-8D2F-5FCEE56DD313}"/>
              </a:ext>
            </a:extLst>
          </p:cNvPr>
          <p:cNvSpPr>
            <a:spLocks noGrp="1"/>
          </p:cNvSpPr>
          <p:nvPr>
            <p:ph type="title"/>
          </p:nvPr>
        </p:nvSpPr>
        <p:spPr/>
        <p:txBody>
          <a:bodyPr>
            <a:noAutofit/>
          </a:bodyPr>
          <a:lstStyle/>
          <a:p>
            <a:r>
              <a:rPr lang="en-US" dirty="0"/>
              <a:t>Changes to Program Requirements in the last 4 Years</a:t>
            </a:r>
          </a:p>
        </p:txBody>
      </p:sp>
      <p:sp>
        <p:nvSpPr>
          <p:cNvPr id="3" name="Text Placeholder 2">
            <a:extLst>
              <a:ext uri="{FF2B5EF4-FFF2-40B4-BE49-F238E27FC236}">
                <a16:creationId xmlns:a16="http://schemas.microsoft.com/office/drawing/2014/main" id="{48290C31-553A-CBA6-79A1-7694631B5068}"/>
              </a:ext>
            </a:extLst>
          </p:cNvPr>
          <p:cNvSpPr>
            <a:spLocks noGrp="1"/>
          </p:cNvSpPr>
          <p:nvPr>
            <p:ph type="body" idx="1"/>
          </p:nvPr>
        </p:nvSpPr>
        <p:spPr/>
        <p:txBody>
          <a:bodyPr>
            <a:normAutofit/>
          </a:bodyPr>
          <a:lstStyle/>
          <a:p>
            <a:pPr>
              <a:lnSpc>
                <a:spcPct val="150000"/>
              </a:lnSpc>
              <a:spcAft>
                <a:spcPts val="600"/>
              </a:spcAft>
            </a:pPr>
            <a:r>
              <a:rPr lang="en-US" altLang="en-US" sz="1100" dirty="0">
                <a:solidFill>
                  <a:srgbClr val="3370E8"/>
                </a:solidFill>
                <a:cs typeface="Times New Roman" panose="02020603050405020304" pitchFamily="18" charset="0"/>
              </a:rPr>
              <a:t>All </a:t>
            </a:r>
            <a:r>
              <a:rPr lang="en-US" altLang="en-US" dirty="0">
                <a:solidFill>
                  <a:srgbClr val="3370E8"/>
                </a:solidFill>
                <a:cs typeface="Times New Roman" panose="02020603050405020304" pitchFamily="18" charset="0"/>
              </a:rPr>
              <a:t>Connecticut WIC Program </a:t>
            </a:r>
            <a:r>
              <a:rPr lang="en-US" altLang="en-US" sz="1100" dirty="0">
                <a:solidFill>
                  <a:srgbClr val="3370E8"/>
                </a:solidFill>
                <a:cs typeface="Times New Roman" panose="02020603050405020304" pitchFamily="18" charset="0"/>
              </a:rPr>
              <a:t>communications, bulletins,</a:t>
            </a:r>
            <a:r>
              <a:rPr lang="en-US" altLang="en-US" dirty="0">
                <a:solidFill>
                  <a:srgbClr val="3370E8"/>
                </a:solidFill>
                <a:cs typeface="Times New Roman" panose="02020603050405020304" pitchFamily="18" charset="0"/>
              </a:rPr>
              <a:t> and official notices are now delivered via email.  </a:t>
            </a:r>
            <a:endParaRPr lang="en-US" altLang="en-US" sz="1100" dirty="0">
              <a:solidFill>
                <a:srgbClr val="3370E8"/>
              </a:solidFill>
              <a:cs typeface="Times New Roman" panose="02020603050405020304" pitchFamily="18" charset="0"/>
            </a:endParaRPr>
          </a:p>
          <a:p>
            <a:pPr>
              <a:lnSpc>
                <a:spcPct val="150000"/>
              </a:lnSpc>
              <a:spcAft>
                <a:spcPts val="600"/>
              </a:spcAft>
              <a:buFont typeface="Arial" panose="020B0604020202020204" pitchFamily="34" charset="0"/>
              <a:buChar char="•"/>
            </a:pPr>
            <a:r>
              <a:rPr lang="en-US" altLang="en-US" sz="1100" dirty="0">
                <a:solidFill>
                  <a:srgbClr val="3370E8"/>
                </a:solidFill>
                <a:cs typeface="Times New Roman" panose="02020603050405020304" pitchFamily="18" charset="0"/>
              </a:rPr>
              <a:t>Revised the WIC Vendor Agreement in October 2021, 2022, 2023, and 2024.</a:t>
            </a:r>
          </a:p>
          <a:p>
            <a:pPr>
              <a:lnSpc>
                <a:spcPct val="150000"/>
              </a:lnSpc>
              <a:spcAft>
                <a:spcPts val="600"/>
              </a:spcAft>
              <a:buFont typeface="Arial" panose="020B0604020202020204" pitchFamily="34" charset="0"/>
              <a:buChar char="•"/>
            </a:pPr>
            <a:r>
              <a:rPr lang="en-US" altLang="en-US" b="1" dirty="0">
                <a:solidFill>
                  <a:srgbClr val="FF0000"/>
                </a:solidFill>
                <a:cs typeface="Times New Roman" panose="02020603050405020304" pitchFamily="18" charset="0"/>
              </a:rPr>
              <a:t>Changed the vendor training attendance process starting with Open Enrollment 2025.</a:t>
            </a:r>
            <a:endParaRPr lang="en-US" altLang="en-US" sz="1100" b="1" dirty="0">
              <a:solidFill>
                <a:srgbClr val="FF0000"/>
              </a:solidFill>
              <a:cs typeface="Times New Roman" panose="02020603050405020304" pitchFamily="18" charset="0"/>
            </a:endParaRPr>
          </a:p>
          <a:p>
            <a:endParaRPr lang="en-US" dirty="0"/>
          </a:p>
        </p:txBody>
      </p:sp>
    </p:spTree>
    <p:extLst>
      <p:ext uri="{BB962C8B-B14F-4D97-AF65-F5344CB8AC3E}">
        <p14:creationId xmlns:p14="http://schemas.microsoft.com/office/powerpoint/2010/main" val="3553786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4D974-16DE-5F3D-7A44-D1E10F8A4756}"/>
              </a:ext>
            </a:extLst>
          </p:cNvPr>
          <p:cNvSpPr>
            <a:spLocks noGrp="1"/>
          </p:cNvSpPr>
          <p:nvPr>
            <p:ph type="title"/>
          </p:nvPr>
        </p:nvSpPr>
        <p:spPr/>
        <p:txBody>
          <a:bodyPr>
            <a:noAutofit/>
          </a:bodyPr>
          <a:lstStyle/>
          <a:p>
            <a:r>
              <a:rPr lang="en-US" dirty="0"/>
              <a:t>CT WIC Approved Food Guide</a:t>
            </a:r>
          </a:p>
        </p:txBody>
      </p:sp>
      <p:sp>
        <p:nvSpPr>
          <p:cNvPr id="3" name="Text Placeholder 2">
            <a:extLst>
              <a:ext uri="{FF2B5EF4-FFF2-40B4-BE49-F238E27FC236}">
                <a16:creationId xmlns:a16="http://schemas.microsoft.com/office/drawing/2014/main" id="{2A8EDA49-9231-5064-EA1F-5D8A9D1CA445}"/>
              </a:ext>
            </a:extLst>
          </p:cNvPr>
          <p:cNvSpPr>
            <a:spLocks noGrp="1"/>
          </p:cNvSpPr>
          <p:nvPr>
            <p:ph type="body" idx="1"/>
          </p:nvPr>
        </p:nvSpPr>
        <p:spPr>
          <a:xfrm>
            <a:off x="2175857" y="2303718"/>
            <a:ext cx="3595551" cy="2244438"/>
          </a:xfrm>
        </p:spPr>
        <p:txBody>
          <a:bodyPr/>
          <a:lstStyle/>
          <a:p>
            <a:pPr>
              <a:lnSpc>
                <a:spcPct val="150000"/>
              </a:lnSpc>
            </a:pPr>
            <a:r>
              <a:rPr lang="en-US" dirty="0">
                <a:solidFill>
                  <a:srgbClr val="3370E8"/>
                </a:solidFill>
              </a:rPr>
              <a:t>Use the WIC Vendor Food Card and WIC Shopper app for specific products and brand names for Connecticut WIC approved foods</a:t>
            </a:r>
          </a:p>
          <a:p>
            <a:pPr>
              <a:lnSpc>
                <a:spcPct val="150000"/>
              </a:lnSpc>
            </a:pPr>
            <a:r>
              <a:rPr lang="en-US" dirty="0">
                <a:solidFill>
                  <a:srgbClr val="3370E8"/>
                </a:solidFill>
              </a:rPr>
              <a:t>Booklets available in English and Spanish</a:t>
            </a:r>
          </a:p>
          <a:p>
            <a:pPr>
              <a:lnSpc>
                <a:spcPct val="150000"/>
              </a:lnSpc>
            </a:pPr>
            <a:r>
              <a:rPr lang="en-US" dirty="0">
                <a:solidFill>
                  <a:srgbClr val="3370E8"/>
                </a:solidFill>
              </a:rPr>
              <a:t>Available online in four other languages</a:t>
            </a:r>
          </a:p>
          <a:p>
            <a:pPr>
              <a:lnSpc>
                <a:spcPct val="150000"/>
              </a:lnSpc>
            </a:pPr>
            <a:r>
              <a:rPr lang="en-US" dirty="0">
                <a:solidFill>
                  <a:srgbClr val="3370E8"/>
                </a:solidFill>
              </a:rPr>
              <a:t>Allow the purchase of all approved brands listed in the WIC Approved Food Guide</a:t>
            </a:r>
          </a:p>
          <a:p>
            <a:pPr marL="0" indent="0">
              <a:buNone/>
            </a:pPr>
            <a:endParaRPr lang="en-US" dirty="0"/>
          </a:p>
        </p:txBody>
      </p:sp>
      <p:pic>
        <p:nvPicPr>
          <p:cNvPr id="6" name="Picture 5" descr="A close-up of a fruit and vegetable&#10;&#10;Description automatically generated">
            <a:extLst>
              <a:ext uri="{FF2B5EF4-FFF2-40B4-BE49-F238E27FC236}">
                <a16:creationId xmlns:a16="http://schemas.microsoft.com/office/drawing/2014/main" id="{C03219EC-8F71-527D-B0D0-EC09515E22D8}"/>
              </a:ext>
            </a:extLst>
          </p:cNvPr>
          <p:cNvPicPr>
            <a:picLocks noChangeAspect="1"/>
          </p:cNvPicPr>
          <p:nvPr/>
        </p:nvPicPr>
        <p:blipFill>
          <a:blip r:embed="rId2"/>
          <a:stretch>
            <a:fillRect/>
          </a:stretch>
        </p:blipFill>
        <p:spPr>
          <a:xfrm>
            <a:off x="311700" y="843148"/>
            <a:ext cx="2546989" cy="1165175"/>
          </a:xfrm>
          <a:prstGeom prst="rect">
            <a:avLst/>
          </a:prstGeom>
        </p:spPr>
      </p:pic>
      <p:sp>
        <p:nvSpPr>
          <p:cNvPr id="7" name="TextBox 6">
            <a:extLst>
              <a:ext uri="{FF2B5EF4-FFF2-40B4-BE49-F238E27FC236}">
                <a16:creationId xmlns:a16="http://schemas.microsoft.com/office/drawing/2014/main" id="{4C525DE9-A43A-EAFE-B980-345CF8058E30}"/>
              </a:ext>
            </a:extLst>
          </p:cNvPr>
          <p:cNvSpPr txBox="1"/>
          <p:nvPr/>
        </p:nvSpPr>
        <p:spPr>
          <a:xfrm>
            <a:off x="5403273" y="1164125"/>
            <a:ext cx="3429027" cy="261610"/>
          </a:xfrm>
          <a:prstGeom prst="rect">
            <a:avLst/>
          </a:prstGeom>
          <a:noFill/>
        </p:spPr>
        <p:txBody>
          <a:bodyPr wrap="square" rtlCol="0">
            <a:spAutoFit/>
          </a:bodyPr>
          <a:lstStyle/>
          <a:p>
            <a:r>
              <a:rPr lang="en-US" sz="1100" dirty="0">
                <a:hlinkClick r:id="rId3"/>
              </a:rPr>
              <a:t>https://portal.ct.gov/DPH/WIC/Approved-Food-Guide</a:t>
            </a:r>
            <a:endParaRPr lang="en-US" sz="1100" dirty="0"/>
          </a:p>
        </p:txBody>
      </p:sp>
      <p:pic>
        <p:nvPicPr>
          <p:cNvPr id="9" name="Picture 8" descr="A screenshot of a website&#10;&#10;Description automatically generated">
            <a:extLst>
              <a:ext uri="{FF2B5EF4-FFF2-40B4-BE49-F238E27FC236}">
                <a16:creationId xmlns:a16="http://schemas.microsoft.com/office/drawing/2014/main" id="{939E136A-8995-E39E-0482-329A2321B891}"/>
              </a:ext>
            </a:extLst>
          </p:cNvPr>
          <p:cNvPicPr>
            <a:picLocks noChangeAspect="1"/>
          </p:cNvPicPr>
          <p:nvPr/>
        </p:nvPicPr>
        <p:blipFill>
          <a:blip r:embed="rId4"/>
          <a:stretch>
            <a:fillRect/>
          </a:stretch>
        </p:blipFill>
        <p:spPr>
          <a:xfrm>
            <a:off x="5822772" y="1633529"/>
            <a:ext cx="2590028" cy="2914627"/>
          </a:xfrm>
          <a:prstGeom prst="rect">
            <a:avLst/>
          </a:prstGeom>
        </p:spPr>
      </p:pic>
      <p:pic>
        <p:nvPicPr>
          <p:cNvPr id="11" name="Picture 10" descr="A blue and purple square with a white shopping cart&#10;&#10;Description automatically generated">
            <a:extLst>
              <a:ext uri="{FF2B5EF4-FFF2-40B4-BE49-F238E27FC236}">
                <a16:creationId xmlns:a16="http://schemas.microsoft.com/office/drawing/2014/main" id="{54600D78-2370-3604-333A-515A64882C88}"/>
              </a:ext>
            </a:extLst>
          </p:cNvPr>
          <p:cNvPicPr>
            <a:picLocks noChangeAspect="1"/>
          </p:cNvPicPr>
          <p:nvPr/>
        </p:nvPicPr>
        <p:blipFill>
          <a:blip r:embed="rId5"/>
          <a:stretch>
            <a:fillRect/>
          </a:stretch>
        </p:blipFill>
        <p:spPr>
          <a:xfrm>
            <a:off x="261034" y="2957140"/>
            <a:ext cx="1324160" cy="1343212"/>
          </a:xfrm>
          <a:prstGeom prst="rect">
            <a:avLst/>
          </a:prstGeom>
        </p:spPr>
      </p:pic>
      <p:sp>
        <p:nvSpPr>
          <p:cNvPr id="12" name="TextBox 11">
            <a:extLst>
              <a:ext uri="{FF2B5EF4-FFF2-40B4-BE49-F238E27FC236}">
                <a16:creationId xmlns:a16="http://schemas.microsoft.com/office/drawing/2014/main" id="{88D75F04-8E63-0631-B152-06E350D022A1}"/>
              </a:ext>
            </a:extLst>
          </p:cNvPr>
          <p:cNvSpPr txBox="1"/>
          <p:nvPr/>
        </p:nvSpPr>
        <p:spPr>
          <a:xfrm>
            <a:off x="311700" y="4300352"/>
            <a:ext cx="1386471" cy="261610"/>
          </a:xfrm>
          <a:prstGeom prst="rect">
            <a:avLst/>
          </a:prstGeom>
          <a:noFill/>
        </p:spPr>
        <p:txBody>
          <a:bodyPr wrap="square" rtlCol="0">
            <a:spAutoFit/>
          </a:bodyPr>
          <a:lstStyle/>
          <a:p>
            <a:r>
              <a:rPr lang="en-US" sz="1100" dirty="0">
                <a:solidFill>
                  <a:srgbClr val="3370E8"/>
                </a:solidFill>
              </a:rPr>
              <a:t>WIC Shopper App</a:t>
            </a:r>
          </a:p>
        </p:txBody>
      </p:sp>
    </p:spTree>
    <p:extLst>
      <p:ext uri="{BB962C8B-B14F-4D97-AF65-F5344CB8AC3E}">
        <p14:creationId xmlns:p14="http://schemas.microsoft.com/office/powerpoint/2010/main" val="4229121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0226A-5D96-F700-B91A-0120889235B4}"/>
              </a:ext>
            </a:extLst>
          </p:cNvPr>
          <p:cNvSpPr>
            <a:spLocks noGrp="1"/>
          </p:cNvSpPr>
          <p:nvPr>
            <p:ph type="title"/>
          </p:nvPr>
        </p:nvSpPr>
        <p:spPr/>
        <p:txBody>
          <a:bodyPr>
            <a:normAutofit fontScale="90000"/>
          </a:bodyPr>
          <a:lstStyle/>
          <a:p>
            <a:r>
              <a:rPr lang="en-US" sz="1300" dirty="0"/>
              <a:t>Appendix B - Minimum Inventory Requirements</a:t>
            </a:r>
          </a:p>
        </p:txBody>
      </p:sp>
      <p:sp>
        <p:nvSpPr>
          <p:cNvPr id="3" name="Text Placeholder 2">
            <a:extLst>
              <a:ext uri="{FF2B5EF4-FFF2-40B4-BE49-F238E27FC236}">
                <a16:creationId xmlns:a16="http://schemas.microsoft.com/office/drawing/2014/main" id="{E19F2C62-E484-FD6B-0160-C1ED643ECD8C}"/>
              </a:ext>
            </a:extLst>
          </p:cNvPr>
          <p:cNvSpPr>
            <a:spLocks noGrp="1"/>
          </p:cNvSpPr>
          <p:nvPr>
            <p:ph type="body" idx="1"/>
          </p:nvPr>
        </p:nvSpPr>
        <p:spPr/>
        <p:txBody>
          <a:bodyPr/>
          <a:lstStyle/>
          <a:p>
            <a:pPr marL="0" indent="0" algn="ctr">
              <a:buNone/>
            </a:pPr>
            <a:r>
              <a:rPr lang="en-US" dirty="0">
                <a:solidFill>
                  <a:srgbClr val="3370E8"/>
                </a:solidFill>
                <a:hlinkClick r:id="rId2"/>
              </a:rPr>
              <a:t>https://portal.ct.gov/-/media/departments-and-agencies/dph/dph/wic-2018/frvm/fy24/appendix-b.pdf</a:t>
            </a:r>
            <a:endParaRPr lang="en-US" dirty="0">
              <a:solidFill>
                <a:srgbClr val="3370E8"/>
              </a:solidFill>
            </a:endParaRPr>
          </a:p>
          <a:p>
            <a:pPr marL="0" indent="0">
              <a:buNone/>
            </a:pPr>
            <a:endParaRPr lang="en-US" dirty="0">
              <a:solidFill>
                <a:srgbClr val="3370E8"/>
              </a:solidFill>
            </a:endParaRPr>
          </a:p>
          <a:p>
            <a:pPr marL="0" indent="0">
              <a:buNone/>
            </a:pPr>
            <a:endParaRPr lang="en-US" b="1" dirty="0">
              <a:solidFill>
                <a:srgbClr val="3370E8"/>
              </a:solidFill>
            </a:endParaRPr>
          </a:p>
          <a:p>
            <a:pPr marL="0" indent="0">
              <a:buNone/>
            </a:pPr>
            <a:r>
              <a:rPr lang="en-US" dirty="0">
                <a:solidFill>
                  <a:srgbClr val="3370E8"/>
                </a:solidFill>
              </a:rPr>
              <a:t>Infant Formula - any combination of 12.4-ounce powder/13-ounce concentrate</a:t>
            </a:r>
          </a:p>
          <a:p>
            <a:pPr marL="0" indent="0">
              <a:buNone/>
            </a:pPr>
            <a:r>
              <a:rPr lang="en-US" dirty="0">
                <a:solidFill>
                  <a:srgbClr val="3370E8"/>
                </a:solidFill>
              </a:rPr>
              <a:t>	24 units of Similac Advance (blue can)</a:t>
            </a:r>
          </a:p>
          <a:p>
            <a:pPr marL="0" indent="0">
              <a:buNone/>
            </a:pPr>
            <a:endParaRPr lang="en-US" dirty="0">
              <a:solidFill>
                <a:srgbClr val="3370E8"/>
              </a:solidFill>
            </a:endParaRPr>
          </a:p>
          <a:p>
            <a:endParaRPr lang="en-US" dirty="0"/>
          </a:p>
        </p:txBody>
      </p:sp>
    </p:spTree>
    <p:extLst>
      <p:ext uri="{BB962C8B-B14F-4D97-AF65-F5344CB8AC3E}">
        <p14:creationId xmlns:p14="http://schemas.microsoft.com/office/powerpoint/2010/main" val="1764275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49A71-BD57-830B-E509-9FC7F3EFC1E7}"/>
              </a:ext>
            </a:extLst>
          </p:cNvPr>
          <p:cNvSpPr>
            <a:spLocks noGrp="1"/>
          </p:cNvSpPr>
          <p:nvPr>
            <p:ph type="title"/>
          </p:nvPr>
        </p:nvSpPr>
        <p:spPr/>
        <p:txBody>
          <a:bodyPr>
            <a:noAutofit/>
          </a:bodyPr>
          <a:lstStyle/>
          <a:p>
            <a:r>
              <a:rPr lang="en-US" dirty="0"/>
              <a:t>Infant Formula Purchase Requirement</a:t>
            </a:r>
          </a:p>
        </p:txBody>
      </p:sp>
      <p:sp>
        <p:nvSpPr>
          <p:cNvPr id="3" name="Text Placeholder 2">
            <a:extLst>
              <a:ext uri="{FF2B5EF4-FFF2-40B4-BE49-F238E27FC236}">
                <a16:creationId xmlns:a16="http://schemas.microsoft.com/office/drawing/2014/main" id="{33691345-54E8-882A-2E4E-4F12E8BC88AD}"/>
              </a:ext>
            </a:extLst>
          </p:cNvPr>
          <p:cNvSpPr>
            <a:spLocks noGrp="1"/>
          </p:cNvSpPr>
          <p:nvPr>
            <p:ph type="body" idx="1"/>
          </p:nvPr>
        </p:nvSpPr>
        <p:spPr>
          <a:xfrm>
            <a:off x="311700" y="791943"/>
            <a:ext cx="4658123" cy="3719784"/>
          </a:xfrm>
        </p:spPr>
        <p:txBody>
          <a:bodyPr/>
          <a:lstStyle/>
          <a:p>
            <a:pPr marL="0" indent="0">
              <a:buNone/>
            </a:pPr>
            <a:r>
              <a:rPr lang="en-US" dirty="0">
                <a:solidFill>
                  <a:srgbClr val="3370E8"/>
                </a:solidFill>
              </a:rPr>
              <a:t>Authorized vendors MUST purchase all infant formula ONLY from the WIC Program’s list of wholesalers, distributors, retailers and manufacturers.</a:t>
            </a:r>
          </a:p>
          <a:p>
            <a:pPr marL="0" indent="0">
              <a:buNone/>
            </a:pPr>
            <a:endParaRPr lang="en-US" dirty="0">
              <a:solidFill>
                <a:srgbClr val="3370E8"/>
              </a:solidFill>
            </a:endParaRPr>
          </a:p>
          <a:p>
            <a:pPr marL="0" indent="0">
              <a:buNone/>
            </a:pPr>
            <a:r>
              <a:rPr lang="en-US" dirty="0">
                <a:solidFill>
                  <a:srgbClr val="3370E8"/>
                </a:solidFill>
              </a:rPr>
              <a:t>This list is sent to authorized vendors on an annual basis. </a:t>
            </a:r>
          </a:p>
          <a:p>
            <a:pPr marL="0" indent="0">
              <a:buNone/>
            </a:pPr>
            <a:endParaRPr lang="en-US" dirty="0">
              <a:solidFill>
                <a:srgbClr val="3370E8"/>
              </a:solidFill>
            </a:endParaRPr>
          </a:p>
          <a:p>
            <a:pPr marL="0" indent="0">
              <a:buNone/>
            </a:pPr>
            <a:r>
              <a:rPr lang="en-US" dirty="0">
                <a:solidFill>
                  <a:srgbClr val="3370E8"/>
                </a:solidFill>
              </a:rPr>
              <a:t>The list can also be found under Retailers on our website.</a:t>
            </a:r>
          </a:p>
          <a:p>
            <a:pPr marL="0" indent="0">
              <a:buNone/>
            </a:pPr>
            <a:endParaRPr lang="en-US" dirty="0">
              <a:solidFill>
                <a:srgbClr val="3370E8"/>
              </a:solidFill>
            </a:endParaRPr>
          </a:p>
          <a:p>
            <a:pPr marL="0" indent="0">
              <a:buNone/>
            </a:pPr>
            <a:r>
              <a:rPr lang="en-US" dirty="0">
                <a:solidFill>
                  <a:srgbClr val="3370E8"/>
                </a:solidFill>
                <a:hlinkClick r:id="rId2"/>
              </a:rPr>
              <a:t>https://portal.ct.gov/-/media/departments-and-agencies/dph/dph/wic-2018/frvm/fy24/infant-formula-supplier-list-3-2024.pdf</a:t>
            </a:r>
            <a:endParaRPr lang="en-US" dirty="0">
              <a:solidFill>
                <a:srgbClr val="3370E8"/>
              </a:solidFill>
            </a:endParaRPr>
          </a:p>
          <a:p>
            <a:pPr marL="0" indent="0">
              <a:buNone/>
            </a:pPr>
            <a:endParaRPr lang="en-US" dirty="0">
              <a:solidFill>
                <a:srgbClr val="3370E8"/>
              </a:solidFill>
            </a:endParaRPr>
          </a:p>
          <a:p>
            <a:pPr marL="0" indent="0">
              <a:buNone/>
            </a:pPr>
            <a:endParaRPr lang="en-US" dirty="0">
              <a:solidFill>
                <a:srgbClr val="3370E8"/>
              </a:solidFill>
            </a:endParaRPr>
          </a:p>
          <a:p>
            <a:pPr marL="0" indent="0">
              <a:buNone/>
            </a:pPr>
            <a:endParaRPr lang="en-US" dirty="0">
              <a:solidFill>
                <a:srgbClr val="3370E8"/>
              </a:solidFill>
            </a:endParaRPr>
          </a:p>
          <a:p>
            <a:pPr marL="0" indent="0">
              <a:buNone/>
            </a:pPr>
            <a:endParaRPr lang="en-US" dirty="0"/>
          </a:p>
        </p:txBody>
      </p:sp>
      <p:pic>
        <p:nvPicPr>
          <p:cNvPr id="5" name="Picture 4" descr="A screenshot of a computer&#10;&#10;Description automatically generated">
            <a:extLst>
              <a:ext uri="{FF2B5EF4-FFF2-40B4-BE49-F238E27FC236}">
                <a16:creationId xmlns:a16="http://schemas.microsoft.com/office/drawing/2014/main" id="{B4C962EA-A5E6-9ABA-44D7-04AD01FEFAD7}"/>
              </a:ext>
            </a:extLst>
          </p:cNvPr>
          <p:cNvPicPr>
            <a:picLocks noChangeAspect="1"/>
          </p:cNvPicPr>
          <p:nvPr/>
        </p:nvPicPr>
        <p:blipFill>
          <a:blip r:embed="rId3"/>
          <a:stretch>
            <a:fillRect/>
          </a:stretch>
        </p:blipFill>
        <p:spPr>
          <a:xfrm>
            <a:off x="5257985" y="381719"/>
            <a:ext cx="3028653" cy="3368139"/>
          </a:xfrm>
          <a:prstGeom prst="rect">
            <a:avLst/>
          </a:prstGeom>
        </p:spPr>
      </p:pic>
    </p:spTree>
    <p:extLst>
      <p:ext uri="{BB962C8B-B14F-4D97-AF65-F5344CB8AC3E}">
        <p14:creationId xmlns:p14="http://schemas.microsoft.com/office/powerpoint/2010/main" val="275902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B9749-639E-2514-FA53-7B778BBC27D5}"/>
              </a:ext>
            </a:extLst>
          </p:cNvPr>
          <p:cNvSpPr>
            <a:spLocks noGrp="1"/>
          </p:cNvSpPr>
          <p:nvPr>
            <p:ph type="title"/>
          </p:nvPr>
        </p:nvSpPr>
        <p:spPr/>
        <p:txBody>
          <a:bodyPr>
            <a:noAutofit/>
          </a:bodyPr>
          <a:lstStyle/>
          <a:p>
            <a:r>
              <a:rPr lang="en-US" dirty="0"/>
              <a:t>Appendix C - Requirements for WIC Transactions</a:t>
            </a:r>
          </a:p>
        </p:txBody>
      </p:sp>
      <p:sp>
        <p:nvSpPr>
          <p:cNvPr id="3" name="Text Placeholder 2">
            <a:extLst>
              <a:ext uri="{FF2B5EF4-FFF2-40B4-BE49-F238E27FC236}">
                <a16:creationId xmlns:a16="http://schemas.microsoft.com/office/drawing/2014/main" id="{2FAB57C3-F689-06A3-C725-040DFCC34B8A}"/>
              </a:ext>
            </a:extLst>
          </p:cNvPr>
          <p:cNvSpPr>
            <a:spLocks noGrp="1"/>
          </p:cNvSpPr>
          <p:nvPr>
            <p:ph type="body" idx="1"/>
          </p:nvPr>
        </p:nvSpPr>
        <p:spPr/>
        <p:txBody>
          <a:bodyPr/>
          <a:lstStyle/>
          <a:p>
            <a:pPr>
              <a:lnSpc>
                <a:spcPct val="150000"/>
              </a:lnSpc>
            </a:pPr>
            <a:r>
              <a:rPr lang="en-US" dirty="0">
                <a:solidFill>
                  <a:srgbClr val="3370E8"/>
                </a:solidFill>
              </a:rPr>
              <a:t>Scan the actual Universal Product Code (UPC) that is affixed to all the items.</a:t>
            </a:r>
          </a:p>
          <a:p>
            <a:pPr>
              <a:lnSpc>
                <a:spcPct val="150000"/>
              </a:lnSpc>
            </a:pPr>
            <a:r>
              <a:rPr lang="en-US" dirty="0">
                <a:solidFill>
                  <a:srgbClr val="3370E8"/>
                </a:solidFill>
              </a:rPr>
              <a:t>The scanner reads the UPC, which checks the APL to identify products. </a:t>
            </a:r>
          </a:p>
          <a:p>
            <a:pPr>
              <a:lnSpc>
                <a:spcPct val="150000"/>
              </a:lnSpc>
            </a:pPr>
            <a:r>
              <a:rPr lang="en-US" dirty="0">
                <a:solidFill>
                  <a:srgbClr val="3370E8"/>
                </a:solidFill>
              </a:rPr>
              <a:t>Participant scans WIC card first, then provides any other form of payment.</a:t>
            </a:r>
          </a:p>
          <a:p>
            <a:pPr>
              <a:lnSpc>
                <a:spcPct val="150000"/>
              </a:lnSpc>
            </a:pPr>
            <a:r>
              <a:rPr lang="en-US" dirty="0">
                <a:solidFill>
                  <a:srgbClr val="3370E8"/>
                </a:solidFill>
              </a:rPr>
              <a:t>Participant must enter their own PIN.  Never ask for the customer’s PIN.</a:t>
            </a:r>
          </a:p>
          <a:p>
            <a:pPr>
              <a:lnSpc>
                <a:spcPct val="150000"/>
              </a:lnSpc>
            </a:pPr>
            <a:r>
              <a:rPr lang="en-US" dirty="0">
                <a:solidFill>
                  <a:srgbClr val="3370E8"/>
                </a:solidFill>
              </a:rPr>
              <a:t>System checks the items against the participant’s benefits.</a:t>
            </a:r>
          </a:p>
          <a:p>
            <a:pPr>
              <a:lnSpc>
                <a:spcPct val="150000"/>
              </a:lnSpc>
            </a:pPr>
            <a:r>
              <a:rPr lang="en-US" dirty="0">
                <a:solidFill>
                  <a:srgbClr val="3370E8"/>
                </a:solidFill>
              </a:rPr>
              <a:t>Keep all customer payment types confidential, do not confiscate a WIC card. </a:t>
            </a:r>
          </a:p>
          <a:p>
            <a:pPr>
              <a:lnSpc>
                <a:spcPct val="150000"/>
              </a:lnSpc>
            </a:pPr>
            <a:r>
              <a:rPr lang="en-US" dirty="0">
                <a:solidFill>
                  <a:srgbClr val="3370E8"/>
                </a:solidFill>
              </a:rPr>
              <a:t>All food that was purchased must be taken at the time of the transaction.</a:t>
            </a:r>
          </a:p>
          <a:p>
            <a:pPr>
              <a:lnSpc>
                <a:spcPct val="150000"/>
              </a:lnSpc>
            </a:pPr>
            <a:r>
              <a:rPr lang="en-US" dirty="0">
                <a:solidFill>
                  <a:srgbClr val="3370E8"/>
                </a:solidFill>
              </a:rPr>
              <a:t>Do not allow store credit or IOUs in exchange for items not taken at the time of transaction. </a:t>
            </a:r>
          </a:p>
          <a:p>
            <a:pPr>
              <a:lnSpc>
                <a:spcPct val="150000"/>
              </a:lnSpc>
            </a:pPr>
            <a:r>
              <a:rPr lang="en-US" dirty="0">
                <a:solidFill>
                  <a:srgbClr val="3370E8"/>
                </a:solidFill>
              </a:rPr>
              <a:t>Provide the WIC customer with a receipt at the end of the transaction.</a:t>
            </a:r>
          </a:p>
          <a:p>
            <a:pPr>
              <a:lnSpc>
                <a:spcPct val="150000"/>
              </a:lnSpc>
            </a:pPr>
            <a:r>
              <a:rPr lang="en-US" dirty="0">
                <a:solidFill>
                  <a:srgbClr val="3370E8"/>
                </a:solidFill>
              </a:rPr>
              <a:t>Self-checkout registers are allowed if vendor have programmed them to accept WIC.</a:t>
            </a:r>
          </a:p>
        </p:txBody>
      </p:sp>
    </p:spTree>
    <p:extLst>
      <p:ext uri="{BB962C8B-B14F-4D97-AF65-F5344CB8AC3E}">
        <p14:creationId xmlns:p14="http://schemas.microsoft.com/office/powerpoint/2010/main" val="1924156924"/>
      </p:ext>
    </p:extLst>
  </p:cSld>
  <p:clrMapOvr>
    <a:masterClrMapping/>
  </p:clrMapOvr>
</p:sld>
</file>

<file path=ppt/theme/theme1.xml><?xml version="1.0" encoding="utf-8"?>
<a:theme xmlns:a="http://schemas.openxmlformats.org/drawingml/2006/main" name="Simple Light">
  <a:themeElements>
    <a:clrScheme name="DPH Primary">
      <a:dk1>
        <a:srgbClr val="000000"/>
      </a:dk1>
      <a:lt1>
        <a:srgbClr val="FFFFFF"/>
      </a:lt1>
      <a:dk2>
        <a:srgbClr val="595959"/>
      </a:dk2>
      <a:lt2>
        <a:srgbClr val="EEEEEE"/>
      </a:lt2>
      <a:accent1>
        <a:srgbClr val="3371E7"/>
      </a:accent1>
      <a:accent2>
        <a:srgbClr val="C6D4FB"/>
      </a:accent2>
      <a:accent3>
        <a:srgbClr val="00214D"/>
      </a:accent3>
      <a:accent4>
        <a:srgbClr val="003D9C"/>
      </a:accent4>
      <a:accent5>
        <a:srgbClr val="7094F5"/>
      </a:accent5>
      <a:accent6>
        <a:srgbClr val="FFFFFF"/>
      </a:accent6>
      <a:hlink>
        <a:srgbClr val="3371E7"/>
      </a:hlink>
      <a:folHlink>
        <a:srgbClr val="3371E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PH PPT Template Arial.potx" id="{4627BB07-AFFB-421A-9DC0-623677847BCF}" vid="{3D90875B-AB71-475A-81BA-29DECA7B7212}"/>
    </a:ext>
  </a:extLst>
</a:theme>
</file>

<file path=ppt/theme/theme2.xml><?xml version="1.0" encoding="utf-8"?>
<a:theme xmlns:a="http://schemas.openxmlformats.org/drawingml/2006/main" name="Custom Design">
  <a:themeElements>
    <a:clrScheme name="DPH Secondary">
      <a:dk1>
        <a:srgbClr val="000000"/>
      </a:dk1>
      <a:lt1>
        <a:srgbClr val="FFFFFF"/>
      </a:lt1>
      <a:dk2>
        <a:srgbClr val="595959"/>
      </a:dk2>
      <a:lt2>
        <a:srgbClr val="EEEEEE"/>
      </a:lt2>
      <a:accent1>
        <a:srgbClr val="04722F"/>
      </a:accent1>
      <a:accent2>
        <a:srgbClr val="02B346"/>
      </a:accent2>
      <a:accent3>
        <a:srgbClr val="F27124"/>
      </a:accent3>
      <a:accent4>
        <a:srgbClr val="FAAA19"/>
      </a:accent4>
      <a:accent5>
        <a:srgbClr val="D8343E"/>
      </a:accent5>
      <a:accent6>
        <a:srgbClr val="94343E"/>
      </a:accent6>
      <a:hlink>
        <a:srgbClr val="3371E7"/>
      </a:hlink>
      <a:folHlink>
        <a:srgbClr val="3371E7"/>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PH PPT Template Arial.potx" id="{4627BB07-AFFB-421A-9DC0-623677847BCF}" vid="{7E92A2E6-6510-4F0A-84DE-7F7AD4528C6E}"/>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DPH PPT Template Arial</Template>
  <TotalTime>707</TotalTime>
  <Words>2735</Words>
  <Application>Microsoft Office PowerPoint</Application>
  <PresentationFormat>On-screen Show (16:9)</PresentationFormat>
  <Paragraphs>258</Paragraphs>
  <Slides>23</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Poppins SemiBold</vt:lpstr>
      <vt:lpstr>Aptos Display</vt:lpstr>
      <vt:lpstr>Arial</vt:lpstr>
      <vt:lpstr>Aptos</vt:lpstr>
      <vt:lpstr>Poppins</vt:lpstr>
      <vt:lpstr>Times New Roman</vt:lpstr>
      <vt:lpstr>Simple Light</vt:lpstr>
      <vt:lpstr>Custom Design</vt:lpstr>
      <vt:lpstr>Pharmacy Vendor Training </vt:lpstr>
      <vt:lpstr>PowerPoint Presentation</vt:lpstr>
      <vt:lpstr>Purpose of the WIC Program </vt:lpstr>
      <vt:lpstr>Purpose of Training </vt:lpstr>
      <vt:lpstr>Changes to Program Requirements in the last 4 Years</vt:lpstr>
      <vt:lpstr>CT WIC Approved Food Guide</vt:lpstr>
      <vt:lpstr>Appendix B - Minimum Inventory Requirements</vt:lpstr>
      <vt:lpstr>Infant Formula Purchase Requirement</vt:lpstr>
      <vt:lpstr>Appendix C - Requirements for WIC Transactions</vt:lpstr>
      <vt:lpstr>Product should be WIC approved but isn’t scanning</vt:lpstr>
      <vt:lpstr>Appendix D - Requirements For Pricing</vt:lpstr>
      <vt:lpstr>Appendix E - Disqualifications, Civil Money Penalties and Fines</vt:lpstr>
      <vt:lpstr>Appendix E - Disqualifications, Civil Money Penalties and Fines, cont.</vt:lpstr>
      <vt:lpstr>Appendix E - Disqualifications, Civil Money Penalties and Fines, cont.</vt:lpstr>
      <vt:lpstr>Appendix E - Disqualifications, Civil Money Penalties and Fines, cont.</vt:lpstr>
      <vt:lpstr>Appendix E - Disqualifications, Civil Money Penalties and Fines, cont.</vt:lpstr>
      <vt:lpstr>Appendix F - Monetary Claims</vt:lpstr>
      <vt:lpstr>Vendor Complaint Process</vt:lpstr>
      <vt:lpstr>EBT &amp; Equipment Contractor Involvement</vt:lpstr>
      <vt:lpstr>Cash Register Systems: Point Of Sale (POS) Stand Beside vs. Integrated</vt:lpstr>
      <vt:lpstr>Requirements for Authorization</vt:lpstr>
      <vt:lpstr>Program Integrity</vt:lpstr>
      <vt:lpstr>Vendor Training Attendance Requirements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Goes Here</dc:title>
  <dc:creator>Chris Boyle</dc:creator>
  <cp:lastModifiedBy>Marszalek, Eric</cp:lastModifiedBy>
  <cp:revision>3</cp:revision>
  <dcterms:created xsi:type="dcterms:W3CDTF">2024-04-18T18:07:11Z</dcterms:created>
  <dcterms:modified xsi:type="dcterms:W3CDTF">2025-01-06T19:55:40Z</dcterms:modified>
</cp:coreProperties>
</file>