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24" r:id="rId3"/>
    <p:sldId id="316" r:id="rId4"/>
    <p:sldId id="317" r:id="rId5"/>
    <p:sldId id="318" r:id="rId6"/>
    <p:sldId id="319" r:id="rId7"/>
    <p:sldId id="321" r:id="rId8"/>
    <p:sldId id="320" r:id="rId9"/>
    <p:sldId id="322" r:id="rId10"/>
    <p:sldId id="323" r:id="rId11"/>
    <p:sldId id="325" r:id="rId12"/>
    <p:sldId id="327" r:id="rId13"/>
    <p:sldId id="326" r:id="rId14"/>
    <p:sldId id="274" r:id="rId15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 Remarks" id="{D0AD6783-9360-4EAA-B09D-B0DEE47E6868}">
          <p14:sldIdLst>
            <p14:sldId id="256"/>
            <p14:sldId id="324"/>
            <p14:sldId id="316"/>
            <p14:sldId id="317"/>
            <p14:sldId id="318"/>
            <p14:sldId id="319"/>
            <p14:sldId id="321"/>
            <p14:sldId id="320"/>
            <p14:sldId id="322"/>
            <p14:sldId id="323"/>
            <p14:sldId id="325"/>
            <p14:sldId id="327"/>
            <p14:sldId id="326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12">
          <p15:clr>
            <a:srgbClr val="A4A3A4"/>
          </p15:clr>
        </p15:guide>
        <p15:guide id="2" pos="5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A1E3"/>
    <a:srgbClr val="000099"/>
    <a:srgbClr val="E6D5F3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8" autoAdjust="0"/>
    <p:restoredTop sz="91248" autoAdjust="0"/>
  </p:normalViewPr>
  <p:slideViewPr>
    <p:cSldViewPr snapToGrid="0" showGuides="1">
      <p:cViewPr varScale="1">
        <p:scale>
          <a:sx n="132" d="100"/>
          <a:sy n="132" d="100"/>
        </p:scale>
        <p:origin x="672" y="126"/>
      </p:cViewPr>
      <p:guideLst>
        <p:guide orient="horz" pos="3912"/>
        <p:guide pos="5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D9D2FA6D-5910-49C3-A0B0-683EE2F3A03F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ED2B692D-369D-4885-B210-4D09EAC5B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46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A3B2437B-6DCE-4AB7-80ED-60AF98B3AE56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1C1CF174-3FA3-4B9A-84B0-71BEB8205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55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CF174-3FA3-4B9A-84B0-71BEB8205D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4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CF174-3FA3-4B9A-84B0-71BEB8205D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1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>
                <a:solidFill>
                  <a:srgbClr val="0000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978" y="3886200"/>
            <a:ext cx="779711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73FF-FAB5-455A-8518-76DE593B9696}" type="datetime7">
              <a:rPr lang="en-US" smtClean="0"/>
              <a:t>Feb-22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Connecticut </a:t>
            </a:r>
            <a:br>
              <a:rPr lang="en-US" dirty="0"/>
            </a:br>
            <a:r>
              <a:rPr lang="en-US" dirty="0"/>
              <a:t>Department of Transportation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878F-70B2-4C85-9CC0-2E1F62E2C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1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D061-559A-4C20-AE2F-2B17F35F1EF7}" type="datetime7">
              <a:rPr lang="en-US" smtClean="0"/>
              <a:t>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Connecticut </a:t>
            </a:r>
            <a:br>
              <a:rPr lang="en-US" dirty="0"/>
            </a:br>
            <a:r>
              <a:rPr lang="en-US" dirty="0"/>
              <a:t>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878F-70B2-4C85-9CC0-2E1F62E2C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29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B675A-5EE6-4DEE-BE89-19E320125AC2}" type="datetime7">
              <a:rPr lang="en-US" smtClean="0"/>
              <a:t>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Connecticut </a:t>
            </a:r>
            <a:br>
              <a:rPr lang="en-US" dirty="0"/>
            </a:br>
            <a:r>
              <a:rPr lang="en-US" dirty="0"/>
              <a:t>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878F-70B2-4C85-9CC0-2E1F62E2C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7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453B-912C-4A89-94B8-B6BA75D0FEB6}" type="datetime7">
              <a:rPr lang="en-US" smtClean="0"/>
              <a:t>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Connecticut </a:t>
            </a:r>
            <a:br>
              <a:rPr lang="en-US" dirty="0"/>
            </a:br>
            <a:r>
              <a:rPr lang="en-US" dirty="0"/>
              <a:t>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878F-70B2-4C85-9CC0-2E1F62E2C6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12838" y="889686"/>
            <a:ext cx="7537450" cy="350152"/>
          </a:xfrm>
          <a:gradFill flip="none" rotWithShape="1">
            <a:gsLst>
              <a:gs pos="0">
                <a:srgbClr val="0000CC"/>
              </a:gs>
              <a:gs pos="100000">
                <a:schemeClr val="accent1">
                  <a:shade val="67500"/>
                  <a:satMod val="115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b">
            <a:normAutofit/>
          </a:bodyPr>
          <a:lstStyle>
            <a:lvl1pPr marL="342900" indent="-342900" algn="r">
              <a:buFont typeface="Arial" pitchFamily="34" charset="0"/>
              <a:buNone/>
              <a:defRPr lang="en-US" dirty="0">
                <a:solidFill>
                  <a:srgbClr val="C7A1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lvl="0" indent="0"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127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2770" y="5535826"/>
            <a:ext cx="4064809" cy="806237"/>
          </a:xfrm>
        </p:spPr>
        <p:txBody>
          <a:bodyPr anchor="t"/>
          <a:lstStyle>
            <a:lvl1pPr algn="r">
              <a:defRPr sz="2400" b="1" cap="all">
                <a:solidFill>
                  <a:srgbClr val="00009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239839"/>
            <a:ext cx="7978775" cy="2425698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18F3-C494-476F-9160-24BBC9AAD74D}" type="datetime7">
              <a:rPr lang="en-US" smtClean="0"/>
              <a:t>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Connecticut </a:t>
            </a:r>
            <a:br>
              <a:rPr lang="en-US" dirty="0"/>
            </a:br>
            <a:r>
              <a:rPr lang="en-US" dirty="0"/>
              <a:t>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878F-70B2-4C85-9CC0-2E1F62E2C60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2" descr="MP910220975[1]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9113" y="1239838"/>
            <a:ext cx="4117166" cy="4292414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3" descr="MP900430803[1]"/>
          <p:cNvPicPr>
            <a:picLocks noChangeAspect="1" noChangeArrowheads="1"/>
          </p:cNvPicPr>
          <p:nvPr userDrawn="1"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0" b="19357"/>
          <a:stretch/>
        </p:blipFill>
        <p:spPr bwMode="auto">
          <a:xfrm>
            <a:off x="4637430" y="3665537"/>
            <a:ext cx="4063657" cy="1866715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4" descr="MP900442432[1]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76" b="949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930229"/>
            <a:ext cx="4118317" cy="211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69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6938" y="1571625"/>
            <a:ext cx="3598862" cy="45545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3950" y="1571625"/>
            <a:ext cx="3752850" cy="45545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69DD-3ED5-4A84-9824-586C2CABCB85}" type="datetime7">
              <a:rPr lang="en-US" smtClean="0"/>
              <a:t>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Connecticut </a:t>
            </a:r>
            <a:br>
              <a:rPr lang="en-US" dirty="0"/>
            </a:br>
            <a:r>
              <a:rPr lang="en-US" dirty="0"/>
              <a:t>Department of Transportation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878F-70B2-4C85-9CC0-2E1F62E2C6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12838" y="889686"/>
            <a:ext cx="7537450" cy="350152"/>
          </a:xfrm>
          <a:gradFill flip="none" rotWithShape="1">
            <a:gsLst>
              <a:gs pos="0">
                <a:srgbClr val="0000CC"/>
              </a:gs>
              <a:gs pos="100000">
                <a:schemeClr val="accent1">
                  <a:shade val="67500"/>
                  <a:satMod val="115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</a:gsLst>
            <a:lin ang="10800000" scaled="1"/>
            <a:tileRect/>
          </a:gradFill>
        </p:spPr>
        <p:txBody>
          <a:bodyPr anchor="b"/>
          <a:lstStyle>
            <a:lvl1pPr marL="0" indent="0" algn="r">
              <a:buFont typeface="Arial" pitchFamily="34" charset="0"/>
              <a:buNone/>
              <a:defRPr b="1">
                <a:solidFill>
                  <a:srgbClr val="C7A1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4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6938" y="1571625"/>
            <a:ext cx="3598862" cy="45545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AC99-9DBD-4869-A7F2-4ACDE2AF50F1}" type="datetime7">
              <a:rPr lang="en-US" smtClean="0"/>
              <a:t>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Connecticut </a:t>
            </a:r>
            <a:br>
              <a:rPr lang="en-US" dirty="0"/>
            </a:br>
            <a:r>
              <a:rPr lang="en-US" dirty="0"/>
              <a:t>Department of Transportation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878F-70B2-4C85-9CC0-2E1F62E2C6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12838" y="889686"/>
            <a:ext cx="7537450" cy="350152"/>
          </a:xfrm>
          <a:gradFill flip="none" rotWithShape="1">
            <a:gsLst>
              <a:gs pos="0">
                <a:srgbClr val="0000CC"/>
              </a:gs>
              <a:gs pos="100000">
                <a:schemeClr val="accent1">
                  <a:shade val="67500"/>
                  <a:satMod val="115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</a:gsLst>
            <a:lin ang="10800000" scaled="1"/>
            <a:tileRect/>
          </a:gradFill>
        </p:spPr>
        <p:txBody>
          <a:bodyPr anchor="b"/>
          <a:lstStyle>
            <a:lvl1pPr marL="0" indent="0" algn="r">
              <a:buFont typeface="Arial" pitchFamily="34" charset="0"/>
              <a:buNone/>
              <a:defRPr b="1">
                <a:solidFill>
                  <a:srgbClr val="C7A1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961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0607-2A65-43C2-A98F-4D6A91301C91}" type="datetime7">
              <a:rPr lang="en-US" smtClean="0"/>
              <a:t>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Connecticut </a:t>
            </a:r>
            <a:br>
              <a:rPr lang="en-US" dirty="0"/>
            </a:br>
            <a:r>
              <a:rPr lang="en-US" dirty="0"/>
              <a:t>Department of Transportation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878F-70B2-4C85-9CC0-2E1F62E2C60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12838" y="889686"/>
            <a:ext cx="7537450" cy="350152"/>
          </a:xfrm>
          <a:gradFill flip="none" rotWithShape="1">
            <a:gsLst>
              <a:gs pos="0">
                <a:srgbClr val="0000CC"/>
              </a:gs>
              <a:gs pos="100000">
                <a:schemeClr val="accent1">
                  <a:shade val="67500"/>
                  <a:satMod val="115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b">
            <a:normAutofit/>
          </a:bodyPr>
          <a:lstStyle>
            <a:lvl1pPr marL="342900" indent="-342900" algn="r">
              <a:buFont typeface="Arial" pitchFamily="34" charset="0"/>
              <a:buNone/>
              <a:defRPr lang="en-US" dirty="0">
                <a:solidFill>
                  <a:srgbClr val="C7A1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lvl="0" indent="0"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91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CF67B-B797-4878-BC8E-622B1647A422}" type="datetime7">
              <a:rPr lang="en-US" smtClean="0"/>
              <a:t>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Connecticut </a:t>
            </a:r>
            <a:br>
              <a:rPr lang="en-US" dirty="0"/>
            </a:br>
            <a:r>
              <a:rPr lang="en-US" dirty="0"/>
              <a:t>Department of Transportation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878F-70B2-4C85-9CC0-2E1F62E2C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8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2450" y="1571625"/>
            <a:ext cx="4324350" cy="45545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938" y="1571625"/>
            <a:ext cx="2568575" cy="4554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BA66-7910-4F76-8855-63B70B212778}" type="datetime7">
              <a:rPr lang="en-US" smtClean="0"/>
              <a:t>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Connecticut </a:t>
            </a:r>
            <a:br>
              <a:rPr lang="en-US" dirty="0"/>
            </a:br>
            <a:r>
              <a:rPr lang="en-US" dirty="0"/>
              <a:t>Department of Transportation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878F-70B2-4C85-9CC0-2E1F62E2C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3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F6B9-9969-4399-AB40-163EC9D295CB}" type="datetime7">
              <a:rPr lang="en-US" smtClean="0"/>
              <a:t>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Connecticut </a:t>
            </a:r>
            <a:br>
              <a:rPr lang="en-US" dirty="0"/>
            </a:br>
            <a:r>
              <a:rPr lang="en-US" dirty="0"/>
              <a:t>Department of Transportation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878F-70B2-4C85-9CC0-2E1F62E2C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1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0070C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Users\iezzica\AppData\Local\Microsoft\Windows\Temporary Internet Files\Content.IE5\XJ9KQ01S\MP900201746[1].jp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brightnessContrast bright="-15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4951" b="6709"/>
          <a:stretch/>
        </p:blipFill>
        <p:spPr bwMode="auto">
          <a:xfrm>
            <a:off x="1" y="1227908"/>
            <a:ext cx="461554" cy="56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Users\iezzica\AppData\Local\Microsoft\Windows\Temporary Internet Files\Content.IE5\XJ9KQ01S\MP900201746[1].jp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brightnessContrast bright="-15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42632" r="5021" b="49531"/>
          <a:stretch/>
        </p:blipFill>
        <p:spPr bwMode="auto">
          <a:xfrm>
            <a:off x="461555" y="0"/>
            <a:ext cx="8682445" cy="1236617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sers\iezzica\AppData\Local\Microsoft\Windows\Temporary Internet Files\Content.IE5\8PB2PWKG\MP900449111[1].jpg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24"/>
          <a:stretch/>
        </p:blipFill>
        <p:spPr bwMode="auto">
          <a:xfrm rot="5400000">
            <a:off x="3949334" y="-3955866"/>
            <a:ext cx="1240968" cy="91440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7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5217" y="1566152"/>
            <a:ext cx="7801583" cy="4738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2297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73EF2-F3E7-4EDC-A3F5-EA8F893F3F68}" type="datetime7">
              <a:rPr lang="en-US" smtClean="0"/>
              <a:t>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State of Connecticut </a:t>
            </a:r>
            <a:br>
              <a:rPr lang="en-US" dirty="0"/>
            </a:br>
            <a:r>
              <a:rPr lang="en-US" dirty="0"/>
              <a:t>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4810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9878F-70B2-4C85-9CC0-2E1F62E2C60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8" y="158934"/>
            <a:ext cx="9225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6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iondi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7"/>
        </a:buBlip>
        <a:defRPr sz="2000" b="1" kern="1200">
          <a:solidFill>
            <a:srgbClr val="000099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8"/>
        </a:buBlip>
        <a:defRPr sz="1800" b="1" kern="1200">
          <a:solidFill>
            <a:srgbClr val="000099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b="1" kern="1200">
          <a:solidFill>
            <a:srgbClr val="000099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b="1" kern="1200">
          <a:solidFill>
            <a:srgbClr val="000099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b="1" kern="1200">
          <a:solidFill>
            <a:srgbClr val="000099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 dirty="0"/>
              <a:t>State of Connecticut</a:t>
            </a:r>
            <a:br>
              <a:rPr lang="en-US" dirty="0"/>
            </a:br>
            <a:r>
              <a:rPr lang="en-US" sz="2800" dirty="0"/>
              <a:t>Consultant Selection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Revisions to Selection Scoring Process</a:t>
            </a:r>
          </a:p>
          <a:p>
            <a:pPr algn="ctr"/>
            <a:r>
              <a:rPr lang="en-US" sz="2400" b="1" dirty="0"/>
              <a:t>February 18, 2022</a:t>
            </a:r>
          </a:p>
          <a:p>
            <a:pPr algn="ctr"/>
            <a:r>
              <a:rPr lang="en-US" sz="2400" dirty="0"/>
              <a:t>Microsoft Teams</a:t>
            </a:r>
            <a:endParaRPr lang="en-US" sz="2400" b="1" dirty="0"/>
          </a:p>
          <a:p>
            <a:pPr algn="ctr"/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129006" y="289449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1" i="1" dirty="0"/>
              <a:t>Presented by the</a:t>
            </a:r>
            <a:br>
              <a:rPr lang="en-US" sz="1100" b="1" i="1" dirty="0"/>
            </a:br>
            <a:r>
              <a:rPr lang="en-US" sz="1100" b="1" i="1" dirty="0"/>
              <a:t>Connecticut Department of Transportation (CT DOT)</a:t>
            </a:r>
            <a:br>
              <a:rPr lang="en-US" sz="1100" b="1" i="1" dirty="0"/>
            </a:br>
            <a:r>
              <a:rPr lang="en-US" sz="1100" b="1" i="1" dirty="0"/>
              <a:t>Consultant Selection Office</a:t>
            </a:r>
          </a:p>
          <a:p>
            <a:r>
              <a:rPr lang="en-US" sz="1100" b="1" i="1" dirty="0"/>
              <a:t>Mr. David Mancini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97829" y="289449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b="1" i="1" dirty="0"/>
              <a:t>Presented to the </a:t>
            </a:r>
          </a:p>
          <a:p>
            <a:pPr algn="r"/>
            <a:r>
              <a:rPr lang="en-US" sz="1100" b="1" i="1" dirty="0"/>
              <a:t>2022 Prequalified</a:t>
            </a:r>
          </a:p>
          <a:p>
            <a:pPr algn="r"/>
            <a:r>
              <a:rPr lang="en-US" sz="1100" b="1" i="1" dirty="0"/>
              <a:t>Consultant Firms</a:t>
            </a:r>
          </a:p>
        </p:txBody>
      </p:sp>
    </p:spTree>
    <p:extLst>
      <p:ext uri="{BB962C8B-B14F-4D97-AF65-F5344CB8AC3E}">
        <p14:creationId xmlns:p14="http://schemas.microsoft.com/office/powerpoint/2010/main" val="90922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 Value - High Complexity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Connecticut </a:t>
            </a:r>
            <a:br>
              <a:rPr lang="en-US" dirty="0"/>
            </a:br>
            <a:r>
              <a:rPr lang="en-US" dirty="0"/>
              <a:t>Department of Transportation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35BB371-C386-48C8-A67F-3E140AFBAA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6654" y="1283328"/>
            <a:ext cx="7801583" cy="5073021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				Based on a scale of 0 – 5 points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5ABC8B3-0FEA-4578-B23B-30DF969FB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344005"/>
              </p:ext>
            </p:extLst>
          </p:nvPr>
        </p:nvGraphicFramePr>
        <p:xfrm>
          <a:off x="1191906" y="4488934"/>
          <a:ext cx="7391706" cy="1440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456">
                  <a:extLst>
                    <a:ext uri="{9D8B030D-6E8A-4147-A177-3AD203B41FA5}">
                      <a16:colId xmlns:a16="http://schemas.microsoft.com/office/drawing/2014/main" val="1594336809"/>
                    </a:ext>
                  </a:extLst>
                </a:gridCol>
                <a:gridCol w="1292033">
                  <a:extLst>
                    <a:ext uri="{9D8B030D-6E8A-4147-A177-3AD203B41FA5}">
                      <a16:colId xmlns:a16="http://schemas.microsoft.com/office/drawing/2014/main" val="3339330489"/>
                    </a:ext>
                  </a:extLst>
                </a:gridCol>
                <a:gridCol w="803932">
                  <a:extLst>
                    <a:ext uri="{9D8B030D-6E8A-4147-A177-3AD203B41FA5}">
                      <a16:colId xmlns:a16="http://schemas.microsoft.com/office/drawing/2014/main" val="715021352"/>
                    </a:ext>
                  </a:extLst>
                </a:gridCol>
                <a:gridCol w="829453">
                  <a:extLst>
                    <a:ext uri="{9D8B030D-6E8A-4147-A177-3AD203B41FA5}">
                      <a16:colId xmlns:a16="http://schemas.microsoft.com/office/drawing/2014/main" val="3730769150"/>
                    </a:ext>
                  </a:extLst>
                </a:gridCol>
                <a:gridCol w="803932">
                  <a:extLst>
                    <a:ext uri="{9D8B030D-6E8A-4147-A177-3AD203B41FA5}">
                      <a16:colId xmlns:a16="http://schemas.microsoft.com/office/drawing/2014/main" val="2737968657"/>
                    </a:ext>
                  </a:extLst>
                </a:gridCol>
                <a:gridCol w="854975">
                  <a:extLst>
                    <a:ext uri="{9D8B030D-6E8A-4147-A177-3AD203B41FA5}">
                      <a16:colId xmlns:a16="http://schemas.microsoft.com/office/drawing/2014/main" val="2278062216"/>
                    </a:ext>
                  </a:extLst>
                </a:gridCol>
                <a:gridCol w="854975">
                  <a:extLst>
                    <a:ext uri="{9D8B030D-6E8A-4147-A177-3AD203B41FA5}">
                      <a16:colId xmlns:a16="http://schemas.microsoft.com/office/drawing/2014/main" val="1395748514"/>
                    </a:ext>
                  </a:extLst>
                </a:gridCol>
                <a:gridCol w="854975">
                  <a:extLst>
                    <a:ext uri="{9D8B030D-6E8A-4147-A177-3AD203B41FA5}">
                      <a16:colId xmlns:a16="http://schemas.microsoft.com/office/drawing/2014/main" val="2027081825"/>
                    </a:ext>
                  </a:extLst>
                </a:gridCol>
                <a:gridCol w="854975">
                  <a:extLst>
                    <a:ext uri="{9D8B030D-6E8A-4147-A177-3AD203B41FA5}">
                      <a16:colId xmlns:a16="http://schemas.microsoft.com/office/drawing/2014/main" val="4199262789"/>
                    </a:ext>
                  </a:extLst>
                </a:gridCol>
              </a:tblGrid>
              <a:tr h="17490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 dirty="0">
                          <a:effectLst/>
                        </a:rPr>
                        <a:t>Medium Complexity</a:t>
                      </a:r>
                      <a:endParaRPr lang="en-US" sz="10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>
                          <a:effectLst/>
                        </a:rPr>
                        <a:t> </a:t>
                      </a:r>
                      <a:endParaRPr lang="en-US" sz="10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4614330"/>
                  </a:ext>
                </a:extLst>
              </a:tr>
              <a:tr h="52471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Firm’s volume for 0-365 days back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Firm’s volume for 366-730 days back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Firm’s volume for 731-1095 days back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0-365 days volume adjustments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366-730 days volume adjustments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731-1095 days volume adjustments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Total Volume Adjustment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1683150"/>
                  </a:ext>
                </a:extLst>
              </a:tr>
              <a:tr h="216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FIRMS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2832089"/>
                  </a:ext>
                </a:extLst>
              </a:tr>
              <a:tr h="174904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223700"/>
                  </a:ext>
                </a:extLst>
              </a:tr>
              <a:tr h="174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Firm 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0.64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0.57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3.85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3613064"/>
                  </a:ext>
                </a:extLst>
              </a:tr>
              <a:tr h="174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Firm B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3.4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2.67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2.29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2.325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226079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B023C78-2813-4652-9256-EDC0B5504B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033456"/>
              </p:ext>
            </p:extLst>
          </p:nvPr>
        </p:nvGraphicFramePr>
        <p:xfrm>
          <a:off x="1191906" y="1287495"/>
          <a:ext cx="2032000" cy="3017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81991117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144036826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3901728935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Complexity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398072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Volume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Factor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4967474"/>
                  </a:ext>
                </a:extLst>
              </a:tr>
              <a:tr h="2174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Range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71609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(%)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0-5 points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94216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78769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0-.14</a:t>
                      </a:r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19690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.15-.39</a:t>
                      </a:r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12960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.4-.74</a:t>
                      </a:r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8015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.75-1.24</a:t>
                      </a:r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9597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1.25-1.99</a:t>
                      </a:r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58941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2.0-2.99</a:t>
                      </a:r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89928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3.0-4.24</a:t>
                      </a:r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08266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4.25-5.99</a:t>
                      </a:r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91515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6-7.49</a:t>
                      </a:r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78253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7.5-8.99</a:t>
                      </a:r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9043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9+</a:t>
                      </a:r>
                      <a:endParaRPr lang="en-US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519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898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Connecticut </a:t>
            </a:r>
            <a:br>
              <a:rPr lang="en-US" dirty="0"/>
            </a:br>
            <a:r>
              <a:rPr lang="en-US" dirty="0"/>
              <a:t>Department of Transportation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35BB371-C386-48C8-A67F-3E140AFBAA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226" y="1566152"/>
            <a:ext cx="8229599" cy="4594503"/>
          </a:xfrm>
        </p:spPr>
        <p:txBody>
          <a:bodyPr anchor="t">
            <a:normAutofit fontScale="92500" lnSpcReduction="20000"/>
          </a:bodyPr>
          <a:lstStyle/>
          <a:p>
            <a:pPr marL="0" indent="0" algn="l"/>
            <a:r>
              <a:rPr lang="en-US" sz="1800" dirty="0">
                <a:solidFill>
                  <a:schemeClr val="tx1"/>
                </a:solidFill>
              </a:rPr>
              <a:t>On the first of every month, the Department will post the Volume Adjustment Scores of each firm, broken down into each of the 3 complexity categories on the Consultant Selection website. (shown on the next slide)</a:t>
            </a:r>
          </a:p>
          <a:p>
            <a:pPr marL="0" indent="0" algn="l"/>
            <a:endParaRPr lang="en-US" sz="1800" dirty="0">
              <a:solidFill>
                <a:schemeClr val="tx1"/>
              </a:solidFill>
            </a:endParaRPr>
          </a:p>
          <a:p>
            <a:pPr marL="0" indent="0" algn="l"/>
            <a:r>
              <a:rPr lang="en-US" sz="1800" dirty="0">
                <a:solidFill>
                  <a:schemeClr val="tx1"/>
                </a:solidFill>
              </a:rPr>
              <a:t>Solicitations advertised during each month will use the volume numbers posted at the beginning of that month.  The date of shortlist or interviews will not change the volume number.  Note:  Most firm’s volume numbers will not change drastically from month to month.</a:t>
            </a:r>
          </a:p>
          <a:p>
            <a:pPr marL="0" indent="0" algn="l"/>
            <a:endParaRPr lang="en-US" sz="1800" dirty="0">
              <a:solidFill>
                <a:schemeClr val="tx1"/>
              </a:solidFill>
            </a:endParaRPr>
          </a:p>
          <a:p>
            <a:pPr marL="0" indent="0" algn="l"/>
            <a:r>
              <a:rPr lang="en-US" sz="1800" dirty="0">
                <a:solidFill>
                  <a:schemeClr val="tx1"/>
                </a:solidFill>
              </a:rPr>
              <a:t>Volume will be based on the Prime only.  Sub-consultants will not be included in this calculation.</a:t>
            </a:r>
          </a:p>
          <a:p>
            <a:pPr marL="0" indent="0" algn="l"/>
            <a:endParaRPr lang="en-US" sz="1800" dirty="0">
              <a:solidFill>
                <a:schemeClr val="tx1"/>
              </a:solidFill>
            </a:endParaRPr>
          </a:p>
          <a:p>
            <a:pPr marL="0" indent="0" algn="l"/>
            <a:r>
              <a:rPr lang="en-US" sz="1800" dirty="0">
                <a:solidFill>
                  <a:schemeClr val="tx1"/>
                </a:solidFill>
              </a:rPr>
              <a:t>When possible, the </a:t>
            </a:r>
            <a:r>
              <a:rPr lang="en-US" sz="1800" i="1" dirty="0">
                <a:solidFill>
                  <a:schemeClr val="tx1"/>
                </a:solidFill>
              </a:rPr>
              <a:t>anticipated</a:t>
            </a:r>
            <a:r>
              <a:rPr lang="en-US" sz="1800" dirty="0">
                <a:solidFill>
                  <a:schemeClr val="tx1"/>
                </a:solidFill>
              </a:rPr>
              <a:t> complexity factor will be indicated on the Solicitation Look Ahead.  The </a:t>
            </a:r>
            <a:r>
              <a:rPr lang="en-US" sz="1800" i="1" dirty="0">
                <a:solidFill>
                  <a:schemeClr val="tx1"/>
                </a:solidFill>
              </a:rPr>
              <a:t>actual</a:t>
            </a:r>
            <a:r>
              <a:rPr lang="en-US" sz="1800" dirty="0">
                <a:solidFill>
                  <a:schemeClr val="tx1"/>
                </a:solidFill>
              </a:rPr>
              <a:t> complexity factor will be identified in the Final Solicitation</a:t>
            </a:r>
          </a:p>
          <a:p>
            <a:pPr marL="0" indent="0" algn="l"/>
            <a:endParaRPr lang="en-US" sz="1800" dirty="0">
              <a:solidFill>
                <a:schemeClr val="tx1"/>
              </a:solidFill>
            </a:endParaRPr>
          </a:p>
          <a:p>
            <a:pPr marL="0" indent="0" algn="l"/>
            <a:r>
              <a:rPr lang="en-US" sz="1800" dirty="0">
                <a:solidFill>
                  <a:schemeClr val="tx1"/>
                </a:solidFill>
              </a:rPr>
              <a:t>This process will be used for Legal Notice and Prequalification assignments</a:t>
            </a:r>
          </a:p>
          <a:p>
            <a:pPr marL="0" indent="0" algn="l"/>
            <a:endParaRPr lang="en-US" sz="1800" dirty="0">
              <a:solidFill>
                <a:schemeClr val="tx1"/>
              </a:solidFill>
            </a:endParaRPr>
          </a:p>
          <a:p>
            <a:pPr marL="0" indent="0" algn="l"/>
            <a:r>
              <a:rPr lang="en-US" sz="1800" dirty="0">
                <a:solidFill>
                  <a:schemeClr val="tx1"/>
                </a:solidFill>
              </a:rPr>
              <a:t>The Department will monitor the impact this has on the selection process and make modifications if necessary</a:t>
            </a:r>
            <a:endParaRPr lang="en-US" dirty="0">
              <a:solidFill>
                <a:schemeClr val="tx1"/>
              </a:solidFill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9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55891" cy="587511"/>
          </a:xfrm>
        </p:spPr>
        <p:txBody>
          <a:bodyPr/>
          <a:lstStyle/>
          <a:p>
            <a:r>
              <a:rPr lang="en-US" dirty="0"/>
              <a:t>Monthly Posting of Volume Adjustment Score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Connecticut </a:t>
            </a:r>
            <a:br>
              <a:rPr lang="en-US" dirty="0"/>
            </a:br>
            <a:r>
              <a:rPr lang="en-US" dirty="0"/>
              <a:t>Department of Transportation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4A51291-C245-43DF-8029-95F2A34A0D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516504"/>
              </p:ext>
            </p:extLst>
          </p:nvPr>
        </p:nvGraphicFramePr>
        <p:xfrm>
          <a:off x="2217084" y="1614488"/>
          <a:ext cx="4586312" cy="453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3" imgW="3666994" imgH="3629025" progId="Excel.Sheet.12">
                  <p:embed/>
                </p:oleObj>
              </mc:Choice>
              <mc:Fallback>
                <p:oleObj name="Worksheet" r:id="rId3" imgW="3666994" imgH="3629025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4A51291-C245-43DF-8029-95F2A34A0D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17084" y="1614488"/>
                        <a:ext cx="4586312" cy="453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3974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will this happen?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Connecticut </a:t>
            </a:r>
            <a:br>
              <a:rPr lang="en-US" dirty="0"/>
            </a:br>
            <a:r>
              <a:rPr lang="en-US" dirty="0"/>
              <a:t>Department of Transportation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35BB371-C386-48C8-A67F-3E140AFBAA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1208" y="2263497"/>
            <a:ext cx="8229599" cy="3686041"/>
          </a:xfrm>
        </p:spPr>
        <p:txBody>
          <a:bodyPr anchor="t">
            <a:normAutofit/>
          </a:bodyPr>
          <a:lstStyle/>
          <a:p>
            <a:pPr marL="0" indent="0" algn="l"/>
            <a:r>
              <a:rPr lang="en-US" sz="1800" dirty="0">
                <a:solidFill>
                  <a:schemeClr val="tx1"/>
                </a:solidFill>
              </a:rPr>
              <a:t>This new scoring process will be implemented March 1, 2022.  The volume adjustment scores for each firm will be posted on this day.  </a:t>
            </a:r>
          </a:p>
          <a:p>
            <a:pPr marL="0" indent="0" algn="l"/>
            <a:endParaRPr lang="en-US" sz="1800" dirty="0">
              <a:solidFill>
                <a:schemeClr val="tx1"/>
              </a:solidFill>
            </a:endParaRPr>
          </a:p>
          <a:p>
            <a:pPr marL="0" indent="0" algn="l"/>
            <a:r>
              <a:rPr lang="en-US" sz="1800" dirty="0">
                <a:solidFill>
                  <a:schemeClr val="tx1"/>
                </a:solidFill>
              </a:rPr>
              <a:t>Any solicitations which have been advertised prior to today, February 18</a:t>
            </a:r>
            <a:r>
              <a:rPr lang="en-US" sz="1800" baseline="30000" dirty="0">
                <a:solidFill>
                  <a:schemeClr val="tx1"/>
                </a:solidFill>
              </a:rPr>
              <a:t>th</a:t>
            </a:r>
            <a:r>
              <a:rPr lang="en-US" sz="1800" dirty="0">
                <a:solidFill>
                  <a:schemeClr val="tx1"/>
                </a:solidFill>
              </a:rPr>
              <a:t>, will be processed using the ‘old/current’ method.</a:t>
            </a:r>
          </a:p>
          <a:p>
            <a:pPr marL="0" indent="0" algn="l"/>
            <a:endParaRPr lang="en-US" sz="1800" dirty="0">
              <a:solidFill>
                <a:schemeClr val="tx1"/>
              </a:solidFill>
            </a:endParaRPr>
          </a:p>
          <a:p>
            <a:pPr marL="0" indent="0" algn="l"/>
            <a:r>
              <a:rPr lang="en-US" sz="1800" dirty="0">
                <a:solidFill>
                  <a:schemeClr val="tx1"/>
                </a:solidFill>
              </a:rPr>
              <a:t>Any solicitation advertised after March 1st will be processed using this new scoring method.</a:t>
            </a:r>
          </a:p>
          <a:p>
            <a:pPr marL="0" indent="0" algn="l"/>
            <a:endParaRPr lang="en-US" sz="1800" dirty="0">
              <a:solidFill>
                <a:schemeClr val="tx1"/>
              </a:solidFill>
            </a:endParaRPr>
          </a:p>
          <a:p>
            <a:pPr marL="0" indent="0" algn="l"/>
            <a:r>
              <a:rPr lang="en-US" sz="1800" dirty="0">
                <a:solidFill>
                  <a:schemeClr val="tx1"/>
                </a:solidFill>
              </a:rPr>
              <a:t>No new solicitations will be advertised until March 1</a:t>
            </a:r>
            <a:r>
              <a:rPr lang="en-US" sz="1800" baseline="30000" dirty="0">
                <a:solidFill>
                  <a:schemeClr val="tx1"/>
                </a:solidFill>
              </a:rPr>
              <a:t>st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84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96938" y="1571625"/>
            <a:ext cx="7789862" cy="455453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Contact Information</a:t>
            </a:r>
          </a:p>
          <a:p>
            <a:pPr marL="334963" lvl="1" indent="0" algn="ctr">
              <a:buNone/>
            </a:pPr>
            <a:endParaRPr lang="en-US" sz="2000" i="1" dirty="0"/>
          </a:p>
          <a:p>
            <a:pPr marL="334963" lvl="1" indent="0" algn="ctr">
              <a:buNone/>
            </a:pPr>
            <a:r>
              <a:rPr lang="en-US" sz="2000" i="1" dirty="0"/>
              <a:t>DAVID MANCINI</a:t>
            </a:r>
            <a:br>
              <a:rPr lang="en-US" sz="1400" i="1" dirty="0"/>
            </a:br>
            <a:r>
              <a:rPr lang="en-US" sz="1600" i="1" dirty="0"/>
              <a:t>david.mancini@ct.gov</a:t>
            </a:r>
            <a:br>
              <a:rPr lang="en-US" sz="1600" i="1" dirty="0"/>
            </a:br>
            <a:r>
              <a:rPr lang="en-US" sz="1500" i="1" dirty="0"/>
              <a:t>860.594.3498</a:t>
            </a:r>
            <a:br>
              <a:rPr lang="en-US" sz="1500" i="1" dirty="0"/>
            </a:br>
            <a:endParaRPr lang="en-US" sz="1500" i="1" dirty="0"/>
          </a:p>
          <a:p>
            <a:pPr marL="334963" lvl="1" indent="0" algn="ctr">
              <a:buNone/>
            </a:pPr>
            <a:r>
              <a:rPr lang="en-US" sz="1500" i="1" dirty="0"/>
              <a:t>Consultant Selection Office</a:t>
            </a:r>
            <a:br>
              <a:rPr lang="en-US" sz="1500" i="1" dirty="0"/>
            </a:br>
            <a:r>
              <a:rPr lang="en-US" sz="1500" i="1" dirty="0"/>
              <a:t>Connecticut Department of Transportation</a:t>
            </a:r>
          </a:p>
          <a:p>
            <a:pPr marL="334963" lvl="1" indent="0" algn="ctr">
              <a:buNone/>
            </a:pPr>
            <a:br>
              <a:rPr lang="en-US" sz="1400" i="1" dirty="0"/>
            </a:br>
            <a:endParaRPr lang="en-US" sz="1400" i="1" dirty="0"/>
          </a:p>
          <a:p>
            <a:pPr algn="ctr"/>
            <a:r>
              <a:rPr lang="en-US" dirty="0"/>
              <a:t>Agency Website</a:t>
            </a:r>
          </a:p>
          <a:p>
            <a:pPr marL="334963" lvl="1" indent="0" algn="ctr">
              <a:buNone/>
            </a:pPr>
            <a:r>
              <a:rPr lang="en-US" sz="2000" i="1" dirty="0"/>
              <a:t>www.ct.gov/dot</a:t>
            </a:r>
          </a:p>
          <a:p>
            <a:pPr marL="334963" lvl="1" indent="0" algn="ctr">
              <a:buNone/>
            </a:pPr>
            <a:r>
              <a:rPr lang="en-US" sz="1700" dirty="0"/>
              <a:t>Navigate to Doing Business with </a:t>
            </a:r>
            <a:r>
              <a:rPr lang="en-US" sz="1700" dirty="0" err="1"/>
              <a:t>ConnDOT</a:t>
            </a:r>
            <a:r>
              <a:rPr lang="en-US" sz="1700" dirty="0"/>
              <a:t> &gt; </a:t>
            </a:r>
            <a:br>
              <a:rPr lang="en-US" sz="1700" dirty="0"/>
            </a:br>
            <a:r>
              <a:rPr lang="en-US" sz="1700" dirty="0"/>
              <a:t>Consultant Resources</a:t>
            </a:r>
          </a:p>
          <a:p>
            <a:pPr marL="334963" lvl="1" indent="0" algn="ctr">
              <a:buNone/>
            </a:pPr>
            <a:r>
              <a:rPr lang="en-US" sz="1700" dirty="0"/>
              <a:t>Consultant Selection Office</a:t>
            </a:r>
          </a:p>
          <a:p>
            <a:endParaRPr lang="en-US" dirty="0"/>
          </a:p>
          <a:p>
            <a:pPr marL="0" indent="0">
              <a:buNone/>
            </a:pPr>
            <a:endParaRPr lang="en-US" sz="19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Connecticut </a:t>
            </a:r>
            <a:br>
              <a:rPr lang="en-US" dirty="0"/>
            </a:br>
            <a:r>
              <a:rPr lang="en-US" dirty="0"/>
              <a:t>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184275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Connecticut </a:t>
            </a:r>
            <a:br>
              <a:rPr lang="en-US" dirty="0"/>
            </a:br>
            <a:r>
              <a:rPr lang="en-US" dirty="0"/>
              <a:t>Department of Transportation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35BB371-C386-48C8-A67F-3E140AFBAA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5870" y="2223709"/>
            <a:ext cx="7740955" cy="3234117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During the Infrastructure Bill presentation in September 2021, the Department indicated that there would be future revisions to the Selection process in terms of how a firms volume would be integrated into the scoring process.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This presentation will go over those revisions</a:t>
            </a:r>
          </a:p>
        </p:txBody>
      </p:sp>
    </p:spTree>
    <p:extLst>
      <p:ext uri="{BB962C8B-B14F-4D97-AF65-F5344CB8AC3E}">
        <p14:creationId xmlns:p14="http://schemas.microsoft.com/office/powerpoint/2010/main" val="3704152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Connecticut </a:t>
            </a:r>
            <a:br>
              <a:rPr lang="en-US" dirty="0"/>
            </a:br>
            <a:r>
              <a:rPr lang="en-US" dirty="0"/>
              <a:t>Department of Transportation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35BB371-C386-48C8-A67F-3E140AFBAA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7282" y="1625491"/>
            <a:ext cx="7740955" cy="1803509"/>
          </a:xfrm>
        </p:spPr>
        <p:txBody>
          <a:bodyPr anchor="t"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Shortlisting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Determined by proposal score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Maximum score of 80 points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Proposals are not scored if all firms are shortlisted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C2280A-CA4F-4AEB-9FED-0FB0415401C4}"/>
              </a:ext>
            </a:extLst>
          </p:cNvPr>
          <p:cNvSpPr txBox="1">
            <a:spLocks/>
          </p:cNvSpPr>
          <p:nvPr/>
        </p:nvSpPr>
        <p:spPr>
          <a:xfrm>
            <a:off x="981563" y="3735278"/>
            <a:ext cx="7740955" cy="1803509"/>
          </a:xfrm>
          <a:prstGeom prst="rect">
            <a:avLst/>
          </a:prstGeom>
          <a:gradFill flip="none" rotWithShape="1">
            <a:gsLst>
              <a:gs pos="0">
                <a:srgbClr val="0000CC"/>
              </a:gs>
              <a:gs pos="100000">
                <a:schemeClr val="accent1">
                  <a:shade val="67500"/>
                  <a:satMod val="115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000" b="1" kern="1200" dirty="0">
                <a:solidFill>
                  <a:srgbClr val="C7A1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b="1" kern="1200">
                <a:solidFill>
                  <a:srgbClr val="000099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000099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b="1" kern="1200">
                <a:solidFill>
                  <a:srgbClr val="000099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b="1" kern="1200">
                <a:solidFill>
                  <a:srgbClr val="000099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Final Selection Score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All shortlisted firms are interviewed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Interview score determines final selection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Proposal score is not factored into the final scoring</a:t>
            </a:r>
          </a:p>
          <a:p>
            <a:pPr marL="457200" lvl="1" indent="0">
              <a:buFontTx/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41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Connecticut </a:t>
            </a:r>
            <a:br>
              <a:rPr lang="en-US" dirty="0"/>
            </a:br>
            <a:r>
              <a:rPr lang="en-US" dirty="0"/>
              <a:t>Department of Transportation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35BB371-C386-48C8-A67F-3E140AFBAA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1570" y="1466471"/>
            <a:ext cx="7740955" cy="4838534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The new scoring process will a combination of several factors. 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Simple Formula:  A + B + C = D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			A = Proposal Score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			B = Volume Adjustment Score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			C = Interview Score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			D = Final Selection Score 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(Note</a:t>
            </a:r>
            <a:r>
              <a:rPr lang="en-US" dirty="0">
                <a:solidFill>
                  <a:schemeClr val="tx1"/>
                </a:solidFill>
              </a:rPr>
              <a:t>: A + B determines the score used for </a:t>
            </a:r>
            <a:r>
              <a:rPr lang="en-US">
                <a:solidFill>
                  <a:schemeClr val="tx1"/>
                </a:solidFill>
              </a:rPr>
              <a:t>shortlisting)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A – Proposal score will be based on a maximum of 100 points.   Will be scored even if all firms are shortlisted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B – Volume Adjustment score (discussed on next slides)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C – Interview Score will be based on a maximum of 200 points.  This will be constant for all interviews.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D – Scores which are presented to the commissioner for final selection</a:t>
            </a:r>
          </a:p>
        </p:txBody>
      </p:sp>
    </p:spTree>
    <p:extLst>
      <p:ext uri="{BB962C8B-B14F-4D97-AF65-F5344CB8AC3E}">
        <p14:creationId xmlns:p14="http://schemas.microsoft.com/office/powerpoint/2010/main" val="1876070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 = Volume Adjustment Score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Connecticut </a:t>
            </a:r>
            <a:br>
              <a:rPr lang="en-US" dirty="0"/>
            </a:br>
            <a:r>
              <a:rPr lang="en-US" dirty="0"/>
              <a:t>Department of Transportation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35BB371-C386-48C8-A67F-3E140AFBAA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7282" y="1625491"/>
            <a:ext cx="7740955" cy="4396689"/>
          </a:xfrm>
        </p:spPr>
        <p:txBody>
          <a:bodyPr anchor="t">
            <a:normAutofit fontScale="92500" lnSpcReduction="20000"/>
          </a:bodyPr>
          <a:lstStyle/>
          <a:p>
            <a:pPr algn="l"/>
            <a:r>
              <a:rPr lang="en-US" u="sng" dirty="0">
                <a:solidFill>
                  <a:schemeClr val="tx1"/>
                </a:solidFill>
              </a:rPr>
              <a:t>Volume Adjustment Score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Based on a </a:t>
            </a:r>
            <a:r>
              <a:rPr lang="en-US" i="1" u="sng" dirty="0">
                <a:solidFill>
                  <a:schemeClr val="tx1"/>
                </a:solidFill>
              </a:rPr>
              <a:t>Complexity Factor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for each assignment and </a:t>
            </a:r>
            <a:r>
              <a:rPr lang="en-US" i="1" u="sng" dirty="0">
                <a:solidFill>
                  <a:schemeClr val="tx1"/>
                </a:solidFill>
              </a:rPr>
              <a:t>Percentage of</a:t>
            </a:r>
          </a:p>
          <a:p>
            <a:pPr algn="l"/>
            <a:r>
              <a:rPr lang="en-US" i="1" u="sng" dirty="0">
                <a:solidFill>
                  <a:schemeClr val="tx1"/>
                </a:solidFill>
              </a:rPr>
              <a:t>Volume</a:t>
            </a:r>
            <a:r>
              <a:rPr lang="en-US" dirty="0">
                <a:solidFill>
                  <a:schemeClr val="tx1"/>
                </a:solidFill>
              </a:rPr>
              <a:t> of each firm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u="sng" dirty="0">
                <a:solidFill>
                  <a:schemeClr val="tx1"/>
                </a:solidFill>
              </a:rPr>
              <a:t>Complexity Factor (Low, Medium, or High)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Determined by the Department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Identified in the Solicitation letter or Legal Notice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When possible, the </a:t>
            </a:r>
            <a:r>
              <a:rPr lang="en-US" sz="2000" i="1" dirty="0">
                <a:solidFill>
                  <a:schemeClr val="tx1"/>
                </a:solidFill>
              </a:rPr>
              <a:t>anticipated</a:t>
            </a:r>
            <a:r>
              <a:rPr lang="en-US" sz="2000" dirty="0">
                <a:solidFill>
                  <a:schemeClr val="tx1"/>
                </a:solidFill>
              </a:rPr>
              <a:t> complexity factor will be indicated on the Solicitation Look Ahead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Factors such as scope of work, number of staff required, specialized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Staff or services required, and construction cost will be considered in the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determination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2177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601075" cy="587511"/>
          </a:xfrm>
        </p:spPr>
        <p:txBody>
          <a:bodyPr/>
          <a:lstStyle/>
          <a:p>
            <a:r>
              <a:rPr lang="en-US" sz="3000" dirty="0"/>
              <a:t>Complexity to Volume Adjustment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Connecticut </a:t>
            </a:r>
            <a:br>
              <a:rPr lang="en-US" dirty="0"/>
            </a:br>
            <a:r>
              <a:rPr lang="en-US" dirty="0"/>
              <a:t>Department of Transportation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35BB371-C386-48C8-A67F-3E140AFBAA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6654" y="1343025"/>
            <a:ext cx="7801583" cy="5021319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Complexity and Volume Adjustment scores are inversely related -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As the complexity of an assignment increases, the volume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adjustment decreases. As a firm’s volume increases, the volume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adjustment also decreases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3FA779D-C3AC-4547-A9FF-BD4D91AD0C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635192"/>
              </p:ext>
            </p:extLst>
          </p:nvPr>
        </p:nvGraphicFramePr>
        <p:xfrm>
          <a:off x="1537005" y="3052218"/>
          <a:ext cx="6261100" cy="3152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7180">
                  <a:extLst>
                    <a:ext uri="{9D8B030D-6E8A-4147-A177-3AD203B41FA5}">
                      <a16:colId xmlns:a16="http://schemas.microsoft.com/office/drawing/2014/main" val="587595281"/>
                    </a:ext>
                  </a:extLst>
                </a:gridCol>
                <a:gridCol w="800912">
                  <a:extLst>
                    <a:ext uri="{9D8B030D-6E8A-4147-A177-3AD203B41FA5}">
                      <a16:colId xmlns:a16="http://schemas.microsoft.com/office/drawing/2014/main" val="2341261799"/>
                    </a:ext>
                  </a:extLst>
                </a:gridCol>
                <a:gridCol w="819982">
                  <a:extLst>
                    <a:ext uri="{9D8B030D-6E8A-4147-A177-3AD203B41FA5}">
                      <a16:colId xmlns:a16="http://schemas.microsoft.com/office/drawing/2014/main" val="2540457625"/>
                    </a:ext>
                  </a:extLst>
                </a:gridCol>
                <a:gridCol w="800912">
                  <a:extLst>
                    <a:ext uri="{9D8B030D-6E8A-4147-A177-3AD203B41FA5}">
                      <a16:colId xmlns:a16="http://schemas.microsoft.com/office/drawing/2014/main" val="1053706555"/>
                    </a:ext>
                  </a:extLst>
                </a:gridCol>
                <a:gridCol w="848586">
                  <a:extLst>
                    <a:ext uri="{9D8B030D-6E8A-4147-A177-3AD203B41FA5}">
                      <a16:colId xmlns:a16="http://schemas.microsoft.com/office/drawing/2014/main" val="3313336209"/>
                    </a:ext>
                  </a:extLst>
                </a:gridCol>
                <a:gridCol w="851764">
                  <a:extLst>
                    <a:ext uri="{9D8B030D-6E8A-4147-A177-3AD203B41FA5}">
                      <a16:colId xmlns:a16="http://schemas.microsoft.com/office/drawing/2014/main" val="2475173343"/>
                    </a:ext>
                  </a:extLst>
                </a:gridCol>
                <a:gridCol w="851764">
                  <a:extLst>
                    <a:ext uri="{9D8B030D-6E8A-4147-A177-3AD203B41FA5}">
                      <a16:colId xmlns:a16="http://schemas.microsoft.com/office/drawing/2014/main" val="971798566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 dirty="0">
                          <a:effectLst/>
                        </a:rPr>
                        <a:t>Volume Adjustment Score</a:t>
                      </a:r>
                      <a:endParaRPr lang="en-US" sz="1000" b="0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507749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Complexity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Complexity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Complexity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740148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Volume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Factor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Factor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Factor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87847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Range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Low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Medium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High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55211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(%)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0-15 points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0-10 points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0-5 points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8875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47086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0-.14</a:t>
                      </a:r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95832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.15-.39</a:t>
                      </a:r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24018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.4-.74</a:t>
                      </a:r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19190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.75-1.24</a:t>
                      </a:r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08025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1.25-1.99</a:t>
                      </a:r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45076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2.0-2.99</a:t>
                      </a:r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72908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3.0-4.24</a:t>
                      </a:r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65297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4.25-5.99</a:t>
                      </a:r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28774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6-7.49</a:t>
                      </a:r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89950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7.5-8.99</a:t>
                      </a:r>
                      <a:endParaRPr lang="en-US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64054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9+</a:t>
                      </a:r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9506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208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Adjustment by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Connecticut </a:t>
            </a:r>
            <a:br>
              <a:rPr lang="en-US" dirty="0"/>
            </a:br>
            <a:r>
              <a:rPr lang="en-US" dirty="0"/>
              <a:t>Department of Transportation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35BB371-C386-48C8-A67F-3E140AFBAA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7282" y="1625491"/>
            <a:ext cx="7740955" cy="4396689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Volume is calculated by looking ‘back’ over the last 3 years of payments.  The volume will be calculated for each year and a weighting factor applied to it.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Looking back: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0-365 days (year 1)– will be weighed 50%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366-730 days (year 2) – will be weighted 35%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731-1095 days (year 3) – will be weighted 15%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This weighting puts more emphasis on recent work vs. older work</a:t>
            </a:r>
          </a:p>
        </p:txBody>
      </p:sp>
    </p:spTree>
    <p:extLst>
      <p:ext uri="{BB962C8B-B14F-4D97-AF65-F5344CB8AC3E}">
        <p14:creationId xmlns:p14="http://schemas.microsoft.com/office/powerpoint/2010/main" val="3896890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 Value – Low Complexity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Connecticut </a:t>
            </a:r>
            <a:br>
              <a:rPr lang="en-US" dirty="0"/>
            </a:br>
            <a:r>
              <a:rPr lang="en-US" dirty="0"/>
              <a:t>Department of Transportation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35BB371-C386-48C8-A67F-3E140AFBAA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6654" y="1283328"/>
            <a:ext cx="7801583" cy="5073021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				Based on a scale of 0 – 15 points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5ABC8B3-0FEA-4578-B23B-30DF969FB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664763"/>
              </p:ext>
            </p:extLst>
          </p:nvPr>
        </p:nvGraphicFramePr>
        <p:xfrm>
          <a:off x="1191906" y="4488934"/>
          <a:ext cx="7391706" cy="14927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456">
                  <a:extLst>
                    <a:ext uri="{9D8B030D-6E8A-4147-A177-3AD203B41FA5}">
                      <a16:colId xmlns:a16="http://schemas.microsoft.com/office/drawing/2014/main" val="1594336809"/>
                    </a:ext>
                  </a:extLst>
                </a:gridCol>
                <a:gridCol w="1292033">
                  <a:extLst>
                    <a:ext uri="{9D8B030D-6E8A-4147-A177-3AD203B41FA5}">
                      <a16:colId xmlns:a16="http://schemas.microsoft.com/office/drawing/2014/main" val="3339330489"/>
                    </a:ext>
                  </a:extLst>
                </a:gridCol>
                <a:gridCol w="803932">
                  <a:extLst>
                    <a:ext uri="{9D8B030D-6E8A-4147-A177-3AD203B41FA5}">
                      <a16:colId xmlns:a16="http://schemas.microsoft.com/office/drawing/2014/main" val="715021352"/>
                    </a:ext>
                  </a:extLst>
                </a:gridCol>
                <a:gridCol w="829453">
                  <a:extLst>
                    <a:ext uri="{9D8B030D-6E8A-4147-A177-3AD203B41FA5}">
                      <a16:colId xmlns:a16="http://schemas.microsoft.com/office/drawing/2014/main" val="3730769150"/>
                    </a:ext>
                  </a:extLst>
                </a:gridCol>
                <a:gridCol w="803932">
                  <a:extLst>
                    <a:ext uri="{9D8B030D-6E8A-4147-A177-3AD203B41FA5}">
                      <a16:colId xmlns:a16="http://schemas.microsoft.com/office/drawing/2014/main" val="2737968657"/>
                    </a:ext>
                  </a:extLst>
                </a:gridCol>
                <a:gridCol w="854975">
                  <a:extLst>
                    <a:ext uri="{9D8B030D-6E8A-4147-A177-3AD203B41FA5}">
                      <a16:colId xmlns:a16="http://schemas.microsoft.com/office/drawing/2014/main" val="2278062216"/>
                    </a:ext>
                  </a:extLst>
                </a:gridCol>
                <a:gridCol w="854975">
                  <a:extLst>
                    <a:ext uri="{9D8B030D-6E8A-4147-A177-3AD203B41FA5}">
                      <a16:colId xmlns:a16="http://schemas.microsoft.com/office/drawing/2014/main" val="1395748514"/>
                    </a:ext>
                  </a:extLst>
                </a:gridCol>
                <a:gridCol w="854975">
                  <a:extLst>
                    <a:ext uri="{9D8B030D-6E8A-4147-A177-3AD203B41FA5}">
                      <a16:colId xmlns:a16="http://schemas.microsoft.com/office/drawing/2014/main" val="2027081825"/>
                    </a:ext>
                  </a:extLst>
                </a:gridCol>
                <a:gridCol w="854975">
                  <a:extLst>
                    <a:ext uri="{9D8B030D-6E8A-4147-A177-3AD203B41FA5}">
                      <a16:colId xmlns:a16="http://schemas.microsoft.com/office/drawing/2014/main" val="4199262789"/>
                    </a:ext>
                  </a:extLst>
                </a:gridCol>
              </a:tblGrid>
              <a:tr h="17490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>
                          <a:effectLst/>
                        </a:rPr>
                        <a:t>Low Complexity</a:t>
                      </a:r>
                      <a:endParaRPr lang="en-US" sz="10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>
                          <a:effectLst/>
                        </a:rPr>
                        <a:t> </a:t>
                      </a:r>
                      <a:endParaRPr lang="en-US" sz="10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4614330"/>
                  </a:ext>
                </a:extLst>
              </a:tr>
              <a:tr h="52471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Firm’s volume for 0-365 days back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Firm’s volume for 366-730 days back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Firm’s volume for 731-1095 days back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0-365 days volume adjustments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366-730 days volume adjustments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731-1095 days volume adjustments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Total Volume Adjustment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1683150"/>
                  </a:ext>
                </a:extLst>
              </a:tr>
              <a:tr h="216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FIRMS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2832089"/>
                  </a:ext>
                </a:extLst>
              </a:tr>
              <a:tr h="221494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223700"/>
                  </a:ext>
                </a:extLst>
              </a:tr>
              <a:tr h="174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Firm 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0.64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0.57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1.35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11.55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3613064"/>
                  </a:ext>
                </a:extLst>
              </a:tr>
              <a:tr h="1806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Firm B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3.4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2.67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2.29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2.625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1.35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6.975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226079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B023C78-2813-4652-9256-EDC0B5504B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472982"/>
              </p:ext>
            </p:extLst>
          </p:nvPr>
        </p:nvGraphicFramePr>
        <p:xfrm>
          <a:off x="1191906" y="1287495"/>
          <a:ext cx="2032000" cy="3017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81991117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144036826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3901728935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Complexity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398072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Volume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Factor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4967474"/>
                  </a:ext>
                </a:extLst>
              </a:tr>
              <a:tr h="2174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Range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Low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71609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(%)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0-15 points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94216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78769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0-.14</a:t>
                      </a:r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19690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.15-.39</a:t>
                      </a:r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12960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.4-.74</a:t>
                      </a:r>
                      <a:endParaRPr lang="en-US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12.0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8015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.75-1.24</a:t>
                      </a:r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9597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1.25-1.99</a:t>
                      </a:r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58941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2.0-2.99</a:t>
                      </a:r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89928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3.0-4.24</a:t>
                      </a:r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08266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4.25-5.99</a:t>
                      </a:r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91515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6-7.49</a:t>
                      </a:r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78253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7.5-8.99</a:t>
                      </a:r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9043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9+</a:t>
                      </a:r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519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132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 Value - Medium Complexity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Connecticut </a:t>
            </a:r>
            <a:br>
              <a:rPr lang="en-US" dirty="0"/>
            </a:br>
            <a:r>
              <a:rPr lang="en-US" dirty="0"/>
              <a:t>Department of Transportation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35BB371-C386-48C8-A67F-3E140AFBAA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6654" y="1283328"/>
            <a:ext cx="7801583" cy="5073021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				Based on a scale of 0 – 10 points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5ABC8B3-0FEA-4578-B23B-30DF969FB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838240"/>
              </p:ext>
            </p:extLst>
          </p:nvPr>
        </p:nvGraphicFramePr>
        <p:xfrm>
          <a:off x="1191906" y="4488934"/>
          <a:ext cx="7391706" cy="1440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456">
                  <a:extLst>
                    <a:ext uri="{9D8B030D-6E8A-4147-A177-3AD203B41FA5}">
                      <a16:colId xmlns:a16="http://schemas.microsoft.com/office/drawing/2014/main" val="1594336809"/>
                    </a:ext>
                  </a:extLst>
                </a:gridCol>
                <a:gridCol w="1292033">
                  <a:extLst>
                    <a:ext uri="{9D8B030D-6E8A-4147-A177-3AD203B41FA5}">
                      <a16:colId xmlns:a16="http://schemas.microsoft.com/office/drawing/2014/main" val="3339330489"/>
                    </a:ext>
                  </a:extLst>
                </a:gridCol>
                <a:gridCol w="803932">
                  <a:extLst>
                    <a:ext uri="{9D8B030D-6E8A-4147-A177-3AD203B41FA5}">
                      <a16:colId xmlns:a16="http://schemas.microsoft.com/office/drawing/2014/main" val="715021352"/>
                    </a:ext>
                  </a:extLst>
                </a:gridCol>
                <a:gridCol w="829453">
                  <a:extLst>
                    <a:ext uri="{9D8B030D-6E8A-4147-A177-3AD203B41FA5}">
                      <a16:colId xmlns:a16="http://schemas.microsoft.com/office/drawing/2014/main" val="3730769150"/>
                    </a:ext>
                  </a:extLst>
                </a:gridCol>
                <a:gridCol w="803932">
                  <a:extLst>
                    <a:ext uri="{9D8B030D-6E8A-4147-A177-3AD203B41FA5}">
                      <a16:colId xmlns:a16="http://schemas.microsoft.com/office/drawing/2014/main" val="2737968657"/>
                    </a:ext>
                  </a:extLst>
                </a:gridCol>
                <a:gridCol w="854975">
                  <a:extLst>
                    <a:ext uri="{9D8B030D-6E8A-4147-A177-3AD203B41FA5}">
                      <a16:colId xmlns:a16="http://schemas.microsoft.com/office/drawing/2014/main" val="2278062216"/>
                    </a:ext>
                  </a:extLst>
                </a:gridCol>
                <a:gridCol w="854975">
                  <a:extLst>
                    <a:ext uri="{9D8B030D-6E8A-4147-A177-3AD203B41FA5}">
                      <a16:colId xmlns:a16="http://schemas.microsoft.com/office/drawing/2014/main" val="1395748514"/>
                    </a:ext>
                  </a:extLst>
                </a:gridCol>
                <a:gridCol w="854975">
                  <a:extLst>
                    <a:ext uri="{9D8B030D-6E8A-4147-A177-3AD203B41FA5}">
                      <a16:colId xmlns:a16="http://schemas.microsoft.com/office/drawing/2014/main" val="2027081825"/>
                    </a:ext>
                  </a:extLst>
                </a:gridCol>
                <a:gridCol w="854975">
                  <a:extLst>
                    <a:ext uri="{9D8B030D-6E8A-4147-A177-3AD203B41FA5}">
                      <a16:colId xmlns:a16="http://schemas.microsoft.com/office/drawing/2014/main" val="4199262789"/>
                    </a:ext>
                  </a:extLst>
                </a:gridCol>
              </a:tblGrid>
              <a:tr h="17490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 dirty="0">
                          <a:effectLst/>
                        </a:rPr>
                        <a:t>Medium Complexity</a:t>
                      </a:r>
                      <a:endParaRPr lang="en-US" sz="10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>
                          <a:effectLst/>
                        </a:rPr>
                        <a:t> </a:t>
                      </a:r>
                      <a:endParaRPr lang="en-US" sz="10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4614330"/>
                  </a:ext>
                </a:extLst>
              </a:tr>
              <a:tr h="52471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Firm’s volume for 0-365 days back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Firm’s volume for 366-730 days back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Firm’s volume for 731-1095 days back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0-365 days volume adjustments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366-730 days volume adjustments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731-1095 days volume adjustments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Total Volume Adjustment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1683150"/>
                  </a:ext>
                </a:extLst>
              </a:tr>
              <a:tr h="216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FIRMS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2832089"/>
                  </a:ext>
                </a:extLst>
              </a:tr>
              <a:tr h="174904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223700"/>
                  </a:ext>
                </a:extLst>
              </a:tr>
              <a:tr h="174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Firm 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0.64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0.57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7.7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3613064"/>
                  </a:ext>
                </a:extLst>
              </a:tr>
              <a:tr h="174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Firm B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3.4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2.67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2.29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4.65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226079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B023C78-2813-4652-9256-EDC0B5504B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36436"/>
              </p:ext>
            </p:extLst>
          </p:nvPr>
        </p:nvGraphicFramePr>
        <p:xfrm>
          <a:off x="1191906" y="1287495"/>
          <a:ext cx="2032000" cy="3017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81991117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144036826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3901728935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Complexity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398072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Volume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Factor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4967474"/>
                  </a:ext>
                </a:extLst>
              </a:tr>
              <a:tr h="2174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Range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Medium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71609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(%)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0-10 points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94216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78769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0-.14</a:t>
                      </a:r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19690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.15-.39</a:t>
                      </a:r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12960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.4-.74</a:t>
                      </a:r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8015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.75-1.24</a:t>
                      </a:r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9597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1.25-1.99</a:t>
                      </a:r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58941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2.0-2.99</a:t>
                      </a:r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89928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3.0-4.24</a:t>
                      </a:r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08266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4.25-5.99</a:t>
                      </a:r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91515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6-7.49</a:t>
                      </a:r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78253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7.5-8.99</a:t>
                      </a:r>
                      <a:endParaRPr lang="en-US" sz="1100" b="0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9043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9+</a:t>
                      </a:r>
                      <a:endParaRPr lang="en-US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519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965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3780</TotalTime>
  <Words>1337</Words>
  <Application>Microsoft Office PowerPoint</Application>
  <PresentationFormat>On-screen Show (4:3)</PresentationFormat>
  <Paragraphs>483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Biondi</vt:lpstr>
      <vt:lpstr>Calibri</vt:lpstr>
      <vt:lpstr>Office Theme</vt:lpstr>
      <vt:lpstr>Worksheet</vt:lpstr>
      <vt:lpstr>State of Connecticut Consultant Selection Process</vt:lpstr>
      <vt:lpstr>PowerPoint Presentation</vt:lpstr>
      <vt:lpstr>Current Process</vt:lpstr>
      <vt:lpstr>New Process</vt:lpstr>
      <vt:lpstr>B = Volume Adjustment Score</vt:lpstr>
      <vt:lpstr>Complexity to Volume Adjustment Relationship</vt:lpstr>
      <vt:lpstr>Volume Adjustment by Year</vt:lpstr>
      <vt:lpstr>B Value – Low Complexity Example</vt:lpstr>
      <vt:lpstr>B Value - Medium Complexity Example</vt:lpstr>
      <vt:lpstr>B Value - High Complexity Example</vt:lpstr>
      <vt:lpstr>Things to Know</vt:lpstr>
      <vt:lpstr>Monthly Posting of Volume Adjustment Score</vt:lpstr>
      <vt:lpstr>When will this happen?</vt:lpstr>
      <vt:lpstr>Thank You</vt:lpstr>
    </vt:vector>
  </TitlesOfParts>
  <Company>State of Connecticut Dept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Iezzi, Carla A.</dc:creator>
  <cp:lastModifiedBy>Mancini, David M.</cp:lastModifiedBy>
  <cp:revision>484</cp:revision>
  <cp:lastPrinted>2022-02-08T17:25:42Z</cp:lastPrinted>
  <dcterms:created xsi:type="dcterms:W3CDTF">2013-01-29T13:34:37Z</dcterms:created>
  <dcterms:modified xsi:type="dcterms:W3CDTF">2022-02-18T18:38:39Z</dcterms:modified>
</cp:coreProperties>
</file>