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311" r:id="rId5"/>
    <p:sldId id="319" r:id="rId6"/>
    <p:sldId id="322" r:id="rId7"/>
    <p:sldId id="321" r:id="rId8"/>
    <p:sldId id="323" r:id="rId9"/>
    <p:sldId id="347" r:id="rId10"/>
    <p:sldId id="332" r:id="rId11"/>
    <p:sldId id="327" r:id="rId12"/>
    <p:sldId id="362" r:id="rId13"/>
    <p:sldId id="325" r:id="rId14"/>
    <p:sldId id="329" r:id="rId15"/>
    <p:sldId id="333" r:id="rId16"/>
    <p:sldId id="334" r:id="rId17"/>
    <p:sldId id="335" r:id="rId18"/>
    <p:sldId id="341" r:id="rId19"/>
    <p:sldId id="336" r:id="rId20"/>
    <p:sldId id="338" r:id="rId21"/>
    <p:sldId id="337" r:id="rId22"/>
    <p:sldId id="344" r:id="rId23"/>
    <p:sldId id="346" r:id="rId24"/>
    <p:sldId id="340" r:id="rId25"/>
    <p:sldId id="342" r:id="rId26"/>
    <p:sldId id="345" r:id="rId27"/>
    <p:sldId id="339" r:id="rId28"/>
    <p:sldId id="343" r:id="rId29"/>
    <p:sldId id="331" r:id="rId30"/>
    <p:sldId id="330" r:id="rId31"/>
    <p:sldId id="316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9" autoAdjust="0"/>
    <p:restoredTop sz="96028" autoAdjust="0"/>
  </p:normalViewPr>
  <p:slideViewPr>
    <p:cSldViewPr>
      <p:cViewPr varScale="1">
        <p:scale>
          <a:sx n="79" d="100"/>
          <a:sy n="79" d="100"/>
        </p:scale>
        <p:origin x="1579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" userId="5bba4aac-56a6-4715-8b7a-f00bcb3bacbe" providerId="ADAL" clId="{A7EF9D2B-CB4A-4AF8-AE61-AA5CF5B3E6D7}"/>
    <pc:docChg chg="modSld">
      <pc:chgData name="Hugh" userId="5bba4aac-56a6-4715-8b7a-f00bcb3bacbe" providerId="ADAL" clId="{A7EF9D2B-CB4A-4AF8-AE61-AA5CF5B3E6D7}" dt="2021-12-15T11:58:15.390" v="36" actId="1076"/>
      <pc:docMkLst>
        <pc:docMk/>
      </pc:docMkLst>
      <pc:sldChg chg="addSp modSp mod">
        <pc:chgData name="Hugh" userId="5bba4aac-56a6-4715-8b7a-f00bcb3bacbe" providerId="ADAL" clId="{A7EF9D2B-CB4A-4AF8-AE61-AA5CF5B3E6D7}" dt="2021-12-15T11:58:15.390" v="36" actId="1076"/>
        <pc:sldMkLst>
          <pc:docMk/>
          <pc:sldMk cId="2352042263" sldId="362"/>
        </pc:sldMkLst>
        <pc:spChg chg="mod">
          <ac:chgData name="Hugh" userId="5bba4aac-56a6-4715-8b7a-f00bcb3bacbe" providerId="ADAL" clId="{A7EF9D2B-CB4A-4AF8-AE61-AA5CF5B3E6D7}" dt="2021-12-15T11:57:56.274" v="35" actId="6549"/>
          <ac:spMkLst>
            <pc:docMk/>
            <pc:sldMk cId="2352042263" sldId="362"/>
            <ac:spMk id="3" creationId="{00000000-0000-0000-0000-000000000000}"/>
          </ac:spMkLst>
        </pc:spChg>
        <pc:spChg chg="mod">
          <ac:chgData name="Hugh" userId="5bba4aac-56a6-4715-8b7a-f00bcb3bacbe" providerId="ADAL" clId="{A7EF9D2B-CB4A-4AF8-AE61-AA5CF5B3E6D7}" dt="2021-12-15T11:58:15.390" v="36" actId="1076"/>
          <ac:spMkLst>
            <pc:docMk/>
            <pc:sldMk cId="2352042263" sldId="362"/>
            <ac:spMk id="13" creationId="{00000000-0000-0000-0000-000000000000}"/>
          </ac:spMkLst>
        </pc:spChg>
        <pc:picChg chg="mod">
          <ac:chgData name="Hugh" userId="5bba4aac-56a6-4715-8b7a-f00bcb3bacbe" providerId="ADAL" clId="{A7EF9D2B-CB4A-4AF8-AE61-AA5CF5B3E6D7}" dt="2021-12-15T11:57:09.402" v="5" actId="1076"/>
          <ac:picMkLst>
            <pc:docMk/>
            <pc:sldMk cId="2352042263" sldId="362"/>
            <ac:picMk id="2" creationId="{00000000-0000-0000-0000-000000000000}"/>
          </ac:picMkLst>
        </pc:picChg>
        <pc:picChg chg="mod">
          <ac:chgData name="Hugh" userId="5bba4aac-56a6-4715-8b7a-f00bcb3bacbe" providerId="ADAL" clId="{A7EF9D2B-CB4A-4AF8-AE61-AA5CF5B3E6D7}" dt="2021-12-15T11:57:12.782" v="6" actId="1076"/>
          <ac:picMkLst>
            <pc:docMk/>
            <pc:sldMk cId="2352042263" sldId="362"/>
            <ac:picMk id="4" creationId="{00000000-0000-0000-0000-000000000000}"/>
          </ac:picMkLst>
        </pc:picChg>
        <pc:picChg chg="add mod">
          <ac:chgData name="Hugh" userId="5bba4aac-56a6-4715-8b7a-f00bcb3bacbe" providerId="ADAL" clId="{A7EF9D2B-CB4A-4AF8-AE61-AA5CF5B3E6D7}" dt="2021-12-15T11:57:01.740" v="4" actId="14100"/>
          <ac:picMkLst>
            <pc:docMk/>
            <pc:sldMk cId="2352042263" sldId="362"/>
            <ac:picMk id="6" creationId="{853D3969-5AD9-4BCC-A3DA-917DB4D2F362}"/>
          </ac:picMkLst>
        </pc:picChg>
        <pc:picChg chg="mod">
          <ac:chgData name="Hugh" userId="5bba4aac-56a6-4715-8b7a-f00bcb3bacbe" providerId="ADAL" clId="{A7EF9D2B-CB4A-4AF8-AE61-AA5CF5B3E6D7}" dt="2021-12-15T11:57:14.807" v="7" actId="1076"/>
          <ac:picMkLst>
            <pc:docMk/>
            <pc:sldMk cId="2352042263" sldId="362"/>
            <ac:picMk id="409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A3692C-7FF8-488E-B462-67E69E9C913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1652E4-518B-48EB-82E6-9A4590F58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7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382A3-76D9-4660-A450-991936DBDC5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 ADT:</a:t>
            </a:r>
          </a:p>
          <a:p>
            <a:pPr algn="l">
              <a:spcBef>
                <a:spcPct val="20000"/>
              </a:spcBef>
              <a:defRPr/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Rte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110 - 5,600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vpd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20000"/>
              </a:spcBef>
              <a:defRPr/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Rte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111 (N) – 9,800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vpd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20000"/>
              </a:spcBef>
              <a:defRPr/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Rte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111 (S) – 13,000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vpd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382A3-76D9-4660-A450-991936DBDC5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4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382A3-76D9-4660-A450-991936DBDC5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6858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0" u="none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95600"/>
            <a:ext cx="6400800" cy="1752600"/>
          </a:xfrm>
          <a:effectLst>
            <a:outerShdw dist="53882" dir="2700000" algn="ctr" rotWithShape="0">
              <a:srgbClr val="00007E"/>
            </a:outerShdw>
          </a:effectLst>
        </p:spPr>
        <p:txBody>
          <a:bodyPr/>
          <a:lstStyle>
            <a:lvl1pPr marL="0" indent="230188" algn="ctr">
              <a:buFont typeface="CommonBullets" pitchFamily="34" charset="2"/>
              <a:buNone/>
              <a:defRPr b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400800"/>
            <a:ext cx="2743200" cy="457200"/>
          </a:xfrm>
        </p:spPr>
        <p:txBody>
          <a:bodyPr/>
          <a:lstStyle>
            <a:lvl1pPr>
              <a:defRPr sz="1600"/>
            </a:lvl1pPr>
          </a:lstStyle>
          <a:p>
            <a:fld id="{BA402ABD-908C-4618-84EB-F7D8264985DA}" type="datetime4">
              <a:rPr lang="en-US"/>
              <a:pPr/>
              <a:t>March 17, 2022</a:t>
            </a:fld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4F0E128-8D26-488F-95B7-B10A080190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DEEC9C-F265-4768-A8D0-701A6C30F79D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30B7D3-45E9-4045-AEC3-C7E2EF4070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2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609600"/>
            <a:ext cx="1960562" cy="3810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975" y="609600"/>
            <a:ext cx="5732463" cy="3810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E24A9B-CB1E-4EFB-B69C-D67E23A7074C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FA4FAC-6228-44D6-8F13-B533F720E0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8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B7F82B-8226-49DA-B768-8A67C175F9B4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9B6BB6-4A7C-482A-BE1B-11AD00A7605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9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6D81A2-7038-4E65-AEA9-413EF83618C4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FE4A20-5E29-4DCF-88ED-A7A1A3AAFCD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5000"/>
            <a:ext cx="36576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657600" cy="251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6C6C31-7EAE-407E-9D76-15942663CD62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086E93-6184-4347-9CD2-5ECE4A6B98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30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A0E8F1-5E3C-409F-8526-0013A05DD259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2A1D7D-522D-43CA-81C4-432CAB6AC49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0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8CBC83-7E2B-4D99-A269-548174382436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C4F4D7-E4EE-48CC-9C41-7A36D1F5EE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7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3379-19D8-421E-8AC9-12AE3089855F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A80AED-DA94-4329-8502-8B43CFCFE2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2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F267FC-3B5B-4E2A-8AD0-DAA46F1FD925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C9E356-8148-4A17-A72A-A0EF8151A71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7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5FEBD1-AA95-4676-870E-29135A4D4599}" type="datetime4">
              <a:rPr lang="en-US"/>
              <a:pPr/>
              <a:t>March 17, 2022</a:t>
            </a:fld>
            <a:endParaRPr lang="en-US" sz="1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1B612B-8644-4358-99A2-28513D3DEF7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6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7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05000"/>
            <a:ext cx="7467600" cy="2514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7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Topic #1</a:t>
            </a:r>
          </a:p>
          <a:p>
            <a:pPr lvl="1"/>
            <a:r>
              <a:rPr lang="en-US"/>
              <a:t>Subtopic A</a:t>
            </a:r>
          </a:p>
          <a:p>
            <a:pPr lvl="2"/>
            <a:r>
              <a:rPr lang="en-US"/>
              <a:t>Item a</a:t>
            </a:r>
          </a:p>
          <a:p>
            <a:pPr lvl="1"/>
            <a:r>
              <a:rPr lang="en-US"/>
              <a:t>Subtopic B</a:t>
            </a:r>
          </a:p>
          <a:p>
            <a:pPr lvl="2"/>
            <a:r>
              <a:rPr lang="en-US"/>
              <a:t>Item b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3B2A9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824277E-A6B6-41D4-A5B6-9224FB849626}" type="datetime4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March 17, 2022</a:t>
            </a:fld>
            <a:endParaRPr lang="en-US" sz="160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A078CF-7D89-4D03-9844-157541AF29A3}" type="slidenum">
              <a:rPr lang="en-US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8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 u="sng">
          <a:solidFill>
            <a:srgbClr val="FFFF00"/>
          </a:solidFill>
          <a:latin typeface="Verdana" pitchFamily="34" charset="0"/>
        </a:defRPr>
      </a:lvl9pPr>
    </p:titleStyle>
    <p:bodyStyle>
      <a:lvl1pPr marL="519113" indent="-288925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!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1198563" indent="-288925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 sz="2000">
          <a:solidFill>
            <a:schemeClr val="bg1"/>
          </a:solidFill>
          <a:latin typeface="+mn-lt"/>
        </a:defRPr>
      </a:lvl2pPr>
      <a:lvl3pPr marL="1890713" indent="-174625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!"/>
        <a:defRPr>
          <a:solidFill>
            <a:schemeClr val="bg1"/>
          </a:solidFill>
          <a:latin typeface="+mn-lt"/>
        </a:defRPr>
      </a:lvl3pPr>
      <a:lvl4pPr marL="296545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~"/>
        <a:defRPr sz="2400">
          <a:solidFill>
            <a:schemeClr val="bg1"/>
          </a:solidFill>
          <a:latin typeface="+mn-lt"/>
        </a:defRPr>
      </a:lvl4pPr>
      <a:lvl5pPr marL="330835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~"/>
        <a:defRPr sz="2400">
          <a:solidFill>
            <a:schemeClr val="bg1"/>
          </a:solidFill>
          <a:latin typeface="+mn-lt"/>
        </a:defRPr>
      </a:lvl5pPr>
      <a:lvl6pPr marL="376555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~"/>
        <a:defRPr sz="2400">
          <a:solidFill>
            <a:schemeClr val="bg1"/>
          </a:solidFill>
          <a:latin typeface="+mn-lt"/>
        </a:defRPr>
      </a:lvl6pPr>
      <a:lvl7pPr marL="422275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~"/>
        <a:defRPr sz="2400">
          <a:solidFill>
            <a:schemeClr val="bg1"/>
          </a:solidFill>
          <a:latin typeface="+mn-lt"/>
        </a:defRPr>
      </a:lvl7pPr>
      <a:lvl8pPr marL="467995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~"/>
        <a:defRPr sz="2400">
          <a:solidFill>
            <a:schemeClr val="bg1"/>
          </a:solidFill>
          <a:latin typeface="+mn-lt"/>
        </a:defRPr>
      </a:lvl8pPr>
      <a:lvl9pPr marL="5137150" indent="-22860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~"/>
        <a:defRPr sz="2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tm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90600"/>
            <a:ext cx="8610600" cy="1219200"/>
          </a:xfrm>
        </p:spPr>
        <p:txBody>
          <a:bodyPr/>
          <a:lstStyle/>
          <a:p>
            <a:r>
              <a:rPr lang="en-US" b="1" dirty="0"/>
              <a:t>Connecticut Department of Transportation</a:t>
            </a:r>
            <a:br>
              <a:rPr lang="en-US" sz="4800" b="1" dirty="0"/>
            </a:br>
            <a:r>
              <a:rPr lang="en-US" b="1" dirty="0"/>
              <a:t>“Local Transportation Capital Improvement Program” (LOTCIP)</a:t>
            </a:r>
            <a:br>
              <a:rPr lang="en-US" b="1" dirty="0"/>
            </a:b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3835400" cy="2510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0"/>
            <a:ext cx="3835400" cy="2550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D4C12-53B1-4141-AF73-7E0DCE6DDB62}"/>
              </a:ext>
            </a:extLst>
          </p:cNvPr>
          <p:cNvSpPr txBox="1"/>
          <p:nvPr/>
        </p:nvSpPr>
        <p:spPr>
          <a:xfrm>
            <a:off x="5181600" y="569065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Hugh H Hayward PE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E50E06-3AD7-42E0-A9D3-407CE0D27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6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75">
        <p:fade/>
      </p:transition>
    </mc:Choice>
    <mc:Fallback>
      <p:transition spd="med" advTm="11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LOTCIP Basic Parameters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4676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LOTCIP State Funds distributed to the nine Regional Council of Governments (COGs) following the Federal Population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LOTCIP State funds are held in CTDOTs Financial Management system in COG specific accounts until LOTCIP project is ready for delivery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LOTCIP to mirror Federal STBG eligibility; roadway classification, urbanized areas, etc.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93EB98-37FA-4CC6-A532-E115C5A38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8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19"/>
    </mc:Choice>
    <mc:Fallback>
      <p:transition spd="slow" advTm="15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LOTCIP Basic Parameters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975" y="1600200"/>
            <a:ext cx="78486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Project scoping and design responsibilities are shifted to the COGs and Municipalities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Municipality pays 100% of project design costs (considered local share)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100% LOTCIP State-funded construction phase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CTDOT not involved in design reviews (unless affecting a State-owned roadway) or construction oversight/inspection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CEC5D6-D431-4C66-8AC7-CC3EFCC95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2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73"/>
    </mc:Choice>
    <mc:Fallback>
      <p:transition spd="slow" advTm="12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u="none" dirty="0"/>
              <a:t>LOTCIP Application to CTDOT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90" y="1524000"/>
            <a:ext cx="79248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COG solicits member Municipalities for project proposals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COG ranks and selects project proposals through a competitive process-CTDOT does not dictate the selection process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Municipality completes full LOTCIP project application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COG submits LOTCIP project applications to the CTDOT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BB034B-C887-47B8-9B89-C3715CE2E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0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49"/>
    </mc:Choice>
    <mc:Fallback>
      <p:transition spd="slow" advTm="72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u="none" dirty="0"/>
              <a:t>LOTCIP Preliminary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CTDOT reviews proposals for application completeness, eligibility, purpose and need and service life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Once satisfied, CTDOT sends a Commitment to Fund letter to the COG and Municipality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Municipality begins preliminary design Note: CTDOT will not be performing technical reviews of the design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If change in scope or 20% cost increase Municipality must justify to COG/CTDOT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58471B-3122-4324-A997-9EAF7B7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3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82"/>
    </mc:Choice>
    <mc:Fallback>
      <p:transition spd="slow" advTm="13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LOTCIP Rights of Way/Environmental Permitting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6962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Rights of Way: Can be acquired by the Municipality or State following the “Uniform Act”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Environmental permitting is the responsibility of the Municipality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Flood Management Certification is the responsibility of the Municipality when improvements are on a locally-owned roadway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6B3A3A-C0BB-4C8B-8BA4-530462021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3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28"/>
    </mc:Choice>
    <mc:Fallback>
      <p:transition spd="slow" advTm="6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LOTCIP Environmental Permitting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CTDOT/DEEP recently established monthly project screening meetings for municipalities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Scheduled through CTDOT; opportunity to resolve issues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Language included in our Commitment to Fund letters to remind the towns to contact DEEP early in design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64786D-7E9D-4325-B13D-C774258E2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02"/>
    </mc:Choice>
    <mc:Fallback>
      <p:transition spd="slow" advTm="7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3200" u="none" dirty="0"/>
              <a:t>LOTCIP Final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4676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At completion of design, Municipality forwards a Final Design submission (PS&amp;E) to the COG then to CTDOT along with certifications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Upon acceptance of contract package, CTDOT sends a Project Authorization Letter (PAL/Master agreement) to Municipality based on final estimate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Upon receipt of signed PAL, CTDOT authorizes Municipality to advertise project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3B43CE-3AC2-46FA-89A2-A948FF42C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3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65"/>
    </mc:Choice>
    <mc:Fallback>
      <p:transition spd="slow" advTm="9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z="3200" u="none" dirty="0"/>
              <a:t>LOTCIP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47800"/>
            <a:ext cx="8153400" cy="3733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Municipality opens bids, CTDOT makes grant payment to Municipality for 100% of low bid plus 10% contingencies and 10% incidentals-note Construction funds are capped at this amount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Contract administered by Municipality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Municipal employee to be in responsible charge of LOTCIP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Inspection by Municipal staff or consultant</a:t>
            </a:r>
          </a:p>
          <a:p>
            <a:pPr marL="230188" indent="0">
              <a:buNone/>
            </a:pPr>
            <a:r>
              <a:rPr lang="en-US" dirty="0"/>
              <a:t>      Note: No CTDOT oversight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FAFC8F-F98E-477D-8445-34C75368F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81"/>
    </mc:Choice>
    <mc:Fallback>
      <p:transition spd="slow" advTm="13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z="3200" u="none" dirty="0"/>
              <a:t>LOTCIP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6962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Final Package submission to the CTDOT: acceptance of project and materials certification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Final Audit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0400"/>
            <a:ext cx="4484205" cy="29894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47E2F2-3F67-4DFD-8E66-D26D94800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3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91"/>
    </mc:Choice>
    <mc:Fallback>
      <p:transition spd="slow" advTm="3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LOTCIP State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889" y="2171700"/>
            <a:ext cx="74676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$45 Million allocated each year for FY 14 &amp; 15 at the start of LOTCIP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$67 Million proposed in Governors Budget for FY 22 &amp; 23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Requested LOTCIP budgetary amounts have generally followed the Federal STBG-Urban amount provided to CTDOT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E1B0CF-9A96-464B-AF17-77C7147BE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56"/>
    </mc:Choice>
    <mc:Fallback>
      <p:transition spd="slow" advTm="7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Background of Transportation Improvements with the CTDOT on Municipally-owned Roadways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819400"/>
          </a:xfrm>
        </p:spPr>
        <p:txBody>
          <a:bodyPr/>
          <a:lstStyle/>
          <a:p>
            <a:pPr marL="230188" indent="0">
              <a:buNone/>
            </a:pPr>
            <a:r>
              <a:rPr lang="en-US" dirty="0"/>
              <a:t>   1991 ISTEA Federal STP-Urban Program </a:t>
            </a:r>
          </a:p>
          <a:p>
            <a:pPr marL="230188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230188" indent="0">
              <a:buNone/>
            </a:pPr>
            <a:r>
              <a:rPr lang="en-US" dirty="0"/>
              <a:t>	Provides $40-60 million in Federal funds 	for eligible roadways</a:t>
            </a:r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r>
              <a:rPr lang="en-US" dirty="0"/>
              <a:t>	CTDOT provides oversight - resource 	intensive</a:t>
            </a:r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r>
              <a:rPr lang="en-US" dirty="0"/>
              <a:t>	Most Municipalities are not accustomed 	to and have difficulty with Federal </a:t>
            </a:r>
          </a:p>
          <a:p>
            <a:pPr marL="230188" indent="0">
              <a:buNone/>
            </a:pPr>
            <a:r>
              <a:rPr lang="en-US" dirty="0"/>
              <a:t>	Title 	23 requirements</a:t>
            </a:r>
          </a:p>
          <a:p>
            <a:pPr marL="230188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0959A6-62D2-493F-A859-D04B8821A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54"/>
    </mc:Choice>
    <mc:Fallback>
      <p:transition spd="slow" advTm="5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LOTCIP Communication to the COG’s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CTDOT has regular quarterly meetings with all COG’s across the state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CTDOT’s opportunity to dialogue on current LOTCIP status/issues at each quarterly meeting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Common topics are funding levels and project delivery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D2358F-3B76-40FE-9B94-0F3A8193F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74"/>
    </mc:Choice>
    <mc:Fallback>
      <p:transition spd="slow" advTm="5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1F405-04D6-49A3-87BB-80A218A15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00" y="152400"/>
            <a:ext cx="7772400" cy="547480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D44ED8-9446-4193-B46C-A576C1922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6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54"/>
    </mc:Choice>
    <mc:Fallback>
      <p:transition spd="slow" advTm="67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5AD6C7-6183-40DA-9B0B-9E4D4CA7F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00" y="152400"/>
            <a:ext cx="7795248" cy="550163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C39E99-669C-47BF-8033-2E2C0E5FB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78"/>
    </mc:Choice>
    <mc:Fallback>
      <p:transition spd="slow" advTm="9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Quarterly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Allows the CTDOT and COG to manage and track overall costs and schedules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As projects are delivered, what total funds are available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Identifies projects whose schedules are not being met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CRCOG example: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F2A358-C2B3-42F0-BFDB-A407D574E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1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77"/>
    </mc:Choice>
    <mc:Fallback>
      <p:transition spd="slow" advTm="5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077200" cy="58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F83155-9084-4FA6-B00E-37DEACB29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1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89"/>
    </mc:Choice>
    <mc:Fallback>
      <p:transition spd="slow" advTm="3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Yearly LOTCIP Financial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CTDOT meets with each individual COG on a yearly basis to discuss their overall financial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Allows for a discussion on future planning and overprogramming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Discussion on future solicitations, cost and schedule management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3EB54E-0860-4515-BC53-1E3C5774D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9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36"/>
    </mc:Choice>
    <mc:Fallback>
      <p:transition spd="slow" advTm="9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r>
              <a:rPr lang="en-US" sz="3200" u="none" dirty="0"/>
              <a:t>Current Status of LOTCIP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762000"/>
            <a:ext cx="7315200" cy="2362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Approximately $500 million in state funds available across all COG’s since program inception for infrastructure improvements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Governors tentative FY 22 &amp; 23 LOTCIP budget proposes $67 million and $67 million in each year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179 project proposals submitted to CTDOT-$ 328 million worth of </a:t>
            </a:r>
            <a:r>
              <a:rPr lang="en-US"/>
              <a:t>future construction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D532A9-8EDD-4616-90EE-3B9C62874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44"/>
    </mc:Choice>
    <mc:Fallback>
      <p:transition spd="slow" advTm="15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Key Points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Regional Council of Governments and Municipalities should continue to focus on delivering their projects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 order to continue to receive LOTCIP funds statewide the Department must show steadily increasing expenditures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Municipalities, COG’s and CTDOT must work together with the projected budget amounts to make the LOTCIP a success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49A75B-4CCE-4C47-900D-3A9BF1518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1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67"/>
    </mc:Choice>
    <mc:Fallback>
      <p:transition spd="slow" advTm="5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295400"/>
            <a:ext cx="8610600" cy="664827"/>
          </a:xfrm>
        </p:spPr>
        <p:txBody>
          <a:bodyPr/>
          <a:lstStyle/>
          <a:p>
            <a:r>
              <a:rPr lang="en-US" b="1" dirty="0"/>
              <a:t>Questions?</a:t>
            </a:r>
            <a:br>
              <a:rPr lang="en-US" b="1" dirty="0"/>
            </a:br>
            <a:r>
              <a:rPr lang="en-US" b="1" dirty="0"/>
              <a:t>Please contact:</a:t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sz="2800" b="1" dirty="0"/>
              <a:t>Hugh.Hayward@ct.gov </a:t>
            </a:r>
            <a:br>
              <a:rPr lang="en-US" sz="2800" b="1" dirty="0"/>
            </a:br>
            <a:r>
              <a:rPr lang="en-US" sz="2800" b="1" dirty="0"/>
              <a:t>William.E.Grant@ct.gov</a:t>
            </a:r>
            <a:br>
              <a:rPr lang="en-US" sz="2800" b="1" dirty="0"/>
            </a:br>
            <a:r>
              <a:rPr lang="en-US" sz="2800" b="1" dirty="0"/>
              <a:t>Vitalij.Staroverov@ct.gov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81" y="3124200"/>
            <a:ext cx="25146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05509"/>
            <a:ext cx="3556000" cy="2667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AF2C8E-8469-4C58-8DC4-A69489086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49">
        <p:fade/>
      </p:transition>
    </mc:Choice>
    <mc:Fallback>
      <p:transition spd="med" advTm="21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2009 American Recovery and Reinvestment Act (ARRA)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0188" indent="0">
              <a:buNone/>
            </a:pPr>
            <a:r>
              <a:rPr lang="en-US" dirty="0"/>
              <a:t>$90 million of Federal stimulus funds programmed to the Municipalities in Connecticut</a:t>
            </a:r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r>
              <a:rPr lang="en-US" dirty="0"/>
              <a:t>Federal Title 23 requirements with CTDOT oversight and extensive reporting</a:t>
            </a:r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r>
              <a:rPr lang="en-US" dirty="0"/>
              <a:t>Very burdensome on the CTDOT and Municipalities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F0D070-209E-4BB6-88FA-0037A1ECE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8"/>
    </mc:Choice>
    <mc:Fallback>
      <p:transition spd="slow" advTm="4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How Can the CTDOT Improve its Business Practice?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5486400"/>
            <a:ext cx="5638800" cy="457200"/>
          </a:xfrm>
        </p:spPr>
        <p:txBody>
          <a:bodyPr/>
          <a:lstStyle/>
          <a:p>
            <a:pPr marL="230188" indent="0">
              <a:buNone/>
            </a:pPr>
            <a:r>
              <a:rPr lang="en-US" dirty="0"/>
              <a:t>Federal Title 23 Regulations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43" y="1752600"/>
            <a:ext cx="5029200" cy="37563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895600" y="2209800"/>
            <a:ext cx="3200400" cy="29718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7" name="Straight Connector 6"/>
          <p:cNvCxnSpPr>
            <a:stCxn id="5" idx="3"/>
            <a:endCxn id="5" idx="7"/>
          </p:cNvCxnSpPr>
          <p:nvPr/>
        </p:nvCxnSpPr>
        <p:spPr bwMode="auto">
          <a:xfrm flipV="1">
            <a:off x="3364288" y="2645010"/>
            <a:ext cx="2263024" cy="210138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CEAE33-3B0E-42A1-A862-4B14DB94A7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51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50"/>
    </mc:Choice>
    <mc:Fallback>
      <p:transition spd="slow" advTm="3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none" dirty="0"/>
              <a:t>The CTDOT Proposed a New </a:t>
            </a:r>
            <a:br>
              <a:rPr lang="en-US" sz="3200" u="none" dirty="0"/>
            </a:br>
            <a:r>
              <a:rPr lang="en-US" sz="3200" u="none" dirty="0"/>
              <a:t>Fund Swap (LOTCIP)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0188" indent="0">
              <a:buNone/>
            </a:pPr>
            <a:r>
              <a:rPr lang="en-US" dirty="0"/>
              <a:t>Two Main Goals:</a:t>
            </a:r>
          </a:p>
          <a:p>
            <a:pPr marL="230188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Develop a program that makes it easier for Municipalities to implement local capital improvements with State funds</a:t>
            </a:r>
          </a:p>
          <a:p>
            <a:pPr marL="230188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Minimize CTDOT oversight and allow CTDOT to focus its limited resources on Federal aid</a:t>
            </a:r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949664-ADB7-4BDD-A1CC-73803AD88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31"/>
    </mc:Choice>
    <mc:Fallback>
      <p:transition spd="slow" advTm="5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200" u="none" dirty="0"/>
              <a:t>LOTCIP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543800" cy="2514600"/>
          </a:xfrm>
        </p:spPr>
        <p:txBody>
          <a:bodyPr/>
          <a:lstStyle/>
          <a:p>
            <a:pPr marL="230188" indent="0">
              <a:buNone/>
            </a:pPr>
            <a:r>
              <a:rPr lang="en-US" dirty="0"/>
              <a:t>Legislation drafted September 2012</a:t>
            </a:r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r>
              <a:rPr lang="en-US" dirty="0"/>
              <a:t>Professional Working Group formed in February 2013 to write LOTCIP guidelines - includes CTDOT, Municipal      and Regional members</a:t>
            </a:r>
          </a:p>
          <a:p>
            <a:pPr marL="230188" indent="0">
              <a:buNone/>
            </a:pPr>
            <a:endParaRPr lang="en-US" dirty="0"/>
          </a:p>
          <a:p>
            <a:pPr marL="230188" indent="0">
              <a:buNone/>
            </a:pPr>
            <a:r>
              <a:rPr lang="en-US" dirty="0"/>
              <a:t>Public Act 13-239 passed July 2013 establishing LOTCIP, 100% State-funded</a:t>
            </a:r>
          </a:p>
          <a:p>
            <a:pPr marL="230188" indent="0">
              <a:buNone/>
            </a:pPr>
            <a:r>
              <a:rPr lang="en-US" dirty="0"/>
              <a:t>Program effective November 2013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819400"/>
            <a:ext cx="1371600" cy="13525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0739DD-CFA2-42E6-860F-5B5A4ACD6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68"/>
    </mc:Choice>
    <mc:Fallback>
      <p:transition spd="slow" advTm="5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u="none" dirty="0"/>
              <a:t>Legislation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95400"/>
            <a:ext cx="74676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Establishes the LOTCIP program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CTDOT Commissioner may request bond funds for the program each year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CTDOT shall accept applications from COG’s and funding provided under CTDOT written guidelines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Improvements will have a service life of approximately 20 years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Improvements are not a State action when on a locally-owned roadway for Flood Management permitting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2B4C93-9ED1-4727-B3FB-860496542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7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83"/>
    </mc:Choice>
    <mc:Fallback>
      <p:transition spd="slow" advTm="9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br>
              <a:rPr lang="en-US" sz="3200" u="none" dirty="0"/>
            </a:br>
            <a:r>
              <a:rPr lang="en-US" sz="3200" u="none" dirty="0"/>
              <a:t>The LOTCIP is intended to be a balance between a   grant program and  Federal Title 23 regulations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30" y="2438400"/>
            <a:ext cx="3591339" cy="3429000"/>
          </a:xfrm>
        </p:spPr>
      </p:pic>
      <p:sp>
        <p:nvSpPr>
          <p:cNvPr id="7" name="TextBox 6"/>
          <p:cNvSpPr txBox="1"/>
          <p:nvPr/>
        </p:nvSpPr>
        <p:spPr>
          <a:xfrm>
            <a:off x="474453" y="5105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Federal Title 23 Regulations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2438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Grant Program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3505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 BALANCE!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92EABB-B7BD-4443-AFE1-38C03D2FB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81"/>
    </mc:Choice>
    <mc:Fallback>
      <p:transition spd="slow" advTm="7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-27758" y="56394"/>
            <a:ext cx="9148312" cy="741027"/>
          </a:xfrm>
        </p:spPr>
        <p:txBody>
          <a:bodyPr/>
          <a:lstStyle/>
          <a:p>
            <a:r>
              <a:rPr lang="en-US" b="1" dirty="0"/>
              <a:t> LOTCIP Guidelines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" y="762000"/>
            <a:ext cx="3375722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2090261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Fourth Edition LOTCIP November 2021 Guidelines is available on CTDOT website-just Google LOTCIP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8" y="1336616"/>
            <a:ext cx="3354294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65" y="1803517"/>
            <a:ext cx="3192758" cy="4191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B50C79-C785-4896-BA35-D2D014718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3D3969-5AD9-4BCC-A3DA-917DB4D2F3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2241" y="2534770"/>
            <a:ext cx="3315560" cy="432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4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0"/>
    </mc:Choice>
    <mc:Fallback>
      <p:transition spd="slow" advTm="4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heme/theme1.xml><?xml version="1.0" encoding="utf-8"?>
<a:theme xmlns:a="http://schemas.openxmlformats.org/drawingml/2006/main" name="Mastertemplate">
  <a:themeElements>
    <a:clrScheme name="Master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aster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25971B605F24D9D6EAAAE7043927B" ma:contentTypeVersion="14" ma:contentTypeDescription="Create a new document." ma:contentTypeScope="" ma:versionID="6938aee8a3f3cdafd83fe154ec20937c">
  <xsd:schema xmlns:xsd="http://www.w3.org/2001/XMLSchema" xmlns:xs="http://www.w3.org/2001/XMLSchema" xmlns:p="http://schemas.microsoft.com/office/2006/metadata/properties" xmlns:ns2="2fa5acb1-f33d-46d0-8fe0-7e8d7839134c" xmlns:ns3="0774a824-3838-467a-9805-532ac3142b0c" targetNamespace="http://schemas.microsoft.com/office/2006/metadata/properties" ma:root="true" ma:fieldsID="88b38eb3a2cfc49b5a8f5d9ce2fa6da4" ns2:_="" ns3:_="">
    <xsd:import namespace="2fa5acb1-f33d-46d0-8fe0-7e8d7839134c"/>
    <xsd:import namespace="0774a824-3838-467a-9805-532ac3142b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5acb1-f33d-46d0-8fe0-7e8d783913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74a824-3838-467a-9805-532ac3142b0c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774a824-3838-467a-9805-532ac3142b0c">
      <UserInfo>
        <DisplayName>Eucalitto, Garrett T.</DisplayName>
        <AccountId>764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C694CDD-C4A6-4A74-8246-07A39560BD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966D18-1051-4E64-9CF9-AD198925B1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a5acb1-f33d-46d0-8fe0-7e8d7839134c"/>
    <ds:schemaRef ds:uri="0774a824-3838-467a-9805-532ac3142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107F27-66FB-422E-AE12-35BBA2FFE089}">
  <ds:schemaRefs>
    <ds:schemaRef ds:uri="http://purl.org/dc/terms/"/>
    <ds:schemaRef ds:uri="http://purl.org/dc/elements/1.1/"/>
    <ds:schemaRef ds:uri="http://www.w3.org/XML/1998/namespace"/>
    <ds:schemaRef ds:uri="2fa5acb1-f33d-46d0-8fe0-7e8d7839134c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0774a824-3838-467a-9805-532ac3142b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67304</TotalTime>
  <Words>1093</Words>
  <Application>Microsoft Office PowerPoint</Application>
  <PresentationFormat>On-screen Show (4:3)</PresentationFormat>
  <Paragraphs>128</Paragraphs>
  <Slides>28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CommonBullets</vt:lpstr>
      <vt:lpstr>Symbol</vt:lpstr>
      <vt:lpstr>Verdana</vt:lpstr>
      <vt:lpstr>Wingdings</vt:lpstr>
      <vt:lpstr>Mastertemplate</vt:lpstr>
      <vt:lpstr>Connecticut Department of Transportation “Local Transportation Capital Improvement Program” (LOTCIP) </vt:lpstr>
      <vt:lpstr>Background of Transportation Improvements with the CTDOT on Municipally-owned Roadways </vt:lpstr>
      <vt:lpstr>2009 American Recovery and Reinvestment Act (ARRA)</vt:lpstr>
      <vt:lpstr>How Can the CTDOT Improve its Business Practice?</vt:lpstr>
      <vt:lpstr>The CTDOT Proposed a New  Fund Swap (LOTCIP) Program </vt:lpstr>
      <vt:lpstr>LOTCIP Development</vt:lpstr>
      <vt:lpstr>Legislation Content</vt:lpstr>
      <vt:lpstr> The LOTCIP is intended to be a balance between a   grant program and  Federal Title 23 regulations </vt:lpstr>
      <vt:lpstr> LOTCIP Guidelines</vt:lpstr>
      <vt:lpstr>LOTCIP Basic Parameters </vt:lpstr>
      <vt:lpstr>LOTCIP Basic Parameters (cont.)</vt:lpstr>
      <vt:lpstr>LOTCIP Application to CTDOT</vt:lpstr>
      <vt:lpstr>LOTCIP Preliminary Design</vt:lpstr>
      <vt:lpstr>LOTCIP Rights of Way/Environmental Permitting</vt:lpstr>
      <vt:lpstr>LOTCIP Environmental Permitting (Cont.)</vt:lpstr>
      <vt:lpstr>LOTCIP Final Design</vt:lpstr>
      <vt:lpstr>LOTCIP Construction</vt:lpstr>
      <vt:lpstr>LOTCIP Construction</vt:lpstr>
      <vt:lpstr>LOTCIP State Funding</vt:lpstr>
      <vt:lpstr>LOTCIP Communication to the COG’s</vt:lpstr>
      <vt:lpstr>PowerPoint Presentation</vt:lpstr>
      <vt:lpstr>PowerPoint Presentation</vt:lpstr>
      <vt:lpstr>Value of Quarterly Reporting</vt:lpstr>
      <vt:lpstr>PowerPoint Presentation</vt:lpstr>
      <vt:lpstr>Yearly LOTCIP Financial Meetings</vt:lpstr>
      <vt:lpstr>Current Status of LOTCIP</vt:lpstr>
      <vt:lpstr>Key Points to Remember</vt:lpstr>
      <vt:lpstr>Questions? Please contact:  Hugh.Hayward@ct.gov  William.E.Grant@ct.gov Vitalij.Staroverov@ct.gov</vt:lpstr>
    </vt:vector>
  </TitlesOfParts>
  <Company>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and Drainage Improvements on Route 42 at King Road</dc:title>
  <dc:creator>Staroverov, Vitalij</dc:creator>
  <cp:lastModifiedBy>Hayward, Hugh H.</cp:lastModifiedBy>
  <cp:revision>330</cp:revision>
  <cp:lastPrinted>2017-03-06T17:31:52Z</cp:lastPrinted>
  <dcterms:created xsi:type="dcterms:W3CDTF">2012-12-27T18:32:49Z</dcterms:created>
  <dcterms:modified xsi:type="dcterms:W3CDTF">2022-03-17T11:17:39Z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0x010100B0325971B605F24D9D6EAAAE7043927B</vt:lpwstr>
  </property>
  <property fmtid="{D5CDD505-2E9C-101B-9397-08002B2CF9AE}" pid="3" name="Order">
    <vt:r8>3138100</vt:r8>
  </property>
  <property fmtid="{D5CDD505-2E9C-101B-9397-08002B2CF9AE}" pid="4" name="_ExtendedDescription">
    <vt:lpwstr/>
  </property>
</Properties>
</file>