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99A37-ED14-4BA4-8D90-01ED1905E1BC}" type="datetimeFigureOut">
              <a:rPr lang="en-US" smtClean="0"/>
              <a:t>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012F11-F949-4C86-9175-5D9624B4BA2D}" type="slidenum">
              <a:rPr lang="en-US" smtClean="0"/>
              <a:t>‹#›</a:t>
            </a:fld>
            <a:endParaRPr lang="en-US"/>
          </a:p>
        </p:txBody>
      </p:sp>
    </p:spTree>
    <p:extLst>
      <p:ext uri="{BB962C8B-B14F-4D97-AF65-F5344CB8AC3E}">
        <p14:creationId xmlns:p14="http://schemas.microsoft.com/office/powerpoint/2010/main" val="112975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ACA08B-8C90-414E-AE3B-A74C9433A479}"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4A266-0194-478F-ABED-9F8A36332D18}"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8D2CA1-D870-45FE-8179-37C79F549C58}"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1EF61C-6C68-4A32-8D32-CF45E4BDCCD6}"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5218B15-2C3F-495D-8D9B-B6F324B5A3A6}" type="datetime1">
              <a:rPr lang="en-US" smtClean="0"/>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532774-5A6D-4275-9267-878CF13F2806}" type="datetime1">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7DC19-F23B-41F4-8634-926C1631725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54170F-BEE9-43A2-9C5D-4E035EDB45DA}" type="datetime1">
              <a:rPr lang="en-US" smtClean="0"/>
              <a:t>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7E0A4D-74E9-4E5D-9EFE-D327D6684845}" type="datetime1">
              <a:rPr lang="en-US" smtClean="0"/>
              <a:t>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4108D0-4338-44EF-B5F9-2D50DD906BC5}" type="datetime1">
              <a:rPr lang="en-US" smtClean="0"/>
              <a:t>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E9972C6-F885-40D1-A512-9561685F8121}" type="datetime1">
              <a:rPr lang="en-US" smtClean="0"/>
              <a:t>6/11/2018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F07DC19-F23B-41F4-8634-926C1631725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DE50CD-2B80-4596-B1C1-8772A723782C}" type="datetime1">
              <a:rPr lang="en-US" smtClean="0"/>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7DC19-F23B-41F4-8634-926C1631725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CDD0F011-1044-4BDF-84FE-3EC27FEB90E9}" type="datetime1">
              <a:rPr lang="en-US" smtClean="0"/>
              <a:t>6/11/2018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F07DC19-F23B-41F4-8634-926C1631725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CMS Final Rules</a:t>
            </a:r>
            <a:endParaRPr lang="en-US" dirty="0"/>
          </a:p>
        </p:txBody>
      </p:sp>
      <p:sp>
        <p:nvSpPr>
          <p:cNvPr id="3" name="Subtitle 2"/>
          <p:cNvSpPr>
            <a:spLocks noGrp="1"/>
          </p:cNvSpPr>
          <p:nvPr>
            <p:ph type="subTitle" idx="1"/>
          </p:nvPr>
        </p:nvSpPr>
        <p:spPr/>
        <p:txBody>
          <a:bodyPr/>
          <a:lstStyle/>
          <a:p>
            <a:r>
              <a:rPr lang="en-US" dirty="0" smtClean="0"/>
              <a:t>IMPACT ON RESIDENTIAL CARE HOMES</a:t>
            </a:r>
            <a:endParaRPr lang="en-US" dirty="0"/>
          </a:p>
        </p:txBody>
      </p:sp>
      <p:grpSp>
        <p:nvGrpSpPr>
          <p:cNvPr id="4" name="Group 4"/>
          <p:cNvGrpSpPr>
            <a:grpSpLocks/>
          </p:cNvGrpSpPr>
          <p:nvPr/>
        </p:nvGrpSpPr>
        <p:grpSpPr bwMode="auto">
          <a:xfrm>
            <a:off x="1600200" y="5334000"/>
            <a:ext cx="3200400" cy="990600"/>
            <a:chOff x="912" y="3408"/>
            <a:chExt cx="1584" cy="480"/>
          </a:xfrm>
        </p:grpSpPr>
        <p:sp>
          <p:nvSpPr>
            <p:cNvPr id="5" name="Rectangle 5"/>
            <p:cNvSpPr>
              <a:spLocks noChangeArrowheads="1"/>
            </p:cNvSpPr>
            <p:nvPr/>
          </p:nvSpPr>
          <p:spPr bwMode="auto">
            <a:xfrm>
              <a:off x="912" y="3408"/>
              <a:ext cx="1584" cy="480"/>
            </a:xfrm>
            <a:prstGeom prst="rect">
              <a:avLst/>
            </a:prstGeom>
            <a:solidFill>
              <a:schemeClr val="accent1"/>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a:spcBef>
                  <a:spcPct val="20000"/>
                </a:spcBef>
                <a:buClr>
                  <a:schemeClr val="tx1"/>
                </a:buClr>
                <a:buSzPct val="75000"/>
                <a:buChar char="–"/>
                <a:defRPr sz="2400">
                  <a:solidFill>
                    <a:schemeClr val="tx1"/>
                  </a:solidFill>
                  <a:latin typeface="Arial" charset="0"/>
                </a:defRPr>
              </a:lvl2pPr>
              <a:lvl3pPr marL="1143000" indent="-22860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a:spcBef>
                  <a:spcPct val="20000"/>
                </a:spcBef>
                <a:buClr>
                  <a:schemeClr val="tx1"/>
                </a:buClr>
                <a:buSzPct val="80000"/>
                <a:buChar char="–"/>
                <a:defRPr>
                  <a:solidFill>
                    <a:schemeClr val="tx1"/>
                  </a:solidFill>
                  <a:latin typeface="Arial" charset="0"/>
                </a:defRPr>
              </a:lvl4pPr>
              <a:lvl5pPr marL="2057400" indent="-228600">
                <a:spcBef>
                  <a:spcPct val="20000"/>
                </a:spcBef>
                <a:buClr>
                  <a:schemeClr val="tx1"/>
                </a:buClr>
                <a:buSzPct val="65000"/>
                <a:buFont typeface="Wingdings" pitchFamily="2" charset="2"/>
                <a:buChar char="l"/>
                <a:defRPr>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9pPr>
            </a:lstStyle>
            <a:p>
              <a:pPr>
                <a:spcBef>
                  <a:spcPct val="0"/>
                </a:spcBef>
                <a:buClrTx/>
                <a:buSzTx/>
                <a:buFontTx/>
                <a:buNone/>
              </a:pPr>
              <a:endParaRPr lang="en-US" altLang="en-US" sz="1800"/>
            </a:p>
          </p:txBody>
        </p:sp>
        <p:pic>
          <p:nvPicPr>
            <p:cNvPr id="6" name="Picture 6" descr="Dss Logo Out 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 y="3424"/>
              <a:ext cx="1536"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Slide Number Placeholder 6"/>
          <p:cNvSpPr>
            <a:spLocks noGrp="1"/>
          </p:cNvSpPr>
          <p:nvPr>
            <p:ph type="sldNum" sz="quarter" idx="12"/>
          </p:nvPr>
        </p:nvSpPr>
        <p:spPr/>
        <p:txBody>
          <a:bodyPr/>
          <a:lstStyle/>
          <a:p>
            <a:fld id="{8F07DC19-F23B-41F4-8634-926C16317256}" type="slidenum">
              <a:rPr lang="en-US" smtClean="0"/>
              <a:t>1</a:t>
            </a:fld>
            <a:endParaRPr lang="en-US"/>
          </a:p>
        </p:txBody>
      </p:sp>
    </p:spTree>
    <p:extLst>
      <p:ext uri="{BB962C8B-B14F-4D97-AF65-F5344CB8AC3E}">
        <p14:creationId xmlns:p14="http://schemas.microsoft.com/office/powerpoint/2010/main" val="4177501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HCBS REQUIREMENTS FOR PROVIDER OWNED OR CONTROLLED RESIDENTIAL SETTINGS</a:t>
            </a:r>
            <a:endParaRPr lang="en-US" dirty="0"/>
          </a:p>
        </p:txBody>
      </p:sp>
      <p:sp>
        <p:nvSpPr>
          <p:cNvPr id="3" name="Content Placeholder 2"/>
          <p:cNvSpPr>
            <a:spLocks noGrp="1"/>
          </p:cNvSpPr>
          <p:nvPr>
            <p:ph idx="1"/>
          </p:nvPr>
        </p:nvSpPr>
        <p:spPr/>
        <p:txBody>
          <a:bodyPr>
            <a:normAutofit/>
          </a:bodyPr>
          <a:lstStyle/>
          <a:p>
            <a:endParaRPr lang="en-US" dirty="0"/>
          </a:p>
          <a:p>
            <a:r>
              <a:rPr lang="en-US" dirty="0"/>
              <a:t>Modifications of the additional requirements must be: </a:t>
            </a:r>
          </a:p>
          <a:p>
            <a:r>
              <a:rPr lang="en-US" dirty="0"/>
              <a:t>Supported by specific assessed need </a:t>
            </a:r>
          </a:p>
          <a:p>
            <a:r>
              <a:rPr lang="en-US" dirty="0"/>
              <a:t>Justified in the person-centered service plan </a:t>
            </a:r>
          </a:p>
          <a:p>
            <a:r>
              <a:rPr lang="en-US" dirty="0"/>
              <a:t>Documented in the person-centered service plan </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10</a:t>
            </a:fld>
            <a:endParaRPr lang="en-US"/>
          </a:p>
        </p:txBody>
      </p:sp>
    </p:spTree>
    <p:extLst>
      <p:ext uri="{BB962C8B-B14F-4D97-AF65-F5344CB8AC3E}">
        <p14:creationId xmlns:p14="http://schemas.microsoft.com/office/powerpoint/2010/main" val="1645026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HCBS REQUIREMENTS FOR PROVIDER OWNED OR CONTROLLED RESIDENTIAL SETTINGS</a:t>
            </a:r>
            <a:endParaRPr lang="en-US" dirty="0"/>
          </a:p>
        </p:txBody>
      </p:sp>
      <p:sp>
        <p:nvSpPr>
          <p:cNvPr id="3" name="Content Placeholder 2"/>
          <p:cNvSpPr>
            <a:spLocks noGrp="1"/>
          </p:cNvSpPr>
          <p:nvPr>
            <p:ph idx="1"/>
          </p:nvPr>
        </p:nvSpPr>
        <p:spPr/>
        <p:txBody>
          <a:bodyPr>
            <a:normAutofit/>
          </a:bodyPr>
          <a:lstStyle/>
          <a:p>
            <a:endParaRPr lang="en-US" dirty="0"/>
          </a:p>
          <a:p>
            <a:pPr marL="0" indent="0">
              <a:buNone/>
            </a:pPr>
            <a:r>
              <a:rPr lang="en-US" dirty="0"/>
              <a:t>Documentation in the person-centered service plan of modifications of the additional requirements includes: </a:t>
            </a:r>
          </a:p>
          <a:p>
            <a:r>
              <a:rPr lang="en-US" dirty="0"/>
              <a:t>Specific individualized assessed need </a:t>
            </a:r>
          </a:p>
          <a:p>
            <a:r>
              <a:rPr lang="en-US" dirty="0"/>
              <a:t>Prior interventions and supports including less intrusive methods </a:t>
            </a:r>
          </a:p>
          <a:p>
            <a:r>
              <a:rPr lang="en-US" dirty="0"/>
              <a:t>Description of condition proportionate to assessed need </a:t>
            </a:r>
          </a:p>
          <a:p>
            <a:r>
              <a:rPr lang="en-US" dirty="0"/>
              <a:t>Ongoing data measuring effectiveness of modification </a:t>
            </a:r>
          </a:p>
          <a:p>
            <a:r>
              <a:rPr lang="en-US" dirty="0"/>
              <a:t>Established time limits for periodic review of modifications </a:t>
            </a:r>
          </a:p>
          <a:p>
            <a:r>
              <a:rPr lang="en-US" dirty="0"/>
              <a:t>Individual’s informed consent </a:t>
            </a:r>
          </a:p>
          <a:p>
            <a:r>
              <a:rPr lang="en-US" dirty="0"/>
              <a:t>Assurance that interventions and supports will not cause harm </a:t>
            </a:r>
          </a:p>
        </p:txBody>
      </p:sp>
      <p:sp>
        <p:nvSpPr>
          <p:cNvPr id="4" name="Slide Number Placeholder 3"/>
          <p:cNvSpPr>
            <a:spLocks noGrp="1"/>
          </p:cNvSpPr>
          <p:nvPr>
            <p:ph type="sldNum" sz="quarter" idx="12"/>
          </p:nvPr>
        </p:nvSpPr>
        <p:spPr/>
        <p:txBody>
          <a:bodyPr/>
          <a:lstStyle/>
          <a:p>
            <a:fld id="{8F07DC19-F23B-41F4-8634-926C16317256}" type="slidenum">
              <a:rPr lang="en-US" smtClean="0"/>
              <a:t>11</a:t>
            </a:fld>
            <a:endParaRPr lang="en-US"/>
          </a:p>
        </p:txBody>
      </p:sp>
    </p:spTree>
    <p:extLst>
      <p:ext uri="{BB962C8B-B14F-4D97-AF65-F5344CB8AC3E}">
        <p14:creationId xmlns:p14="http://schemas.microsoft.com/office/powerpoint/2010/main" val="3417925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SETTINGS PRESUMED NOT TO BE HOME AND COMMUNITY BASED</a:t>
            </a:r>
            <a:endParaRPr lang="en-US" dirty="0"/>
          </a:p>
        </p:txBody>
      </p:sp>
      <p:sp>
        <p:nvSpPr>
          <p:cNvPr id="3" name="Content Placeholder 2"/>
          <p:cNvSpPr>
            <a:spLocks noGrp="1"/>
          </p:cNvSpPr>
          <p:nvPr>
            <p:ph idx="1"/>
          </p:nvPr>
        </p:nvSpPr>
        <p:spPr/>
        <p:txBody>
          <a:bodyPr>
            <a:normAutofit/>
          </a:bodyPr>
          <a:lstStyle/>
          <a:p>
            <a:endParaRPr lang="en-US" dirty="0"/>
          </a:p>
          <a:p>
            <a:endParaRPr lang="en-US" dirty="0"/>
          </a:p>
          <a:p>
            <a:r>
              <a:rPr lang="en-US" dirty="0"/>
              <a:t>Settings in a publicly or privately-owned facility providing inpatient treatment </a:t>
            </a:r>
          </a:p>
          <a:p>
            <a:r>
              <a:rPr lang="en-US" dirty="0"/>
              <a:t>•Settings on grounds of, or adjacent to, a public institution </a:t>
            </a:r>
          </a:p>
          <a:p>
            <a:r>
              <a:rPr lang="en-US" dirty="0"/>
              <a:t>•Settings with the effect of isolating individuals from the broader community of individuals not receiving Medicaid HCBS </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12</a:t>
            </a:fld>
            <a:endParaRPr lang="en-US"/>
          </a:p>
        </p:txBody>
      </p:sp>
    </p:spTree>
    <p:extLst>
      <p:ext uri="{BB962C8B-B14F-4D97-AF65-F5344CB8AC3E}">
        <p14:creationId xmlns:p14="http://schemas.microsoft.com/office/powerpoint/2010/main" val="352366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Kathy Bruni, </a:t>
            </a:r>
            <a:r>
              <a:rPr lang="en-US" smtClean="0"/>
              <a:t>Community Options Unit</a:t>
            </a:r>
            <a:r>
              <a:rPr lang="en-US" smtClean="0"/>
              <a:t>, </a:t>
            </a:r>
            <a:r>
              <a:rPr lang="en-US" dirty="0" smtClean="0"/>
              <a:t>DSS</a:t>
            </a:r>
          </a:p>
          <a:p>
            <a:r>
              <a:rPr lang="en-US" dirty="0" smtClean="0"/>
              <a:t>860-424-5177</a:t>
            </a:r>
          </a:p>
          <a:p>
            <a:r>
              <a:rPr lang="en-US" dirty="0" smtClean="0"/>
              <a:t>Kathy.a.bruni@ct.gov</a:t>
            </a:r>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13</a:t>
            </a:fld>
            <a:endParaRPr lang="en-US"/>
          </a:p>
        </p:txBody>
      </p:sp>
    </p:spTree>
    <p:extLst>
      <p:ext uri="{BB962C8B-B14F-4D97-AF65-F5344CB8AC3E}">
        <p14:creationId xmlns:p14="http://schemas.microsoft.com/office/powerpoint/2010/main" val="343383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 of the Final Rule</a:t>
            </a:r>
            <a:endParaRPr lang="en-US" dirty="0"/>
          </a:p>
        </p:txBody>
      </p:sp>
      <p:sp>
        <p:nvSpPr>
          <p:cNvPr id="3" name="Content Placeholder 2"/>
          <p:cNvSpPr>
            <a:spLocks noGrp="1"/>
          </p:cNvSpPr>
          <p:nvPr>
            <p:ph idx="1"/>
          </p:nvPr>
        </p:nvSpPr>
        <p:spPr/>
        <p:txBody>
          <a:bodyPr>
            <a:normAutofit/>
          </a:bodyPr>
          <a:lstStyle/>
          <a:p>
            <a:endParaRPr lang="en-US" dirty="0"/>
          </a:p>
          <a:p>
            <a:endParaRPr lang="en-US" dirty="0"/>
          </a:p>
          <a:p>
            <a:r>
              <a:rPr lang="en-US" dirty="0"/>
              <a:t>To ensure that individuals receiving long-term services and supports through home and community based service (HCBS) programs under the 1915(c), 1915(i) and 1915(k) Medicaid authorities have full access to benefits of community living and the opportunity to receive services in the most integrated setting appropriate </a:t>
            </a:r>
            <a:endParaRPr lang="en-US" dirty="0" smtClean="0"/>
          </a:p>
          <a:p>
            <a:endParaRPr lang="en-US" dirty="0"/>
          </a:p>
          <a:p>
            <a:endParaRPr lang="en-US" dirty="0"/>
          </a:p>
          <a:p>
            <a:r>
              <a:rPr lang="en-US" dirty="0"/>
              <a:t>To enhance the quality of HCBS and provide protections to participants </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2</a:t>
            </a:fld>
            <a:endParaRPr lang="en-US"/>
          </a:p>
        </p:txBody>
      </p:sp>
    </p:spTree>
    <p:extLst>
      <p:ext uri="{BB962C8B-B14F-4D97-AF65-F5344CB8AC3E}">
        <p14:creationId xmlns:p14="http://schemas.microsoft.com/office/powerpoint/2010/main" val="28773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 OF THE FINAL RULE</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a:t>The home and community-based setting requirements establish an outcome oriented definition that focuses on the nature and quality of individuals’ experiences </a:t>
            </a:r>
          </a:p>
          <a:p>
            <a:r>
              <a:rPr lang="en-US" dirty="0"/>
              <a:t>•The requirements maximize opportunities for individuals to have access to the benefits of community living and the opportunity to receive services in the most integrated setting </a:t>
            </a:r>
          </a:p>
          <a:p>
            <a:endParaRPr lang="en-US" dirty="0"/>
          </a:p>
          <a:p>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3</a:t>
            </a:fld>
            <a:endParaRPr lang="en-US"/>
          </a:p>
        </p:txBody>
      </p:sp>
    </p:spTree>
    <p:extLst>
      <p:ext uri="{BB962C8B-B14F-4D97-AF65-F5344CB8AC3E}">
        <p14:creationId xmlns:p14="http://schemas.microsoft.com/office/powerpoint/2010/main" val="1940518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HOME AND COMMUNITY BASED SETTINGS REQUIREMENTS</a:t>
            </a:r>
            <a:endParaRPr lang="en-US" dirty="0"/>
          </a:p>
        </p:txBody>
      </p:sp>
      <p:sp>
        <p:nvSpPr>
          <p:cNvPr id="3" name="Content Placeholder 2"/>
          <p:cNvSpPr>
            <a:spLocks noGrp="1"/>
          </p:cNvSpPr>
          <p:nvPr>
            <p:ph idx="1"/>
          </p:nvPr>
        </p:nvSpPr>
        <p:spPr/>
        <p:txBody>
          <a:bodyPr>
            <a:normAutofit/>
          </a:bodyPr>
          <a:lstStyle/>
          <a:p>
            <a:endParaRPr lang="en-US" dirty="0"/>
          </a:p>
          <a:p>
            <a:pPr marL="0" indent="0">
              <a:buNone/>
            </a:pPr>
            <a:r>
              <a:rPr lang="en-US" dirty="0"/>
              <a:t>The final rule establishes: </a:t>
            </a:r>
          </a:p>
          <a:p>
            <a:r>
              <a:rPr lang="en-US" dirty="0"/>
              <a:t>Mandatory requirements for the qualities of home and community-based settings including discretion for the Secretary to determine other appropriate qualities </a:t>
            </a:r>
          </a:p>
          <a:p>
            <a:r>
              <a:rPr lang="en-US" dirty="0"/>
              <a:t>Settings that are not home and community-based </a:t>
            </a:r>
          </a:p>
          <a:p>
            <a:r>
              <a:rPr lang="en-US" dirty="0"/>
              <a:t>Settings presumed not to be home and community-based </a:t>
            </a:r>
          </a:p>
          <a:p>
            <a:r>
              <a:rPr lang="en-US" dirty="0"/>
              <a:t>State compliance and transition requirements </a:t>
            </a:r>
          </a:p>
          <a:p>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4</a:t>
            </a:fld>
            <a:endParaRPr lang="en-US"/>
          </a:p>
        </p:txBody>
      </p:sp>
    </p:spTree>
    <p:extLst>
      <p:ext uri="{BB962C8B-B14F-4D97-AF65-F5344CB8AC3E}">
        <p14:creationId xmlns:p14="http://schemas.microsoft.com/office/powerpoint/2010/main" val="186249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HCBS SETTING REQUIREMENTS</a:t>
            </a:r>
            <a:endParaRPr lang="en-US" dirty="0"/>
          </a:p>
        </p:txBody>
      </p:sp>
      <p:sp>
        <p:nvSpPr>
          <p:cNvPr id="3" name="Content Placeholder 2"/>
          <p:cNvSpPr>
            <a:spLocks noGrp="1"/>
          </p:cNvSpPr>
          <p:nvPr>
            <p:ph idx="1"/>
          </p:nvPr>
        </p:nvSpPr>
        <p:spPr/>
        <p:txBody>
          <a:bodyPr>
            <a:normAutofit/>
          </a:bodyPr>
          <a:lstStyle/>
          <a:p>
            <a:endParaRPr lang="en-US" dirty="0"/>
          </a:p>
          <a:p>
            <a:pPr marL="0" indent="0">
              <a:buNone/>
            </a:pPr>
            <a:r>
              <a:rPr lang="en-US" dirty="0"/>
              <a:t>The Home and Community-Based setting: </a:t>
            </a:r>
          </a:p>
          <a:p>
            <a:r>
              <a:rPr lang="en-US" dirty="0"/>
              <a:t>Is integrated in and supports access to the greater community </a:t>
            </a:r>
          </a:p>
          <a:p>
            <a:r>
              <a:rPr lang="en-US" dirty="0"/>
              <a:t>Provides opportunities to seek employment and work in competitive integrated settings, engage in community life, and control personal resources </a:t>
            </a:r>
          </a:p>
          <a:p>
            <a:r>
              <a:rPr lang="en-US" dirty="0"/>
              <a:t>Ensures the individual receives services in the community to the same degree of access as individuals not receiving Medicaid home and community-based services </a:t>
            </a:r>
          </a:p>
          <a:p>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5</a:t>
            </a:fld>
            <a:endParaRPr lang="en-US"/>
          </a:p>
        </p:txBody>
      </p:sp>
    </p:spTree>
    <p:extLst>
      <p:ext uri="{BB962C8B-B14F-4D97-AF65-F5344CB8AC3E}">
        <p14:creationId xmlns:p14="http://schemas.microsoft.com/office/powerpoint/2010/main" val="3746170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HCBS SETTING REQUIREMENTS</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a:t>Is selected by the individual from among setting options, including non-disability specific settings and an option for a private unit in a residential </a:t>
            </a:r>
            <a:r>
              <a:rPr lang="en-US" dirty="0" smtClean="0"/>
              <a:t>setting</a:t>
            </a:r>
          </a:p>
          <a:p>
            <a:r>
              <a:rPr lang="en-US" dirty="0" smtClean="0"/>
              <a:t> </a:t>
            </a:r>
            <a:r>
              <a:rPr lang="en-US" dirty="0"/>
              <a:t>Person-centered service plans document the options based on the individual’s needs, preferences; and for residential settings, the individual’s resources </a:t>
            </a:r>
          </a:p>
          <a:p>
            <a:endParaRPr lang="en-US" dirty="0"/>
          </a:p>
          <a:p>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6</a:t>
            </a:fld>
            <a:endParaRPr lang="en-US"/>
          </a:p>
        </p:txBody>
      </p:sp>
    </p:spTree>
    <p:extLst>
      <p:ext uri="{BB962C8B-B14F-4D97-AF65-F5344CB8AC3E}">
        <p14:creationId xmlns:p14="http://schemas.microsoft.com/office/powerpoint/2010/main" val="1775418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HCBS SETTINGS REQUIREMENTS</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a:t>Ensures an individual’s rights of privacy, dignity, respect, and freedom from coercion and restraint </a:t>
            </a:r>
          </a:p>
          <a:p>
            <a:r>
              <a:rPr lang="en-US" dirty="0"/>
              <a:t>Optimizes individual initiative, autonomy, and independence in making life choices </a:t>
            </a:r>
          </a:p>
          <a:p>
            <a:r>
              <a:rPr lang="en-US" dirty="0"/>
              <a:t>Facilitates individual choice regarding services and supports, and who provides them </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7</a:t>
            </a:fld>
            <a:endParaRPr lang="en-US"/>
          </a:p>
        </p:txBody>
      </p:sp>
    </p:spTree>
    <p:extLst>
      <p:ext uri="{BB962C8B-B14F-4D97-AF65-F5344CB8AC3E}">
        <p14:creationId xmlns:p14="http://schemas.microsoft.com/office/powerpoint/2010/main" val="254085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SETTINGS REQUIREMENTS FOR  PROVIDER OWNED OR CONTROLLED SETTINGS</a:t>
            </a:r>
            <a:endParaRPr lang="en-US" dirty="0"/>
          </a:p>
        </p:txBody>
      </p:sp>
      <p:sp>
        <p:nvSpPr>
          <p:cNvPr id="3" name="Content Placeholder 2"/>
          <p:cNvSpPr>
            <a:spLocks noGrp="1"/>
          </p:cNvSpPr>
          <p:nvPr>
            <p:ph idx="1"/>
          </p:nvPr>
        </p:nvSpPr>
        <p:spPr/>
        <p:txBody>
          <a:bodyPr>
            <a:normAutofit/>
          </a:bodyPr>
          <a:lstStyle/>
          <a:p>
            <a:endParaRPr lang="en-US" dirty="0"/>
          </a:p>
          <a:p>
            <a:endParaRPr lang="en-US" dirty="0"/>
          </a:p>
          <a:p>
            <a:r>
              <a:rPr lang="en-US" dirty="0"/>
              <a:t>Specific unit/dwelling is owned, rented, or occupied under legally enforceable agreement </a:t>
            </a:r>
          </a:p>
          <a:p>
            <a:r>
              <a:rPr lang="en-US" dirty="0"/>
              <a:t>•Same responsibilities/protections from eviction as all tenants under landlord tenant law of state, county, city or other designated entity </a:t>
            </a:r>
          </a:p>
          <a:p>
            <a:r>
              <a:rPr lang="en-US" dirty="0"/>
              <a:t>•If tenant laws do not apply, state ensures lease, residency agreement or other written agreement is in place providing protections to address eviction processes and appeals comparable to those provided under the jurisdiction’s landlord tenant law </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8</a:t>
            </a:fld>
            <a:endParaRPr lang="en-US"/>
          </a:p>
        </p:txBody>
      </p:sp>
    </p:spTree>
    <p:extLst>
      <p:ext uri="{BB962C8B-B14F-4D97-AF65-F5344CB8AC3E}">
        <p14:creationId xmlns:p14="http://schemas.microsoft.com/office/powerpoint/2010/main" val="1372708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HCBS SETTINGS REQUIREMENTS FOR PROVIDER OWNED OR CONTROLLED RESIDENTIAL SETTINGS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a:p>
          <a:p>
            <a:endParaRPr lang="en-US" dirty="0"/>
          </a:p>
          <a:p>
            <a:r>
              <a:rPr lang="en-US" dirty="0"/>
              <a:t>Each individual has privacy in their sleeping or living unit </a:t>
            </a:r>
          </a:p>
          <a:p>
            <a:r>
              <a:rPr lang="en-US" dirty="0"/>
              <a:t>Units have lockable entrance doors, with the individual and appropriate staff having keys to doors as needed </a:t>
            </a:r>
          </a:p>
          <a:p>
            <a:r>
              <a:rPr lang="en-US" dirty="0"/>
              <a:t>Individuals sharing units have a choice of roommates </a:t>
            </a:r>
          </a:p>
          <a:p>
            <a:r>
              <a:rPr lang="en-US" dirty="0"/>
              <a:t>Individuals have the freedom to furnish and decorate their sleeping or living units within the lease or other agreement </a:t>
            </a:r>
          </a:p>
          <a:p>
            <a:r>
              <a:rPr lang="en-US" dirty="0"/>
              <a:t>Individuals have freedom and support to control their schedules and activities and have access to food any time </a:t>
            </a:r>
          </a:p>
          <a:p>
            <a:r>
              <a:rPr lang="en-US" dirty="0"/>
              <a:t>Individuals may have visitors at any time </a:t>
            </a:r>
          </a:p>
          <a:p>
            <a:r>
              <a:rPr lang="en-US" dirty="0"/>
              <a:t>Setting is physically accessible to the individual </a:t>
            </a:r>
          </a:p>
          <a:p>
            <a:endParaRPr lang="en-US" dirty="0"/>
          </a:p>
        </p:txBody>
      </p:sp>
      <p:sp>
        <p:nvSpPr>
          <p:cNvPr id="4" name="Slide Number Placeholder 3"/>
          <p:cNvSpPr>
            <a:spLocks noGrp="1"/>
          </p:cNvSpPr>
          <p:nvPr>
            <p:ph type="sldNum" sz="quarter" idx="12"/>
          </p:nvPr>
        </p:nvSpPr>
        <p:spPr/>
        <p:txBody>
          <a:bodyPr/>
          <a:lstStyle/>
          <a:p>
            <a:fld id="{8F07DC19-F23B-41F4-8634-926C16317256}" type="slidenum">
              <a:rPr lang="en-US" smtClean="0"/>
              <a:t>9</a:t>
            </a:fld>
            <a:endParaRPr lang="en-US"/>
          </a:p>
        </p:txBody>
      </p:sp>
    </p:spTree>
    <p:extLst>
      <p:ext uri="{BB962C8B-B14F-4D97-AF65-F5344CB8AC3E}">
        <p14:creationId xmlns:p14="http://schemas.microsoft.com/office/powerpoint/2010/main" val="9184161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34</TotalTime>
  <Words>693</Words>
  <Application>Microsoft Office PowerPoint</Application>
  <PresentationFormat>On-screen Show (4:3)</PresentationFormat>
  <Paragraphs>90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Angles</vt:lpstr>
      <vt:lpstr>CMS Final Rules</vt:lpstr>
      <vt:lpstr>Intent of the Final Rule</vt:lpstr>
      <vt:lpstr>HIGHLIGHTS OF THE FINAL RULE</vt:lpstr>
      <vt:lpstr>HOME AND COMMUNITY BASED SETTINGS REQUIREMENTS</vt:lpstr>
      <vt:lpstr>HCBS SETTING REQUIREMENTS</vt:lpstr>
      <vt:lpstr>HCBS SETTING REQUIREMENTS</vt:lpstr>
      <vt:lpstr>HCBS SETTINGS REQUIREMENTS</vt:lpstr>
      <vt:lpstr>SETTINGS REQUIREMENTS FOR  PROVIDER OWNED OR CONTROLLED SETTINGS</vt:lpstr>
      <vt:lpstr>HCBS SETTINGS REQUIREMENTS FOR PROVIDER OWNED OR CONTROLLED RESIDENTIAL SETTINGS</vt:lpstr>
      <vt:lpstr>HCBS REQUIREMENTS FOR PROVIDER OWNED OR CONTROLLED RESIDENTIAL SETTINGS</vt:lpstr>
      <vt:lpstr>HCBS REQUIREMENTS FOR PROVIDER OWNED OR CONTROLLED RESIDENTIAL SETTINGS</vt:lpstr>
      <vt:lpstr>SETTINGS PRESUMED NOT TO BE HOME AND COMMUNITY BASED</vt:lpstr>
      <vt:lpstr>QUESTIONS???</vt:lpstr>
    </vt:vector>
  </TitlesOfParts>
  <Company>State Of Connecticut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 Final Rules</dc:title>
  <dc:creator>PCS</dc:creator>
  <cp:lastModifiedBy>Bruni, Kathy A. (DSS)</cp:lastModifiedBy>
  <cp:revision>4</cp:revision>
  <dcterms:created xsi:type="dcterms:W3CDTF">2014-11-18T16:21:26Z</dcterms:created>
  <dcterms:modified xsi:type="dcterms:W3CDTF">2018-06-11T12:46:52Z</dcterms:modified>
</cp:coreProperties>
</file>