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6"/>
  </p:notesMasterIdLst>
  <p:sldIdLst>
    <p:sldId id="256" r:id="rId5"/>
    <p:sldId id="259" r:id="rId6"/>
    <p:sldId id="266" r:id="rId7"/>
    <p:sldId id="272" r:id="rId8"/>
    <p:sldId id="274" r:id="rId9"/>
    <p:sldId id="275" r:id="rId10"/>
    <p:sldId id="276" r:id="rId11"/>
    <p:sldId id="278" r:id="rId12"/>
    <p:sldId id="279" r:id="rId13"/>
    <p:sldId id="271"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910" autoAdjust="0"/>
  </p:normalViewPr>
  <p:slideViewPr>
    <p:cSldViewPr snapToGrid="0" showGuides="1">
      <p:cViewPr varScale="1">
        <p:scale>
          <a:sx n="80" d="100"/>
          <a:sy n="80" d="100"/>
        </p:scale>
        <p:origin x="557"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2/22/2022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224296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2/22/2022</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February 22, 2022</a:t>
            </a:r>
            <a:br>
              <a:rPr lang="en-US" dirty="0">
                <a:latin typeface="Gill Sans MT" panose="020B0502020104020203" pitchFamily="34" charset="0"/>
              </a:rPr>
            </a:br>
            <a:r>
              <a:rPr lang="en-US" dirty="0">
                <a:latin typeface="Gill Sans MT" panose="020B0502020104020203" pitchFamily="34" charset="0"/>
              </a:rPr>
              <a:t>12:00-12:30p</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586083"/>
          </a:xfrm>
        </p:spPr>
        <p:txBody>
          <a:bodyPr>
            <a:normAutofit fontScale="55000" lnSpcReduction="20000"/>
          </a:bodyPr>
          <a:lstStyle/>
          <a:p>
            <a:pPr algn="ctr"/>
            <a:r>
              <a:rPr lang="en-US" dirty="0">
                <a:latin typeface="Gill Sans MT" panose="020B0502020104020203" pitchFamily="34" charset="0"/>
              </a:rPr>
              <a:t>Ted Doolittle – CT Healthcare Advocate, </a:t>
            </a:r>
          </a:p>
          <a:p>
            <a:pPr algn="ctr"/>
            <a:r>
              <a:rPr lang="en-US" dirty="0">
                <a:latin typeface="Gill Sans MT" panose="020B0502020104020203" pitchFamily="34" charset="0"/>
              </a:rPr>
              <a:t>Adam Prizio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latin typeface="Gill Sans MT" panose="020B0502020104020203" pitchFamily="34" charset="0"/>
              </a:rPr>
              <a:t>OHA DOES NOT WANT TO BE THE “BEST KEPT SECRET IN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2726844"/>
          </a:xfrm>
        </p:spPr>
        <p:txBody>
          <a:bodyPr>
            <a:normAutofit fontScale="90000"/>
          </a:bodyPr>
          <a:lstStyle/>
          <a:p>
            <a:br>
              <a:rPr lang="en-US" dirty="0"/>
            </a:br>
            <a:r>
              <a:rPr lang="en-US" dirty="0"/>
              <a:t>	Thank you</a:t>
            </a:r>
            <a:br>
              <a:rPr lang="en-US" dirty="0"/>
            </a:br>
            <a:br>
              <a:rPr lang="en-US" dirty="0"/>
            </a:br>
            <a:r>
              <a:rPr lang="en-US" dirty="0"/>
              <a:t>	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111760" y="3156438"/>
            <a:ext cx="5140960" cy="2901462"/>
          </a:xfrm>
        </p:spPr>
        <p:txBody>
          <a:bodyPr/>
          <a:lstStyle/>
          <a:p>
            <a:r>
              <a:rPr lang="en-US" b="1" dirty="0">
                <a:solidFill>
                  <a:srgbClr val="0070C0"/>
                </a:solidFill>
              </a:rPr>
              <a:t>OFFICE OF THE HEALTHCARE ADVOCATE</a:t>
            </a:r>
          </a:p>
          <a:p>
            <a:r>
              <a:rPr lang="en-US"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dirty="0">
              <a:solidFill>
                <a:srgbClr val="00B0F0"/>
              </a:solidFill>
            </a:endParaRPr>
          </a:p>
          <a:p>
            <a:r>
              <a:rPr lang="en-US" dirty="0"/>
              <a:t>866-466-4446</a:t>
            </a:r>
          </a:p>
          <a:p>
            <a:r>
              <a:rPr lang="en-US"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606830"/>
            <a:ext cx="3475915" cy="3520440"/>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a:bodyPr>
          <a:lstStyle/>
          <a:p>
            <a:pPr algn="ctr"/>
            <a:r>
              <a:rPr lang="en-US" sz="2700" dirty="0">
                <a:latin typeface="Gill Sans MT" panose="020B0502020104020203" pitchFamily="34" charset="0"/>
              </a:rPr>
              <a:t>Balance Billing and the High Costs Out-of-Network Care</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What is Balance Billing?</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a:bodyPr>
          <a:lstStyle/>
          <a:p>
            <a:pPr lvl="1"/>
            <a:r>
              <a:rPr lang="en-US" dirty="0">
                <a:latin typeface="Gill Sans MT" panose="020B0502020104020203" pitchFamily="34" charset="0"/>
              </a:rPr>
              <a:t>Balance Billing is the difference between the “Allowed Amount” that is identified or negotiated by a carrier, and the amount that a provider charges.</a:t>
            </a:r>
          </a:p>
          <a:p>
            <a:pPr lvl="1"/>
            <a:r>
              <a:rPr lang="en-US" dirty="0">
                <a:latin typeface="Gill Sans MT" panose="020B0502020104020203" pitchFamily="34" charset="0"/>
              </a:rPr>
              <a:t>In-network providers, under CT law, are not allowed to bill you for any amount other than a co-pay, co-insurance, deductible, or other cost share as identified by your policy. C.G.S. 38a-477g.</a:t>
            </a:r>
          </a:p>
          <a:p>
            <a:pPr lvl="2"/>
            <a:r>
              <a:rPr lang="en-US" dirty="0">
                <a:latin typeface="Gill Sans MT" panose="020B0502020104020203" pitchFamily="34" charset="0"/>
              </a:rPr>
              <a:t>Mandatory language in any contract between an insurance carrier and a participating provider.</a:t>
            </a:r>
          </a:p>
          <a:p>
            <a:pPr lvl="1"/>
            <a:endParaRPr lang="en-US" dirty="0">
              <a:latin typeface="Gill Sans MT" panose="020B0502020104020203" pitchFamily="34" charset="0"/>
            </a:endParaRPr>
          </a:p>
          <a:p>
            <a:pPr lvl="1"/>
            <a:r>
              <a:rPr lang="en-US" dirty="0">
                <a:latin typeface="Gill Sans MT" panose="020B0502020104020203" pitchFamily="34" charset="0"/>
              </a:rPr>
              <a:t>Not the same as Surprise Billing</a:t>
            </a:r>
          </a:p>
          <a:p>
            <a:pPr lvl="2"/>
            <a:r>
              <a:rPr lang="en-US" dirty="0">
                <a:latin typeface="Gill Sans MT" panose="020B0502020104020203" pitchFamily="34" charset="0"/>
              </a:rPr>
              <a:t>Additional protections where an out-of-network provider treats the consumer while the consumer is being treated at an in-network facility </a:t>
            </a:r>
            <a:r>
              <a:rPr lang="en-US" b="1" dirty="0">
                <a:latin typeface="Gill Sans MT" panose="020B0502020104020203" pitchFamily="34" charset="0"/>
              </a:rPr>
              <a:t>and </a:t>
            </a:r>
            <a:r>
              <a:rPr lang="en-US" dirty="0">
                <a:latin typeface="Gill Sans MT" panose="020B0502020104020203" pitchFamily="34" charset="0"/>
              </a:rPr>
              <a:t>the consumer was not able to choose an in-network provider</a:t>
            </a:r>
          </a:p>
          <a:p>
            <a:pPr lvl="2"/>
            <a:r>
              <a:rPr lang="en-US" dirty="0">
                <a:latin typeface="Gill Sans MT" panose="020B0502020104020203" pitchFamily="34" charset="0"/>
              </a:rPr>
              <a:t>Must be billed and adjusted as in-network</a:t>
            </a:r>
          </a:p>
          <a:p>
            <a:pPr lvl="2"/>
            <a:r>
              <a:rPr lang="en-US" dirty="0">
                <a:latin typeface="Gill Sans MT" panose="020B0502020104020203" pitchFamily="34" charset="0"/>
              </a:rPr>
              <a:t>Provider cannot balance bill</a:t>
            </a:r>
          </a:p>
          <a:p>
            <a:pPr lvl="2"/>
            <a:endParaRPr lang="en-US" dirty="0">
              <a:latin typeface="Gill Sans MT" panose="020B0502020104020203" pitchFamily="34" charset="0"/>
            </a:endParaRPr>
          </a:p>
          <a:p>
            <a:pPr lvl="2"/>
            <a:endParaRPr lang="en-US" dirty="0">
              <a:latin typeface="Gill Sans MT" panose="020B0502020104020203" pitchFamily="34" charset="0"/>
            </a:endParaRPr>
          </a:p>
        </p:txBody>
      </p:sp>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9788-6DC3-4865-B073-94ABFDE3520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4624AE7-3FBF-46BD-9FAD-97D594E74DDE}"/>
              </a:ext>
            </a:extLst>
          </p:cNvPr>
          <p:cNvSpPr>
            <a:spLocks noGrp="1"/>
          </p:cNvSpPr>
          <p:nvPr>
            <p:ph idx="1"/>
          </p:nvPr>
        </p:nvSpPr>
        <p:spPr/>
        <p:txBody>
          <a:bodyPr/>
          <a:lstStyle/>
          <a:p>
            <a:r>
              <a:rPr lang="en-US" dirty="0"/>
              <a:t>Frequent appointments to out of network mental health provider</a:t>
            </a:r>
          </a:p>
          <a:p>
            <a:r>
              <a:rPr lang="en-US" dirty="0"/>
              <a:t>Paid out of pocket at time of treatment</a:t>
            </a:r>
          </a:p>
          <a:p>
            <a:r>
              <a:rPr lang="en-US" dirty="0"/>
              <a:t>Submitted receipts to carrier for reimbursement</a:t>
            </a:r>
          </a:p>
          <a:p>
            <a:endParaRPr lang="en-US" dirty="0"/>
          </a:p>
          <a:p>
            <a:r>
              <a:rPr lang="en-US" dirty="0"/>
              <a:t>Paid $18,000 annually to provider (about $360/week)</a:t>
            </a:r>
          </a:p>
          <a:p>
            <a:r>
              <a:rPr lang="en-US" dirty="0"/>
              <a:t>Reimbursed $2,400</a:t>
            </a:r>
          </a:p>
          <a:p>
            <a:endParaRPr lang="en-US" dirty="0"/>
          </a:p>
          <a:p>
            <a:r>
              <a:rPr lang="en-US" dirty="0"/>
              <a:t>Did not feel that his mental health visits were covered</a:t>
            </a:r>
          </a:p>
        </p:txBody>
      </p:sp>
      <p:sp>
        <p:nvSpPr>
          <p:cNvPr id="4" name="Footer Placeholder 3">
            <a:extLst>
              <a:ext uri="{FF2B5EF4-FFF2-40B4-BE49-F238E27FC236}">
                <a16:creationId xmlns:a16="http://schemas.microsoft.com/office/drawing/2014/main" id="{E3D485DA-3950-46C7-ADA2-41065DD92F59}"/>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100190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B54-A40F-40CD-8121-2489AEC7C3C6}"/>
              </a:ext>
            </a:extLst>
          </p:cNvPr>
          <p:cNvSpPr>
            <a:spLocks noGrp="1"/>
          </p:cNvSpPr>
          <p:nvPr>
            <p:ph type="title"/>
          </p:nvPr>
        </p:nvSpPr>
        <p:spPr/>
        <p:txBody>
          <a:bodyPr/>
          <a:lstStyle/>
          <a:p>
            <a:r>
              <a:rPr lang="en-US" dirty="0"/>
              <a:t>Case Study (cont’d)</a:t>
            </a:r>
          </a:p>
        </p:txBody>
      </p:sp>
      <p:sp>
        <p:nvSpPr>
          <p:cNvPr id="3" name="Content Placeholder 2">
            <a:extLst>
              <a:ext uri="{FF2B5EF4-FFF2-40B4-BE49-F238E27FC236}">
                <a16:creationId xmlns:a16="http://schemas.microsoft.com/office/drawing/2014/main" id="{EC237AA6-DCA9-4F7A-A1FE-0DFC17E5C999}"/>
              </a:ext>
            </a:extLst>
          </p:cNvPr>
          <p:cNvSpPr>
            <a:spLocks noGrp="1"/>
          </p:cNvSpPr>
          <p:nvPr>
            <p:ph idx="1"/>
          </p:nvPr>
        </p:nvSpPr>
        <p:spPr/>
        <p:txBody>
          <a:bodyPr>
            <a:normAutofit lnSpcReduction="10000"/>
          </a:bodyPr>
          <a:lstStyle/>
          <a:p>
            <a:r>
              <a:rPr lang="en-US" dirty="0"/>
              <a:t>Carrier entitled to pay “allowed amount” which is less than billed amount.</a:t>
            </a:r>
          </a:p>
          <a:p>
            <a:pPr lvl="1"/>
            <a:r>
              <a:rPr lang="en-US" dirty="0"/>
              <a:t>Allowed amount in this case approx. 66% of billed amount</a:t>
            </a:r>
          </a:p>
          <a:p>
            <a:pPr lvl="1"/>
            <a:r>
              <a:rPr lang="en-US" dirty="0"/>
              <a:t>Allowed amount was in line with usual &amp; customary amount available at Fairhealthconsumer.org</a:t>
            </a:r>
          </a:p>
          <a:p>
            <a:r>
              <a:rPr lang="en-US" dirty="0"/>
              <a:t>Billed $18,000</a:t>
            </a:r>
          </a:p>
          <a:p>
            <a:r>
              <a:rPr lang="en-US" dirty="0"/>
              <a:t>Allowed $12,000</a:t>
            </a:r>
          </a:p>
          <a:p>
            <a:r>
              <a:rPr lang="en-US" dirty="0"/>
              <a:t>“Balance billed” $6,000</a:t>
            </a:r>
          </a:p>
          <a:p>
            <a:endParaRPr lang="en-US" dirty="0"/>
          </a:p>
          <a:p>
            <a:r>
              <a:rPr lang="en-US" dirty="0"/>
              <a:t>How do we get from $12,000 to $2,400?</a:t>
            </a:r>
          </a:p>
        </p:txBody>
      </p:sp>
      <p:sp>
        <p:nvSpPr>
          <p:cNvPr id="4" name="Footer Placeholder 3">
            <a:extLst>
              <a:ext uri="{FF2B5EF4-FFF2-40B4-BE49-F238E27FC236}">
                <a16:creationId xmlns:a16="http://schemas.microsoft.com/office/drawing/2014/main" id="{403649C5-AECC-49F3-976F-FE1C7FDCAC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32078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B54-A40F-40CD-8121-2489AEC7C3C6}"/>
              </a:ext>
            </a:extLst>
          </p:cNvPr>
          <p:cNvSpPr>
            <a:spLocks noGrp="1"/>
          </p:cNvSpPr>
          <p:nvPr>
            <p:ph type="title"/>
          </p:nvPr>
        </p:nvSpPr>
        <p:spPr/>
        <p:txBody>
          <a:bodyPr/>
          <a:lstStyle/>
          <a:p>
            <a:r>
              <a:rPr lang="en-US" dirty="0"/>
              <a:t>Case Study (cont’d)</a:t>
            </a:r>
          </a:p>
        </p:txBody>
      </p:sp>
      <p:sp>
        <p:nvSpPr>
          <p:cNvPr id="3" name="Content Placeholder 2">
            <a:extLst>
              <a:ext uri="{FF2B5EF4-FFF2-40B4-BE49-F238E27FC236}">
                <a16:creationId xmlns:a16="http://schemas.microsoft.com/office/drawing/2014/main" id="{EC237AA6-DCA9-4F7A-A1FE-0DFC17E5C999}"/>
              </a:ext>
            </a:extLst>
          </p:cNvPr>
          <p:cNvSpPr>
            <a:spLocks noGrp="1"/>
          </p:cNvSpPr>
          <p:nvPr>
            <p:ph idx="1"/>
          </p:nvPr>
        </p:nvSpPr>
        <p:spPr/>
        <p:txBody>
          <a:bodyPr>
            <a:normAutofit/>
          </a:bodyPr>
          <a:lstStyle/>
          <a:p>
            <a:r>
              <a:rPr lang="en-US" dirty="0"/>
              <a:t>Carrier allowed $12,000 </a:t>
            </a:r>
          </a:p>
          <a:p>
            <a:r>
              <a:rPr lang="en-US" dirty="0"/>
              <a:t>Out-of-Network Deductible of $8,000</a:t>
            </a:r>
          </a:p>
          <a:p>
            <a:r>
              <a:rPr lang="en-US" dirty="0"/>
              <a:t>Carrier starts paying at $4,000 after deductible is met</a:t>
            </a:r>
          </a:p>
          <a:p>
            <a:endParaRPr lang="en-US" dirty="0"/>
          </a:p>
          <a:p>
            <a:r>
              <a:rPr lang="en-US" dirty="0"/>
              <a:t>Consumer was in-network for all other health claims</a:t>
            </a:r>
          </a:p>
          <a:p>
            <a:pPr lvl="1"/>
            <a:r>
              <a:rPr lang="en-US" dirty="0"/>
              <a:t>None of his doctor’s appointments, treatments, ER visits, &amp;c., applied to out-of-network deductible</a:t>
            </a:r>
          </a:p>
        </p:txBody>
      </p:sp>
      <p:sp>
        <p:nvSpPr>
          <p:cNvPr id="4" name="Footer Placeholder 3">
            <a:extLst>
              <a:ext uri="{FF2B5EF4-FFF2-40B4-BE49-F238E27FC236}">
                <a16:creationId xmlns:a16="http://schemas.microsoft.com/office/drawing/2014/main" id="{403649C5-AECC-49F3-976F-FE1C7FDCAC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423227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B54-A40F-40CD-8121-2489AEC7C3C6}"/>
              </a:ext>
            </a:extLst>
          </p:cNvPr>
          <p:cNvSpPr>
            <a:spLocks noGrp="1"/>
          </p:cNvSpPr>
          <p:nvPr>
            <p:ph type="title"/>
          </p:nvPr>
        </p:nvSpPr>
        <p:spPr/>
        <p:txBody>
          <a:bodyPr/>
          <a:lstStyle/>
          <a:p>
            <a:r>
              <a:rPr lang="en-US" dirty="0"/>
              <a:t>Case Study (cont’d)</a:t>
            </a:r>
          </a:p>
        </p:txBody>
      </p:sp>
      <p:sp>
        <p:nvSpPr>
          <p:cNvPr id="3" name="Content Placeholder 2">
            <a:extLst>
              <a:ext uri="{FF2B5EF4-FFF2-40B4-BE49-F238E27FC236}">
                <a16:creationId xmlns:a16="http://schemas.microsoft.com/office/drawing/2014/main" id="{EC237AA6-DCA9-4F7A-A1FE-0DFC17E5C999}"/>
              </a:ext>
            </a:extLst>
          </p:cNvPr>
          <p:cNvSpPr>
            <a:spLocks noGrp="1"/>
          </p:cNvSpPr>
          <p:nvPr>
            <p:ph idx="1"/>
          </p:nvPr>
        </p:nvSpPr>
        <p:spPr/>
        <p:txBody>
          <a:bodyPr>
            <a:normAutofit fontScale="92500" lnSpcReduction="10000"/>
          </a:bodyPr>
          <a:lstStyle/>
          <a:p>
            <a:r>
              <a:rPr lang="en-US" dirty="0"/>
              <a:t>Plan starts paying at $4,000</a:t>
            </a:r>
          </a:p>
          <a:p>
            <a:r>
              <a:rPr lang="en-US" dirty="0"/>
              <a:t>Plan has an out-of-network coinsurance of 40% </a:t>
            </a:r>
          </a:p>
          <a:p>
            <a:pPr lvl="1"/>
            <a:r>
              <a:rPr lang="en-US" dirty="0"/>
              <a:t>In-network coinsurance 20%</a:t>
            </a:r>
          </a:p>
          <a:p>
            <a:pPr lvl="1"/>
            <a:endParaRPr lang="en-US" dirty="0"/>
          </a:p>
          <a:p>
            <a:r>
              <a:rPr lang="en-US" dirty="0"/>
              <a:t>Consumer responsible for coinsurance of 40% of $4,000 = $1,600</a:t>
            </a:r>
          </a:p>
          <a:p>
            <a:r>
              <a:rPr lang="en-US" dirty="0"/>
              <a:t>Plan pays $2,400 under the terms of the policy</a:t>
            </a:r>
          </a:p>
          <a:p>
            <a:endParaRPr lang="en-US" dirty="0"/>
          </a:p>
          <a:p>
            <a:r>
              <a:rPr lang="en-US" dirty="0"/>
              <a:t>Consumer paid $18,000 and was reimbursed $2,400.</a:t>
            </a:r>
          </a:p>
          <a:p>
            <a:pPr lvl="1"/>
            <a:r>
              <a:rPr lang="en-US" dirty="0"/>
              <a:t>Paid premiums</a:t>
            </a:r>
          </a:p>
          <a:p>
            <a:pPr lvl="1"/>
            <a:r>
              <a:rPr lang="en-US" dirty="0"/>
              <a:t>Paid toward in-network deductible</a:t>
            </a:r>
          </a:p>
          <a:p>
            <a:pPr lvl="1"/>
            <a:r>
              <a:rPr lang="en-US" dirty="0"/>
              <a:t>Spent time submitting claims for reimbursement</a:t>
            </a:r>
          </a:p>
        </p:txBody>
      </p:sp>
      <p:sp>
        <p:nvSpPr>
          <p:cNvPr id="4" name="Footer Placeholder 3">
            <a:extLst>
              <a:ext uri="{FF2B5EF4-FFF2-40B4-BE49-F238E27FC236}">
                <a16:creationId xmlns:a16="http://schemas.microsoft.com/office/drawing/2014/main" id="{403649C5-AECC-49F3-976F-FE1C7FDCAC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133974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0A74-1313-4432-BF72-E4DD7FD98707}"/>
              </a:ext>
            </a:extLst>
          </p:cNvPr>
          <p:cNvSpPr>
            <a:spLocks noGrp="1"/>
          </p:cNvSpPr>
          <p:nvPr>
            <p:ph type="title"/>
          </p:nvPr>
        </p:nvSpPr>
        <p:spPr/>
        <p:txBody>
          <a:bodyPr/>
          <a:lstStyle/>
          <a:p>
            <a:r>
              <a:rPr lang="en-US" dirty="0"/>
              <a:t>Case Study Conclusions</a:t>
            </a:r>
          </a:p>
        </p:txBody>
      </p:sp>
      <p:sp>
        <p:nvSpPr>
          <p:cNvPr id="3" name="Content Placeholder 2">
            <a:extLst>
              <a:ext uri="{FF2B5EF4-FFF2-40B4-BE49-F238E27FC236}">
                <a16:creationId xmlns:a16="http://schemas.microsoft.com/office/drawing/2014/main" id="{E92327FC-A7D1-4BEC-BDB3-C679073B1C22}"/>
              </a:ext>
            </a:extLst>
          </p:cNvPr>
          <p:cNvSpPr>
            <a:spLocks noGrp="1"/>
          </p:cNvSpPr>
          <p:nvPr>
            <p:ph idx="1"/>
          </p:nvPr>
        </p:nvSpPr>
        <p:spPr/>
        <p:txBody>
          <a:bodyPr>
            <a:normAutofit lnSpcReduction="10000"/>
          </a:bodyPr>
          <a:lstStyle/>
          <a:p>
            <a:r>
              <a:rPr lang="en-US" dirty="0"/>
              <a:t>Consumers give up a lot of protections when they see out-of-network providers</a:t>
            </a:r>
          </a:p>
          <a:p>
            <a:pPr lvl="1"/>
            <a:r>
              <a:rPr lang="en-US" dirty="0"/>
              <a:t>Those protections show up in your checkbook</a:t>
            </a:r>
          </a:p>
          <a:p>
            <a:r>
              <a:rPr lang="en-US" dirty="0"/>
              <a:t>Likely to happen with out-of-network providers who are seen frequently</a:t>
            </a:r>
          </a:p>
          <a:p>
            <a:pPr lvl="1"/>
            <a:r>
              <a:rPr lang="en-US" dirty="0"/>
              <a:t>Physical, Occupational, or Speech Therapy</a:t>
            </a:r>
          </a:p>
          <a:p>
            <a:pPr lvl="1"/>
            <a:r>
              <a:rPr lang="en-US" dirty="0"/>
              <a:t>Substance Abuse</a:t>
            </a:r>
          </a:p>
          <a:p>
            <a:pPr lvl="1"/>
            <a:r>
              <a:rPr lang="en-US" dirty="0"/>
              <a:t>Mental Health</a:t>
            </a:r>
          </a:p>
          <a:p>
            <a:r>
              <a:rPr lang="en-US" dirty="0"/>
              <a:t>Carriers are required to have an adequate network of providers to meet member’s needs without unreasonable travel or delay. C.G.S. 38a-472f</a:t>
            </a:r>
          </a:p>
        </p:txBody>
      </p:sp>
      <p:sp>
        <p:nvSpPr>
          <p:cNvPr id="4" name="Footer Placeholder 3">
            <a:extLst>
              <a:ext uri="{FF2B5EF4-FFF2-40B4-BE49-F238E27FC236}">
                <a16:creationId xmlns:a16="http://schemas.microsoft.com/office/drawing/2014/main" id="{368BA3E1-8288-4813-BB2B-05B3C9FC0D8E}"/>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033112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11273</TotalTime>
  <Words>742</Words>
  <Application>Microsoft Office PowerPoint</Application>
  <PresentationFormat>Widescreen</PresentationFormat>
  <Paragraphs>83</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Gill Sans MT</vt:lpstr>
      <vt:lpstr>open-sans</vt:lpstr>
      <vt:lpstr>Wingdings 2</vt:lpstr>
      <vt:lpstr>Office Theme</vt:lpstr>
      <vt:lpstr>Lunch &amp; Learn with OHA February 22, 2022 12:00-12:30p</vt:lpstr>
      <vt:lpstr>Introduction</vt:lpstr>
      <vt:lpstr>Balance Billing and the High Costs Out-of-Network Care</vt:lpstr>
      <vt:lpstr>What is Balance Billing?</vt:lpstr>
      <vt:lpstr>Case Study</vt:lpstr>
      <vt:lpstr>Case Study (cont’d)</vt:lpstr>
      <vt:lpstr>Case Study (cont’d)</vt:lpstr>
      <vt:lpstr>Case Study (cont’d)</vt:lpstr>
      <vt:lpstr>Case Study Conclusions</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Prizio, Adam</cp:lastModifiedBy>
  <cp:revision>18</cp:revision>
  <dcterms:created xsi:type="dcterms:W3CDTF">2021-09-13T14:25:51Z</dcterms:created>
  <dcterms:modified xsi:type="dcterms:W3CDTF">2022-02-22T14:53:38Z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