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85" r:id="rId4"/>
  </p:sldMasterIdLst>
  <p:notesMasterIdLst>
    <p:notesMasterId r:id="rId21"/>
  </p:notesMasterIdLst>
  <p:sldIdLst>
    <p:sldId id="256" r:id="rId5"/>
    <p:sldId id="259" r:id="rId6"/>
    <p:sldId id="266" r:id="rId7"/>
    <p:sldId id="272" r:id="rId8"/>
    <p:sldId id="274" r:id="rId9"/>
    <p:sldId id="275" r:id="rId10"/>
    <p:sldId id="276" r:id="rId11"/>
    <p:sldId id="278" r:id="rId12"/>
    <p:sldId id="279" r:id="rId13"/>
    <p:sldId id="280" r:id="rId14"/>
    <p:sldId id="281" r:id="rId15"/>
    <p:sldId id="282" r:id="rId16"/>
    <p:sldId id="283" r:id="rId17"/>
    <p:sldId id="284" r:id="rId18"/>
    <p:sldId id="271" r:id="rId19"/>
    <p:sldId id="263"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5359"/>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58" autoAdjust="0"/>
    <p:restoredTop sz="93910" autoAdjust="0"/>
  </p:normalViewPr>
  <p:slideViewPr>
    <p:cSldViewPr snapToGrid="0" showGuides="1">
      <p:cViewPr varScale="1">
        <p:scale>
          <a:sx n="80" d="100"/>
          <a:sy n="80" d="100"/>
        </p:scale>
        <p:origin x="557" y="67"/>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PrizioAd\Downloads\raw_data.csv"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026B-4246-9775-603A75908E05}"/>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026B-4246-9775-603A75908E05}"/>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026B-4246-9775-603A75908E05}"/>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026B-4246-9775-603A75908E05}"/>
              </c:ext>
            </c:extLst>
          </c:dPt>
          <c:dPt>
            <c:idx val="4"/>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026B-4246-9775-603A75908E05}"/>
              </c:ext>
            </c:extLst>
          </c:dPt>
          <c:dPt>
            <c:idx val="5"/>
            <c:bubble3D val="0"/>
            <c:spPr>
              <a:solidFill>
                <a:schemeClr val="accent6"/>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B-026B-4246-9775-603A75908E05}"/>
              </c:ext>
            </c:extLst>
          </c:dPt>
          <c:dPt>
            <c:idx val="6"/>
            <c:bubble3D val="0"/>
            <c:spPr>
              <a:solidFill>
                <a:schemeClr val="accent1">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D-026B-4246-9775-603A75908E05}"/>
              </c:ext>
            </c:extLst>
          </c:dPt>
          <c:dPt>
            <c:idx val="7"/>
            <c:bubble3D val="0"/>
            <c:spPr>
              <a:solidFill>
                <a:schemeClr val="accent2">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F-026B-4246-9775-603A75908E05}"/>
              </c:ext>
            </c:extLst>
          </c:dPt>
          <c:dPt>
            <c:idx val="8"/>
            <c:bubble3D val="0"/>
            <c:spPr>
              <a:solidFill>
                <a:schemeClr val="accent3">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1-026B-4246-9775-603A75908E05}"/>
              </c:ext>
            </c:extLst>
          </c:dPt>
          <c:dLbls>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1-026B-4246-9775-603A75908E05}"/>
                </c:ext>
              </c:extLst>
            </c:dLbl>
            <c:dLbl>
              <c:idx val="1"/>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3-026B-4246-9775-603A75908E05}"/>
                </c:ext>
              </c:extLst>
            </c:dLbl>
            <c:dLbl>
              <c:idx val="2"/>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5-026B-4246-9775-603A75908E05}"/>
                </c:ext>
              </c:extLst>
            </c:dLbl>
            <c:dLbl>
              <c:idx val="3"/>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4"/>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7-026B-4246-9775-603A75908E05}"/>
                </c:ext>
              </c:extLst>
            </c:dLbl>
            <c:dLbl>
              <c:idx val="4"/>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5"/>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9-026B-4246-9775-603A75908E05}"/>
                </c:ext>
              </c:extLst>
            </c:dLbl>
            <c:dLbl>
              <c:idx val="5"/>
              <c:layout>
                <c:manualLayout>
                  <c:x val="-7.1759259259259259E-2"/>
                  <c:y val="-2.7777777777777779E-3"/>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6"/>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026B-4246-9775-603A75908E05}"/>
                </c:ext>
              </c:extLst>
            </c:dLbl>
            <c:dLbl>
              <c:idx val="6"/>
              <c:layout>
                <c:manualLayout>
                  <c:x val="-3.9351851851851853E-2"/>
                  <c:y val="0"/>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lumMod val="60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D-026B-4246-9775-603A75908E05}"/>
                </c:ext>
              </c:extLst>
            </c:dLbl>
            <c:dLbl>
              <c:idx val="7"/>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lumMod val="60000"/>
                        </a:schemeClr>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F-026B-4246-9775-603A75908E05}"/>
                </c:ext>
              </c:extLst>
            </c:dLbl>
            <c:dLbl>
              <c:idx val="8"/>
              <c:layout>
                <c:manualLayout>
                  <c:x val="0.1064814814814814"/>
                  <c:y val="0"/>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lumMod val="60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1-026B-4246-9775-603A75908E05}"/>
                </c:ext>
              </c:extLst>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raw_data!$B$3:$J$3</c:f>
              <c:strCache>
                <c:ptCount val="9"/>
                <c:pt idx="0">
                  <c:v>Employer Only</c:v>
                </c:pt>
                <c:pt idx="1">
                  <c:v>Medicaid Only</c:v>
                </c:pt>
                <c:pt idx="2">
                  <c:v>Medicare and Private Insurance</c:v>
                </c:pt>
                <c:pt idx="3">
                  <c:v>Medicare Only</c:v>
                </c:pt>
                <c:pt idx="4">
                  <c:v>Uninsured</c:v>
                </c:pt>
                <c:pt idx="5">
                  <c:v>Non-group Only</c:v>
                </c:pt>
                <c:pt idx="6">
                  <c:v>Medicaid and Medicare</c:v>
                </c:pt>
                <c:pt idx="7">
                  <c:v>Medicaid and Private Insurance</c:v>
                </c:pt>
                <c:pt idx="8">
                  <c:v>Military</c:v>
                </c:pt>
              </c:strCache>
            </c:strRef>
          </c:cat>
          <c:val>
            <c:numRef>
              <c:f>raw_data!$B$4:$J$4</c:f>
              <c:numCache>
                <c:formatCode>General</c:formatCode>
                <c:ptCount val="9"/>
                <c:pt idx="0">
                  <c:v>1827200</c:v>
                </c:pt>
                <c:pt idx="1">
                  <c:v>549200</c:v>
                </c:pt>
                <c:pt idx="2">
                  <c:v>283000</c:v>
                </c:pt>
                <c:pt idx="3">
                  <c:v>204900</c:v>
                </c:pt>
                <c:pt idx="4">
                  <c:v>204500</c:v>
                </c:pt>
                <c:pt idx="5">
                  <c:v>165900</c:v>
                </c:pt>
                <c:pt idx="6">
                  <c:v>129700</c:v>
                </c:pt>
                <c:pt idx="7">
                  <c:v>65000</c:v>
                </c:pt>
                <c:pt idx="8">
                  <c:v>23900</c:v>
                </c:pt>
              </c:numCache>
            </c:numRef>
          </c:val>
          <c:extLst>
            <c:ext xmlns:c16="http://schemas.microsoft.com/office/drawing/2014/chart" uri="{C3380CC4-5D6E-409C-BE32-E72D297353CC}">
              <c16:uniqueId val="{00000012-026B-4246-9775-603A75908E05}"/>
            </c:ext>
          </c:extLst>
        </c:ser>
        <c:ser>
          <c:idx val="1"/>
          <c:order val="1"/>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4-026B-4246-9775-603A75908E05}"/>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6-026B-4246-9775-603A75908E05}"/>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8-026B-4246-9775-603A75908E05}"/>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A-026B-4246-9775-603A75908E05}"/>
              </c:ext>
            </c:extLst>
          </c:dPt>
          <c:dPt>
            <c:idx val="4"/>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C-026B-4246-9775-603A75908E05}"/>
              </c:ext>
            </c:extLst>
          </c:dPt>
          <c:dPt>
            <c:idx val="5"/>
            <c:bubble3D val="0"/>
            <c:spPr>
              <a:solidFill>
                <a:schemeClr val="accent6"/>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E-026B-4246-9775-603A75908E05}"/>
              </c:ext>
            </c:extLst>
          </c:dPt>
          <c:dPt>
            <c:idx val="6"/>
            <c:bubble3D val="0"/>
            <c:spPr>
              <a:solidFill>
                <a:schemeClr val="accent1">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20-026B-4246-9775-603A75908E05}"/>
              </c:ext>
            </c:extLst>
          </c:dPt>
          <c:dPt>
            <c:idx val="7"/>
            <c:bubble3D val="0"/>
            <c:spPr>
              <a:solidFill>
                <a:schemeClr val="accent2">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22-026B-4246-9775-603A75908E05}"/>
              </c:ext>
            </c:extLst>
          </c:dPt>
          <c:dPt>
            <c:idx val="8"/>
            <c:bubble3D val="0"/>
            <c:spPr>
              <a:solidFill>
                <a:schemeClr val="accent3">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24-026B-4246-9775-603A75908E05}"/>
              </c:ext>
            </c:extLst>
          </c:dPt>
          <c:dLbls>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14-026B-4246-9775-603A75908E05}"/>
                </c:ext>
              </c:extLst>
            </c:dLbl>
            <c:dLbl>
              <c:idx val="1"/>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16-026B-4246-9775-603A75908E05}"/>
                </c:ext>
              </c:extLst>
            </c:dLbl>
            <c:dLbl>
              <c:idx val="2"/>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18-026B-4246-9775-603A75908E05}"/>
                </c:ext>
              </c:extLst>
            </c:dLbl>
            <c:dLbl>
              <c:idx val="3"/>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4"/>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1A-026B-4246-9775-603A75908E05}"/>
                </c:ext>
              </c:extLst>
            </c:dLbl>
            <c:dLbl>
              <c:idx val="4"/>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5"/>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1C-026B-4246-9775-603A75908E05}"/>
                </c:ext>
              </c:extLst>
            </c:dLbl>
            <c:dLbl>
              <c:idx val="5"/>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6"/>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1E-026B-4246-9775-603A75908E05}"/>
                </c:ext>
              </c:extLst>
            </c:dLbl>
            <c:dLbl>
              <c:idx val="6"/>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lumMod val="60000"/>
                        </a:schemeClr>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20-026B-4246-9775-603A75908E05}"/>
                </c:ext>
              </c:extLst>
            </c:dLbl>
            <c:dLbl>
              <c:idx val="7"/>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lumMod val="60000"/>
                        </a:schemeClr>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22-026B-4246-9775-603A75908E05}"/>
                </c:ext>
              </c:extLst>
            </c:dLbl>
            <c:dLbl>
              <c:idx val="8"/>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lumMod val="60000"/>
                        </a:schemeClr>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24-026B-4246-9775-603A75908E05}"/>
                </c:ext>
              </c:extLst>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raw_data!$B$3:$J$3</c:f>
              <c:strCache>
                <c:ptCount val="9"/>
                <c:pt idx="0">
                  <c:v>Employer Only</c:v>
                </c:pt>
                <c:pt idx="1">
                  <c:v>Medicaid Only</c:v>
                </c:pt>
                <c:pt idx="2">
                  <c:v>Medicare and Private Insurance</c:v>
                </c:pt>
                <c:pt idx="3">
                  <c:v>Medicare Only</c:v>
                </c:pt>
                <c:pt idx="4">
                  <c:v>Uninsured</c:v>
                </c:pt>
                <c:pt idx="5">
                  <c:v>Non-group Only</c:v>
                </c:pt>
                <c:pt idx="6">
                  <c:v>Medicaid and Medicare</c:v>
                </c:pt>
                <c:pt idx="7">
                  <c:v>Medicaid and Private Insurance</c:v>
                </c:pt>
                <c:pt idx="8">
                  <c:v>Military</c:v>
                </c:pt>
              </c:strCache>
            </c:strRef>
          </c:cat>
          <c:val>
            <c:numRef>
              <c:f>raw_data!$B$5:$J$5</c:f>
              <c:numCache>
                <c:formatCode>0.0%</c:formatCode>
                <c:ptCount val="9"/>
                <c:pt idx="0">
                  <c:v>0.52911707641965655</c:v>
                </c:pt>
                <c:pt idx="1">
                  <c:v>0.15903628413401674</c:v>
                </c:pt>
                <c:pt idx="2">
                  <c:v>8.1950597978744974E-2</c:v>
                </c:pt>
                <c:pt idx="3">
                  <c:v>5.9334549561289203E-2</c:v>
                </c:pt>
                <c:pt idx="4">
                  <c:v>5.9218718327396981E-2</c:v>
                </c:pt>
                <c:pt idx="5">
                  <c:v>4.8041004256797845E-2</c:v>
                </c:pt>
                <c:pt idx="6">
                  <c:v>3.7558277589552019E-2</c:v>
                </c:pt>
                <c:pt idx="7">
                  <c:v>1.8822575507485593E-2</c:v>
                </c:pt>
                <c:pt idx="8">
                  <c:v>6.9209162250600878E-3</c:v>
                </c:pt>
              </c:numCache>
            </c:numRef>
          </c:val>
          <c:extLst>
            <c:ext xmlns:c16="http://schemas.microsoft.com/office/drawing/2014/chart" uri="{C3380CC4-5D6E-409C-BE32-E72D297353CC}">
              <c16:uniqueId val="{00000025-026B-4246-9775-603A75908E05}"/>
            </c:ext>
          </c:extLst>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image" Target="../media/image6.jpg"/><Relationship Id="rId4" Type="http://schemas.openxmlformats.org/officeDocument/2006/relationships/image" Target="../media/image9.jpg"/></Relationships>
</file>

<file path=ppt/diagrams/_rels/drawing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image" Target="../media/image6.jpg"/><Relationship Id="rId4" Type="http://schemas.openxmlformats.org/officeDocument/2006/relationships/image" Target="../media/image9.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29FAC1-0F73-4EB4-910B-0D8C8E5B2127}"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en-US"/>
        </a:p>
      </dgm:t>
    </dgm:pt>
    <dgm:pt modelId="{7CCE2767-7DFB-46F3-BDAB-FB9D7BCD1EAF}">
      <dgm:prSet phldrT="[Text]" phldr="0" custT="1"/>
      <dgm:spPr/>
      <dgm:t>
        <a:bodyPr/>
        <a:lstStyle/>
        <a:p>
          <a:pPr>
            <a:buNone/>
          </a:pPr>
          <a:endParaRPr lang="en-US" sz="1800" dirty="0"/>
        </a:p>
      </dgm:t>
    </dgm:pt>
    <dgm:pt modelId="{5294CFE8-EF27-4616-A80D-A3F1503BD2CB}" type="parTrans" cxnId="{64E91B4D-44D7-4734-B674-F5737199F55D}">
      <dgm:prSet/>
      <dgm:spPr/>
      <dgm:t>
        <a:bodyPr/>
        <a:lstStyle/>
        <a:p>
          <a:endParaRPr lang="en-US"/>
        </a:p>
      </dgm:t>
    </dgm:pt>
    <dgm:pt modelId="{D9162ADA-8FE8-4EBD-BFAE-B26CF9F24DB9}" type="sibTrans" cxnId="{64E91B4D-44D7-4734-B674-F5737199F55D}">
      <dgm:prSet/>
      <dgm:spPr/>
      <dgm:t>
        <a:bodyPr/>
        <a:lstStyle/>
        <a:p>
          <a:endParaRPr lang="en-US"/>
        </a:p>
      </dgm:t>
    </dgm:pt>
    <dgm:pt modelId="{447F7510-0C07-4E69-8782-D26C0FCE58E2}">
      <dgm:prSet phldrT="[Text]" phldr="0" custT="1"/>
      <dgm:spPr/>
      <dgm:t>
        <a:bodyPr/>
        <a:lstStyle/>
        <a:p>
          <a:pPr>
            <a:buNone/>
          </a:pPr>
          <a:endParaRPr lang="en-US" sz="1800" dirty="0"/>
        </a:p>
      </dgm:t>
    </dgm:pt>
    <dgm:pt modelId="{B3B19786-285F-4AA8-AF17-089EBDCFD98C}" type="parTrans" cxnId="{F2DB0289-DF4E-4918-8714-E6583563E90D}">
      <dgm:prSet/>
      <dgm:spPr/>
      <dgm:t>
        <a:bodyPr/>
        <a:lstStyle/>
        <a:p>
          <a:endParaRPr lang="en-US"/>
        </a:p>
      </dgm:t>
    </dgm:pt>
    <dgm:pt modelId="{ABD82E31-9E66-4796-A3A9-A1C7B4CC5E9B}" type="sibTrans" cxnId="{F2DB0289-DF4E-4918-8714-E6583563E90D}">
      <dgm:prSet/>
      <dgm:spPr/>
      <dgm:t>
        <a:bodyPr/>
        <a:lstStyle/>
        <a:p>
          <a:endParaRPr lang="en-US"/>
        </a:p>
      </dgm:t>
    </dgm:pt>
    <dgm:pt modelId="{7964467C-655E-4F9B-BD50-E65C742F48B4}">
      <dgm:prSet phldrT="[Text]" phldr="0" custT="1"/>
      <dgm:spPr/>
      <dgm:t>
        <a:bodyPr/>
        <a:lstStyle/>
        <a:p>
          <a:pPr>
            <a:buNone/>
          </a:pPr>
          <a:endParaRPr lang="en-US" sz="1800" dirty="0"/>
        </a:p>
      </dgm:t>
    </dgm:pt>
    <dgm:pt modelId="{11637406-E69C-4EAD-B4F6-E44CAFA91F52}" type="parTrans" cxnId="{1289B3F1-E6E0-42BC-9027-98FEC2B1D8E2}">
      <dgm:prSet/>
      <dgm:spPr/>
      <dgm:t>
        <a:bodyPr/>
        <a:lstStyle/>
        <a:p>
          <a:endParaRPr lang="en-US"/>
        </a:p>
      </dgm:t>
    </dgm:pt>
    <dgm:pt modelId="{7FD29FAD-0D0B-4E90-A2CE-3B4C4B7C1C7A}" type="sibTrans" cxnId="{1289B3F1-E6E0-42BC-9027-98FEC2B1D8E2}">
      <dgm:prSet/>
      <dgm:spPr/>
      <dgm:t>
        <a:bodyPr/>
        <a:lstStyle/>
        <a:p>
          <a:endParaRPr lang="en-US"/>
        </a:p>
      </dgm:t>
    </dgm:pt>
    <dgm:pt modelId="{4F894C99-4792-4C7F-A316-39D171A037DE}">
      <dgm:prSet phldrT="[Text]" phldr="0" custT="1"/>
      <dgm:spPr/>
      <dgm:t>
        <a:bodyPr/>
        <a:lstStyle/>
        <a:p>
          <a:pPr>
            <a:buNone/>
          </a:pPr>
          <a:endParaRPr lang="en-US" sz="1800" dirty="0"/>
        </a:p>
      </dgm:t>
    </dgm:pt>
    <dgm:pt modelId="{9D42B390-E84B-4E50-8B8F-4FA99F14DB97}" type="sibTrans" cxnId="{B01E5BCB-D5FA-468B-9179-593724FB5648}">
      <dgm:prSet/>
      <dgm:spPr/>
      <dgm:t>
        <a:bodyPr/>
        <a:lstStyle/>
        <a:p>
          <a:endParaRPr lang="en-US"/>
        </a:p>
      </dgm:t>
    </dgm:pt>
    <dgm:pt modelId="{F740BC1D-F644-4DB1-8058-08814BA374DB}" type="parTrans" cxnId="{B01E5BCB-D5FA-468B-9179-593724FB5648}">
      <dgm:prSet/>
      <dgm:spPr/>
      <dgm:t>
        <a:bodyPr/>
        <a:lstStyle/>
        <a:p>
          <a:endParaRPr lang="en-US"/>
        </a:p>
      </dgm:t>
    </dgm:pt>
    <dgm:pt modelId="{9203012E-9005-4B29-B97B-66867102E43B}" type="pres">
      <dgm:prSet presAssocID="{7029FAC1-0F73-4EB4-910B-0D8C8E5B2127}" presName="Name0" presStyleCnt="0">
        <dgm:presLayoutVars>
          <dgm:dir/>
          <dgm:resizeHandles val="exact"/>
        </dgm:presLayoutVars>
      </dgm:prSet>
      <dgm:spPr/>
    </dgm:pt>
    <dgm:pt modelId="{F5BA8362-1416-4CD1-85F0-575932A12C12}" type="pres">
      <dgm:prSet presAssocID="{7CCE2767-7DFB-46F3-BDAB-FB9D7BCD1EAF}" presName="compNode" presStyleCnt="0"/>
      <dgm:spPr/>
    </dgm:pt>
    <dgm:pt modelId="{1040C04C-266A-4BA6-AC80-0FD4DCD21C67}" type="pres">
      <dgm:prSet presAssocID="{7CCE2767-7DFB-46F3-BDAB-FB9D7BCD1EAF}" presName="pictRect" presStyleLbl="node1" presStyleIdx="0" presStyleCnt="4"/>
      <dgm:spPr>
        <a:prstGeom prst="rect">
          <a:avLst/>
        </a:prstGeom>
        <a:blipFill>
          <a:blip xmlns:r="http://schemas.openxmlformats.org/officeDocument/2006/relationships" r:embed="rId1"/>
          <a:srcRect/>
          <a:stretch>
            <a:fillRect l="-2000" r="-2000"/>
          </a:stretch>
        </a:blipFill>
      </dgm:spPr>
      <dgm:extLst>
        <a:ext uri="{E40237B7-FDA0-4F09-8148-C483321AD2D9}">
          <dgm14:cNvPr xmlns:dgm14="http://schemas.microsoft.com/office/drawing/2010/diagram" id="0" name="" descr="Headshot"/>
        </a:ext>
      </dgm:extLst>
    </dgm:pt>
    <dgm:pt modelId="{D3FDBB08-A758-4DF3-8739-D97BA7655C7B}" type="pres">
      <dgm:prSet presAssocID="{7CCE2767-7DFB-46F3-BDAB-FB9D7BCD1EAF}" presName="textRect" presStyleLbl="revTx" presStyleIdx="0" presStyleCnt="4" custScaleX="34215" custScaleY="43721">
        <dgm:presLayoutVars>
          <dgm:bulletEnabled val="1"/>
        </dgm:presLayoutVars>
      </dgm:prSet>
      <dgm:spPr/>
    </dgm:pt>
    <dgm:pt modelId="{CE308088-8928-4A7D-B680-1E37D506B5A5}" type="pres">
      <dgm:prSet presAssocID="{D9162ADA-8FE8-4EBD-BFAE-B26CF9F24DB9}" presName="sibTrans" presStyleLbl="sibTrans2D1" presStyleIdx="0" presStyleCnt="0"/>
      <dgm:spPr/>
    </dgm:pt>
    <dgm:pt modelId="{7C90B5AD-951C-4C90-8A21-50C7439251A0}" type="pres">
      <dgm:prSet presAssocID="{447F7510-0C07-4E69-8782-D26C0FCE58E2}" presName="compNode" presStyleCnt="0"/>
      <dgm:spPr/>
    </dgm:pt>
    <dgm:pt modelId="{3BED2DBE-27FD-49CD-927D-C26FD0B5841A}" type="pres">
      <dgm:prSet presAssocID="{447F7510-0C07-4E69-8782-D26C0FCE58E2}" presName="pictRect" presStyleLbl="node1" presStyleIdx="1" presStyleCnt="4"/>
      <dgm:spPr>
        <a:prstGeom prst="rect">
          <a:avLst/>
        </a:prstGeom>
        <a:blipFill>
          <a:blip xmlns:r="http://schemas.openxmlformats.org/officeDocument/2006/relationships" r:embed="rId2"/>
          <a:srcRect/>
          <a:stretch>
            <a:fillRect l="-2000" r="-2000"/>
          </a:stretch>
        </a:blipFill>
      </dgm:spPr>
      <dgm:extLst>
        <a:ext uri="{E40237B7-FDA0-4F09-8148-C483321AD2D9}">
          <dgm14:cNvPr xmlns:dgm14="http://schemas.microsoft.com/office/drawing/2010/diagram" id="0" name="" descr="Headshot"/>
        </a:ext>
      </dgm:extLst>
    </dgm:pt>
    <dgm:pt modelId="{DAF657F3-DFA5-4888-AFA2-D3282F4294DB}" type="pres">
      <dgm:prSet presAssocID="{447F7510-0C07-4E69-8782-D26C0FCE58E2}" presName="textRect" presStyleLbl="revTx" presStyleIdx="1" presStyleCnt="4" custFlipVert="0" custScaleY="37405">
        <dgm:presLayoutVars>
          <dgm:bulletEnabled val="1"/>
        </dgm:presLayoutVars>
      </dgm:prSet>
      <dgm:spPr/>
    </dgm:pt>
    <dgm:pt modelId="{65D8FC48-9321-42A8-A2F0-71AADCC1789D}" type="pres">
      <dgm:prSet presAssocID="{ABD82E31-9E66-4796-A3A9-A1C7B4CC5E9B}" presName="sibTrans" presStyleLbl="sibTrans2D1" presStyleIdx="0" presStyleCnt="0"/>
      <dgm:spPr/>
    </dgm:pt>
    <dgm:pt modelId="{93B0A170-454E-4BC6-826A-67485AEA09C8}" type="pres">
      <dgm:prSet presAssocID="{4F894C99-4792-4C7F-A316-39D171A037DE}" presName="compNode" presStyleCnt="0"/>
      <dgm:spPr/>
    </dgm:pt>
    <dgm:pt modelId="{E1575231-763B-4C04-A18A-5AEDD74A8711}" type="pres">
      <dgm:prSet presAssocID="{4F894C99-4792-4C7F-A316-39D171A037DE}" presName="pictRect" presStyleLbl="node1" presStyleIdx="2" presStyleCnt="4" custLinFactNeighborX="-275"/>
      <dgm:spPr>
        <a:prstGeom prst="rect">
          <a:avLst/>
        </a:prstGeom>
        <a:blipFill>
          <a:blip xmlns:r="http://schemas.openxmlformats.org/officeDocument/2006/relationships" r:embed="rId3"/>
          <a:srcRect/>
          <a:stretch>
            <a:fillRect l="-2000" r="-2000"/>
          </a:stretch>
        </a:blipFill>
      </dgm:spPr>
      <dgm:extLst>
        <a:ext uri="{E40237B7-FDA0-4F09-8148-C483321AD2D9}">
          <dgm14:cNvPr xmlns:dgm14="http://schemas.microsoft.com/office/drawing/2010/diagram" id="0" name="" descr="Headshot"/>
        </a:ext>
      </dgm:extLst>
    </dgm:pt>
    <dgm:pt modelId="{F06C5809-9330-4959-A4AC-CABBA853D005}" type="pres">
      <dgm:prSet presAssocID="{4F894C99-4792-4C7F-A316-39D171A037DE}" presName="textRect" presStyleLbl="revTx" presStyleIdx="2" presStyleCnt="4" custScaleY="20122">
        <dgm:presLayoutVars>
          <dgm:bulletEnabled val="1"/>
        </dgm:presLayoutVars>
      </dgm:prSet>
      <dgm:spPr/>
    </dgm:pt>
    <dgm:pt modelId="{E765CF9C-5378-48BF-82FE-CDC9ECD77029}" type="pres">
      <dgm:prSet presAssocID="{9D42B390-E84B-4E50-8B8F-4FA99F14DB97}" presName="sibTrans" presStyleLbl="sibTrans2D1" presStyleIdx="0" presStyleCnt="0"/>
      <dgm:spPr/>
    </dgm:pt>
    <dgm:pt modelId="{5623CB7D-1668-48A0-9046-409DFD796C90}" type="pres">
      <dgm:prSet presAssocID="{7964467C-655E-4F9B-BD50-E65C742F48B4}" presName="compNode" presStyleCnt="0"/>
      <dgm:spPr/>
    </dgm:pt>
    <dgm:pt modelId="{FABEAD74-907D-47B9-878B-619DB3512E33}" type="pres">
      <dgm:prSet presAssocID="{7964467C-655E-4F9B-BD50-E65C742F48B4}" presName="pictRect" presStyleLbl="node1" presStyleIdx="3" presStyleCnt="4" custLinFactNeighborX="204"/>
      <dgm:spPr>
        <a:prstGeom prst="rect">
          <a:avLst/>
        </a:prstGeom>
        <a:blipFill>
          <a:blip xmlns:r="http://schemas.openxmlformats.org/officeDocument/2006/relationships" r:embed="rId4"/>
          <a:srcRect/>
          <a:stretch>
            <a:fillRect l="-2000" r="-2000"/>
          </a:stretch>
        </a:blipFill>
      </dgm:spPr>
      <dgm:extLst>
        <a:ext uri="{E40237B7-FDA0-4F09-8148-C483321AD2D9}">
          <dgm14:cNvPr xmlns:dgm14="http://schemas.microsoft.com/office/drawing/2010/diagram" id="0" name="" descr="Headshot"/>
        </a:ext>
      </dgm:extLst>
    </dgm:pt>
    <dgm:pt modelId="{995D1D28-A180-4B7F-A805-34C8AFFE0118}" type="pres">
      <dgm:prSet presAssocID="{7964467C-655E-4F9B-BD50-E65C742F48B4}" presName="textRect" presStyleLbl="revTx" presStyleIdx="3" presStyleCnt="4" custScaleY="29225">
        <dgm:presLayoutVars>
          <dgm:bulletEnabled val="1"/>
        </dgm:presLayoutVars>
      </dgm:prSet>
      <dgm:spPr/>
    </dgm:pt>
  </dgm:ptLst>
  <dgm:cxnLst>
    <dgm:cxn modelId="{9ADE120A-D81B-4585-8805-5345D03A8C56}" type="presOf" srcId="{7964467C-655E-4F9B-BD50-E65C742F48B4}" destId="{995D1D28-A180-4B7F-A805-34C8AFFE0118}" srcOrd="0" destOrd="0" presId="urn:microsoft.com/office/officeart/2005/8/layout/pList1"/>
    <dgm:cxn modelId="{A550AD5E-5757-48AE-BF77-AE4B871885A0}" type="presOf" srcId="{7CCE2767-7DFB-46F3-BDAB-FB9D7BCD1EAF}" destId="{D3FDBB08-A758-4DF3-8739-D97BA7655C7B}" srcOrd="0" destOrd="0" presId="urn:microsoft.com/office/officeart/2005/8/layout/pList1"/>
    <dgm:cxn modelId="{49FF3042-9A75-4C5D-BE49-464009725F15}" type="presOf" srcId="{447F7510-0C07-4E69-8782-D26C0FCE58E2}" destId="{DAF657F3-DFA5-4888-AFA2-D3282F4294DB}" srcOrd="0" destOrd="0" presId="urn:microsoft.com/office/officeart/2005/8/layout/pList1"/>
    <dgm:cxn modelId="{64E91B4D-44D7-4734-B674-F5737199F55D}" srcId="{7029FAC1-0F73-4EB4-910B-0D8C8E5B2127}" destId="{7CCE2767-7DFB-46F3-BDAB-FB9D7BCD1EAF}" srcOrd="0" destOrd="0" parTransId="{5294CFE8-EF27-4616-A80D-A3F1503BD2CB}" sibTransId="{D9162ADA-8FE8-4EBD-BFAE-B26CF9F24DB9}"/>
    <dgm:cxn modelId="{F2DB0289-DF4E-4918-8714-E6583563E90D}" srcId="{7029FAC1-0F73-4EB4-910B-0D8C8E5B2127}" destId="{447F7510-0C07-4E69-8782-D26C0FCE58E2}" srcOrd="1" destOrd="0" parTransId="{B3B19786-285F-4AA8-AF17-089EBDCFD98C}" sibTransId="{ABD82E31-9E66-4796-A3A9-A1C7B4CC5E9B}"/>
    <dgm:cxn modelId="{776C2BA9-294B-4C70-A000-16096F8AE060}" type="presOf" srcId="{D9162ADA-8FE8-4EBD-BFAE-B26CF9F24DB9}" destId="{CE308088-8928-4A7D-B680-1E37D506B5A5}" srcOrd="0" destOrd="0" presId="urn:microsoft.com/office/officeart/2005/8/layout/pList1"/>
    <dgm:cxn modelId="{75A220B6-4110-4955-9921-2490DE352B9F}" type="presOf" srcId="{4F894C99-4792-4C7F-A316-39D171A037DE}" destId="{F06C5809-9330-4959-A4AC-CABBA853D005}" srcOrd="0" destOrd="0" presId="urn:microsoft.com/office/officeart/2005/8/layout/pList1"/>
    <dgm:cxn modelId="{B01E5BCB-D5FA-468B-9179-593724FB5648}" srcId="{7029FAC1-0F73-4EB4-910B-0D8C8E5B2127}" destId="{4F894C99-4792-4C7F-A316-39D171A037DE}" srcOrd="2" destOrd="0" parTransId="{F740BC1D-F644-4DB1-8058-08814BA374DB}" sibTransId="{9D42B390-E84B-4E50-8B8F-4FA99F14DB97}"/>
    <dgm:cxn modelId="{F84124CE-8EE7-4C9F-BB76-D264A2126769}" type="presOf" srcId="{ABD82E31-9E66-4796-A3A9-A1C7B4CC5E9B}" destId="{65D8FC48-9321-42A8-A2F0-71AADCC1789D}" srcOrd="0" destOrd="0" presId="urn:microsoft.com/office/officeart/2005/8/layout/pList1"/>
    <dgm:cxn modelId="{ABFD0EE5-FD5D-4733-B856-26CB5A6D542A}" type="presOf" srcId="{9D42B390-E84B-4E50-8B8F-4FA99F14DB97}" destId="{E765CF9C-5378-48BF-82FE-CDC9ECD77029}" srcOrd="0" destOrd="0" presId="urn:microsoft.com/office/officeart/2005/8/layout/pList1"/>
    <dgm:cxn modelId="{1289B3F1-E6E0-42BC-9027-98FEC2B1D8E2}" srcId="{7029FAC1-0F73-4EB4-910B-0D8C8E5B2127}" destId="{7964467C-655E-4F9B-BD50-E65C742F48B4}" srcOrd="3" destOrd="0" parTransId="{11637406-E69C-4EAD-B4F6-E44CAFA91F52}" sibTransId="{7FD29FAD-0D0B-4E90-A2CE-3B4C4B7C1C7A}"/>
    <dgm:cxn modelId="{C237CCF8-2B1A-4918-8756-D38B768E4514}" type="presOf" srcId="{7029FAC1-0F73-4EB4-910B-0D8C8E5B2127}" destId="{9203012E-9005-4B29-B97B-66867102E43B}" srcOrd="0" destOrd="0" presId="urn:microsoft.com/office/officeart/2005/8/layout/pList1"/>
    <dgm:cxn modelId="{6EFA7B8A-98EB-4D2A-BC13-2798E483DADB}" type="presParOf" srcId="{9203012E-9005-4B29-B97B-66867102E43B}" destId="{F5BA8362-1416-4CD1-85F0-575932A12C12}" srcOrd="0" destOrd="0" presId="urn:microsoft.com/office/officeart/2005/8/layout/pList1"/>
    <dgm:cxn modelId="{415811E2-F92D-4EEB-B706-A68EB0F0CBF1}" type="presParOf" srcId="{F5BA8362-1416-4CD1-85F0-575932A12C12}" destId="{1040C04C-266A-4BA6-AC80-0FD4DCD21C67}" srcOrd="0" destOrd="0" presId="urn:microsoft.com/office/officeart/2005/8/layout/pList1"/>
    <dgm:cxn modelId="{C5A4E3DC-B1C1-44A0-85E2-CC4D80B7C470}" type="presParOf" srcId="{F5BA8362-1416-4CD1-85F0-575932A12C12}" destId="{D3FDBB08-A758-4DF3-8739-D97BA7655C7B}" srcOrd="1" destOrd="0" presId="urn:microsoft.com/office/officeart/2005/8/layout/pList1"/>
    <dgm:cxn modelId="{D556126D-7172-4E31-8B0A-9DCCFB130449}" type="presParOf" srcId="{9203012E-9005-4B29-B97B-66867102E43B}" destId="{CE308088-8928-4A7D-B680-1E37D506B5A5}" srcOrd="1" destOrd="0" presId="urn:microsoft.com/office/officeart/2005/8/layout/pList1"/>
    <dgm:cxn modelId="{C1E869AE-2114-4695-A478-05B8B31CF7CE}" type="presParOf" srcId="{9203012E-9005-4B29-B97B-66867102E43B}" destId="{7C90B5AD-951C-4C90-8A21-50C7439251A0}" srcOrd="2" destOrd="0" presId="urn:microsoft.com/office/officeart/2005/8/layout/pList1"/>
    <dgm:cxn modelId="{BA3A3F84-D678-49E4-8F62-E455E52FE3AD}" type="presParOf" srcId="{7C90B5AD-951C-4C90-8A21-50C7439251A0}" destId="{3BED2DBE-27FD-49CD-927D-C26FD0B5841A}" srcOrd="0" destOrd="0" presId="urn:microsoft.com/office/officeart/2005/8/layout/pList1"/>
    <dgm:cxn modelId="{3D8E37EA-DAF8-4D22-B1A3-28C28D4F7835}" type="presParOf" srcId="{7C90B5AD-951C-4C90-8A21-50C7439251A0}" destId="{DAF657F3-DFA5-4888-AFA2-D3282F4294DB}" srcOrd="1" destOrd="0" presId="urn:microsoft.com/office/officeart/2005/8/layout/pList1"/>
    <dgm:cxn modelId="{ED8272FC-7906-444D-8276-19A36B9BAAB3}" type="presParOf" srcId="{9203012E-9005-4B29-B97B-66867102E43B}" destId="{65D8FC48-9321-42A8-A2F0-71AADCC1789D}" srcOrd="3" destOrd="0" presId="urn:microsoft.com/office/officeart/2005/8/layout/pList1"/>
    <dgm:cxn modelId="{A55C0A69-9782-4EA2-A8E7-A79AE2744BBE}" type="presParOf" srcId="{9203012E-9005-4B29-B97B-66867102E43B}" destId="{93B0A170-454E-4BC6-826A-67485AEA09C8}" srcOrd="4" destOrd="0" presId="urn:microsoft.com/office/officeart/2005/8/layout/pList1"/>
    <dgm:cxn modelId="{B82BF976-DE78-453C-A04D-84AE655FC3C2}" type="presParOf" srcId="{93B0A170-454E-4BC6-826A-67485AEA09C8}" destId="{E1575231-763B-4C04-A18A-5AEDD74A8711}" srcOrd="0" destOrd="0" presId="urn:microsoft.com/office/officeart/2005/8/layout/pList1"/>
    <dgm:cxn modelId="{BEF2458B-B0B8-45B1-A1F1-D7BE0D2B8F9A}" type="presParOf" srcId="{93B0A170-454E-4BC6-826A-67485AEA09C8}" destId="{F06C5809-9330-4959-A4AC-CABBA853D005}" srcOrd="1" destOrd="0" presId="urn:microsoft.com/office/officeart/2005/8/layout/pList1"/>
    <dgm:cxn modelId="{9041476D-0492-4514-882F-BB1EDE6C9DA3}" type="presParOf" srcId="{9203012E-9005-4B29-B97B-66867102E43B}" destId="{E765CF9C-5378-48BF-82FE-CDC9ECD77029}" srcOrd="5" destOrd="0" presId="urn:microsoft.com/office/officeart/2005/8/layout/pList1"/>
    <dgm:cxn modelId="{5118E4A6-8890-41BF-8060-ED7B75D0D679}" type="presParOf" srcId="{9203012E-9005-4B29-B97B-66867102E43B}" destId="{5623CB7D-1668-48A0-9046-409DFD796C90}" srcOrd="6" destOrd="0" presId="urn:microsoft.com/office/officeart/2005/8/layout/pList1"/>
    <dgm:cxn modelId="{23CC893A-AEC2-4865-97A3-FD98BC253F0D}" type="presParOf" srcId="{5623CB7D-1668-48A0-9046-409DFD796C90}" destId="{FABEAD74-907D-47B9-878B-619DB3512E33}" srcOrd="0" destOrd="0" presId="urn:microsoft.com/office/officeart/2005/8/layout/pList1"/>
    <dgm:cxn modelId="{2E15D378-40A1-4274-BC60-6F15743775A7}" type="presParOf" srcId="{5623CB7D-1668-48A0-9046-409DFD796C90}" destId="{995D1D28-A180-4B7F-A805-34C8AFFE0118}" srcOrd="1" destOrd="0" presId="urn:microsoft.com/office/officeart/2005/8/layout/p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40C04C-266A-4BA6-AC80-0FD4DCD21C67}">
      <dsp:nvSpPr>
        <dsp:cNvPr id="0" name=""/>
        <dsp:cNvSpPr/>
      </dsp:nvSpPr>
      <dsp:spPr>
        <a:xfrm>
          <a:off x="829179" y="1290"/>
          <a:ext cx="2240658" cy="1543813"/>
        </a:xfrm>
        <a:prstGeom prst="rect">
          <a:avLst/>
        </a:prstGeom>
        <a:blipFill>
          <a:blip xmlns:r="http://schemas.openxmlformats.org/officeDocument/2006/relationships" r:embed="rId1"/>
          <a:srcRect/>
          <a:stretch>
            <a:fillRect l="-2000" r="-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3FDBB08-A758-4DF3-8739-D97BA7655C7B}">
      <dsp:nvSpPr>
        <dsp:cNvPr id="0" name=""/>
        <dsp:cNvSpPr/>
      </dsp:nvSpPr>
      <dsp:spPr>
        <a:xfrm>
          <a:off x="1566188" y="1779023"/>
          <a:ext cx="766641" cy="3634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marL="0" lvl="0" indent="0" algn="ctr" defTabSz="800100">
            <a:lnSpc>
              <a:spcPct val="90000"/>
            </a:lnSpc>
            <a:spcBef>
              <a:spcPct val="0"/>
            </a:spcBef>
            <a:spcAft>
              <a:spcPct val="35000"/>
            </a:spcAft>
            <a:buNone/>
          </a:pPr>
          <a:endParaRPr lang="en-US" sz="1800" kern="1200" dirty="0"/>
        </a:p>
      </dsp:txBody>
      <dsp:txXfrm>
        <a:off x="1566188" y="1779023"/>
        <a:ext cx="766641" cy="363445"/>
      </dsp:txXfrm>
    </dsp:sp>
    <dsp:sp modelId="{3BED2DBE-27FD-49CD-927D-C26FD0B5841A}">
      <dsp:nvSpPr>
        <dsp:cNvPr id="0" name=""/>
        <dsp:cNvSpPr/>
      </dsp:nvSpPr>
      <dsp:spPr>
        <a:xfrm>
          <a:off x="3293998" y="14416"/>
          <a:ext cx="2240658" cy="1543813"/>
        </a:xfrm>
        <a:prstGeom prst="rect">
          <a:avLst/>
        </a:prstGeom>
        <a:blipFill>
          <a:blip xmlns:r="http://schemas.openxmlformats.org/officeDocument/2006/relationships" r:embed="rId2"/>
          <a:srcRect/>
          <a:stretch>
            <a:fillRect l="-2000" r="-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AF657F3-DFA5-4888-AFA2-D3282F4294DB}">
      <dsp:nvSpPr>
        <dsp:cNvPr id="0" name=""/>
        <dsp:cNvSpPr/>
      </dsp:nvSpPr>
      <dsp:spPr>
        <a:xfrm>
          <a:off x="3293998" y="1818401"/>
          <a:ext cx="2240658" cy="3109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marL="0" lvl="0" indent="0" algn="ctr" defTabSz="800100">
            <a:lnSpc>
              <a:spcPct val="90000"/>
            </a:lnSpc>
            <a:spcBef>
              <a:spcPct val="0"/>
            </a:spcBef>
            <a:spcAft>
              <a:spcPct val="35000"/>
            </a:spcAft>
            <a:buNone/>
          </a:pPr>
          <a:endParaRPr lang="en-US" sz="1800" kern="1200" dirty="0"/>
        </a:p>
      </dsp:txBody>
      <dsp:txXfrm>
        <a:off x="3293998" y="1818401"/>
        <a:ext cx="2240658" cy="310941"/>
      </dsp:txXfrm>
    </dsp:sp>
    <dsp:sp modelId="{E1575231-763B-4C04-A18A-5AEDD74A8711}">
      <dsp:nvSpPr>
        <dsp:cNvPr id="0" name=""/>
        <dsp:cNvSpPr/>
      </dsp:nvSpPr>
      <dsp:spPr>
        <a:xfrm>
          <a:off x="5752655" y="50334"/>
          <a:ext cx="2240658" cy="1543813"/>
        </a:xfrm>
        <a:prstGeom prst="rect">
          <a:avLst/>
        </a:prstGeom>
        <a:blipFill>
          <a:blip xmlns:r="http://schemas.openxmlformats.org/officeDocument/2006/relationships" r:embed="rId3"/>
          <a:srcRect/>
          <a:stretch>
            <a:fillRect l="-2000" r="-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06C5809-9330-4959-A4AC-CABBA853D005}">
      <dsp:nvSpPr>
        <dsp:cNvPr id="0" name=""/>
        <dsp:cNvSpPr/>
      </dsp:nvSpPr>
      <dsp:spPr>
        <a:xfrm>
          <a:off x="5758817" y="1926154"/>
          <a:ext cx="2240658" cy="1672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marL="0" lvl="0" indent="0" algn="ctr" defTabSz="800100">
            <a:lnSpc>
              <a:spcPct val="90000"/>
            </a:lnSpc>
            <a:spcBef>
              <a:spcPct val="0"/>
            </a:spcBef>
            <a:spcAft>
              <a:spcPct val="35000"/>
            </a:spcAft>
            <a:buNone/>
          </a:pPr>
          <a:endParaRPr lang="en-US" sz="1800" kern="1200" dirty="0"/>
        </a:p>
      </dsp:txBody>
      <dsp:txXfrm>
        <a:off x="5758817" y="1926154"/>
        <a:ext cx="2240658" cy="167271"/>
      </dsp:txXfrm>
    </dsp:sp>
    <dsp:sp modelId="{FABEAD74-907D-47B9-878B-619DB3512E33}">
      <dsp:nvSpPr>
        <dsp:cNvPr id="0" name=""/>
        <dsp:cNvSpPr/>
      </dsp:nvSpPr>
      <dsp:spPr>
        <a:xfrm>
          <a:off x="8228207" y="31416"/>
          <a:ext cx="2240658" cy="1543813"/>
        </a:xfrm>
        <a:prstGeom prst="rect">
          <a:avLst/>
        </a:prstGeom>
        <a:blipFill>
          <a:blip xmlns:r="http://schemas.openxmlformats.org/officeDocument/2006/relationships" r:embed="rId4"/>
          <a:srcRect/>
          <a:stretch>
            <a:fillRect l="-2000" r="-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95D1D28-A180-4B7F-A805-34C8AFFE0118}">
      <dsp:nvSpPr>
        <dsp:cNvPr id="0" name=""/>
        <dsp:cNvSpPr/>
      </dsp:nvSpPr>
      <dsp:spPr>
        <a:xfrm>
          <a:off x="8223636" y="1869400"/>
          <a:ext cx="2240658" cy="2429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marL="0" lvl="0" indent="0" algn="ctr" defTabSz="800100">
            <a:lnSpc>
              <a:spcPct val="90000"/>
            </a:lnSpc>
            <a:spcBef>
              <a:spcPct val="0"/>
            </a:spcBef>
            <a:spcAft>
              <a:spcPct val="35000"/>
            </a:spcAft>
            <a:buNone/>
          </a:pPr>
          <a:endParaRPr lang="en-US" sz="1800" kern="1200" dirty="0"/>
        </a:p>
      </dsp:txBody>
      <dsp:txXfrm>
        <a:off x="8223636" y="1869400"/>
        <a:ext cx="2240658" cy="242942"/>
      </dsp:txXfrm>
    </dsp:sp>
  </dsp:spTree>
</dsp:drawing>
</file>

<file path=ppt/diagrams/layout1.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09A0FA-2191-4F92-A1E4-6EB4598AC4EC}" type="datetimeFigureOut">
              <a:rPr lang="en-US" smtClean="0"/>
              <a:t>4/27/2022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3359F2-43EF-4812-9DC0-98C0B1A40681}" type="slidenum">
              <a:rPr lang="en-US" smtClean="0"/>
              <a:t>‹#›</a:t>
            </a:fld>
            <a:endParaRPr lang="en-US" dirty="0"/>
          </a:p>
        </p:txBody>
      </p:sp>
    </p:spTree>
    <p:extLst>
      <p:ext uri="{BB962C8B-B14F-4D97-AF65-F5344CB8AC3E}">
        <p14:creationId xmlns:p14="http://schemas.microsoft.com/office/powerpoint/2010/main" val="4701116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A0A0A"/>
                </a:solidFill>
                <a:effectLst/>
                <a:latin typeface="open-sans"/>
              </a:rPr>
              <a:t>Health insurance is a complicated subject. Members can learn the basic information to know about healthcare insuranc</a:t>
            </a:r>
            <a:r>
              <a:rPr lang="en-US" dirty="0">
                <a:solidFill>
                  <a:srgbClr val="0A0A0A"/>
                </a:solidFill>
                <a:latin typeface="open-sans"/>
              </a:rPr>
              <a:t>e plans. </a:t>
            </a:r>
            <a:r>
              <a:rPr lang="en-US" b="0" i="0" dirty="0">
                <a:solidFill>
                  <a:srgbClr val="0A0A0A"/>
                </a:solidFill>
                <a:effectLst/>
                <a:latin typeface="open-sans"/>
              </a:rPr>
              <a:t>The OHA Lunch &amp; Learn will review  an overview of some of the terms that you might find in your health plan, It is important that you understand who regulates your insurance plan, how to find out what your health plan actually covers, and </a:t>
            </a:r>
            <a:r>
              <a:rPr lang="en-US" dirty="0">
                <a:solidFill>
                  <a:srgbClr val="0A0A0A"/>
                </a:solidFill>
                <a:latin typeface="open-sans"/>
              </a:rPr>
              <a:t>where to go should you have an issue or question. This information is provided </a:t>
            </a:r>
            <a:r>
              <a:rPr lang="en-US" b="0" i="0" dirty="0">
                <a:solidFill>
                  <a:srgbClr val="0A0A0A"/>
                </a:solidFill>
                <a:effectLst/>
                <a:latin typeface="open-sans"/>
              </a:rPr>
              <a:t>in order to avoid surprises while seeking medical treatment or receiving a bill you were not expecting. This material may also assist you when choosing and enrolling in a health plan.</a:t>
            </a:r>
            <a:endParaRPr lang="en-US" dirty="0"/>
          </a:p>
          <a:p>
            <a:endParaRPr lang="en-US" dirty="0"/>
          </a:p>
        </p:txBody>
      </p:sp>
      <p:sp>
        <p:nvSpPr>
          <p:cNvPr id="4" name="Slide Number Placeholder 3"/>
          <p:cNvSpPr>
            <a:spLocks noGrp="1"/>
          </p:cNvSpPr>
          <p:nvPr>
            <p:ph type="sldNum" sz="quarter" idx="5"/>
          </p:nvPr>
        </p:nvSpPr>
        <p:spPr/>
        <p:txBody>
          <a:bodyPr/>
          <a:lstStyle/>
          <a:p>
            <a:fld id="{B63359F2-43EF-4812-9DC0-98C0B1A40681}" type="slidenum">
              <a:rPr lang="en-US" smtClean="0"/>
              <a:t>3</a:t>
            </a:fld>
            <a:endParaRPr lang="en-US" dirty="0"/>
          </a:p>
        </p:txBody>
      </p:sp>
    </p:spTree>
    <p:extLst>
      <p:ext uri="{BB962C8B-B14F-4D97-AF65-F5344CB8AC3E}">
        <p14:creationId xmlns:p14="http://schemas.microsoft.com/office/powerpoint/2010/main" val="36266003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3359F2-43EF-4812-9DC0-98C0B1A40681}" type="slidenum">
              <a:rPr lang="en-US" smtClean="0"/>
              <a:t>4</a:t>
            </a:fld>
            <a:endParaRPr lang="en-US" dirty="0"/>
          </a:p>
        </p:txBody>
      </p:sp>
    </p:spTree>
    <p:extLst>
      <p:ext uri="{BB962C8B-B14F-4D97-AF65-F5344CB8AC3E}">
        <p14:creationId xmlns:p14="http://schemas.microsoft.com/office/powerpoint/2010/main" val="20690514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3359F2-43EF-4812-9DC0-98C0B1A40681}" type="slidenum">
              <a:rPr lang="en-US" smtClean="0"/>
              <a:t>15</a:t>
            </a:fld>
            <a:endParaRPr lang="en-US" dirty="0"/>
          </a:p>
        </p:txBody>
      </p:sp>
    </p:spTree>
    <p:extLst>
      <p:ext uri="{BB962C8B-B14F-4D97-AF65-F5344CB8AC3E}">
        <p14:creationId xmlns:p14="http://schemas.microsoft.com/office/powerpoint/2010/main" val="22429628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0D11E-E7FE-4FCB-A76C-5FCE9350A07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2D2F081-39AB-4E45-BBE5-A3DF0AB854C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37AAF9D-EBEB-4336-B6B6-AC7E1B8DCF88}"/>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1708E5EB-8D2B-4502-8BB8-076D00354F66}"/>
              </a:ext>
            </a:extLst>
          </p:cNvPr>
          <p:cNvSpPr>
            <a:spLocks noGrp="1"/>
          </p:cNvSpPr>
          <p:nvPr>
            <p:ph type="ftr" sz="quarter" idx="11"/>
          </p:nvPr>
        </p:nvSpPr>
        <p:spPr/>
        <p:txBody>
          <a:bodyPr/>
          <a:lstStyle/>
          <a:p>
            <a:r>
              <a:rPr lang="en-US"/>
              <a:t>www.ct.gov/oha</a:t>
            </a:r>
            <a:endParaRPr lang="en-US" dirty="0"/>
          </a:p>
        </p:txBody>
      </p:sp>
      <p:sp>
        <p:nvSpPr>
          <p:cNvPr id="6" name="Slide Number Placeholder 5">
            <a:extLst>
              <a:ext uri="{FF2B5EF4-FFF2-40B4-BE49-F238E27FC236}">
                <a16:creationId xmlns:a16="http://schemas.microsoft.com/office/drawing/2014/main" id="{4E5CEA26-442A-404D-9693-E5D765CAC424}"/>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1845122"/>
      </p:ext>
    </p:extLst>
  </p:cSld>
  <p:clrMapOvr>
    <a:masterClrMapping/>
  </p:clrMapOvr>
  <p:hf sldNum="0"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01409-072E-4A71-BB02-31C06F3CAC3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DBD6C2C-E77B-4DFF-A1B6-4DB28732966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68D4F5-703A-4566-AA1F-5C7E819D112E}"/>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EB473422-CA70-4285-8B3E-B7A26C5AC1AE}"/>
              </a:ext>
            </a:extLst>
          </p:cNvPr>
          <p:cNvSpPr>
            <a:spLocks noGrp="1"/>
          </p:cNvSpPr>
          <p:nvPr>
            <p:ph type="ftr" sz="quarter" idx="11"/>
          </p:nvPr>
        </p:nvSpPr>
        <p:spPr/>
        <p:txBody>
          <a:bodyPr/>
          <a:lstStyle/>
          <a:p>
            <a:r>
              <a:rPr lang="en-US"/>
              <a:t>www.ct.gov/oha</a:t>
            </a:r>
            <a:endParaRPr lang="en-US" dirty="0"/>
          </a:p>
        </p:txBody>
      </p:sp>
      <p:sp>
        <p:nvSpPr>
          <p:cNvPr id="6" name="Slide Number Placeholder 5">
            <a:extLst>
              <a:ext uri="{FF2B5EF4-FFF2-40B4-BE49-F238E27FC236}">
                <a16:creationId xmlns:a16="http://schemas.microsoft.com/office/drawing/2014/main" id="{40155C6E-4B09-4FFA-B821-E1068C9F412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43176601"/>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D99004-DB17-406F-985C-2E63DE8D18D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0C613FD-E32F-4FCE-AD66-3689365143D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D6EBAE-001F-49F4-AB9F-6CCD1A9C3D42}"/>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6E887EF4-DE6C-4ADF-B319-F300265F5D02}"/>
              </a:ext>
            </a:extLst>
          </p:cNvPr>
          <p:cNvSpPr>
            <a:spLocks noGrp="1"/>
          </p:cNvSpPr>
          <p:nvPr>
            <p:ph type="ftr" sz="quarter" idx="11"/>
          </p:nvPr>
        </p:nvSpPr>
        <p:spPr/>
        <p:txBody>
          <a:bodyPr/>
          <a:lstStyle/>
          <a:p>
            <a:r>
              <a:rPr lang="en-US"/>
              <a:t>www.ct.gov/oha</a:t>
            </a:r>
            <a:endParaRPr lang="en-US" dirty="0"/>
          </a:p>
        </p:txBody>
      </p:sp>
      <p:sp>
        <p:nvSpPr>
          <p:cNvPr id="6" name="Slide Number Placeholder 5">
            <a:extLst>
              <a:ext uri="{FF2B5EF4-FFF2-40B4-BE49-F238E27FC236}">
                <a16:creationId xmlns:a16="http://schemas.microsoft.com/office/drawing/2014/main" id="{CC1E06C0-38A4-4937-90F1-802564B9EB76}"/>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088067621"/>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1937252-EACE-4232-855F-5C47E3F8B087}"/>
              </a:ext>
            </a:extLst>
          </p:cNvPr>
          <p:cNvSpPr>
            <a:spLocks noGrp="1"/>
          </p:cNvSpPr>
          <p:nvPr>
            <p:ph type="ctrTitle"/>
          </p:nvPr>
        </p:nvSpPr>
        <p:spPr>
          <a:xfrm>
            <a:off x="581191" y="704088"/>
            <a:ext cx="10993549" cy="1499616"/>
          </a:xfrm>
        </p:spPr>
        <p:txBody>
          <a:bodyPr/>
          <a:lstStyle/>
          <a:p>
            <a:r>
              <a:rPr lang="en-US"/>
              <a:t>Click to edit Master title style</a:t>
            </a:r>
            <a:endParaRPr lang="en-US" dirty="0"/>
          </a:p>
        </p:txBody>
      </p:sp>
      <p:sp>
        <p:nvSpPr>
          <p:cNvPr id="16" name="Subtitle 2">
            <a:extLst>
              <a:ext uri="{FF2B5EF4-FFF2-40B4-BE49-F238E27FC236}">
                <a16:creationId xmlns:a16="http://schemas.microsoft.com/office/drawing/2014/main" id="{3507450D-E801-41C1-9FD7-923530A06BD4}"/>
              </a:ext>
            </a:extLst>
          </p:cNvPr>
          <p:cNvSpPr>
            <a:spLocks noGrp="1"/>
          </p:cNvSpPr>
          <p:nvPr>
            <p:ph type="subTitle" idx="1"/>
          </p:nvPr>
        </p:nvSpPr>
        <p:spPr>
          <a:xfrm>
            <a:off x="581194" y="2495445"/>
            <a:ext cx="10993546" cy="468233"/>
          </a:xfrm>
        </p:spPr>
        <p:txBody>
          <a:bodyPr/>
          <a:lstStyle>
            <a:lvl1pPr marL="0" indent="0">
              <a:buNone/>
              <a:defRPr/>
            </a:lvl1pPr>
          </a:lstStyle>
          <a:p>
            <a:r>
              <a:rPr lang="en-US"/>
              <a:t>Click to edit Master subtitle style</a:t>
            </a:r>
            <a:endParaRPr lang="en-US" dirty="0"/>
          </a:p>
        </p:txBody>
      </p:sp>
      <p:sp>
        <p:nvSpPr>
          <p:cNvPr id="25" name="Picture Placeholder 24">
            <a:extLst>
              <a:ext uri="{FF2B5EF4-FFF2-40B4-BE49-F238E27FC236}">
                <a16:creationId xmlns:a16="http://schemas.microsoft.com/office/drawing/2014/main" id="{CBA6DBC1-39A1-48A6-8B81-3CD966D06E81}"/>
              </a:ext>
            </a:extLst>
          </p:cNvPr>
          <p:cNvSpPr>
            <a:spLocks noGrp="1"/>
          </p:cNvSpPr>
          <p:nvPr>
            <p:ph type="pic" sz="quarter" idx="13"/>
          </p:nvPr>
        </p:nvSpPr>
        <p:spPr>
          <a:xfrm>
            <a:off x="448056" y="3081528"/>
            <a:ext cx="11265408" cy="3310128"/>
          </a:xfrm>
          <a:solidFill>
            <a:schemeClr val="accent2"/>
          </a:solidFill>
        </p:spPr>
        <p:txBody>
          <a:bodyPr/>
          <a:lstStyle/>
          <a:p>
            <a:r>
              <a:rPr lang="en-US"/>
              <a:t>Click icon to add picture</a:t>
            </a:r>
            <a:endParaRPr lang="en-US" dirty="0"/>
          </a:p>
        </p:txBody>
      </p:sp>
    </p:spTree>
    <p:extLst>
      <p:ext uri="{BB962C8B-B14F-4D97-AF65-F5344CB8AC3E}">
        <p14:creationId xmlns:p14="http://schemas.microsoft.com/office/powerpoint/2010/main" val="11653588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Introduction">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9CC542F-D03C-4537-9B6E-7F653B651524}"/>
              </a:ext>
            </a:extLst>
          </p:cNvPr>
          <p:cNvSpPr>
            <a:spLocks noGrp="1"/>
          </p:cNvSpPr>
          <p:nvPr>
            <p:ph type="title"/>
          </p:nvPr>
        </p:nvSpPr>
        <p:spPr>
          <a:xfrm>
            <a:off x="581192" y="730730"/>
            <a:ext cx="3475915" cy="1478341"/>
          </a:xfrm>
        </p:spPr>
        <p:txBody>
          <a:bodyPr>
            <a:normAutofit/>
          </a:bodyPr>
          <a:lstStyle/>
          <a:p>
            <a:r>
              <a:rPr lang="en-US">
                <a:solidFill>
                  <a:schemeClr val="tx2"/>
                </a:solidFill>
              </a:rPr>
              <a:t>Click to edit Master title style</a:t>
            </a:r>
            <a:endParaRPr lang="en-US" dirty="0">
              <a:solidFill>
                <a:schemeClr val="tx2"/>
              </a:solidFill>
            </a:endParaRPr>
          </a:p>
        </p:txBody>
      </p:sp>
      <p:sp>
        <p:nvSpPr>
          <p:cNvPr id="6" name="Content Placeholder 2" descr="Tag=AccentColor&#10;Flavor=Light&#10;Target=Bullets">
            <a:extLst>
              <a:ext uri="{FF2B5EF4-FFF2-40B4-BE49-F238E27FC236}">
                <a16:creationId xmlns:a16="http://schemas.microsoft.com/office/drawing/2014/main" id="{C768CCB8-0718-4D4E-8EE1-1D287550057B}"/>
              </a:ext>
            </a:extLst>
          </p:cNvPr>
          <p:cNvSpPr>
            <a:spLocks noGrp="1"/>
          </p:cNvSpPr>
          <p:nvPr>
            <p:ph idx="1"/>
          </p:nvPr>
        </p:nvSpPr>
        <p:spPr>
          <a:xfrm>
            <a:off x="581192" y="2180496"/>
            <a:ext cx="3475915" cy="3678303"/>
          </a:xfrm>
        </p:spPr>
        <p:txBody>
          <a:bodyPr>
            <a:normAutofit/>
          </a:bodyPr>
          <a:lstStyle>
            <a:lvl1pPr marL="0" indent="0">
              <a:buNone/>
              <a:defRPr/>
            </a:lvl1pPr>
          </a:lstStyle>
          <a:p>
            <a:pPr lvl="0"/>
            <a:r>
              <a:rPr lang="en-US"/>
              <a:t>Click to edit Master text styles</a:t>
            </a:r>
          </a:p>
        </p:txBody>
      </p:sp>
      <p:sp>
        <p:nvSpPr>
          <p:cNvPr id="11" name="Picture Placeholder 10">
            <a:extLst>
              <a:ext uri="{FF2B5EF4-FFF2-40B4-BE49-F238E27FC236}">
                <a16:creationId xmlns:a16="http://schemas.microsoft.com/office/drawing/2014/main" id="{5C3A8825-378F-41FE-A716-644287762A49}"/>
              </a:ext>
            </a:extLst>
          </p:cNvPr>
          <p:cNvSpPr>
            <a:spLocks noGrp="1"/>
          </p:cNvSpPr>
          <p:nvPr>
            <p:ph type="pic" sz="quarter" idx="13"/>
          </p:nvPr>
        </p:nvSpPr>
        <p:spPr>
          <a:xfrm>
            <a:off x="4241800" y="630936"/>
            <a:ext cx="7504113" cy="3520440"/>
          </a:xfrm>
          <a:solidFill>
            <a:schemeClr val="accent2"/>
          </a:solidFill>
        </p:spPr>
        <p:txBody>
          <a:bodyPr/>
          <a:lstStyle/>
          <a:p>
            <a:r>
              <a:rPr lang="en-US"/>
              <a:t>Click icon to add picture</a:t>
            </a:r>
            <a:endParaRPr lang="en-US" dirty="0"/>
          </a:p>
        </p:txBody>
      </p:sp>
      <p:sp>
        <p:nvSpPr>
          <p:cNvPr id="12" name="Picture Placeholder 10">
            <a:extLst>
              <a:ext uri="{FF2B5EF4-FFF2-40B4-BE49-F238E27FC236}">
                <a16:creationId xmlns:a16="http://schemas.microsoft.com/office/drawing/2014/main" id="{2E6B2055-B099-48CF-84C8-2AF6D5618697}"/>
              </a:ext>
            </a:extLst>
          </p:cNvPr>
          <p:cNvSpPr>
            <a:spLocks noGrp="1"/>
          </p:cNvSpPr>
          <p:nvPr>
            <p:ph type="pic" sz="quarter" idx="14"/>
          </p:nvPr>
        </p:nvSpPr>
        <p:spPr>
          <a:xfrm>
            <a:off x="4242816" y="4234252"/>
            <a:ext cx="3703320" cy="2139696"/>
          </a:xfrm>
          <a:solidFill>
            <a:schemeClr val="accent2"/>
          </a:solidFill>
        </p:spPr>
        <p:txBody>
          <a:bodyPr/>
          <a:lstStyle/>
          <a:p>
            <a:r>
              <a:rPr lang="en-US"/>
              <a:t>Click icon to add picture</a:t>
            </a:r>
            <a:endParaRPr lang="en-US" dirty="0"/>
          </a:p>
        </p:txBody>
      </p:sp>
      <p:sp>
        <p:nvSpPr>
          <p:cNvPr id="13" name="Picture Placeholder 10">
            <a:extLst>
              <a:ext uri="{FF2B5EF4-FFF2-40B4-BE49-F238E27FC236}">
                <a16:creationId xmlns:a16="http://schemas.microsoft.com/office/drawing/2014/main" id="{EED74C29-FF8A-4470-8221-FD11E7FB7D76}"/>
              </a:ext>
            </a:extLst>
          </p:cNvPr>
          <p:cNvSpPr>
            <a:spLocks noGrp="1"/>
          </p:cNvSpPr>
          <p:nvPr>
            <p:ph type="pic" sz="quarter" idx="15"/>
          </p:nvPr>
        </p:nvSpPr>
        <p:spPr>
          <a:xfrm>
            <a:off x="8046720" y="4233672"/>
            <a:ext cx="3703320" cy="2139696"/>
          </a:xfrm>
          <a:solidFill>
            <a:schemeClr val="accent2"/>
          </a:solidFill>
        </p:spPr>
        <p:txBody>
          <a:bodyPr/>
          <a:lstStyle/>
          <a:p>
            <a:r>
              <a:rPr lang="en-US"/>
              <a:t>Click icon to add picture</a:t>
            </a:r>
            <a:endParaRPr lang="en-US" dirty="0"/>
          </a:p>
        </p:txBody>
      </p:sp>
      <p:sp>
        <p:nvSpPr>
          <p:cNvPr id="3" name="Footer Placeholder 2"/>
          <p:cNvSpPr>
            <a:spLocks noGrp="1"/>
          </p:cNvSpPr>
          <p:nvPr>
            <p:ph type="ftr" sz="quarter" idx="11"/>
          </p:nvPr>
        </p:nvSpPr>
        <p:spPr/>
        <p:txBody>
          <a:bodyPr/>
          <a:lstStyle/>
          <a:p>
            <a:r>
              <a:rPr lang="en-US"/>
              <a:t>www.ct.gov/oha</a:t>
            </a:r>
            <a:endParaRPr lang="en-US" dirty="0"/>
          </a:p>
        </p:txBody>
      </p:sp>
      <p:sp>
        <p:nvSpPr>
          <p:cNvPr id="2" name="Date Placeholder 1"/>
          <p:cNvSpPr>
            <a:spLocks noGrp="1"/>
          </p:cNvSpPr>
          <p:nvPr>
            <p:ph type="dt" sz="half" idx="10"/>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995864569"/>
      </p:ext>
    </p:extLst>
  </p:cSld>
  <p:clrMapOvr>
    <a:masterClrMapping/>
  </p:clrMapOvr>
  <p:extLst>
    <p:ext uri="{DCECCB84-F9BA-43D5-87BE-67443E8EF086}">
      <p15:sldGuideLst xmlns:p15="http://schemas.microsoft.com/office/powerpoint/2012/main">
        <p15:guide id="1" orient="horz">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Section Break">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E787D40-90B5-470E-95A2-784F1CB479C9}"/>
              </a:ext>
            </a:extLst>
          </p:cNvPr>
          <p:cNvSpPr>
            <a:spLocks noGrp="1"/>
          </p:cNvSpPr>
          <p:nvPr>
            <p:ph type="ctrTitle"/>
          </p:nvPr>
        </p:nvSpPr>
        <p:spPr>
          <a:xfrm>
            <a:off x="581191" y="4322102"/>
            <a:ext cx="10993549" cy="1153609"/>
          </a:xfrm>
        </p:spPr>
        <p:txBody>
          <a:bodyPr/>
          <a:lstStyle/>
          <a:p>
            <a:r>
              <a:rPr lang="en-US"/>
              <a:t>Click to edit Master title style</a:t>
            </a:r>
            <a:endParaRPr lang="en-US" dirty="0"/>
          </a:p>
        </p:txBody>
      </p:sp>
      <p:sp>
        <p:nvSpPr>
          <p:cNvPr id="6" name="Subtitle 2">
            <a:extLst>
              <a:ext uri="{FF2B5EF4-FFF2-40B4-BE49-F238E27FC236}">
                <a16:creationId xmlns:a16="http://schemas.microsoft.com/office/drawing/2014/main" id="{DDD90A03-8871-46F6-B527-27A279CAF3FE}"/>
              </a:ext>
            </a:extLst>
          </p:cNvPr>
          <p:cNvSpPr>
            <a:spLocks noGrp="1"/>
          </p:cNvSpPr>
          <p:nvPr>
            <p:ph type="subTitle" idx="1"/>
          </p:nvPr>
        </p:nvSpPr>
        <p:spPr>
          <a:xfrm>
            <a:off x="581194" y="5475712"/>
            <a:ext cx="10993546" cy="590321"/>
          </a:xfrm>
        </p:spPr>
        <p:txBody>
          <a:bodyPr/>
          <a:lstStyle>
            <a:lvl1pPr marL="0" indent="0">
              <a:buNone/>
              <a:defRPr/>
            </a:lvl1pPr>
          </a:lstStyle>
          <a:p>
            <a:r>
              <a:rPr lang="en-US"/>
              <a:t>Click to edit Master subtitle style</a:t>
            </a:r>
            <a:endParaRPr lang="en-US" dirty="0"/>
          </a:p>
        </p:txBody>
      </p:sp>
      <p:sp>
        <p:nvSpPr>
          <p:cNvPr id="9" name="Picture Placeholder 8">
            <a:extLst>
              <a:ext uri="{FF2B5EF4-FFF2-40B4-BE49-F238E27FC236}">
                <a16:creationId xmlns:a16="http://schemas.microsoft.com/office/drawing/2014/main" id="{18C0DC8A-3006-4A75-A9BA-FCA96D2C38A9}"/>
              </a:ext>
            </a:extLst>
          </p:cNvPr>
          <p:cNvSpPr>
            <a:spLocks noGrp="1"/>
          </p:cNvSpPr>
          <p:nvPr>
            <p:ph type="pic" sz="quarter" idx="13"/>
          </p:nvPr>
        </p:nvSpPr>
        <p:spPr>
          <a:xfrm>
            <a:off x="449580" y="603504"/>
            <a:ext cx="11292840" cy="3557016"/>
          </a:xfrm>
          <a:solidFill>
            <a:schemeClr val="accent2"/>
          </a:solidFill>
        </p:spPr>
        <p:txBody>
          <a:bodyPr/>
          <a:lstStyle/>
          <a:p>
            <a:r>
              <a:rPr lang="en-US"/>
              <a:t>Click icon to add picture</a:t>
            </a:r>
            <a:endParaRPr lang="en-US" dirty="0"/>
          </a:p>
        </p:txBody>
      </p:sp>
    </p:spTree>
    <p:extLst>
      <p:ext uri="{BB962C8B-B14F-4D97-AF65-F5344CB8AC3E}">
        <p14:creationId xmlns:p14="http://schemas.microsoft.com/office/powerpoint/2010/main" val="39581061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losin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20F9CA6-0CB1-4A9E-96E4-67800B107E21}"/>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chemeClr val="bg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a:extLst>
              <a:ext uri="{FF2B5EF4-FFF2-40B4-BE49-F238E27FC236}">
                <a16:creationId xmlns:a16="http://schemas.microsoft.com/office/drawing/2014/main" id="{05826FB8-73AC-4F8B-BD9C-B5E87FC9C6A9}"/>
              </a:ext>
              <a:ext uri="{C183D7F6-B498-43B3-948B-1728B52AA6E4}">
                <adec:decorative xmlns:adec="http://schemas.microsoft.com/office/drawing/2017/decorative" val="1"/>
              </a:ext>
            </a:extLst>
          </p:cNvPr>
          <p:cNvSpPr/>
          <p:nvPr userDrawn="1"/>
        </p:nvSpPr>
        <p:spPr>
          <a:xfrm>
            <a:off x="638620"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5" name="Title 1">
            <a:extLst>
              <a:ext uri="{FF2B5EF4-FFF2-40B4-BE49-F238E27FC236}">
                <a16:creationId xmlns:a16="http://schemas.microsoft.com/office/drawing/2014/main" id="{D0F196A1-2430-4797-B656-A38302FAFF33}"/>
              </a:ext>
            </a:extLst>
          </p:cNvPr>
          <p:cNvSpPr>
            <a:spLocks noGrp="1"/>
          </p:cNvSpPr>
          <p:nvPr>
            <p:ph type="title"/>
          </p:nvPr>
        </p:nvSpPr>
        <p:spPr>
          <a:xfrm>
            <a:off x="609906" y="702156"/>
            <a:ext cx="3568661" cy="1188720"/>
          </a:xfrm>
        </p:spPr>
        <p:txBody>
          <a:bodyPr/>
          <a:lstStyle/>
          <a:p>
            <a:r>
              <a:rPr lang="en-US"/>
              <a:t>Click to edit Master title style</a:t>
            </a:r>
            <a:endParaRPr lang="en-US" dirty="0"/>
          </a:p>
        </p:txBody>
      </p:sp>
      <p:sp>
        <p:nvSpPr>
          <p:cNvPr id="6" name="Content Placeholder 2">
            <a:extLst>
              <a:ext uri="{FF2B5EF4-FFF2-40B4-BE49-F238E27FC236}">
                <a16:creationId xmlns:a16="http://schemas.microsoft.com/office/drawing/2014/main" id="{F7AE5FA5-AF50-4B00-8E20-1B20A667A3BF}"/>
              </a:ext>
            </a:extLst>
          </p:cNvPr>
          <p:cNvSpPr>
            <a:spLocks noGrp="1"/>
          </p:cNvSpPr>
          <p:nvPr>
            <p:ph idx="1"/>
          </p:nvPr>
        </p:nvSpPr>
        <p:spPr>
          <a:xfrm>
            <a:off x="609906" y="2340864"/>
            <a:ext cx="3568661" cy="3634486"/>
          </a:xfrm>
        </p:spPr>
        <p:txBody>
          <a:bodyPr>
            <a:normAutofit/>
          </a:bodyPr>
          <a:lstStyle>
            <a:lvl1pPr marL="0" indent="0">
              <a:buNone/>
              <a:defRPr/>
            </a:lvl1pPr>
          </a:lstStyle>
          <a:p>
            <a:pPr lvl="0"/>
            <a:r>
              <a:rPr lang="en-US"/>
              <a:t>Click to edit Master text styles</a:t>
            </a:r>
          </a:p>
        </p:txBody>
      </p:sp>
      <p:sp>
        <p:nvSpPr>
          <p:cNvPr id="3" name="Footer Placeholder 2"/>
          <p:cNvSpPr>
            <a:spLocks noGrp="1"/>
          </p:cNvSpPr>
          <p:nvPr>
            <p:ph type="ftr" sz="quarter" idx="11"/>
          </p:nvPr>
        </p:nvSpPr>
        <p:spPr/>
        <p:txBody>
          <a:bodyPr/>
          <a:lstStyle/>
          <a:p>
            <a:r>
              <a:rPr lang="en-US"/>
              <a:t>www.ct.gov/oha</a:t>
            </a:r>
            <a:endParaRPr lang="en-US" dirty="0"/>
          </a:p>
        </p:txBody>
      </p:sp>
      <p:sp>
        <p:nvSpPr>
          <p:cNvPr id="13" name="Picture Placeholder 12">
            <a:extLst>
              <a:ext uri="{FF2B5EF4-FFF2-40B4-BE49-F238E27FC236}">
                <a16:creationId xmlns:a16="http://schemas.microsoft.com/office/drawing/2014/main" id="{83237575-909D-45C0-B594-0B7A40F04B52}"/>
              </a:ext>
            </a:extLst>
          </p:cNvPr>
          <p:cNvSpPr>
            <a:spLocks noGrp="1"/>
          </p:cNvSpPr>
          <p:nvPr>
            <p:ph type="pic" sz="quarter" idx="13"/>
          </p:nvPr>
        </p:nvSpPr>
        <p:spPr>
          <a:xfrm>
            <a:off x="4657344" y="0"/>
            <a:ext cx="7534656" cy="6858000"/>
          </a:xfrm>
          <a:solidFill>
            <a:schemeClr val="accent2"/>
          </a:solidFill>
        </p:spPr>
        <p:txBody>
          <a:bodyPr/>
          <a:lstStyle/>
          <a:p>
            <a:r>
              <a:rPr lang="en-US"/>
              <a:t>Click icon to add picture</a:t>
            </a:r>
            <a:endParaRPr lang="en-US" dirty="0"/>
          </a:p>
        </p:txBody>
      </p:sp>
      <p:sp>
        <p:nvSpPr>
          <p:cNvPr id="2" name="Date Placeholder 1"/>
          <p:cNvSpPr>
            <a:spLocks noGrp="1"/>
          </p:cNvSpPr>
          <p:nvPr>
            <p:ph type="dt" sz="half" idx="10"/>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4603855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926BD44-2224-46FF-A4E7-9C9FFE19726B}"/>
              </a:ext>
            </a:extLst>
          </p:cNvPr>
          <p:cNvSpPr>
            <a:spLocks noGrp="1"/>
          </p:cNvSpPr>
          <p:nvPr>
            <p:ph type="title"/>
          </p:nvPr>
        </p:nvSpPr>
        <p:spPr>
          <a:xfrm>
            <a:off x="581192" y="702155"/>
            <a:ext cx="3424138" cy="1500131"/>
          </a:xfrm>
        </p:spPr>
        <p:txBody>
          <a:bodyPr/>
          <a:lstStyle>
            <a:lvl1pPr>
              <a:defRPr/>
            </a:lvl1pPr>
          </a:lstStyle>
          <a:p>
            <a:r>
              <a:rPr lang="en-US"/>
              <a:t>Click to edit Master title style</a:t>
            </a:r>
            <a:endParaRPr lang="en-US" dirty="0"/>
          </a:p>
        </p:txBody>
      </p:sp>
      <p:sp>
        <p:nvSpPr>
          <p:cNvPr id="6" name="Content Placeholder 5">
            <a:extLst>
              <a:ext uri="{FF2B5EF4-FFF2-40B4-BE49-F238E27FC236}">
                <a16:creationId xmlns:a16="http://schemas.microsoft.com/office/drawing/2014/main" id="{728249B4-F572-49E8-9B53-CB4E629EB93F}"/>
              </a:ext>
            </a:extLst>
          </p:cNvPr>
          <p:cNvSpPr>
            <a:spLocks noGrp="1"/>
          </p:cNvSpPr>
          <p:nvPr>
            <p:ph idx="1"/>
          </p:nvPr>
        </p:nvSpPr>
        <p:spPr>
          <a:xfrm>
            <a:off x="581193" y="2414788"/>
            <a:ext cx="3424138" cy="3975776"/>
          </a:xfrm>
        </p:spPr>
        <p:txBody>
          <a:bodyPr/>
          <a:lstStyle>
            <a:lvl1pPr marL="0" indent="0">
              <a:buNone/>
              <a:defRPr/>
            </a:lvl1pPr>
          </a:lstStyle>
          <a:p>
            <a:pPr lvl="0"/>
            <a:r>
              <a:rPr lang="en-US"/>
              <a:t>Click to edit Master text styles</a:t>
            </a:r>
          </a:p>
        </p:txBody>
      </p:sp>
      <p:sp>
        <p:nvSpPr>
          <p:cNvPr id="10" name="Picture Placeholder 9">
            <a:extLst>
              <a:ext uri="{FF2B5EF4-FFF2-40B4-BE49-F238E27FC236}">
                <a16:creationId xmlns:a16="http://schemas.microsoft.com/office/drawing/2014/main" id="{06C12940-675F-4BDC-8733-71FEBC2FDCCF}"/>
              </a:ext>
            </a:extLst>
          </p:cNvPr>
          <p:cNvSpPr>
            <a:spLocks noGrp="1"/>
          </p:cNvSpPr>
          <p:nvPr>
            <p:ph type="pic" sz="quarter" idx="13"/>
          </p:nvPr>
        </p:nvSpPr>
        <p:spPr>
          <a:xfrm>
            <a:off x="4242815" y="640080"/>
            <a:ext cx="3703320" cy="5751576"/>
          </a:xfrm>
          <a:solidFill>
            <a:schemeClr val="accent2"/>
          </a:solidFill>
        </p:spPr>
        <p:txBody>
          <a:bodyPr/>
          <a:lstStyle/>
          <a:p>
            <a:r>
              <a:rPr lang="en-US"/>
              <a:t>Click icon to add picture</a:t>
            </a:r>
            <a:endParaRPr lang="en-US" dirty="0"/>
          </a:p>
        </p:txBody>
      </p:sp>
      <p:sp>
        <p:nvSpPr>
          <p:cNvPr id="11" name="Picture Placeholder 9">
            <a:extLst>
              <a:ext uri="{FF2B5EF4-FFF2-40B4-BE49-F238E27FC236}">
                <a16:creationId xmlns:a16="http://schemas.microsoft.com/office/drawing/2014/main" id="{63AD391F-F462-4773-B9C7-B512F55F6812}"/>
              </a:ext>
            </a:extLst>
          </p:cNvPr>
          <p:cNvSpPr>
            <a:spLocks noGrp="1"/>
          </p:cNvSpPr>
          <p:nvPr>
            <p:ph type="pic" sz="quarter" idx="14"/>
          </p:nvPr>
        </p:nvSpPr>
        <p:spPr>
          <a:xfrm>
            <a:off x="8046720" y="640080"/>
            <a:ext cx="3703320" cy="5751576"/>
          </a:xfrm>
          <a:solidFill>
            <a:schemeClr val="accent2"/>
          </a:solidFill>
        </p:spPr>
        <p:txBody>
          <a:bodyPr/>
          <a:lstStyle/>
          <a:p>
            <a:r>
              <a:rPr lang="en-US"/>
              <a:t>Click icon to add picture</a:t>
            </a:r>
            <a:endParaRPr lang="en-US" dirty="0"/>
          </a:p>
        </p:txBody>
      </p:sp>
      <p:sp>
        <p:nvSpPr>
          <p:cNvPr id="3" name="Footer Placeholder 2"/>
          <p:cNvSpPr>
            <a:spLocks noGrp="1"/>
          </p:cNvSpPr>
          <p:nvPr>
            <p:ph type="ftr" sz="quarter" idx="11"/>
          </p:nvPr>
        </p:nvSpPr>
        <p:spPr/>
        <p:txBody>
          <a:bodyPr/>
          <a:lstStyle/>
          <a:p>
            <a:r>
              <a:rPr lang="en-US"/>
              <a:t>www.ct.gov/oha</a:t>
            </a:r>
            <a:endParaRPr lang="en-US" dirty="0"/>
          </a:p>
        </p:txBody>
      </p:sp>
      <p:sp>
        <p:nvSpPr>
          <p:cNvPr id="2" name="Date Placeholder 1"/>
          <p:cNvSpPr>
            <a:spLocks noGrp="1"/>
          </p:cNvSpPr>
          <p:nvPr>
            <p:ph type="dt" sz="half" idx="10"/>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8889797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9AD7E45-24A5-4020-858E-57CFA0955730}"/>
              </a:ext>
            </a:extLst>
          </p:cNvPr>
          <p:cNvSpPr>
            <a:spLocks noGrp="1"/>
          </p:cNvSpPr>
          <p:nvPr>
            <p:ph type="ctrTitle"/>
          </p:nvPr>
        </p:nvSpPr>
        <p:spPr>
          <a:xfrm>
            <a:off x="581191" y="1020431"/>
            <a:ext cx="10993549" cy="1475013"/>
          </a:xfrm>
        </p:spPr>
        <p:txBody>
          <a:bodyPr/>
          <a:lstStyle/>
          <a:p>
            <a:r>
              <a:rPr lang="en-US"/>
              <a:t>Click to edit Master title style</a:t>
            </a:r>
            <a:endParaRPr lang="en-US" dirty="0"/>
          </a:p>
        </p:txBody>
      </p:sp>
      <p:sp>
        <p:nvSpPr>
          <p:cNvPr id="6" name="Subtitle 2">
            <a:extLst>
              <a:ext uri="{FF2B5EF4-FFF2-40B4-BE49-F238E27FC236}">
                <a16:creationId xmlns:a16="http://schemas.microsoft.com/office/drawing/2014/main" id="{9C213B6D-04F4-4E9D-AD86-E50884CB4CB3}"/>
              </a:ext>
            </a:extLst>
          </p:cNvPr>
          <p:cNvSpPr>
            <a:spLocks noGrp="1"/>
          </p:cNvSpPr>
          <p:nvPr>
            <p:ph type="subTitle" idx="1"/>
          </p:nvPr>
        </p:nvSpPr>
        <p:spPr>
          <a:xfrm>
            <a:off x="581194" y="2495445"/>
            <a:ext cx="10993546" cy="468233"/>
          </a:xfrm>
        </p:spPr>
        <p:txBody>
          <a:bodyPr/>
          <a:lstStyle>
            <a:lvl1pPr marL="0" indent="0">
              <a:buNone/>
              <a:defRPr/>
            </a:lvl1pPr>
          </a:lstStyle>
          <a:p>
            <a:r>
              <a:rPr lang="en-US"/>
              <a:t>Click to edit Master subtitle style</a:t>
            </a:r>
            <a:endParaRPr lang="en-US" dirty="0"/>
          </a:p>
        </p:txBody>
      </p:sp>
      <p:sp>
        <p:nvSpPr>
          <p:cNvPr id="10" name="Picture Placeholder 9">
            <a:extLst>
              <a:ext uri="{FF2B5EF4-FFF2-40B4-BE49-F238E27FC236}">
                <a16:creationId xmlns:a16="http://schemas.microsoft.com/office/drawing/2014/main" id="{52DB8B62-62C2-4723-85AF-F5D87B489A63}"/>
              </a:ext>
            </a:extLst>
          </p:cNvPr>
          <p:cNvSpPr>
            <a:spLocks noGrp="1"/>
          </p:cNvSpPr>
          <p:nvPr>
            <p:ph type="pic" sz="quarter" idx="13"/>
          </p:nvPr>
        </p:nvSpPr>
        <p:spPr>
          <a:xfrm>
            <a:off x="448056" y="3081528"/>
            <a:ext cx="5486400" cy="3310128"/>
          </a:xfrm>
          <a:solidFill>
            <a:schemeClr val="accent2"/>
          </a:solidFill>
        </p:spPr>
        <p:txBody>
          <a:bodyPr/>
          <a:lstStyle/>
          <a:p>
            <a:r>
              <a:rPr lang="en-US"/>
              <a:t>Click icon to add picture</a:t>
            </a:r>
            <a:endParaRPr lang="en-US" dirty="0"/>
          </a:p>
        </p:txBody>
      </p:sp>
      <p:sp>
        <p:nvSpPr>
          <p:cNvPr id="11" name="Picture Placeholder 9">
            <a:extLst>
              <a:ext uri="{FF2B5EF4-FFF2-40B4-BE49-F238E27FC236}">
                <a16:creationId xmlns:a16="http://schemas.microsoft.com/office/drawing/2014/main" id="{D1329640-D9D1-44D4-8E40-04E753A2B826}"/>
              </a:ext>
            </a:extLst>
          </p:cNvPr>
          <p:cNvSpPr>
            <a:spLocks noGrp="1"/>
          </p:cNvSpPr>
          <p:nvPr>
            <p:ph type="pic" sz="quarter" idx="14"/>
          </p:nvPr>
        </p:nvSpPr>
        <p:spPr>
          <a:xfrm>
            <a:off x="6254496" y="3081528"/>
            <a:ext cx="5486400" cy="3310128"/>
          </a:xfrm>
          <a:solidFill>
            <a:schemeClr val="accent2"/>
          </a:solidFill>
        </p:spPr>
        <p:txBody>
          <a:bodyPr/>
          <a:lstStyle/>
          <a:p>
            <a:r>
              <a:rPr lang="en-US"/>
              <a:t>Click icon to add picture</a:t>
            </a:r>
            <a:endParaRPr lang="en-US" dirty="0"/>
          </a:p>
        </p:txBody>
      </p:sp>
      <p:sp>
        <p:nvSpPr>
          <p:cNvPr id="3" name="Footer Placeholder 2"/>
          <p:cNvSpPr>
            <a:spLocks noGrp="1"/>
          </p:cNvSpPr>
          <p:nvPr>
            <p:ph type="ftr" sz="quarter" idx="11"/>
          </p:nvPr>
        </p:nvSpPr>
        <p:spPr/>
        <p:txBody>
          <a:bodyPr/>
          <a:lstStyle/>
          <a:p>
            <a:r>
              <a:rPr lang="en-US"/>
              <a:t>www.ct.gov/oha</a:t>
            </a:r>
            <a:endParaRPr lang="en-US" dirty="0"/>
          </a:p>
        </p:txBody>
      </p:sp>
      <p:sp>
        <p:nvSpPr>
          <p:cNvPr id="2" name="Date Placeholder 1"/>
          <p:cNvSpPr>
            <a:spLocks noGrp="1"/>
          </p:cNvSpPr>
          <p:nvPr>
            <p:ph type="dt" sz="half" idx="10"/>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578571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15" name="SmartArt Placeholder 14">
            <a:extLst>
              <a:ext uri="{FF2B5EF4-FFF2-40B4-BE49-F238E27FC236}">
                <a16:creationId xmlns:a16="http://schemas.microsoft.com/office/drawing/2014/main" id="{1A07AFA2-B97F-4965-B3E3-0399F8696B92}"/>
              </a:ext>
            </a:extLst>
          </p:cNvPr>
          <p:cNvSpPr>
            <a:spLocks noGrp="1"/>
          </p:cNvSpPr>
          <p:nvPr>
            <p:ph type="dgm" sz="quarter" idx="13"/>
          </p:nvPr>
        </p:nvSpPr>
        <p:spPr>
          <a:xfrm>
            <a:off x="576263" y="2290762"/>
            <a:ext cx="2286000" cy="2514600"/>
          </a:xfrm>
          <a:solidFill>
            <a:schemeClr val="accent2"/>
          </a:solidFill>
        </p:spPr>
        <p:txBody>
          <a:bodyPr/>
          <a:lstStyle/>
          <a:p>
            <a:r>
              <a:rPr lang="en-US"/>
              <a:t>Click icon to add SmartArt graphic</a:t>
            </a:r>
            <a:endParaRPr lang="en-US" dirty="0"/>
          </a:p>
        </p:txBody>
      </p:sp>
      <p:sp>
        <p:nvSpPr>
          <p:cNvPr id="16" name="SmartArt Placeholder 14">
            <a:extLst>
              <a:ext uri="{FF2B5EF4-FFF2-40B4-BE49-F238E27FC236}">
                <a16:creationId xmlns:a16="http://schemas.microsoft.com/office/drawing/2014/main" id="{FBD83F25-25EA-4FCB-9180-B7567885BE7A}"/>
              </a:ext>
            </a:extLst>
          </p:cNvPr>
          <p:cNvSpPr>
            <a:spLocks noGrp="1"/>
          </p:cNvSpPr>
          <p:nvPr>
            <p:ph type="dgm" sz="quarter" idx="14"/>
          </p:nvPr>
        </p:nvSpPr>
        <p:spPr>
          <a:xfrm>
            <a:off x="3486759" y="2290762"/>
            <a:ext cx="2286000" cy="2514600"/>
          </a:xfrm>
          <a:solidFill>
            <a:schemeClr val="accent2"/>
          </a:solidFill>
        </p:spPr>
        <p:txBody>
          <a:bodyPr/>
          <a:lstStyle/>
          <a:p>
            <a:r>
              <a:rPr lang="en-US"/>
              <a:t>Click icon to add SmartArt graphic</a:t>
            </a:r>
            <a:endParaRPr lang="en-US" dirty="0"/>
          </a:p>
        </p:txBody>
      </p:sp>
      <p:sp>
        <p:nvSpPr>
          <p:cNvPr id="17" name="SmartArt Placeholder 14">
            <a:extLst>
              <a:ext uri="{FF2B5EF4-FFF2-40B4-BE49-F238E27FC236}">
                <a16:creationId xmlns:a16="http://schemas.microsoft.com/office/drawing/2014/main" id="{C19AF1FD-578A-4AC1-8006-BF395C098188}"/>
              </a:ext>
            </a:extLst>
          </p:cNvPr>
          <p:cNvSpPr>
            <a:spLocks noGrp="1"/>
          </p:cNvSpPr>
          <p:nvPr>
            <p:ph type="dgm" sz="quarter" idx="15"/>
          </p:nvPr>
        </p:nvSpPr>
        <p:spPr>
          <a:xfrm>
            <a:off x="6397255" y="2290762"/>
            <a:ext cx="2286000" cy="2514600"/>
          </a:xfrm>
          <a:solidFill>
            <a:schemeClr val="accent2"/>
          </a:solidFill>
        </p:spPr>
        <p:txBody>
          <a:bodyPr/>
          <a:lstStyle/>
          <a:p>
            <a:r>
              <a:rPr lang="en-US"/>
              <a:t>Click icon to add SmartArt graphic</a:t>
            </a:r>
            <a:endParaRPr lang="en-US" dirty="0"/>
          </a:p>
        </p:txBody>
      </p:sp>
      <p:sp>
        <p:nvSpPr>
          <p:cNvPr id="18" name="SmartArt Placeholder 14">
            <a:extLst>
              <a:ext uri="{FF2B5EF4-FFF2-40B4-BE49-F238E27FC236}">
                <a16:creationId xmlns:a16="http://schemas.microsoft.com/office/drawing/2014/main" id="{A30FAB41-D651-4537-9674-A090F9541E38}"/>
              </a:ext>
            </a:extLst>
          </p:cNvPr>
          <p:cNvSpPr>
            <a:spLocks noGrp="1"/>
          </p:cNvSpPr>
          <p:nvPr>
            <p:ph type="dgm" sz="quarter" idx="16"/>
          </p:nvPr>
        </p:nvSpPr>
        <p:spPr>
          <a:xfrm>
            <a:off x="9307750" y="2290762"/>
            <a:ext cx="2286000" cy="2514600"/>
          </a:xfrm>
          <a:solidFill>
            <a:schemeClr val="accent2"/>
          </a:solidFill>
        </p:spPr>
        <p:txBody>
          <a:bodyPr/>
          <a:lstStyle/>
          <a:p>
            <a:r>
              <a:rPr lang="en-US"/>
              <a:t>Click icon to add SmartArt graphic</a:t>
            </a:r>
            <a:endParaRPr lang="en-US" dirty="0"/>
          </a:p>
        </p:txBody>
      </p:sp>
      <p:sp>
        <p:nvSpPr>
          <p:cNvPr id="20" name="Text Placeholder 19">
            <a:extLst>
              <a:ext uri="{FF2B5EF4-FFF2-40B4-BE49-F238E27FC236}">
                <a16:creationId xmlns:a16="http://schemas.microsoft.com/office/drawing/2014/main" id="{6FF70985-87A5-4813-BB21-CD79732947F5}"/>
              </a:ext>
            </a:extLst>
          </p:cNvPr>
          <p:cNvSpPr>
            <a:spLocks noGrp="1"/>
          </p:cNvSpPr>
          <p:nvPr>
            <p:ph type="body" sz="quarter" idx="17" hasCustomPrompt="1"/>
          </p:nvPr>
        </p:nvSpPr>
        <p:spPr>
          <a:xfrm>
            <a:off x="576263" y="4943475"/>
            <a:ext cx="2286000" cy="365760"/>
          </a:xfrm>
        </p:spPr>
        <p:txBody>
          <a:bodyPr>
            <a:noAutofit/>
          </a:bodyPr>
          <a:lstStyle>
            <a:lvl1pPr marL="0" indent="0">
              <a:buNone/>
              <a:defRPr sz="1800"/>
            </a:lvl1pPr>
            <a:lvl2pPr marL="324000" indent="0">
              <a:buNone/>
              <a:defRPr sz="1800"/>
            </a:lvl2pPr>
            <a:lvl3pPr marL="630000" indent="0">
              <a:buNone/>
              <a:defRPr sz="1800"/>
            </a:lvl3pPr>
            <a:lvl4pPr marL="1008000" indent="0">
              <a:buNone/>
              <a:defRPr sz="1800"/>
            </a:lvl4pPr>
            <a:lvl5pPr marL="1368000" indent="0">
              <a:buNone/>
              <a:defRPr sz="1800"/>
            </a:lvl5pPr>
          </a:lstStyle>
          <a:p>
            <a:pPr lvl="0"/>
            <a:r>
              <a:rPr lang="en-US" dirty="0"/>
              <a:t>Name</a:t>
            </a:r>
          </a:p>
        </p:txBody>
      </p:sp>
      <p:sp>
        <p:nvSpPr>
          <p:cNvPr id="22" name="Text Placeholder 21">
            <a:extLst>
              <a:ext uri="{FF2B5EF4-FFF2-40B4-BE49-F238E27FC236}">
                <a16:creationId xmlns:a16="http://schemas.microsoft.com/office/drawing/2014/main" id="{8F30C930-1919-4A13-98BD-6CB6119CC11A}"/>
              </a:ext>
            </a:extLst>
          </p:cNvPr>
          <p:cNvSpPr>
            <a:spLocks noGrp="1"/>
          </p:cNvSpPr>
          <p:nvPr>
            <p:ph type="body" sz="quarter" idx="18" hasCustomPrompt="1"/>
          </p:nvPr>
        </p:nvSpPr>
        <p:spPr>
          <a:xfrm>
            <a:off x="575894" y="5447348"/>
            <a:ext cx="2286000" cy="365760"/>
          </a:xfrm>
        </p:spPr>
        <p:txBody>
          <a:bodyPr>
            <a:noAutofit/>
          </a:bodyPr>
          <a:lstStyle>
            <a:lvl1pPr marL="0" indent="0">
              <a:buNone/>
              <a:defRPr sz="1600"/>
            </a:lvl1pPr>
            <a:lvl2pPr marL="324000" indent="0">
              <a:buNone/>
              <a:defRPr sz="1600"/>
            </a:lvl2pPr>
            <a:lvl3pPr marL="630000" indent="0">
              <a:buNone/>
              <a:defRPr sz="1600"/>
            </a:lvl3pPr>
            <a:lvl4pPr marL="1008000" indent="0">
              <a:buNone/>
              <a:defRPr sz="1600"/>
            </a:lvl4pPr>
            <a:lvl5pPr marL="1368000" indent="0">
              <a:buNone/>
              <a:defRPr sz="1600"/>
            </a:lvl5pPr>
          </a:lstStyle>
          <a:p>
            <a:pPr lvl="0"/>
            <a:r>
              <a:rPr lang="en-US" dirty="0"/>
              <a:t>Title</a:t>
            </a:r>
          </a:p>
        </p:txBody>
      </p:sp>
      <p:sp>
        <p:nvSpPr>
          <p:cNvPr id="23" name="Text Placeholder 19">
            <a:extLst>
              <a:ext uri="{FF2B5EF4-FFF2-40B4-BE49-F238E27FC236}">
                <a16:creationId xmlns:a16="http://schemas.microsoft.com/office/drawing/2014/main" id="{6E4126AC-7681-4156-8274-2A6414894394}"/>
              </a:ext>
            </a:extLst>
          </p:cNvPr>
          <p:cNvSpPr>
            <a:spLocks noGrp="1"/>
          </p:cNvSpPr>
          <p:nvPr>
            <p:ph type="body" sz="quarter" idx="19" hasCustomPrompt="1"/>
          </p:nvPr>
        </p:nvSpPr>
        <p:spPr>
          <a:xfrm>
            <a:off x="3487128" y="4943475"/>
            <a:ext cx="2286000" cy="365760"/>
          </a:xfrm>
        </p:spPr>
        <p:txBody>
          <a:bodyPr>
            <a:noAutofit/>
          </a:bodyPr>
          <a:lstStyle>
            <a:lvl1pPr marL="0" indent="0">
              <a:buNone/>
              <a:defRPr sz="1800"/>
            </a:lvl1pPr>
            <a:lvl2pPr marL="324000" indent="0">
              <a:buNone/>
              <a:defRPr sz="1800"/>
            </a:lvl2pPr>
            <a:lvl3pPr marL="630000" indent="0">
              <a:buNone/>
              <a:defRPr sz="1800"/>
            </a:lvl3pPr>
            <a:lvl4pPr marL="1008000" indent="0">
              <a:buNone/>
              <a:defRPr sz="1800"/>
            </a:lvl4pPr>
            <a:lvl5pPr marL="1368000" indent="0">
              <a:buNone/>
              <a:defRPr sz="1800"/>
            </a:lvl5pPr>
          </a:lstStyle>
          <a:p>
            <a:pPr lvl="0"/>
            <a:r>
              <a:rPr lang="en-US" dirty="0"/>
              <a:t>Name</a:t>
            </a:r>
          </a:p>
        </p:txBody>
      </p:sp>
      <p:sp>
        <p:nvSpPr>
          <p:cNvPr id="24" name="Text Placeholder 21">
            <a:extLst>
              <a:ext uri="{FF2B5EF4-FFF2-40B4-BE49-F238E27FC236}">
                <a16:creationId xmlns:a16="http://schemas.microsoft.com/office/drawing/2014/main" id="{D03485ED-1755-41FA-942B-ED95B3913DBF}"/>
              </a:ext>
            </a:extLst>
          </p:cNvPr>
          <p:cNvSpPr>
            <a:spLocks noGrp="1"/>
          </p:cNvSpPr>
          <p:nvPr>
            <p:ph type="body" sz="quarter" idx="20" hasCustomPrompt="1"/>
          </p:nvPr>
        </p:nvSpPr>
        <p:spPr>
          <a:xfrm>
            <a:off x="3486759" y="5447348"/>
            <a:ext cx="2286000" cy="365760"/>
          </a:xfrm>
        </p:spPr>
        <p:txBody>
          <a:bodyPr>
            <a:noAutofit/>
          </a:bodyPr>
          <a:lstStyle>
            <a:lvl1pPr marL="0" indent="0">
              <a:buNone/>
              <a:defRPr sz="1600"/>
            </a:lvl1pPr>
            <a:lvl2pPr marL="324000" indent="0">
              <a:buNone/>
              <a:defRPr sz="1600"/>
            </a:lvl2pPr>
            <a:lvl3pPr marL="630000" indent="0">
              <a:buNone/>
              <a:defRPr sz="1600"/>
            </a:lvl3pPr>
            <a:lvl4pPr marL="1008000" indent="0">
              <a:buNone/>
              <a:defRPr sz="1600"/>
            </a:lvl4pPr>
            <a:lvl5pPr marL="1368000" indent="0">
              <a:buNone/>
              <a:defRPr sz="1600"/>
            </a:lvl5pPr>
          </a:lstStyle>
          <a:p>
            <a:pPr lvl="0"/>
            <a:r>
              <a:rPr lang="en-US" dirty="0"/>
              <a:t>Title</a:t>
            </a:r>
          </a:p>
        </p:txBody>
      </p:sp>
      <p:sp>
        <p:nvSpPr>
          <p:cNvPr id="25" name="Text Placeholder 19">
            <a:extLst>
              <a:ext uri="{FF2B5EF4-FFF2-40B4-BE49-F238E27FC236}">
                <a16:creationId xmlns:a16="http://schemas.microsoft.com/office/drawing/2014/main" id="{42AFEFC9-586E-4B97-AD51-F02AC6AC6A60}"/>
              </a:ext>
            </a:extLst>
          </p:cNvPr>
          <p:cNvSpPr>
            <a:spLocks noGrp="1"/>
          </p:cNvSpPr>
          <p:nvPr>
            <p:ph type="body" sz="quarter" idx="21" hasCustomPrompt="1"/>
          </p:nvPr>
        </p:nvSpPr>
        <p:spPr>
          <a:xfrm>
            <a:off x="6397624" y="4943475"/>
            <a:ext cx="2286000" cy="365760"/>
          </a:xfrm>
        </p:spPr>
        <p:txBody>
          <a:bodyPr>
            <a:noAutofit/>
          </a:bodyPr>
          <a:lstStyle>
            <a:lvl1pPr marL="0" indent="0">
              <a:buNone/>
              <a:defRPr sz="1800"/>
            </a:lvl1pPr>
            <a:lvl2pPr marL="324000" indent="0">
              <a:buNone/>
              <a:defRPr sz="1800"/>
            </a:lvl2pPr>
            <a:lvl3pPr marL="630000" indent="0">
              <a:buNone/>
              <a:defRPr sz="1800"/>
            </a:lvl3pPr>
            <a:lvl4pPr marL="1008000" indent="0">
              <a:buNone/>
              <a:defRPr sz="1800"/>
            </a:lvl4pPr>
            <a:lvl5pPr marL="1368000" indent="0">
              <a:buNone/>
              <a:defRPr sz="1800"/>
            </a:lvl5pPr>
          </a:lstStyle>
          <a:p>
            <a:pPr lvl="0"/>
            <a:r>
              <a:rPr lang="en-US" dirty="0"/>
              <a:t>Name</a:t>
            </a:r>
          </a:p>
        </p:txBody>
      </p:sp>
      <p:sp>
        <p:nvSpPr>
          <p:cNvPr id="26" name="Text Placeholder 21">
            <a:extLst>
              <a:ext uri="{FF2B5EF4-FFF2-40B4-BE49-F238E27FC236}">
                <a16:creationId xmlns:a16="http://schemas.microsoft.com/office/drawing/2014/main" id="{E94B1769-BE23-4EBA-A0DA-9A01476DAC50}"/>
              </a:ext>
            </a:extLst>
          </p:cNvPr>
          <p:cNvSpPr>
            <a:spLocks noGrp="1"/>
          </p:cNvSpPr>
          <p:nvPr>
            <p:ph type="body" sz="quarter" idx="22" hasCustomPrompt="1"/>
          </p:nvPr>
        </p:nvSpPr>
        <p:spPr>
          <a:xfrm>
            <a:off x="6397255" y="5447348"/>
            <a:ext cx="2286000" cy="365760"/>
          </a:xfrm>
        </p:spPr>
        <p:txBody>
          <a:bodyPr>
            <a:noAutofit/>
          </a:bodyPr>
          <a:lstStyle>
            <a:lvl1pPr marL="0" indent="0">
              <a:buNone/>
              <a:defRPr sz="1600"/>
            </a:lvl1pPr>
            <a:lvl2pPr marL="324000" indent="0">
              <a:buNone/>
              <a:defRPr sz="1600"/>
            </a:lvl2pPr>
            <a:lvl3pPr marL="630000" indent="0">
              <a:buNone/>
              <a:defRPr sz="1600"/>
            </a:lvl3pPr>
            <a:lvl4pPr marL="1008000" indent="0">
              <a:buNone/>
              <a:defRPr sz="1600"/>
            </a:lvl4pPr>
            <a:lvl5pPr marL="1368000" indent="0">
              <a:buNone/>
              <a:defRPr sz="1600"/>
            </a:lvl5pPr>
          </a:lstStyle>
          <a:p>
            <a:pPr lvl="0"/>
            <a:r>
              <a:rPr lang="en-US" dirty="0"/>
              <a:t>Title</a:t>
            </a:r>
          </a:p>
        </p:txBody>
      </p:sp>
      <p:sp>
        <p:nvSpPr>
          <p:cNvPr id="27" name="Text Placeholder 19">
            <a:extLst>
              <a:ext uri="{FF2B5EF4-FFF2-40B4-BE49-F238E27FC236}">
                <a16:creationId xmlns:a16="http://schemas.microsoft.com/office/drawing/2014/main" id="{9A7362AB-6137-4C5C-9219-392C3875AD9B}"/>
              </a:ext>
            </a:extLst>
          </p:cNvPr>
          <p:cNvSpPr>
            <a:spLocks noGrp="1"/>
          </p:cNvSpPr>
          <p:nvPr>
            <p:ph type="body" sz="quarter" idx="23" hasCustomPrompt="1"/>
          </p:nvPr>
        </p:nvSpPr>
        <p:spPr>
          <a:xfrm>
            <a:off x="9308119" y="4957131"/>
            <a:ext cx="2286000" cy="365760"/>
          </a:xfrm>
        </p:spPr>
        <p:txBody>
          <a:bodyPr>
            <a:noAutofit/>
          </a:bodyPr>
          <a:lstStyle>
            <a:lvl1pPr marL="0" indent="0">
              <a:buNone/>
              <a:defRPr sz="1800"/>
            </a:lvl1pPr>
            <a:lvl2pPr marL="324000" indent="0">
              <a:buNone/>
              <a:defRPr sz="1800"/>
            </a:lvl2pPr>
            <a:lvl3pPr marL="630000" indent="0">
              <a:buNone/>
              <a:defRPr sz="1800"/>
            </a:lvl3pPr>
            <a:lvl4pPr marL="1008000" indent="0">
              <a:buNone/>
              <a:defRPr sz="1800"/>
            </a:lvl4pPr>
            <a:lvl5pPr marL="1368000" indent="0">
              <a:buNone/>
              <a:defRPr sz="1800"/>
            </a:lvl5pPr>
          </a:lstStyle>
          <a:p>
            <a:pPr lvl="0"/>
            <a:r>
              <a:rPr lang="en-US" dirty="0"/>
              <a:t>Name</a:t>
            </a:r>
          </a:p>
        </p:txBody>
      </p:sp>
      <p:sp>
        <p:nvSpPr>
          <p:cNvPr id="28" name="Text Placeholder 21">
            <a:extLst>
              <a:ext uri="{FF2B5EF4-FFF2-40B4-BE49-F238E27FC236}">
                <a16:creationId xmlns:a16="http://schemas.microsoft.com/office/drawing/2014/main" id="{DA6F45F2-E17A-4027-AAA9-B9B703C26A2F}"/>
              </a:ext>
            </a:extLst>
          </p:cNvPr>
          <p:cNvSpPr>
            <a:spLocks noGrp="1"/>
          </p:cNvSpPr>
          <p:nvPr>
            <p:ph type="body" sz="quarter" idx="24" hasCustomPrompt="1"/>
          </p:nvPr>
        </p:nvSpPr>
        <p:spPr>
          <a:xfrm>
            <a:off x="9307750" y="5461004"/>
            <a:ext cx="2286000" cy="365760"/>
          </a:xfrm>
        </p:spPr>
        <p:txBody>
          <a:bodyPr>
            <a:noAutofit/>
          </a:bodyPr>
          <a:lstStyle>
            <a:lvl1pPr marL="0" indent="0">
              <a:buNone/>
              <a:defRPr sz="1600"/>
            </a:lvl1pPr>
            <a:lvl2pPr marL="324000" indent="0">
              <a:buNone/>
              <a:defRPr sz="1600"/>
            </a:lvl2pPr>
            <a:lvl3pPr marL="630000" indent="0">
              <a:buNone/>
              <a:defRPr sz="1600"/>
            </a:lvl3pPr>
            <a:lvl4pPr marL="1008000" indent="0">
              <a:buNone/>
              <a:defRPr sz="1600"/>
            </a:lvl4pPr>
            <a:lvl5pPr marL="1368000" indent="0">
              <a:buNone/>
              <a:defRPr sz="1600"/>
            </a:lvl5pPr>
          </a:lstStyle>
          <a:p>
            <a:pPr lvl="0"/>
            <a:r>
              <a:rPr lang="en-US" dirty="0"/>
              <a:t>Title</a:t>
            </a:r>
          </a:p>
        </p:txBody>
      </p:sp>
      <p:sp>
        <p:nvSpPr>
          <p:cNvPr id="4" name="Footer Placeholder 3"/>
          <p:cNvSpPr>
            <a:spLocks noGrp="1"/>
          </p:cNvSpPr>
          <p:nvPr>
            <p:ph type="ftr" sz="quarter" idx="11"/>
          </p:nvPr>
        </p:nvSpPr>
        <p:spPr/>
        <p:txBody>
          <a:bodyPr/>
          <a:lstStyle/>
          <a:p>
            <a:r>
              <a:rPr lang="en-US"/>
              <a:t>www.ct.gov/oha</a:t>
            </a:r>
            <a:endParaRPr lang="en-US" dirty="0"/>
          </a:p>
        </p:txBody>
      </p:sp>
      <p:sp>
        <p:nvSpPr>
          <p:cNvPr id="3" name="Date Placeholder 2"/>
          <p:cNvSpPr>
            <a:spLocks noGrp="1"/>
          </p:cNvSpPr>
          <p:nvPr>
            <p:ph type="dt" sz="half" idx="10"/>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392637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3200400"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32004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12343" y="2250891"/>
            <a:ext cx="320040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4412341" y="2926051"/>
            <a:ext cx="32004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4">
            <a:extLst>
              <a:ext uri="{FF2B5EF4-FFF2-40B4-BE49-F238E27FC236}">
                <a16:creationId xmlns:a16="http://schemas.microsoft.com/office/drawing/2014/main" id="{4F00371C-297D-40EF-8A7B-A4A10A3E0F58}"/>
              </a:ext>
            </a:extLst>
          </p:cNvPr>
          <p:cNvSpPr>
            <a:spLocks noGrp="1"/>
          </p:cNvSpPr>
          <p:nvPr>
            <p:ph type="body" sz="quarter" idx="13"/>
          </p:nvPr>
        </p:nvSpPr>
        <p:spPr>
          <a:xfrm>
            <a:off x="8243499" y="2250891"/>
            <a:ext cx="320040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11" name="Content Placeholder 5">
            <a:extLst>
              <a:ext uri="{FF2B5EF4-FFF2-40B4-BE49-F238E27FC236}">
                <a16:creationId xmlns:a16="http://schemas.microsoft.com/office/drawing/2014/main" id="{54C654D6-9180-439B-AA80-A486173B740A}"/>
              </a:ext>
            </a:extLst>
          </p:cNvPr>
          <p:cNvSpPr>
            <a:spLocks noGrp="1"/>
          </p:cNvSpPr>
          <p:nvPr>
            <p:ph sz="quarter" idx="14"/>
          </p:nvPr>
        </p:nvSpPr>
        <p:spPr>
          <a:xfrm>
            <a:off x="8243497" y="2926051"/>
            <a:ext cx="32004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r>
              <a:rPr lang="en-US"/>
              <a:t>www.ct.gov/oha</a:t>
            </a:r>
            <a:endParaRPr lang="en-US" dirty="0"/>
          </a:p>
        </p:txBody>
      </p:sp>
      <p:sp>
        <p:nvSpPr>
          <p:cNvPr id="7" name="Date Placeholder 6"/>
          <p:cNvSpPr>
            <a:spLocks noGrp="1"/>
          </p:cNvSpPr>
          <p:nvPr>
            <p:ph type="dt" sz="half" idx="10"/>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19735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10DEF-B367-4756-AA98-B283F09CCBF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AB8817D-E197-4852-AF27-B365E22AF4E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C03194-E861-4A9C-8360-51348ECE3593}"/>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4CE64923-6D91-4C84-B84E-2AA09583F18A}"/>
              </a:ext>
            </a:extLst>
          </p:cNvPr>
          <p:cNvSpPr>
            <a:spLocks noGrp="1"/>
          </p:cNvSpPr>
          <p:nvPr>
            <p:ph type="ftr" sz="quarter" idx="11"/>
          </p:nvPr>
        </p:nvSpPr>
        <p:spPr/>
        <p:txBody>
          <a:bodyPr/>
          <a:lstStyle/>
          <a:p>
            <a:r>
              <a:rPr lang="en-US"/>
              <a:t>www.ct.gov/oha</a:t>
            </a:r>
            <a:endParaRPr lang="en-US" dirty="0"/>
          </a:p>
        </p:txBody>
      </p:sp>
      <p:sp>
        <p:nvSpPr>
          <p:cNvPr id="6" name="Slide Number Placeholder 5">
            <a:extLst>
              <a:ext uri="{FF2B5EF4-FFF2-40B4-BE49-F238E27FC236}">
                <a16:creationId xmlns:a16="http://schemas.microsoft.com/office/drawing/2014/main" id="{89506566-FC7E-4948-92C0-C3EDDAF2625A}"/>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8601902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E7D0488-B202-4F7B-9F3C-5F3540449364}"/>
              </a:ext>
            </a:extLst>
          </p:cNvPr>
          <p:cNvSpPr>
            <a:spLocks noGrp="1"/>
          </p:cNvSpPr>
          <p:nvPr>
            <p:ph type="title"/>
          </p:nvPr>
        </p:nvSpPr>
        <p:spPr>
          <a:xfrm>
            <a:off x="581192" y="3986411"/>
            <a:ext cx="3568661" cy="1872388"/>
          </a:xfrm>
        </p:spPr>
        <p:txBody>
          <a:bodyPr anchor="ctr"/>
          <a:lstStyle/>
          <a:p>
            <a:pPr algn="r"/>
            <a:r>
              <a:rPr lang="en-US">
                <a:solidFill>
                  <a:schemeClr val="tx2"/>
                </a:solidFill>
              </a:rPr>
              <a:t>Click to edit Master title style</a:t>
            </a:r>
            <a:endParaRPr lang="en-US" dirty="0">
              <a:solidFill>
                <a:schemeClr val="tx2"/>
              </a:solidFill>
            </a:endParaRPr>
          </a:p>
        </p:txBody>
      </p:sp>
      <p:sp>
        <p:nvSpPr>
          <p:cNvPr id="12" name="Picture Placeholder 11">
            <a:extLst>
              <a:ext uri="{FF2B5EF4-FFF2-40B4-BE49-F238E27FC236}">
                <a16:creationId xmlns:a16="http://schemas.microsoft.com/office/drawing/2014/main" id="{5972A87D-479C-4157-A7C5-33D8FC7B2974}"/>
              </a:ext>
            </a:extLst>
          </p:cNvPr>
          <p:cNvSpPr>
            <a:spLocks noGrp="1"/>
          </p:cNvSpPr>
          <p:nvPr>
            <p:ph type="pic" sz="quarter" idx="13"/>
          </p:nvPr>
        </p:nvSpPr>
        <p:spPr>
          <a:xfrm>
            <a:off x="448056" y="768096"/>
            <a:ext cx="2578608" cy="2816352"/>
          </a:xfrm>
          <a:solidFill>
            <a:schemeClr val="accent2"/>
          </a:solidFill>
        </p:spPr>
        <p:txBody>
          <a:bodyPr/>
          <a:lstStyle/>
          <a:p>
            <a:r>
              <a:rPr lang="en-US"/>
              <a:t>Click icon to add picture</a:t>
            </a:r>
            <a:endParaRPr lang="en-US" dirty="0"/>
          </a:p>
        </p:txBody>
      </p:sp>
      <p:sp>
        <p:nvSpPr>
          <p:cNvPr id="13" name="Picture Placeholder 11">
            <a:extLst>
              <a:ext uri="{FF2B5EF4-FFF2-40B4-BE49-F238E27FC236}">
                <a16:creationId xmlns:a16="http://schemas.microsoft.com/office/drawing/2014/main" id="{78EE581A-A98D-4A1B-B826-3C60801D6672}"/>
              </a:ext>
            </a:extLst>
          </p:cNvPr>
          <p:cNvSpPr>
            <a:spLocks noGrp="1"/>
          </p:cNvSpPr>
          <p:nvPr>
            <p:ph type="pic" sz="quarter" idx="14"/>
          </p:nvPr>
        </p:nvSpPr>
        <p:spPr>
          <a:xfrm>
            <a:off x="3352800" y="768096"/>
            <a:ext cx="2578608" cy="2816352"/>
          </a:xfrm>
          <a:solidFill>
            <a:schemeClr val="accent2"/>
          </a:solidFill>
        </p:spPr>
        <p:txBody>
          <a:bodyPr/>
          <a:lstStyle/>
          <a:p>
            <a:r>
              <a:rPr lang="en-US"/>
              <a:t>Click icon to add picture</a:t>
            </a:r>
            <a:endParaRPr lang="en-US" dirty="0"/>
          </a:p>
        </p:txBody>
      </p:sp>
      <p:sp>
        <p:nvSpPr>
          <p:cNvPr id="14" name="Picture Placeholder 11">
            <a:extLst>
              <a:ext uri="{FF2B5EF4-FFF2-40B4-BE49-F238E27FC236}">
                <a16:creationId xmlns:a16="http://schemas.microsoft.com/office/drawing/2014/main" id="{16AE88BE-E502-4D34-AAE9-6EE48F1ACE29}"/>
              </a:ext>
            </a:extLst>
          </p:cNvPr>
          <p:cNvSpPr>
            <a:spLocks noGrp="1"/>
          </p:cNvSpPr>
          <p:nvPr>
            <p:ph type="pic" sz="quarter" idx="15"/>
          </p:nvPr>
        </p:nvSpPr>
        <p:spPr>
          <a:xfrm>
            <a:off x="6257544" y="768096"/>
            <a:ext cx="2578608" cy="2816352"/>
          </a:xfrm>
          <a:solidFill>
            <a:schemeClr val="accent2"/>
          </a:solidFill>
        </p:spPr>
        <p:txBody>
          <a:bodyPr/>
          <a:lstStyle/>
          <a:p>
            <a:r>
              <a:rPr lang="en-US"/>
              <a:t>Click icon to add picture</a:t>
            </a:r>
            <a:endParaRPr lang="en-US" dirty="0"/>
          </a:p>
        </p:txBody>
      </p:sp>
      <p:sp>
        <p:nvSpPr>
          <p:cNvPr id="16" name="Picture Placeholder 11">
            <a:extLst>
              <a:ext uri="{FF2B5EF4-FFF2-40B4-BE49-F238E27FC236}">
                <a16:creationId xmlns:a16="http://schemas.microsoft.com/office/drawing/2014/main" id="{9FD0C6B3-E0D9-4177-8079-178D1B0F530D}"/>
              </a:ext>
            </a:extLst>
          </p:cNvPr>
          <p:cNvSpPr>
            <a:spLocks noGrp="1"/>
          </p:cNvSpPr>
          <p:nvPr>
            <p:ph type="pic" sz="quarter" idx="16"/>
          </p:nvPr>
        </p:nvSpPr>
        <p:spPr>
          <a:xfrm>
            <a:off x="9162288" y="768096"/>
            <a:ext cx="2578608" cy="2816352"/>
          </a:xfrm>
          <a:solidFill>
            <a:schemeClr val="accent2"/>
          </a:solidFill>
        </p:spPr>
        <p:txBody>
          <a:bodyPr/>
          <a:lstStyle/>
          <a:p>
            <a:r>
              <a:rPr lang="en-US"/>
              <a:t>Click icon to add picture</a:t>
            </a:r>
            <a:endParaRPr lang="en-US" dirty="0"/>
          </a:p>
        </p:txBody>
      </p:sp>
      <p:sp>
        <p:nvSpPr>
          <p:cNvPr id="10" name="Content Placeholder 2">
            <a:extLst>
              <a:ext uri="{FF2B5EF4-FFF2-40B4-BE49-F238E27FC236}">
                <a16:creationId xmlns:a16="http://schemas.microsoft.com/office/drawing/2014/main" id="{53AD8A25-150B-42DF-B6CC-FB1E5225D517}"/>
              </a:ext>
            </a:extLst>
          </p:cNvPr>
          <p:cNvSpPr>
            <a:spLocks noGrp="1"/>
          </p:cNvSpPr>
          <p:nvPr>
            <p:ph idx="1"/>
          </p:nvPr>
        </p:nvSpPr>
        <p:spPr>
          <a:xfrm>
            <a:off x="4520392" y="3956050"/>
            <a:ext cx="7225075" cy="1902749"/>
          </a:xfrm>
        </p:spPr>
        <p:txBody>
          <a:bodyPr>
            <a:normAutofit/>
          </a:bodyPr>
          <a:lstStyle>
            <a:lvl1pPr marL="0" indent="0">
              <a:buNone/>
              <a:defRPr/>
            </a:lvl1pPr>
          </a:lstStyle>
          <a:p>
            <a:pPr lvl="0"/>
            <a:r>
              <a:rPr lang="en-US"/>
              <a:t>Click to edit Master text styles</a:t>
            </a:r>
          </a:p>
        </p:txBody>
      </p:sp>
      <p:sp>
        <p:nvSpPr>
          <p:cNvPr id="3" name="Footer Placeholder 2"/>
          <p:cNvSpPr>
            <a:spLocks noGrp="1"/>
          </p:cNvSpPr>
          <p:nvPr>
            <p:ph type="ftr" sz="quarter" idx="11"/>
          </p:nvPr>
        </p:nvSpPr>
        <p:spPr/>
        <p:txBody>
          <a:bodyPr/>
          <a:lstStyle/>
          <a:p>
            <a:r>
              <a:rPr lang="en-US"/>
              <a:t>www.ct.gov/oha</a:t>
            </a:r>
            <a:endParaRPr lang="en-US" dirty="0"/>
          </a:p>
        </p:txBody>
      </p:sp>
      <p:sp>
        <p:nvSpPr>
          <p:cNvPr id="2" name="Date Placeholder 1"/>
          <p:cNvSpPr>
            <a:spLocks noGrp="1"/>
          </p:cNvSpPr>
          <p:nvPr>
            <p:ph type="dt" sz="half" idx="10"/>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069925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0781A-7DA6-4415-B8AC-8121D4EF080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BDB0EEC-ED73-41DF-AC1C-CD0708675BE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B477777-B2C1-462E-99B9-4C9638863E29}"/>
              </a:ext>
            </a:extLst>
          </p:cNvPr>
          <p:cNvSpPr>
            <a:spLocks noGrp="1"/>
          </p:cNvSpPr>
          <p:nvPr>
            <p:ph type="dt" sz="half" idx="10"/>
          </p:nvPr>
        </p:nvSpPr>
        <p:spPr/>
        <p:txBody>
          <a:bodyPr/>
          <a:lstStyle/>
          <a:p>
            <a:fld id="{0A8B72A1-AE06-4F7A-A3EF-645B4F00734D}" type="datetimeFigureOut">
              <a:rPr lang="en-US" smtClean="0"/>
              <a:t>4/27/2022</a:t>
            </a:fld>
            <a:endParaRPr lang="en-US"/>
          </a:p>
        </p:txBody>
      </p:sp>
      <p:sp>
        <p:nvSpPr>
          <p:cNvPr id="5" name="Footer Placeholder 4">
            <a:extLst>
              <a:ext uri="{FF2B5EF4-FFF2-40B4-BE49-F238E27FC236}">
                <a16:creationId xmlns:a16="http://schemas.microsoft.com/office/drawing/2014/main" id="{0CA64E85-F332-4CAA-967E-A92FD9E98A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91292B-015E-4071-9FAF-E09193675D9A}"/>
              </a:ext>
            </a:extLst>
          </p:cNvPr>
          <p:cNvSpPr>
            <a:spLocks noGrp="1"/>
          </p:cNvSpPr>
          <p:nvPr>
            <p:ph type="sldNum" sz="quarter" idx="12"/>
          </p:nvPr>
        </p:nvSpPr>
        <p:spPr/>
        <p:txBody>
          <a:bodyPr/>
          <a:lstStyle/>
          <a:p>
            <a:fld id="{2F5DF988-5B5B-4F88-AB14-15968636D6B6}" type="slidenum">
              <a:rPr lang="en-US" smtClean="0"/>
              <a:t>‹#›</a:t>
            </a:fld>
            <a:endParaRPr lang="en-US"/>
          </a:p>
        </p:txBody>
      </p:sp>
    </p:spTree>
    <p:extLst>
      <p:ext uri="{BB962C8B-B14F-4D97-AF65-F5344CB8AC3E}">
        <p14:creationId xmlns:p14="http://schemas.microsoft.com/office/powerpoint/2010/main" val="27943003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31EC8-E454-40B4-90F4-903D4211310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E951381-F89F-4DAD-B82A-3868E281DC6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9528319-10E2-4A2A-9B38-670755CC799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6ADDBC2-AC8E-48F2-ACE9-E59404589111}"/>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2678C61B-33CD-4AB2-937C-8DF19504FC5A}"/>
              </a:ext>
            </a:extLst>
          </p:cNvPr>
          <p:cNvSpPr>
            <a:spLocks noGrp="1"/>
          </p:cNvSpPr>
          <p:nvPr>
            <p:ph type="ftr" sz="quarter" idx="11"/>
          </p:nvPr>
        </p:nvSpPr>
        <p:spPr/>
        <p:txBody>
          <a:bodyPr/>
          <a:lstStyle/>
          <a:p>
            <a:r>
              <a:rPr lang="en-US"/>
              <a:t>www.ct.gov/oha</a:t>
            </a:r>
            <a:endParaRPr lang="en-US" dirty="0"/>
          </a:p>
        </p:txBody>
      </p:sp>
      <p:sp>
        <p:nvSpPr>
          <p:cNvPr id="7" name="Slide Number Placeholder 6">
            <a:extLst>
              <a:ext uri="{FF2B5EF4-FFF2-40B4-BE49-F238E27FC236}">
                <a16:creationId xmlns:a16="http://schemas.microsoft.com/office/drawing/2014/main" id="{4AAF7654-A33E-411F-BC9F-06E6E91020C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336768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D9C25-ECC3-451B-9932-3FD0CA78AB0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105D47D-5233-4101-BDCD-5D0EF55CAB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97F079-BD83-482A-973D-0A6EFAAE306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0FDE44A-7E5A-4FD1-8AFE-FBFCB34779E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D6D417B-A92B-4B3D-80B2-1F5A1E1A9D9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1448604-52AC-453B-A95C-6DA7FDC52924}"/>
              </a:ext>
            </a:extLst>
          </p:cNvPr>
          <p:cNvSpPr>
            <a:spLocks noGrp="1"/>
          </p:cNvSpPr>
          <p:nvPr>
            <p:ph type="dt" sz="half" idx="10"/>
          </p:nvPr>
        </p:nvSpPr>
        <p:spPr/>
        <p:txBody>
          <a:bodyPr/>
          <a:lstStyle/>
          <a:p>
            <a:endParaRPr lang="en-US" dirty="0"/>
          </a:p>
        </p:txBody>
      </p:sp>
      <p:sp>
        <p:nvSpPr>
          <p:cNvPr id="8" name="Footer Placeholder 7">
            <a:extLst>
              <a:ext uri="{FF2B5EF4-FFF2-40B4-BE49-F238E27FC236}">
                <a16:creationId xmlns:a16="http://schemas.microsoft.com/office/drawing/2014/main" id="{C0E4F25B-CF18-4F35-9A7F-DCD83F5E91D1}"/>
              </a:ext>
            </a:extLst>
          </p:cNvPr>
          <p:cNvSpPr>
            <a:spLocks noGrp="1"/>
          </p:cNvSpPr>
          <p:nvPr>
            <p:ph type="ftr" sz="quarter" idx="11"/>
          </p:nvPr>
        </p:nvSpPr>
        <p:spPr/>
        <p:txBody>
          <a:bodyPr/>
          <a:lstStyle/>
          <a:p>
            <a:r>
              <a:rPr lang="en-US"/>
              <a:t>www.ct.gov/oha</a:t>
            </a:r>
            <a:endParaRPr lang="en-US" dirty="0"/>
          </a:p>
        </p:txBody>
      </p:sp>
      <p:sp>
        <p:nvSpPr>
          <p:cNvPr id="9" name="Slide Number Placeholder 8">
            <a:extLst>
              <a:ext uri="{FF2B5EF4-FFF2-40B4-BE49-F238E27FC236}">
                <a16:creationId xmlns:a16="http://schemas.microsoft.com/office/drawing/2014/main" id="{A19A852D-D642-484E-9146-443BA209246C}"/>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761103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38735-EBC6-4AED-A9A4-EFB4F91C600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EF1B8C7-9446-4799-9F38-A4E456A5588F}"/>
              </a:ext>
            </a:extLst>
          </p:cNvPr>
          <p:cNvSpPr>
            <a:spLocks noGrp="1"/>
          </p:cNvSpPr>
          <p:nvPr>
            <p:ph type="dt" sz="half" idx="10"/>
          </p:nvPr>
        </p:nvSpPr>
        <p:spPr/>
        <p:txBody>
          <a:bodyPr/>
          <a:lstStyle/>
          <a:p>
            <a:endParaRPr lang="en-US" dirty="0"/>
          </a:p>
        </p:txBody>
      </p:sp>
      <p:sp>
        <p:nvSpPr>
          <p:cNvPr id="4" name="Footer Placeholder 3">
            <a:extLst>
              <a:ext uri="{FF2B5EF4-FFF2-40B4-BE49-F238E27FC236}">
                <a16:creationId xmlns:a16="http://schemas.microsoft.com/office/drawing/2014/main" id="{E45D3CE9-DE86-478A-8EB2-61B26EDCA174}"/>
              </a:ext>
            </a:extLst>
          </p:cNvPr>
          <p:cNvSpPr>
            <a:spLocks noGrp="1"/>
          </p:cNvSpPr>
          <p:nvPr>
            <p:ph type="ftr" sz="quarter" idx="11"/>
          </p:nvPr>
        </p:nvSpPr>
        <p:spPr/>
        <p:txBody>
          <a:bodyPr/>
          <a:lstStyle/>
          <a:p>
            <a:r>
              <a:rPr lang="en-US"/>
              <a:t>www.ct.gov/oha</a:t>
            </a:r>
            <a:endParaRPr lang="en-US" dirty="0"/>
          </a:p>
        </p:txBody>
      </p:sp>
      <p:sp>
        <p:nvSpPr>
          <p:cNvPr id="5" name="Slide Number Placeholder 4">
            <a:extLst>
              <a:ext uri="{FF2B5EF4-FFF2-40B4-BE49-F238E27FC236}">
                <a16:creationId xmlns:a16="http://schemas.microsoft.com/office/drawing/2014/main" id="{853BBF17-4D74-407B-8E41-EB99E20776D4}"/>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76454722"/>
      </p:ext>
    </p:extLst>
  </p:cSld>
  <p:clrMapOvr>
    <a:masterClrMapping/>
  </p:clrMapOvr>
  <p:hf sldNum="0"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B90B427-F1B7-4614-A7FC-3B3F25FEB2A4}"/>
              </a:ext>
            </a:extLst>
          </p:cNvPr>
          <p:cNvSpPr>
            <a:spLocks noGrp="1"/>
          </p:cNvSpPr>
          <p:nvPr>
            <p:ph type="dt" sz="half" idx="10"/>
          </p:nvPr>
        </p:nvSpPr>
        <p:spPr/>
        <p:txBody>
          <a:bodyPr/>
          <a:lstStyle/>
          <a:p>
            <a:endParaRPr lang="en-US" dirty="0"/>
          </a:p>
        </p:txBody>
      </p:sp>
      <p:sp>
        <p:nvSpPr>
          <p:cNvPr id="3" name="Footer Placeholder 2">
            <a:extLst>
              <a:ext uri="{FF2B5EF4-FFF2-40B4-BE49-F238E27FC236}">
                <a16:creationId xmlns:a16="http://schemas.microsoft.com/office/drawing/2014/main" id="{932C44BF-D32E-4DA3-9B9D-3E5D4857B293}"/>
              </a:ext>
            </a:extLst>
          </p:cNvPr>
          <p:cNvSpPr>
            <a:spLocks noGrp="1"/>
          </p:cNvSpPr>
          <p:nvPr>
            <p:ph type="ftr" sz="quarter" idx="11"/>
          </p:nvPr>
        </p:nvSpPr>
        <p:spPr/>
        <p:txBody>
          <a:bodyPr/>
          <a:lstStyle/>
          <a:p>
            <a:r>
              <a:rPr lang="en-US"/>
              <a:t>www.ct.gov/oha</a:t>
            </a:r>
            <a:endParaRPr lang="en-US" dirty="0"/>
          </a:p>
        </p:txBody>
      </p:sp>
      <p:sp>
        <p:nvSpPr>
          <p:cNvPr id="4" name="Slide Number Placeholder 3">
            <a:extLst>
              <a:ext uri="{FF2B5EF4-FFF2-40B4-BE49-F238E27FC236}">
                <a16:creationId xmlns:a16="http://schemas.microsoft.com/office/drawing/2014/main" id="{9DD41FA1-066A-40DA-9C3E-30A4438A0A8A}"/>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942229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8C221-5570-4735-AB34-624B3E7E236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86AF2F9-3F11-4F6A-B00D-39DCDD13789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A023AF6-0219-4242-939A-0335F06433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6AF3F44-FA52-4741-ACC2-96EFE990AFFF}"/>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6BE51C41-8CC9-4749-9D92-0D7789BE826C}"/>
              </a:ext>
            </a:extLst>
          </p:cNvPr>
          <p:cNvSpPr>
            <a:spLocks noGrp="1"/>
          </p:cNvSpPr>
          <p:nvPr>
            <p:ph type="ftr" sz="quarter" idx="11"/>
          </p:nvPr>
        </p:nvSpPr>
        <p:spPr/>
        <p:txBody>
          <a:bodyPr/>
          <a:lstStyle/>
          <a:p>
            <a:r>
              <a:rPr lang="en-US"/>
              <a:t>www.ct.gov/oha</a:t>
            </a:r>
            <a:endParaRPr lang="en-US" dirty="0"/>
          </a:p>
        </p:txBody>
      </p:sp>
      <p:sp>
        <p:nvSpPr>
          <p:cNvPr id="7" name="Slide Number Placeholder 6">
            <a:extLst>
              <a:ext uri="{FF2B5EF4-FFF2-40B4-BE49-F238E27FC236}">
                <a16:creationId xmlns:a16="http://schemas.microsoft.com/office/drawing/2014/main" id="{FAA09854-CB2E-4CD2-98E4-E135AE07D4E0}"/>
              </a:ext>
            </a:extLst>
          </p:cNvPr>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0775585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D5F4A-0D59-4FF3-B499-83F3EDF09A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0AEA139-24F9-4233-BC7D-D94F8CEB9CE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FB6E981-EC6C-41D3-BF5D-9A3A473F53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95F33E1-0357-43AB-9257-EE6564CA4208}"/>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156071B5-91E5-4A27-B4B8-CD3B76F0EF2D}"/>
              </a:ext>
            </a:extLst>
          </p:cNvPr>
          <p:cNvSpPr>
            <a:spLocks noGrp="1"/>
          </p:cNvSpPr>
          <p:nvPr>
            <p:ph type="ftr" sz="quarter" idx="11"/>
          </p:nvPr>
        </p:nvSpPr>
        <p:spPr/>
        <p:txBody>
          <a:bodyPr/>
          <a:lstStyle/>
          <a:p>
            <a:pPr algn="l"/>
            <a:r>
              <a:rPr lang="en-US"/>
              <a:t>www.ct.gov/oha</a:t>
            </a:r>
            <a:endParaRPr lang="en-US" dirty="0"/>
          </a:p>
        </p:txBody>
      </p:sp>
      <p:sp>
        <p:nvSpPr>
          <p:cNvPr id="7" name="Slide Number Placeholder 6">
            <a:extLst>
              <a:ext uri="{FF2B5EF4-FFF2-40B4-BE49-F238E27FC236}">
                <a16:creationId xmlns:a16="http://schemas.microsoft.com/office/drawing/2014/main" id="{A5F456E0-BC80-4E39-B8B2-0F21F45F23C2}"/>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981032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4D334DF-ECF1-4745-9AAC-D5909A4AE85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78E744C-1AC9-4117-9893-E656CBE20EC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7FC900-01A7-40D3-9D3B-6E819AE258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C56CC652-87FE-441E-B88B-642DDC5B526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www.ct.gov/oha</a:t>
            </a:r>
            <a:endParaRPr lang="en-US" dirty="0"/>
          </a:p>
        </p:txBody>
      </p:sp>
      <p:sp>
        <p:nvSpPr>
          <p:cNvPr id="6" name="Slide Number Placeholder 5">
            <a:extLst>
              <a:ext uri="{FF2B5EF4-FFF2-40B4-BE49-F238E27FC236}">
                <a16:creationId xmlns:a16="http://schemas.microsoft.com/office/drawing/2014/main" id="{E5F2439D-15EB-4867-B47F-8D8ECBF8C2F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98EE3D-8CD1-4C3F-BD1C-C98C9596463C}" type="slidenum">
              <a:rPr lang="en-US" smtClean="0"/>
              <a:t>‹#›</a:t>
            </a:fld>
            <a:endParaRPr lang="en-US" dirty="0"/>
          </a:p>
        </p:txBody>
      </p:sp>
      <p:cxnSp>
        <p:nvCxnSpPr>
          <p:cNvPr id="7" name="Straight Connector 6">
            <a:extLst>
              <a:ext uri="{FF2B5EF4-FFF2-40B4-BE49-F238E27FC236}">
                <a16:creationId xmlns:a16="http://schemas.microsoft.com/office/drawing/2014/main" id="{0A460ED7-243E-47EB-83F4-A3FA84BBC04D}"/>
              </a:ext>
            </a:extLst>
          </p:cNvPr>
          <p:cNvCxnSpPr>
            <a:cxnSpLocks/>
          </p:cNvCxnSpPr>
          <p:nvPr userDrawn="1"/>
        </p:nvCxnSpPr>
        <p:spPr>
          <a:xfrm>
            <a:off x="4241830" y="495574"/>
            <a:ext cx="3703320" cy="0"/>
          </a:xfrm>
          <a:prstGeom prst="line">
            <a:avLst/>
          </a:prstGeom>
          <a:ln w="82550" cap="flat">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EC5A71E6-1FB3-4C1D-96F3-7394EB36C8E0}"/>
              </a:ext>
            </a:extLst>
          </p:cNvPr>
          <p:cNvCxnSpPr>
            <a:cxnSpLocks/>
          </p:cNvCxnSpPr>
          <p:nvPr userDrawn="1"/>
        </p:nvCxnSpPr>
        <p:spPr>
          <a:xfrm>
            <a:off x="8042147" y="495574"/>
            <a:ext cx="3703320" cy="0"/>
          </a:xfrm>
          <a:prstGeom prst="line">
            <a:avLst/>
          </a:prstGeom>
          <a:ln w="82550" cap="flat">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FB31A2AC-EAEB-4B62-BF4C-9E452A520652}"/>
              </a:ext>
            </a:extLst>
          </p:cNvPr>
          <p:cNvCxnSpPr>
            <a:cxnSpLocks/>
          </p:cNvCxnSpPr>
          <p:nvPr userDrawn="1"/>
        </p:nvCxnSpPr>
        <p:spPr>
          <a:xfrm>
            <a:off x="437009" y="495574"/>
            <a:ext cx="3703320" cy="0"/>
          </a:xfrm>
          <a:prstGeom prst="line">
            <a:avLst/>
          </a:prstGeom>
          <a:ln w="82550" cap="flat">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1311765"/>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 id="2147483797" r:id="rId12"/>
    <p:sldLayoutId id="2147483798" r:id="rId13"/>
    <p:sldLayoutId id="2147483799" r:id="rId14"/>
    <p:sldLayoutId id="2147483800" r:id="rId15"/>
    <p:sldLayoutId id="2147483775" r:id="rId16"/>
    <p:sldLayoutId id="2147483783" r:id="rId17"/>
    <p:sldLayoutId id="2147483784" r:id="rId18"/>
    <p:sldLayoutId id="2147483782" r:id="rId19"/>
    <p:sldLayoutId id="2147483778" r:id="rId20"/>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mailto:Healthcare.advocate@ct.gov" TargetMode="External"/><Relationship Id="rId1" Type="http://schemas.openxmlformats.org/officeDocument/2006/relationships/slideLayout" Target="../slideLayouts/slideLayout15.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3.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6F94C10-3346-461C-8CBC-CDDE1C3365E5}"/>
              </a:ext>
            </a:extLst>
          </p:cNvPr>
          <p:cNvSpPr>
            <a:spLocks noGrp="1"/>
          </p:cNvSpPr>
          <p:nvPr>
            <p:ph type="ctrTitle"/>
          </p:nvPr>
        </p:nvSpPr>
        <p:spPr/>
        <p:txBody>
          <a:bodyPr>
            <a:normAutofit fontScale="90000"/>
          </a:bodyPr>
          <a:lstStyle/>
          <a:p>
            <a:pPr algn="ctr"/>
            <a:r>
              <a:rPr lang="en-US" dirty="0">
                <a:latin typeface="Gill Sans MT" panose="020B0502020104020203" pitchFamily="34" charset="0"/>
              </a:rPr>
              <a:t>Lunch &amp; Learn with OHA</a:t>
            </a:r>
            <a:br>
              <a:rPr lang="en-US" dirty="0">
                <a:latin typeface="Gill Sans MT" panose="020B0502020104020203" pitchFamily="34" charset="0"/>
              </a:rPr>
            </a:br>
            <a:r>
              <a:rPr lang="en-US" dirty="0">
                <a:latin typeface="Gill Sans MT" panose="020B0502020104020203" pitchFamily="34" charset="0"/>
              </a:rPr>
              <a:t>April 27, 2022</a:t>
            </a:r>
            <a:br>
              <a:rPr lang="en-US" dirty="0">
                <a:latin typeface="Gill Sans MT" panose="020B0502020104020203" pitchFamily="34" charset="0"/>
              </a:rPr>
            </a:br>
            <a:r>
              <a:rPr lang="en-US" dirty="0">
                <a:latin typeface="Gill Sans MT" panose="020B0502020104020203" pitchFamily="34" charset="0"/>
              </a:rPr>
              <a:t>12:00-12:30p</a:t>
            </a:r>
          </a:p>
        </p:txBody>
      </p:sp>
      <p:sp>
        <p:nvSpPr>
          <p:cNvPr id="5" name="Subtitle 4">
            <a:extLst>
              <a:ext uri="{FF2B5EF4-FFF2-40B4-BE49-F238E27FC236}">
                <a16:creationId xmlns:a16="http://schemas.microsoft.com/office/drawing/2014/main" id="{639AF166-E191-409C-98AE-C2A47C576895}"/>
              </a:ext>
            </a:extLst>
          </p:cNvPr>
          <p:cNvSpPr>
            <a:spLocks noGrp="1"/>
          </p:cNvSpPr>
          <p:nvPr>
            <p:ph type="subTitle" idx="1"/>
          </p:nvPr>
        </p:nvSpPr>
        <p:spPr>
          <a:xfrm>
            <a:off x="581194" y="2495445"/>
            <a:ext cx="10993546" cy="586083"/>
          </a:xfrm>
        </p:spPr>
        <p:txBody>
          <a:bodyPr>
            <a:normAutofit fontScale="55000" lnSpcReduction="20000"/>
          </a:bodyPr>
          <a:lstStyle/>
          <a:p>
            <a:pPr algn="ctr"/>
            <a:r>
              <a:rPr lang="en-US" dirty="0">
                <a:latin typeface="Gill Sans MT" panose="020B0502020104020203" pitchFamily="34" charset="0"/>
              </a:rPr>
              <a:t>Ted Doolittle – CT Healthcare Advocate, </a:t>
            </a:r>
          </a:p>
          <a:p>
            <a:pPr algn="ctr"/>
            <a:r>
              <a:rPr lang="en-US" dirty="0">
                <a:latin typeface="Gill Sans MT" panose="020B0502020104020203" pitchFamily="34" charset="0"/>
              </a:rPr>
              <a:t>Adam Prizio – OHA Staff Attorney</a:t>
            </a:r>
          </a:p>
        </p:txBody>
      </p:sp>
      <p:pic>
        <p:nvPicPr>
          <p:cNvPr id="8" name="Picture Placeholder 7" descr="Medical equipment with a stethoscope">
            <a:extLst>
              <a:ext uri="{FF2B5EF4-FFF2-40B4-BE49-F238E27FC236}">
                <a16:creationId xmlns:a16="http://schemas.microsoft.com/office/drawing/2014/main" id="{D9011B7D-CD6B-49C3-8163-9672E7B5EB9C}"/>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val="0"/>
              </a:ext>
            </a:extLst>
          </a:blip>
          <a:srcRect t="24" b="24"/>
          <a:stretch/>
        </p:blipFill>
        <p:spPr/>
      </p:pic>
    </p:spTree>
    <p:extLst>
      <p:ext uri="{BB962C8B-B14F-4D97-AF65-F5344CB8AC3E}">
        <p14:creationId xmlns:p14="http://schemas.microsoft.com/office/powerpoint/2010/main" val="10397590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F403BC-3694-4C4C-8863-40EC99AB3F93}"/>
              </a:ext>
            </a:extLst>
          </p:cNvPr>
          <p:cNvSpPr>
            <a:spLocks noGrp="1"/>
          </p:cNvSpPr>
          <p:nvPr>
            <p:ph type="title"/>
          </p:nvPr>
        </p:nvSpPr>
        <p:spPr/>
        <p:txBody>
          <a:bodyPr/>
          <a:lstStyle/>
          <a:p>
            <a:r>
              <a:rPr lang="en-US" dirty="0"/>
              <a:t>Spouse or Partner’s Coverage</a:t>
            </a:r>
          </a:p>
        </p:txBody>
      </p:sp>
      <p:sp>
        <p:nvSpPr>
          <p:cNvPr id="3" name="Content Placeholder 2">
            <a:extLst>
              <a:ext uri="{FF2B5EF4-FFF2-40B4-BE49-F238E27FC236}">
                <a16:creationId xmlns:a16="http://schemas.microsoft.com/office/drawing/2014/main" id="{75FDE601-C85F-417C-BFC0-DD37A2431669}"/>
              </a:ext>
            </a:extLst>
          </p:cNvPr>
          <p:cNvSpPr>
            <a:spLocks noGrp="1"/>
          </p:cNvSpPr>
          <p:nvPr>
            <p:ph idx="1"/>
          </p:nvPr>
        </p:nvSpPr>
        <p:spPr/>
        <p:txBody>
          <a:bodyPr/>
          <a:lstStyle/>
          <a:p>
            <a:r>
              <a:rPr lang="en-US" dirty="0"/>
              <a:t>Loss of coverage likely counts as qualifying event </a:t>
            </a:r>
          </a:p>
          <a:p>
            <a:r>
              <a:rPr lang="en-US" dirty="0"/>
              <a:t>Limited time to enroll</a:t>
            </a:r>
          </a:p>
          <a:p>
            <a:r>
              <a:rPr lang="en-US" dirty="0"/>
              <a:t>If available, you will be ineligible for subsidized coverage through the Marketplace</a:t>
            </a:r>
          </a:p>
        </p:txBody>
      </p:sp>
      <p:sp>
        <p:nvSpPr>
          <p:cNvPr id="4" name="Footer Placeholder 3">
            <a:extLst>
              <a:ext uri="{FF2B5EF4-FFF2-40B4-BE49-F238E27FC236}">
                <a16:creationId xmlns:a16="http://schemas.microsoft.com/office/drawing/2014/main" id="{B8BA99FA-8FAA-46CC-A3B3-C8EC99190941}"/>
              </a:ext>
            </a:extLst>
          </p:cNvPr>
          <p:cNvSpPr>
            <a:spLocks noGrp="1"/>
          </p:cNvSpPr>
          <p:nvPr>
            <p:ph type="ftr" sz="quarter" idx="11"/>
          </p:nvPr>
        </p:nvSpPr>
        <p:spPr/>
        <p:txBody>
          <a:bodyPr/>
          <a:lstStyle/>
          <a:p>
            <a:r>
              <a:rPr lang="en-US"/>
              <a:t>www.ct.gov/oha</a:t>
            </a:r>
            <a:endParaRPr lang="en-US" dirty="0"/>
          </a:p>
        </p:txBody>
      </p:sp>
    </p:spTree>
    <p:extLst>
      <p:ext uri="{BB962C8B-B14F-4D97-AF65-F5344CB8AC3E}">
        <p14:creationId xmlns:p14="http://schemas.microsoft.com/office/powerpoint/2010/main" val="24817535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93212-BEAB-4051-A656-1ECCCB7EB359}"/>
              </a:ext>
            </a:extLst>
          </p:cNvPr>
          <p:cNvSpPr>
            <a:spLocks noGrp="1"/>
          </p:cNvSpPr>
          <p:nvPr>
            <p:ph type="title"/>
          </p:nvPr>
        </p:nvSpPr>
        <p:spPr/>
        <p:txBody>
          <a:bodyPr/>
          <a:lstStyle/>
          <a:p>
            <a:r>
              <a:rPr lang="en-US" dirty="0"/>
              <a:t>ACA Marketplace Plan</a:t>
            </a:r>
          </a:p>
        </p:txBody>
      </p:sp>
      <p:sp>
        <p:nvSpPr>
          <p:cNvPr id="3" name="Content Placeholder 2">
            <a:extLst>
              <a:ext uri="{FF2B5EF4-FFF2-40B4-BE49-F238E27FC236}">
                <a16:creationId xmlns:a16="http://schemas.microsoft.com/office/drawing/2014/main" id="{24BADBE1-1983-4642-94AD-6223B7986A1C}"/>
              </a:ext>
            </a:extLst>
          </p:cNvPr>
          <p:cNvSpPr>
            <a:spLocks noGrp="1"/>
          </p:cNvSpPr>
          <p:nvPr>
            <p:ph idx="1"/>
          </p:nvPr>
        </p:nvSpPr>
        <p:spPr/>
        <p:txBody>
          <a:bodyPr/>
          <a:lstStyle/>
          <a:p>
            <a:r>
              <a:rPr lang="en-US" dirty="0"/>
              <a:t>Loss of coverage a qualifying event</a:t>
            </a:r>
          </a:p>
          <a:p>
            <a:r>
              <a:rPr lang="en-US" dirty="0"/>
              <a:t>May qualify for premium subsidies and other assistance (cost sharing reductions, Covered CT)</a:t>
            </a:r>
          </a:p>
          <a:p>
            <a:r>
              <a:rPr lang="en-US" dirty="0"/>
              <a:t>Premium subsidies (APTC) are </a:t>
            </a:r>
            <a:r>
              <a:rPr lang="en-US" i="1" dirty="0"/>
              <a:t>predicted</a:t>
            </a:r>
            <a:r>
              <a:rPr lang="en-US" dirty="0"/>
              <a:t> in enrollment and reconciled with your taxes</a:t>
            </a:r>
          </a:p>
          <a:p>
            <a:r>
              <a:rPr lang="en-US" dirty="0"/>
              <a:t>Notify the marketplace of changes to household income or composition</a:t>
            </a:r>
          </a:p>
          <a:p>
            <a:r>
              <a:rPr lang="en-US" dirty="0"/>
              <a:t>New deductible, new network, and new plan</a:t>
            </a:r>
          </a:p>
          <a:p>
            <a:r>
              <a:rPr lang="en-US" dirty="0"/>
              <a:t>AccessHealthCT.com</a:t>
            </a:r>
          </a:p>
          <a:p>
            <a:endParaRPr lang="en-US" dirty="0"/>
          </a:p>
          <a:p>
            <a:endParaRPr lang="en-US" dirty="0"/>
          </a:p>
        </p:txBody>
      </p:sp>
      <p:sp>
        <p:nvSpPr>
          <p:cNvPr id="4" name="Footer Placeholder 3">
            <a:extLst>
              <a:ext uri="{FF2B5EF4-FFF2-40B4-BE49-F238E27FC236}">
                <a16:creationId xmlns:a16="http://schemas.microsoft.com/office/drawing/2014/main" id="{10F98166-6A16-40EB-B00F-87D114B1BAB8}"/>
              </a:ext>
            </a:extLst>
          </p:cNvPr>
          <p:cNvSpPr>
            <a:spLocks noGrp="1"/>
          </p:cNvSpPr>
          <p:nvPr>
            <p:ph type="ftr" sz="quarter" idx="11"/>
          </p:nvPr>
        </p:nvSpPr>
        <p:spPr/>
        <p:txBody>
          <a:bodyPr/>
          <a:lstStyle/>
          <a:p>
            <a:r>
              <a:rPr lang="en-US"/>
              <a:t>www.ct.gov/oha</a:t>
            </a:r>
            <a:endParaRPr lang="en-US" dirty="0"/>
          </a:p>
        </p:txBody>
      </p:sp>
    </p:spTree>
    <p:extLst>
      <p:ext uri="{BB962C8B-B14F-4D97-AF65-F5344CB8AC3E}">
        <p14:creationId xmlns:p14="http://schemas.microsoft.com/office/powerpoint/2010/main" val="35786327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DDBC2-1148-43C9-9883-438A2B927B3A}"/>
              </a:ext>
            </a:extLst>
          </p:cNvPr>
          <p:cNvSpPr>
            <a:spLocks noGrp="1"/>
          </p:cNvSpPr>
          <p:nvPr>
            <p:ph type="title"/>
          </p:nvPr>
        </p:nvSpPr>
        <p:spPr/>
        <p:txBody>
          <a:bodyPr/>
          <a:lstStyle/>
          <a:p>
            <a:r>
              <a:rPr lang="en-US" dirty="0"/>
              <a:t>COBRA and the Marketplace</a:t>
            </a:r>
          </a:p>
        </p:txBody>
      </p:sp>
      <p:sp>
        <p:nvSpPr>
          <p:cNvPr id="3" name="Content Placeholder 2">
            <a:extLst>
              <a:ext uri="{FF2B5EF4-FFF2-40B4-BE49-F238E27FC236}">
                <a16:creationId xmlns:a16="http://schemas.microsoft.com/office/drawing/2014/main" id="{7AE43CB8-8E49-4513-858A-EF578F943633}"/>
              </a:ext>
            </a:extLst>
          </p:cNvPr>
          <p:cNvSpPr>
            <a:spLocks noGrp="1"/>
          </p:cNvSpPr>
          <p:nvPr>
            <p:ph idx="1"/>
          </p:nvPr>
        </p:nvSpPr>
        <p:spPr/>
        <p:txBody>
          <a:bodyPr/>
          <a:lstStyle/>
          <a:p>
            <a:r>
              <a:rPr lang="en-US" dirty="0"/>
              <a:t>Loss of employer-sponsored coverage is a qualifying event</a:t>
            </a:r>
          </a:p>
          <a:p>
            <a:r>
              <a:rPr lang="en-US" dirty="0"/>
              <a:t>Loss of COBRA due to non-payment is NOT a qualifying event</a:t>
            </a:r>
          </a:p>
          <a:p>
            <a:r>
              <a:rPr lang="en-US" dirty="0"/>
              <a:t>If you elect COBRA, you will have to wait until the next open enrollment period or until your COBRA continuation period has ended.</a:t>
            </a:r>
          </a:p>
        </p:txBody>
      </p:sp>
      <p:sp>
        <p:nvSpPr>
          <p:cNvPr id="4" name="Footer Placeholder 3">
            <a:extLst>
              <a:ext uri="{FF2B5EF4-FFF2-40B4-BE49-F238E27FC236}">
                <a16:creationId xmlns:a16="http://schemas.microsoft.com/office/drawing/2014/main" id="{380FA8F5-E864-4D42-AD72-0F4286C9D006}"/>
              </a:ext>
            </a:extLst>
          </p:cNvPr>
          <p:cNvSpPr>
            <a:spLocks noGrp="1"/>
          </p:cNvSpPr>
          <p:nvPr>
            <p:ph type="ftr" sz="quarter" idx="11"/>
          </p:nvPr>
        </p:nvSpPr>
        <p:spPr/>
        <p:txBody>
          <a:bodyPr/>
          <a:lstStyle/>
          <a:p>
            <a:r>
              <a:rPr lang="en-US"/>
              <a:t>www.ct.gov/oha</a:t>
            </a:r>
            <a:endParaRPr lang="en-US" dirty="0"/>
          </a:p>
        </p:txBody>
      </p:sp>
    </p:spTree>
    <p:extLst>
      <p:ext uri="{BB962C8B-B14F-4D97-AF65-F5344CB8AC3E}">
        <p14:creationId xmlns:p14="http://schemas.microsoft.com/office/powerpoint/2010/main" val="923711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94707-D9AF-4864-BDFF-AF272CF717B7}"/>
              </a:ext>
            </a:extLst>
          </p:cNvPr>
          <p:cNvSpPr>
            <a:spLocks noGrp="1"/>
          </p:cNvSpPr>
          <p:nvPr>
            <p:ph type="title"/>
          </p:nvPr>
        </p:nvSpPr>
        <p:spPr/>
        <p:txBody>
          <a:bodyPr/>
          <a:lstStyle/>
          <a:p>
            <a:r>
              <a:rPr lang="en-US" dirty="0"/>
              <a:t>Medicare</a:t>
            </a:r>
          </a:p>
        </p:txBody>
      </p:sp>
      <p:sp>
        <p:nvSpPr>
          <p:cNvPr id="3" name="Content Placeholder 2">
            <a:extLst>
              <a:ext uri="{FF2B5EF4-FFF2-40B4-BE49-F238E27FC236}">
                <a16:creationId xmlns:a16="http://schemas.microsoft.com/office/drawing/2014/main" id="{AABBFD88-398E-41A9-AD7C-5ABDE7875732}"/>
              </a:ext>
            </a:extLst>
          </p:cNvPr>
          <p:cNvSpPr>
            <a:spLocks noGrp="1"/>
          </p:cNvSpPr>
          <p:nvPr>
            <p:ph idx="1"/>
          </p:nvPr>
        </p:nvSpPr>
        <p:spPr/>
        <p:txBody>
          <a:bodyPr/>
          <a:lstStyle/>
          <a:p>
            <a:r>
              <a:rPr lang="en-US" dirty="0"/>
              <a:t>Enrolling after 65</a:t>
            </a:r>
          </a:p>
          <a:p>
            <a:r>
              <a:rPr lang="en-US" dirty="0"/>
              <a:t>Penalties for late enrollment in Medicare Part B</a:t>
            </a:r>
          </a:p>
          <a:p>
            <a:r>
              <a:rPr lang="en-US" dirty="0"/>
              <a:t>Employer-sponsored coverage for employees counts as qualifying coverage</a:t>
            </a:r>
          </a:p>
          <a:p>
            <a:r>
              <a:rPr lang="en-US" dirty="0"/>
              <a:t>COBRA does not count as qualifying coverage.</a:t>
            </a:r>
          </a:p>
          <a:p>
            <a:r>
              <a:rPr lang="en-US" dirty="0"/>
              <a:t>COBRA is automatically secondary to Parts A &amp; B, or to your Medicare Advantage Plan</a:t>
            </a:r>
          </a:p>
          <a:p>
            <a:endParaRPr lang="en-US" dirty="0"/>
          </a:p>
        </p:txBody>
      </p:sp>
      <p:sp>
        <p:nvSpPr>
          <p:cNvPr id="4" name="Footer Placeholder 3">
            <a:extLst>
              <a:ext uri="{FF2B5EF4-FFF2-40B4-BE49-F238E27FC236}">
                <a16:creationId xmlns:a16="http://schemas.microsoft.com/office/drawing/2014/main" id="{35FD9599-28C7-415A-A533-8A86A6619A69}"/>
              </a:ext>
            </a:extLst>
          </p:cNvPr>
          <p:cNvSpPr>
            <a:spLocks noGrp="1"/>
          </p:cNvSpPr>
          <p:nvPr>
            <p:ph type="ftr" sz="quarter" idx="11"/>
          </p:nvPr>
        </p:nvSpPr>
        <p:spPr/>
        <p:txBody>
          <a:bodyPr/>
          <a:lstStyle/>
          <a:p>
            <a:r>
              <a:rPr lang="en-US"/>
              <a:t>www.ct.gov/oha</a:t>
            </a:r>
            <a:endParaRPr lang="en-US" dirty="0"/>
          </a:p>
        </p:txBody>
      </p:sp>
    </p:spTree>
    <p:extLst>
      <p:ext uri="{BB962C8B-B14F-4D97-AF65-F5344CB8AC3E}">
        <p14:creationId xmlns:p14="http://schemas.microsoft.com/office/powerpoint/2010/main" val="26506651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39AAA-976A-42BF-913B-8A6F68CED323}"/>
              </a:ext>
            </a:extLst>
          </p:cNvPr>
          <p:cNvSpPr>
            <a:spLocks noGrp="1"/>
          </p:cNvSpPr>
          <p:nvPr>
            <p:ph type="title"/>
          </p:nvPr>
        </p:nvSpPr>
        <p:spPr/>
        <p:txBody>
          <a:bodyPr/>
          <a:lstStyle/>
          <a:p>
            <a:r>
              <a:rPr lang="en-US" dirty="0"/>
              <a:t>Medicaid / CHIP</a:t>
            </a:r>
          </a:p>
        </p:txBody>
      </p:sp>
      <p:sp>
        <p:nvSpPr>
          <p:cNvPr id="3" name="Content Placeholder 2">
            <a:extLst>
              <a:ext uri="{FF2B5EF4-FFF2-40B4-BE49-F238E27FC236}">
                <a16:creationId xmlns:a16="http://schemas.microsoft.com/office/drawing/2014/main" id="{683A9567-15F9-4E27-BF16-819ECE0E9727}"/>
              </a:ext>
            </a:extLst>
          </p:cNvPr>
          <p:cNvSpPr>
            <a:spLocks noGrp="1"/>
          </p:cNvSpPr>
          <p:nvPr>
            <p:ph idx="1"/>
          </p:nvPr>
        </p:nvSpPr>
        <p:spPr/>
        <p:txBody>
          <a:bodyPr/>
          <a:lstStyle/>
          <a:p>
            <a:r>
              <a:rPr lang="en-US" dirty="0"/>
              <a:t>Automatic eligibility through ACA Marketplace, AccessHealthCT.com</a:t>
            </a:r>
          </a:p>
          <a:p>
            <a:r>
              <a:rPr lang="en-US" dirty="0"/>
              <a:t>Can also apply through DSS</a:t>
            </a:r>
          </a:p>
          <a:p>
            <a:r>
              <a:rPr lang="en-US" dirty="0"/>
              <a:t>Income limits for HUSKY A, HUSKY B (CHIP), and HUSKY D</a:t>
            </a:r>
          </a:p>
          <a:p>
            <a:r>
              <a:rPr lang="en-US" dirty="0"/>
              <a:t>Income and Asset limits for HUSKY C (LTSS)</a:t>
            </a:r>
          </a:p>
        </p:txBody>
      </p:sp>
      <p:sp>
        <p:nvSpPr>
          <p:cNvPr id="4" name="Footer Placeholder 3">
            <a:extLst>
              <a:ext uri="{FF2B5EF4-FFF2-40B4-BE49-F238E27FC236}">
                <a16:creationId xmlns:a16="http://schemas.microsoft.com/office/drawing/2014/main" id="{32C0840E-91D3-4E17-AD27-E361BD6FD9C7}"/>
              </a:ext>
            </a:extLst>
          </p:cNvPr>
          <p:cNvSpPr>
            <a:spLocks noGrp="1"/>
          </p:cNvSpPr>
          <p:nvPr>
            <p:ph type="ftr" sz="quarter" idx="11"/>
          </p:nvPr>
        </p:nvSpPr>
        <p:spPr/>
        <p:txBody>
          <a:bodyPr/>
          <a:lstStyle/>
          <a:p>
            <a:r>
              <a:rPr lang="en-US"/>
              <a:t>www.ct.gov/oha</a:t>
            </a:r>
            <a:endParaRPr lang="en-US" dirty="0"/>
          </a:p>
        </p:txBody>
      </p:sp>
    </p:spTree>
    <p:extLst>
      <p:ext uri="{BB962C8B-B14F-4D97-AF65-F5344CB8AC3E}">
        <p14:creationId xmlns:p14="http://schemas.microsoft.com/office/powerpoint/2010/main" val="8288674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657F7-A72D-4948-BAAE-A8D55FF19790}"/>
              </a:ext>
            </a:extLst>
          </p:cNvPr>
          <p:cNvSpPr>
            <a:spLocks noGrp="1"/>
          </p:cNvSpPr>
          <p:nvPr>
            <p:ph type="ctrTitle"/>
          </p:nvPr>
        </p:nvSpPr>
        <p:spPr>
          <a:xfrm>
            <a:off x="581191" y="791968"/>
            <a:ext cx="10993549" cy="1223868"/>
          </a:xfrm>
        </p:spPr>
        <p:txBody>
          <a:bodyPr>
            <a:noAutofit/>
          </a:bodyPr>
          <a:lstStyle/>
          <a:p>
            <a:pPr algn="ctr"/>
            <a:r>
              <a:rPr lang="en-US" sz="3200" dirty="0">
                <a:latin typeface="Gill Sans MT" panose="020B0502020104020203" pitchFamily="34" charset="0"/>
              </a:rPr>
              <a:t>OHA SERVES ALL CONNECTICUT RESIDENTS AND/OR INSURANCE PLANS WRITTEN OUT OF CONNECTICUT</a:t>
            </a:r>
          </a:p>
        </p:txBody>
      </p:sp>
      <p:sp>
        <p:nvSpPr>
          <p:cNvPr id="3" name="Subtitle 2">
            <a:extLst>
              <a:ext uri="{FF2B5EF4-FFF2-40B4-BE49-F238E27FC236}">
                <a16:creationId xmlns:a16="http://schemas.microsoft.com/office/drawing/2014/main" id="{0B162AF4-EFE1-453C-AE1C-E1AD80DF9696}"/>
              </a:ext>
            </a:extLst>
          </p:cNvPr>
          <p:cNvSpPr>
            <a:spLocks noGrp="1"/>
          </p:cNvSpPr>
          <p:nvPr>
            <p:ph type="subTitle" idx="1"/>
          </p:nvPr>
        </p:nvSpPr>
        <p:spPr>
          <a:xfrm>
            <a:off x="581194" y="4094480"/>
            <a:ext cx="10993546" cy="1971553"/>
          </a:xfrm>
        </p:spPr>
        <p:txBody>
          <a:bodyPr>
            <a:normAutofit/>
          </a:bodyPr>
          <a:lstStyle/>
          <a:p>
            <a:pPr algn="ctr"/>
            <a:r>
              <a:rPr lang="en-US" dirty="0">
                <a:latin typeface="Gill Sans MT" panose="020B0502020104020203" pitchFamily="34" charset="0"/>
              </a:rPr>
              <a:t>OHA DOES NOT WANT TO BE THE “BEST KEPT SECRET IN CONNECTICUT.” HELP US CHANGE THAT. </a:t>
            </a:r>
          </a:p>
          <a:p>
            <a:pPr algn="ctr"/>
            <a:endParaRPr lang="en-US" dirty="0">
              <a:latin typeface="Gill Sans MT" panose="020B0502020104020203" pitchFamily="34" charset="0"/>
            </a:endParaRPr>
          </a:p>
          <a:p>
            <a:pPr algn="ctr"/>
            <a:r>
              <a:rPr lang="en-US" dirty="0">
                <a:latin typeface="Gill Sans MT" panose="020B0502020104020203" pitchFamily="34" charset="0"/>
              </a:rPr>
              <a:t>PLEASE SHARE OUR CONTACT INFORMATION</a:t>
            </a:r>
          </a:p>
        </p:txBody>
      </p:sp>
      <p:graphicFrame>
        <p:nvGraphicFramePr>
          <p:cNvPr id="5" name="Content Placeholder 6" descr="Team placeholder ">
            <a:extLst>
              <a:ext uri="{FF2B5EF4-FFF2-40B4-BE49-F238E27FC236}">
                <a16:creationId xmlns:a16="http://schemas.microsoft.com/office/drawing/2014/main" id="{68D349C3-15F3-418C-9E9A-6A3A06D53D81}"/>
              </a:ext>
            </a:extLst>
          </p:cNvPr>
          <p:cNvGraphicFramePr>
            <a:graphicFrameLocks noGrp="1"/>
          </p:cNvGraphicFramePr>
          <p:nvPr>
            <p:ph type="pic" sz="quarter" idx="13"/>
            <p:extLst>
              <p:ext uri="{D42A27DB-BD31-4B8C-83A1-F6EECF244321}">
                <p14:modId xmlns:p14="http://schemas.microsoft.com/office/powerpoint/2010/main" val="2497731303"/>
              </p:ext>
            </p:extLst>
          </p:nvPr>
        </p:nvGraphicFramePr>
        <p:xfrm>
          <a:off x="449262" y="1950720"/>
          <a:ext cx="11293475" cy="21437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964173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0FB38-0113-4F80-BBD4-A9C97FF40720}"/>
              </a:ext>
            </a:extLst>
          </p:cNvPr>
          <p:cNvSpPr>
            <a:spLocks noGrp="1"/>
          </p:cNvSpPr>
          <p:nvPr>
            <p:ph type="title"/>
          </p:nvPr>
        </p:nvSpPr>
        <p:spPr>
          <a:xfrm>
            <a:off x="0" y="702156"/>
            <a:ext cx="4657344" cy="2355369"/>
          </a:xfrm>
        </p:spPr>
        <p:txBody>
          <a:bodyPr>
            <a:normAutofit fontScale="90000"/>
          </a:bodyPr>
          <a:lstStyle/>
          <a:p>
            <a:pPr algn="ctr"/>
            <a:br>
              <a:rPr lang="en-US" dirty="0"/>
            </a:br>
            <a:br>
              <a:rPr lang="en-US" dirty="0"/>
            </a:br>
            <a:r>
              <a:rPr lang="en-US" sz="4000" dirty="0"/>
              <a:t>Thank you</a:t>
            </a:r>
            <a:br>
              <a:rPr lang="en-US" sz="4000" dirty="0"/>
            </a:br>
            <a:br>
              <a:rPr lang="en-US" sz="4000" dirty="0"/>
            </a:br>
            <a:r>
              <a:rPr lang="en-US" sz="4000" dirty="0"/>
              <a:t>Questions? </a:t>
            </a:r>
            <a:br>
              <a:rPr lang="en-US" dirty="0"/>
            </a:br>
            <a:br>
              <a:rPr lang="en-US" dirty="0"/>
            </a:br>
            <a:endParaRPr lang="en-US" dirty="0"/>
          </a:p>
        </p:txBody>
      </p:sp>
      <p:sp>
        <p:nvSpPr>
          <p:cNvPr id="3" name="Content Placeholder 2">
            <a:extLst>
              <a:ext uri="{FF2B5EF4-FFF2-40B4-BE49-F238E27FC236}">
                <a16:creationId xmlns:a16="http://schemas.microsoft.com/office/drawing/2014/main" id="{75982AA6-9E74-43FC-B452-142C7571DCCC}"/>
              </a:ext>
            </a:extLst>
          </p:cNvPr>
          <p:cNvSpPr>
            <a:spLocks noGrp="1"/>
          </p:cNvSpPr>
          <p:nvPr>
            <p:ph idx="1"/>
          </p:nvPr>
        </p:nvSpPr>
        <p:spPr>
          <a:xfrm>
            <a:off x="0" y="4000981"/>
            <a:ext cx="4657344" cy="2355369"/>
          </a:xfrm>
        </p:spPr>
        <p:txBody>
          <a:bodyPr>
            <a:normAutofit/>
          </a:bodyPr>
          <a:lstStyle/>
          <a:p>
            <a:pPr algn="ctr"/>
            <a:r>
              <a:rPr lang="en-US" sz="2400" b="1" dirty="0">
                <a:solidFill>
                  <a:srgbClr val="0070C0"/>
                </a:solidFill>
              </a:rPr>
              <a:t>OFFICE OF THE HEALTHCARE ADVOCATE</a:t>
            </a:r>
          </a:p>
          <a:p>
            <a:pPr algn="ctr"/>
            <a:r>
              <a:rPr lang="en-US" sz="2400" dirty="0">
                <a:solidFill>
                  <a:srgbClr val="00B0F0"/>
                </a:solidFill>
                <a:hlinkClick r:id="rId2">
                  <a:extLst>
                    <a:ext uri="{A12FA001-AC4F-418D-AE19-62706E023703}">
                      <ahyp:hlinkClr xmlns:ahyp="http://schemas.microsoft.com/office/drawing/2018/hyperlinkcolor" val="tx"/>
                    </a:ext>
                  </a:extLst>
                </a:hlinkClick>
              </a:rPr>
              <a:t>Healthcare.advocate@ct.gov</a:t>
            </a:r>
            <a:endParaRPr lang="en-US" sz="2400" dirty="0">
              <a:solidFill>
                <a:srgbClr val="00B0F0"/>
              </a:solidFill>
            </a:endParaRPr>
          </a:p>
          <a:p>
            <a:pPr algn="ctr"/>
            <a:r>
              <a:rPr lang="en-US" sz="2400" dirty="0"/>
              <a:t>866-466-4446</a:t>
            </a:r>
          </a:p>
          <a:p>
            <a:pPr algn="ctr"/>
            <a:r>
              <a:rPr lang="en-US" sz="2400" dirty="0"/>
              <a:t>www.ct.gov/oha</a:t>
            </a:r>
          </a:p>
        </p:txBody>
      </p:sp>
      <p:sp>
        <p:nvSpPr>
          <p:cNvPr id="8" name="Footer Placeholder 7">
            <a:extLst>
              <a:ext uri="{FF2B5EF4-FFF2-40B4-BE49-F238E27FC236}">
                <a16:creationId xmlns:a16="http://schemas.microsoft.com/office/drawing/2014/main" id="{D3E3ABAA-EBF5-4FC5-BEEE-FBA5A228E046}"/>
              </a:ext>
            </a:extLst>
          </p:cNvPr>
          <p:cNvSpPr>
            <a:spLocks noGrp="1"/>
          </p:cNvSpPr>
          <p:nvPr>
            <p:ph type="ftr" sz="quarter" idx="11"/>
          </p:nvPr>
        </p:nvSpPr>
        <p:spPr/>
        <p:txBody>
          <a:bodyPr/>
          <a:lstStyle/>
          <a:p>
            <a:r>
              <a:rPr lang="en-US"/>
              <a:t>www.ct.gov/oha</a:t>
            </a:r>
            <a:endParaRPr lang="en-US" dirty="0"/>
          </a:p>
        </p:txBody>
      </p:sp>
      <p:pic>
        <p:nvPicPr>
          <p:cNvPr id="6" name="Picture Placeholder 5" descr="A doctor talking to a patient&#10;">
            <a:extLst>
              <a:ext uri="{FF2B5EF4-FFF2-40B4-BE49-F238E27FC236}">
                <a16:creationId xmlns:a16="http://schemas.microsoft.com/office/drawing/2014/main" id="{AC4A1F6E-E065-4C87-B012-9FBDEC8C1ED7}"/>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val="0"/>
              </a:ext>
            </a:extLst>
          </a:blip>
          <a:srcRect l="7" r="7"/>
          <a:stretch/>
        </p:blipFill>
        <p:spPr/>
      </p:pic>
      <p:pic>
        <p:nvPicPr>
          <p:cNvPr id="1026" name="Picture 2">
            <a:extLst>
              <a:ext uri="{FF2B5EF4-FFF2-40B4-BE49-F238E27FC236}">
                <a16:creationId xmlns:a16="http://schemas.microsoft.com/office/drawing/2014/main" id="{25F4F435-1AD1-4E0F-A795-B9F200682A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25615" y="-213477"/>
            <a:ext cx="2381250" cy="12802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16197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3C271D-D3EB-4A78-9929-4B8E740B50B4}"/>
              </a:ext>
            </a:extLst>
          </p:cNvPr>
          <p:cNvSpPr>
            <a:spLocks noGrp="1"/>
          </p:cNvSpPr>
          <p:nvPr>
            <p:ph type="title"/>
          </p:nvPr>
        </p:nvSpPr>
        <p:spPr/>
        <p:txBody>
          <a:bodyPr/>
          <a:lstStyle/>
          <a:p>
            <a:pPr algn="ctr"/>
            <a:r>
              <a:rPr lang="en-US" dirty="0">
                <a:latin typeface="Gill Sans MT" panose="020B0502020104020203" pitchFamily="34" charset="0"/>
              </a:rPr>
              <a:t>Introduction</a:t>
            </a:r>
          </a:p>
        </p:txBody>
      </p:sp>
      <p:sp>
        <p:nvSpPr>
          <p:cNvPr id="3" name="Content Placeholder 2">
            <a:extLst>
              <a:ext uri="{FF2B5EF4-FFF2-40B4-BE49-F238E27FC236}">
                <a16:creationId xmlns:a16="http://schemas.microsoft.com/office/drawing/2014/main" id="{F210F1C6-68F4-48F7-97E9-343EE7513674}"/>
              </a:ext>
            </a:extLst>
          </p:cNvPr>
          <p:cNvSpPr>
            <a:spLocks noGrp="1"/>
          </p:cNvSpPr>
          <p:nvPr>
            <p:ph idx="1"/>
          </p:nvPr>
        </p:nvSpPr>
        <p:spPr>
          <a:xfrm>
            <a:off x="581192" y="2606830"/>
            <a:ext cx="3475915" cy="3520440"/>
          </a:xfrm>
        </p:spPr>
        <p:txBody>
          <a:bodyPr anchor="ctr">
            <a:normAutofit/>
          </a:bodyPr>
          <a:lstStyle/>
          <a:p>
            <a:pPr algn="ctr"/>
            <a:r>
              <a:rPr lang="en-US" sz="3200" dirty="0">
                <a:latin typeface="Gill Sans MT" panose="020B0502020104020203" pitchFamily="34" charset="0"/>
              </a:rPr>
              <a:t>State Healthcare Advocate</a:t>
            </a:r>
          </a:p>
          <a:p>
            <a:pPr algn="ctr"/>
            <a:r>
              <a:rPr lang="en-US" sz="3200" dirty="0">
                <a:latin typeface="Gill Sans MT" panose="020B0502020104020203" pitchFamily="34" charset="0"/>
              </a:rPr>
              <a:t>Ted Doolittle</a:t>
            </a:r>
          </a:p>
        </p:txBody>
      </p:sp>
      <p:pic>
        <p:nvPicPr>
          <p:cNvPr id="17" name="Picture Placeholder 7" descr="doctor talking to patient">
            <a:extLst>
              <a:ext uri="{FF2B5EF4-FFF2-40B4-BE49-F238E27FC236}">
                <a16:creationId xmlns:a16="http://schemas.microsoft.com/office/drawing/2014/main" id="{86357C99-DEFC-4892-8C64-EF1482AB3E86}"/>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6416" r="16416"/>
          <a:stretch/>
        </p:blipFill>
        <p:spPr>
          <a:prstGeom prst="rect">
            <a:avLst/>
          </a:prstGeom>
          <a:solidFill>
            <a:schemeClr val="accent2"/>
          </a:solidFill>
        </p:spPr>
      </p:pic>
      <p:pic>
        <p:nvPicPr>
          <p:cNvPr id="10" name="Picture Placeholder 9" descr="A doctor with his arms crossed">
            <a:extLst>
              <a:ext uri="{FF2B5EF4-FFF2-40B4-BE49-F238E27FC236}">
                <a16:creationId xmlns:a16="http://schemas.microsoft.com/office/drawing/2014/main" id="{24A8453A-33BC-42B9-9F32-A38E7F1AC274}"/>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val="0"/>
              </a:ext>
            </a:extLst>
          </a:blip>
          <a:srcRect l="64" r="64"/>
          <a:stretch/>
        </p:blipFill>
        <p:spPr/>
      </p:pic>
      <p:pic>
        <p:nvPicPr>
          <p:cNvPr id="12" name="Picture Placeholder 11" descr="A smiling doctor with a stethoscope and patient">
            <a:extLst>
              <a:ext uri="{FF2B5EF4-FFF2-40B4-BE49-F238E27FC236}">
                <a16:creationId xmlns:a16="http://schemas.microsoft.com/office/drawing/2014/main" id="{F2F92A19-D60A-4D6C-8103-E5036EBC089B}"/>
              </a:ext>
            </a:extLst>
          </p:cNvPr>
          <p:cNvPicPr>
            <a:picLocks noGrp="1" noChangeAspect="1"/>
          </p:cNvPicPr>
          <p:nvPr>
            <p:ph type="pic" sz="quarter" idx="15"/>
          </p:nvPr>
        </p:nvPicPr>
        <p:blipFill rotWithShape="1">
          <a:blip r:embed="rId4" cstate="screen">
            <a:extLst>
              <a:ext uri="{28A0092B-C50C-407E-A947-70E740481C1C}">
                <a14:useLocalDpi xmlns:a14="http://schemas.microsoft.com/office/drawing/2010/main" val="0"/>
              </a:ext>
            </a:extLst>
          </a:blip>
          <a:srcRect l="43" r="43"/>
          <a:stretch/>
        </p:blipFill>
        <p:spPr/>
      </p:pic>
      <p:sp>
        <p:nvSpPr>
          <p:cNvPr id="14" name="Footer Placeholder 13">
            <a:extLst>
              <a:ext uri="{FF2B5EF4-FFF2-40B4-BE49-F238E27FC236}">
                <a16:creationId xmlns:a16="http://schemas.microsoft.com/office/drawing/2014/main" id="{9C838D91-2BF9-4595-90F6-6E2D751F6F13}"/>
              </a:ext>
            </a:extLst>
          </p:cNvPr>
          <p:cNvSpPr>
            <a:spLocks noGrp="1"/>
          </p:cNvSpPr>
          <p:nvPr>
            <p:ph type="ftr" sz="quarter" idx="11"/>
          </p:nvPr>
        </p:nvSpPr>
        <p:spPr/>
        <p:txBody>
          <a:bodyPr/>
          <a:lstStyle/>
          <a:p>
            <a:r>
              <a:rPr lang="en-US" dirty="0"/>
              <a:t>www.ct.gov/oha</a:t>
            </a:r>
          </a:p>
        </p:txBody>
      </p:sp>
    </p:spTree>
    <p:extLst>
      <p:ext uri="{BB962C8B-B14F-4D97-AF65-F5344CB8AC3E}">
        <p14:creationId xmlns:p14="http://schemas.microsoft.com/office/powerpoint/2010/main" val="39801367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B4489-FC73-422D-B916-0D61046F5294}"/>
              </a:ext>
            </a:extLst>
          </p:cNvPr>
          <p:cNvSpPr>
            <a:spLocks noGrp="1"/>
          </p:cNvSpPr>
          <p:nvPr>
            <p:ph type="ctrTitle"/>
          </p:nvPr>
        </p:nvSpPr>
        <p:spPr>
          <a:xfrm>
            <a:off x="581191" y="3429000"/>
            <a:ext cx="10993549" cy="2569128"/>
          </a:xfrm>
        </p:spPr>
        <p:txBody>
          <a:bodyPr>
            <a:normAutofit/>
          </a:bodyPr>
          <a:lstStyle/>
          <a:p>
            <a:pPr algn="ctr"/>
            <a:r>
              <a:rPr lang="en-US" sz="2700" dirty="0">
                <a:latin typeface="Gill Sans MT" panose="020B0502020104020203" pitchFamily="34" charset="0"/>
              </a:rPr>
              <a:t>Coverage After a Losing Your Job</a:t>
            </a:r>
            <a:endParaRPr lang="en-US" sz="1600" dirty="0">
              <a:latin typeface="Gill Sans MT" panose="020B0502020104020203" pitchFamily="34" charset="0"/>
            </a:endParaRPr>
          </a:p>
        </p:txBody>
      </p:sp>
      <p:sp>
        <p:nvSpPr>
          <p:cNvPr id="3" name="Subtitle 2">
            <a:extLst>
              <a:ext uri="{FF2B5EF4-FFF2-40B4-BE49-F238E27FC236}">
                <a16:creationId xmlns:a16="http://schemas.microsoft.com/office/drawing/2014/main" id="{0957B5A0-5976-4FBC-9F15-908902EAE359}"/>
              </a:ext>
            </a:extLst>
          </p:cNvPr>
          <p:cNvSpPr>
            <a:spLocks noGrp="1"/>
          </p:cNvSpPr>
          <p:nvPr>
            <p:ph type="subTitle" idx="1"/>
          </p:nvPr>
        </p:nvSpPr>
        <p:spPr>
          <a:xfrm>
            <a:off x="581194" y="6084277"/>
            <a:ext cx="10993546" cy="626916"/>
          </a:xfrm>
        </p:spPr>
        <p:txBody>
          <a:bodyPr>
            <a:normAutofit fontScale="77500" lnSpcReduction="20000"/>
          </a:bodyPr>
          <a:lstStyle/>
          <a:p>
            <a:pPr algn="ctr"/>
            <a:endParaRPr lang="en-US" dirty="0"/>
          </a:p>
          <a:p>
            <a:pPr algn="ctr"/>
            <a:r>
              <a:rPr lang="en-US" sz="2100" dirty="0"/>
              <a:t>****All the following information can be found on the OHA website: www.ct.gov/oha****</a:t>
            </a:r>
          </a:p>
          <a:p>
            <a:endParaRPr lang="en-US" dirty="0"/>
          </a:p>
        </p:txBody>
      </p:sp>
      <p:pic>
        <p:nvPicPr>
          <p:cNvPr id="6" name="Picture Placeholder 5" descr="A smiling doctor with a stethoscope and a child and mom">
            <a:extLst>
              <a:ext uri="{FF2B5EF4-FFF2-40B4-BE49-F238E27FC236}">
                <a16:creationId xmlns:a16="http://schemas.microsoft.com/office/drawing/2014/main" id="{2E4C2C15-C217-4490-A3A7-E98F49FDF079}"/>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val="0"/>
              </a:ext>
            </a:extLst>
          </a:blip>
          <a:srcRect/>
          <a:stretch/>
        </p:blipFill>
        <p:spPr>
          <a:xfrm>
            <a:off x="449580" y="239087"/>
            <a:ext cx="11292840" cy="2923563"/>
          </a:xfrm>
        </p:spPr>
      </p:pic>
    </p:spTree>
    <p:extLst>
      <p:ext uri="{BB962C8B-B14F-4D97-AF65-F5344CB8AC3E}">
        <p14:creationId xmlns:p14="http://schemas.microsoft.com/office/powerpoint/2010/main" val="17218416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a:extLst>
              <a:ext uri="{FF2B5EF4-FFF2-40B4-BE49-F238E27FC236}">
                <a16:creationId xmlns:a16="http://schemas.microsoft.com/office/drawing/2014/main" id="{649377B9-42A2-497D-A6A4-036F70125475}"/>
              </a:ext>
            </a:extLst>
          </p:cNvPr>
          <p:cNvSpPr>
            <a:spLocks noGrp="1"/>
          </p:cNvSpPr>
          <p:nvPr>
            <p:ph type="title"/>
          </p:nvPr>
        </p:nvSpPr>
        <p:spPr>
          <a:xfrm>
            <a:off x="643467" y="321734"/>
            <a:ext cx="10905066" cy="1135737"/>
          </a:xfrm>
        </p:spPr>
        <p:txBody>
          <a:bodyPr>
            <a:normAutofit/>
          </a:bodyPr>
          <a:lstStyle/>
          <a:p>
            <a:pPr marL="0" marR="0">
              <a:spcBef>
                <a:spcPts val="0"/>
              </a:spcBef>
              <a:spcAft>
                <a:spcPts val="800"/>
              </a:spcAft>
            </a:pPr>
            <a:r>
              <a:rPr lang="en-US" sz="3600" dirty="0">
                <a:latin typeface="Gill Sans MT" panose="020B0502020104020203" pitchFamily="34" charset="0"/>
              </a:rPr>
              <a:t>Health Coverage in CT</a:t>
            </a:r>
          </a:p>
        </p:txBody>
      </p:sp>
      <p:sp>
        <p:nvSpPr>
          <p:cNvPr id="6" name="Content Placeholder 5">
            <a:extLst>
              <a:ext uri="{FF2B5EF4-FFF2-40B4-BE49-F238E27FC236}">
                <a16:creationId xmlns:a16="http://schemas.microsoft.com/office/drawing/2014/main" id="{D4F7E720-553D-4DA2-8C5A-3A84461CFA33}"/>
              </a:ext>
            </a:extLst>
          </p:cNvPr>
          <p:cNvSpPr>
            <a:spLocks noGrp="1"/>
          </p:cNvSpPr>
          <p:nvPr>
            <p:ph idx="1"/>
          </p:nvPr>
        </p:nvSpPr>
        <p:spPr>
          <a:xfrm>
            <a:off x="643469" y="1782981"/>
            <a:ext cx="4008384" cy="4393982"/>
          </a:xfrm>
        </p:spPr>
        <p:txBody>
          <a:bodyPr>
            <a:normAutofit/>
          </a:bodyPr>
          <a:lstStyle/>
          <a:p>
            <a:pPr marL="914400" lvl="2" indent="0">
              <a:buNone/>
            </a:pPr>
            <a:endParaRPr lang="en-US">
              <a:latin typeface="Gill Sans MT" panose="020B0502020104020203" pitchFamily="34" charset="0"/>
            </a:endParaRPr>
          </a:p>
          <a:p>
            <a:pPr lvl="2"/>
            <a:endParaRPr lang="en-US" dirty="0">
              <a:latin typeface="Gill Sans MT" panose="020B0502020104020203" pitchFamily="34" charset="0"/>
            </a:endParaRPr>
          </a:p>
        </p:txBody>
      </p:sp>
      <p:grpSp>
        <p:nvGrpSpPr>
          <p:cNvPr id="14" name="Group 13">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15" name="Isosceles Triangle 14">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5995D10D-E9C9-47DB-AE7E-801FEF38F5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19" name="Rectangle 18">
              <a:extLst>
                <a:ext uri="{FF2B5EF4-FFF2-40B4-BE49-F238E27FC236}">
                  <a16:creationId xmlns:a16="http://schemas.microsoft.com/office/drawing/2014/main" id="{CC1A72C6-3DE4-4EC3-9AD5-9E0D40D8C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a:extLst>
                <a:ext uri="{FF2B5EF4-FFF2-40B4-BE49-F238E27FC236}">
                  <a16:creationId xmlns:a16="http://schemas.microsoft.com/office/drawing/2014/main" id="{0B0DA1F1-C391-4EDF-9FE0-23E86E137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aphicFrame>
        <p:nvGraphicFramePr>
          <p:cNvPr id="28" name="Chart 27">
            <a:extLst>
              <a:ext uri="{FF2B5EF4-FFF2-40B4-BE49-F238E27FC236}">
                <a16:creationId xmlns:a16="http://schemas.microsoft.com/office/drawing/2014/main" id="{E4F7E6D8-97A6-4DCA-9462-2BE99A9C6CC4}"/>
              </a:ext>
            </a:extLst>
          </p:cNvPr>
          <p:cNvGraphicFramePr>
            <a:graphicFrameLocks/>
          </p:cNvGraphicFramePr>
          <p:nvPr>
            <p:extLst>
              <p:ext uri="{D42A27DB-BD31-4B8C-83A1-F6EECF244321}">
                <p14:modId xmlns:p14="http://schemas.microsoft.com/office/powerpoint/2010/main" val="69178118"/>
              </p:ext>
            </p:extLst>
          </p:nvPr>
        </p:nvGraphicFramePr>
        <p:xfrm>
          <a:off x="507030" y="1610669"/>
          <a:ext cx="5486400" cy="4572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Table 8">
            <a:extLst>
              <a:ext uri="{FF2B5EF4-FFF2-40B4-BE49-F238E27FC236}">
                <a16:creationId xmlns:a16="http://schemas.microsoft.com/office/drawing/2014/main" id="{80C9357A-2B03-44AD-96AF-CE4BF193A9B2}"/>
              </a:ext>
            </a:extLst>
          </p:cNvPr>
          <p:cNvGraphicFramePr>
            <a:graphicFrameLocks noGrp="1"/>
          </p:cNvGraphicFramePr>
          <p:nvPr>
            <p:extLst>
              <p:ext uri="{D42A27DB-BD31-4B8C-83A1-F6EECF244321}">
                <p14:modId xmlns:p14="http://schemas.microsoft.com/office/powerpoint/2010/main" val="1775019529"/>
              </p:ext>
            </p:extLst>
          </p:nvPr>
        </p:nvGraphicFramePr>
        <p:xfrm>
          <a:off x="6693422" y="1566410"/>
          <a:ext cx="3825875" cy="4180976"/>
        </p:xfrm>
        <a:graphic>
          <a:graphicData uri="http://schemas.openxmlformats.org/drawingml/2006/table">
            <a:tbl>
              <a:tblPr/>
              <a:tblGrid>
                <a:gridCol w="2258649">
                  <a:extLst>
                    <a:ext uri="{9D8B030D-6E8A-4147-A177-3AD203B41FA5}">
                      <a16:colId xmlns:a16="http://schemas.microsoft.com/office/drawing/2014/main" val="594963262"/>
                    </a:ext>
                  </a:extLst>
                </a:gridCol>
                <a:gridCol w="1567226">
                  <a:extLst>
                    <a:ext uri="{9D8B030D-6E8A-4147-A177-3AD203B41FA5}">
                      <a16:colId xmlns:a16="http://schemas.microsoft.com/office/drawing/2014/main" val="2958714326"/>
                    </a:ext>
                  </a:extLst>
                </a:gridCol>
              </a:tblGrid>
              <a:tr h="455768">
                <a:tc>
                  <a:txBody>
                    <a:bodyPr/>
                    <a:lstStyle/>
                    <a:p>
                      <a:pPr algn="r" fontAlgn="b"/>
                      <a:r>
                        <a:rPr lang="en-US" sz="1600" b="0" i="0" u="none" strike="noStrike" dirty="0">
                          <a:solidFill>
                            <a:srgbClr val="000000"/>
                          </a:solidFill>
                          <a:effectLst/>
                          <a:latin typeface="Calibri" panose="020F0502020204030204" pitchFamily="34" charset="0"/>
                        </a:rPr>
                        <a:t>Employer Only</a:t>
                      </a:r>
                    </a:p>
                  </a:txBody>
                  <a:tcPr marL="7620" marR="7620" marT="7620" marB="0" anchor="b">
                    <a:lnL>
                      <a:noFill/>
                    </a:lnL>
                    <a:lnR>
                      <a:noFill/>
                    </a:lnR>
                    <a:lnT>
                      <a:noFill/>
                    </a:lnT>
                    <a:lnB>
                      <a:noFill/>
                    </a:lnB>
                  </a:tcPr>
                </a:tc>
                <a:tc>
                  <a:txBody>
                    <a:bodyPr/>
                    <a:lstStyle/>
                    <a:p>
                      <a:pPr algn="l" fontAlgn="b"/>
                      <a:r>
                        <a:rPr lang="en-US" sz="1600" b="0" i="0" u="none" strike="noStrike" dirty="0">
                          <a:solidFill>
                            <a:srgbClr val="000000"/>
                          </a:solidFill>
                          <a:effectLst/>
                          <a:latin typeface="Calibri" panose="020F0502020204030204" pitchFamily="34" charset="0"/>
                        </a:rPr>
                        <a:t>  1,827,200.00 </a:t>
                      </a:r>
                    </a:p>
                  </a:txBody>
                  <a:tcPr marL="7620" marR="7620" marT="7620" marB="0" anchor="b">
                    <a:lnL>
                      <a:noFill/>
                    </a:lnL>
                    <a:lnR>
                      <a:noFill/>
                    </a:lnR>
                    <a:lnT>
                      <a:noFill/>
                    </a:lnT>
                    <a:lnB>
                      <a:noFill/>
                    </a:lnB>
                  </a:tcPr>
                </a:tc>
                <a:extLst>
                  <a:ext uri="{0D108BD9-81ED-4DB2-BD59-A6C34878D82A}">
                    <a16:rowId xmlns:a16="http://schemas.microsoft.com/office/drawing/2014/main" val="82407428"/>
                  </a:ext>
                </a:extLst>
              </a:tr>
              <a:tr h="455768">
                <a:tc>
                  <a:txBody>
                    <a:bodyPr/>
                    <a:lstStyle/>
                    <a:p>
                      <a:pPr algn="r" fontAlgn="b"/>
                      <a:r>
                        <a:rPr lang="en-US" sz="1600" b="0" i="0" u="none" strike="noStrike" dirty="0">
                          <a:solidFill>
                            <a:srgbClr val="000000"/>
                          </a:solidFill>
                          <a:effectLst/>
                          <a:latin typeface="Calibri" panose="020F0502020204030204" pitchFamily="34" charset="0"/>
                        </a:rPr>
                        <a:t>Medicaid Only</a:t>
                      </a:r>
                    </a:p>
                  </a:txBody>
                  <a:tcPr marL="7620" marR="7620" marT="7620" marB="0" anchor="b">
                    <a:lnL>
                      <a:noFill/>
                    </a:lnL>
                    <a:lnR>
                      <a:noFill/>
                    </a:lnR>
                    <a:lnT>
                      <a:noFill/>
                    </a:lnT>
                    <a:lnB>
                      <a:noFill/>
                    </a:lnB>
                  </a:tcPr>
                </a:tc>
                <a:tc>
                  <a:txBody>
                    <a:bodyPr/>
                    <a:lstStyle/>
                    <a:p>
                      <a:pPr algn="l" fontAlgn="b"/>
                      <a:r>
                        <a:rPr lang="en-US" sz="1600" b="0" i="0" u="none" strike="noStrike" dirty="0">
                          <a:solidFill>
                            <a:srgbClr val="000000"/>
                          </a:solidFill>
                          <a:effectLst/>
                          <a:latin typeface="Calibri" panose="020F0502020204030204" pitchFamily="34" charset="0"/>
                        </a:rPr>
                        <a:t>     549,200.00 </a:t>
                      </a:r>
                    </a:p>
                  </a:txBody>
                  <a:tcPr marL="7620" marR="7620" marT="7620" marB="0" anchor="b">
                    <a:lnL>
                      <a:noFill/>
                    </a:lnL>
                    <a:lnR>
                      <a:noFill/>
                    </a:lnR>
                    <a:lnT>
                      <a:noFill/>
                    </a:lnT>
                    <a:lnB>
                      <a:noFill/>
                    </a:lnB>
                  </a:tcPr>
                </a:tc>
                <a:extLst>
                  <a:ext uri="{0D108BD9-81ED-4DB2-BD59-A6C34878D82A}">
                    <a16:rowId xmlns:a16="http://schemas.microsoft.com/office/drawing/2014/main" val="1071544664"/>
                  </a:ext>
                </a:extLst>
              </a:tr>
              <a:tr h="455768">
                <a:tc>
                  <a:txBody>
                    <a:bodyPr/>
                    <a:lstStyle/>
                    <a:p>
                      <a:pPr algn="r" fontAlgn="b"/>
                      <a:r>
                        <a:rPr lang="en-US" sz="1600" b="0" i="0" u="none" strike="noStrike" dirty="0">
                          <a:solidFill>
                            <a:srgbClr val="000000"/>
                          </a:solidFill>
                          <a:effectLst/>
                          <a:latin typeface="Calibri" panose="020F0502020204030204" pitchFamily="34" charset="0"/>
                        </a:rPr>
                        <a:t>Medicare and Private Insurance</a:t>
                      </a:r>
                    </a:p>
                  </a:txBody>
                  <a:tcPr marL="7620" marR="7620" marT="7620" marB="0" anchor="b">
                    <a:lnL>
                      <a:noFill/>
                    </a:lnL>
                    <a:lnR>
                      <a:noFill/>
                    </a:lnR>
                    <a:lnT>
                      <a:noFill/>
                    </a:lnT>
                    <a:lnB>
                      <a:noFill/>
                    </a:lnB>
                  </a:tcPr>
                </a:tc>
                <a:tc>
                  <a:txBody>
                    <a:bodyPr/>
                    <a:lstStyle/>
                    <a:p>
                      <a:pPr algn="l" fontAlgn="b"/>
                      <a:r>
                        <a:rPr lang="en-US" sz="1600" b="0" i="0" u="none" strike="noStrike" dirty="0">
                          <a:solidFill>
                            <a:srgbClr val="000000"/>
                          </a:solidFill>
                          <a:effectLst/>
                          <a:latin typeface="Calibri" panose="020F0502020204030204" pitchFamily="34" charset="0"/>
                        </a:rPr>
                        <a:t>     283,000.00 </a:t>
                      </a:r>
                    </a:p>
                  </a:txBody>
                  <a:tcPr marL="7620" marR="7620" marT="7620" marB="0" anchor="b">
                    <a:lnL>
                      <a:noFill/>
                    </a:lnL>
                    <a:lnR>
                      <a:noFill/>
                    </a:lnR>
                    <a:lnT>
                      <a:noFill/>
                    </a:lnT>
                    <a:lnB>
                      <a:noFill/>
                    </a:lnB>
                  </a:tcPr>
                </a:tc>
                <a:extLst>
                  <a:ext uri="{0D108BD9-81ED-4DB2-BD59-A6C34878D82A}">
                    <a16:rowId xmlns:a16="http://schemas.microsoft.com/office/drawing/2014/main" val="574802929"/>
                  </a:ext>
                </a:extLst>
              </a:tr>
              <a:tr h="455768">
                <a:tc>
                  <a:txBody>
                    <a:bodyPr/>
                    <a:lstStyle/>
                    <a:p>
                      <a:pPr algn="r" fontAlgn="b"/>
                      <a:r>
                        <a:rPr lang="en-US" sz="1600" b="0" i="0" u="none" strike="noStrike" dirty="0">
                          <a:solidFill>
                            <a:srgbClr val="000000"/>
                          </a:solidFill>
                          <a:effectLst/>
                          <a:latin typeface="Calibri" panose="020F0502020204030204" pitchFamily="34" charset="0"/>
                        </a:rPr>
                        <a:t>Medicare Only</a:t>
                      </a:r>
                    </a:p>
                  </a:txBody>
                  <a:tcPr marL="7620" marR="7620" marT="7620" marB="0" anchor="b">
                    <a:lnL>
                      <a:noFill/>
                    </a:lnL>
                    <a:lnR>
                      <a:noFill/>
                    </a:lnR>
                    <a:lnT>
                      <a:noFill/>
                    </a:lnT>
                    <a:lnB>
                      <a:noFill/>
                    </a:lnB>
                  </a:tcPr>
                </a:tc>
                <a:tc>
                  <a:txBody>
                    <a:bodyPr/>
                    <a:lstStyle/>
                    <a:p>
                      <a:pPr algn="l" fontAlgn="b"/>
                      <a:r>
                        <a:rPr lang="en-US" sz="1600" b="0" i="0" u="none" strike="noStrike" dirty="0">
                          <a:solidFill>
                            <a:srgbClr val="000000"/>
                          </a:solidFill>
                          <a:effectLst/>
                          <a:latin typeface="Calibri" panose="020F0502020204030204" pitchFamily="34" charset="0"/>
                        </a:rPr>
                        <a:t>     204,900.00 </a:t>
                      </a:r>
                    </a:p>
                  </a:txBody>
                  <a:tcPr marL="7620" marR="7620" marT="7620" marB="0" anchor="b">
                    <a:lnL>
                      <a:noFill/>
                    </a:lnL>
                    <a:lnR>
                      <a:noFill/>
                    </a:lnR>
                    <a:lnT>
                      <a:noFill/>
                    </a:lnT>
                    <a:lnB>
                      <a:noFill/>
                    </a:lnB>
                  </a:tcPr>
                </a:tc>
                <a:extLst>
                  <a:ext uri="{0D108BD9-81ED-4DB2-BD59-A6C34878D82A}">
                    <a16:rowId xmlns:a16="http://schemas.microsoft.com/office/drawing/2014/main" val="781923086"/>
                  </a:ext>
                </a:extLst>
              </a:tr>
              <a:tr h="455768">
                <a:tc>
                  <a:txBody>
                    <a:bodyPr/>
                    <a:lstStyle/>
                    <a:p>
                      <a:pPr algn="r" fontAlgn="b"/>
                      <a:r>
                        <a:rPr lang="en-US" sz="1600" b="0" i="0" u="none" strike="noStrike" dirty="0">
                          <a:solidFill>
                            <a:srgbClr val="000000"/>
                          </a:solidFill>
                          <a:effectLst/>
                          <a:latin typeface="Calibri" panose="020F0502020204030204" pitchFamily="34" charset="0"/>
                        </a:rPr>
                        <a:t>Uninsured</a:t>
                      </a:r>
                    </a:p>
                  </a:txBody>
                  <a:tcPr marL="7620" marR="7620" marT="7620" marB="0" anchor="b">
                    <a:lnL>
                      <a:noFill/>
                    </a:lnL>
                    <a:lnR>
                      <a:noFill/>
                    </a:lnR>
                    <a:lnT>
                      <a:noFill/>
                    </a:lnT>
                    <a:lnB>
                      <a:noFill/>
                    </a:lnB>
                  </a:tcPr>
                </a:tc>
                <a:tc>
                  <a:txBody>
                    <a:bodyPr/>
                    <a:lstStyle/>
                    <a:p>
                      <a:pPr algn="l" fontAlgn="b"/>
                      <a:r>
                        <a:rPr lang="en-US" sz="1600" b="0" i="0" u="none" strike="noStrike" dirty="0">
                          <a:solidFill>
                            <a:srgbClr val="000000"/>
                          </a:solidFill>
                          <a:effectLst/>
                          <a:latin typeface="Calibri" panose="020F0502020204030204" pitchFamily="34" charset="0"/>
                        </a:rPr>
                        <a:t>     204,500.00 </a:t>
                      </a:r>
                    </a:p>
                  </a:txBody>
                  <a:tcPr marL="7620" marR="7620" marT="7620" marB="0" anchor="b">
                    <a:lnL>
                      <a:noFill/>
                    </a:lnL>
                    <a:lnR>
                      <a:noFill/>
                    </a:lnR>
                    <a:lnT>
                      <a:noFill/>
                    </a:lnT>
                    <a:lnB>
                      <a:noFill/>
                    </a:lnB>
                  </a:tcPr>
                </a:tc>
                <a:extLst>
                  <a:ext uri="{0D108BD9-81ED-4DB2-BD59-A6C34878D82A}">
                    <a16:rowId xmlns:a16="http://schemas.microsoft.com/office/drawing/2014/main" val="3486977289"/>
                  </a:ext>
                </a:extLst>
              </a:tr>
              <a:tr h="455768">
                <a:tc>
                  <a:txBody>
                    <a:bodyPr/>
                    <a:lstStyle/>
                    <a:p>
                      <a:pPr algn="r" fontAlgn="b"/>
                      <a:r>
                        <a:rPr lang="en-US" sz="1600" b="0" i="0" u="none" strike="noStrike" dirty="0">
                          <a:solidFill>
                            <a:srgbClr val="000000"/>
                          </a:solidFill>
                          <a:effectLst/>
                          <a:latin typeface="Calibri" panose="020F0502020204030204" pitchFamily="34" charset="0"/>
                        </a:rPr>
                        <a:t>Non-group Only</a:t>
                      </a:r>
                    </a:p>
                  </a:txBody>
                  <a:tcPr marL="7620" marR="7620" marT="7620" marB="0" anchor="b">
                    <a:lnL>
                      <a:noFill/>
                    </a:lnL>
                    <a:lnR>
                      <a:noFill/>
                    </a:lnR>
                    <a:lnT>
                      <a:noFill/>
                    </a:lnT>
                    <a:lnB>
                      <a:noFill/>
                    </a:lnB>
                  </a:tcPr>
                </a:tc>
                <a:tc>
                  <a:txBody>
                    <a:bodyPr/>
                    <a:lstStyle/>
                    <a:p>
                      <a:pPr algn="l" fontAlgn="b"/>
                      <a:r>
                        <a:rPr lang="en-US" sz="1600" b="0" i="0" u="none" strike="noStrike" dirty="0">
                          <a:solidFill>
                            <a:srgbClr val="000000"/>
                          </a:solidFill>
                          <a:effectLst/>
                          <a:latin typeface="Calibri" panose="020F0502020204030204" pitchFamily="34" charset="0"/>
                        </a:rPr>
                        <a:t>     165,900.00 </a:t>
                      </a:r>
                    </a:p>
                  </a:txBody>
                  <a:tcPr marL="7620" marR="7620" marT="7620" marB="0" anchor="b">
                    <a:lnL>
                      <a:noFill/>
                    </a:lnL>
                    <a:lnR>
                      <a:noFill/>
                    </a:lnR>
                    <a:lnT>
                      <a:noFill/>
                    </a:lnT>
                    <a:lnB>
                      <a:noFill/>
                    </a:lnB>
                  </a:tcPr>
                </a:tc>
                <a:extLst>
                  <a:ext uri="{0D108BD9-81ED-4DB2-BD59-A6C34878D82A}">
                    <a16:rowId xmlns:a16="http://schemas.microsoft.com/office/drawing/2014/main" val="3248416686"/>
                  </a:ext>
                </a:extLst>
              </a:tr>
              <a:tr h="455768">
                <a:tc>
                  <a:txBody>
                    <a:bodyPr/>
                    <a:lstStyle/>
                    <a:p>
                      <a:pPr algn="r" fontAlgn="b"/>
                      <a:r>
                        <a:rPr lang="en-US" sz="1600" b="0" i="0" u="none" strike="noStrike" dirty="0">
                          <a:solidFill>
                            <a:srgbClr val="000000"/>
                          </a:solidFill>
                          <a:effectLst/>
                          <a:latin typeface="Calibri" panose="020F0502020204030204" pitchFamily="34" charset="0"/>
                        </a:rPr>
                        <a:t>Medicaid and Medicare</a:t>
                      </a:r>
                    </a:p>
                  </a:txBody>
                  <a:tcPr marL="7620" marR="7620" marT="7620" marB="0" anchor="b">
                    <a:lnL>
                      <a:noFill/>
                    </a:lnL>
                    <a:lnR>
                      <a:noFill/>
                    </a:lnR>
                    <a:lnT>
                      <a:noFill/>
                    </a:lnT>
                    <a:lnB>
                      <a:noFill/>
                    </a:lnB>
                  </a:tcPr>
                </a:tc>
                <a:tc>
                  <a:txBody>
                    <a:bodyPr/>
                    <a:lstStyle/>
                    <a:p>
                      <a:pPr algn="l" fontAlgn="b"/>
                      <a:r>
                        <a:rPr lang="en-US" sz="1600" b="0" i="0" u="none" strike="noStrike" dirty="0">
                          <a:solidFill>
                            <a:srgbClr val="000000"/>
                          </a:solidFill>
                          <a:effectLst/>
                          <a:latin typeface="Calibri" panose="020F0502020204030204" pitchFamily="34" charset="0"/>
                        </a:rPr>
                        <a:t>     129,700.00 </a:t>
                      </a:r>
                    </a:p>
                  </a:txBody>
                  <a:tcPr marL="7620" marR="7620" marT="7620" marB="0" anchor="b">
                    <a:lnL>
                      <a:noFill/>
                    </a:lnL>
                    <a:lnR>
                      <a:noFill/>
                    </a:lnR>
                    <a:lnT>
                      <a:noFill/>
                    </a:lnT>
                    <a:lnB>
                      <a:noFill/>
                    </a:lnB>
                  </a:tcPr>
                </a:tc>
                <a:extLst>
                  <a:ext uri="{0D108BD9-81ED-4DB2-BD59-A6C34878D82A}">
                    <a16:rowId xmlns:a16="http://schemas.microsoft.com/office/drawing/2014/main" val="1986531425"/>
                  </a:ext>
                </a:extLst>
              </a:tr>
              <a:tr h="455768">
                <a:tc>
                  <a:txBody>
                    <a:bodyPr/>
                    <a:lstStyle/>
                    <a:p>
                      <a:pPr algn="r" fontAlgn="b"/>
                      <a:r>
                        <a:rPr lang="en-US" sz="1600" b="0" i="0" u="none" strike="noStrike" dirty="0">
                          <a:solidFill>
                            <a:srgbClr val="000000"/>
                          </a:solidFill>
                          <a:effectLst/>
                          <a:latin typeface="Calibri" panose="020F0502020204030204" pitchFamily="34" charset="0"/>
                        </a:rPr>
                        <a:t>Medicaid and Private Insurance</a:t>
                      </a:r>
                    </a:p>
                  </a:txBody>
                  <a:tcPr marL="7620" marR="7620" marT="7620" marB="0" anchor="b">
                    <a:lnL>
                      <a:noFill/>
                    </a:lnL>
                    <a:lnR>
                      <a:noFill/>
                    </a:lnR>
                    <a:lnT>
                      <a:noFill/>
                    </a:lnT>
                    <a:lnB>
                      <a:noFill/>
                    </a:lnB>
                  </a:tcPr>
                </a:tc>
                <a:tc>
                  <a:txBody>
                    <a:bodyPr/>
                    <a:lstStyle/>
                    <a:p>
                      <a:pPr algn="l" fontAlgn="b"/>
                      <a:r>
                        <a:rPr lang="en-US" sz="1600" b="0" i="0" u="none" strike="noStrike" dirty="0">
                          <a:solidFill>
                            <a:srgbClr val="000000"/>
                          </a:solidFill>
                          <a:effectLst/>
                          <a:latin typeface="Calibri" panose="020F0502020204030204" pitchFamily="34" charset="0"/>
                        </a:rPr>
                        <a:t>       65,000.00 </a:t>
                      </a:r>
                    </a:p>
                  </a:txBody>
                  <a:tcPr marL="7620" marR="7620" marT="7620" marB="0" anchor="b">
                    <a:lnL>
                      <a:noFill/>
                    </a:lnL>
                    <a:lnR>
                      <a:noFill/>
                    </a:lnR>
                    <a:lnT>
                      <a:noFill/>
                    </a:lnT>
                    <a:lnB>
                      <a:noFill/>
                    </a:lnB>
                  </a:tcPr>
                </a:tc>
                <a:extLst>
                  <a:ext uri="{0D108BD9-81ED-4DB2-BD59-A6C34878D82A}">
                    <a16:rowId xmlns:a16="http://schemas.microsoft.com/office/drawing/2014/main" val="2492176155"/>
                  </a:ext>
                </a:extLst>
              </a:tr>
              <a:tr h="455768">
                <a:tc>
                  <a:txBody>
                    <a:bodyPr/>
                    <a:lstStyle/>
                    <a:p>
                      <a:pPr algn="r" fontAlgn="b"/>
                      <a:r>
                        <a:rPr lang="en-US" sz="1600" b="0" i="0" u="none" strike="noStrike" dirty="0">
                          <a:solidFill>
                            <a:srgbClr val="000000"/>
                          </a:solidFill>
                          <a:effectLst/>
                          <a:latin typeface="Calibri" panose="020F0502020204030204" pitchFamily="34" charset="0"/>
                        </a:rPr>
                        <a:t>Military</a:t>
                      </a:r>
                    </a:p>
                  </a:txBody>
                  <a:tcPr marL="7620" marR="7620" marT="7620" marB="0" anchor="b">
                    <a:lnL>
                      <a:noFill/>
                    </a:lnL>
                    <a:lnR>
                      <a:noFill/>
                    </a:lnR>
                    <a:lnT>
                      <a:noFill/>
                    </a:lnT>
                    <a:lnB>
                      <a:noFill/>
                    </a:lnB>
                  </a:tcPr>
                </a:tc>
                <a:tc>
                  <a:txBody>
                    <a:bodyPr/>
                    <a:lstStyle/>
                    <a:p>
                      <a:pPr algn="l" fontAlgn="b"/>
                      <a:r>
                        <a:rPr lang="en-US" sz="1600" b="0" i="0" u="none" strike="noStrike" dirty="0">
                          <a:solidFill>
                            <a:srgbClr val="000000"/>
                          </a:solidFill>
                          <a:effectLst/>
                          <a:latin typeface="Calibri" panose="020F0502020204030204" pitchFamily="34" charset="0"/>
                        </a:rPr>
                        <a:t>       23,900.00 </a:t>
                      </a:r>
                    </a:p>
                  </a:txBody>
                  <a:tcPr marL="7620" marR="7620" marT="7620" marB="0" anchor="b">
                    <a:lnL>
                      <a:noFill/>
                    </a:lnL>
                    <a:lnR>
                      <a:noFill/>
                    </a:lnR>
                    <a:lnT>
                      <a:noFill/>
                    </a:lnT>
                    <a:lnB>
                      <a:noFill/>
                    </a:lnB>
                  </a:tcPr>
                </a:tc>
                <a:extLst>
                  <a:ext uri="{0D108BD9-81ED-4DB2-BD59-A6C34878D82A}">
                    <a16:rowId xmlns:a16="http://schemas.microsoft.com/office/drawing/2014/main" val="1247531393"/>
                  </a:ext>
                </a:extLst>
              </a:tr>
            </a:tbl>
          </a:graphicData>
        </a:graphic>
      </p:graphicFrame>
      <p:sp>
        <p:nvSpPr>
          <p:cNvPr id="10" name="TextBox 9">
            <a:extLst>
              <a:ext uri="{FF2B5EF4-FFF2-40B4-BE49-F238E27FC236}">
                <a16:creationId xmlns:a16="http://schemas.microsoft.com/office/drawing/2014/main" id="{B5CD1D09-B6C3-4340-BB9A-2A18DA9C4047}"/>
              </a:ext>
            </a:extLst>
          </p:cNvPr>
          <p:cNvSpPr txBox="1"/>
          <p:nvPr/>
        </p:nvSpPr>
        <p:spPr>
          <a:xfrm>
            <a:off x="1476375" y="6231595"/>
            <a:ext cx="8099947" cy="461665"/>
          </a:xfrm>
          <a:prstGeom prst="rect">
            <a:avLst/>
          </a:prstGeom>
          <a:noFill/>
        </p:spPr>
        <p:txBody>
          <a:bodyPr wrap="square" rtlCol="0">
            <a:spAutoFit/>
          </a:bodyPr>
          <a:lstStyle/>
          <a:p>
            <a:r>
              <a:rPr lang="en-US" sz="1200" dirty="0"/>
              <a:t>Source: Kaiser Family Foundation, Health Insurance Coverage of the Total Population, Multiple Sources of Coverage, based on 2008-2019 American Community Survey data</a:t>
            </a:r>
          </a:p>
        </p:txBody>
      </p:sp>
    </p:spTree>
    <p:extLst>
      <p:ext uri="{BB962C8B-B14F-4D97-AF65-F5344CB8AC3E}">
        <p14:creationId xmlns:p14="http://schemas.microsoft.com/office/powerpoint/2010/main" val="6173462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49788-6DC3-4865-B073-94ABFDE35201}"/>
              </a:ext>
            </a:extLst>
          </p:cNvPr>
          <p:cNvSpPr>
            <a:spLocks noGrp="1"/>
          </p:cNvSpPr>
          <p:nvPr>
            <p:ph type="title"/>
          </p:nvPr>
        </p:nvSpPr>
        <p:spPr/>
        <p:txBody>
          <a:bodyPr/>
          <a:lstStyle/>
          <a:p>
            <a:r>
              <a:rPr lang="en-US" dirty="0"/>
              <a:t>A Majority of CT Residents</a:t>
            </a:r>
          </a:p>
        </p:txBody>
      </p:sp>
      <p:sp>
        <p:nvSpPr>
          <p:cNvPr id="3" name="Content Placeholder 2">
            <a:extLst>
              <a:ext uri="{FF2B5EF4-FFF2-40B4-BE49-F238E27FC236}">
                <a16:creationId xmlns:a16="http://schemas.microsoft.com/office/drawing/2014/main" id="{A4624AE7-3FBF-46BD-9FAD-97D594E74DDE}"/>
              </a:ext>
            </a:extLst>
          </p:cNvPr>
          <p:cNvSpPr>
            <a:spLocks noGrp="1"/>
          </p:cNvSpPr>
          <p:nvPr>
            <p:ph idx="1"/>
          </p:nvPr>
        </p:nvSpPr>
        <p:spPr/>
        <p:txBody>
          <a:bodyPr/>
          <a:lstStyle/>
          <a:p>
            <a:r>
              <a:rPr lang="en-US" dirty="0"/>
              <a:t>Receive Health Coverage Benefits from an employer (their own, their parents’ or their partner’s)</a:t>
            </a:r>
          </a:p>
          <a:p>
            <a:r>
              <a:rPr lang="en-US" dirty="0"/>
              <a:t>Fully Insured plans regulated by the State of Connecticut and the Federal government</a:t>
            </a:r>
          </a:p>
          <a:p>
            <a:r>
              <a:rPr lang="en-US" dirty="0"/>
              <a:t>Self-Funded plans regulated by the Federal government under ERISA</a:t>
            </a:r>
          </a:p>
          <a:p>
            <a:endParaRPr lang="en-US" dirty="0"/>
          </a:p>
          <a:p>
            <a:r>
              <a:rPr lang="en-US" dirty="0"/>
              <a:t>What happens when you lose this coverage?</a:t>
            </a:r>
          </a:p>
        </p:txBody>
      </p:sp>
      <p:sp>
        <p:nvSpPr>
          <p:cNvPr id="4" name="Footer Placeholder 3">
            <a:extLst>
              <a:ext uri="{FF2B5EF4-FFF2-40B4-BE49-F238E27FC236}">
                <a16:creationId xmlns:a16="http://schemas.microsoft.com/office/drawing/2014/main" id="{E3D485DA-3950-46C7-ADA2-41065DD92F59}"/>
              </a:ext>
            </a:extLst>
          </p:cNvPr>
          <p:cNvSpPr>
            <a:spLocks noGrp="1"/>
          </p:cNvSpPr>
          <p:nvPr>
            <p:ph type="ftr" sz="quarter" idx="11"/>
          </p:nvPr>
        </p:nvSpPr>
        <p:spPr/>
        <p:txBody>
          <a:bodyPr/>
          <a:lstStyle/>
          <a:p>
            <a:r>
              <a:rPr lang="en-US"/>
              <a:t>www.ct.gov/oha</a:t>
            </a:r>
            <a:endParaRPr lang="en-US" dirty="0"/>
          </a:p>
        </p:txBody>
      </p:sp>
    </p:spTree>
    <p:extLst>
      <p:ext uri="{BB962C8B-B14F-4D97-AF65-F5344CB8AC3E}">
        <p14:creationId xmlns:p14="http://schemas.microsoft.com/office/powerpoint/2010/main" val="10019088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3BB54-A40F-40CD-8121-2489AEC7C3C6}"/>
              </a:ext>
            </a:extLst>
          </p:cNvPr>
          <p:cNvSpPr>
            <a:spLocks noGrp="1"/>
          </p:cNvSpPr>
          <p:nvPr>
            <p:ph type="title"/>
          </p:nvPr>
        </p:nvSpPr>
        <p:spPr/>
        <p:txBody>
          <a:bodyPr/>
          <a:lstStyle/>
          <a:p>
            <a:r>
              <a:rPr lang="en-US" dirty="0"/>
              <a:t>You’ve Lost Employer-Sponsored Coverage</a:t>
            </a:r>
          </a:p>
        </p:txBody>
      </p:sp>
      <p:sp>
        <p:nvSpPr>
          <p:cNvPr id="3" name="Content Placeholder 2">
            <a:extLst>
              <a:ext uri="{FF2B5EF4-FFF2-40B4-BE49-F238E27FC236}">
                <a16:creationId xmlns:a16="http://schemas.microsoft.com/office/drawing/2014/main" id="{EC237AA6-DCA9-4F7A-A1FE-0DFC17E5C999}"/>
              </a:ext>
            </a:extLst>
          </p:cNvPr>
          <p:cNvSpPr>
            <a:spLocks noGrp="1"/>
          </p:cNvSpPr>
          <p:nvPr>
            <p:ph idx="1"/>
          </p:nvPr>
        </p:nvSpPr>
        <p:spPr/>
        <p:txBody>
          <a:bodyPr>
            <a:normAutofit/>
          </a:bodyPr>
          <a:lstStyle/>
          <a:p>
            <a:r>
              <a:rPr lang="en-US" dirty="0"/>
              <a:t>Now what?</a:t>
            </a:r>
          </a:p>
          <a:p>
            <a:endParaRPr lang="en-US" dirty="0"/>
          </a:p>
          <a:p>
            <a:r>
              <a:rPr lang="en-US" dirty="0"/>
              <a:t>Loss of income</a:t>
            </a:r>
          </a:p>
          <a:p>
            <a:r>
              <a:rPr lang="en-US" dirty="0"/>
              <a:t>Disruption</a:t>
            </a:r>
          </a:p>
          <a:p>
            <a:r>
              <a:rPr lang="en-US" dirty="0"/>
              <a:t>Emotional distress</a:t>
            </a:r>
          </a:p>
          <a:p>
            <a:endParaRPr lang="en-US" dirty="0"/>
          </a:p>
          <a:p>
            <a:r>
              <a:rPr lang="en-US" dirty="0"/>
              <a:t>You have options for coverage. Know your options. OHA can help.</a:t>
            </a:r>
          </a:p>
        </p:txBody>
      </p:sp>
      <p:sp>
        <p:nvSpPr>
          <p:cNvPr id="4" name="Footer Placeholder 3">
            <a:extLst>
              <a:ext uri="{FF2B5EF4-FFF2-40B4-BE49-F238E27FC236}">
                <a16:creationId xmlns:a16="http://schemas.microsoft.com/office/drawing/2014/main" id="{403649C5-AECC-49F3-976F-FE1C7FDCACEA}"/>
              </a:ext>
            </a:extLst>
          </p:cNvPr>
          <p:cNvSpPr>
            <a:spLocks noGrp="1"/>
          </p:cNvSpPr>
          <p:nvPr>
            <p:ph type="ftr" sz="quarter" idx="11"/>
          </p:nvPr>
        </p:nvSpPr>
        <p:spPr/>
        <p:txBody>
          <a:bodyPr/>
          <a:lstStyle/>
          <a:p>
            <a:r>
              <a:rPr lang="en-US"/>
              <a:t>www.ct.gov/oha</a:t>
            </a:r>
            <a:endParaRPr lang="en-US" dirty="0"/>
          </a:p>
        </p:txBody>
      </p:sp>
    </p:spTree>
    <p:extLst>
      <p:ext uri="{BB962C8B-B14F-4D97-AF65-F5344CB8AC3E}">
        <p14:creationId xmlns:p14="http://schemas.microsoft.com/office/powerpoint/2010/main" val="23207826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3BB54-A40F-40CD-8121-2489AEC7C3C6}"/>
              </a:ext>
            </a:extLst>
          </p:cNvPr>
          <p:cNvSpPr>
            <a:spLocks noGrp="1"/>
          </p:cNvSpPr>
          <p:nvPr>
            <p:ph type="title"/>
          </p:nvPr>
        </p:nvSpPr>
        <p:spPr/>
        <p:txBody>
          <a:bodyPr/>
          <a:lstStyle/>
          <a:p>
            <a:r>
              <a:rPr lang="en-US" dirty="0"/>
              <a:t>Options for Coverage</a:t>
            </a:r>
          </a:p>
        </p:txBody>
      </p:sp>
      <p:sp>
        <p:nvSpPr>
          <p:cNvPr id="3" name="Content Placeholder 2">
            <a:extLst>
              <a:ext uri="{FF2B5EF4-FFF2-40B4-BE49-F238E27FC236}">
                <a16:creationId xmlns:a16="http://schemas.microsoft.com/office/drawing/2014/main" id="{EC237AA6-DCA9-4F7A-A1FE-0DFC17E5C999}"/>
              </a:ext>
            </a:extLst>
          </p:cNvPr>
          <p:cNvSpPr>
            <a:spLocks noGrp="1"/>
          </p:cNvSpPr>
          <p:nvPr>
            <p:ph idx="1"/>
          </p:nvPr>
        </p:nvSpPr>
        <p:spPr/>
        <p:txBody>
          <a:bodyPr>
            <a:normAutofit/>
          </a:bodyPr>
          <a:lstStyle/>
          <a:p>
            <a:r>
              <a:rPr lang="en-US" dirty="0"/>
              <a:t>COBRA</a:t>
            </a:r>
          </a:p>
          <a:p>
            <a:r>
              <a:rPr lang="en-US" dirty="0"/>
              <a:t>Spouse or partner’s employer-sponsored coverage</a:t>
            </a:r>
          </a:p>
          <a:p>
            <a:r>
              <a:rPr lang="en-US" dirty="0"/>
              <a:t>ACA Exchange Plan </a:t>
            </a:r>
          </a:p>
          <a:p>
            <a:r>
              <a:rPr lang="en-US" dirty="0"/>
              <a:t>Medicare</a:t>
            </a:r>
          </a:p>
          <a:p>
            <a:r>
              <a:rPr lang="en-US" dirty="0"/>
              <a:t>Medicaid/CHIP</a:t>
            </a:r>
          </a:p>
        </p:txBody>
      </p:sp>
      <p:sp>
        <p:nvSpPr>
          <p:cNvPr id="4" name="Footer Placeholder 3">
            <a:extLst>
              <a:ext uri="{FF2B5EF4-FFF2-40B4-BE49-F238E27FC236}">
                <a16:creationId xmlns:a16="http://schemas.microsoft.com/office/drawing/2014/main" id="{403649C5-AECC-49F3-976F-FE1C7FDCACEA}"/>
              </a:ext>
            </a:extLst>
          </p:cNvPr>
          <p:cNvSpPr>
            <a:spLocks noGrp="1"/>
          </p:cNvSpPr>
          <p:nvPr>
            <p:ph type="ftr" sz="quarter" idx="11"/>
          </p:nvPr>
        </p:nvSpPr>
        <p:spPr/>
        <p:txBody>
          <a:bodyPr/>
          <a:lstStyle/>
          <a:p>
            <a:r>
              <a:rPr lang="en-US"/>
              <a:t>www.ct.gov/oha</a:t>
            </a:r>
            <a:endParaRPr lang="en-US" dirty="0"/>
          </a:p>
        </p:txBody>
      </p:sp>
    </p:spTree>
    <p:extLst>
      <p:ext uri="{BB962C8B-B14F-4D97-AF65-F5344CB8AC3E}">
        <p14:creationId xmlns:p14="http://schemas.microsoft.com/office/powerpoint/2010/main" val="42322713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3BB54-A40F-40CD-8121-2489AEC7C3C6}"/>
              </a:ext>
            </a:extLst>
          </p:cNvPr>
          <p:cNvSpPr>
            <a:spLocks noGrp="1"/>
          </p:cNvSpPr>
          <p:nvPr>
            <p:ph type="title"/>
          </p:nvPr>
        </p:nvSpPr>
        <p:spPr/>
        <p:txBody>
          <a:bodyPr/>
          <a:lstStyle/>
          <a:p>
            <a:r>
              <a:rPr lang="en-US" dirty="0"/>
              <a:t>COBRA</a:t>
            </a:r>
          </a:p>
        </p:txBody>
      </p:sp>
      <p:sp>
        <p:nvSpPr>
          <p:cNvPr id="3" name="Content Placeholder 2">
            <a:extLst>
              <a:ext uri="{FF2B5EF4-FFF2-40B4-BE49-F238E27FC236}">
                <a16:creationId xmlns:a16="http://schemas.microsoft.com/office/drawing/2014/main" id="{EC237AA6-DCA9-4F7A-A1FE-0DFC17E5C999}"/>
              </a:ext>
            </a:extLst>
          </p:cNvPr>
          <p:cNvSpPr>
            <a:spLocks noGrp="1"/>
          </p:cNvSpPr>
          <p:nvPr>
            <p:ph idx="1"/>
          </p:nvPr>
        </p:nvSpPr>
        <p:spPr/>
        <p:txBody>
          <a:bodyPr>
            <a:normAutofit/>
          </a:bodyPr>
          <a:lstStyle/>
          <a:p>
            <a:r>
              <a:rPr lang="en-US" dirty="0"/>
              <a:t>Likely the most expensive option</a:t>
            </a:r>
          </a:p>
          <a:p>
            <a:r>
              <a:rPr lang="en-US" dirty="0"/>
              <a:t>Employer entitled to charge 102% of cost as monthly premium</a:t>
            </a:r>
          </a:p>
          <a:p>
            <a:r>
              <a:rPr lang="en-US" dirty="0"/>
              <a:t>Employer not required to offer any subsidy to former employees</a:t>
            </a:r>
          </a:p>
          <a:p>
            <a:endParaRPr lang="en-US" dirty="0"/>
          </a:p>
          <a:p>
            <a:r>
              <a:rPr lang="en-US" dirty="0"/>
              <a:t>60 days to elect, retroactive to the date of loss of coverage</a:t>
            </a:r>
          </a:p>
          <a:p>
            <a:r>
              <a:rPr lang="en-US" dirty="0"/>
              <a:t>18, 29, or 36 months (Federal/ERISA)</a:t>
            </a:r>
          </a:p>
          <a:p>
            <a:r>
              <a:rPr lang="en-US" dirty="0"/>
              <a:t>30 months (Fully Insured/CT with &gt;20 employees)</a:t>
            </a:r>
          </a:p>
        </p:txBody>
      </p:sp>
      <p:sp>
        <p:nvSpPr>
          <p:cNvPr id="4" name="Footer Placeholder 3">
            <a:extLst>
              <a:ext uri="{FF2B5EF4-FFF2-40B4-BE49-F238E27FC236}">
                <a16:creationId xmlns:a16="http://schemas.microsoft.com/office/drawing/2014/main" id="{403649C5-AECC-49F3-976F-FE1C7FDCACEA}"/>
              </a:ext>
            </a:extLst>
          </p:cNvPr>
          <p:cNvSpPr>
            <a:spLocks noGrp="1"/>
          </p:cNvSpPr>
          <p:nvPr>
            <p:ph type="ftr" sz="quarter" idx="11"/>
          </p:nvPr>
        </p:nvSpPr>
        <p:spPr/>
        <p:txBody>
          <a:bodyPr/>
          <a:lstStyle/>
          <a:p>
            <a:r>
              <a:rPr lang="en-US"/>
              <a:t>www.ct.gov/oha</a:t>
            </a:r>
            <a:endParaRPr lang="en-US" dirty="0"/>
          </a:p>
        </p:txBody>
      </p:sp>
    </p:spTree>
    <p:extLst>
      <p:ext uri="{BB962C8B-B14F-4D97-AF65-F5344CB8AC3E}">
        <p14:creationId xmlns:p14="http://schemas.microsoft.com/office/powerpoint/2010/main" val="13397400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F0A74-1313-4432-BF72-E4DD7FD98707}"/>
              </a:ext>
            </a:extLst>
          </p:cNvPr>
          <p:cNvSpPr>
            <a:spLocks noGrp="1"/>
          </p:cNvSpPr>
          <p:nvPr>
            <p:ph type="title"/>
          </p:nvPr>
        </p:nvSpPr>
        <p:spPr/>
        <p:txBody>
          <a:bodyPr/>
          <a:lstStyle/>
          <a:p>
            <a:r>
              <a:rPr lang="en-US" dirty="0"/>
              <a:t>COBRA (continued)</a:t>
            </a:r>
          </a:p>
        </p:txBody>
      </p:sp>
      <p:sp>
        <p:nvSpPr>
          <p:cNvPr id="3" name="Content Placeholder 2">
            <a:extLst>
              <a:ext uri="{FF2B5EF4-FFF2-40B4-BE49-F238E27FC236}">
                <a16:creationId xmlns:a16="http://schemas.microsoft.com/office/drawing/2014/main" id="{E92327FC-A7D1-4BEC-BDB3-C679073B1C22}"/>
              </a:ext>
            </a:extLst>
          </p:cNvPr>
          <p:cNvSpPr>
            <a:spLocks noGrp="1"/>
          </p:cNvSpPr>
          <p:nvPr>
            <p:ph idx="1"/>
          </p:nvPr>
        </p:nvSpPr>
        <p:spPr/>
        <p:txBody>
          <a:bodyPr>
            <a:normAutofit/>
          </a:bodyPr>
          <a:lstStyle/>
          <a:p>
            <a:r>
              <a:rPr lang="en-US" dirty="0"/>
              <a:t>Same plan as you had as an employee</a:t>
            </a:r>
          </a:p>
          <a:p>
            <a:r>
              <a:rPr lang="en-US" dirty="0"/>
              <a:t>Same network of providers</a:t>
            </a:r>
          </a:p>
          <a:p>
            <a:r>
              <a:rPr lang="en-US" dirty="0"/>
              <a:t>Same deductible</a:t>
            </a:r>
          </a:p>
          <a:p>
            <a:endParaRPr lang="en-US" dirty="0"/>
          </a:p>
          <a:p>
            <a:r>
              <a:rPr lang="en-US" dirty="0"/>
              <a:t>If you are in a course of treatment, or have already met your deductible, COBRA </a:t>
            </a:r>
            <a:r>
              <a:rPr lang="en-US" i="1" dirty="0"/>
              <a:t>may</a:t>
            </a:r>
            <a:r>
              <a:rPr lang="en-US" dirty="0"/>
              <a:t> make financial sense</a:t>
            </a:r>
          </a:p>
        </p:txBody>
      </p:sp>
      <p:sp>
        <p:nvSpPr>
          <p:cNvPr id="4" name="Footer Placeholder 3">
            <a:extLst>
              <a:ext uri="{FF2B5EF4-FFF2-40B4-BE49-F238E27FC236}">
                <a16:creationId xmlns:a16="http://schemas.microsoft.com/office/drawing/2014/main" id="{368BA3E1-8288-4813-BB2B-05B3C9FC0D8E}"/>
              </a:ext>
            </a:extLst>
          </p:cNvPr>
          <p:cNvSpPr>
            <a:spLocks noGrp="1"/>
          </p:cNvSpPr>
          <p:nvPr>
            <p:ph type="ftr" sz="quarter" idx="11"/>
          </p:nvPr>
        </p:nvSpPr>
        <p:spPr/>
        <p:txBody>
          <a:bodyPr/>
          <a:lstStyle/>
          <a:p>
            <a:r>
              <a:rPr lang="en-US"/>
              <a:t>www.ct.gov/oha</a:t>
            </a:r>
            <a:endParaRPr lang="en-US" dirty="0"/>
          </a:p>
        </p:txBody>
      </p:sp>
    </p:spTree>
    <p:extLst>
      <p:ext uri="{BB962C8B-B14F-4D97-AF65-F5344CB8AC3E}">
        <p14:creationId xmlns:p14="http://schemas.microsoft.com/office/powerpoint/2010/main" val="20331122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0" ma:contentTypeDescription="Create a new document." ma:contentTypeScope="" ma:versionID="1267097ee5f5874adfcc408041ae252e">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95891a93df65b14727750f2c06c306c"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4:TaxCatchAll" minOccurs="0"/>
                <xsd:element ref="ns2:ImageTagsTaxHTFiel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7333985-6DEC-4BB6-B360-FFFEFA02249A}">
  <ds:schemaRefs>
    <ds:schemaRef ds:uri="http://schemas.microsoft.com/office/2006/metadata/properties"/>
    <ds:schemaRef ds:uri="http://schemas.microsoft.com/office/infopath/2007/PartnerControls"/>
    <ds:schemaRef ds:uri="71af3243-3dd4-4a8d-8c0d-dd76da1f02a5"/>
    <ds:schemaRef ds:uri="http://schemas.microsoft.com/sharepoint/v3"/>
    <ds:schemaRef ds:uri="230e9df3-be65-4c73-a93b-d1236ebd677e"/>
  </ds:schemaRefs>
</ds:datastoreItem>
</file>

<file path=customXml/itemProps2.xml><?xml version="1.0" encoding="utf-8"?>
<ds:datastoreItem xmlns:ds="http://schemas.openxmlformats.org/officeDocument/2006/customXml" ds:itemID="{5470C9DA-ADC8-49D9-B223-6D54C6FB7BE0}">
  <ds:schemaRefs>
    <ds:schemaRef ds:uri="http://schemas.microsoft.com/sharepoint/v3/contenttype/forms"/>
  </ds:schemaRefs>
</ds:datastoreItem>
</file>

<file path=customXml/itemProps3.xml><?xml version="1.0" encoding="utf-8"?>
<ds:datastoreItem xmlns:ds="http://schemas.openxmlformats.org/officeDocument/2006/customXml" ds:itemID="{54608ECE-840A-4514-AD05-0950FC5D30A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f42aa342-8706-4288-bd11-ebb85995028c}" enabled="1" method="Standar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emplate/>
  <TotalTime>11394</TotalTime>
  <Words>846</Words>
  <Application>Microsoft Office PowerPoint</Application>
  <PresentationFormat>Widescreen</PresentationFormat>
  <Paragraphs>123</Paragraphs>
  <Slides>16</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Calibri</vt:lpstr>
      <vt:lpstr>Calibri Light</vt:lpstr>
      <vt:lpstr>Gill Sans MT</vt:lpstr>
      <vt:lpstr>open-sans</vt:lpstr>
      <vt:lpstr>Wingdings 2</vt:lpstr>
      <vt:lpstr>Office Theme</vt:lpstr>
      <vt:lpstr>Lunch &amp; Learn with OHA April 27, 2022 12:00-12:30p</vt:lpstr>
      <vt:lpstr>Introduction</vt:lpstr>
      <vt:lpstr>Coverage After a Losing Your Job</vt:lpstr>
      <vt:lpstr>Health Coverage in CT</vt:lpstr>
      <vt:lpstr>A Majority of CT Residents</vt:lpstr>
      <vt:lpstr>You’ve Lost Employer-Sponsored Coverage</vt:lpstr>
      <vt:lpstr>Options for Coverage</vt:lpstr>
      <vt:lpstr>COBRA</vt:lpstr>
      <vt:lpstr>COBRA (continued)</vt:lpstr>
      <vt:lpstr>Spouse or Partner’s Coverage</vt:lpstr>
      <vt:lpstr>ACA Marketplace Plan</vt:lpstr>
      <vt:lpstr>COBRA and the Marketplace</vt:lpstr>
      <vt:lpstr>Medicare</vt:lpstr>
      <vt:lpstr>Medicaid / CHIP</vt:lpstr>
      <vt:lpstr>OHA SERVES ALL CONNECTICUT RESIDENTS AND/OR INSURANCE PLANS WRITTEN OUT OF CONNECTICUT</vt:lpstr>
      <vt:lpstr>  Thank you  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Lunch and learn with oha  September 28, 2021 12:00-12:30p</dc:title>
  <dc:creator>Wyzykowski, Valerie J</dc:creator>
  <cp:lastModifiedBy>Prizio, Adam</cp:lastModifiedBy>
  <cp:revision>20</cp:revision>
  <dcterms:created xsi:type="dcterms:W3CDTF">2021-09-13T14:25:51Z</dcterms:created>
  <dcterms:modified xsi:type="dcterms:W3CDTF">2022-04-27T14:29:57Z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