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4"/>
  </p:sldMasterIdLst>
  <p:notesMasterIdLst>
    <p:notesMasterId r:id="rId13"/>
  </p:notesMasterIdLst>
  <p:handoutMasterIdLst>
    <p:handoutMasterId r:id="rId14"/>
  </p:handoutMasterIdLst>
  <p:sldIdLst>
    <p:sldId id="356" r:id="rId5"/>
    <p:sldId id="350" r:id="rId6"/>
    <p:sldId id="351" r:id="rId7"/>
    <p:sldId id="352" r:id="rId8"/>
    <p:sldId id="353" r:id="rId9"/>
    <p:sldId id="354" r:id="rId10"/>
    <p:sldId id="355" r:id="rId11"/>
    <p:sldId id="262"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347F81A-82B7-1279-245C-6D96F1FD3470}" name="Miller, Brent" initials="MB" userId="S::Brent.Miller@ct.gov::6aa78c3b-c32f-4cf3-91c5-6b89d9960c36" providerId="AD"/>
  <p188:author id="{0572EE1F-F3B2-6A20-0FFF-C8B76E4ED12E}" name="Nagy, Hanna" initials="NH" userId="S::Hanna.Nagy@ct.gov::0304bd40-1a60-4b93-8679-76f4edad2101" providerId="AD"/>
  <p188:author id="{95270142-CD35-A675-0B27-330244ED6BA5}" name="George Miller" initials="GM" userId="S::George.Miller@Altarum.org::12264dde-3619-4e3d-9c93-9fb433578d3e" providerId="AD"/>
  <p188:author id="{45EC136F-4ABD-74AA-7C32-72507514B9D3}" name="Neira, Elisa" initials="NE" userId="S::Elisa.Neira@ct.gov::c99c46d8-63d5-457c-b11e-f1ab7dd7929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F1E29"/>
    <a:srgbClr val="F6B3A6"/>
    <a:srgbClr val="00B098"/>
    <a:srgbClr val="A0ADB7"/>
    <a:srgbClr val="007DB6"/>
    <a:srgbClr val="0085B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AE50E88-F16A-4F05-8044-577449715EC4}" v="6" dt="2024-01-20T21:04:34.24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inimized">
    <p:restoredLeft sz="0" autoAdjust="0"/>
    <p:restoredTop sz="88586" autoAdjust="0"/>
  </p:normalViewPr>
  <p:slideViewPr>
    <p:cSldViewPr snapToGrid="0">
      <p:cViewPr varScale="1">
        <p:scale>
          <a:sx n="77" d="100"/>
          <a:sy n="77" d="100"/>
        </p:scale>
        <p:origin x="1358" y="58"/>
      </p:cViewPr>
      <p:guideLst/>
    </p:cSldViewPr>
  </p:slideViewPr>
  <p:notesTextViewPr>
    <p:cViewPr>
      <p:scale>
        <a:sx n="400" d="100"/>
        <a:sy n="400" d="100"/>
      </p:scale>
      <p:origin x="0" y="0"/>
    </p:cViewPr>
  </p:notesTextViewPr>
  <p:sorterViewPr>
    <p:cViewPr>
      <p:scale>
        <a:sx n="100" d="100"/>
        <a:sy n="100" d="100"/>
      </p:scale>
      <p:origin x="0" y="0"/>
    </p:cViewPr>
  </p:sorterViewPr>
  <p:notesViewPr>
    <p:cSldViewPr snapToGrid="0">
      <p:cViewPr varScale="1">
        <p:scale>
          <a:sx n="66" d="100"/>
          <a:sy n="66" d="100"/>
        </p:scale>
        <p:origin x="3062"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83878208"/>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9E8262-93FD-45A8-8FC5-C1A1F4D5A093}" type="slidenum">
              <a:rPr lang="en-US" smtClean="0"/>
              <a:t>‹#›</a:t>
            </a:fld>
            <a:endParaRPr lang="en-US" dirty="0"/>
          </a:p>
        </p:txBody>
      </p:sp>
    </p:spTree>
    <p:extLst>
      <p:ext uri="{BB962C8B-B14F-4D97-AF65-F5344CB8AC3E}">
        <p14:creationId xmlns:p14="http://schemas.microsoft.com/office/powerpoint/2010/main" val="710834638"/>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endParaRPr lang="en-US" dirty="0"/>
          </a:p>
        </p:txBody>
      </p:sp>
      <p:sp>
        <p:nvSpPr>
          <p:cNvPr id="5" name="Slide Number Placeholder 4"/>
          <p:cNvSpPr>
            <a:spLocks noGrp="1"/>
          </p:cNvSpPr>
          <p:nvPr>
            <p:ph type="sldNum" sz="quarter" idx="5"/>
          </p:nvPr>
        </p:nvSpPr>
        <p:spPr/>
        <p:txBody>
          <a:bodyPr/>
          <a:lstStyle/>
          <a:p>
            <a:fld id="{729E8262-93FD-45A8-8FC5-C1A1F4D5A093}" type="slidenum">
              <a:rPr lang="en-US" smtClean="0"/>
              <a:t>3</a:t>
            </a:fld>
            <a:endParaRPr lang="en-US" dirty="0"/>
          </a:p>
        </p:txBody>
      </p:sp>
    </p:spTree>
    <p:extLst>
      <p:ext uri="{BB962C8B-B14F-4D97-AF65-F5344CB8AC3E}">
        <p14:creationId xmlns:p14="http://schemas.microsoft.com/office/powerpoint/2010/main" val="1403894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endParaRPr lang="en-US" dirty="0"/>
          </a:p>
        </p:txBody>
      </p:sp>
      <p:sp>
        <p:nvSpPr>
          <p:cNvPr id="5" name="Slide Number Placeholder 4"/>
          <p:cNvSpPr>
            <a:spLocks noGrp="1"/>
          </p:cNvSpPr>
          <p:nvPr>
            <p:ph type="sldNum" sz="quarter" idx="5"/>
          </p:nvPr>
        </p:nvSpPr>
        <p:spPr/>
        <p:txBody>
          <a:bodyPr/>
          <a:lstStyle/>
          <a:p>
            <a:fld id="{729E8262-93FD-45A8-8FC5-C1A1F4D5A093}" type="slidenum">
              <a:rPr lang="en-US" smtClean="0"/>
              <a:t>4</a:t>
            </a:fld>
            <a:endParaRPr lang="en-US" dirty="0"/>
          </a:p>
        </p:txBody>
      </p:sp>
    </p:spTree>
    <p:extLst>
      <p:ext uri="{BB962C8B-B14F-4D97-AF65-F5344CB8AC3E}">
        <p14:creationId xmlns:p14="http://schemas.microsoft.com/office/powerpoint/2010/main" val="6481653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
          </p:nvPr>
        </p:nvSpPr>
        <p:spPr/>
        <p:txBody>
          <a:bodyPr/>
          <a:lstStyle/>
          <a:p>
            <a:endParaRPr lang="en-US" dirty="0"/>
          </a:p>
        </p:txBody>
      </p:sp>
      <p:sp>
        <p:nvSpPr>
          <p:cNvPr id="5" name="Slide Number Placeholder 4"/>
          <p:cNvSpPr>
            <a:spLocks noGrp="1"/>
          </p:cNvSpPr>
          <p:nvPr>
            <p:ph type="sldNum" sz="quarter" idx="5"/>
          </p:nvPr>
        </p:nvSpPr>
        <p:spPr/>
        <p:txBody>
          <a:bodyPr/>
          <a:lstStyle/>
          <a:p>
            <a:fld id="{729E8262-93FD-45A8-8FC5-C1A1F4D5A093}" type="slidenum">
              <a:rPr lang="en-US" smtClean="0"/>
              <a:t>5</a:t>
            </a:fld>
            <a:endParaRPr lang="en-US" dirty="0"/>
          </a:p>
        </p:txBody>
      </p:sp>
    </p:spTree>
    <p:extLst>
      <p:ext uri="{BB962C8B-B14F-4D97-AF65-F5344CB8AC3E}">
        <p14:creationId xmlns:p14="http://schemas.microsoft.com/office/powerpoint/2010/main" val="18495700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100" dirty="0"/>
          </a:p>
        </p:txBody>
      </p:sp>
      <p:sp>
        <p:nvSpPr>
          <p:cNvPr id="4" name="Date Placeholder 3"/>
          <p:cNvSpPr>
            <a:spLocks noGrp="1"/>
          </p:cNvSpPr>
          <p:nvPr>
            <p:ph type="dt" idx="1"/>
          </p:nvPr>
        </p:nvSpPr>
        <p:spPr/>
        <p:txBody>
          <a:bodyPr/>
          <a:lstStyle/>
          <a:p>
            <a:endParaRPr lang="en-US" dirty="0"/>
          </a:p>
        </p:txBody>
      </p:sp>
      <p:sp>
        <p:nvSpPr>
          <p:cNvPr id="5" name="Slide Number Placeholder 4"/>
          <p:cNvSpPr>
            <a:spLocks noGrp="1"/>
          </p:cNvSpPr>
          <p:nvPr>
            <p:ph type="sldNum" sz="quarter" idx="5"/>
          </p:nvPr>
        </p:nvSpPr>
        <p:spPr/>
        <p:txBody>
          <a:bodyPr/>
          <a:lstStyle/>
          <a:p>
            <a:fld id="{729E8262-93FD-45A8-8FC5-C1A1F4D5A093}" type="slidenum">
              <a:rPr lang="en-US" smtClean="0"/>
              <a:t>6</a:t>
            </a:fld>
            <a:endParaRPr lang="en-US" dirty="0"/>
          </a:p>
        </p:txBody>
      </p:sp>
    </p:spTree>
    <p:extLst>
      <p:ext uri="{BB962C8B-B14F-4D97-AF65-F5344CB8AC3E}">
        <p14:creationId xmlns:p14="http://schemas.microsoft.com/office/powerpoint/2010/main" val="364658990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3" name="Rectangle 12"/>
          <p:cNvSpPr/>
          <p:nvPr/>
        </p:nvSpPr>
        <p:spPr>
          <a:xfrm>
            <a:off x="10137913" y="0"/>
            <a:ext cx="1630017" cy="2469165"/>
          </a:xfrm>
          <a:prstGeom prst="rect">
            <a:avLst/>
          </a:prstGeom>
          <a:solidFill>
            <a:srgbClr val="FFFFFF">
              <a:alpha val="3098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Rectangle 18"/>
          <p:cNvSpPr/>
          <p:nvPr/>
        </p:nvSpPr>
        <p:spPr>
          <a:xfrm>
            <a:off x="0" y="0"/>
            <a:ext cx="12192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6" name="Rectangle 5"/>
          <p:cNvSpPr/>
          <p:nvPr/>
        </p:nvSpPr>
        <p:spPr>
          <a:xfrm>
            <a:off x="9644932" y="1"/>
            <a:ext cx="2547068" cy="2270198"/>
          </a:xfrm>
          <a:prstGeom prst="rect">
            <a:avLst/>
          </a:prstGeom>
          <a:solidFill>
            <a:srgbClr val="FFFFFF">
              <a:alpha val="14902"/>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3" name="Rectangle 22"/>
          <p:cNvSpPr/>
          <p:nvPr/>
        </p:nvSpPr>
        <p:spPr>
          <a:xfrm flipV="1">
            <a:off x="7213577" y="3810001"/>
            <a:ext cx="4978425"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0" name="Rounded Rectangle 29"/>
          <p:cNvSpPr/>
          <p:nvPr/>
        </p:nvSpPr>
        <p:spPr bwMode="white">
          <a:xfrm>
            <a:off x="7213600" y="3962400"/>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1" name="Rounded Rectangle 30"/>
          <p:cNvSpPr/>
          <p:nvPr/>
        </p:nvSpPr>
        <p:spPr bwMode="white">
          <a:xfrm>
            <a:off x="9835343" y="406098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7" name="Rectangle 6"/>
          <p:cNvSpPr/>
          <p:nvPr/>
        </p:nvSpPr>
        <p:spPr>
          <a:xfrm>
            <a:off x="1" y="3649662"/>
            <a:ext cx="12192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10" name="Rectangle 9"/>
          <p:cNvSpPr/>
          <p:nvPr/>
        </p:nvSpPr>
        <p:spPr>
          <a:xfrm>
            <a:off x="1" y="3675528"/>
            <a:ext cx="12192001" cy="24481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8" name="Title 7"/>
          <p:cNvSpPr>
            <a:spLocks noGrp="1"/>
          </p:cNvSpPr>
          <p:nvPr>
            <p:ph type="ctrTitle" hasCustomPrompt="1"/>
          </p:nvPr>
        </p:nvSpPr>
        <p:spPr>
          <a:xfrm>
            <a:off x="609600" y="2389009"/>
            <a:ext cx="11277600" cy="1470025"/>
          </a:xfrm>
        </p:spPr>
        <p:txBody>
          <a:bodyPr anchor="b">
            <a:normAutofit/>
          </a:bodyPr>
          <a:lstStyle>
            <a:lvl1pPr>
              <a:defRPr sz="4800">
                <a:solidFill>
                  <a:schemeClr val="bg1"/>
                </a:solidFill>
                <a:latin typeface="Cambria" panose="02040503050406030204" pitchFamily="18" charset="0"/>
              </a:defRPr>
            </a:lvl1pPr>
          </a:lstStyle>
          <a:p>
            <a:r>
              <a:rPr kumimoji="0" lang="en-US" dirty="0"/>
              <a:t>Title</a:t>
            </a:r>
          </a:p>
        </p:txBody>
      </p:sp>
      <p:sp>
        <p:nvSpPr>
          <p:cNvPr id="9" name="Subtitle 8"/>
          <p:cNvSpPr>
            <a:spLocks noGrp="1"/>
          </p:cNvSpPr>
          <p:nvPr>
            <p:ph type="subTitle" idx="1" hasCustomPrompt="1"/>
          </p:nvPr>
        </p:nvSpPr>
        <p:spPr>
          <a:xfrm>
            <a:off x="609600" y="3929434"/>
            <a:ext cx="6604000" cy="1752600"/>
          </a:xfrm>
        </p:spPr>
        <p:txBody>
          <a:bodyPr/>
          <a:lstStyle>
            <a:lvl1pPr marL="64008" indent="0" algn="l">
              <a:buNone/>
              <a:defRPr sz="2400">
                <a:solidFill>
                  <a:schemeClr val="tx2"/>
                </a:solidFill>
                <a:latin typeface="Cambria" panose="02040503050406030204" pitchFamily="18"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a:t>Month 00, 20XX</a:t>
            </a:r>
          </a:p>
          <a:p>
            <a:r>
              <a:rPr kumimoji="0" lang="en-US" dirty="0"/>
              <a:t>Presented by: </a:t>
            </a:r>
          </a:p>
        </p:txBody>
      </p:sp>
      <p:pic>
        <p:nvPicPr>
          <p:cNvPr id="2" name="Picture 1"/>
          <p:cNvPicPr>
            <a:picLocks noChangeAspect="1"/>
          </p:cNvPicPr>
          <p:nvPr/>
        </p:nvPicPr>
        <p:blipFill>
          <a:blip r:embed="rId2"/>
          <a:stretch>
            <a:fillRect/>
          </a:stretch>
        </p:blipFill>
        <p:spPr>
          <a:xfrm>
            <a:off x="9041016" y="5278056"/>
            <a:ext cx="2858477" cy="1285004"/>
          </a:xfrm>
          <a:prstGeom prst="rect">
            <a:avLst/>
          </a:prstGeom>
        </p:spPr>
      </p:pic>
      <p:sp>
        <p:nvSpPr>
          <p:cNvPr id="4" name="Rectangle 3"/>
          <p:cNvSpPr/>
          <p:nvPr/>
        </p:nvSpPr>
        <p:spPr>
          <a:xfrm>
            <a:off x="11297919" y="0"/>
            <a:ext cx="894079" cy="2495031"/>
          </a:xfrm>
          <a:prstGeom prst="rect">
            <a:avLst/>
          </a:prstGeom>
          <a:solidFill>
            <a:srgbClr val="FFFFFF">
              <a:alpha val="2902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4"/>
          <p:cNvSpPr/>
          <p:nvPr/>
        </p:nvSpPr>
        <p:spPr>
          <a:xfrm>
            <a:off x="9382539" y="0"/>
            <a:ext cx="2809462" cy="1957460"/>
          </a:xfrm>
          <a:prstGeom prst="rect">
            <a:avLst/>
          </a:prstGeom>
          <a:solidFill>
            <a:srgbClr val="FFFFFF">
              <a:alpha val="16863"/>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p:cNvSpPr/>
          <p:nvPr/>
        </p:nvSpPr>
        <p:spPr>
          <a:xfrm>
            <a:off x="9835343" y="0"/>
            <a:ext cx="2356656" cy="1637969"/>
          </a:xfrm>
          <a:prstGeom prst="rect">
            <a:avLst/>
          </a:prstGeom>
          <a:solidFill>
            <a:srgbClr val="FFFFFF">
              <a:alpha val="32157"/>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p:cNvSpPr/>
          <p:nvPr/>
        </p:nvSpPr>
        <p:spPr>
          <a:xfrm>
            <a:off x="9215562" y="0"/>
            <a:ext cx="2976437" cy="696807"/>
          </a:xfrm>
          <a:prstGeom prst="rect">
            <a:avLst/>
          </a:prstGeom>
          <a:solidFill>
            <a:srgbClr val="FFFFFF">
              <a:alpha val="54118"/>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 name="Rectangle 14"/>
          <p:cNvSpPr/>
          <p:nvPr/>
        </p:nvSpPr>
        <p:spPr>
          <a:xfrm>
            <a:off x="10233329" y="-9087"/>
            <a:ext cx="1958670" cy="1352857"/>
          </a:xfrm>
          <a:prstGeom prst="rect">
            <a:avLst/>
          </a:prstGeom>
          <a:solidFill>
            <a:srgbClr val="FFFFFF">
              <a:alpha val="27059"/>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p:cNvSpPr/>
          <p:nvPr/>
        </p:nvSpPr>
        <p:spPr>
          <a:xfrm>
            <a:off x="10448014" y="-9087"/>
            <a:ext cx="1743985" cy="2126886"/>
          </a:xfrm>
          <a:prstGeom prst="rect">
            <a:avLst/>
          </a:prstGeom>
          <a:solidFill>
            <a:srgbClr val="FFFFFF">
              <a:alpha val="32157"/>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662026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803790"/>
            <a:ext cx="10972800" cy="1066800"/>
          </a:xfrm>
        </p:spPr>
        <p:txBody>
          <a:bodyPr/>
          <a:lstStyle/>
          <a:p>
            <a:r>
              <a:rPr kumimoji="0" lang="en-US"/>
              <a:t>Click to edit Master title style</a:t>
            </a:r>
          </a:p>
        </p:txBody>
      </p:sp>
      <p:sp>
        <p:nvSpPr>
          <p:cNvPr id="3" name="Vertical Text Placeholder 2"/>
          <p:cNvSpPr>
            <a:spLocks noGrp="1"/>
          </p:cNvSpPr>
          <p:nvPr>
            <p:ph type="body" orient="vert" idx="1"/>
          </p:nvPr>
        </p:nvSpPr>
        <p:spPr>
          <a:xfrm>
            <a:off x="609600" y="1910214"/>
            <a:ext cx="10972800" cy="4325112"/>
          </a:xfrm>
        </p:spPr>
        <p:txBody>
          <a:bodyPr vert="eaVert"/>
          <a:lstStyle>
            <a:lvl1pPr>
              <a:defRPr/>
            </a:lvl1pPr>
            <a:lvl5pPr>
              <a:defRPr/>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6" name="Slide Number Placeholder 5"/>
          <p:cNvSpPr>
            <a:spLocks noGrp="1"/>
          </p:cNvSpPr>
          <p:nvPr>
            <p:ph type="sldNum" sz="quarter" idx="12"/>
          </p:nvPr>
        </p:nvSpPr>
        <p:spPr/>
        <p:txBody>
          <a:bodyPr/>
          <a:lstStyle/>
          <a:p>
            <a:fld id="{325138FD-D2CC-4AB4-A5D7-D16FC621A958}" type="slidenum">
              <a:rPr lang="en-US" smtClean="0"/>
              <a:t>‹#›</a:t>
            </a:fld>
            <a:endParaRPr lang="en-US" dirty="0"/>
          </a:p>
        </p:txBody>
      </p:sp>
    </p:spTree>
    <p:extLst>
      <p:ext uri="{BB962C8B-B14F-4D97-AF65-F5344CB8AC3E}">
        <p14:creationId xmlns:p14="http://schemas.microsoft.com/office/powerpoint/2010/main" val="22672818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hasCustomPrompt="1"/>
          </p:nvPr>
        </p:nvSpPr>
        <p:spPr>
          <a:xfrm>
            <a:off x="9042400" y="833286"/>
            <a:ext cx="2540000" cy="5448300"/>
          </a:xfrm>
        </p:spPr>
        <p:txBody>
          <a:bodyPr vert="eaVert"/>
          <a:lstStyle>
            <a:lvl1pPr>
              <a:defRPr/>
            </a:lvl1pPr>
          </a:lstStyle>
          <a:p>
            <a:r>
              <a:rPr kumimoji="0" lang="en-US" dirty="0"/>
              <a:t>Edit Master title style</a:t>
            </a:r>
          </a:p>
        </p:txBody>
      </p:sp>
      <p:sp>
        <p:nvSpPr>
          <p:cNvPr id="3" name="Vertical Text Placeholder 2"/>
          <p:cNvSpPr>
            <a:spLocks noGrp="1"/>
          </p:cNvSpPr>
          <p:nvPr>
            <p:ph type="body" orient="vert" idx="1" hasCustomPrompt="1"/>
          </p:nvPr>
        </p:nvSpPr>
        <p:spPr>
          <a:xfrm>
            <a:off x="609600" y="833286"/>
            <a:ext cx="8331200" cy="5448300"/>
          </a:xfrm>
        </p:spPr>
        <p:txBody>
          <a:bodyPr vert="eaVert"/>
          <a:lstStyle>
            <a:lvl5pPr>
              <a:defRPr/>
            </a:lvl5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6" name="Slide Number Placeholder 5"/>
          <p:cNvSpPr>
            <a:spLocks noGrp="1"/>
          </p:cNvSpPr>
          <p:nvPr>
            <p:ph type="sldNum" sz="quarter" idx="12"/>
          </p:nvPr>
        </p:nvSpPr>
        <p:spPr/>
        <p:txBody>
          <a:bodyPr/>
          <a:lstStyle/>
          <a:p>
            <a:fld id="{325138FD-D2CC-4AB4-A5D7-D16FC621A958}" type="slidenum">
              <a:rPr lang="en-US" smtClean="0"/>
              <a:t>‹#›</a:t>
            </a:fld>
            <a:endParaRPr lang="en-US" dirty="0"/>
          </a:p>
        </p:txBody>
      </p:sp>
    </p:spTree>
    <p:extLst>
      <p:ext uri="{BB962C8B-B14F-4D97-AF65-F5344CB8AC3E}">
        <p14:creationId xmlns:p14="http://schemas.microsoft.com/office/powerpoint/2010/main" val="1557362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Content edite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Slide Number Placeholder 5"/>
          <p:cNvSpPr>
            <a:spLocks noGrp="1"/>
          </p:cNvSpPr>
          <p:nvPr>
            <p:ph type="sldNum" sz="quarter" idx="12"/>
          </p:nvPr>
        </p:nvSpPr>
        <p:spPr/>
        <p:txBody>
          <a:bodyPr/>
          <a:lstStyle>
            <a:lvl1pPr>
              <a:defRPr/>
            </a:lvl1pPr>
          </a:lstStyle>
          <a:p>
            <a:fld id="{61149030-C31E-4552-87F9-E91C707ED08B}" type="slidenum">
              <a:rPr lang="en-US" smtClean="0"/>
              <a:pPr/>
              <a:t>‹#›</a:t>
            </a:fld>
            <a:endParaRPr lang="en-US" dirty="0"/>
          </a:p>
        </p:txBody>
      </p:sp>
      <p:sp>
        <p:nvSpPr>
          <p:cNvPr id="8" name="Title 7"/>
          <p:cNvSpPr>
            <a:spLocks noGrp="1"/>
          </p:cNvSpPr>
          <p:nvPr>
            <p:ph type="title"/>
          </p:nvPr>
        </p:nvSpPr>
        <p:spPr>
          <a:xfrm>
            <a:off x="838200" y="365125"/>
            <a:ext cx="9370325" cy="1325563"/>
          </a:xfrm>
        </p:spPr>
        <p:txBody>
          <a:bodyPr/>
          <a:lstStyle/>
          <a:p>
            <a:r>
              <a:rPr lang="en-US"/>
              <a:t>Click to edit Master title style</a:t>
            </a:r>
            <a:endParaRPr lang="en-US" dirty="0"/>
          </a:p>
        </p:txBody>
      </p:sp>
      <p:sp>
        <p:nvSpPr>
          <p:cNvPr id="9" name="Footer Placeholder 8"/>
          <p:cNvSpPr>
            <a:spLocks noGrp="1"/>
          </p:cNvSpPr>
          <p:nvPr>
            <p:ph type="ftr" sz="quarter" idx="13"/>
          </p:nvPr>
        </p:nvSpPr>
        <p:spPr/>
        <p:txBody>
          <a:bodyPr/>
          <a:lstStyle/>
          <a:p>
            <a:r>
              <a:rPr lang="en-US" dirty="0"/>
              <a:t>Altarum | June 4, 2020 | Presentation to the Michigan Senate Committee on Health Policy and Human Services</a:t>
            </a:r>
          </a:p>
        </p:txBody>
      </p:sp>
    </p:spTree>
    <p:extLst>
      <p:ext uri="{BB962C8B-B14F-4D97-AF65-F5344CB8AC3E}">
        <p14:creationId xmlns:p14="http://schemas.microsoft.com/office/powerpoint/2010/main" val="33726212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lvl1pPr>
              <a:defRPr/>
            </a:lvl1pPr>
            <a:lvl5pPr>
              <a:defRPr/>
            </a:lvl5pPr>
            <a:lvl6pPr>
              <a:defRPr/>
            </a:lvl6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6" name="Slide Number Placeholder 5"/>
          <p:cNvSpPr>
            <a:spLocks noGrp="1"/>
          </p:cNvSpPr>
          <p:nvPr>
            <p:ph type="sldNum" sz="quarter" idx="12"/>
          </p:nvPr>
        </p:nvSpPr>
        <p:spPr>
          <a:xfrm>
            <a:off x="11582400" y="6288420"/>
            <a:ext cx="513484" cy="365760"/>
          </a:xfrm>
        </p:spPr>
        <p:txBody>
          <a:bodyPr/>
          <a:lstStyle/>
          <a:p>
            <a:fld id="{325138FD-D2CC-4AB4-A5D7-D16FC621A958}" type="slidenum">
              <a:rPr lang="en-US" smtClean="0"/>
              <a:t>‹#›</a:t>
            </a:fld>
            <a:endParaRPr lang="en-US" dirty="0"/>
          </a:p>
        </p:txBody>
      </p:sp>
    </p:spTree>
    <p:extLst>
      <p:ext uri="{BB962C8B-B14F-4D97-AF65-F5344CB8AC3E}">
        <p14:creationId xmlns:p14="http://schemas.microsoft.com/office/powerpoint/2010/main" val="38828806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1968322"/>
            <a:ext cx="10363200" cy="1362075"/>
          </a:xfrm>
        </p:spPr>
        <p:txBody>
          <a:bodyPr anchor="b">
            <a:noAutofit/>
          </a:bodyPr>
          <a:lstStyle>
            <a:lvl1pPr algn="l">
              <a:buNone/>
              <a:defRPr sz="4300" b="1" cap="none" baseline="0">
                <a:ln w="12700">
                  <a:solidFill>
                    <a:schemeClr val="accent2">
                      <a:shade val="90000"/>
                      <a:satMod val="150000"/>
                    </a:schemeClr>
                  </a:solidFill>
                </a:ln>
                <a:solidFill>
                  <a:schemeClr val="accent2"/>
                </a:solidFill>
                <a:effectLst/>
              </a:defRPr>
            </a:lvl1pPr>
          </a:lstStyle>
          <a:p>
            <a:r>
              <a:rPr kumimoji="0" lang="en-US"/>
              <a:t>Click to edit Master title style</a:t>
            </a:r>
            <a:endParaRPr kumimoji="0" lang="en-US" dirty="0"/>
          </a:p>
        </p:txBody>
      </p:sp>
      <p:sp>
        <p:nvSpPr>
          <p:cNvPr id="3" name="Text Placeholder 2"/>
          <p:cNvSpPr>
            <a:spLocks noGrp="1"/>
          </p:cNvSpPr>
          <p:nvPr>
            <p:ph type="body" idx="1"/>
          </p:nvPr>
        </p:nvSpPr>
        <p:spPr>
          <a:xfrm>
            <a:off x="963084" y="3367088"/>
            <a:ext cx="103632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6" name="Slide Number Placeholder 5"/>
          <p:cNvSpPr>
            <a:spLocks noGrp="1"/>
          </p:cNvSpPr>
          <p:nvPr>
            <p:ph type="sldNum" sz="quarter" idx="12"/>
          </p:nvPr>
        </p:nvSpPr>
        <p:spPr/>
        <p:txBody>
          <a:bodyPr/>
          <a:lstStyle/>
          <a:p>
            <a:fld id="{325138FD-D2CC-4AB4-A5D7-D16FC621A958}" type="slidenum">
              <a:rPr lang="en-US" smtClean="0"/>
              <a:t>‹#›</a:t>
            </a:fld>
            <a:endParaRPr lang="en-US" dirty="0"/>
          </a:p>
        </p:txBody>
      </p:sp>
    </p:spTree>
    <p:extLst>
      <p:ext uri="{BB962C8B-B14F-4D97-AF65-F5344CB8AC3E}">
        <p14:creationId xmlns:p14="http://schemas.microsoft.com/office/powerpoint/2010/main" val="34128210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sz="half" idx="1"/>
          </p:nvPr>
        </p:nvSpPr>
        <p:spPr>
          <a:xfrm>
            <a:off x="609600" y="2249425"/>
            <a:ext cx="5384800" cy="4341875"/>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Content Placeholder 3"/>
          <p:cNvSpPr>
            <a:spLocks noGrp="1"/>
          </p:cNvSpPr>
          <p:nvPr>
            <p:ph sz="half" idx="2"/>
          </p:nvPr>
        </p:nvSpPr>
        <p:spPr>
          <a:xfrm>
            <a:off x="6197600" y="2249425"/>
            <a:ext cx="5384800" cy="4341875"/>
          </a:xfrm>
        </p:spPr>
        <p:txBody>
          <a:bodyPr/>
          <a:lstStyle>
            <a:lvl1pPr>
              <a:defRPr sz="2000"/>
            </a:lvl1pPr>
            <a:lvl2pPr>
              <a:defRPr sz="1900"/>
            </a:lvl2pPr>
            <a:lvl3pPr>
              <a:defRPr sz="18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7" name="Slide Number Placeholder 6"/>
          <p:cNvSpPr>
            <a:spLocks noGrp="1"/>
          </p:cNvSpPr>
          <p:nvPr>
            <p:ph type="sldNum" sz="quarter" idx="12"/>
          </p:nvPr>
        </p:nvSpPr>
        <p:spPr/>
        <p:txBody>
          <a:bodyPr/>
          <a:lstStyle/>
          <a:p>
            <a:fld id="{325138FD-D2CC-4AB4-A5D7-D16FC621A958}" type="slidenum">
              <a:rPr lang="en-US" smtClean="0"/>
              <a:t>‹#›</a:t>
            </a:fld>
            <a:endParaRPr lang="en-US" dirty="0"/>
          </a:p>
        </p:txBody>
      </p:sp>
    </p:spTree>
    <p:extLst>
      <p:ext uri="{BB962C8B-B14F-4D97-AF65-F5344CB8AC3E}">
        <p14:creationId xmlns:p14="http://schemas.microsoft.com/office/powerpoint/2010/main" val="41883087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0" orient="horz" pos="2160">
          <p15:clr>
            <a:srgbClr val="FBAE40"/>
          </p15:clr>
        </p15:guide>
        <p15:guide id="1"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8000" y="789048"/>
            <a:ext cx="11176000" cy="1069848"/>
          </a:xfrm>
        </p:spPr>
        <p:txBody>
          <a:bodyPr anchor="ctr"/>
          <a:lstStyle>
            <a:lvl1pPr>
              <a:defRPr sz="4000" b="0" i="0" cap="none" baseline="0"/>
            </a:lvl1pPr>
          </a:lstStyle>
          <a:p>
            <a:r>
              <a:rPr kumimoji="0" lang="en-US"/>
              <a:t>Click to edit Master title style</a:t>
            </a:r>
          </a:p>
        </p:txBody>
      </p:sp>
      <p:sp>
        <p:nvSpPr>
          <p:cNvPr id="3" name="Text Placeholder 2"/>
          <p:cNvSpPr>
            <a:spLocks noGrp="1"/>
          </p:cNvSpPr>
          <p:nvPr>
            <p:ph type="body" idx="1"/>
          </p:nvPr>
        </p:nvSpPr>
        <p:spPr>
          <a:xfrm>
            <a:off x="508000" y="1891018"/>
            <a:ext cx="5388864" cy="457200"/>
          </a:xfrm>
          <a:solidFill>
            <a:schemeClr val="accent2">
              <a:lumMod val="60000"/>
              <a:lumOff val="4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508000" y="2354567"/>
            <a:ext cx="5388864"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Text Placeholder 3"/>
          <p:cNvSpPr>
            <a:spLocks noGrp="1"/>
          </p:cNvSpPr>
          <p:nvPr>
            <p:ph type="body" sz="half" idx="3"/>
          </p:nvPr>
        </p:nvSpPr>
        <p:spPr>
          <a:xfrm>
            <a:off x="6294968" y="1891018"/>
            <a:ext cx="5389033" cy="457200"/>
          </a:xfrm>
          <a:solidFill>
            <a:schemeClr val="accent2">
              <a:lumMod val="60000"/>
              <a:lumOff val="4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6" name="Content Placeholder 5"/>
          <p:cNvSpPr>
            <a:spLocks noGrp="1"/>
          </p:cNvSpPr>
          <p:nvPr>
            <p:ph sz="quarter" idx="4"/>
          </p:nvPr>
        </p:nvSpPr>
        <p:spPr>
          <a:xfrm>
            <a:off x="6291073" y="2354567"/>
            <a:ext cx="5389033"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27" name="Slide Number Placeholder 26"/>
          <p:cNvSpPr>
            <a:spLocks noGrp="1"/>
          </p:cNvSpPr>
          <p:nvPr>
            <p:ph type="sldNum" sz="quarter" idx="11"/>
          </p:nvPr>
        </p:nvSpPr>
        <p:spPr/>
        <p:txBody>
          <a:bodyPr rtlCol="0"/>
          <a:lstStyle/>
          <a:p>
            <a:fld id="{325138FD-D2CC-4AB4-A5D7-D16FC621A958}" type="slidenum">
              <a:rPr lang="en-US" smtClean="0"/>
              <a:t>‹#›</a:t>
            </a:fld>
            <a:endParaRPr lang="en-US" dirty="0"/>
          </a:p>
        </p:txBody>
      </p:sp>
    </p:spTree>
    <p:extLst>
      <p:ext uri="{BB962C8B-B14F-4D97-AF65-F5344CB8AC3E}">
        <p14:creationId xmlns:p14="http://schemas.microsoft.com/office/powerpoint/2010/main" val="137214879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143000"/>
            <a:ext cx="10972800" cy="1069848"/>
          </a:xfrm>
        </p:spPr>
        <p:txBody>
          <a:bodyPr anchor="ctr"/>
          <a:lstStyle>
            <a:lvl1pPr>
              <a:defRPr sz="4000">
                <a:solidFill>
                  <a:schemeClr val="tx2"/>
                </a:solidFill>
              </a:defRPr>
            </a:lvl1pPr>
          </a:lstStyle>
          <a:p>
            <a:r>
              <a:rPr kumimoji="0" lang="en-US"/>
              <a:t>Click to edit Master title style</a:t>
            </a:r>
          </a:p>
        </p:txBody>
      </p:sp>
      <p:sp>
        <p:nvSpPr>
          <p:cNvPr id="5" name="Slide Number Placeholder 4"/>
          <p:cNvSpPr>
            <a:spLocks noGrp="1"/>
          </p:cNvSpPr>
          <p:nvPr>
            <p:ph type="sldNum" sz="quarter" idx="12"/>
          </p:nvPr>
        </p:nvSpPr>
        <p:spPr>
          <a:xfrm>
            <a:off x="10899648" y="2272"/>
            <a:ext cx="1016000" cy="365760"/>
          </a:xfrm>
        </p:spPr>
        <p:txBody>
          <a:bodyPr/>
          <a:lstStyle/>
          <a:p>
            <a:fld id="{325138FD-D2CC-4AB4-A5D7-D16FC621A958}" type="slidenum">
              <a:rPr lang="en-US" smtClean="0"/>
              <a:t>‹#›</a:t>
            </a:fld>
            <a:endParaRPr lang="en-US" dirty="0"/>
          </a:p>
        </p:txBody>
      </p:sp>
    </p:spTree>
    <p:extLst>
      <p:ext uri="{BB962C8B-B14F-4D97-AF65-F5344CB8AC3E}">
        <p14:creationId xmlns:p14="http://schemas.microsoft.com/office/powerpoint/2010/main" val="34133237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25138FD-D2CC-4AB4-A5D7-D16FC621A958}" type="slidenum">
              <a:rPr lang="en-US" smtClean="0"/>
              <a:t>‹#›</a:t>
            </a:fld>
            <a:endParaRPr lang="en-US" dirty="0"/>
          </a:p>
        </p:txBody>
      </p:sp>
    </p:spTree>
    <p:extLst>
      <p:ext uri="{BB962C8B-B14F-4D97-AF65-F5344CB8AC3E}">
        <p14:creationId xmlns:p14="http://schemas.microsoft.com/office/powerpoint/2010/main" val="39160031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137995" y="924994"/>
            <a:ext cx="4511040" cy="877824"/>
          </a:xfrm>
        </p:spPr>
        <p:txBody>
          <a:bodyPr anchor="b"/>
          <a:lstStyle>
            <a:lvl1pPr algn="l">
              <a:buNone/>
              <a:defRPr sz="1800" b="1"/>
            </a:lvl1pPr>
          </a:lstStyle>
          <a:p>
            <a:r>
              <a:rPr kumimoji="0" lang="en-US" dirty="0"/>
              <a:t>Edit Master title style</a:t>
            </a:r>
          </a:p>
        </p:txBody>
      </p:sp>
      <p:sp>
        <p:nvSpPr>
          <p:cNvPr id="4" name="Content Placeholder 3"/>
          <p:cNvSpPr>
            <a:spLocks noGrp="1"/>
          </p:cNvSpPr>
          <p:nvPr>
            <p:ph sz="half" idx="1"/>
          </p:nvPr>
        </p:nvSpPr>
        <p:spPr>
          <a:xfrm>
            <a:off x="203200" y="776287"/>
            <a:ext cx="6803136" cy="5805083"/>
          </a:xfrm>
        </p:spPr>
        <p:txBody>
          <a:bodyPr/>
          <a:lstStyle>
            <a:lvl1pPr>
              <a:defRPr sz="3200"/>
            </a:lvl1pPr>
            <a:lvl2pPr>
              <a:defRPr sz="2800"/>
            </a:lvl2pPr>
            <a:lvl3pPr>
              <a:defRPr sz="2400"/>
            </a:lvl3pPr>
            <a:lvl4pPr>
              <a:defRPr sz="2000"/>
            </a:lvl4pPr>
            <a:lvl5pPr>
              <a:defRPr sz="20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3" name="Text Placeholder 2"/>
          <p:cNvSpPr>
            <a:spLocks noGrp="1"/>
          </p:cNvSpPr>
          <p:nvPr>
            <p:ph type="body" idx="2"/>
          </p:nvPr>
        </p:nvSpPr>
        <p:spPr>
          <a:xfrm>
            <a:off x="7137995" y="1833751"/>
            <a:ext cx="4511040" cy="4580573"/>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7" name="Slide Number Placeholder 6"/>
          <p:cNvSpPr>
            <a:spLocks noGrp="1"/>
          </p:cNvSpPr>
          <p:nvPr>
            <p:ph type="sldNum" sz="quarter" idx="12"/>
          </p:nvPr>
        </p:nvSpPr>
        <p:spPr/>
        <p:txBody>
          <a:bodyPr/>
          <a:lstStyle/>
          <a:p>
            <a:fld id="{325138FD-D2CC-4AB4-A5D7-D16FC621A958}" type="slidenum">
              <a:rPr lang="en-US" smtClean="0"/>
              <a:t>‹#›</a:t>
            </a:fld>
            <a:endParaRPr lang="en-US" dirty="0"/>
          </a:p>
        </p:txBody>
      </p:sp>
    </p:spTree>
    <p:extLst>
      <p:ext uri="{BB962C8B-B14F-4D97-AF65-F5344CB8AC3E}">
        <p14:creationId xmlns:p14="http://schemas.microsoft.com/office/powerpoint/2010/main" val="15038542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53913" y="1109161"/>
            <a:ext cx="782404" cy="4681637"/>
          </a:xfrm>
        </p:spPr>
        <p:txBody>
          <a:bodyPr vert="vert270" lIns="45720" tIns="0" rIns="45720" anchor="t"/>
          <a:lstStyle>
            <a:lvl1pPr algn="ctr">
              <a:buNone/>
              <a:defRPr sz="2000" b="1"/>
            </a:lvl1pPr>
          </a:lstStyle>
          <a:p>
            <a:r>
              <a:rPr kumimoji="0" lang="en-US"/>
              <a:t>Click to edit Master title style</a:t>
            </a:r>
          </a:p>
        </p:txBody>
      </p:sp>
      <p:sp>
        <p:nvSpPr>
          <p:cNvPr id="3" name="Picture Placeholder 2" descr="An empty placeholder to add an image. Click on the placeholder and select the image that you wish to add"/>
          <p:cNvSpPr>
            <a:spLocks noGrp="1"/>
          </p:cNvSpPr>
          <p:nvPr>
            <p:ph type="pic" idx="1"/>
          </p:nvPr>
        </p:nvSpPr>
        <p:spPr>
          <a:xfrm>
            <a:off x="538228" y="1143000"/>
            <a:ext cx="6096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a:t>Click icon to add picture</a:t>
            </a:r>
            <a:endParaRPr kumimoji="0" lang="en-US" dirty="0"/>
          </a:p>
        </p:txBody>
      </p:sp>
      <p:sp>
        <p:nvSpPr>
          <p:cNvPr id="4" name="Text Placeholder 3"/>
          <p:cNvSpPr>
            <a:spLocks noGrp="1"/>
          </p:cNvSpPr>
          <p:nvPr>
            <p:ph type="body" sz="half" idx="2"/>
          </p:nvPr>
        </p:nvSpPr>
        <p:spPr>
          <a:xfrm>
            <a:off x="8117924" y="3274309"/>
            <a:ext cx="34544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a:t>Click to edit Master text styles</a:t>
            </a:r>
          </a:p>
        </p:txBody>
      </p:sp>
      <p:sp>
        <p:nvSpPr>
          <p:cNvPr id="7" name="Slide Number Placeholder 6"/>
          <p:cNvSpPr>
            <a:spLocks noGrp="1"/>
          </p:cNvSpPr>
          <p:nvPr>
            <p:ph type="sldNum" sz="quarter" idx="12"/>
          </p:nvPr>
        </p:nvSpPr>
        <p:spPr/>
        <p:txBody>
          <a:bodyPr/>
          <a:lstStyle/>
          <a:p>
            <a:fld id="{325138FD-D2CC-4AB4-A5D7-D16FC621A958}" type="slidenum">
              <a:rPr lang="en-US" smtClean="0"/>
              <a:t>‹#›</a:t>
            </a:fld>
            <a:endParaRPr lang="en-US" dirty="0"/>
          </a:p>
        </p:txBody>
      </p:sp>
    </p:spTree>
    <p:extLst>
      <p:ext uri="{BB962C8B-B14F-4D97-AF65-F5344CB8AC3E}">
        <p14:creationId xmlns:p14="http://schemas.microsoft.com/office/powerpoint/2010/main" val="42710904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9"/>
            <a:ext cx="12190122" cy="91061"/>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9" name="Rectangle 28"/>
          <p:cNvSpPr/>
          <p:nvPr/>
        </p:nvSpPr>
        <p:spPr>
          <a:xfrm>
            <a:off x="0" y="-1"/>
            <a:ext cx="12192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0" name="Rectangle 29"/>
          <p:cNvSpPr/>
          <p:nvPr/>
        </p:nvSpPr>
        <p:spPr>
          <a:xfrm>
            <a:off x="1" y="308277"/>
            <a:ext cx="12192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3" name="Rounded Rectangle 32"/>
          <p:cNvSpPr/>
          <p:nvPr/>
        </p:nvSpPr>
        <p:spPr bwMode="white">
          <a:xfrm>
            <a:off x="7209785" y="497504"/>
            <a:ext cx="408432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useBgFill="1">
        <p:nvSpPr>
          <p:cNvPr id="34" name="Rounded Rectangle 33"/>
          <p:cNvSpPr/>
          <p:nvPr/>
        </p:nvSpPr>
        <p:spPr bwMode="white">
          <a:xfrm>
            <a:off x="9831528" y="588943"/>
            <a:ext cx="21336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5" name="Rectangle 34"/>
          <p:cNvSpPr/>
          <p:nvPr/>
        </p:nvSpPr>
        <p:spPr bwMode="invGray">
          <a:xfrm>
            <a:off x="12113288" y="-2001"/>
            <a:ext cx="76835"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6" name="Rectangle 35"/>
          <p:cNvSpPr/>
          <p:nvPr/>
        </p:nvSpPr>
        <p:spPr bwMode="invGray">
          <a:xfrm>
            <a:off x="12059308" y="-2001"/>
            <a:ext cx="3657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7" name="Rectangle 36"/>
          <p:cNvSpPr/>
          <p:nvPr/>
        </p:nvSpPr>
        <p:spPr bwMode="invGray">
          <a:xfrm>
            <a:off x="12033904" y="-2001"/>
            <a:ext cx="12192"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8" name="Rectangle 37"/>
          <p:cNvSpPr/>
          <p:nvPr/>
        </p:nvSpPr>
        <p:spPr bwMode="invGray">
          <a:xfrm>
            <a:off x="11967231" y="-2001"/>
            <a:ext cx="36576"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39" name="Rectangle 38"/>
          <p:cNvSpPr/>
          <p:nvPr/>
        </p:nvSpPr>
        <p:spPr bwMode="invGray">
          <a:xfrm>
            <a:off x="11887569" y="380"/>
            <a:ext cx="73152"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40" name="Rectangle 39"/>
          <p:cNvSpPr/>
          <p:nvPr/>
        </p:nvSpPr>
        <p:spPr bwMode="invGray">
          <a:xfrm>
            <a:off x="11831300" y="380"/>
            <a:ext cx="12192"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sz="1800" dirty="0"/>
          </a:p>
        </p:txBody>
      </p:sp>
      <p:sp>
        <p:nvSpPr>
          <p:cNvPr id="22" name="Title Placeholder 21"/>
          <p:cNvSpPr>
            <a:spLocks noGrp="1"/>
          </p:cNvSpPr>
          <p:nvPr>
            <p:ph type="title"/>
          </p:nvPr>
        </p:nvSpPr>
        <p:spPr>
          <a:xfrm>
            <a:off x="609600" y="1143000"/>
            <a:ext cx="10972800" cy="1066800"/>
          </a:xfrm>
          <a:prstGeom prst="rect">
            <a:avLst/>
          </a:prstGeom>
        </p:spPr>
        <p:txBody>
          <a:bodyPr vert="horz" anchor="ctr">
            <a:normAutofit/>
          </a:bodyPr>
          <a:lstStyle/>
          <a:p>
            <a:r>
              <a:rPr kumimoji="0" lang="en-US"/>
              <a:t>Click to edit Master title style</a:t>
            </a:r>
            <a:endParaRPr kumimoji="0" lang="en-US" dirty="0"/>
          </a:p>
        </p:txBody>
      </p:sp>
      <p:sp>
        <p:nvSpPr>
          <p:cNvPr id="13" name="Text Placeholder 12"/>
          <p:cNvSpPr>
            <a:spLocks noGrp="1"/>
          </p:cNvSpPr>
          <p:nvPr>
            <p:ph type="body" idx="1"/>
          </p:nvPr>
        </p:nvSpPr>
        <p:spPr>
          <a:xfrm>
            <a:off x="609600" y="2249424"/>
            <a:ext cx="10972800" cy="4325112"/>
          </a:xfrm>
          <a:prstGeom prst="rect">
            <a:avLst/>
          </a:prstGeom>
        </p:spPr>
        <p:txBody>
          <a:bodyPr vert="horz">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3" name="Slide Number Placeholder 22"/>
          <p:cNvSpPr>
            <a:spLocks noGrp="1"/>
          </p:cNvSpPr>
          <p:nvPr>
            <p:ph type="sldNum" sz="quarter" idx="4"/>
          </p:nvPr>
        </p:nvSpPr>
        <p:spPr>
          <a:xfrm>
            <a:off x="11535700" y="6288420"/>
            <a:ext cx="560183" cy="365760"/>
          </a:xfrm>
          <a:prstGeom prst="rect">
            <a:avLst/>
          </a:prstGeom>
        </p:spPr>
        <p:txBody>
          <a:bodyPr vert="horz" anchor="b"/>
          <a:lstStyle>
            <a:lvl1pPr algn="r" eaLnBrk="1" latinLnBrk="0" hangingPunct="1">
              <a:defRPr kumimoji="0" sz="1800" b="1">
                <a:solidFill>
                  <a:srgbClr val="0067B1"/>
                </a:solidFill>
              </a:defRPr>
            </a:lvl1pPr>
          </a:lstStyle>
          <a:p>
            <a:fld id="{325138FD-D2CC-4AB4-A5D7-D16FC621A958}" type="slidenum">
              <a:rPr lang="en-US" smtClean="0"/>
              <a:t>‹#›</a:t>
            </a:fld>
            <a:endParaRPr lang="en-US" dirty="0"/>
          </a:p>
        </p:txBody>
      </p:sp>
      <p:pic>
        <p:nvPicPr>
          <p:cNvPr id="2" name="Picture 1"/>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10310060" y="6162092"/>
            <a:ext cx="1329816" cy="595324"/>
          </a:xfrm>
          <a:prstGeom prst="rect">
            <a:avLst/>
          </a:prstGeom>
        </p:spPr>
      </p:pic>
    </p:spTree>
    <p:extLst>
      <p:ext uri="{BB962C8B-B14F-4D97-AF65-F5344CB8AC3E}">
        <p14:creationId xmlns:p14="http://schemas.microsoft.com/office/powerpoint/2010/main" val="281956152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dt="0"/>
  <p:txStyles>
    <p:titleStyle>
      <a:lvl1pPr algn="l" rtl="0" eaLnBrk="1" latinLnBrk="0" hangingPunct="1">
        <a:spcBef>
          <a:spcPct val="0"/>
        </a:spcBef>
        <a:buNone/>
        <a:defRPr kumimoji="0" sz="4000" kern="1200">
          <a:solidFill>
            <a:schemeClr val="tx2"/>
          </a:solidFill>
          <a:latin typeface="Cambria" panose="02040503050406030204" pitchFamily="18" charset="0"/>
          <a:ea typeface="+mj-ea"/>
          <a:cs typeface="+mj-cs"/>
        </a:defRPr>
      </a:lvl1pPr>
    </p:titleStyle>
    <p:bodyStyle>
      <a:lvl1pPr marL="365760" indent="-256032" algn="l" rtl="0" eaLnBrk="1" latinLnBrk="0" hangingPunct="1">
        <a:spcBef>
          <a:spcPts val="300"/>
        </a:spcBef>
        <a:buClr>
          <a:schemeClr val="accent3">
            <a:lumMod val="75000"/>
          </a:schemeClr>
        </a:buClr>
        <a:buFont typeface="Georgia"/>
        <a:buChar char="•"/>
        <a:defRPr kumimoji="0" sz="2800" kern="1200">
          <a:solidFill>
            <a:schemeClr val="tx2"/>
          </a:solidFill>
          <a:latin typeface="Cambria" panose="02040503050406030204" pitchFamily="18" charset="0"/>
          <a:ea typeface="+mn-ea"/>
          <a:cs typeface="+mn-cs"/>
        </a:defRPr>
      </a:lvl1pPr>
      <a:lvl2pPr marL="658368" indent="-246888" algn="l" rtl="0" eaLnBrk="1" latinLnBrk="0" hangingPunct="1">
        <a:spcBef>
          <a:spcPts val="300"/>
        </a:spcBef>
        <a:buClr>
          <a:schemeClr val="accent2">
            <a:lumMod val="75000"/>
          </a:schemeClr>
        </a:buClr>
        <a:buFont typeface="Georgia"/>
        <a:buChar char="▫"/>
        <a:defRPr kumimoji="0" sz="2600" kern="1200">
          <a:solidFill>
            <a:schemeClr val="tx2"/>
          </a:solidFill>
          <a:latin typeface="Cambria" panose="02040503050406030204" pitchFamily="18" charset="0"/>
          <a:ea typeface="+mn-ea"/>
          <a:cs typeface="+mn-cs"/>
        </a:defRPr>
      </a:lvl2pPr>
      <a:lvl3pPr marL="923544" indent="-219456" algn="l" rtl="0" eaLnBrk="1" latinLnBrk="0" hangingPunct="1">
        <a:spcBef>
          <a:spcPts val="300"/>
        </a:spcBef>
        <a:buClr>
          <a:schemeClr val="accent1">
            <a:lumMod val="50000"/>
          </a:schemeClr>
        </a:buClr>
        <a:buFont typeface="Wingdings 2" panose="05020102010507070707" pitchFamily="18" charset="2"/>
        <a:buChar char=""/>
        <a:defRPr kumimoji="0" sz="2400" kern="1200">
          <a:solidFill>
            <a:schemeClr val="tx2"/>
          </a:solidFill>
          <a:latin typeface="Cambria" panose="02040503050406030204" pitchFamily="18" charset="0"/>
          <a:ea typeface="+mn-ea"/>
          <a:cs typeface="+mn-cs"/>
        </a:defRPr>
      </a:lvl3pPr>
      <a:lvl4pPr marL="1179576" indent="-201168" algn="l" rtl="0" eaLnBrk="1" latinLnBrk="0" hangingPunct="1">
        <a:spcBef>
          <a:spcPts val="300"/>
        </a:spcBef>
        <a:buClr>
          <a:schemeClr val="accent1">
            <a:lumMod val="50000"/>
          </a:schemeClr>
        </a:buClr>
        <a:buFont typeface="Wingdings 2" panose="05020102010507070707" pitchFamily="18" charset="2"/>
        <a:buChar char=""/>
        <a:defRPr kumimoji="0" sz="2200" kern="1200">
          <a:solidFill>
            <a:schemeClr val="tx2"/>
          </a:solidFill>
          <a:latin typeface="Cambria" panose="02040503050406030204" pitchFamily="18" charset="0"/>
          <a:ea typeface="+mn-ea"/>
          <a:cs typeface="+mn-cs"/>
        </a:defRPr>
      </a:lvl4pPr>
      <a:lvl5pPr marL="1389888" indent="-182880" algn="l" rtl="0" eaLnBrk="1" latinLnBrk="0" hangingPunct="1">
        <a:spcBef>
          <a:spcPts val="300"/>
        </a:spcBef>
        <a:buClr>
          <a:schemeClr val="accent1">
            <a:lumMod val="50000"/>
          </a:schemeClr>
        </a:buClr>
        <a:buFont typeface="Wingdings 2" panose="05020102010507070707" pitchFamily="18" charset="2"/>
        <a:buChar char=""/>
        <a:defRPr kumimoji="0" sz="2000" kern="1200">
          <a:solidFill>
            <a:schemeClr val="tx2"/>
          </a:solidFill>
          <a:latin typeface="Cambria" panose="02040503050406030204" pitchFamily="18" charset="0"/>
          <a:ea typeface="+mn-ea"/>
          <a:cs typeface="+mn-cs"/>
        </a:defRPr>
      </a:lvl5pPr>
      <a:lvl6pPr marL="1609344" indent="-182880" algn="l" rtl="0" eaLnBrk="1" latinLnBrk="0" hangingPunct="1">
        <a:spcBef>
          <a:spcPts val="300"/>
        </a:spcBef>
        <a:buClr>
          <a:schemeClr val="accent1">
            <a:lumMod val="50000"/>
          </a:schemeClr>
        </a:buClr>
        <a:buFont typeface="Wingdings 2" panose="05020102010507070707" pitchFamily="18" charset="2"/>
        <a:buChar char=""/>
        <a:defRPr kumimoji="0" sz="1800" kern="1200">
          <a:solidFill>
            <a:schemeClr val="tx2"/>
          </a:solidFill>
          <a:latin typeface="+mn-lt"/>
          <a:ea typeface="+mn-ea"/>
          <a:cs typeface="+mn-cs"/>
        </a:defRPr>
      </a:lvl6pPr>
      <a:lvl7pPr marL="1828800" indent="-182880" algn="l" rtl="0" eaLnBrk="1" latinLnBrk="0" hangingPunct="1">
        <a:spcBef>
          <a:spcPts val="300"/>
        </a:spcBef>
        <a:buClr>
          <a:schemeClr val="accent1">
            <a:lumMod val="50000"/>
          </a:schemeClr>
        </a:buClr>
        <a:buFont typeface="Wingdings 2" panose="05020102010507070707" pitchFamily="18" charset="2"/>
        <a:buChar char=""/>
        <a:defRPr kumimoji="0" sz="1600" kern="1200">
          <a:solidFill>
            <a:schemeClr val="tx2"/>
          </a:solidFill>
          <a:latin typeface="+mn-lt"/>
          <a:ea typeface="+mn-ea"/>
          <a:cs typeface="+mn-cs"/>
        </a:defRPr>
      </a:lvl7pPr>
      <a:lvl8pPr marL="2029968" indent="-182880" algn="l" rtl="0" eaLnBrk="1" latinLnBrk="0" hangingPunct="1">
        <a:spcBef>
          <a:spcPts val="300"/>
        </a:spcBef>
        <a:buClr>
          <a:schemeClr val="accent1">
            <a:lumMod val="50000"/>
          </a:schemeClr>
        </a:buClr>
        <a:buFont typeface="Wingdings 2" panose="05020102010507070707" pitchFamily="18" charset="2"/>
        <a:buChar char=""/>
        <a:defRPr kumimoji="0" sz="1500" kern="1200">
          <a:solidFill>
            <a:schemeClr val="tx2"/>
          </a:solidFill>
          <a:latin typeface="+mn-lt"/>
          <a:ea typeface="+mn-ea"/>
          <a:cs typeface="+mn-cs"/>
        </a:defRPr>
      </a:lvl8pPr>
      <a:lvl9pPr marL="2240280" indent="-182880" algn="l" rtl="0" eaLnBrk="1" latinLnBrk="0" hangingPunct="1">
        <a:spcBef>
          <a:spcPts val="300"/>
        </a:spcBef>
        <a:buClr>
          <a:schemeClr val="accent1">
            <a:lumMod val="50000"/>
          </a:schemeClr>
        </a:buClr>
        <a:buFont typeface="Wingdings 2" panose="05020102010507070707" pitchFamily="18" charset="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extLst>
    <p:ext uri="{27BBF7A9-308A-43DC-89C8-2F10F3537804}">
      <p15:sldGuideLst xmlns:p15="http://schemas.microsoft.com/office/powerpoint/2012/main">
        <p15:guide id="0" orient="horz" pos="2160">
          <p15:clr>
            <a:srgbClr val="F26B43"/>
          </p15:clr>
        </p15:guide>
        <p15:guide id="1" pos="3840">
          <p15:clr>
            <a:srgbClr val="F26B43"/>
          </p15:clr>
        </p15:guide>
        <p15:guide id="2" orient="horz" pos="4152">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itle 3">
            <a:extLst>
              <a:ext uri="{FF2B5EF4-FFF2-40B4-BE49-F238E27FC236}">
                <a16:creationId xmlns:a16="http://schemas.microsoft.com/office/drawing/2014/main" id="{9ADF4ADA-1239-43C6-A072-DC81897F5BF0}"/>
              </a:ext>
            </a:extLst>
          </p:cNvPr>
          <p:cNvSpPr>
            <a:spLocks noGrp="1"/>
          </p:cNvSpPr>
          <p:nvPr>
            <p:ph type="ctrTitle"/>
          </p:nvPr>
        </p:nvSpPr>
        <p:spPr>
          <a:xfrm>
            <a:off x="770086" y="1602921"/>
            <a:ext cx="8434874" cy="2576113"/>
          </a:xfrm>
        </p:spPr>
        <p:txBody>
          <a:bodyPr>
            <a:normAutofit fontScale="90000"/>
          </a:bodyPr>
          <a:lstStyle/>
          <a:p>
            <a:r>
              <a:rPr lang="en-US" sz="4000" b="1" dirty="0"/>
              <a:t>Integrating the State Health Improvement Plan (SHIP) and the Facilities and Services Plan (the Plan)</a:t>
            </a:r>
            <a:br>
              <a:rPr lang="en-US" sz="4000" b="1" dirty="0"/>
            </a:br>
            <a:br>
              <a:rPr lang="en-US" sz="4000" b="1" dirty="0"/>
            </a:br>
            <a:endParaRPr lang="en-US" sz="4000" b="1" dirty="0">
              <a:solidFill>
                <a:schemeClr val="bg1"/>
              </a:solidFill>
            </a:endParaRPr>
          </a:p>
        </p:txBody>
      </p:sp>
      <p:sp>
        <p:nvSpPr>
          <p:cNvPr id="2" name="Slide Number Placeholder 1">
            <a:extLst>
              <a:ext uri="{FF2B5EF4-FFF2-40B4-BE49-F238E27FC236}">
                <a16:creationId xmlns:a16="http://schemas.microsoft.com/office/drawing/2014/main" id="{CD989700-4EB3-2133-2F8D-5EC6188FC21C}"/>
              </a:ext>
            </a:extLst>
          </p:cNvPr>
          <p:cNvSpPr>
            <a:spLocks noGrp="1"/>
          </p:cNvSpPr>
          <p:nvPr>
            <p:ph type="sldNum" sz="quarter" idx="4294967295"/>
          </p:nvPr>
        </p:nvSpPr>
        <p:spPr>
          <a:xfrm>
            <a:off x="9448800" y="6356350"/>
            <a:ext cx="2743200" cy="365125"/>
          </a:xfrm>
        </p:spPr>
        <p:txBody>
          <a:bodyPr/>
          <a:lstStyle/>
          <a:p>
            <a:fld id="{325138FD-D2CC-4AB4-A5D7-D16FC621A958}" type="slidenum">
              <a:rPr lang="en-US" smtClean="0"/>
              <a:t>1</a:t>
            </a:fld>
            <a:endParaRPr lang="en-US" dirty="0"/>
          </a:p>
        </p:txBody>
      </p:sp>
      <p:sp>
        <p:nvSpPr>
          <p:cNvPr id="8" name="Rectangle 7">
            <a:extLst>
              <a:ext uri="{FF2B5EF4-FFF2-40B4-BE49-F238E27FC236}">
                <a16:creationId xmlns:a16="http://schemas.microsoft.com/office/drawing/2014/main" id="{83724F60-367D-4EFE-89AE-B13C8930630D}"/>
              </a:ext>
            </a:extLst>
          </p:cNvPr>
          <p:cNvSpPr>
            <a:spLocks noChangeArrowheads="1"/>
          </p:cNvSpPr>
          <p:nvPr/>
        </p:nvSpPr>
        <p:spPr bwMode="auto">
          <a:xfrm>
            <a:off x="0" y="0"/>
            <a:ext cx="12192000" cy="45719"/>
          </a:xfrm>
          <a:prstGeom prst="rect">
            <a:avLst/>
          </a:prstGeom>
          <a:solidFill>
            <a:srgbClr val="7FB9D0"/>
          </a:solidFill>
          <a:ln>
            <a:noFill/>
          </a:ln>
          <a:extLst>
            <a:ext uri="{91240B29-F687-4F45-9708-019B960494DF}">
              <a14:hiddenLine xmlns:a14="http://schemas.microsoft.com/office/drawing/2010/main" w="9525">
                <a:solidFill>
                  <a:srgbClr val="000000"/>
                </a:solidFill>
                <a:miter lim="800000"/>
                <a:headEnd/>
                <a:tailEnd/>
              </a14:hiddenLine>
            </a:ext>
          </a:extLst>
        </p:spPr>
        <p:txBody>
          <a:bodyPr rot="0" vert="horz" wrap="square" lIns="91440" tIns="45720" rIns="91440" bIns="45720" anchor="t" anchorCtr="0" upright="1">
            <a:noAutofit/>
          </a:bodyPr>
          <a:lstStyle/>
          <a:p>
            <a:endParaRPr lang="en-US" dirty="0"/>
          </a:p>
        </p:txBody>
      </p:sp>
      <p:sp>
        <p:nvSpPr>
          <p:cNvPr id="3" name="TextBox 2">
            <a:extLst>
              <a:ext uri="{FF2B5EF4-FFF2-40B4-BE49-F238E27FC236}">
                <a16:creationId xmlns:a16="http://schemas.microsoft.com/office/drawing/2014/main" id="{7F277780-C9F9-1F85-B55E-8325E7710079}"/>
              </a:ext>
            </a:extLst>
          </p:cNvPr>
          <p:cNvSpPr txBox="1"/>
          <p:nvPr/>
        </p:nvSpPr>
        <p:spPr>
          <a:xfrm>
            <a:off x="609600" y="4424082"/>
            <a:ext cx="5712178" cy="1200329"/>
          </a:xfrm>
          <a:prstGeom prst="rect">
            <a:avLst/>
          </a:prstGeom>
          <a:noFill/>
        </p:spPr>
        <p:txBody>
          <a:bodyPr wrap="square" rtlCol="0">
            <a:spAutoFit/>
          </a:bodyPr>
          <a:lstStyle/>
          <a:p>
            <a:r>
              <a:rPr lang="en-US" sz="2400" b="1" dirty="0"/>
              <a:t>Health Care Cabinet Meeting</a:t>
            </a:r>
            <a:br>
              <a:rPr lang="en-US" sz="2400" b="1" dirty="0"/>
            </a:br>
            <a:r>
              <a:rPr lang="en-US" sz="2400" b="1" dirty="0"/>
              <a:t>January 23, 2024 </a:t>
            </a:r>
          </a:p>
          <a:p>
            <a:r>
              <a:rPr lang="en-US" sz="2400" dirty="0"/>
              <a:t>George Miller and Corey Rhyan, Altarum</a:t>
            </a:r>
          </a:p>
        </p:txBody>
      </p:sp>
    </p:spTree>
    <p:extLst>
      <p:ext uri="{BB962C8B-B14F-4D97-AF65-F5344CB8AC3E}">
        <p14:creationId xmlns:p14="http://schemas.microsoft.com/office/powerpoint/2010/main" val="34669383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itle 3">
            <a:extLst>
              <a:ext uri="{FF2B5EF4-FFF2-40B4-BE49-F238E27FC236}">
                <a16:creationId xmlns:a16="http://schemas.microsoft.com/office/drawing/2014/main" id="{9ADF4ADA-1239-43C6-A072-DC81897F5BF0}"/>
              </a:ext>
            </a:extLst>
          </p:cNvPr>
          <p:cNvSpPr>
            <a:spLocks noGrp="1"/>
          </p:cNvSpPr>
          <p:nvPr>
            <p:ph type="title"/>
          </p:nvPr>
        </p:nvSpPr>
        <p:spPr>
          <a:xfrm>
            <a:off x="609600" y="431796"/>
            <a:ext cx="10972800" cy="1066800"/>
          </a:xfrm>
        </p:spPr>
        <p:txBody>
          <a:bodyPr>
            <a:normAutofit/>
          </a:bodyPr>
          <a:lstStyle/>
          <a:p>
            <a:r>
              <a:rPr lang="en-US" sz="4000" b="1" dirty="0"/>
              <a:t>What Is the SHIP?</a:t>
            </a:r>
          </a:p>
        </p:txBody>
      </p:sp>
      <p:sp>
        <p:nvSpPr>
          <p:cNvPr id="10" name="Content Placeholder 5">
            <a:extLst>
              <a:ext uri="{FF2B5EF4-FFF2-40B4-BE49-F238E27FC236}">
                <a16:creationId xmlns:a16="http://schemas.microsoft.com/office/drawing/2014/main" id="{8F72A72F-BD9D-462B-8F2D-A15875415BEE}"/>
              </a:ext>
            </a:extLst>
          </p:cNvPr>
          <p:cNvSpPr>
            <a:spLocks noGrp="1"/>
          </p:cNvSpPr>
          <p:nvPr>
            <p:ph idx="1"/>
          </p:nvPr>
        </p:nvSpPr>
        <p:spPr>
          <a:xfrm>
            <a:off x="609600" y="1538220"/>
            <a:ext cx="10972800" cy="4325112"/>
          </a:xfrm>
        </p:spPr>
        <p:txBody>
          <a:bodyPr>
            <a:noAutofit/>
          </a:bodyPr>
          <a:lstStyle/>
          <a:p>
            <a:pPr>
              <a:spcAft>
                <a:spcPts val="1200"/>
              </a:spcAft>
            </a:pPr>
            <a:r>
              <a:rPr lang="en-US" sz="3000" dirty="0"/>
              <a:t>A “roadmap for promoting and advancing population health and ensuring all people in Connecticut have the opportunity to attain their highest potential for health”</a:t>
            </a:r>
          </a:p>
          <a:p>
            <a:pPr>
              <a:spcAft>
                <a:spcPts val="1200"/>
              </a:spcAft>
            </a:pPr>
            <a:r>
              <a:rPr lang="en-US" sz="3000" dirty="0"/>
              <a:t>Published in 2021 as part of Healthy Connecticut 2025,</a:t>
            </a:r>
            <a:r>
              <a:rPr lang="en-US" sz="3000" dirty="0">
                <a:solidFill>
                  <a:srgbClr val="FF0000"/>
                </a:solidFill>
              </a:rPr>
              <a:t> </a:t>
            </a:r>
            <a:r>
              <a:rPr lang="en-US" sz="3000" dirty="0"/>
              <a:t>a five-year state health planning initiative </a:t>
            </a:r>
          </a:p>
          <a:p>
            <a:pPr>
              <a:spcAft>
                <a:spcPts val="1200"/>
              </a:spcAft>
            </a:pPr>
            <a:r>
              <a:rPr lang="en-US" sz="3000" dirty="0"/>
              <a:t>Addresses issues raised in the 2019 State Health Assessment (SHA)</a:t>
            </a:r>
          </a:p>
          <a:p>
            <a:pPr>
              <a:spcAft>
                <a:spcPts val="1200"/>
              </a:spcAft>
            </a:pPr>
            <a:r>
              <a:rPr lang="en-US" sz="3000" dirty="0"/>
              <a:t>Focuses on equity and the social determinants of health (SDOH) rather than clinical services</a:t>
            </a:r>
          </a:p>
          <a:p>
            <a:pPr marL="0" indent="0">
              <a:spcAft>
                <a:spcPts val="1200"/>
              </a:spcAft>
              <a:buNone/>
            </a:pPr>
            <a:endParaRPr lang="en-US" sz="3000" dirty="0"/>
          </a:p>
          <a:p>
            <a:pPr lvl="1">
              <a:spcAft>
                <a:spcPts val="1200"/>
              </a:spcAft>
            </a:pPr>
            <a:endParaRPr lang="en-US" sz="3000" dirty="0"/>
          </a:p>
          <a:p>
            <a:pPr marL="457200" lvl="1" indent="0">
              <a:spcAft>
                <a:spcPts val="1200"/>
              </a:spcAft>
              <a:buNone/>
            </a:pPr>
            <a:endParaRPr lang="en-US" sz="3000" dirty="0"/>
          </a:p>
          <a:p>
            <a:pPr lvl="1">
              <a:spcAft>
                <a:spcPts val="1200"/>
              </a:spcAft>
              <a:buFont typeface="Calibri" panose="020F0502020204030204" pitchFamily="34" charset="0"/>
              <a:buChar char="◦"/>
            </a:pPr>
            <a:endParaRPr lang="en-US" sz="3000" dirty="0"/>
          </a:p>
          <a:p>
            <a:pPr lvl="2">
              <a:spcAft>
                <a:spcPts val="1200"/>
              </a:spcAft>
              <a:buFont typeface="Wingdings" panose="05000000000000000000" pitchFamily="2" charset="2"/>
              <a:buChar char="q"/>
            </a:pPr>
            <a:endParaRPr lang="en-US" sz="3000" dirty="0"/>
          </a:p>
          <a:p>
            <a:pPr lvl="2">
              <a:spcAft>
                <a:spcPts val="1200"/>
              </a:spcAft>
              <a:buFont typeface="Wingdings" panose="05000000000000000000" pitchFamily="2" charset="2"/>
              <a:buChar char="q"/>
            </a:pPr>
            <a:endParaRPr lang="en-US" sz="3000" dirty="0"/>
          </a:p>
          <a:p>
            <a:pPr lvl="1">
              <a:spcAft>
                <a:spcPts val="1200"/>
              </a:spcAft>
              <a:buFont typeface="Calibri" panose="020F0502020204030204" pitchFamily="34" charset="0"/>
              <a:buChar char="‒"/>
            </a:pPr>
            <a:endParaRPr lang="en-US" sz="3000" dirty="0"/>
          </a:p>
        </p:txBody>
      </p:sp>
      <p:sp>
        <p:nvSpPr>
          <p:cNvPr id="2" name="Slide Number Placeholder 1">
            <a:extLst>
              <a:ext uri="{FF2B5EF4-FFF2-40B4-BE49-F238E27FC236}">
                <a16:creationId xmlns:a16="http://schemas.microsoft.com/office/drawing/2014/main" id="{3A441B20-7971-14FE-738D-E92EDC351633}"/>
              </a:ext>
            </a:extLst>
          </p:cNvPr>
          <p:cNvSpPr>
            <a:spLocks noGrp="1"/>
          </p:cNvSpPr>
          <p:nvPr>
            <p:ph type="sldNum" sz="quarter" idx="12"/>
          </p:nvPr>
        </p:nvSpPr>
        <p:spPr/>
        <p:txBody>
          <a:bodyPr/>
          <a:lstStyle/>
          <a:p>
            <a:fld id="{61149030-C31E-4552-87F9-E91C707ED08B}" type="slidenum">
              <a:rPr lang="en-US" smtClean="0"/>
              <a:pPr/>
              <a:t>2</a:t>
            </a:fld>
            <a:endParaRPr lang="en-US" dirty="0"/>
          </a:p>
        </p:txBody>
      </p:sp>
    </p:spTree>
    <p:extLst>
      <p:ext uri="{BB962C8B-B14F-4D97-AF65-F5344CB8AC3E}">
        <p14:creationId xmlns:p14="http://schemas.microsoft.com/office/powerpoint/2010/main" val="293249981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Title 3">
            <a:extLst>
              <a:ext uri="{FF2B5EF4-FFF2-40B4-BE49-F238E27FC236}">
                <a16:creationId xmlns:a16="http://schemas.microsoft.com/office/drawing/2014/main" id="{9ADF4ADA-1239-43C6-A072-DC81897F5BF0}"/>
              </a:ext>
            </a:extLst>
          </p:cNvPr>
          <p:cNvSpPr>
            <a:spLocks noGrp="1"/>
          </p:cNvSpPr>
          <p:nvPr>
            <p:ph type="title"/>
          </p:nvPr>
        </p:nvSpPr>
        <p:spPr>
          <a:xfrm>
            <a:off x="440266" y="453547"/>
            <a:ext cx="11751733" cy="946276"/>
          </a:xfrm>
        </p:spPr>
        <p:txBody>
          <a:bodyPr>
            <a:normAutofit/>
          </a:bodyPr>
          <a:lstStyle/>
          <a:p>
            <a:r>
              <a:rPr lang="en-US" sz="4000" b="1" dirty="0"/>
              <a:t>SHIP Covers 6 Key Measures and 4 Priority Areas</a:t>
            </a:r>
          </a:p>
        </p:txBody>
      </p:sp>
      <p:sp>
        <p:nvSpPr>
          <p:cNvPr id="10" name="Content Placeholder 5">
            <a:extLst>
              <a:ext uri="{FF2B5EF4-FFF2-40B4-BE49-F238E27FC236}">
                <a16:creationId xmlns:a16="http://schemas.microsoft.com/office/drawing/2014/main" id="{8F72A72F-BD9D-462B-8F2D-A15875415BEE}"/>
              </a:ext>
            </a:extLst>
          </p:cNvPr>
          <p:cNvSpPr>
            <a:spLocks noGrp="1"/>
          </p:cNvSpPr>
          <p:nvPr>
            <p:ph sz="half" idx="1"/>
          </p:nvPr>
        </p:nvSpPr>
        <p:spPr>
          <a:xfrm>
            <a:off x="838200" y="1825625"/>
            <a:ext cx="5181600" cy="4667250"/>
          </a:xfrm>
        </p:spPr>
        <p:txBody>
          <a:bodyPr>
            <a:normAutofit fontScale="62500" lnSpcReduction="20000"/>
          </a:bodyPr>
          <a:lstStyle/>
          <a:p>
            <a:pPr marL="0" indent="0">
              <a:spcAft>
                <a:spcPts val="1200"/>
              </a:spcAft>
              <a:buNone/>
            </a:pPr>
            <a:r>
              <a:rPr lang="en-US" sz="4600" dirty="0"/>
              <a:t>Key Impact/Surveillance Measures</a:t>
            </a:r>
          </a:p>
          <a:p>
            <a:pPr lvl="1">
              <a:spcAft>
                <a:spcPts val="1200"/>
              </a:spcAft>
            </a:pPr>
            <a:r>
              <a:rPr lang="en-US" sz="4000" dirty="0"/>
              <a:t>Obesity</a:t>
            </a:r>
          </a:p>
          <a:p>
            <a:pPr lvl="1">
              <a:spcAft>
                <a:spcPts val="1200"/>
              </a:spcAft>
            </a:pPr>
            <a:r>
              <a:rPr lang="en-US" sz="4000" dirty="0"/>
              <a:t>Suicide</a:t>
            </a:r>
          </a:p>
          <a:p>
            <a:pPr lvl="1">
              <a:spcAft>
                <a:spcPts val="1200"/>
              </a:spcAft>
            </a:pPr>
            <a:r>
              <a:rPr lang="en-US" sz="4000" dirty="0"/>
              <a:t>Drug overdose and substance misuse disorders</a:t>
            </a:r>
          </a:p>
          <a:p>
            <a:pPr lvl="1">
              <a:spcAft>
                <a:spcPts val="1200"/>
              </a:spcAft>
            </a:pPr>
            <a:r>
              <a:rPr lang="en-US" sz="4000" dirty="0"/>
              <a:t>Domestic violence/sexual violence</a:t>
            </a:r>
          </a:p>
          <a:p>
            <a:pPr lvl="1">
              <a:spcAft>
                <a:spcPts val="1200"/>
              </a:spcAft>
            </a:pPr>
            <a:r>
              <a:rPr lang="en-US" sz="4000" dirty="0"/>
              <a:t>Percent insured</a:t>
            </a:r>
          </a:p>
          <a:p>
            <a:pPr lvl="1">
              <a:spcAft>
                <a:spcPts val="1200"/>
              </a:spcAft>
            </a:pPr>
            <a:r>
              <a:rPr lang="en-US" sz="4000" dirty="0"/>
              <a:t>Emergency room visits</a:t>
            </a:r>
          </a:p>
          <a:p>
            <a:pPr marL="0" indent="0">
              <a:spcAft>
                <a:spcPts val="1200"/>
              </a:spcAft>
              <a:buNone/>
            </a:pPr>
            <a:endParaRPr lang="en-US" sz="3200" dirty="0"/>
          </a:p>
          <a:p>
            <a:pPr lvl="1">
              <a:spcAft>
                <a:spcPts val="1200"/>
              </a:spcAft>
            </a:pPr>
            <a:endParaRPr lang="en-US" sz="2800" dirty="0"/>
          </a:p>
          <a:p>
            <a:pPr marL="457200" lvl="1" indent="0">
              <a:spcAft>
                <a:spcPts val="1200"/>
              </a:spcAft>
              <a:buNone/>
            </a:pPr>
            <a:endParaRPr lang="en-US" dirty="0"/>
          </a:p>
          <a:p>
            <a:pPr lvl="1">
              <a:spcAft>
                <a:spcPts val="1200"/>
              </a:spcAft>
              <a:buFont typeface="Calibri" panose="020F0502020204030204" pitchFamily="34" charset="0"/>
              <a:buChar char="◦"/>
            </a:pPr>
            <a:endParaRPr lang="en-US" dirty="0"/>
          </a:p>
          <a:p>
            <a:pPr lvl="2">
              <a:spcAft>
                <a:spcPts val="1200"/>
              </a:spcAft>
              <a:buFont typeface="Wingdings" panose="05000000000000000000" pitchFamily="2" charset="2"/>
              <a:buChar char="q"/>
            </a:pPr>
            <a:endParaRPr lang="en-US" sz="1800" dirty="0"/>
          </a:p>
          <a:p>
            <a:pPr lvl="2">
              <a:spcAft>
                <a:spcPts val="1200"/>
              </a:spcAft>
              <a:buFont typeface="Wingdings" panose="05000000000000000000" pitchFamily="2" charset="2"/>
              <a:buChar char="q"/>
            </a:pPr>
            <a:endParaRPr lang="en-US" sz="1800" dirty="0"/>
          </a:p>
          <a:p>
            <a:pPr lvl="1">
              <a:spcAft>
                <a:spcPts val="1200"/>
              </a:spcAft>
              <a:buFont typeface="Calibri" panose="020F0502020204030204" pitchFamily="34" charset="0"/>
              <a:buChar char="‒"/>
            </a:pPr>
            <a:endParaRPr lang="en-US" dirty="0"/>
          </a:p>
        </p:txBody>
      </p:sp>
      <p:sp>
        <p:nvSpPr>
          <p:cNvPr id="2" name="Content Placeholder 1">
            <a:extLst>
              <a:ext uri="{FF2B5EF4-FFF2-40B4-BE49-F238E27FC236}">
                <a16:creationId xmlns:a16="http://schemas.microsoft.com/office/drawing/2014/main" id="{A67706BB-DF9F-2254-826F-2F71F33E6DAC}"/>
              </a:ext>
            </a:extLst>
          </p:cNvPr>
          <p:cNvSpPr>
            <a:spLocks noGrp="1"/>
          </p:cNvSpPr>
          <p:nvPr>
            <p:ph sz="half" idx="2"/>
          </p:nvPr>
        </p:nvSpPr>
        <p:spPr>
          <a:xfrm>
            <a:off x="6172200" y="1825624"/>
            <a:ext cx="5181600" cy="4667250"/>
          </a:xfrm>
        </p:spPr>
        <p:txBody>
          <a:bodyPr>
            <a:normAutofit fontScale="62500" lnSpcReduction="20000"/>
          </a:bodyPr>
          <a:lstStyle/>
          <a:p>
            <a:pPr marL="0" indent="0">
              <a:spcAft>
                <a:spcPts val="1200"/>
              </a:spcAft>
              <a:buNone/>
            </a:pPr>
            <a:r>
              <a:rPr lang="en-US" sz="4600" dirty="0"/>
              <a:t>Priority Areas (containing strategies designed to affect impact measures)</a:t>
            </a:r>
          </a:p>
          <a:p>
            <a:pPr lvl="1">
              <a:spcAft>
                <a:spcPts val="1200"/>
              </a:spcAft>
            </a:pPr>
            <a:r>
              <a:rPr lang="en-US" sz="4000" dirty="0"/>
              <a:t>A: Access to health care</a:t>
            </a:r>
          </a:p>
          <a:p>
            <a:pPr lvl="1">
              <a:spcAft>
                <a:spcPts val="1200"/>
              </a:spcAft>
            </a:pPr>
            <a:r>
              <a:rPr lang="en-US" sz="4000" dirty="0"/>
              <a:t>B: Economic stability</a:t>
            </a:r>
          </a:p>
          <a:p>
            <a:pPr lvl="1">
              <a:spcAft>
                <a:spcPts val="1200"/>
              </a:spcAft>
            </a:pPr>
            <a:r>
              <a:rPr lang="en-US" sz="4000" dirty="0"/>
              <a:t>C: Healthy food and housing</a:t>
            </a:r>
          </a:p>
          <a:p>
            <a:pPr lvl="1" defTabSz="1084263">
              <a:spcAft>
                <a:spcPts val="1200"/>
              </a:spcAft>
            </a:pPr>
            <a:r>
              <a:rPr lang="en-US" sz="4000" dirty="0"/>
              <a:t>D: Community strength and    	resilience</a:t>
            </a:r>
          </a:p>
          <a:p>
            <a:endParaRPr lang="en-US" dirty="0"/>
          </a:p>
        </p:txBody>
      </p:sp>
      <p:sp>
        <p:nvSpPr>
          <p:cNvPr id="3" name="Slide Number Placeholder 2">
            <a:extLst>
              <a:ext uri="{FF2B5EF4-FFF2-40B4-BE49-F238E27FC236}">
                <a16:creationId xmlns:a16="http://schemas.microsoft.com/office/drawing/2014/main" id="{DED528DA-A278-FDC4-1BE5-22B7116017E2}"/>
              </a:ext>
            </a:extLst>
          </p:cNvPr>
          <p:cNvSpPr>
            <a:spLocks noGrp="1"/>
          </p:cNvSpPr>
          <p:nvPr>
            <p:ph type="sldNum" sz="quarter" idx="12"/>
          </p:nvPr>
        </p:nvSpPr>
        <p:spPr/>
        <p:txBody>
          <a:bodyPr/>
          <a:lstStyle/>
          <a:p>
            <a:fld id="{325138FD-D2CC-4AB4-A5D7-D16FC621A958}" type="slidenum">
              <a:rPr lang="en-US" smtClean="0"/>
              <a:t>3</a:t>
            </a:fld>
            <a:endParaRPr lang="en-US" dirty="0"/>
          </a:p>
        </p:txBody>
      </p:sp>
    </p:spTree>
    <p:extLst>
      <p:ext uri="{BB962C8B-B14F-4D97-AF65-F5344CB8AC3E}">
        <p14:creationId xmlns:p14="http://schemas.microsoft.com/office/powerpoint/2010/main" val="2579127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5">
            <a:extLst>
              <a:ext uri="{FF2B5EF4-FFF2-40B4-BE49-F238E27FC236}">
                <a16:creationId xmlns:a16="http://schemas.microsoft.com/office/drawing/2014/main" id="{8F72A72F-BD9D-462B-8F2D-A15875415BEE}"/>
              </a:ext>
            </a:extLst>
          </p:cNvPr>
          <p:cNvSpPr>
            <a:spLocks noGrp="1"/>
          </p:cNvSpPr>
          <p:nvPr>
            <p:ph idx="1"/>
          </p:nvPr>
        </p:nvSpPr>
        <p:spPr>
          <a:xfrm>
            <a:off x="207390" y="1717473"/>
            <a:ext cx="11717517" cy="5010701"/>
          </a:xfrm>
        </p:spPr>
        <p:txBody>
          <a:bodyPr>
            <a:normAutofit fontScale="62500" lnSpcReduction="20000"/>
          </a:bodyPr>
          <a:lstStyle/>
          <a:p>
            <a:pPr>
              <a:spcAft>
                <a:spcPts val="1200"/>
              </a:spcAft>
            </a:pPr>
            <a:r>
              <a:rPr lang="en-US" sz="3500" dirty="0"/>
              <a:t>Expanding the Plan narrative to discuss relationships between facilities and services availability and healthcare access </a:t>
            </a:r>
          </a:p>
          <a:p>
            <a:pPr lvl="1">
              <a:spcAft>
                <a:spcPts val="1200"/>
              </a:spcAft>
            </a:pPr>
            <a:r>
              <a:rPr lang="en-US" dirty="0"/>
              <a:t>Highlight identified gaps in access to care  (Plan includes availability of </a:t>
            </a:r>
            <a:r>
              <a:rPr lang="en-US" dirty="0">
                <a:effectLst/>
              </a:rPr>
              <a:t> acute hospital care, hospital emergency care, specialty hospital care, outpatient surgical care, and primary care)  </a:t>
            </a:r>
          </a:p>
          <a:p>
            <a:pPr>
              <a:spcAft>
                <a:spcPts val="1200"/>
              </a:spcAft>
            </a:pPr>
            <a:r>
              <a:rPr lang="en-US" sz="3200" dirty="0">
                <a:effectLst/>
              </a:rPr>
              <a:t>Expanding analysis to include SDOH drivers and healthy equity measures including transportation, food, and housing</a:t>
            </a:r>
          </a:p>
          <a:p>
            <a:pPr lvl="1">
              <a:spcAft>
                <a:spcPts val="1200"/>
              </a:spcAft>
            </a:pPr>
            <a:r>
              <a:rPr lang="en-US" sz="2800" dirty="0"/>
              <a:t>Address in the Plan how SDOH drivers influence the need for health care services and health outcomes</a:t>
            </a:r>
          </a:p>
          <a:p>
            <a:pPr lvl="1">
              <a:spcAft>
                <a:spcPts val="1200"/>
              </a:spcAft>
            </a:pPr>
            <a:r>
              <a:rPr lang="en-US" sz="2800" dirty="0"/>
              <a:t>Identify in the Plan the role of healthcare providers in promoting SDOH initiatives </a:t>
            </a:r>
            <a:endParaRPr lang="en-US" sz="2800" dirty="0">
              <a:effectLst/>
            </a:endParaRPr>
          </a:p>
          <a:p>
            <a:pPr lvl="1">
              <a:spcAft>
                <a:spcPts val="1200"/>
              </a:spcAft>
            </a:pPr>
            <a:r>
              <a:rPr lang="en-US" sz="2800" dirty="0"/>
              <a:t>Address in the Plan how access to care can be influenced by economic stability and community strength and resilience</a:t>
            </a:r>
          </a:p>
          <a:p>
            <a:pPr>
              <a:spcAft>
                <a:spcPts val="1200"/>
              </a:spcAft>
            </a:pPr>
            <a:r>
              <a:rPr lang="en-US" sz="3500" dirty="0"/>
              <a:t>Addressing progress toward key strategies of the SHIP that align with the Plan</a:t>
            </a:r>
          </a:p>
          <a:p>
            <a:pPr>
              <a:spcAft>
                <a:spcPts val="1200"/>
              </a:spcAft>
            </a:pPr>
            <a:r>
              <a:rPr lang="en-US" sz="3500" dirty="0"/>
              <a:t>Recommending specific actions to address identified gaps in underserved communities </a:t>
            </a:r>
            <a:endParaRPr lang="en-US" sz="2800" dirty="0"/>
          </a:p>
          <a:p>
            <a:pPr lvl="1">
              <a:spcAft>
                <a:spcPts val="1200"/>
              </a:spcAft>
              <a:buFont typeface="Calibri" panose="020F0502020204030204" pitchFamily="34" charset="0"/>
              <a:buChar char="◦"/>
            </a:pPr>
            <a:endParaRPr lang="en-US" sz="2800" dirty="0"/>
          </a:p>
          <a:p>
            <a:pPr lvl="2">
              <a:spcAft>
                <a:spcPts val="1200"/>
              </a:spcAft>
              <a:buFont typeface="Wingdings" panose="05000000000000000000" pitchFamily="2" charset="2"/>
              <a:buChar char="q"/>
            </a:pPr>
            <a:endParaRPr lang="en-US" sz="2800" dirty="0"/>
          </a:p>
          <a:p>
            <a:pPr lvl="2">
              <a:spcAft>
                <a:spcPts val="1200"/>
              </a:spcAft>
              <a:buFont typeface="Wingdings" panose="05000000000000000000" pitchFamily="2" charset="2"/>
              <a:buChar char="q"/>
            </a:pPr>
            <a:endParaRPr lang="en-US" sz="2800" dirty="0"/>
          </a:p>
          <a:p>
            <a:pPr lvl="1">
              <a:spcAft>
                <a:spcPts val="1200"/>
              </a:spcAft>
              <a:buFont typeface="Calibri" panose="020F0502020204030204" pitchFamily="34" charset="0"/>
              <a:buChar char="‒"/>
            </a:pPr>
            <a:endParaRPr lang="en-US" sz="2800" dirty="0"/>
          </a:p>
        </p:txBody>
      </p:sp>
      <p:sp>
        <p:nvSpPr>
          <p:cNvPr id="2" name="Slide Number Placeholder 1">
            <a:extLst>
              <a:ext uri="{FF2B5EF4-FFF2-40B4-BE49-F238E27FC236}">
                <a16:creationId xmlns:a16="http://schemas.microsoft.com/office/drawing/2014/main" id="{E579E179-EBBF-7883-7BFC-763F603FA2D6}"/>
              </a:ext>
            </a:extLst>
          </p:cNvPr>
          <p:cNvSpPr>
            <a:spLocks noGrp="1"/>
          </p:cNvSpPr>
          <p:nvPr>
            <p:ph type="sldNum" sz="quarter" idx="12"/>
          </p:nvPr>
        </p:nvSpPr>
        <p:spPr/>
        <p:txBody>
          <a:bodyPr/>
          <a:lstStyle/>
          <a:p>
            <a:fld id="{61149030-C31E-4552-87F9-E91C707ED08B}" type="slidenum">
              <a:rPr lang="en-US" smtClean="0"/>
              <a:pPr/>
              <a:t>4</a:t>
            </a:fld>
            <a:endParaRPr lang="en-US" dirty="0"/>
          </a:p>
        </p:txBody>
      </p:sp>
      <p:sp>
        <p:nvSpPr>
          <p:cNvPr id="28" name="Title 3">
            <a:extLst>
              <a:ext uri="{FF2B5EF4-FFF2-40B4-BE49-F238E27FC236}">
                <a16:creationId xmlns:a16="http://schemas.microsoft.com/office/drawing/2014/main" id="{9ADF4ADA-1239-43C6-A072-DC81897F5BF0}"/>
              </a:ext>
            </a:extLst>
          </p:cNvPr>
          <p:cNvSpPr>
            <a:spLocks noGrp="1"/>
          </p:cNvSpPr>
          <p:nvPr>
            <p:ph type="title"/>
          </p:nvPr>
        </p:nvSpPr>
        <p:spPr>
          <a:xfrm>
            <a:off x="361404" y="417693"/>
            <a:ext cx="10515600" cy="1083729"/>
          </a:xfrm>
        </p:spPr>
        <p:txBody>
          <a:bodyPr>
            <a:normAutofit/>
          </a:bodyPr>
          <a:lstStyle/>
          <a:p>
            <a:r>
              <a:rPr lang="en-US" sz="4000" b="1" dirty="0"/>
              <a:t>Approach </a:t>
            </a:r>
          </a:p>
        </p:txBody>
      </p:sp>
    </p:spTree>
    <p:extLst>
      <p:ext uri="{BB962C8B-B14F-4D97-AF65-F5344CB8AC3E}">
        <p14:creationId xmlns:p14="http://schemas.microsoft.com/office/powerpoint/2010/main" val="6170478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5">
            <a:extLst>
              <a:ext uri="{FF2B5EF4-FFF2-40B4-BE49-F238E27FC236}">
                <a16:creationId xmlns:a16="http://schemas.microsoft.com/office/drawing/2014/main" id="{8F72A72F-BD9D-462B-8F2D-A15875415BEE}"/>
              </a:ext>
            </a:extLst>
          </p:cNvPr>
          <p:cNvSpPr>
            <a:spLocks noGrp="1"/>
          </p:cNvSpPr>
          <p:nvPr>
            <p:ph idx="1"/>
          </p:nvPr>
        </p:nvSpPr>
        <p:spPr>
          <a:xfrm>
            <a:off x="361404" y="1773919"/>
            <a:ext cx="10992396" cy="3780215"/>
          </a:xfrm>
        </p:spPr>
        <p:txBody>
          <a:bodyPr>
            <a:normAutofit/>
          </a:bodyPr>
          <a:lstStyle/>
          <a:p>
            <a:pPr marL="0" indent="0">
              <a:buNone/>
            </a:pPr>
            <a:r>
              <a:rPr lang="en-US" sz="3200" dirty="0"/>
              <a:t>Strategy A6.4. “Explore options to expand Medicaid and subsidized insurance coverage to ineligible individuals that remain uninsured or underinsured (e.g., low income, parents </a:t>
            </a:r>
          </a:p>
          <a:p>
            <a:pPr marL="0" indent="0">
              <a:buNone/>
            </a:pPr>
            <a:r>
              <a:rPr lang="en-US" sz="3200" dirty="0"/>
              <a:t>of HUSKY recipients, immigrants).”</a:t>
            </a:r>
          </a:p>
          <a:p>
            <a:pPr lvl="1">
              <a:spcAft>
                <a:spcPts val="1200"/>
              </a:spcAft>
            </a:pPr>
            <a:r>
              <a:rPr lang="en-US" sz="2800" dirty="0"/>
              <a:t>Discuss impact of recent expanded coverage on needs for facilities and services</a:t>
            </a:r>
          </a:p>
          <a:p>
            <a:pPr lvl="1">
              <a:spcAft>
                <a:spcPts val="1200"/>
              </a:spcAft>
              <a:buFont typeface="Calibri" panose="020F0502020204030204" pitchFamily="34" charset="0"/>
              <a:buChar char="◦"/>
            </a:pPr>
            <a:endParaRPr lang="en-US" sz="3200" dirty="0"/>
          </a:p>
          <a:p>
            <a:pPr lvl="2">
              <a:spcAft>
                <a:spcPts val="1200"/>
              </a:spcAft>
              <a:buFont typeface="Wingdings" panose="05000000000000000000" pitchFamily="2" charset="2"/>
              <a:buChar char="q"/>
            </a:pPr>
            <a:endParaRPr lang="en-US" sz="3200" dirty="0"/>
          </a:p>
          <a:p>
            <a:pPr lvl="2">
              <a:spcAft>
                <a:spcPts val="1200"/>
              </a:spcAft>
              <a:buFont typeface="Wingdings" panose="05000000000000000000" pitchFamily="2" charset="2"/>
              <a:buChar char="q"/>
            </a:pPr>
            <a:endParaRPr lang="en-US" sz="3200" dirty="0"/>
          </a:p>
          <a:p>
            <a:pPr lvl="1">
              <a:spcAft>
                <a:spcPts val="1200"/>
              </a:spcAft>
              <a:buFont typeface="Calibri" panose="020F0502020204030204" pitchFamily="34" charset="0"/>
              <a:buChar char="‒"/>
            </a:pPr>
            <a:endParaRPr lang="en-US" sz="3200" dirty="0"/>
          </a:p>
        </p:txBody>
      </p:sp>
      <p:sp>
        <p:nvSpPr>
          <p:cNvPr id="2" name="Slide Number Placeholder 1">
            <a:extLst>
              <a:ext uri="{FF2B5EF4-FFF2-40B4-BE49-F238E27FC236}">
                <a16:creationId xmlns:a16="http://schemas.microsoft.com/office/drawing/2014/main" id="{5064449F-0B7D-950E-9C5A-7122228BDC60}"/>
              </a:ext>
            </a:extLst>
          </p:cNvPr>
          <p:cNvSpPr>
            <a:spLocks noGrp="1"/>
          </p:cNvSpPr>
          <p:nvPr>
            <p:ph type="sldNum" sz="quarter" idx="12"/>
          </p:nvPr>
        </p:nvSpPr>
        <p:spPr/>
        <p:txBody>
          <a:bodyPr/>
          <a:lstStyle/>
          <a:p>
            <a:fld id="{61149030-C31E-4552-87F9-E91C707ED08B}" type="slidenum">
              <a:rPr lang="en-US" smtClean="0"/>
              <a:pPr/>
              <a:t>5</a:t>
            </a:fld>
            <a:endParaRPr lang="en-US" dirty="0"/>
          </a:p>
        </p:txBody>
      </p:sp>
      <p:sp>
        <p:nvSpPr>
          <p:cNvPr id="28" name="Title 3">
            <a:extLst>
              <a:ext uri="{FF2B5EF4-FFF2-40B4-BE49-F238E27FC236}">
                <a16:creationId xmlns:a16="http://schemas.microsoft.com/office/drawing/2014/main" id="{9ADF4ADA-1239-43C6-A072-DC81897F5BF0}"/>
              </a:ext>
            </a:extLst>
          </p:cNvPr>
          <p:cNvSpPr>
            <a:spLocks noGrp="1"/>
          </p:cNvSpPr>
          <p:nvPr>
            <p:ph type="title"/>
          </p:nvPr>
        </p:nvSpPr>
        <p:spPr>
          <a:xfrm>
            <a:off x="361404" y="316092"/>
            <a:ext cx="10515600" cy="1267606"/>
          </a:xfrm>
        </p:spPr>
        <p:txBody>
          <a:bodyPr>
            <a:normAutofit/>
          </a:bodyPr>
          <a:lstStyle/>
          <a:p>
            <a:r>
              <a:rPr lang="en-US" sz="4000" b="1" dirty="0"/>
              <a:t>Example 1: Expanding the Plan Narrative</a:t>
            </a:r>
          </a:p>
        </p:txBody>
      </p:sp>
    </p:spTree>
    <p:extLst>
      <p:ext uri="{BB962C8B-B14F-4D97-AF65-F5344CB8AC3E}">
        <p14:creationId xmlns:p14="http://schemas.microsoft.com/office/powerpoint/2010/main" val="18933477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Content Placeholder 5">
            <a:extLst>
              <a:ext uri="{FF2B5EF4-FFF2-40B4-BE49-F238E27FC236}">
                <a16:creationId xmlns:a16="http://schemas.microsoft.com/office/drawing/2014/main" id="{8F72A72F-BD9D-462B-8F2D-A15875415BEE}"/>
              </a:ext>
            </a:extLst>
          </p:cNvPr>
          <p:cNvSpPr>
            <a:spLocks noGrp="1"/>
          </p:cNvSpPr>
          <p:nvPr>
            <p:ph idx="1"/>
          </p:nvPr>
        </p:nvSpPr>
        <p:spPr>
          <a:xfrm>
            <a:off x="361404" y="1717474"/>
            <a:ext cx="10992396" cy="4638875"/>
          </a:xfrm>
        </p:spPr>
        <p:txBody>
          <a:bodyPr>
            <a:normAutofit/>
          </a:bodyPr>
          <a:lstStyle/>
          <a:p>
            <a:pPr marL="0" indent="0">
              <a:spcAft>
                <a:spcPts val="1200"/>
              </a:spcAft>
              <a:buNone/>
            </a:pPr>
            <a:r>
              <a:rPr lang="en-US" sz="3200" dirty="0"/>
              <a:t>Strategy A1.1. “Expand affordable, quality broadband internet and cellphone access across the state, and seek public or subsidized broadband access program for geographic areas and lower income residents, so telehealth can be expanded.”</a:t>
            </a:r>
          </a:p>
          <a:p>
            <a:pPr lvl="1">
              <a:spcAft>
                <a:spcPts val="1200"/>
              </a:spcAft>
            </a:pPr>
            <a:r>
              <a:rPr lang="en-US" sz="2800" dirty="0"/>
              <a:t>Plan can incorporate maps from Connecticut Broadband Mapping Hub to show extent of broadband adoption across the state</a:t>
            </a:r>
          </a:p>
          <a:p>
            <a:pPr lvl="1">
              <a:spcAft>
                <a:spcPts val="1200"/>
              </a:spcAft>
            </a:pPr>
            <a:r>
              <a:rPr lang="en-US" sz="2800" dirty="0"/>
              <a:t>Plan can overlay with locations of HRSA primary care shortage areas to indicate need for </a:t>
            </a:r>
            <a:r>
              <a:rPr lang="en-US" sz="2800"/>
              <a:t>better access</a:t>
            </a:r>
            <a:endParaRPr lang="en-US" sz="2800" dirty="0"/>
          </a:p>
          <a:p>
            <a:pPr lvl="1">
              <a:spcAft>
                <a:spcPts val="1200"/>
              </a:spcAft>
              <a:buFont typeface="Calibri" panose="020F0502020204030204" pitchFamily="34" charset="0"/>
              <a:buChar char="◦"/>
            </a:pPr>
            <a:endParaRPr lang="en-US" sz="3200" dirty="0"/>
          </a:p>
          <a:p>
            <a:pPr lvl="2">
              <a:spcAft>
                <a:spcPts val="1200"/>
              </a:spcAft>
              <a:buFont typeface="Wingdings" panose="05000000000000000000" pitchFamily="2" charset="2"/>
              <a:buChar char="q"/>
            </a:pPr>
            <a:endParaRPr lang="en-US" sz="3200" dirty="0"/>
          </a:p>
          <a:p>
            <a:pPr lvl="2">
              <a:spcAft>
                <a:spcPts val="1200"/>
              </a:spcAft>
              <a:buFont typeface="Wingdings" panose="05000000000000000000" pitchFamily="2" charset="2"/>
              <a:buChar char="q"/>
            </a:pPr>
            <a:endParaRPr lang="en-US" sz="3200" dirty="0"/>
          </a:p>
          <a:p>
            <a:pPr lvl="1">
              <a:spcAft>
                <a:spcPts val="1200"/>
              </a:spcAft>
              <a:buFont typeface="Calibri" panose="020F0502020204030204" pitchFamily="34" charset="0"/>
              <a:buChar char="‒"/>
            </a:pPr>
            <a:endParaRPr lang="en-US" sz="3200" dirty="0"/>
          </a:p>
        </p:txBody>
      </p:sp>
      <p:sp>
        <p:nvSpPr>
          <p:cNvPr id="2" name="Slide Number Placeholder 1">
            <a:extLst>
              <a:ext uri="{FF2B5EF4-FFF2-40B4-BE49-F238E27FC236}">
                <a16:creationId xmlns:a16="http://schemas.microsoft.com/office/drawing/2014/main" id="{B0EAF225-2812-46BD-35A9-16AB6DB101D9}"/>
              </a:ext>
            </a:extLst>
          </p:cNvPr>
          <p:cNvSpPr>
            <a:spLocks noGrp="1"/>
          </p:cNvSpPr>
          <p:nvPr>
            <p:ph type="sldNum" sz="quarter" idx="12"/>
          </p:nvPr>
        </p:nvSpPr>
        <p:spPr/>
        <p:txBody>
          <a:bodyPr/>
          <a:lstStyle/>
          <a:p>
            <a:fld id="{61149030-C31E-4552-87F9-E91C707ED08B}" type="slidenum">
              <a:rPr lang="en-US" smtClean="0"/>
              <a:pPr/>
              <a:t>6</a:t>
            </a:fld>
            <a:endParaRPr lang="en-US" dirty="0"/>
          </a:p>
        </p:txBody>
      </p:sp>
      <p:sp>
        <p:nvSpPr>
          <p:cNvPr id="28" name="Title 3">
            <a:extLst>
              <a:ext uri="{FF2B5EF4-FFF2-40B4-BE49-F238E27FC236}">
                <a16:creationId xmlns:a16="http://schemas.microsoft.com/office/drawing/2014/main" id="{9ADF4ADA-1239-43C6-A072-DC81897F5BF0}"/>
              </a:ext>
            </a:extLst>
          </p:cNvPr>
          <p:cNvSpPr>
            <a:spLocks noGrp="1"/>
          </p:cNvSpPr>
          <p:nvPr>
            <p:ph type="title"/>
          </p:nvPr>
        </p:nvSpPr>
        <p:spPr>
          <a:xfrm>
            <a:off x="361404" y="338670"/>
            <a:ext cx="10515600" cy="1267606"/>
          </a:xfrm>
        </p:spPr>
        <p:txBody>
          <a:bodyPr>
            <a:normAutofit/>
          </a:bodyPr>
          <a:lstStyle/>
          <a:p>
            <a:r>
              <a:rPr lang="en-US" sz="4000" b="1" dirty="0"/>
              <a:t>Example 2: Measuring Status of Initiatives</a:t>
            </a:r>
          </a:p>
        </p:txBody>
      </p:sp>
    </p:spTree>
    <p:extLst>
      <p:ext uri="{BB962C8B-B14F-4D97-AF65-F5344CB8AC3E}">
        <p14:creationId xmlns:p14="http://schemas.microsoft.com/office/powerpoint/2010/main" val="14022683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34966C6D-8773-2E04-1A48-AF3C0432AC61}"/>
              </a:ext>
            </a:extLst>
          </p:cNvPr>
          <p:cNvSpPr>
            <a:spLocks noGrp="1"/>
          </p:cNvSpPr>
          <p:nvPr>
            <p:ph type="sldNum" sz="quarter" idx="12"/>
          </p:nvPr>
        </p:nvSpPr>
        <p:spPr/>
        <p:txBody>
          <a:bodyPr/>
          <a:lstStyle/>
          <a:p>
            <a:fld id="{61149030-C31E-4552-87F9-E91C707ED08B}" type="slidenum">
              <a:rPr lang="en-US" smtClean="0"/>
              <a:pPr/>
              <a:t>7</a:t>
            </a:fld>
            <a:endParaRPr lang="en-US" dirty="0"/>
          </a:p>
        </p:txBody>
      </p:sp>
      <p:sp>
        <p:nvSpPr>
          <p:cNvPr id="28" name="Title 3">
            <a:extLst>
              <a:ext uri="{FF2B5EF4-FFF2-40B4-BE49-F238E27FC236}">
                <a16:creationId xmlns:a16="http://schemas.microsoft.com/office/drawing/2014/main" id="{9ADF4ADA-1239-43C6-A072-DC81897F5BF0}"/>
              </a:ext>
            </a:extLst>
          </p:cNvPr>
          <p:cNvSpPr>
            <a:spLocks noGrp="1"/>
          </p:cNvSpPr>
          <p:nvPr>
            <p:ph type="title"/>
          </p:nvPr>
        </p:nvSpPr>
        <p:spPr>
          <a:xfrm>
            <a:off x="361404" y="327381"/>
            <a:ext cx="10515600" cy="1267606"/>
          </a:xfrm>
        </p:spPr>
        <p:txBody>
          <a:bodyPr>
            <a:normAutofit/>
          </a:bodyPr>
          <a:lstStyle/>
          <a:p>
            <a:r>
              <a:rPr lang="en-US" sz="4000" b="1" dirty="0"/>
              <a:t>Example 2: Measuring Status of Initiatives</a:t>
            </a:r>
          </a:p>
        </p:txBody>
      </p:sp>
      <p:pic>
        <p:nvPicPr>
          <p:cNvPr id="7" name="Picture 6">
            <a:extLst>
              <a:ext uri="{FF2B5EF4-FFF2-40B4-BE49-F238E27FC236}">
                <a16:creationId xmlns:a16="http://schemas.microsoft.com/office/drawing/2014/main" id="{023010B0-71B4-03C6-A44A-8EE01F40CB03}"/>
              </a:ext>
            </a:extLst>
          </p:cNvPr>
          <p:cNvPicPr>
            <a:picLocks noChangeAspect="1"/>
          </p:cNvPicPr>
          <p:nvPr/>
        </p:nvPicPr>
        <p:blipFill>
          <a:blip r:embed="rId2"/>
          <a:stretch>
            <a:fillRect/>
          </a:stretch>
        </p:blipFill>
        <p:spPr>
          <a:xfrm>
            <a:off x="802640" y="3007360"/>
            <a:ext cx="4803014" cy="3632196"/>
          </a:xfrm>
          <a:prstGeom prst="rect">
            <a:avLst/>
          </a:prstGeom>
        </p:spPr>
      </p:pic>
      <p:pic>
        <p:nvPicPr>
          <p:cNvPr id="11" name="Picture 10">
            <a:extLst>
              <a:ext uri="{FF2B5EF4-FFF2-40B4-BE49-F238E27FC236}">
                <a16:creationId xmlns:a16="http://schemas.microsoft.com/office/drawing/2014/main" id="{549C9FE5-3399-639F-C01F-CF46362F96C5}"/>
              </a:ext>
            </a:extLst>
          </p:cNvPr>
          <p:cNvPicPr>
            <a:picLocks noChangeAspect="1"/>
          </p:cNvPicPr>
          <p:nvPr/>
        </p:nvPicPr>
        <p:blipFill>
          <a:blip r:embed="rId3"/>
          <a:stretch>
            <a:fillRect/>
          </a:stretch>
        </p:blipFill>
        <p:spPr>
          <a:xfrm>
            <a:off x="6862886" y="3002280"/>
            <a:ext cx="4800600" cy="3630460"/>
          </a:xfrm>
          <a:prstGeom prst="rect">
            <a:avLst/>
          </a:prstGeom>
        </p:spPr>
      </p:pic>
      <p:sp>
        <p:nvSpPr>
          <p:cNvPr id="16" name="TextBox 15">
            <a:extLst>
              <a:ext uri="{FF2B5EF4-FFF2-40B4-BE49-F238E27FC236}">
                <a16:creationId xmlns:a16="http://schemas.microsoft.com/office/drawing/2014/main" id="{E9131780-9A70-6B6D-967A-73727A18DB9F}"/>
              </a:ext>
            </a:extLst>
          </p:cNvPr>
          <p:cNvSpPr txBox="1"/>
          <p:nvPr/>
        </p:nvSpPr>
        <p:spPr>
          <a:xfrm>
            <a:off x="6750384" y="2062478"/>
            <a:ext cx="4665316" cy="830997"/>
          </a:xfrm>
          <a:prstGeom prst="rect">
            <a:avLst/>
          </a:prstGeom>
          <a:noFill/>
        </p:spPr>
        <p:txBody>
          <a:bodyPr wrap="none" rtlCol="0">
            <a:spAutoFit/>
          </a:bodyPr>
          <a:lstStyle/>
          <a:p>
            <a:pPr algn="ctr"/>
            <a:r>
              <a:rPr lang="en-US" sz="2400" b="1" dirty="0">
                <a:solidFill>
                  <a:schemeClr val="tx2"/>
                </a:solidFill>
              </a:rPr>
              <a:t>Primary Care Area </a:t>
            </a:r>
          </a:p>
          <a:p>
            <a:pPr algn="ctr"/>
            <a:r>
              <a:rPr lang="en-US" sz="2400" b="1" dirty="0">
                <a:solidFill>
                  <a:schemeClr val="tx2"/>
                </a:solidFill>
              </a:rPr>
              <a:t>Health Professional Shortage Areas</a:t>
            </a:r>
          </a:p>
        </p:txBody>
      </p:sp>
      <p:sp>
        <p:nvSpPr>
          <p:cNvPr id="17" name="TextBox 16">
            <a:extLst>
              <a:ext uri="{FF2B5EF4-FFF2-40B4-BE49-F238E27FC236}">
                <a16:creationId xmlns:a16="http://schemas.microsoft.com/office/drawing/2014/main" id="{586682EE-A910-CC53-BC14-57FB33C57C18}"/>
              </a:ext>
            </a:extLst>
          </p:cNvPr>
          <p:cNvSpPr txBox="1"/>
          <p:nvPr/>
        </p:nvSpPr>
        <p:spPr>
          <a:xfrm>
            <a:off x="1262168" y="2247145"/>
            <a:ext cx="3510705" cy="461665"/>
          </a:xfrm>
          <a:prstGeom prst="rect">
            <a:avLst/>
          </a:prstGeom>
          <a:noFill/>
        </p:spPr>
        <p:txBody>
          <a:bodyPr wrap="none" rtlCol="0">
            <a:spAutoFit/>
          </a:bodyPr>
          <a:lstStyle/>
          <a:p>
            <a:r>
              <a:rPr lang="en-US" sz="2400" b="1" dirty="0">
                <a:solidFill>
                  <a:schemeClr val="tx2"/>
                </a:solidFill>
              </a:rPr>
              <a:t>Broadband Adoption Map</a:t>
            </a:r>
          </a:p>
        </p:txBody>
      </p:sp>
    </p:spTree>
    <p:extLst>
      <p:ext uri="{BB962C8B-B14F-4D97-AF65-F5344CB8AC3E}">
        <p14:creationId xmlns:p14="http://schemas.microsoft.com/office/powerpoint/2010/main" val="4869466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1779494"/>
            <a:ext cx="10972800" cy="4795042"/>
          </a:xfrm>
        </p:spPr>
        <p:txBody>
          <a:bodyPr>
            <a:normAutofit/>
          </a:bodyPr>
          <a:lstStyle/>
          <a:p>
            <a:pPr marL="109728" indent="0" algn="ctr">
              <a:buNone/>
            </a:pPr>
            <a:endParaRPr lang="en-US" sz="7200" dirty="0"/>
          </a:p>
          <a:p>
            <a:pPr marL="109728" indent="0" algn="ctr">
              <a:buNone/>
            </a:pPr>
            <a:r>
              <a:rPr lang="en-US" sz="7200" dirty="0"/>
              <a:t>Questions</a:t>
            </a:r>
          </a:p>
        </p:txBody>
      </p:sp>
      <p:sp>
        <p:nvSpPr>
          <p:cNvPr id="4" name="Slide Number Placeholder 3"/>
          <p:cNvSpPr>
            <a:spLocks noGrp="1"/>
          </p:cNvSpPr>
          <p:nvPr>
            <p:ph type="sldNum" sz="quarter" idx="12"/>
          </p:nvPr>
        </p:nvSpPr>
        <p:spPr/>
        <p:txBody>
          <a:bodyPr/>
          <a:lstStyle/>
          <a:p>
            <a:fld id="{401CF334-2D5C-4859-84A6-CA7E6E43FAEB}" type="slidenum">
              <a:rPr lang="en-US" smtClean="0"/>
              <a:t>8</a:t>
            </a:fld>
            <a:endParaRPr lang="en-US" dirty="0"/>
          </a:p>
        </p:txBody>
      </p:sp>
    </p:spTree>
    <p:extLst>
      <p:ext uri="{BB962C8B-B14F-4D97-AF65-F5344CB8AC3E}">
        <p14:creationId xmlns:p14="http://schemas.microsoft.com/office/powerpoint/2010/main" val="26635719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Training presentation">
  <a:themeElements>
    <a:clrScheme name="OHS Colors">
      <a:dk1>
        <a:srgbClr val="00395C"/>
      </a:dk1>
      <a:lt1>
        <a:srgbClr val="FFFFFF"/>
      </a:lt1>
      <a:dk2>
        <a:srgbClr val="0069A7"/>
      </a:dk2>
      <a:lt2>
        <a:srgbClr val="E5F5FF"/>
      </a:lt2>
      <a:accent1>
        <a:srgbClr val="00395C"/>
      </a:accent1>
      <a:accent2>
        <a:srgbClr val="FFC000"/>
      </a:accent2>
      <a:accent3>
        <a:srgbClr val="C00000"/>
      </a:accent3>
      <a:accent4>
        <a:srgbClr val="92D050"/>
      </a:accent4>
      <a:accent5>
        <a:srgbClr val="00548E"/>
      </a:accent5>
      <a:accent6>
        <a:srgbClr val="FA004D"/>
      </a:accent6>
      <a:hlink>
        <a:srgbClr val="51C3F9"/>
      </a:hlink>
      <a:folHlink>
        <a:srgbClr val="8E3664"/>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extLst>
    <a:ext uri="{05A4C25C-085E-4340-85A3-A5531E510DB2}">
      <thm15:themeFamily xmlns:thm15="http://schemas.microsoft.com/office/thememl/2012/main" name="Training presentation.potx" id="{7B9FCAFE-DDE5-4198-9987-54DFCAD80598}" vid="{6015A8B0-C387-4E39-945C-0F39E3EB10B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DA768A9AFB0454C8E2598636760A1AA" ma:contentTypeVersion="13" ma:contentTypeDescription="Create a new document." ma:contentTypeScope="" ma:versionID="bfcf8d58d9eb06e8eb4457ff523fe1e1">
  <xsd:schema xmlns:xsd="http://www.w3.org/2001/XMLSchema" xmlns:xs="http://www.w3.org/2001/XMLSchema" xmlns:p="http://schemas.microsoft.com/office/2006/metadata/properties" xmlns:ns3="d6f7ee7b-3d24-4358-8f89-140b5af17933" xmlns:ns4="8118696d-278e-4836-b4e1-acaf722f56ce" targetNamespace="http://schemas.microsoft.com/office/2006/metadata/properties" ma:root="true" ma:fieldsID="271b165c2f76bd5b953981e2d03325b8" ns3:_="" ns4:_="">
    <xsd:import namespace="d6f7ee7b-3d24-4358-8f89-140b5af17933"/>
    <xsd:import namespace="8118696d-278e-4836-b4e1-acaf722f56ce"/>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OCR" minOccurs="0"/>
                <xsd:element ref="ns4:SharedWithUsers" minOccurs="0"/>
                <xsd:element ref="ns4:SharedWithDetails" minOccurs="0"/>
                <xsd:element ref="ns4:SharingHintHash" minOccurs="0"/>
                <xsd:element ref="ns3:MediaServiceLocation" minOccurs="0"/>
                <xsd:element ref="ns3:MediaServiceEventHashCode" minOccurs="0"/>
                <xsd:element ref="ns3:MediaServiceGenerationTim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6f7ee7b-3d24-4358-8f89-140b5af1793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118696d-278e-4836-b4e1-acaf722f56ce"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element name="SharingHintHash" ma:index="15"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8E8EAA8-1481-4D90-8CB8-F22715775E41}">
  <ds:schemaRefs>
    <ds:schemaRef ds:uri="http://schemas.microsoft.com/sharepoint/v3/contenttype/forms"/>
  </ds:schemaRefs>
</ds:datastoreItem>
</file>

<file path=customXml/itemProps2.xml><?xml version="1.0" encoding="utf-8"?>
<ds:datastoreItem xmlns:ds="http://schemas.openxmlformats.org/officeDocument/2006/customXml" ds:itemID="{FFC667B5-395F-471C-B011-4F7A5B0555B1}">
  <ds:schemaRefs>
    <ds:schemaRef ds:uri="8118696d-278e-4836-b4e1-acaf722f56ce"/>
    <ds:schemaRef ds:uri="d6f7ee7b-3d24-4358-8f89-140b5af17933"/>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E3E709F1-6203-4B4B-9302-76E5181DEFCF}">
  <ds:schemaRefs>
    <ds:schemaRef ds:uri="http://schemas.microsoft.com/office/2006/metadata/properties"/>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OHS Blank PPT</Template>
  <TotalTime>21882</TotalTime>
  <Words>481</Words>
  <Application>Microsoft Office PowerPoint</Application>
  <PresentationFormat>Widescreen</PresentationFormat>
  <Paragraphs>72</Paragraphs>
  <Slides>8</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Calibri</vt:lpstr>
      <vt:lpstr>Cambria</vt:lpstr>
      <vt:lpstr>Georgia</vt:lpstr>
      <vt:lpstr>Wingdings</vt:lpstr>
      <vt:lpstr>Wingdings 2</vt:lpstr>
      <vt:lpstr>Training presentation</vt:lpstr>
      <vt:lpstr>Integrating the State Health Improvement Plan (SHIP) and the Facilities and Services Plan (the Plan)  </vt:lpstr>
      <vt:lpstr>What Is the SHIP?</vt:lpstr>
      <vt:lpstr>SHIP Covers 6 Key Measures and 4 Priority Areas</vt:lpstr>
      <vt:lpstr>Approach </vt:lpstr>
      <vt:lpstr>Example 1: Expanding the Plan Narrative</vt:lpstr>
      <vt:lpstr>Example 2: Measuring Status of Initiatives</vt:lpstr>
      <vt:lpstr>Example 2: Measuring Status of Initiatives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Altarum</dc:title>
  <dc:creator>Corwin Rhyan</dc:creator>
  <cp:lastModifiedBy>Neira, Elisa</cp:lastModifiedBy>
  <cp:revision>224</cp:revision>
  <dcterms:created xsi:type="dcterms:W3CDTF">2020-06-03T14:40:20Z</dcterms:created>
  <dcterms:modified xsi:type="dcterms:W3CDTF">2024-01-22T18:30:45Z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0x010100FDA768A9AFB0454C8E2598636760A1AA</vt:lpwstr>
  </property>
</Properties>
</file>