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  <p:sldMasterId id="2147483773" r:id="rId3"/>
  </p:sldMasterIdLst>
  <p:notesMasterIdLst>
    <p:notesMasterId r:id="rId18"/>
  </p:notesMasterIdLst>
  <p:handoutMasterIdLst>
    <p:handoutMasterId r:id="rId19"/>
  </p:handoutMasterIdLst>
  <p:sldIdLst>
    <p:sldId id="312" r:id="rId4"/>
    <p:sldId id="600" r:id="rId5"/>
    <p:sldId id="603" r:id="rId6"/>
    <p:sldId id="604" r:id="rId7"/>
    <p:sldId id="595" r:id="rId8"/>
    <p:sldId id="589" r:id="rId9"/>
    <p:sldId id="593" r:id="rId10"/>
    <p:sldId id="585" r:id="rId11"/>
    <p:sldId id="592" r:id="rId12"/>
    <p:sldId id="588" r:id="rId13"/>
    <p:sldId id="598" r:id="rId14"/>
    <p:sldId id="596" r:id="rId15"/>
    <p:sldId id="590" r:id="rId16"/>
    <p:sldId id="60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E6E6E6"/>
    <a:srgbClr val="003A70"/>
    <a:srgbClr val="00A9E0"/>
    <a:srgbClr val="339966"/>
    <a:srgbClr val="F2A900"/>
    <a:srgbClr val="C5E86C"/>
    <a:srgbClr val="88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767" autoAdjust="0"/>
  </p:normalViewPr>
  <p:slideViewPr>
    <p:cSldViewPr snapToGrid="0" snapToObjects="1">
      <p:cViewPr varScale="1">
        <p:scale>
          <a:sx n="80" d="100"/>
          <a:sy n="80" d="100"/>
        </p:scale>
        <p:origin x="116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341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Geoff_and_Julie\Documents\Chi%20Delta%20Consulting,%20LLC\NEMG%20ACO\Board%20Presentations\Board%20Presentation%2020220315%202021Q4\Quality%20HIstory%20PUF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9930191728754"/>
          <c:y val="2.8462499198500881E-2"/>
          <c:w val="0.84064404002097792"/>
          <c:h val="0.79402040240931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78</c:v>
                </c:pt>
                <c:pt idx="1">
                  <c:v>77</c:v>
                </c:pt>
                <c:pt idx="2">
                  <c:v>41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A-4AD1-91F7-E95EF56C8D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A-4AD1-91F7-E95EF56C8D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</c:formatCode>
                <c:ptCount val="4"/>
                <c:pt idx="0">
                  <c:v>34</c:v>
                </c:pt>
                <c:pt idx="1">
                  <c:v>40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A-4AD1-91F7-E95EF56C8D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</c:formatCode>
                <c:ptCount val="4"/>
                <c:pt idx="0">
                  <c:v>70</c:v>
                </c:pt>
                <c:pt idx="1">
                  <c:v>18</c:v>
                </c:pt>
                <c:pt idx="2">
                  <c:v>9</c:v>
                </c:pt>
                <c:pt idx="3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A-4AD1-91F7-E95EF56C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525792"/>
        <c:axId val="-5526880"/>
      </c:barChart>
      <c:catAx>
        <c:axId val="-55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26880"/>
        <c:crosses val="autoZero"/>
        <c:auto val="1"/>
        <c:lblAlgn val="ctr"/>
        <c:lblOffset val="100"/>
        <c:noMultiLvlLbl val="0"/>
      </c:catAx>
      <c:valAx>
        <c:axId val="-55268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2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9930191728754"/>
          <c:y val="2.8462499198500881E-2"/>
          <c:w val="0.84064404002097792"/>
          <c:h val="0.79402040240931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75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E-4507-A30F-93EB34B411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E-4507-A30F-93EB34B411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34</c:v>
                </c:pt>
                <c:pt idx="2">
                  <c:v>46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E-4507-A30F-93EB34B411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7</c:v>
                </c:pt>
                <c:pt idx="3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2E-4507-A30F-93EB34B41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527968"/>
        <c:axId val="-5536128"/>
      </c:barChart>
      <c:catAx>
        <c:axId val="-55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36128"/>
        <c:crosses val="autoZero"/>
        <c:auto val="1"/>
        <c:lblAlgn val="ctr"/>
        <c:lblOffset val="100"/>
        <c:noMultiLvlLbl val="0"/>
      </c:catAx>
      <c:valAx>
        <c:axId val="-5536128"/>
        <c:scaling>
          <c:orientation val="minMax"/>
          <c:max val="3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2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Average Quality Scores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'Quality Scores'!$A$936</c:f>
              <c:strCache>
                <c:ptCount val="1"/>
                <c:pt idx="0">
                  <c:v>NEMG ACO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8178654203312347E-2"/>
                  <c:y val="2.9344075046174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50-4C45-8434-36CF688E9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Scores'!$D$935:$H$935</c:f>
              <c:strCache>
                <c:ptCount val="5"/>
                <c:pt idx="0">
                  <c:v> PY2016 </c:v>
                </c:pt>
                <c:pt idx="1">
                  <c:v> PY2017 </c:v>
                </c:pt>
                <c:pt idx="2">
                  <c:v> PY2018 </c:v>
                </c:pt>
                <c:pt idx="3">
                  <c:v> PY2019 </c:v>
                </c:pt>
                <c:pt idx="4">
                  <c:v> PY2020 </c:v>
                </c:pt>
              </c:strCache>
            </c:strRef>
          </c:cat>
          <c:val>
            <c:numRef>
              <c:f>'Quality Scores'!$D$936:$H$936</c:f>
              <c:numCache>
                <c:formatCode>_(* #,##0.00_);_(* \(#,##0.00\);_(* "-"??_);_(@_)</c:formatCode>
                <c:ptCount val="5"/>
                <c:pt idx="0">
                  <c:v>98.83</c:v>
                </c:pt>
                <c:pt idx="1">
                  <c:v>86.65</c:v>
                </c:pt>
                <c:pt idx="2">
                  <c:v>91.51</c:v>
                </c:pt>
                <c:pt idx="3">
                  <c:v>94.81</c:v>
                </c:pt>
                <c:pt idx="4">
                  <c:v>98.44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D-1544-806C-517225B9908C}"/>
            </c:ext>
          </c:extLst>
        </c:ser>
        <c:ser>
          <c:idx val="1"/>
          <c:order val="1"/>
          <c:tx>
            <c:strRef>
              <c:f>'Quality Scores'!$A$937</c:f>
              <c:strCache>
                <c:ptCount val="1"/>
                <c:pt idx="0">
                  <c:v>All CT/RI ACOs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cat>
            <c:strRef>
              <c:f>'Quality Scores'!$D$935:$H$935</c:f>
              <c:strCache>
                <c:ptCount val="5"/>
                <c:pt idx="0">
                  <c:v> PY2016 </c:v>
                </c:pt>
                <c:pt idx="1">
                  <c:v> PY2017 </c:v>
                </c:pt>
                <c:pt idx="2">
                  <c:v> PY2018 </c:v>
                </c:pt>
                <c:pt idx="3">
                  <c:v> PY2019 </c:v>
                </c:pt>
                <c:pt idx="4">
                  <c:v> PY2020 </c:v>
                </c:pt>
              </c:strCache>
            </c:strRef>
          </c:cat>
          <c:val>
            <c:numRef>
              <c:f>'Quality Scores'!$D$937:$H$937</c:f>
              <c:numCache>
                <c:formatCode>_(* #,##0.00_);_(* \(#,##0.00\);_(* "-"??_);_(@_)</c:formatCode>
                <c:ptCount val="5"/>
                <c:pt idx="0">
                  <c:v>93.88</c:v>
                </c:pt>
                <c:pt idx="1">
                  <c:v>87.279090909090897</c:v>
                </c:pt>
                <c:pt idx="2">
                  <c:v>87.916363636363656</c:v>
                </c:pt>
                <c:pt idx="3">
                  <c:v>94.585384615384626</c:v>
                </c:pt>
                <c:pt idx="4">
                  <c:v>97.446666666666673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D-1544-806C-517225B9908C}"/>
            </c:ext>
          </c:extLst>
        </c:ser>
        <c:ser>
          <c:idx val="2"/>
          <c:order val="2"/>
          <c:tx>
            <c:strRef>
              <c:f>'Quality Scores'!$A$938</c:f>
              <c:strCache>
                <c:ptCount val="1"/>
                <c:pt idx="0">
                  <c:v>All ACOs</c:v>
                </c:pt>
              </c:strCache>
            </c:strRef>
          </c:tx>
          <c:spPr>
            <a:ln w="38100" cap="rnd">
              <a:solidFill>
                <a:srgbClr val="C0504D"/>
              </a:solidFill>
              <a:round/>
            </a:ln>
            <a:effectLst/>
          </c:spPr>
          <c:marker>
            <c:symbol val="none"/>
          </c:marker>
          <c:cat>
            <c:strRef>
              <c:f>'Quality Scores'!$D$935:$H$935</c:f>
              <c:strCache>
                <c:ptCount val="5"/>
                <c:pt idx="0">
                  <c:v> PY2016 </c:v>
                </c:pt>
                <c:pt idx="1">
                  <c:v> PY2017 </c:v>
                </c:pt>
                <c:pt idx="2">
                  <c:v> PY2018 </c:v>
                </c:pt>
                <c:pt idx="3">
                  <c:v> PY2019 </c:v>
                </c:pt>
                <c:pt idx="4">
                  <c:v> PY2020 </c:v>
                </c:pt>
              </c:strCache>
            </c:strRef>
          </c:cat>
          <c:val>
            <c:numRef>
              <c:f>'Quality Scores'!$D$938:$H$938</c:f>
              <c:numCache>
                <c:formatCode>_(* #,##0.00_);_(* \(#,##0.00\);_(* "-"??_);_(@_)</c:formatCode>
                <c:ptCount val="5"/>
                <c:pt idx="0">
                  <c:v>93.034487951807193</c:v>
                </c:pt>
                <c:pt idx="1">
                  <c:v>90.462898936170276</c:v>
                </c:pt>
                <c:pt idx="2">
                  <c:v>90.896276346604196</c:v>
                </c:pt>
                <c:pt idx="3">
                  <c:v>94.331322645290101</c:v>
                </c:pt>
                <c:pt idx="4">
                  <c:v>97.658589473684373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FD-1544-806C-517225B99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5142064"/>
        <c:axId val="1395143712"/>
      </c:lineChart>
      <c:catAx>
        <c:axId val="13951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143712"/>
        <c:crosses val="autoZero"/>
        <c:auto val="1"/>
        <c:lblAlgn val="ctr"/>
        <c:lblOffset val="100"/>
        <c:noMultiLvlLbl val="0"/>
      </c:catAx>
      <c:valAx>
        <c:axId val="139514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1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0.34599</cdr:x>
      <cdr:y>0.35164</cdr:y>
    </cdr:from>
    <cdr:to>
      <cdr:x>0.52172</cdr:x>
      <cdr:y>0.45884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90415" y="1161433"/>
          <a:ext cx="655410" cy="35407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27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>
              <a:solidFill>
                <a:srgbClr val="1F497D"/>
              </a:solidFill>
              <a:latin typeface="Calibri"/>
            </a:rPr>
            <a:t>21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rPr>
            <a:t>%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rgbClr val="1F497D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4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5C4A-82B8-4FE5-B883-5FE1BA3A173F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5148-EA4A-420F-97A0-C6A169658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BCFBBB-B76C-4F89-A13B-14C04E8354BE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77FE5C-BCED-4B75-9E8D-FDF9E4D020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D5797-9655-47C0-AE49-69936F5CE3F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A8D5A-B74C-487B-B521-643FD3011A5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09" y="4836376"/>
            <a:ext cx="2643092" cy="40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a membership for 2019.  You can see we have almost an equal distribution between government programs (Medicare and Medicaid) and commercial.</a:t>
            </a:r>
          </a:p>
          <a:p>
            <a:endParaRPr lang="en-US" dirty="0"/>
          </a:p>
          <a:p>
            <a:r>
              <a:rPr lang="en-US" dirty="0"/>
              <a:t>They all are risk adjusted in their shared savings programs.  That means if the population is sicker than average, there is more dollars needed to manage their care.</a:t>
            </a:r>
          </a:p>
          <a:p>
            <a:endParaRPr lang="en-US" dirty="0"/>
          </a:p>
          <a:p>
            <a:r>
              <a:rPr lang="en-US" dirty="0"/>
              <a:t>Similarly, if the population is less sick, less money is expected to be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54118">
              <a:defRPr/>
            </a:pPr>
            <a:fld id="{778EA230-A7F6-4EA5-AC25-D77AEAB88F4B}" type="slidenum">
              <a:rPr lang="en-US" smtClean="0">
                <a:solidFill>
                  <a:prstClr val="black"/>
                </a:solidFill>
              </a:rPr>
              <a:pPr defTabSz="554118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5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3784600"/>
            <a:ext cx="10363200" cy="0"/>
          </a:xfrm>
          <a:prstGeom prst="line">
            <a:avLst/>
          </a:prstGeom>
          <a:ln>
            <a:solidFill>
              <a:srgbClr val="003A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42259"/>
            <a:ext cx="103632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 b="1" i="0">
                <a:solidFill>
                  <a:srgbClr val="003A70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5936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200">
                <a:solidFill>
                  <a:srgbClr val="00A9E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77904" y="3907760"/>
            <a:ext cx="1029969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77" y="520449"/>
            <a:ext cx="1634450" cy="15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56467"/>
            <a:ext cx="10363200" cy="55635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5936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6016752"/>
            <a:ext cx="594359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9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28051"/>
            <a:ext cx="10363200" cy="584775"/>
          </a:xfrm>
        </p:spPr>
        <p:txBody>
          <a:bodyPr>
            <a:spAutoFit/>
          </a:bodyPr>
          <a:lstStyle>
            <a:lvl1pPr algn="l">
              <a:defRPr sz="3200" b="1" i="0">
                <a:solidFill>
                  <a:srgbClr val="003A70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593607"/>
          </a:xfrm>
        </p:spPr>
        <p:txBody>
          <a:bodyPr>
            <a:spAutoFit/>
          </a:bodyPr>
          <a:lstStyle>
            <a:lvl1pPr marL="0" indent="0" algn="l">
              <a:buNone/>
              <a:defRPr sz="3200">
                <a:solidFill>
                  <a:srgbClr val="00A9E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7904" y="3907760"/>
            <a:ext cx="10299697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Month, day year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784574"/>
            <a:ext cx="103632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3784574"/>
            <a:ext cx="103632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47" y="529516"/>
            <a:ext cx="1268854" cy="12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3784600"/>
            <a:ext cx="10363200" cy="0"/>
          </a:xfrm>
          <a:prstGeom prst="line">
            <a:avLst/>
          </a:prstGeom>
          <a:ln>
            <a:solidFill>
              <a:srgbClr val="003A7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42259"/>
            <a:ext cx="103632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 b="1" i="0">
                <a:solidFill>
                  <a:srgbClr val="003A70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5936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200">
                <a:solidFill>
                  <a:srgbClr val="00A9E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77904" y="3907760"/>
            <a:ext cx="1029969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77" y="520449"/>
            <a:ext cx="1634450" cy="15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457200" indent="-228600">
              <a:buFont typeface="Wingdings" panose="05000000000000000000" pitchFamily="2" charset="2"/>
              <a:buChar char="§"/>
              <a:defRPr/>
            </a:lvl2pPr>
            <a:lvl3pPr marL="914400" indent="-228600">
              <a:buFont typeface="Arial" panose="020B0604020202020204" pitchFamily="34" charset="0"/>
              <a:buChar char="−"/>
              <a:defRPr/>
            </a:lvl3pPr>
            <a:lvl4pPr marL="1371600" indent="-228600">
              <a:buFont typeface="Wingdings" panose="05000000000000000000" pitchFamily="2" charset="2"/>
              <a:buChar char="§"/>
              <a:defRPr/>
            </a:lvl4pPr>
            <a:lvl5pPr marL="18288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8014"/>
            <a:ext cx="5384800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8014"/>
            <a:ext cx="5384800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8556"/>
            <a:ext cx="5386917" cy="4001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8666"/>
            <a:ext cx="5386917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8556"/>
            <a:ext cx="5389033" cy="4001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8666"/>
            <a:ext cx="5389033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000" r="12222" b="18000"/>
          <a:stretch/>
        </p:blipFill>
        <p:spPr>
          <a:xfrm>
            <a:off x="10905014" y="6016752"/>
            <a:ext cx="677386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on, Mission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674" y="221539"/>
            <a:ext cx="5827872" cy="63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674" y="230684"/>
            <a:ext cx="5776596" cy="63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50" y="221540"/>
            <a:ext cx="6051844" cy="63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3669546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noFill/>
              </a:ln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480704"/>
            <a:ext cx="10363200" cy="707886"/>
          </a:xfrm>
        </p:spPr>
        <p:txBody>
          <a:bodyPr>
            <a:sp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3161400"/>
            <a:ext cx="103632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rgbClr val="00A9E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7904" y="3907760"/>
            <a:ext cx="10299696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587" y="3694504"/>
            <a:ext cx="12181413" cy="0"/>
          </a:xfrm>
          <a:prstGeom prst="line">
            <a:avLst/>
          </a:prstGeom>
          <a:ln>
            <a:solidFill>
              <a:srgbClr val="F2A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YNHHS_NEMG_v_ko_rgb_livetype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47" y="529516"/>
            <a:ext cx="1268853" cy="12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56467"/>
            <a:ext cx="10363200" cy="55635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5936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6016752"/>
            <a:ext cx="594359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77231"/>
            <a:ext cx="10363200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00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30B4-ABE2-4A9D-B6ED-64C3F2353DF7}" type="datetime1">
              <a:rPr lang="en-US"/>
              <a:pPr>
                <a:defRPr/>
              </a:pPr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1FE7-078C-45F1-A6F4-0FEBD416B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3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6469"/>
            <a:ext cx="10363200" cy="55635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003A70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2"/>
            <a:ext cx="10363200" cy="5936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A9E0"/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7905" y="3907760"/>
            <a:ext cx="4519083" cy="889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Month, day year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784574"/>
            <a:ext cx="103632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14400" y="3784574"/>
            <a:ext cx="103632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8334" y="419619"/>
            <a:ext cx="917661" cy="8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05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125000"/>
              <a:buFont typeface="Arial" panose="020B0604020202020204" pitchFamily="34" charset="0"/>
              <a:buChar char="•"/>
              <a:defRPr/>
            </a:lvl1pPr>
            <a:lvl2pPr marL="557213" indent="-214313">
              <a:buFont typeface="Wingdings" panose="05000000000000000000" pitchFamily="2" charset="2"/>
              <a:buChar char="§"/>
              <a:defRPr/>
            </a:lvl2pPr>
            <a:lvl4pPr marL="1200150" indent="-171450">
              <a:buFont typeface="Courier New" panose="02070309020205020404" pitchFamily="49" charset="0"/>
              <a:buChar char="o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7"/>
            <a:ext cx="2844800" cy="365125"/>
          </a:xfrm>
        </p:spPr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4901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8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4901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4901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56469"/>
            <a:ext cx="10363200" cy="55635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2"/>
            <a:ext cx="10363200" cy="5936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31" y="6155120"/>
            <a:ext cx="665580" cy="6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4901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5348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457200" indent="-228600">
              <a:buFont typeface="Wingdings" panose="05000000000000000000" pitchFamily="2" charset="2"/>
              <a:buChar char="§"/>
              <a:defRPr/>
            </a:lvl2pPr>
            <a:lvl3pPr marL="914400" indent="-228600">
              <a:buFont typeface="Arial" panose="020B0604020202020204" pitchFamily="34" charset="0"/>
              <a:buChar char="−"/>
              <a:defRPr/>
            </a:lvl3pPr>
            <a:lvl4pPr marL="1371600" indent="-228600">
              <a:buFont typeface="Wingdings" panose="05000000000000000000" pitchFamily="2" charset="2"/>
              <a:buChar char="§"/>
              <a:defRPr/>
            </a:lvl4pPr>
            <a:lvl5pPr marL="18288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7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" y="1211667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44012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9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3" y="6154901"/>
            <a:ext cx="706349" cy="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6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8014"/>
            <a:ext cx="5384800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8014"/>
            <a:ext cx="5384800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211263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8556"/>
            <a:ext cx="5386917" cy="4001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8666"/>
            <a:ext cx="5386917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8556"/>
            <a:ext cx="5389033" cy="4001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8666"/>
            <a:ext cx="5389033" cy="1938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016752"/>
            <a:ext cx="594360" cy="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on, Mission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674" y="221539"/>
            <a:ext cx="5827872" cy="63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674" y="230684"/>
            <a:ext cx="5776596" cy="63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560" y="221540"/>
            <a:ext cx="7796824" cy="63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1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3669546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noFill/>
              </a:ln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480704"/>
            <a:ext cx="10363200" cy="707886"/>
          </a:xfrm>
        </p:spPr>
        <p:txBody>
          <a:bodyPr>
            <a:sp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3161400"/>
            <a:ext cx="103632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rgbClr val="00A9E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7904" y="3907760"/>
            <a:ext cx="10299696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587" y="3694504"/>
            <a:ext cx="12181413" cy="0"/>
          </a:xfrm>
          <a:prstGeom prst="line">
            <a:avLst/>
          </a:prstGeom>
          <a:ln>
            <a:solidFill>
              <a:srgbClr val="F2A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YNHHS_NEMG_v_ko_rgb_live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47" y="529516"/>
            <a:ext cx="1268853" cy="12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4201"/>
            <a:ext cx="1097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8014"/>
            <a:ext cx="1097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3A70"/>
          </a:solidFill>
          <a:latin typeface="Arial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84201"/>
            <a:ext cx="1097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8014"/>
            <a:ext cx="1097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34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3A70"/>
          </a:solidFill>
          <a:latin typeface="Arial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3A70"/>
          </a:solidFill>
          <a:latin typeface="Arial" panose="020B0604020202020204" pitchFamily="34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A70"/>
                </a:solidFill>
                <a:latin typeface="Arial"/>
              </a:defRPr>
            </a:lvl1pPr>
          </a:lstStyle>
          <a:p>
            <a:pPr defTabSz="342900">
              <a:defRPr/>
            </a:pPr>
            <a:fld id="{B0198CFB-4A78-494E-B655-411695D5DB47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3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100" kern="1200" baseline="0">
          <a:solidFill>
            <a:srgbClr val="003A70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oms.gov/medicare-shared-savings-program/performance-year-financial-and-quality-results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14400" y="2603815"/>
            <a:ext cx="10363200" cy="584775"/>
          </a:xfrm>
        </p:spPr>
        <p:txBody>
          <a:bodyPr/>
          <a:lstStyle/>
          <a:p>
            <a:pPr lvl="0"/>
            <a:r>
              <a:rPr lang="en-US" sz="3200" dirty="0"/>
              <a:t>Yale New Haven Health System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Northeast Medical Group (NEMG)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7904" y="3907760"/>
            <a:ext cx="10299696" cy="4047262"/>
          </a:xfrm>
        </p:spPr>
        <p:txBody>
          <a:bodyPr/>
          <a:lstStyle/>
          <a:p>
            <a:r>
              <a:rPr lang="en-US" sz="1800" dirty="0"/>
              <a:t>August 11, 2022</a:t>
            </a:r>
          </a:p>
          <a:p>
            <a:endParaRPr lang="en-US" sz="1800" dirty="0"/>
          </a:p>
          <a:p>
            <a:r>
              <a:rPr lang="en-US" sz="1800" dirty="0"/>
              <a:t>Richard Goldstein, MD, PhD, MHCM, FACS</a:t>
            </a:r>
          </a:p>
          <a:p>
            <a:r>
              <a:rPr lang="en-US" sz="1800" dirty="0"/>
              <a:t>Chief Medical Officer and President (Interim)</a:t>
            </a:r>
          </a:p>
          <a:p>
            <a:r>
              <a:rPr lang="en-US" sz="1800" dirty="0"/>
              <a:t>VP, Yale New Haven Health System</a:t>
            </a:r>
          </a:p>
          <a:p>
            <a:endParaRPr lang="en-US" sz="1800" dirty="0"/>
          </a:p>
          <a:p>
            <a:r>
              <a:rPr lang="en-US" sz="1800" dirty="0"/>
              <a:t>Aimee Derry, MHA</a:t>
            </a:r>
          </a:p>
          <a:p>
            <a:r>
              <a:rPr lang="en-US" sz="1800" dirty="0"/>
              <a:t>VP, Business Development 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969"/>
            <a:ext cx="10972800" cy="954107"/>
          </a:xfrm>
        </p:spPr>
        <p:txBody>
          <a:bodyPr/>
          <a:lstStyle/>
          <a:p>
            <a:r>
              <a:rPr lang="en-US" dirty="0"/>
              <a:t>Calendar Year 2021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United Healthcare (UHC)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1524000"/>
            <a:ext cx="10684061" cy="43580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81200" y="1524000"/>
            <a:ext cx="196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14,358 Membership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67" y="153969"/>
            <a:ext cx="1747626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5" y="153969"/>
            <a:ext cx="11517922" cy="954107"/>
          </a:xfrm>
        </p:spPr>
        <p:txBody>
          <a:bodyPr/>
          <a:lstStyle/>
          <a:p>
            <a:r>
              <a:rPr lang="en-US" dirty="0"/>
              <a:t>What do our patients think of us?  Past 8 months of Press Ganey data for the NEMG Ambulatory Clinical Practices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60" y="1389185"/>
            <a:ext cx="11451680" cy="480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89985" y="2206869"/>
            <a:ext cx="729761" cy="3956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57747" y="4724400"/>
            <a:ext cx="729761" cy="3956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766539" y="5545015"/>
            <a:ext cx="729761" cy="3956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0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653"/>
            <a:ext cx="10972800" cy="523875"/>
          </a:xfrm>
        </p:spPr>
        <p:txBody>
          <a:bodyPr/>
          <a:lstStyle/>
          <a:p>
            <a:r>
              <a:rPr lang="en-US" dirty="0"/>
              <a:t>In what ways do physicians find value in NEMG?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8705"/>
            <a:ext cx="10972800" cy="606319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Practice Support</a:t>
            </a:r>
            <a:r>
              <a:rPr lang="en-US" sz="1800" dirty="0"/>
              <a:t>:  </a:t>
            </a:r>
          </a:p>
          <a:p>
            <a:r>
              <a:rPr lang="en-US" sz="1700" dirty="0"/>
              <a:t>Key drivers for burnout related to the Electronic Health Record</a:t>
            </a:r>
          </a:p>
          <a:p>
            <a:r>
              <a:rPr lang="en-US" sz="1700" dirty="0"/>
              <a:t>In-basket message support to better serve our patients </a:t>
            </a:r>
          </a:p>
          <a:p>
            <a:r>
              <a:rPr lang="en-US" sz="1700" dirty="0"/>
              <a:t>Innovative on-call support </a:t>
            </a:r>
          </a:p>
          <a:p>
            <a:r>
              <a:rPr lang="en-US" sz="1700" dirty="0"/>
              <a:t>Mentors and “coffee buddies” for new clinicians</a:t>
            </a:r>
          </a:p>
          <a:p>
            <a:r>
              <a:rPr lang="en-US" sz="1700" dirty="0"/>
              <a:t>A formal on-boarding programs</a:t>
            </a:r>
          </a:p>
          <a:p>
            <a:r>
              <a:rPr lang="en-US" sz="1700" dirty="0"/>
              <a:t>Malpractice Insurance is provided by the group</a:t>
            </a:r>
          </a:p>
          <a:p>
            <a:r>
              <a:rPr lang="en-US" sz="1700" dirty="0"/>
              <a:t>Bring best practices for safety to our physicians via our Insurance Captive (MCIC)</a:t>
            </a:r>
          </a:p>
          <a:p>
            <a:pPr marL="0" indent="0">
              <a:buNone/>
            </a:pPr>
            <a:r>
              <a:rPr lang="en-US" sz="1800" b="1" dirty="0"/>
              <a:t>Opportunities for Teaching, Research, and On-going Education:</a:t>
            </a:r>
          </a:p>
          <a:p>
            <a:r>
              <a:rPr lang="en-US" sz="1700" dirty="0"/>
              <a:t>Educational opportunities through the Yale School of Medicine</a:t>
            </a:r>
          </a:p>
          <a:p>
            <a:r>
              <a:rPr lang="en-US" sz="1700" dirty="0"/>
              <a:t>Opportunities for clinical faculty appointments in the Yale School of Medicine</a:t>
            </a:r>
          </a:p>
          <a:p>
            <a:r>
              <a:rPr lang="en-US" sz="1700" dirty="0"/>
              <a:t>Recognition of the value of teaching </a:t>
            </a:r>
          </a:p>
          <a:p>
            <a:pPr lvl="1"/>
            <a:r>
              <a:rPr lang="en-US" sz="1700" dirty="0"/>
              <a:t>Preceptorships</a:t>
            </a:r>
          </a:p>
          <a:p>
            <a:pPr lvl="1"/>
            <a:r>
              <a:rPr lang="en-US" sz="1700" dirty="0"/>
              <a:t>Active education in how to be better teachers</a:t>
            </a:r>
          </a:p>
          <a:p>
            <a:r>
              <a:rPr lang="en-US" sz="1700" dirty="0"/>
              <a:t>Opportunities to participate in translational research</a:t>
            </a:r>
          </a:p>
          <a:p>
            <a:r>
              <a:rPr lang="en-US" sz="1700" dirty="0"/>
              <a:t>New research on risk factors and mortality in our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0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75940"/>
            <a:ext cx="10363200" cy="461665"/>
          </a:xfrm>
        </p:spPr>
        <p:txBody>
          <a:bodyPr/>
          <a:lstStyle/>
          <a:p>
            <a:r>
              <a:rPr lang="en-US" sz="2400" dirty="0"/>
              <a:t>How do Physicians and/or Groups become part of NEMG?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7903" y="3886200"/>
            <a:ext cx="10364173" cy="369332"/>
          </a:xfrm>
        </p:spPr>
        <p:txBody>
          <a:bodyPr/>
          <a:lstStyle/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968667" y="5144125"/>
            <a:ext cx="5572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  <a:defRPr sz="2000" kern="1200" baseline="0">
                <a:solidFill>
                  <a:srgbClr val="003A70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623" y="2338754"/>
            <a:ext cx="5635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</a:t>
            </a:r>
          </a:p>
          <a:p>
            <a:endParaRPr lang="en-US" sz="3200" dirty="0"/>
          </a:p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237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NEMG 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4496"/>
            <a:ext cx="10972800" cy="6093976"/>
          </a:xfrm>
        </p:spPr>
        <p:txBody>
          <a:bodyPr/>
          <a:lstStyle/>
          <a:p>
            <a:r>
              <a:rPr lang="en-US" b="0" dirty="0"/>
              <a:t>NEMG is a Non-Profit Medical Foundation launched around 2010</a:t>
            </a:r>
          </a:p>
          <a:p>
            <a:endParaRPr lang="en-US" b="0" dirty="0"/>
          </a:p>
          <a:p>
            <a:r>
              <a:rPr lang="en-US" b="0" dirty="0"/>
              <a:t>NEMG is an of affiliate of Yale New Haven Health System. </a:t>
            </a:r>
          </a:p>
          <a:p>
            <a:endParaRPr lang="en-US" b="0" dirty="0"/>
          </a:p>
          <a:p>
            <a:r>
              <a:rPr lang="en-US" b="0" dirty="0"/>
              <a:t>Originally comprised of approximately 200 clinicians</a:t>
            </a:r>
          </a:p>
          <a:p>
            <a:endParaRPr lang="en-US" b="0" dirty="0"/>
          </a:p>
          <a:p>
            <a:r>
              <a:rPr lang="en-US" b="0" dirty="0"/>
              <a:t>The CEO/President is a physician; NEMG is a physician-led organization</a:t>
            </a:r>
          </a:p>
          <a:p>
            <a:endParaRPr lang="en-US" b="0" dirty="0"/>
          </a:p>
          <a:p>
            <a:r>
              <a:rPr lang="en-US" b="0" dirty="0"/>
              <a:t>There is a formal Board of Directors of which the majority are physicians; the Chairman of the Board is a physician not employed by the Yale New Haven Health System</a:t>
            </a:r>
          </a:p>
          <a:p>
            <a:endParaRPr lang="en-US" b="0" dirty="0"/>
          </a:p>
          <a:p>
            <a:r>
              <a:rPr lang="en-US" b="0" dirty="0"/>
              <a:t>Current Board makeup: 7 physicians out of a total of 11 Directors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326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5D2E-FD49-A868-B49B-4AF42766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Vision, Mission and Values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19B8291-44BB-D937-D11E-0D35F47A4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 r="15253"/>
          <a:stretch/>
        </p:blipFill>
        <p:spPr bwMode="auto">
          <a:xfrm>
            <a:off x="2914072" y="1746674"/>
            <a:ext cx="6363855" cy="49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58E67-557B-DFB2-11AE-6E8B6691D809}"/>
              </a:ext>
            </a:extLst>
          </p:cNvPr>
          <p:cNvSpPr txBox="1"/>
          <p:nvPr/>
        </p:nvSpPr>
        <p:spPr>
          <a:xfrm>
            <a:off x="609600" y="1270608"/>
            <a:ext cx="1082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Northeast Medical Group (NEMG) is committed to innovation and excellence in patient care, teaching and service to our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284D2-F8ED-5459-2842-FA220DB23298}"/>
              </a:ext>
            </a:extLst>
          </p:cNvPr>
          <p:cNvSpPr txBox="1"/>
          <p:nvPr/>
        </p:nvSpPr>
        <p:spPr>
          <a:xfrm>
            <a:off x="618840" y="2189018"/>
            <a:ext cx="45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vision and values are also aligned with Yale New Haven Health (YNHH)</a:t>
            </a:r>
          </a:p>
        </p:txBody>
      </p:sp>
    </p:spTree>
    <p:extLst>
      <p:ext uri="{BB962C8B-B14F-4D97-AF65-F5344CB8AC3E}">
        <p14:creationId xmlns:p14="http://schemas.microsoft.com/office/powerpoint/2010/main" val="9014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2249650" y="2090531"/>
          <a:ext cx="3729644" cy="330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51736"/>
              </p:ext>
            </p:extLst>
          </p:nvPr>
        </p:nvGraphicFramePr>
        <p:xfrm>
          <a:off x="2783941" y="4969515"/>
          <a:ext cx="3195354" cy="4783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Primary Care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Community Based Specialists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Hospital Based Specialists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Hospitalists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900" y="1232412"/>
            <a:ext cx="34205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</a:rPr>
              <a:t>Employed &amp; PSA Clinicians</a:t>
            </a:r>
            <a:r>
              <a:rPr lang="en-US" i="1" baseline="30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783940" y="2887455"/>
            <a:ext cx="643674" cy="3364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29%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6562" y="417111"/>
            <a:ext cx="8229600" cy="830997"/>
          </a:xfrm>
        </p:spPr>
        <p:txBody>
          <a:bodyPr/>
          <a:lstStyle/>
          <a:p>
            <a:r>
              <a:rPr lang="en-US" dirty="0"/>
              <a:t>Northeast Medical Group</a:t>
            </a:r>
            <a:br>
              <a:rPr lang="en-US" dirty="0"/>
            </a:br>
            <a:r>
              <a:rPr lang="en-US" sz="2000" i="1" dirty="0">
                <a:solidFill>
                  <a:srgbClr val="00B0F0"/>
                </a:solidFill>
              </a:rPr>
              <a:t>Clinical Depth &amp; Breadth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5879" y="5621831"/>
            <a:ext cx="59559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Calibri"/>
              </a:rPr>
              <a:t>707 Physicians + 471 APCs = 1,178 Total Billing Clinicians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5409" y="6050473"/>
            <a:ext cx="76968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 i="1" baseline="30000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b="1" i="1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>
              <a:defRPr/>
            </a:pPr>
            <a:r>
              <a:rPr lang="en-US" sz="900" i="1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current FYTD22 August Roster</a:t>
            </a:r>
          </a:p>
          <a:p>
            <a:pPr>
              <a:defRPr/>
            </a:pPr>
            <a:r>
              <a:rPr lang="en-US" sz="900" i="1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Document: NEMG Provider Roster July 2022</a:t>
            </a:r>
          </a:p>
          <a:p>
            <a:pPr>
              <a:defRPr/>
            </a:pPr>
            <a:r>
              <a:rPr lang="en-US" sz="900" i="1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set includes Physicians (MD, DO, DPM) and APC (APRN, PA, NP) </a:t>
            </a:r>
          </a:p>
          <a:p>
            <a:pPr>
              <a:defRPr/>
            </a:pPr>
            <a:r>
              <a:rPr lang="en-US" sz="900" i="1" dirty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both employed and PSA clinicians (Unit of Measure: Headcount)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6090129" y="2118065"/>
          <a:ext cx="3729644" cy="32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7916"/>
              </p:ext>
            </p:extLst>
          </p:nvPr>
        </p:nvGraphicFramePr>
        <p:xfrm>
          <a:off x="6564305" y="4970779"/>
          <a:ext cx="3374826" cy="4783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Primary Care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Community Based Specialists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Hospital Based Specialists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Hospitalists</a:t>
                      </a:r>
                    </a:p>
                  </a:txBody>
                  <a:tcPr marL="66875" marR="66875" marT="33427" marB="3342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47523" y="1636173"/>
            <a:ext cx="31338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Calibri"/>
              </a:rPr>
              <a:t>Physicians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8002" y="1636173"/>
            <a:ext cx="31338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Calibri"/>
              </a:rPr>
              <a:t>APCs</a:t>
            </a:r>
          </a:p>
        </p:txBody>
      </p:sp>
      <p:sp>
        <p:nvSpPr>
          <p:cNvPr id="27" name="Oval 26"/>
          <p:cNvSpPr/>
          <p:nvPr/>
        </p:nvSpPr>
        <p:spPr>
          <a:xfrm>
            <a:off x="4343918" y="3913494"/>
            <a:ext cx="636773" cy="339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9%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24962" y="2224041"/>
            <a:ext cx="645535" cy="3331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41%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43817" y="3588021"/>
            <a:ext cx="625892" cy="346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18%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25981" y="3713545"/>
            <a:ext cx="603814" cy="346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16%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91272" y="3252195"/>
            <a:ext cx="643674" cy="325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28%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85930" y="2829850"/>
            <a:ext cx="643674" cy="3742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37%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5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3300"/>
            <a:ext cx="11260015" cy="954107"/>
          </a:xfrm>
        </p:spPr>
        <p:txBody>
          <a:bodyPr/>
          <a:lstStyle/>
          <a:p>
            <a:r>
              <a:rPr lang="en-US" dirty="0"/>
              <a:t>NEMG is able to focus considerable resources on Quality and Safety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1352" r="5660" b="7633"/>
          <a:stretch/>
        </p:blipFill>
        <p:spPr>
          <a:xfrm>
            <a:off x="2572326" y="1289864"/>
            <a:ext cx="5994400" cy="544483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B5BB0-1E6F-1525-7733-4498D9764794}"/>
              </a:ext>
            </a:extLst>
          </p:cNvPr>
          <p:cNvSpPr txBox="1"/>
          <p:nvPr/>
        </p:nvSpPr>
        <p:spPr>
          <a:xfrm>
            <a:off x="4230255" y="5138645"/>
            <a:ext cx="1754909" cy="8589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E49B8-5691-27B2-6D1B-0F1A0734BC72}"/>
              </a:ext>
            </a:extLst>
          </p:cNvPr>
          <p:cNvSpPr txBox="1"/>
          <p:nvPr/>
        </p:nvSpPr>
        <p:spPr>
          <a:xfrm>
            <a:off x="5985164" y="2401455"/>
            <a:ext cx="785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F90FBF-9E65-09A0-0D9D-6758178CAFB4}"/>
              </a:ext>
            </a:extLst>
          </p:cNvPr>
          <p:cNvCxnSpPr>
            <a:cxnSpLocks/>
          </p:cNvCxnSpPr>
          <p:nvPr/>
        </p:nvCxnSpPr>
        <p:spPr>
          <a:xfrm>
            <a:off x="8109527" y="1616368"/>
            <a:ext cx="341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83A64-A81B-3FFB-82E4-6013E3FAC2E7}"/>
              </a:ext>
            </a:extLst>
          </p:cNvPr>
          <p:cNvCxnSpPr/>
          <p:nvPr/>
        </p:nvCxnSpPr>
        <p:spPr>
          <a:xfrm>
            <a:off x="7647709" y="1773387"/>
            <a:ext cx="2863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B36E0A-9FA5-A649-F769-730BE7C21B9E}"/>
              </a:ext>
            </a:extLst>
          </p:cNvPr>
          <p:cNvCxnSpPr>
            <a:cxnSpLocks/>
          </p:cNvCxnSpPr>
          <p:nvPr/>
        </p:nvCxnSpPr>
        <p:spPr>
          <a:xfrm>
            <a:off x="7915564" y="1616368"/>
            <a:ext cx="0" cy="15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7E2C85-E541-CF13-04C1-E47F525D84F0}"/>
              </a:ext>
            </a:extLst>
          </p:cNvPr>
          <p:cNvSpPr txBox="1"/>
          <p:nvPr/>
        </p:nvSpPr>
        <p:spPr>
          <a:xfrm>
            <a:off x="3537527" y="5837382"/>
            <a:ext cx="997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Recent Quality Results for NEMG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7904" y="3886200"/>
            <a:ext cx="4462314" cy="723275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Arnold DoRosario, MD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Chief Population Health Officer</a:t>
            </a:r>
          </a:p>
        </p:txBody>
      </p:sp>
    </p:spTree>
    <p:extLst>
      <p:ext uri="{BB962C8B-B14F-4D97-AF65-F5344CB8AC3E}">
        <p14:creationId xmlns:p14="http://schemas.microsoft.com/office/powerpoint/2010/main" val="25202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53969"/>
            <a:ext cx="10972800" cy="954107"/>
          </a:xfrm>
        </p:spPr>
        <p:txBody>
          <a:bodyPr/>
          <a:lstStyle/>
          <a:p>
            <a:r>
              <a:rPr lang="en-US" dirty="0"/>
              <a:t>NEMG Value Contracts: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2021 Membership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2441766"/>
              </p:ext>
            </p:extLst>
          </p:nvPr>
        </p:nvGraphicFramePr>
        <p:xfrm>
          <a:off x="657829" y="1638300"/>
          <a:ext cx="4181382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Medicare</a:t>
                      </a: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Patients</a:t>
                      </a: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Aetna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7,608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Anthem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6,789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ConnectiCare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u="none" strike="noStrike" kern="1200" dirty="0">
                          <a:effectLst/>
                        </a:rPr>
                        <a:t>3,528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MSSP ACO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u="none" strike="noStrike" kern="1200" dirty="0">
                          <a:effectLst/>
                        </a:rPr>
                        <a:t>26,050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United HealthCare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13,242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WellCare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1,255</a:t>
                      </a:r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58,472</a:t>
                      </a:r>
                      <a:endParaRPr lang="en-US" sz="2400" b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934159" y="1638860"/>
          <a:ext cx="4648241" cy="2562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Commercial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Patients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Aetna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9,986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Anthem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37,062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ConnectiCare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7,505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Cigna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13,155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67,708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8520" y="4732479"/>
            <a:ext cx="669496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554118">
              <a:defRPr/>
            </a:pPr>
            <a:r>
              <a:rPr lang="en-US" sz="3200" b="1" dirty="0">
                <a:solidFill>
                  <a:prstClr val="white"/>
                </a:solidFill>
                <a:cs typeface="Arial" panose="020B0604020202020204" pitchFamily="34" charset="0"/>
              </a:rPr>
              <a:t>126,180 Attributed Lives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829" y="6101542"/>
            <a:ext cx="2151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118">
              <a:defRPr/>
            </a:pPr>
            <a:r>
              <a:rPr lang="en-US" sz="800" dirty="0">
                <a:solidFill>
                  <a:prstClr val="black"/>
                </a:solidFill>
              </a:rPr>
              <a:t>Current Membership June 2021</a:t>
            </a:r>
          </a:p>
        </p:txBody>
      </p:sp>
    </p:spTree>
    <p:extLst>
      <p:ext uri="{BB962C8B-B14F-4D97-AF65-F5344CB8AC3E}">
        <p14:creationId xmlns:p14="http://schemas.microsoft.com/office/powerpoint/2010/main" val="8183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11094-EA20-49EF-AAA2-8453F4F9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MSSP Quality Trends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F35041D-419D-1147-BD9D-048E76AD05BC}"/>
              </a:ext>
            </a:extLst>
          </p:cNvPr>
          <p:cNvGraphicFramePr>
            <a:graphicFrameLocks/>
          </p:cNvGraphicFramePr>
          <p:nvPr/>
        </p:nvGraphicFramePr>
        <p:xfrm>
          <a:off x="1415561" y="1448182"/>
          <a:ext cx="924071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4934A1-FE0D-FF40-863D-F55A9DF8F0F3}"/>
              </a:ext>
            </a:extLst>
          </p:cNvPr>
          <p:cNvSpPr txBox="1"/>
          <p:nvPr/>
        </p:nvSpPr>
        <p:spPr>
          <a:xfrm>
            <a:off x="7847635" y="3032567"/>
            <a:ext cx="184731" cy="260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54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55D0E-3755-2F43-BE7C-D609029144B7}"/>
              </a:ext>
            </a:extLst>
          </p:cNvPr>
          <p:cNvSpPr txBox="1"/>
          <p:nvPr/>
        </p:nvSpPr>
        <p:spPr>
          <a:xfrm>
            <a:off x="609598" y="5903089"/>
            <a:ext cx="9552974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 CMS Performance Year Financial and Quality Results Public Use Files (PUF) for PY2015-PY2020.</a:t>
            </a:r>
          </a:p>
          <a:p>
            <a:pPr marL="0" marR="0" lvl="0" indent="0" algn="l" defTabSz="554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“Pay-for-Reporting” scores (automatically scored at 100% if fully reported) were removed from the first year of each ACO’s quality scores.</a:t>
            </a:r>
          </a:p>
        </p:txBody>
      </p:sp>
    </p:spTree>
    <p:extLst>
      <p:ext uri="{BB962C8B-B14F-4D97-AF65-F5344CB8AC3E}">
        <p14:creationId xmlns:p14="http://schemas.microsoft.com/office/powerpoint/2010/main" val="4070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D710-7E23-49D5-8574-B971190E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Regional ACO Performances and NEMG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827C5-DC96-45AA-A27A-A2C60065D222}"/>
              </a:ext>
            </a:extLst>
          </p:cNvPr>
          <p:cNvSpPr txBox="1">
            <a:spLocks/>
          </p:cNvSpPr>
          <p:nvPr/>
        </p:nvSpPr>
        <p:spPr bwMode="auto">
          <a:xfrm>
            <a:off x="4114800" y="1481601"/>
            <a:ext cx="2490788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NEMG ACO vs 17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 ACOs: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#1 for Total Savings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for Savings Rate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for Shared Savings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for Quality*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#3 for Enrollment Size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*excluding new ACO with P4R 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653" y="5966022"/>
            <a:ext cx="1029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 publically reported data from CMS: </a:t>
            </a:r>
            <a:r>
              <a:rPr lang="en-US" sz="1100" dirty="0">
                <a:hlinkClick r:id="rId2"/>
              </a:rPr>
              <a:t>https://data.coms.gov/medicare-shared-savings-program/performance-year-financial-and-quality-results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80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G _WIDE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MG _WIDE_Theme2" id="{55B4F647-C8D6-4190-BFCB-335FA1188105}" vid="{F46875F0-CB3A-4600-B0E4-F4D2F7B59277}"/>
    </a:ext>
  </a:extLst>
</a:theme>
</file>

<file path=ppt/theme/theme2.xml><?xml version="1.0" encoding="utf-8"?>
<a:theme xmlns:a="http://schemas.openxmlformats.org/drawingml/2006/main" name="1_NEMG _WIDE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MG _WIDE_Theme2" id="{55B4F647-C8D6-4190-BFCB-335FA1188105}" vid="{F46875F0-CB3A-4600-B0E4-F4D2F7B59277}"/>
    </a:ext>
  </a:extLst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NEMG template B</Template>
  <TotalTime>126729</TotalTime>
  <Words>718</Words>
  <Application>Microsoft Office PowerPoint</Application>
  <PresentationFormat>Widescreen</PresentationFormat>
  <Paragraphs>137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NEMG _WIDE_Theme2</vt:lpstr>
      <vt:lpstr>1_NEMG _WIDE_Theme2</vt:lpstr>
      <vt:lpstr>1_Blank</vt:lpstr>
      <vt:lpstr>Yale New Haven Health System</vt:lpstr>
      <vt:lpstr>NEMG Formation </vt:lpstr>
      <vt:lpstr>Vision, Mission and Values</vt:lpstr>
      <vt:lpstr>Northeast Medical Group Clinical Depth &amp; Breadth</vt:lpstr>
      <vt:lpstr>NEMG is able to focus considerable resources on Quality and Safety</vt:lpstr>
      <vt:lpstr> </vt:lpstr>
      <vt:lpstr>NEMG Value Contracts:  2021 Membership</vt:lpstr>
      <vt:lpstr>MSSP Quality Trends</vt:lpstr>
      <vt:lpstr>Most Recent Regional ACO Performances and NEMG</vt:lpstr>
      <vt:lpstr>Calendar Year 2021 United Healthcare (UHC)</vt:lpstr>
      <vt:lpstr>What do our patients think of us?  Past 8 months of Press Ganey data for the NEMG Ambulatory Clinical Practices</vt:lpstr>
      <vt:lpstr>In what ways do physicians find value in NEMG?</vt:lpstr>
      <vt:lpstr> </vt:lpstr>
      <vt:lpstr>PowerPoint Presentation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Access Metrics</dc:title>
  <dc:creator>Mazzariello, David</dc:creator>
  <cp:lastModifiedBy>Maldonado, Mirian</cp:lastModifiedBy>
  <cp:revision>649</cp:revision>
  <cp:lastPrinted>2021-05-25T16:07:52Z</cp:lastPrinted>
  <dcterms:created xsi:type="dcterms:W3CDTF">2018-07-12T14:16:37Z</dcterms:created>
  <dcterms:modified xsi:type="dcterms:W3CDTF">2022-08-11T15:32:07Z</dcterms:modified>
</cp:coreProperties>
</file>