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649" r:id="rId6"/>
    <p:sldId id="662" r:id="rId7"/>
    <p:sldId id="668" r:id="rId8"/>
    <p:sldId id="687" r:id="rId9"/>
    <p:sldId id="666" r:id="rId10"/>
    <p:sldId id="671" r:id="rId11"/>
    <p:sldId id="677" r:id="rId12"/>
    <p:sldId id="661" r:id="rId13"/>
    <p:sldId id="669" r:id="rId14"/>
    <p:sldId id="684" r:id="rId15"/>
    <p:sldId id="674" r:id="rId16"/>
    <p:sldId id="675" r:id="rId17"/>
    <p:sldId id="676" r:id="rId18"/>
    <p:sldId id="352" r:id="rId19"/>
    <p:sldId id="678" r:id="rId20"/>
    <p:sldId id="314" r:id="rId21"/>
    <p:sldId id="315" r:id="rId22"/>
    <p:sldId id="320" r:id="rId23"/>
    <p:sldId id="688" r:id="rId24"/>
    <p:sldId id="672" r:id="rId25"/>
    <p:sldId id="679" r:id="rId26"/>
    <p:sldId id="658" r:id="rId27"/>
    <p:sldId id="664" r:id="rId28"/>
    <p:sldId id="682" r:id="rId29"/>
    <p:sldId id="683" r:id="rId30"/>
    <p:sldId id="685" r:id="rId31"/>
    <p:sldId id="274" r:id="rId32"/>
    <p:sldId id="680" r:id="rId33"/>
    <p:sldId id="6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E9E7"/>
    <a:srgbClr val="B2C328"/>
    <a:srgbClr val="B5C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D13B3-6338-4154-926F-51BDF9B61FA4}" v="22" dt="2020-08-20T20:02:12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7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Burke" userId="8679f958-71c4-460c-91ab-3e04ce76310c" providerId="ADAL" clId="{F075C890-1C2A-4147-975A-B9F8266A9854}"/>
    <pc:docChg chg="addSld delSld modSld">
      <pc:chgData name="Donna Burke" userId="8679f958-71c4-460c-91ab-3e04ce76310c" providerId="ADAL" clId="{F075C890-1C2A-4147-975A-B9F8266A9854}" dt="2020-08-20T20:02:12.799" v="71" actId="1037"/>
      <pc:docMkLst>
        <pc:docMk/>
      </pc:docMkLst>
      <pc:sldChg chg="modSp">
        <pc:chgData name="Donna Burke" userId="8679f958-71c4-460c-91ab-3e04ce76310c" providerId="ADAL" clId="{F075C890-1C2A-4147-975A-B9F8266A9854}" dt="2020-08-20T20:02:12.799" v="71" actId="1037"/>
        <pc:sldMkLst>
          <pc:docMk/>
          <pc:sldMk cId="2055515755" sldId="661"/>
        </pc:sldMkLst>
        <pc:spChg chg="mod">
          <ac:chgData name="Donna Burke" userId="8679f958-71c4-460c-91ab-3e04ce76310c" providerId="ADAL" clId="{F075C890-1C2A-4147-975A-B9F8266A9854}" dt="2020-08-20T20:00:13.519" v="44" actId="1076"/>
          <ac:spMkLst>
            <pc:docMk/>
            <pc:sldMk cId="2055515755" sldId="661"/>
            <ac:spMk id="2" creationId="{D74FD297-344D-4641-ADBF-CB5DAF9E90EA}"/>
          </ac:spMkLst>
        </pc:spChg>
        <pc:spChg chg="mod">
          <ac:chgData name="Donna Burke" userId="8679f958-71c4-460c-91ab-3e04ce76310c" providerId="ADAL" clId="{F075C890-1C2A-4147-975A-B9F8266A9854}" dt="2020-08-20T20:02:12.799" v="71" actId="1037"/>
          <ac:spMkLst>
            <pc:docMk/>
            <pc:sldMk cId="2055515755" sldId="661"/>
            <ac:spMk id="8" creationId="{E60C2C5A-488D-416E-AADC-7FFA79374FD0}"/>
          </ac:spMkLst>
        </pc:spChg>
        <pc:spChg chg="mod">
          <ac:chgData name="Donna Burke" userId="8679f958-71c4-460c-91ab-3e04ce76310c" providerId="ADAL" clId="{F075C890-1C2A-4147-975A-B9F8266A9854}" dt="2020-08-20T20:00:16.689" v="45" actId="1076"/>
          <ac:spMkLst>
            <pc:docMk/>
            <pc:sldMk cId="2055515755" sldId="661"/>
            <ac:spMk id="10" creationId="{E8F1C741-FEFF-462D-8729-20EE6CCBFA0D}"/>
          </ac:spMkLst>
        </pc:spChg>
        <pc:spChg chg="mod">
          <ac:chgData name="Donna Burke" userId="8679f958-71c4-460c-91ab-3e04ce76310c" providerId="ADAL" clId="{F075C890-1C2A-4147-975A-B9F8266A9854}" dt="2020-08-20T20:00:16.689" v="45" actId="1076"/>
          <ac:spMkLst>
            <pc:docMk/>
            <pc:sldMk cId="2055515755" sldId="661"/>
            <ac:spMk id="11" creationId="{157D7ED6-0EB8-4768-9EE5-7FCF623D5000}"/>
          </ac:spMkLst>
        </pc:spChg>
        <pc:graphicFrameChg chg="mod modGraphic">
          <ac:chgData name="Donna Burke" userId="8679f958-71c4-460c-91ab-3e04ce76310c" providerId="ADAL" clId="{F075C890-1C2A-4147-975A-B9F8266A9854}" dt="2020-08-20T20:00:08.388" v="43" actId="14100"/>
          <ac:graphicFrameMkLst>
            <pc:docMk/>
            <pc:sldMk cId="2055515755" sldId="661"/>
            <ac:graphicFrameMk id="7" creationId="{4E0E9F86-D0DA-49F6-85BD-6798E205AEEC}"/>
          </ac:graphicFrameMkLst>
        </pc:graphicFrameChg>
      </pc:sldChg>
      <pc:sldChg chg="modSp">
        <pc:chgData name="Donna Burke" userId="8679f958-71c4-460c-91ab-3e04ce76310c" providerId="ADAL" clId="{F075C890-1C2A-4147-975A-B9F8266A9854}" dt="2020-08-20T20:01:10.506" v="49" actId="108"/>
        <pc:sldMkLst>
          <pc:docMk/>
          <pc:sldMk cId="3523560659" sldId="684"/>
        </pc:sldMkLst>
        <pc:spChg chg="mod">
          <ac:chgData name="Donna Burke" userId="8679f958-71c4-460c-91ab-3e04ce76310c" providerId="ADAL" clId="{F075C890-1C2A-4147-975A-B9F8266A9854}" dt="2020-08-20T20:01:10.506" v="49" actId="108"/>
          <ac:spMkLst>
            <pc:docMk/>
            <pc:sldMk cId="3523560659" sldId="684"/>
            <ac:spMk id="13" creationId="{BEAD44B8-42EC-4242-8EFA-DBF77B7D35F3}"/>
          </ac:spMkLst>
        </pc:spChg>
      </pc:sldChg>
      <pc:sldChg chg="del">
        <pc:chgData name="Donna Burke" userId="8679f958-71c4-460c-91ab-3e04ce76310c" providerId="ADAL" clId="{F075C890-1C2A-4147-975A-B9F8266A9854}" dt="2020-08-20T20:00:22.264" v="46" actId="2696"/>
        <pc:sldMkLst>
          <pc:docMk/>
          <pc:sldMk cId="3409342628" sldId="686"/>
        </pc:sldMkLst>
      </pc:sldChg>
      <pc:sldChg chg="modSp add">
        <pc:chgData name="Donna Burke" userId="8679f958-71c4-460c-91ab-3e04ce76310c" providerId="ADAL" clId="{F075C890-1C2A-4147-975A-B9F8266A9854}" dt="2020-08-20T20:02:06.479" v="61" actId="1037"/>
        <pc:sldMkLst>
          <pc:docMk/>
          <pc:sldMk cId="1816226516" sldId="688"/>
        </pc:sldMkLst>
        <pc:spChg chg="mod">
          <ac:chgData name="Donna Burke" userId="8679f958-71c4-460c-91ab-3e04ce76310c" providerId="ADAL" clId="{F075C890-1C2A-4147-975A-B9F8266A9854}" dt="2020-08-20T20:02:06.479" v="61" actId="1037"/>
          <ac:spMkLst>
            <pc:docMk/>
            <pc:sldMk cId="1816226516" sldId="688"/>
            <ac:spMk id="8" creationId="{E60C2C5A-488D-416E-AADC-7FFA79374F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A67561-CAF1-4AE4-A296-79B7E54FAD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CF1C3-C1ED-4702-998D-90C455B7C2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155E-7A88-476D-A0FC-689C46A0B57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C67E-B5B2-41B6-831E-D0DCD1BABE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575B4-8098-4F1B-A4A0-CBB43D19F0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F87D-0723-4126-B82F-C3F6A433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5D11-2651-4536-816F-D44667D9413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0A27A-41E9-4A07-8788-DC28EF42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8C1D0-3F27-4923-8913-F6E4EC42705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3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importantly, they offer us the opportunity to step out of our traditional public health “lanes” (health conditions and/or indicators) in order to focus our efforts on fewer issues, leverage our multi-disciplinary expertise, and impact the key factors that influence health outcomes from the broader, common context within which our cross-sector agencies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Changed </a:t>
            </a:r>
            <a:r>
              <a:rPr lang="en-US" dirty="0" err="1"/>
              <a:t>SDoH</a:t>
            </a:r>
            <a:r>
              <a:rPr lang="en-US" dirty="0"/>
              <a:t> to Social Drivers of Health (based on feedback from the Community Discussions)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Added in emergency response and preparedness under </a:t>
            </a:r>
            <a:r>
              <a:rPr lang="en-US" b="1" dirty="0"/>
              <a:t>D</a:t>
            </a:r>
            <a:r>
              <a:rPr lang="en-US" dirty="0"/>
              <a:t> based on current reality in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HP2030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Attain healthy, thriving lives and well-being, free of preventable disease, disability, injury and premature death.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health disparities, achieve health equity, and attain health literacy to improve the health and well-being of all.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social, physical, and economic environments that promote attaining full potential for health and well-being for all. Promote healthy development, healthy behaviors and well-being across all life stages.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leadership, key constituents, and the public across multiple sectors to take action and design policies that improve the health and well-being of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5388" indent="-1195388"/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participant will receive a document with the registration links for all meetings for their priority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why behind earning the star.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5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importantly, they offer us the opportunity to step out of our traditional public health “lanes” (health conditions and/or indicators) in order to focus our efforts on fewer issues, leverage our multi-disciplinary expertise, and impact the key factors that influence health outcomes from the broader, common context within which our cross-sector agencies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Changed </a:t>
            </a:r>
            <a:r>
              <a:rPr lang="en-US" dirty="0" err="1"/>
              <a:t>SDoH</a:t>
            </a:r>
            <a:r>
              <a:rPr lang="en-US" dirty="0"/>
              <a:t> to Social Drivers of Health (based on feedback from the Community Discussions)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Added in emergency response and preparedness under </a:t>
            </a:r>
            <a:r>
              <a:rPr lang="en-US" b="1" dirty="0"/>
              <a:t>D</a:t>
            </a:r>
            <a:r>
              <a:rPr lang="en-US" dirty="0"/>
              <a:t> based on current reality in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HP2030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Attain healthy, thriving lives and well-being, free of preventable disease, disability, injury and premature death.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health disparities, achieve health equity, and attain health literacy to improve the health and well-being of all.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social, physical, and economic environments that promote attaining full potential for health and well-being for all. Promote healthy development, healthy behaviors and well-being across all life stages.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leadership, key constituents, and the public across multiple sectors to take action and design policies that improve the health and well-being of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Characteristics of PSE Change</a:t>
            </a:r>
          </a:p>
          <a:p>
            <a:r>
              <a:rPr lang="en-US" dirty="0"/>
              <a:t>Ongoing</a:t>
            </a:r>
          </a:p>
          <a:p>
            <a:r>
              <a:rPr lang="en-US" dirty="0"/>
              <a:t>Foundational: often produced behavior change over time</a:t>
            </a:r>
          </a:p>
          <a:p>
            <a:r>
              <a:rPr lang="en-US" dirty="0"/>
              <a:t>Community/Population level</a:t>
            </a:r>
          </a:p>
          <a:p>
            <a:r>
              <a:rPr lang="en-US" dirty="0"/>
              <a:t>Part of an ongoing plan</a:t>
            </a:r>
          </a:p>
          <a:p>
            <a:r>
              <a:rPr lang="en-US" dirty="0"/>
              <a:t>Long term</a:t>
            </a:r>
          </a:p>
          <a:p>
            <a:r>
              <a:rPr lang="en-US" dirty="0"/>
              <a:t>Sustaining</a:t>
            </a:r>
          </a:p>
          <a:p>
            <a:endParaRPr lang="en-US" sz="1200" b="1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Event or Program</a:t>
            </a:r>
          </a:p>
          <a:p>
            <a:r>
              <a:rPr lang="en-US" dirty="0"/>
              <a:t>One time</a:t>
            </a:r>
          </a:p>
          <a:p>
            <a:r>
              <a:rPr lang="en-US" dirty="0"/>
              <a:t>Additive: often results in only short-term</a:t>
            </a:r>
          </a:p>
          <a:p>
            <a:r>
              <a:rPr lang="en-US" dirty="0"/>
              <a:t>Behavior change</a:t>
            </a:r>
          </a:p>
          <a:p>
            <a:r>
              <a:rPr lang="en-US" dirty="0"/>
              <a:t>Individual level</a:t>
            </a:r>
          </a:p>
          <a:p>
            <a:r>
              <a:rPr lang="en-US" dirty="0"/>
              <a:t>Not part of ongoing plan</a:t>
            </a:r>
          </a:p>
          <a:p>
            <a:r>
              <a:rPr lang="en-US" dirty="0"/>
              <a:t>Short term</a:t>
            </a:r>
          </a:p>
          <a:p>
            <a:r>
              <a:rPr lang="en-US" dirty="0"/>
              <a:t>Non-sustaining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A27A-41E9-4A07-8788-DC28EF42AD9E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082EEC-EBBA-4959-A103-788F6F2F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37107"/>
            <a:ext cx="5486400" cy="18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40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focusing on up stream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19367FA9-C35C-4DE3-8B64-98FD25C061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932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Interventions or changes that leverage the functional components of an organization, institution, or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19367FA9-C35C-4DE3-8B64-98FD25C061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818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Interventions that involve changes to the economic, social, or built/physical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19367FA9-C35C-4DE3-8B64-98FD25C061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696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85088-A325-404B-AE26-FBC81A9FAE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630433-C03B-4FB4-BFA5-9C1541632503}"/>
              </a:ext>
            </a:extLst>
          </p:cNvPr>
          <p:cNvSpPr/>
          <p:nvPr userDrawn="1"/>
        </p:nvSpPr>
        <p:spPr>
          <a:xfrm>
            <a:off x="6096000" y="3773103"/>
            <a:ext cx="6096000" cy="2360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6835F1-8121-46C3-A780-B2AFC333C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4" t="-10679" r="-366" b="30619"/>
          <a:stretch/>
        </p:blipFill>
        <p:spPr>
          <a:xfrm>
            <a:off x="0" y="3227648"/>
            <a:ext cx="6172200" cy="29064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ED5D8D0-710D-4B62-913C-B6FB8F92276E}"/>
              </a:ext>
            </a:extLst>
          </p:cNvPr>
          <p:cNvGrpSpPr/>
          <p:nvPr userDrawn="1"/>
        </p:nvGrpSpPr>
        <p:grpSpPr>
          <a:xfrm>
            <a:off x="0" y="0"/>
            <a:ext cx="12192000" cy="3949148"/>
            <a:chOff x="0" y="0"/>
            <a:chExt cx="12192000" cy="34347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57DFD3-A17E-49CF-A4AA-4BA22BECA4B8}"/>
                </a:ext>
              </a:extLst>
            </p:cNvPr>
            <p:cNvSpPr/>
            <p:nvPr userDrawn="1"/>
          </p:nvSpPr>
          <p:spPr>
            <a:xfrm>
              <a:off x="2492943" y="0"/>
              <a:ext cx="9699057" cy="3429000"/>
            </a:xfrm>
            <a:prstGeom prst="rect">
              <a:avLst/>
            </a:prstGeom>
            <a:solidFill>
              <a:srgbClr val="B2C328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14AF24-BD11-42F8-9EDE-D8947D4A43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3242" t="2763" r="16210" b="26932"/>
            <a:stretch/>
          </p:blipFill>
          <p:spPr>
            <a:xfrm>
              <a:off x="0" y="0"/>
              <a:ext cx="2653748" cy="34347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77E144-6975-41A8-816C-A9AAB830B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36" y="643008"/>
            <a:ext cx="8499105" cy="2049540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5400"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82B20-E907-4AE2-A75B-E3DB4A402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836" y="2839710"/>
            <a:ext cx="8499106" cy="9333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6394906-B231-44A4-B5DF-5DEACB6F7105}"/>
              </a:ext>
            </a:extLst>
          </p:cNvPr>
          <p:cNvSpPr/>
          <p:nvPr userDrawn="1"/>
        </p:nvSpPr>
        <p:spPr>
          <a:xfrm flipH="1">
            <a:off x="2194560" y="495118"/>
            <a:ext cx="2329314" cy="123040"/>
          </a:xfrm>
          <a:prstGeom prst="parallelogram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69C0FDE-1ED9-4AC7-8C7B-EBF4AFE35668}"/>
              </a:ext>
            </a:extLst>
          </p:cNvPr>
          <p:cNvSpPr/>
          <p:nvPr userDrawn="1"/>
        </p:nvSpPr>
        <p:spPr>
          <a:xfrm flipH="1">
            <a:off x="4591250" y="495118"/>
            <a:ext cx="4649001" cy="123040"/>
          </a:xfrm>
          <a:prstGeom prst="parallelogram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B6170CC5-7AB3-4832-AB17-0D27B0924047}"/>
              </a:ext>
            </a:extLst>
          </p:cNvPr>
          <p:cNvSpPr/>
          <p:nvPr userDrawn="1"/>
        </p:nvSpPr>
        <p:spPr>
          <a:xfrm flipH="1">
            <a:off x="9307627" y="495118"/>
            <a:ext cx="2329314" cy="123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77B158-4670-432F-BF33-38255901C2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" y="6281260"/>
            <a:ext cx="1849758" cy="4624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52AEDE6-3FE0-450F-90DD-92A36D44DDA2}"/>
              </a:ext>
            </a:extLst>
          </p:cNvPr>
          <p:cNvSpPr txBox="1"/>
          <p:nvPr userDrawn="1"/>
        </p:nvSpPr>
        <p:spPr>
          <a:xfrm>
            <a:off x="8892314" y="6279620"/>
            <a:ext cx="329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  <a:latin typeface="+mj-lt"/>
              </a:rPr>
              <a:t>www.ct.gov/dph/SHIPCoalition</a:t>
            </a:r>
          </a:p>
        </p:txBody>
      </p:sp>
    </p:spTree>
    <p:extLst>
      <p:ext uri="{BB962C8B-B14F-4D97-AF65-F5344CB8AC3E}">
        <p14:creationId xmlns:p14="http://schemas.microsoft.com/office/powerpoint/2010/main" val="174818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E767-2FE3-4358-99E7-CA1EC24E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B2CD9-75D7-4B96-B71E-E675DB54B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0029C-DF6B-4BF6-9836-7180FE34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2E8CE-274C-4C46-90AE-6EF13B3C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945BB-4384-4874-82E5-85FF41EA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4EDFC-46F4-46AD-B9A0-F9C5051DE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2C128-CA21-4F16-8956-8BA740CB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C54E0-9298-4909-A5E0-A508A327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98DC8-433E-4CE9-8100-A66119BF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B17D2-8064-485B-A27E-31E991A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7788" y="-71438"/>
            <a:ext cx="12312651" cy="695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A564-5882-44FC-8F6D-4AB820C9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30CE-4F11-4BAC-BC9B-A0922C654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D408D2-B9C5-4F44-A8AC-23C2660D9DD1}"/>
              </a:ext>
            </a:extLst>
          </p:cNvPr>
          <p:cNvGrpSpPr/>
          <p:nvPr userDrawn="1"/>
        </p:nvGrpSpPr>
        <p:grpSpPr>
          <a:xfrm>
            <a:off x="392928" y="1708542"/>
            <a:ext cx="9442381" cy="64008"/>
            <a:chOff x="392928" y="1683142"/>
            <a:chExt cx="9442381" cy="64008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08E3190-5378-43E1-A5A7-25A28762DEFC}"/>
                </a:ext>
              </a:extLst>
            </p:cNvPr>
            <p:cNvSpPr/>
            <p:nvPr userDrawn="1"/>
          </p:nvSpPr>
          <p:spPr>
            <a:xfrm flipH="1">
              <a:off x="392928" y="1683142"/>
              <a:ext cx="2329314" cy="64008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87FC1E34-ECC3-4F29-82A0-8B656B5A9065}"/>
                </a:ext>
              </a:extLst>
            </p:cNvPr>
            <p:cNvSpPr/>
            <p:nvPr userDrawn="1"/>
          </p:nvSpPr>
          <p:spPr>
            <a:xfrm flipH="1">
              <a:off x="2789618" y="1683142"/>
              <a:ext cx="4649001" cy="6400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A498A5F-FD54-4A65-8BD7-687C0ADE6D06}"/>
                </a:ext>
              </a:extLst>
            </p:cNvPr>
            <p:cNvSpPr/>
            <p:nvPr userDrawn="1"/>
          </p:nvSpPr>
          <p:spPr>
            <a:xfrm flipH="1">
              <a:off x="7505995" y="1683142"/>
              <a:ext cx="2329314" cy="64008"/>
            </a:xfrm>
            <a:prstGeom prst="parallelogram">
              <a:avLst/>
            </a:prstGeom>
            <a:solidFill>
              <a:srgbClr val="E8E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3A82BF-7238-4831-A001-567A0F7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D7BC31-E8B6-476D-A17E-22FAFE5A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BBFC37-668E-45A5-9C1B-7738D9EF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E955-430D-4F26-B61C-B405BC42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59081-E842-47C0-8520-18009D2A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002022-0A11-4FA2-A935-13A4B084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F2383-C38E-411E-B95A-0BB78D82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18BDB1-578A-4606-8393-2FACF888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6ABE-71BD-46E7-85DD-698F7AA0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EE61-78F3-435D-A403-88C58557B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8D33B-A511-49BF-8A1C-9552D13D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6AA2EB-D500-460A-A454-F7E7BD0A1B37}"/>
              </a:ext>
            </a:extLst>
          </p:cNvPr>
          <p:cNvGrpSpPr/>
          <p:nvPr userDrawn="1"/>
        </p:nvGrpSpPr>
        <p:grpSpPr>
          <a:xfrm>
            <a:off x="392928" y="1708542"/>
            <a:ext cx="9442381" cy="64008"/>
            <a:chOff x="392928" y="1683142"/>
            <a:chExt cx="9442381" cy="64008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463CB2-4F3C-44CF-AB64-022EA2F7D399}"/>
                </a:ext>
              </a:extLst>
            </p:cNvPr>
            <p:cNvSpPr/>
            <p:nvPr userDrawn="1"/>
          </p:nvSpPr>
          <p:spPr>
            <a:xfrm flipH="1">
              <a:off x="392928" y="1683142"/>
              <a:ext cx="2329314" cy="64008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D30FD49-625F-4592-99CC-4C17E98CD63B}"/>
                </a:ext>
              </a:extLst>
            </p:cNvPr>
            <p:cNvSpPr/>
            <p:nvPr userDrawn="1"/>
          </p:nvSpPr>
          <p:spPr>
            <a:xfrm flipH="1">
              <a:off x="2789618" y="1683142"/>
              <a:ext cx="4649001" cy="6400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E0AEE86-DBB1-4B40-B475-4E309835A3FE}"/>
                </a:ext>
              </a:extLst>
            </p:cNvPr>
            <p:cNvSpPr/>
            <p:nvPr userDrawn="1"/>
          </p:nvSpPr>
          <p:spPr>
            <a:xfrm flipH="1">
              <a:off x="7505995" y="1683142"/>
              <a:ext cx="2329314" cy="64008"/>
            </a:xfrm>
            <a:prstGeom prst="parallelogram">
              <a:avLst/>
            </a:prstGeom>
            <a:solidFill>
              <a:srgbClr val="E8E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8330A4F-EACD-4A26-B39F-16F25B1A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D02B892-F6BC-4065-9D44-8C9E34C2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45D35D-35F8-4ECB-B4B7-C18B0788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0268-3EEE-408D-88AA-00F41158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28" y="304801"/>
            <a:ext cx="1096246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2E63E-9E98-43AA-806B-44371549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518C6-DFA3-4E2E-93FA-0C98B11A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4F8C4-A0A1-46D6-AFB5-0E4B70526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7D232-2E74-498D-9D00-70447DB3D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7B949-5706-4F28-9CD4-FD4442C0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55E82-2980-4897-BD35-29EF2411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717BE-FC63-491D-A3F1-723242F6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54F6-55AF-4DA2-80FF-545DF0FCD26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4B671D-0A0C-43B1-891B-2DC63EB35003}"/>
              </a:ext>
            </a:extLst>
          </p:cNvPr>
          <p:cNvGrpSpPr/>
          <p:nvPr userDrawn="1"/>
        </p:nvGrpSpPr>
        <p:grpSpPr>
          <a:xfrm>
            <a:off x="392928" y="1708542"/>
            <a:ext cx="9442381" cy="64008"/>
            <a:chOff x="392928" y="1683142"/>
            <a:chExt cx="9442381" cy="6400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F973D75-E5B8-4554-B53C-8A930CABBBFF}"/>
                </a:ext>
              </a:extLst>
            </p:cNvPr>
            <p:cNvSpPr/>
            <p:nvPr userDrawn="1"/>
          </p:nvSpPr>
          <p:spPr>
            <a:xfrm flipH="1">
              <a:off x="392928" y="1683142"/>
              <a:ext cx="2329314" cy="64008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9038A9F-3D72-4681-A9D1-3556FF9443EB}"/>
                </a:ext>
              </a:extLst>
            </p:cNvPr>
            <p:cNvSpPr/>
            <p:nvPr userDrawn="1"/>
          </p:nvSpPr>
          <p:spPr>
            <a:xfrm flipH="1">
              <a:off x="2789618" y="1683142"/>
              <a:ext cx="4649001" cy="6400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D002731-23B2-427C-8DA3-AD8579C551B0}"/>
                </a:ext>
              </a:extLst>
            </p:cNvPr>
            <p:cNvSpPr/>
            <p:nvPr userDrawn="1"/>
          </p:nvSpPr>
          <p:spPr>
            <a:xfrm flipH="1">
              <a:off x="7505995" y="1683142"/>
              <a:ext cx="2329314" cy="64008"/>
            </a:xfrm>
            <a:prstGeom prst="parallelogram">
              <a:avLst/>
            </a:prstGeom>
            <a:solidFill>
              <a:srgbClr val="E8E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0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75B-7D80-494B-8301-92E3D638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A610EC-36D2-4406-9E55-C33866B8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0B7027-3F81-46E5-9695-15F8A711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7AEC95-C24D-475C-9BC7-5BFA41D3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2FA05-7ECB-49EE-926D-006845D8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00335-F2BC-4B03-8515-C78C5200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4A34E-AAFD-4247-BCD2-A8F07DA7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2074-238F-43B4-A47F-556AD6AA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3561-C79A-41A8-A8E6-91A142F1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7ED16-4D68-4E20-A3E8-3515ABCF5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508567-0029-4C2C-84EF-7A9D8DA7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A316D5-AE3D-4703-879F-79BA6AD2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C57C0B-A791-46F8-916F-B032B49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069B-9380-4E4E-BC66-FC2FB19E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E5D50-0128-44FE-9FB5-CAD3A60AC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F49CC-57E5-4DB1-902F-FD300FB8B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43EDD4-4AC2-459E-9D1B-C179C117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635206-82C7-44EE-9D8A-6650708C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A03987-7044-4407-9F7E-91A108BA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AC39A-82D6-4407-8C9E-44D093F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28" y="320675"/>
            <a:ext cx="10957558" cy="1317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E42D-27F8-4163-A5B1-D6D5FE0B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1" y="1825625"/>
            <a:ext cx="10957560" cy="430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C8A8-D26B-4C54-BFAB-FD041CD8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0452" y="6364287"/>
            <a:ext cx="2526216" cy="379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accent5"/>
                </a:solidFill>
              </a:defRPr>
            </a:lvl1pPr>
          </a:lstStyle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C0D87-58BD-4057-851F-876036C1F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4817" y="6364289"/>
            <a:ext cx="5549384" cy="379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C80C1-5914-4C67-96BF-73A1CC665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2919" y="6364287"/>
            <a:ext cx="647123" cy="3794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4F599-9AAB-4704-BC1D-5E5C265B8D92}"/>
              </a:ext>
            </a:extLst>
          </p:cNvPr>
          <p:cNvSpPr/>
          <p:nvPr userDrawn="1"/>
        </p:nvSpPr>
        <p:spPr>
          <a:xfrm>
            <a:off x="11926957" y="0"/>
            <a:ext cx="265043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1FA8B-3EF1-466F-8D6A-06C980CC2E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" y="6281260"/>
            <a:ext cx="1849758" cy="4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608" userDrawn="1">
          <p15:clr>
            <a:srgbClr val="F26B43"/>
          </p15:clr>
        </p15:guide>
        <p15:guide id="3" pos="72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1056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CT2020.DPH@ct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804BA9-934D-4F04-B65B-FD9A94C55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HCT2025</a:t>
            </a:r>
            <a:br>
              <a:rPr lang="en-US"/>
            </a:br>
            <a:r>
              <a:rPr lang="en-US"/>
              <a:t>Preplanning Session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C373A4D-ADF0-4186-9E52-9264DE029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August 20, 2020</a:t>
            </a:r>
          </a:p>
          <a:p>
            <a:r>
              <a:rPr lang="en-US" dirty="0"/>
              <a:t>2:30-4:00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7ABF8-AF4D-4BD4-8750-6EA2C052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026" y="0"/>
            <a:ext cx="2058957" cy="10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F12CBD-D0A0-4BE4-9474-584BE61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Areas for the 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6A6457-7EBE-4247-9CE1-10AA3289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Began discussion on new framework 18 months ago with the SHIP Advisory Council</a:t>
            </a:r>
          </a:p>
          <a:p>
            <a:r>
              <a:rPr lang="en-US"/>
              <a:t>Conducted State Health Assessment (SHA) and identified 30 health conditions/risk factors</a:t>
            </a:r>
          </a:p>
          <a:p>
            <a:r>
              <a:rPr lang="en-US"/>
              <a:t>Preliminary Priorities identified at state-wide Coalition Summit in September 2019 aligning the 5 most critical conditions/risk factors to the social determinants of health that impact them the most</a:t>
            </a:r>
          </a:p>
          <a:p>
            <a:r>
              <a:rPr lang="en-US"/>
              <a:t>Gathered input via (6) community dialogue sessions held across the state in the spring of 2020 testing and validating outcomes from the Summit</a:t>
            </a:r>
          </a:p>
          <a:p>
            <a:r>
              <a:rPr lang="en-US"/>
              <a:t>Conducted a Coalition-wide Survey to ask for consensus on where we have solidified our focus for the Healthy CT 2025: State Health Improvement Plan (SHIP 2.0)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50AA-054A-4EF1-B6CA-EE7002E2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35978-5A67-4743-B96E-06E1F5F5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E615-8126-46ED-81E6-AB46264E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D953-9980-41C4-A2D4-39E9A7C9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Areas for the 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98D3-B53C-4A9C-A553-43D220CD0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490" y="2760337"/>
            <a:ext cx="5373310" cy="2747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>
                <a:solidFill>
                  <a:schemeClr val="accent2"/>
                </a:solidFill>
              </a:rPr>
              <a:t>Access to Health Care</a:t>
            </a:r>
          </a:p>
          <a:p>
            <a:pPr lvl="1"/>
            <a:r>
              <a:rPr lang="en-US"/>
              <a:t>Primary Care</a:t>
            </a:r>
          </a:p>
          <a:p>
            <a:pPr lvl="1"/>
            <a:r>
              <a:rPr lang="en-US"/>
              <a:t>Health/Mental Health Care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>
                <a:solidFill>
                  <a:schemeClr val="accent2"/>
                </a:solidFill>
              </a:rPr>
              <a:t>Economic Stability</a:t>
            </a:r>
          </a:p>
          <a:p>
            <a:pPr lvl="1"/>
            <a:r>
              <a:rPr lang="en-US"/>
              <a:t>Poverty</a:t>
            </a:r>
          </a:p>
          <a:p>
            <a:pPr lvl="1"/>
            <a:r>
              <a:rPr lang="en-US"/>
              <a:t>Unemployment</a:t>
            </a:r>
          </a:p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33F0E-D058-49D9-8FCB-A6F4B449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934" y="2760337"/>
            <a:ext cx="5181600" cy="341662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 startAt="3"/>
            </a:pPr>
            <a:r>
              <a:rPr lang="en-US" b="1">
                <a:solidFill>
                  <a:schemeClr val="accent2"/>
                </a:solidFill>
              </a:rPr>
              <a:t>Healthy Food and Shelter</a:t>
            </a:r>
          </a:p>
          <a:p>
            <a:pPr lvl="1"/>
            <a:r>
              <a:rPr lang="en-US"/>
              <a:t>Housing Quality/Accessibility</a:t>
            </a:r>
          </a:p>
          <a:p>
            <a:pPr lvl="1"/>
            <a:r>
              <a:rPr lang="en-US"/>
              <a:t>Healthy Food Access</a:t>
            </a:r>
          </a:p>
          <a:p>
            <a:pPr marL="457200" lvl="0" indent="-457200">
              <a:buFont typeface="+mj-lt"/>
              <a:buAutoNum type="alphaUcPeriod" startAt="3"/>
            </a:pPr>
            <a:r>
              <a:rPr lang="en-US" b="1">
                <a:solidFill>
                  <a:schemeClr val="accent2"/>
                </a:solidFill>
              </a:rPr>
              <a:t>Community Strength and Resilience </a:t>
            </a:r>
          </a:p>
          <a:p>
            <a:pPr lvl="1"/>
            <a:r>
              <a:rPr lang="en-US"/>
              <a:t>Cohesion</a:t>
            </a:r>
          </a:p>
          <a:p>
            <a:pPr lvl="1"/>
            <a:r>
              <a:rPr lang="en-US"/>
              <a:t>Safety</a:t>
            </a:r>
          </a:p>
          <a:p>
            <a:pPr lvl="1"/>
            <a:r>
              <a:rPr lang="en-US"/>
              <a:t>Emergency Response &amp; Preparedness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09BBA-096A-4864-AFD4-37AAD22F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2429-CD33-492D-9474-2ED4485A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2AD07-B74A-4ECC-A351-2DABC74D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D44B8-42EC-4242-8EFA-DBF77B7D35F3}"/>
              </a:ext>
            </a:extLst>
          </p:cNvPr>
          <p:cNvSpPr/>
          <p:nvPr/>
        </p:nvSpPr>
        <p:spPr>
          <a:xfrm>
            <a:off x="392928" y="1929341"/>
            <a:ext cx="1118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These are the areas for which we will be developing Goals, Objectives and promising, community- and evidence-informed Strategies</a:t>
            </a:r>
          </a:p>
        </p:txBody>
      </p:sp>
    </p:spTree>
    <p:extLst>
      <p:ext uri="{BB962C8B-B14F-4D97-AF65-F5344CB8AC3E}">
        <p14:creationId xmlns:p14="http://schemas.microsoft.com/office/powerpoint/2010/main" val="352356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E9FC-41E8-49F7-AFBC-50696032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Impact/Surveillance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E880-9374-43E1-A3FB-6C15D7EF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>
                <a:solidFill>
                  <a:schemeClr val="tx1"/>
                </a:solidFill>
              </a:rPr>
              <a:t>These are the data indicators we are hoping to impact via our identified priority areas:</a:t>
            </a:r>
          </a:p>
          <a:p>
            <a:pPr lvl="0"/>
            <a:r>
              <a:rPr lang="en-US"/>
              <a:t>Percentage of Children Who Are Obese/Obesity</a:t>
            </a:r>
          </a:p>
          <a:p>
            <a:pPr lvl="0"/>
            <a:r>
              <a:rPr lang="en-US"/>
              <a:t>Suicide Rate</a:t>
            </a:r>
          </a:p>
          <a:p>
            <a:pPr lvl="0"/>
            <a:r>
              <a:rPr lang="en-US"/>
              <a:t>Drug Overdose Deaths</a:t>
            </a:r>
          </a:p>
          <a:p>
            <a:pPr lvl="0"/>
            <a:r>
              <a:rPr lang="en-US"/>
              <a:t>High School Students/Sexual Violence</a:t>
            </a:r>
          </a:p>
          <a:p>
            <a:pPr lvl="0"/>
            <a:r>
              <a:rPr lang="en-US"/>
              <a:t>Percent Insured/ER Visits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5AF0C-BB1A-41FD-8D97-0AE4C107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60B5E-7741-4D28-9F59-42C22285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E232-14CE-4B9E-8E4A-C5E222E3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5729-2B02-461C-899D-A9721C5C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Cross-Cutting Themes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7D11-D05B-414E-800B-AAC7D82C2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These themes will be addressed across all priority areas via explicitly stated policy, systems, environmental change and primary prevention strategies (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 &amp; PP)</a:t>
            </a:r>
            <a:endParaRPr lang="en-US" altLang="en-US"/>
          </a:p>
          <a:p>
            <a:pPr lvl="0"/>
            <a:r>
              <a:rPr lang="en-US" altLang="en-US"/>
              <a:t>Structural Racism/Inherent Bias</a:t>
            </a:r>
          </a:p>
          <a:p>
            <a:pPr lvl="0"/>
            <a:r>
              <a:rPr lang="en-US" altLang="en-US"/>
              <a:t>Transportation</a:t>
            </a:r>
          </a:p>
          <a:p>
            <a:pPr lvl="0"/>
            <a:r>
              <a:rPr lang="en-US" altLang="en-US"/>
              <a:t> Education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FE9F-CE27-42D2-A895-6B15A985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410A-586D-48C0-A9F4-4724CBE0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4862-2DDA-4A72-A4F9-6F109D86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1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2922-1592-416B-934A-B2FF1CC8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Policy, Systems, Environment, and Primary Prevention (PSE &amp; PP)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5C8A-602D-4FC1-AC5E-8382D36A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approach to long-term, foundational change</a:t>
            </a:r>
          </a:p>
          <a:p>
            <a:r>
              <a:rPr lang="en-US"/>
              <a:t>Does not focus on program implementation</a:t>
            </a:r>
          </a:p>
          <a:p>
            <a:r>
              <a:rPr lang="en-US"/>
              <a:t>Seeks to reach populations and create sustainable change</a:t>
            </a:r>
          </a:p>
          <a:p>
            <a:r>
              <a:rPr lang="en-US"/>
              <a:t>Results are not often immediate, but have enduring impact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E063B-EB4A-4643-930A-5B7D420E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ACC0-7D52-4D44-BE53-13E2A3D1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3807-66B4-4C10-B3BE-2C942698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89F18A-8F93-440B-80ED-4C1023982D66}"/>
              </a:ext>
            </a:extLst>
          </p:cNvPr>
          <p:cNvSpPr txBox="1"/>
          <p:nvPr/>
        </p:nvSpPr>
        <p:spPr>
          <a:xfrm>
            <a:off x="2775858" y="1453634"/>
            <a:ext cx="1401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Upstream </a:t>
            </a:r>
            <a:br>
              <a:rPr lang="en-US"/>
            </a:br>
            <a:r>
              <a:rPr lang="en-US"/>
              <a:t>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7" y="563254"/>
            <a:ext cx="8245929" cy="5524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EEBD4-A914-4B5E-BC32-CBDD4D55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5F783-3807-4FC6-9B4F-B975D6E3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90AF3-E163-499A-8704-28BF9E3A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1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D9EE-54C8-4D05-9B61-AF581F29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0530-AA78-4887-B622-3B67A2D76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Legislative Policy:</a:t>
            </a:r>
          </a:p>
          <a:p>
            <a:pPr lvl="0"/>
            <a:r>
              <a:rPr lang="en-US"/>
              <a:t>Federal, State, Local</a:t>
            </a:r>
          </a:p>
          <a:p>
            <a:pPr lvl="0"/>
            <a:r>
              <a:rPr lang="en-US"/>
              <a:t>Is written, debated, voted on, passed, implemented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Administrative Policy:</a:t>
            </a:r>
          </a:p>
          <a:p>
            <a:pPr lvl="0"/>
            <a:r>
              <a:rPr lang="en-US"/>
              <a:t>Public agencies issue guidance</a:t>
            </a:r>
          </a:p>
          <a:p>
            <a:pPr lvl="0"/>
            <a:r>
              <a:rPr lang="en-US"/>
              <a:t>Administrative rules that govern how laws are </a:t>
            </a:r>
            <a:br>
              <a:rPr lang="en-US"/>
            </a:br>
            <a:r>
              <a:rPr lang="en-US"/>
              <a:t>implemented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F47E5-ED4E-42CC-9D72-C113F6C0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D13D-A6EB-4A9D-B223-C592CA21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6B060-6986-4899-9C9C-473E054C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CD83701-9882-4AA3-95B3-F2644DDCD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0" y="2046287"/>
            <a:ext cx="3595958" cy="36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7CAE65-2511-49BC-B6DA-0C6B1FD4D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7607" r="14556" b="14854"/>
          <a:stretch/>
        </p:blipFill>
        <p:spPr>
          <a:xfrm>
            <a:off x="7503066" y="2671483"/>
            <a:ext cx="4292693" cy="306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Systems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1" y="1825625"/>
            <a:ext cx="7385124" cy="4306234"/>
          </a:xfrm>
        </p:spPr>
        <p:txBody>
          <a:bodyPr>
            <a:normAutofit lnSpcReduction="10000"/>
          </a:bodyPr>
          <a:lstStyle/>
          <a:p>
            <a:r>
              <a:rPr lang="en-US" sz="2800"/>
              <a:t>Changes within an organization to promote health</a:t>
            </a:r>
          </a:p>
          <a:p>
            <a:r>
              <a:rPr lang="en-US" sz="2800"/>
              <a:t>Organizational infrastructure changes including procurement</a:t>
            </a:r>
          </a:p>
          <a:p>
            <a:r>
              <a:rPr lang="en-US" sz="2800"/>
              <a:t>Community planning that incorporates </a:t>
            </a:r>
            <a:br>
              <a:rPr lang="en-US" sz="2800"/>
            </a:br>
            <a:r>
              <a:rPr lang="en-US" sz="2800"/>
              <a:t>health</a:t>
            </a:r>
          </a:p>
          <a:p>
            <a:r>
              <a:rPr lang="en-US" sz="2800"/>
              <a:t>Building referral systems internally or externally</a:t>
            </a:r>
          </a:p>
          <a:p>
            <a:r>
              <a:rPr lang="en-US" sz="2800"/>
              <a:t>Reimbursing staff for prevention and health promotion activities</a:t>
            </a:r>
            <a:endParaRPr lang="en-US"/>
          </a:p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A554C2-BAB4-4542-A9D6-7481F22B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1E999B-39EB-4EB8-A3B4-5F587458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D9D3A-75BD-4A36-831D-E0759054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sz="2800"/>
              <a:t>Addresses the economic, experienced, or built/physical environment</a:t>
            </a:r>
          </a:p>
          <a:p>
            <a:r>
              <a:rPr lang="en-US" sz="2800"/>
              <a:t>Economic environment – financial incentives or disincentives to promote health </a:t>
            </a:r>
          </a:p>
          <a:p>
            <a:r>
              <a:rPr lang="en-US" sz="2800"/>
              <a:t>Experienced environment – safety, lighting in areas of high crime, stigma</a:t>
            </a:r>
          </a:p>
          <a:p>
            <a:r>
              <a:rPr lang="en-US" sz="2800"/>
              <a:t>Built environment – complete streets, recreational areas, zoning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5978"/>
          <a:stretch/>
        </p:blipFill>
        <p:spPr>
          <a:xfrm>
            <a:off x="6221507" y="416038"/>
            <a:ext cx="5289176" cy="282918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6E508-2333-47EE-A472-4DDCC790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B979E-1324-413C-83CB-01D84A3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6D570-C68E-4412-B48C-9998555F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ard&#10;&#10;Description automatically generated">
            <a:extLst>
              <a:ext uri="{FF2B5EF4-FFF2-40B4-BE49-F238E27FC236}">
                <a16:creationId xmlns:a16="http://schemas.microsoft.com/office/drawing/2014/main" id="{872ABE96-84A4-4529-851C-0F49434EE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3279" r="9496" b="3620"/>
          <a:stretch/>
        </p:blipFill>
        <p:spPr>
          <a:xfrm>
            <a:off x="6197659" y="1972235"/>
            <a:ext cx="5598099" cy="416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1" y="1825625"/>
            <a:ext cx="6657671" cy="4308475"/>
          </a:xfrm>
        </p:spPr>
        <p:txBody>
          <a:bodyPr/>
          <a:lstStyle/>
          <a:p>
            <a:endParaRPr lang="en-US" b="1"/>
          </a:p>
          <a:p>
            <a:r>
              <a:rPr lang="en-US" b="1"/>
              <a:t>Primary prevention</a:t>
            </a:r>
            <a:r>
              <a:rPr lang="en-US"/>
              <a:t> is concerned with preventing the onset of disease; it aims to reduce the incidence of disease. It involves interventions that are applied before there is any evidence of disease or injury. </a:t>
            </a:r>
          </a:p>
          <a:p>
            <a:r>
              <a:rPr lang="en-US"/>
              <a:t>The strategy is to remove causative risk factors (risk reduction), which protects health and so overlaps with health promotion.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5E8074-95BB-486A-8610-D519BEB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F5B79A-5EAE-4658-8B3B-D0A53A97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56B4E80-8B70-4F84-92D2-2711A8D1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277B-CFD7-44F8-956D-2D0115A4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Welcome &amp; Introductions of 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5254A-2F24-4011-860F-AEBEAE87D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Mario H. Garcia, DPH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10CDC-2385-4864-967F-4F16084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52F2-3B9B-432D-B701-DB02A78F15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21B647D-4940-45EF-81E9-7F37F18A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1FAE-C229-4866-A5F0-48CDAEEA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</p:spTree>
    <p:extLst>
      <p:ext uri="{BB962C8B-B14F-4D97-AF65-F5344CB8AC3E}">
        <p14:creationId xmlns:p14="http://schemas.microsoft.com/office/powerpoint/2010/main" val="23921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AAD5-4E25-49A7-9B5A-26A582DC4F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4300" y="6364288"/>
            <a:ext cx="647700" cy="379412"/>
          </a:xfrm>
        </p:spPr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0E9F86-D0DA-49F6-85BD-6798E205AEE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39151" y="161775"/>
          <a:ext cx="11486214" cy="55774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98809">
                  <a:extLst>
                    <a:ext uri="{9D8B030D-6E8A-4147-A177-3AD203B41FA5}">
                      <a16:colId xmlns:a16="http://schemas.microsoft.com/office/drawing/2014/main" val="1883515922"/>
                    </a:ext>
                  </a:extLst>
                </a:gridCol>
                <a:gridCol w="1788012">
                  <a:extLst>
                    <a:ext uri="{9D8B030D-6E8A-4147-A177-3AD203B41FA5}">
                      <a16:colId xmlns:a16="http://schemas.microsoft.com/office/drawing/2014/main" val="1228915394"/>
                    </a:ext>
                  </a:extLst>
                </a:gridCol>
                <a:gridCol w="2001796">
                  <a:extLst>
                    <a:ext uri="{9D8B030D-6E8A-4147-A177-3AD203B41FA5}">
                      <a16:colId xmlns:a16="http://schemas.microsoft.com/office/drawing/2014/main" val="939762225"/>
                    </a:ext>
                  </a:extLst>
                </a:gridCol>
                <a:gridCol w="2176710">
                  <a:extLst>
                    <a:ext uri="{9D8B030D-6E8A-4147-A177-3AD203B41FA5}">
                      <a16:colId xmlns:a16="http://schemas.microsoft.com/office/drawing/2014/main" val="1617620803"/>
                    </a:ext>
                  </a:extLst>
                </a:gridCol>
                <a:gridCol w="2720887">
                  <a:extLst>
                    <a:ext uri="{9D8B030D-6E8A-4147-A177-3AD203B41FA5}">
                      <a16:colId xmlns:a16="http://schemas.microsoft.com/office/drawing/2014/main" val="902923449"/>
                    </a:ext>
                  </a:extLst>
                </a:gridCol>
              </a:tblGrid>
              <a:tr h="63651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 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Root Cause of Health Inequities (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Structural Racism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Inherent Bias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59779"/>
                  </a:ext>
                </a:extLst>
              </a:tr>
              <a:tr h="307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Priority Areas:  Social Drivers of Health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95621"/>
                  </a:ext>
                </a:extLst>
              </a:tr>
              <a:tr h="1127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kern="1400" dirty="0">
                          <a:effectLst/>
                        </a:rPr>
                        <a:t> </a:t>
                      </a:r>
                      <a:r>
                        <a:rPr lang="en-US" sz="2000" b="1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Access to Healthcare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care, health/mental health care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Economic Stability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Poverty, unemployment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>
                          <a:effectLst/>
                        </a:rPr>
                        <a:t>C. Healthy Food and Shelter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Housing quality/accessibility, healthy food access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Community Strength and Resilience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Cohesion, safety, emergency response &amp; preparedness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61669"/>
                  </a:ext>
                </a:extLst>
              </a:tr>
              <a:tr h="46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20488"/>
                  </a:ext>
                </a:extLst>
              </a:tr>
              <a:tr h="461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Key Impact/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Surveillance Measures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45414"/>
                  </a:ext>
                </a:extLst>
              </a:tr>
              <a:tr h="207579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Percentage of Children Who Are Obese/Obesity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Suicide Rate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Drug Overdose Deaths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High School Students/Sexual Violence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Percent Insured/ER Visits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(PSE &amp; PP)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(PSE &amp; PP)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(PSE &amp; PP)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(PSE &amp; PP)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329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60C2C5A-488D-416E-AADC-7FFA79374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18" y="920131"/>
            <a:ext cx="26961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HCT2025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Connecticut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State Heath Improvement Plan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1C741-FEFF-462D-8729-20EE6CCBFA0D}"/>
              </a:ext>
            </a:extLst>
          </p:cNvPr>
          <p:cNvSpPr/>
          <p:nvPr/>
        </p:nvSpPr>
        <p:spPr>
          <a:xfrm>
            <a:off x="1835961" y="5865228"/>
            <a:ext cx="4998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Cross-Cutting Themes Addressed by PSE &amp; PP Strategies:</a:t>
            </a:r>
            <a:endParaRPr lang="en-US" alt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D7ED6-0EB8-4768-9EE5-7FCF623D5000}"/>
              </a:ext>
            </a:extLst>
          </p:cNvPr>
          <p:cNvSpPr/>
          <p:nvPr/>
        </p:nvSpPr>
        <p:spPr>
          <a:xfrm>
            <a:off x="6902233" y="5865228"/>
            <a:ext cx="4135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Structural Racism/Inherent Bias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Education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FD297-344D-4641-ADBF-CB5DAF9E90EA}"/>
              </a:ext>
            </a:extLst>
          </p:cNvPr>
          <p:cNvSpPr/>
          <p:nvPr/>
        </p:nvSpPr>
        <p:spPr>
          <a:xfrm>
            <a:off x="3770587" y="5218960"/>
            <a:ext cx="72942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</a:pPr>
            <a:r>
              <a:rPr lang="en-US" alt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 &amp; PP:  Policy, Systems, Environment, and Primary Prevention Strategies</a:t>
            </a: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1622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1A38B1-4E35-4D09-B3AE-75592A23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 Planning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D304-C6FE-4EF2-BB8F-DB3B3010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E7A5-2D09-4B69-A75A-B6ABFC6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9AC2-1E27-4020-8D48-03ED1BFF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D3CB4C-5773-4FE5-99ED-A9EED50D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Planning Process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FFCCEC-276F-42B1-B80D-056DE71D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Planning for HCT2025 will be done virtually due to the COVID-19 pandemic.</a:t>
            </a:r>
          </a:p>
          <a:p>
            <a:r>
              <a:rPr lang="en-US"/>
              <a:t>We will be using a similar format to the planning done for the first SHIP, spread out over multiple virtual planning sessions.</a:t>
            </a:r>
          </a:p>
          <a:p>
            <a:r>
              <a:rPr lang="en-US"/>
              <a:t>There will be opportunities to work in smaller working groups and to come together as a large group to share work and provide feedback. </a:t>
            </a:r>
          </a:p>
          <a:p>
            <a:r>
              <a:rPr lang="en-US"/>
              <a:t>The process necessitates timely follow through in between virtual sessions.</a:t>
            </a:r>
          </a:p>
          <a:p>
            <a:r>
              <a:rPr lang="en-US"/>
              <a:t>Works best if participants can be consistent across all sessions.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A4A3-F438-4E7B-8915-2E587362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33E7-9303-4E6B-99E1-DCAD9CAB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A39A2-1406-4DA6-900A-B0ED903F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B8AA78-46BB-4103-B03C-F52BEBA4968C}"/>
              </a:ext>
            </a:extLst>
          </p:cNvPr>
          <p:cNvSpPr/>
          <p:nvPr/>
        </p:nvSpPr>
        <p:spPr>
          <a:xfrm>
            <a:off x="238452" y="1115162"/>
            <a:ext cx="1344715" cy="389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SHIP Planning Overview </a:t>
            </a:r>
          </a:p>
          <a:p>
            <a:pPr algn="ctr"/>
            <a:r>
              <a:rPr lang="en-US" sz="1200"/>
              <a:t>(Pre-Planning Webinar)</a:t>
            </a:r>
            <a:endParaRPr lang="en-US" sz="140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Zoom/Online Tools Overview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SHA Findings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 err="1"/>
              <a:t>SDoH</a:t>
            </a:r>
            <a:r>
              <a:rPr lang="en-US" sz="1200"/>
              <a:t> Priorities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SHIP Structure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Planning Process Overview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Time Commitment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200"/>
              <a:t>Next Steps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A4ED2E-5ABB-4EDB-A480-DCA100159C89}"/>
              </a:ext>
            </a:extLst>
          </p:cNvPr>
          <p:cNvSpPr/>
          <p:nvPr/>
        </p:nvSpPr>
        <p:spPr>
          <a:xfrm>
            <a:off x="1697913" y="1115162"/>
            <a:ext cx="1260673" cy="87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A</a:t>
            </a:r>
          </a:p>
          <a:p>
            <a:pPr algn="ctr"/>
            <a:r>
              <a:rPr lang="en-US" sz="1600"/>
              <a:t>Draft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808D8A-3693-4A38-AA8D-6E8067D23FA4}"/>
              </a:ext>
            </a:extLst>
          </p:cNvPr>
          <p:cNvSpPr/>
          <p:nvPr/>
        </p:nvSpPr>
        <p:spPr>
          <a:xfrm>
            <a:off x="1697913" y="2128419"/>
            <a:ext cx="1260673" cy="873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B</a:t>
            </a:r>
          </a:p>
          <a:p>
            <a:pPr algn="ctr"/>
            <a:r>
              <a:rPr lang="en-US" sz="1600"/>
              <a:t>Draft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59A55-84F8-4CCD-B730-1B0EE17CF02E}"/>
              </a:ext>
            </a:extLst>
          </p:cNvPr>
          <p:cNvSpPr/>
          <p:nvPr/>
        </p:nvSpPr>
        <p:spPr>
          <a:xfrm>
            <a:off x="1697913" y="3131209"/>
            <a:ext cx="1260673" cy="8739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C</a:t>
            </a:r>
          </a:p>
          <a:p>
            <a:pPr algn="ctr"/>
            <a:r>
              <a:rPr lang="en-US" sz="1600"/>
              <a:t>Draft Goals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646960-2862-44D5-959A-5AB9D384EFE6}"/>
              </a:ext>
            </a:extLst>
          </p:cNvPr>
          <p:cNvSpPr/>
          <p:nvPr/>
        </p:nvSpPr>
        <p:spPr>
          <a:xfrm>
            <a:off x="1697913" y="4133998"/>
            <a:ext cx="1260673" cy="873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D</a:t>
            </a:r>
          </a:p>
          <a:p>
            <a:pPr algn="ctr"/>
            <a:r>
              <a:rPr lang="en-US" sz="1600"/>
              <a:t>Draft Goals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34640-9AE8-4B7D-822F-80AF1D343517}"/>
              </a:ext>
            </a:extLst>
          </p:cNvPr>
          <p:cNvSpPr/>
          <p:nvPr/>
        </p:nvSpPr>
        <p:spPr>
          <a:xfrm>
            <a:off x="4217758" y="1115162"/>
            <a:ext cx="1556665" cy="87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A</a:t>
            </a:r>
          </a:p>
          <a:p>
            <a:pPr algn="ctr"/>
            <a:r>
              <a:rPr lang="en-US" sz="1600"/>
              <a:t>Revise Goals</a:t>
            </a:r>
          </a:p>
          <a:p>
            <a:pPr algn="ctr"/>
            <a:r>
              <a:rPr lang="en-US" sz="1600"/>
              <a:t>Draft Objectives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18A4C-9DEE-4B24-9CBC-86803A4EC6AB}"/>
              </a:ext>
            </a:extLst>
          </p:cNvPr>
          <p:cNvSpPr/>
          <p:nvPr/>
        </p:nvSpPr>
        <p:spPr>
          <a:xfrm>
            <a:off x="4217758" y="2125252"/>
            <a:ext cx="1556665" cy="873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B</a:t>
            </a:r>
          </a:p>
          <a:p>
            <a:pPr algn="ctr"/>
            <a:r>
              <a:rPr lang="en-US" sz="1600"/>
              <a:t>Revise Goals</a:t>
            </a:r>
          </a:p>
          <a:p>
            <a:pPr algn="ctr"/>
            <a:r>
              <a:rPr lang="en-US" sz="1600"/>
              <a:t>Draft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945C8-A141-483E-8F36-0DFAED81BF7B}"/>
              </a:ext>
            </a:extLst>
          </p:cNvPr>
          <p:cNvSpPr/>
          <p:nvPr/>
        </p:nvSpPr>
        <p:spPr>
          <a:xfrm>
            <a:off x="4217758" y="3129625"/>
            <a:ext cx="1556665" cy="8739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C</a:t>
            </a:r>
          </a:p>
          <a:p>
            <a:pPr algn="ctr"/>
            <a:r>
              <a:rPr lang="en-US" sz="1600"/>
              <a:t>Revise Goals</a:t>
            </a:r>
          </a:p>
          <a:p>
            <a:pPr algn="ctr"/>
            <a:r>
              <a:rPr lang="en-US" sz="1600"/>
              <a:t>Draft Objectives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ED0DA3-D0F2-4A33-9226-A10048CA64EA}"/>
              </a:ext>
            </a:extLst>
          </p:cNvPr>
          <p:cNvSpPr/>
          <p:nvPr/>
        </p:nvSpPr>
        <p:spPr>
          <a:xfrm>
            <a:off x="4217758" y="4133998"/>
            <a:ext cx="1556665" cy="873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D</a:t>
            </a:r>
          </a:p>
          <a:p>
            <a:pPr algn="ctr"/>
            <a:r>
              <a:rPr lang="en-US" sz="1600"/>
              <a:t>Revise Goals</a:t>
            </a:r>
          </a:p>
          <a:p>
            <a:pPr algn="ctr"/>
            <a:r>
              <a:rPr lang="en-US" sz="1600"/>
              <a:t>Draft Objectives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F46A36-15A7-4BF2-867C-B69840927BC8}"/>
              </a:ext>
            </a:extLst>
          </p:cNvPr>
          <p:cNvSpPr/>
          <p:nvPr/>
        </p:nvSpPr>
        <p:spPr>
          <a:xfrm>
            <a:off x="7036972" y="1115162"/>
            <a:ext cx="1649256" cy="87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A</a:t>
            </a:r>
          </a:p>
          <a:p>
            <a:pPr algn="ctr"/>
            <a:r>
              <a:rPr lang="en-US" sz="1600"/>
              <a:t>Revise Objectives</a:t>
            </a:r>
          </a:p>
          <a:p>
            <a:pPr algn="ctr"/>
            <a:r>
              <a:rPr lang="en-US" sz="1600"/>
              <a:t>Draft Strategies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0A814-DBD4-4E2E-9529-91B1F436C43F}"/>
              </a:ext>
            </a:extLst>
          </p:cNvPr>
          <p:cNvSpPr/>
          <p:nvPr/>
        </p:nvSpPr>
        <p:spPr>
          <a:xfrm>
            <a:off x="7036972" y="2123511"/>
            <a:ext cx="1649256" cy="873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B</a:t>
            </a:r>
          </a:p>
          <a:p>
            <a:pPr algn="ctr"/>
            <a:r>
              <a:rPr lang="en-US" sz="1600"/>
              <a:t>Revise Objectives</a:t>
            </a:r>
          </a:p>
          <a:p>
            <a:pPr algn="ctr"/>
            <a:r>
              <a:rPr lang="en-US" sz="1600"/>
              <a:t>Draft Strategies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25399-4E10-4F65-8017-EF1F8FB38CFA}"/>
              </a:ext>
            </a:extLst>
          </p:cNvPr>
          <p:cNvSpPr/>
          <p:nvPr/>
        </p:nvSpPr>
        <p:spPr>
          <a:xfrm>
            <a:off x="7036972" y="3128754"/>
            <a:ext cx="1649256" cy="8739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C</a:t>
            </a:r>
          </a:p>
          <a:p>
            <a:pPr algn="ctr"/>
            <a:r>
              <a:rPr lang="en-US" sz="1600"/>
              <a:t>Revise Objectives</a:t>
            </a:r>
          </a:p>
          <a:p>
            <a:pPr algn="ctr"/>
            <a:r>
              <a:rPr lang="en-US" sz="1600"/>
              <a:t>Draft Strategies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BE0FF8-1693-40FC-BCC7-356669799EEC}"/>
              </a:ext>
            </a:extLst>
          </p:cNvPr>
          <p:cNvSpPr/>
          <p:nvPr/>
        </p:nvSpPr>
        <p:spPr>
          <a:xfrm>
            <a:off x="7036972" y="4133998"/>
            <a:ext cx="1649256" cy="873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D</a:t>
            </a:r>
          </a:p>
          <a:p>
            <a:pPr algn="ctr"/>
            <a:r>
              <a:rPr lang="en-US" sz="1600"/>
              <a:t>Revise Objectives</a:t>
            </a:r>
          </a:p>
          <a:p>
            <a:pPr algn="ctr"/>
            <a:r>
              <a:rPr lang="en-US" sz="1600"/>
              <a:t>Draft Strategies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21A697-D9DC-4EEE-945D-BC401FC1A573}"/>
              </a:ext>
            </a:extLst>
          </p:cNvPr>
          <p:cNvSpPr/>
          <p:nvPr/>
        </p:nvSpPr>
        <p:spPr>
          <a:xfrm>
            <a:off x="3052254" y="1115162"/>
            <a:ext cx="1061778" cy="389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Goals Feedback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CD3CEA-18E5-4D0B-B59E-61F17CF1A86E}"/>
              </a:ext>
            </a:extLst>
          </p:cNvPr>
          <p:cNvSpPr/>
          <p:nvPr/>
        </p:nvSpPr>
        <p:spPr>
          <a:xfrm>
            <a:off x="5861026" y="1115162"/>
            <a:ext cx="1061778" cy="3892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Objectives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6BDCB4-AC19-45D4-A4B8-89C5CCACBF49}"/>
              </a:ext>
            </a:extLst>
          </p:cNvPr>
          <p:cNvSpPr txBox="1"/>
          <p:nvPr/>
        </p:nvSpPr>
        <p:spPr>
          <a:xfrm>
            <a:off x="1837731" y="778133"/>
            <a:ext cx="917735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2 hours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EE6591-5E27-4554-8751-BCD08650F6CC}"/>
              </a:ext>
            </a:extLst>
          </p:cNvPr>
          <p:cNvSpPr txBox="1"/>
          <p:nvPr/>
        </p:nvSpPr>
        <p:spPr>
          <a:xfrm>
            <a:off x="4521760" y="778133"/>
            <a:ext cx="1017533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2.5 hours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3A868-C3C5-4C5D-98E6-80B36BE8B1BF}"/>
              </a:ext>
            </a:extLst>
          </p:cNvPr>
          <p:cNvSpPr txBox="1"/>
          <p:nvPr/>
        </p:nvSpPr>
        <p:spPr>
          <a:xfrm>
            <a:off x="7393183" y="778133"/>
            <a:ext cx="1017533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3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44ED7-3E2B-4A0C-9501-805632A95A77}"/>
              </a:ext>
            </a:extLst>
          </p:cNvPr>
          <p:cNvSpPr txBox="1"/>
          <p:nvPr/>
        </p:nvSpPr>
        <p:spPr>
          <a:xfrm>
            <a:off x="442951" y="778133"/>
            <a:ext cx="982043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1.5 hours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90CEA9-A76D-47B6-8A8D-0D170034F20D}"/>
              </a:ext>
            </a:extLst>
          </p:cNvPr>
          <p:cNvSpPr txBox="1"/>
          <p:nvPr/>
        </p:nvSpPr>
        <p:spPr>
          <a:xfrm>
            <a:off x="3194389" y="778133"/>
            <a:ext cx="809708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1 hour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0FD305-979C-428C-8CAF-D427B97E5620}"/>
              </a:ext>
            </a:extLst>
          </p:cNvPr>
          <p:cNvSpPr txBox="1"/>
          <p:nvPr/>
        </p:nvSpPr>
        <p:spPr>
          <a:xfrm>
            <a:off x="6003161" y="778133"/>
            <a:ext cx="809708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2 hours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6536B-6349-4476-A557-5B4C32B3D671}"/>
              </a:ext>
            </a:extLst>
          </p:cNvPr>
          <p:cNvSpPr/>
          <p:nvPr/>
        </p:nvSpPr>
        <p:spPr>
          <a:xfrm>
            <a:off x="8767248" y="1115162"/>
            <a:ext cx="1336995" cy="3892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  <a:p>
            <a:pPr algn="ctr"/>
            <a:endParaRPr lang="en-US" sz="1600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</a:rPr>
              <a:t>Strategies Feedback</a:t>
            </a:r>
          </a:p>
          <a:p>
            <a:pPr algn="ctr"/>
            <a:endParaRPr lang="en-US" sz="1600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</a:rPr>
              <a:t>Electronically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7DC4BD-0F3F-4835-B1F5-2C2599BA737E}"/>
              </a:ext>
            </a:extLst>
          </p:cNvPr>
          <p:cNvSpPr txBox="1"/>
          <p:nvPr/>
        </p:nvSpPr>
        <p:spPr>
          <a:xfrm>
            <a:off x="3940038" y="209389"/>
            <a:ext cx="444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Virtual Planning for HCT20205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010086-3EBB-4583-B15A-40FC99585706}"/>
              </a:ext>
            </a:extLst>
          </p:cNvPr>
          <p:cNvSpPr txBox="1"/>
          <p:nvPr/>
        </p:nvSpPr>
        <p:spPr>
          <a:xfrm>
            <a:off x="383389" y="5238674"/>
            <a:ext cx="582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Participant Criteria:</a:t>
            </a: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sz="1600"/>
              <a:t>Able to participate via Zoom (audio AND visual)</a:t>
            </a: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sz="1600"/>
              <a:t>Available to participate in ALL sessions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A915A-5BE9-46B0-8A75-18DE9DEABFD5}"/>
              </a:ext>
            </a:extLst>
          </p:cNvPr>
          <p:cNvSpPr txBox="1"/>
          <p:nvPr/>
        </p:nvSpPr>
        <p:spPr>
          <a:xfrm>
            <a:off x="5370286" y="5238674"/>
            <a:ext cx="648174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Time Commitment</a:t>
            </a:r>
          </a:p>
          <a:p>
            <a:pPr marL="1195388" indent="-1195388"/>
            <a:r>
              <a:rPr lang="en-US" sz="1600"/>
              <a:t>Per participant:	</a:t>
            </a:r>
            <a:r>
              <a:rPr lang="en-US" sz="1600" b="1"/>
              <a:t>20 hours </a:t>
            </a:r>
            <a:r>
              <a:rPr lang="en-US" sz="1600"/>
              <a:t>of sessions + homework </a:t>
            </a:r>
          </a:p>
          <a:p>
            <a:pPr marL="1195388" indent="-1195388"/>
            <a:r>
              <a:rPr lang="en-US" sz="1600" i="1"/>
              <a:t>		(assumes participation in only one (1) Priority Area</a:t>
            </a:r>
            <a:r>
              <a:rPr lang="en-US" sz="1600"/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C3232C-4496-4D68-B50E-0894DDBF25B5}"/>
              </a:ext>
            </a:extLst>
          </p:cNvPr>
          <p:cNvSpPr/>
          <p:nvPr/>
        </p:nvSpPr>
        <p:spPr>
          <a:xfrm>
            <a:off x="10202775" y="1115162"/>
            <a:ext cx="1649256" cy="87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A</a:t>
            </a:r>
          </a:p>
          <a:p>
            <a:pPr algn="ctr"/>
            <a:r>
              <a:rPr lang="en-US" sz="1600"/>
              <a:t>Finalize Strategies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AD3338-33C9-4E4E-AEDE-C985348563A7}"/>
              </a:ext>
            </a:extLst>
          </p:cNvPr>
          <p:cNvSpPr/>
          <p:nvPr/>
        </p:nvSpPr>
        <p:spPr>
          <a:xfrm>
            <a:off x="10202775" y="2123511"/>
            <a:ext cx="1649256" cy="873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B</a:t>
            </a:r>
          </a:p>
          <a:p>
            <a:pPr algn="ctr"/>
            <a:r>
              <a:rPr lang="en-US" sz="1600"/>
              <a:t>Finalize Strategies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CCE6B-FBF4-411A-B12F-0AA308758CA0}"/>
              </a:ext>
            </a:extLst>
          </p:cNvPr>
          <p:cNvSpPr/>
          <p:nvPr/>
        </p:nvSpPr>
        <p:spPr>
          <a:xfrm>
            <a:off x="10202775" y="3128754"/>
            <a:ext cx="1649256" cy="8739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C</a:t>
            </a:r>
          </a:p>
          <a:p>
            <a:pPr algn="ctr"/>
            <a:r>
              <a:rPr lang="en-US" sz="1600"/>
              <a:t>Finalize Strategies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06ED14-4734-42DB-AC60-C35A3C12FD0A}"/>
              </a:ext>
            </a:extLst>
          </p:cNvPr>
          <p:cNvSpPr/>
          <p:nvPr/>
        </p:nvSpPr>
        <p:spPr>
          <a:xfrm>
            <a:off x="10202775" y="4133998"/>
            <a:ext cx="1649256" cy="873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Priority D</a:t>
            </a:r>
          </a:p>
          <a:p>
            <a:pPr algn="ctr"/>
            <a:r>
              <a:rPr lang="en-US" sz="1600"/>
              <a:t>Finalize Strategies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07B4-ACE4-43B5-96C0-B0578EC926E6}"/>
              </a:ext>
            </a:extLst>
          </p:cNvPr>
          <p:cNvSpPr txBox="1"/>
          <p:nvPr/>
        </p:nvSpPr>
        <p:spPr>
          <a:xfrm>
            <a:off x="10558986" y="778133"/>
            <a:ext cx="1017533" cy="3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2 hours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3108-CDBB-4F02-9466-F4C4BCF0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DEEFF-7EAA-44F3-9560-0B305AC0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C9C50-E892-4884-833F-8889C7D7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</p:spTree>
    <p:extLst>
      <p:ext uri="{BB962C8B-B14F-4D97-AF65-F5344CB8AC3E}">
        <p14:creationId xmlns:p14="http://schemas.microsoft.com/office/powerpoint/2010/main" val="353360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981ECE0-48B0-48EB-9B8A-F9A3DA917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79469"/>
              </p:ext>
            </p:extLst>
          </p:nvPr>
        </p:nvGraphicFramePr>
        <p:xfrm>
          <a:off x="7952006" y="821025"/>
          <a:ext cx="3906740" cy="53235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2480">
                  <a:extLst>
                    <a:ext uri="{9D8B030D-6E8A-4147-A177-3AD203B41FA5}">
                      <a16:colId xmlns:a16="http://schemas.microsoft.com/office/drawing/2014/main" val="3821636437"/>
                    </a:ext>
                  </a:extLst>
                </a:gridCol>
                <a:gridCol w="992026">
                  <a:extLst>
                    <a:ext uri="{9D8B030D-6E8A-4147-A177-3AD203B41FA5}">
                      <a16:colId xmlns:a16="http://schemas.microsoft.com/office/drawing/2014/main" val="1888032618"/>
                    </a:ext>
                  </a:extLst>
                </a:gridCol>
                <a:gridCol w="951117">
                  <a:extLst>
                    <a:ext uri="{9D8B030D-6E8A-4147-A177-3AD203B41FA5}">
                      <a16:colId xmlns:a16="http://schemas.microsoft.com/office/drawing/2014/main" val="2571704724"/>
                    </a:ext>
                  </a:extLst>
                </a:gridCol>
                <a:gridCol w="951117">
                  <a:extLst>
                    <a:ext uri="{9D8B030D-6E8A-4147-A177-3AD203B41FA5}">
                      <a16:colId xmlns:a16="http://schemas.microsoft.com/office/drawing/2014/main" val="3746983687"/>
                    </a:ext>
                  </a:extLst>
                </a:gridCol>
              </a:tblGrid>
              <a:tr h="59153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9565"/>
                  </a:ext>
                </a:extLst>
              </a:tr>
              <a:tr h="47319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9017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1E39F01-2ADC-4451-81F5-E36CEC8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3" y="228599"/>
            <a:ext cx="10957558" cy="574675"/>
          </a:xfrm>
        </p:spPr>
        <p:txBody>
          <a:bodyPr>
            <a:normAutofit fontScale="90000"/>
          </a:bodyPr>
          <a:lstStyle/>
          <a:p>
            <a:r>
              <a:rPr lang="en-US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6F7E-14CD-4FC5-A960-A81D6C5F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37FD9-FD24-44EF-AD67-6C1A42D6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D4B3-0CAE-4566-91FC-3FBDB299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5545A5-A6F3-4C3F-943C-DF0757CC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18537"/>
              </p:ext>
            </p:extLst>
          </p:nvPr>
        </p:nvGraphicFramePr>
        <p:xfrm>
          <a:off x="226061" y="821025"/>
          <a:ext cx="7679718" cy="53235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6246">
                  <a:extLst>
                    <a:ext uri="{9D8B030D-6E8A-4147-A177-3AD203B41FA5}">
                      <a16:colId xmlns:a16="http://schemas.microsoft.com/office/drawing/2014/main" val="718842291"/>
                    </a:ext>
                  </a:extLst>
                </a:gridCol>
                <a:gridCol w="639727">
                  <a:extLst>
                    <a:ext uri="{9D8B030D-6E8A-4147-A177-3AD203B41FA5}">
                      <a16:colId xmlns:a16="http://schemas.microsoft.com/office/drawing/2014/main" val="1699146701"/>
                    </a:ext>
                  </a:extLst>
                </a:gridCol>
                <a:gridCol w="632245">
                  <a:extLst>
                    <a:ext uri="{9D8B030D-6E8A-4147-A177-3AD203B41FA5}">
                      <a16:colId xmlns:a16="http://schemas.microsoft.com/office/drawing/2014/main" val="2928623735"/>
                    </a:ext>
                  </a:extLst>
                </a:gridCol>
                <a:gridCol w="718290">
                  <a:extLst>
                    <a:ext uri="{9D8B030D-6E8A-4147-A177-3AD203B41FA5}">
                      <a16:colId xmlns:a16="http://schemas.microsoft.com/office/drawing/2014/main" val="1600699908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407534776"/>
                    </a:ext>
                  </a:extLst>
                </a:gridCol>
                <a:gridCol w="673492">
                  <a:extLst>
                    <a:ext uri="{9D8B030D-6E8A-4147-A177-3AD203B41FA5}">
                      <a16:colId xmlns:a16="http://schemas.microsoft.com/office/drawing/2014/main" val="3601598653"/>
                    </a:ext>
                  </a:extLst>
                </a:gridCol>
                <a:gridCol w="658433">
                  <a:extLst>
                    <a:ext uri="{9D8B030D-6E8A-4147-A177-3AD203B41FA5}">
                      <a16:colId xmlns:a16="http://schemas.microsoft.com/office/drawing/2014/main" val="748334449"/>
                    </a:ext>
                  </a:extLst>
                </a:gridCol>
                <a:gridCol w="703326">
                  <a:extLst>
                    <a:ext uri="{9D8B030D-6E8A-4147-A177-3AD203B41FA5}">
                      <a16:colId xmlns:a16="http://schemas.microsoft.com/office/drawing/2014/main" val="1380986184"/>
                    </a:ext>
                  </a:extLst>
                </a:gridCol>
                <a:gridCol w="658433">
                  <a:extLst>
                    <a:ext uri="{9D8B030D-6E8A-4147-A177-3AD203B41FA5}">
                      <a16:colId xmlns:a16="http://schemas.microsoft.com/office/drawing/2014/main" val="3579719664"/>
                    </a:ext>
                  </a:extLst>
                </a:gridCol>
                <a:gridCol w="718290">
                  <a:extLst>
                    <a:ext uri="{9D8B030D-6E8A-4147-A177-3AD203B41FA5}">
                      <a16:colId xmlns:a16="http://schemas.microsoft.com/office/drawing/2014/main" val="374096637"/>
                    </a:ext>
                  </a:extLst>
                </a:gridCol>
                <a:gridCol w="778148">
                  <a:extLst>
                    <a:ext uri="{9D8B030D-6E8A-4147-A177-3AD203B41FA5}">
                      <a16:colId xmlns:a16="http://schemas.microsoft.com/office/drawing/2014/main" val="791813646"/>
                    </a:ext>
                  </a:extLst>
                </a:gridCol>
              </a:tblGrid>
              <a:tr h="5911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Sep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Oct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091628"/>
                  </a:ext>
                </a:extLst>
              </a:tr>
              <a:tr h="319315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17-21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24-27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31-3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8-11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14-18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21-25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28-2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5-9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12-16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19-23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26-30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86320"/>
                  </a:ext>
                </a:extLst>
              </a:tr>
              <a:tr h="4413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80768"/>
                  </a:ext>
                </a:extLst>
              </a:tr>
            </a:tbl>
          </a:graphicData>
        </a:graphic>
      </p:graphicFrame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089452C-C7C6-4AAE-BC1E-8E19569262E4}"/>
              </a:ext>
            </a:extLst>
          </p:cNvPr>
          <p:cNvSpPr/>
          <p:nvPr/>
        </p:nvSpPr>
        <p:spPr>
          <a:xfrm>
            <a:off x="959757" y="2197137"/>
            <a:ext cx="671642" cy="38235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/>
              <a:t>Goals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8CEF0D-3991-4124-B290-87E72C1A481A}"/>
              </a:ext>
            </a:extLst>
          </p:cNvPr>
          <p:cNvSpPr/>
          <p:nvPr/>
        </p:nvSpPr>
        <p:spPr>
          <a:xfrm>
            <a:off x="642257" y="1931896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41D70-9BB7-4913-975E-05451A42B813}"/>
              </a:ext>
            </a:extLst>
          </p:cNvPr>
          <p:cNvSpPr txBox="1"/>
          <p:nvPr/>
        </p:nvSpPr>
        <p:spPr>
          <a:xfrm>
            <a:off x="871035" y="1906891"/>
            <a:ext cx="275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Preplanning Webinar (Joint Session)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5718BE-77C2-43D5-B019-173997B86450}"/>
              </a:ext>
            </a:extLst>
          </p:cNvPr>
          <p:cNvSpPr/>
          <p:nvPr/>
        </p:nvSpPr>
        <p:spPr>
          <a:xfrm>
            <a:off x="1402799" y="2616130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01C1895-1189-49DB-A4A3-32B00F45B7AE}"/>
              </a:ext>
            </a:extLst>
          </p:cNvPr>
          <p:cNvSpPr/>
          <p:nvPr/>
        </p:nvSpPr>
        <p:spPr>
          <a:xfrm>
            <a:off x="1593299" y="2881371"/>
            <a:ext cx="671642" cy="38235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/>
              <a:t>Objectives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D76E28F8-0B02-4CED-8AE6-2367C7A4EFE0}"/>
              </a:ext>
            </a:extLst>
          </p:cNvPr>
          <p:cNvSpPr/>
          <p:nvPr/>
        </p:nvSpPr>
        <p:spPr>
          <a:xfrm>
            <a:off x="2952198" y="3565605"/>
            <a:ext cx="731520" cy="38235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/>
              <a:t>Strategies</a:t>
            </a:r>
            <a:endParaRPr 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A44173-FC70-44DA-ABD7-028E7BD05056}"/>
              </a:ext>
            </a:extLst>
          </p:cNvPr>
          <p:cNvSpPr/>
          <p:nvPr/>
        </p:nvSpPr>
        <p:spPr>
          <a:xfrm>
            <a:off x="2453624" y="3300364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86B572A-ED08-4B1D-8A67-A465EC698AE5}"/>
              </a:ext>
            </a:extLst>
          </p:cNvPr>
          <p:cNvSpPr/>
          <p:nvPr/>
        </p:nvSpPr>
        <p:spPr>
          <a:xfrm>
            <a:off x="3726898" y="3984598"/>
            <a:ext cx="676656" cy="38235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/>
              <a:t>Electronic Feedback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2278BFA-F490-467D-8CF3-FBA3A7BBCCBC}"/>
              </a:ext>
            </a:extLst>
          </p:cNvPr>
          <p:cNvSpPr/>
          <p:nvPr/>
        </p:nvSpPr>
        <p:spPr>
          <a:xfrm>
            <a:off x="4393116" y="4394521"/>
            <a:ext cx="676656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/>
              <a:t>Compile Feedback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1238A2D2-6B92-4D5D-8D65-DFC160A5D50F}"/>
              </a:ext>
            </a:extLst>
          </p:cNvPr>
          <p:cNvSpPr/>
          <p:nvPr/>
        </p:nvSpPr>
        <p:spPr>
          <a:xfrm>
            <a:off x="5086971" y="4394521"/>
            <a:ext cx="676656" cy="38235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/>
              <a:t>Finalize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D0BBF68D-D110-4E5F-9FD8-3C2721343C53}"/>
              </a:ext>
            </a:extLst>
          </p:cNvPr>
          <p:cNvSpPr/>
          <p:nvPr/>
        </p:nvSpPr>
        <p:spPr>
          <a:xfrm>
            <a:off x="5759641" y="4789930"/>
            <a:ext cx="2146138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/>
              <a:t>Write Draft SHIP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0BFCA77-5E98-471E-B71B-BEB0B828B402}"/>
              </a:ext>
            </a:extLst>
          </p:cNvPr>
          <p:cNvSpPr/>
          <p:nvPr/>
        </p:nvSpPr>
        <p:spPr>
          <a:xfrm>
            <a:off x="7934807" y="5103892"/>
            <a:ext cx="1524360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/>
              <a:t>DPH Review, HRiA Revise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12FE494-9DB7-4F11-B7B3-2A283A9517E0}"/>
              </a:ext>
            </a:extLst>
          </p:cNvPr>
          <p:cNvSpPr/>
          <p:nvPr/>
        </p:nvSpPr>
        <p:spPr>
          <a:xfrm>
            <a:off x="9442939" y="5103892"/>
            <a:ext cx="900122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/>
              <a:t>Graphic Design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FA8E65D-3C10-4546-8EEE-C9EE537E293D}"/>
              </a:ext>
            </a:extLst>
          </p:cNvPr>
          <p:cNvSpPr/>
          <p:nvPr/>
        </p:nvSpPr>
        <p:spPr>
          <a:xfrm>
            <a:off x="10347036" y="5103892"/>
            <a:ext cx="597319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/>
              <a:t>Finalize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F5DDE826-221E-4F1C-A040-94CCB20EF8DF}"/>
              </a:ext>
            </a:extLst>
          </p:cNvPr>
          <p:cNvSpPr/>
          <p:nvPr/>
        </p:nvSpPr>
        <p:spPr>
          <a:xfrm>
            <a:off x="10909802" y="5493661"/>
            <a:ext cx="479268" cy="38235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/>
              <a:t>Print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6D6B98-3D40-40DB-8F4B-C3D542B9E868}"/>
              </a:ext>
            </a:extLst>
          </p:cNvPr>
          <p:cNvSpPr txBox="1"/>
          <p:nvPr/>
        </p:nvSpPr>
        <p:spPr>
          <a:xfrm>
            <a:off x="11133161" y="5100296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Launch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AC6C8C-C7A3-4A55-9CEC-3DEC64946799}"/>
              </a:ext>
            </a:extLst>
          </p:cNvPr>
          <p:cNvSpPr txBox="1"/>
          <p:nvPr/>
        </p:nvSpPr>
        <p:spPr>
          <a:xfrm>
            <a:off x="2642142" y="3269175"/>
            <a:ext cx="2717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Objectives Feedback (Joint Session)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B0320-DA4B-4209-84E9-6ED671479399}"/>
              </a:ext>
            </a:extLst>
          </p:cNvPr>
          <p:cNvSpPr txBox="1"/>
          <p:nvPr/>
        </p:nvSpPr>
        <p:spPr>
          <a:xfrm>
            <a:off x="1604545" y="2575679"/>
            <a:ext cx="236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Goals Feedback (Joint Session)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D6FBE1-2350-4E20-B7D8-DE3CB2B14961}"/>
              </a:ext>
            </a:extLst>
          </p:cNvPr>
          <p:cNvSpPr txBox="1"/>
          <p:nvPr/>
        </p:nvSpPr>
        <p:spPr>
          <a:xfrm>
            <a:off x="1597799" y="2252296"/>
            <a:ext cx="224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Draft Goals (by Priority Area)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4136A-F6E7-4312-886E-53D6E9E5CA94}"/>
              </a:ext>
            </a:extLst>
          </p:cNvPr>
          <p:cNvSpPr txBox="1"/>
          <p:nvPr/>
        </p:nvSpPr>
        <p:spPr>
          <a:xfrm>
            <a:off x="2256740" y="2928956"/>
            <a:ext cx="397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Finalize Goals and Draft Objectives (by Priority Area)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C93A56-4329-449B-A4A7-2A645887DE83}"/>
              </a:ext>
            </a:extLst>
          </p:cNvPr>
          <p:cNvSpPr txBox="1"/>
          <p:nvPr/>
        </p:nvSpPr>
        <p:spPr>
          <a:xfrm>
            <a:off x="3657700" y="3622552"/>
            <a:ext cx="4233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Finalize Objectives and Draft Strategies (by Priority Area)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70DB4DC1-98DF-44AB-A5C3-2D36BEDDF0DB}"/>
              </a:ext>
            </a:extLst>
          </p:cNvPr>
          <p:cNvSpPr/>
          <p:nvPr/>
        </p:nvSpPr>
        <p:spPr>
          <a:xfrm>
            <a:off x="11231806" y="5413443"/>
            <a:ext cx="455307" cy="4572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A3E13-62F2-402C-B392-4D55881CF103}"/>
              </a:ext>
            </a:extLst>
          </p:cNvPr>
          <p:cNvSpPr txBox="1"/>
          <p:nvPr/>
        </p:nvSpPr>
        <p:spPr>
          <a:xfrm>
            <a:off x="4393116" y="4026814"/>
            <a:ext cx="3932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Provide Feedback on Draft Strategies (electronically)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9B6B9B-69C6-4CB3-8606-370B6CFCEDAF}"/>
              </a:ext>
            </a:extLst>
          </p:cNvPr>
          <p:cNvSpPr txBox="1"/>
          <p:nvPr/>
        </p:nvSpPr>
        <p:spPr>
          <a:xfrm>
            <a:off x="5735990" y="4407737"/>
            <a:ext cx="272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Finalize Strategies (by Priority Area)</a:t>
            </a:r>
          </a:p>
        </p:txBody>
      </p:sp>
    </p:spTree>
    <p:extLst>
      <p:ext uri="{BB962C8B-B14F-4D97-AF65-F5344CB8AC3E}">
        <p14:creationId xmlns:p14="http://schemas.microsoft.com/office/powerpoint/2010/main" val="287996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F9E5E4-A261-4F0E-A88E-9978617E3521}"/>
              </a:ext>
            </a:extLst>
          </p:cNvPr>
          <p:cNvGraphicFramePr>
            <a:graphicFrameLocks noGrp="1"/>
          </p:cNvGraphicFramePr>
          <p:nvPr/>
        </p:nvGraphicFramePr>
        <p:xfrm>
          <a:off x="395926" y="301657"/>
          <a:ext cx="11283883" cy="5759882"/>
        </p:xfrm>
        <a:graphic>
          <a:graphicData uri="http://schemas.openxmlformats.org/drawingml/2006/table">
            <a:tbl>
              <a:tblPr firstRow="1" firstCol="1" bandRow="1"/>
              <a:tblGrid>
                <a:gridCol w="282849">
                  <a:extLst>
                    <a:ext uri="{9D8B030D-6E8A-4147-A177-3AD203B41FA5}">
                      <a16:colId xmlns:a16="http://schemas.microsoft.com/office/drawing/2014/main" val="2537441825"/>
                    </a:ext>
                  </a:extLst>
                </a:gridCol>
                <a:gridCol w="96879">
                  <a:extLst>
                    <a:ext uri="{9D8B030D-6E8A-4147-A177-3AD203B41FA5}">
                      <a16:colId xmlns:a16="http://schemas.microsoft.com/office/drawing/2014/main" val="3339604219"/>
                    </a:ext>
                  </a:extLst>
                </a:gridCol>
                <a:gridCol w="4771615">
                  <a:extLst>
                    <a:ext uri="{9D8B030D-6E8A-4147-A177-3AD203B41FA5}">
                      <a16:colId xmlns:a16="http://schemas.microsoft.com/office/drawing/2014/main" val="4293908029"/>
                    </a:ext>
                  </a:extLst>
                </a:gridCol>
                <a:gridCol w="1787526">
                  <a:extLst>
                    <a:ext uri="{9D8B030D-6E8A-4147-A177-3AD203B41FA5}">
                      <a16:colId xmlns:a16="http://schemas.microsoft.com/office/drawing/2014/main" val="2999248066"/>
                    </a:ext>
                  </a:extLst>
                </a:gridCol>
                <a:gridCol w="803178">
                  <a:extLst>
                    <a:ext uri="{9D8B030D-6E8A-4147-A177-3AD203B41FA5}">
                      <a16:colId xmlns:a16="http://schemas.microsoft.com/office/drawing/2014/main" val="3620713526"/>
                    </a:ext>
                  </a:extLst>
                </a:gridCol>
                <a:gridCol w="1162495">
                  <a:extLst>
                    <a:ext uri="{9D8B030D-6E8A-4147-A177-3AD203B41FA5}">
                      <a16:colId xmlns:a16="http://schemas.microsoft.com/office/drawing/2014/main" val="2237433300"/>
                    </a:ext>
                  </a:extLst>
                </a:gridCol>
                <a:gridCol w="1428210">
                  <a:extLst>
                    <a:ext uri="{9D8B030D-6E8A-4147-A177-3AD203B41FA5}">
                      <a16:colId xmlns:a16="http://schemas.microsoft.com/office/drawing/2014/main" val="2320808352"/>
                    </a:ext>
                  </a:extLst>
                </a:gridCol>
                <a:gridCol w="951131">
                  <a:extLst>
                    <a:ext uri="{9D8B030D-6E8A-4147-A177-3AD203B41FA5}">
                      <a16:colId xmlns:a16="http://schemas.microsoft.com/office/drawing/2014/main" val="496423740"/>
                    </a:ext>
                  </a:extLst>
                </a:gridCol>
              </a:tblGrid>
              <a:tr h="55999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(hours)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40848"/>
                  </a:ext>
                </a:extLst>
              </a:tr>
              <a:tr h="4014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Pre-Planning Session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8/20/20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2:30-4:00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34171"/>
                  </a:ext>
                </a:extLst>
              </a:tr>
              <a:tr h="4014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Goals Sessions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49617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A: 	Access to Health Care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8/24/20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67685"/>
                  </a:ext>
                </a:extLst>
              </a:tr>
              <a:tr h="375588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19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B:  	Economic Stability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8/25/20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907962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C: 	Healthy Food &amp; Shelter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8/25/20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39955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D: 	Community Strength &amp; Resilience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8/26/20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711900"/>
                  </a:ext>
                </a:extLst>
              </a:tr>
              <a:tr h="4014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Goals Feedback Session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8/27/20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147974"/>
                  </a:ext>
                </a:extLst>
              </a:tr>
              <a:tr h="4014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 Goals &amp; Draft Objectives Sessions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354249"/>
                  </a:ext>
                </a:extLst>
              </a:tr>
              <a:tr h="401433">
                <a:tc gridSpan="2"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4C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A: 	Access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A: 	Access to Health Care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9:30-12:00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1237"/>
                  </a:ext>
                </a:extLst>
              </a:tr>
              <a:tr h="408533">
                <a:tc gridSpan="2"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1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B:  	Economics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B:  	Economic Stability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659815"/>
                  </a:ext>
                </a:extLst>
              </a:tr>
              <a:tr h="401433">
                <a:tc gridSpan="2"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C: 	Healthy Food &amp; Shelter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C: 	Healthy Food &amp; Shelter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090309"/>
                  </a:ext>
                </a:extLst>
              </a:tr>
              <a:tr h="401433">
                <a:tc gridSpan="2"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D: 	Community Strength &amp; Resilience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D: 	Community Strength &amp; Resilience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9/3/20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9:30-12:00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288136"/>
                  </a:ext>
                </a:extLst>
              </a:tr>
              <a:tr h="4014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Objectives Feedback Session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9/10/20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2:00-4:00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5818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332F6-DC0A-44EA-B37C-B1FBD532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3439C-4D02-43D0-8B1A-C0EA90FE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93E34-AE9C-4B96-86A4-68B0DA6C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2402F-3B04-488D-95E7-300A0F89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E5744-937F-47E6-9C5A-B61CAA9A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188755-2854-4CDD-B462-94D17B4706E7}"/>
              </a:ext>
            </a:extLst>
          </p:cNvPr>
          <p:cNvGraphicFramePr>
            <a:graphicFrameLocks noGrp="1"/>
          </p:cNvGraphicFramePr>
          <p:nvPr/>
        </p:nvGraphicFramePr>
        <p:xfrm>
          <a:off x="339366" y="339366"/>
          <a:ext cx="11340444" cy="5778627"/>
        </p:xfrm>
        <a:graphic>
          <a:graphicData uri="http://schemas.openxmlformats.org/drawingml/2006/table">
            <a:tbl>
              <a:tblPr firstRow="1" firstCol="1" bandRow="1"/>
              <a:tblGrid>
                <a:gridCol w="272498">
                  <a:extLst>
                    <a:ext uri="{9D8B030D-6E8A-4147-A177-3AD203B41FA5}">
                      <a16:colId xmlns:a16="http://schemas.microsoft.com/office/drawing/2014/main" val="2292698104"/>
                    </a:ext>
                  </a:extLst>
                </a:gridCol>
                <a:gridCol w="5021534">
                  <a:extLst>
                    <a:ext uri="{9D8B030D-6E8A-4147-A177-3AD203B41FA5}">
                      <a16:colId xmlns:a16="http://schemas.microsoft.com/office/drawing/2014/main" val="448223158"/>
                    </a:ext>
                  </a:extLst>
                </a:gridCol>
                <a:gridCol w="1822005">
                  <a:extLst>
                    <a:ext uri="{9D8B030D-6E8A-4147-A177-3AD203B41FA5}">
                      <a16:colId xmlns:a16="http://schemas.microsoft.com/office/drawing/2014/main" val="4247763107"/>
                    </a:ext>
                  </a:extLst>
                </a:gridCol>
                <a:gridCol w="815495">
                  <a:extLst>
                    <a:ext uri="{9D8B030D-6E8A-4147-A177-3AD203B41FA5}">
                      <a16:colId xmlns:a16="http://schemas.microsoft.com/office/drawing/2014/main" val="1438596092"/>
                    </a:ext>
                  </a:extLst>
                </a:gridCol>
                <a:gridCol w="1068959">
                  <a:extLst>
                    <a:ext uri="{9D8B030D-6E8A-4147-A177-3AD203B41FA5}">
                      <a16:colId xmlns:a16="http://schemas.microsoft.com/office/drawing/2014/main" val="2982412752"/>
                    </a:ext>
                  </a:extLst>
                </a:gridCol>
                <a:gridCol w="1182834">
                  <a:extLst>
                    <a:ext uri="{9D8B030D-6E8A-4147-A177-3AD203B41FA5}">
                      <a16:colId xmlns:a16="http://schemas.microsoft.com/office/drawing/2014/main" val="628955815"/>
                    </a:ext>
                  </a:extLst>
                </a:gridCol>
                <a:gridCol w="1157119">
                  <a:extLst>
                    <a:ext uri="{9D8B030D-6E8A-4147-A177-3AD203B41FA5}">
                      <a16:colId xmlns:a16="http://schemas.microsoft.com/office/drawing/2014/main" val="4000930327"/>
                    </a:ext>
                  </a:extLst>
                </a:gridCol>
              </a:tblGrid>
              <a:tr h="63364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(hours)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2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43103"/>
                  </a:ext>
                </a:extLst>
              </a:tr>
              <a:tr h="4542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 Objectives &amp; Draft Strategies Sessions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2399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4C8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A: 	Access to Health Care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9/14/20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1:00-4:00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19314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192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B:  	Economic Stability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9/16/20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201510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C: 	Healthy Food &amp; Shelter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9/16/20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1:00-4:00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36108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D: 	Community Strength &amp; Resilience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9/17/20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49295"/>
                  </a:ext>
                </a:extLst>
              </a:tr>
              <a:tr h="602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Strategies Feedback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Individual feedback submitted electronically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 21-25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34118"/>
                  </a:ext>
                </a:extLst>
              </a:tr>
              <a:tr h="4542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Finalize Strategies Sessions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948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4C8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A: 	Access to Health Care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10/5/20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318558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192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B:  	Economic Stability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10/6/20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839388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C: 	Healthy Food &amp; Shelter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10/7/20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1:00-3:00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201498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1073785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0" indent="-857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Area D: 	Community Strength &amp; Resilience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Group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10/8/20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10:00-12:00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2686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2263C-7809-4D6A-A98A-4224277E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</p:spTree>
    <p:extLst>
      <p:ext uri="{BB962C8B-B14F-4D97-AF65-F5344CB8AC3E}">
        <p14:creationId xmlns:p14="http://schemas.microsoft.com/office/powerpoint/2010/main" val="414116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1A38B1-4E35-4D09-B3AE-75592A23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Participant Preparation and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D304-C6FE-4EF2-BB8F-DB3B3010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E7A5-2D09-4B69-A75A-B6ABFC6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9AC2-1E27-4020-8D48-03ED1BFF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3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ABDBD4-1CFB-4761-8E7B-FB312B3E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Ready, Set,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47A281-B825-43A8-A2DE-E2A81709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SHIP Planning</a:t>
            </a:r>
          </a:p>
          <a:p>
            <a:r>
              <a:rPr lang="en-US" dirty="0"/>
              <a:t>Able to participate via Zoom (audio AND visual)</a:t>
            </a:r>
          </a:p>
          <a:p>
            <a:r>
              <a:rPr lang="en-US" dirty="0"/>
              <a:t>Available to participate in ALL sessions and/or prep alternate participant for sessions</a:t>
            </a:r>
          </a:p>
          <a:p>
            <a:r>
              <a:rPr lang="en-US" dirty="0"/>
              <a:t>Review advance materials when provided</a:t>
            </a:r>
          </a:p>
          <a:p>
            <a:r>
              <a:rPr lang="en-US" dirty="0"/>
              <a:t>Complete work between sessions as directed</a:t>
            </a:r>
          </a:p>
          <a:p>
            <a:r>
              <a:rPr lang="en-US" dirty="0"/>
              <a:t>Bring institutional/organizational knowledge, priorities and perspectives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SHIP Implementation</a:t>
            </a:r>
          </a:p>
          <a:p>
            <a:r>
              <a:rPr lang="en-US" dirty="0"/>
              <a:t>Champion the SHIP within institution/organization</a:t>
            </a:r>
          </a:p>
          <a:p>
            <a:r>
              <a:rPr lang="en-US" dirty="0"/>
              <a:t>Facilitate ways of aligning priorities with specific, relevant areas of the SHIP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9287B-A40B-4056-B535-97590A8C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33E7-64D0-437B-9202-62E317DB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ECDD-46F0-4554-87CA-A455AD51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BCFAF8-C7AB-4ADF-815F-D3EA91C2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6E19E2-F3D3-4368-9E6A-2E468DBD2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have questions after today’s session, please email </a:t>
            </a:r>
            <a:r>
              <a:rPr lang="en-US">
                <a:hlinkClick r:id="rId2"/>
              </a:rPr>
              <a:t>HCT2020.DPH@ct.gov</a:t>
            </a:r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0E99B-8E61-46C3-9695-F7C1BA16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8837-B915-4B00-B146-FABDDA88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71130-0743-4EF0-94E8-08B7A9FC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4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264426-1CC1-4750-9764-53B4F77B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and Meeting 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A498B2-509D-485C-8603-E7D91C76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Meeting Objectives</a:t>
            </a:r>
          </a:p>
          <a:p>
            <a:pPr lvl="1"/>
            <a:r>
              <a:rPr lang="en-US" dirty="0"/>
              <a:t>Provide an overview of where we are with HCT2025 – the Connecticut State Health Improvement Plan</a:t>
            </a:r>
          </a:p>
          <a:p>
            <a:pPr lvl="1"/>
            <a:r>
              <a:rPr lang="en-US" dirty="0"/>
              <a:t>Provide an overview of the planning process for HCT2025.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Agenda</a:t>
            </a:r>
          </a:p>
          <a:p>
            <a:pPr lvl="1"/>
            <a:r>
              <a:rPr lang="en-US" dirty="0"/>
              <a:t>Transition from SHIP 1.0 to SHIP 2.0</a:t>
            </a:r>
          </a:p>
          <a:p>
            <a:pPr lvl="1"/>
            <a:r>
              <a:rPr lang="en-US" dirty="0"/>
              <a:t>SHIP 2.0:  Healthy Connecticut 2025 (HCT2025)</a:t>
            </a:r>
          </a:p>
          <a:p>
            <a:pPr lvl="1"/>
            <a:r>
              <a:rPr lang="en-US" dirty="0"/>
              <a:t>SHIP Planning Process</a:t>
            </a:r>
          </a:p>
          <a:p>
            <a:pPr lvl="1"/>
            <a:r>
              <a:rPr lang="en-US" dirty="0"/>
              <a:t>Participant Preparation and Expectations</a:t>
            </a:r>
          </a:p>
          <a:p>
            <a:pPr lvl="1"/>
            <a:r>
              <a:rPr lang="en-US" dirty="0"/>
              <a:t>Q&amp;A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C9D8-460F-4713-B448-83AD53A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2DC1A-D281-427D-93CB-427391B5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9B489-426D-4FEC-9923-9C17DB9D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09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6967-7605-4AA9-BAA6-09C7B1D4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ADB4D-59D7-47BD-B1DE-DA36258B1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7838-194E-413F-968B-32340950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66D94-1CA4-4FA6-B91A-394D2E29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1D24-FA69-4F61-B215-6B500FFE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177BB4-BC80-4FC7-866A-0273D695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from SHIP 1.0 to SHIP 2.0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BE17-74E6-4DAE-B9BF-2A7E27AE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1680F-82EB-4C8F-8101-235DD886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71E4-E3E8-4155-9261-1740C9E2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7D7011-CAC3-4409-8C6B-B87A907B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SHIP?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1FFCA5-8CCE-4AA2-8F7E-F66D3D1D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State Health Improvement Plan (SHIP) is a strategic plan which provides guidance to health departments, community partners, and organizational/agency stakeholders for improving the health of the population.</a:t>
            </a:r>
          </a:p>
          <a:p>
            <a:r>
              <a:rPr lang="en-US" dirty="0"/>
              <a:t>A SHIP includes:  </a:t>
            </a:r>
          </a:p>
          <a:p>
            <a:pPr marL="742950" lvl="1" indent="-285750"/>
            <a:r>
              <a:rPr lang="en-US" dirty="0"/>
              <a:t>Statewide health priorities identified from the State Health Assessment (SHA)</a:t>
            </a:r>
          </a:p>
          <a:p>
            <a:pPr marL="742950" lvl="1" indent="-285750"/>
            <a:r>
              <a:rPr lang="en-US" dirty="0"/>
              <a:t>Policy, systems, and environmental change strategies to address the priorities</a:t>
            </a:r>
          </a:p>
          <a:p>
            <a:pPr marL="742950" lvl="1" indent="-285750"/>
            <a:r>
              <a:rPr lang="en-US" dirty="0"/>
              <a:t>Designation of individuals and organizations responsible for implementing strategies</a:t>
            </a:r>
          </a:p>
          <a:p>
            <a:pPr marL="742950" lvl="1" indent="-285750"/>
            <a:r>
              <a:rPr lang="en-US" dirty="0"/>
              <a:t>Measurable outcomes</a:t>
            </a:r>
          </a:p>
          <a:p>
            <a:r>
              <a:rPr lang="en-US" dirty="0"/>
              <a:t>A SHIP is a </a:t>
            </a:r>
            <a:r>
              <a:rPr lang="en-US" b="1" dirty="0"/>
              <a:t>collaborative process </a:t>
            </a:r>
            <a:r>
              <a:rPr lang="en-US" dirty="0"/>
              <a:t>with multi-sector partners that </a:t>
            </a:r>
            <a:r>
              <a:rPr lang="en-US" b="1" dirty="0"/>
              <a:t>aligns</a:t>
            </a:r>
            <a:r>
              <a:rPr lang="en-US" dirty="0"/>
              <a:t> priorities and initiatives across communities to identify ways to build off them, remove barriers at the state level, eliminate redundancies, and coordinate efforts for maximum impact. </a:t>
            </a:r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BB23-B320-4D9D-9B45-0EFC1807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BCE2-013C-4405-B1CD-39AF342D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D8D75-4B74-4FEF-ACF5-BC024DF2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D8D6-E529-430B-8A5D-559F58D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Vision &amp;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78AA-5B2F-44D1-8986-135E3F1C614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Draft Vision</a:t>
            </a:r>
          </a:p>
          <a:p>
            <a:r>
              <a:rPr lang="en-US" dirty="0"/>
              <a:t>Connecticut is a state where everyone can attain their optimal health and well-being without social or physical barriers.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Draft Values and Operating Principles</a:t>
            </a:r>
          </a:p>
          <a:p>
            <a:r>
              <a:rPr lang="en-US" dirty="0"/>
              <a:t>Health Equity:  Focusing on structural racism and inherent bias as the root causes of the social drivers of health. </a:t>
            </a:r>
          </a:p>
          <a:p>
            <a:r>
              <a:rPr lang="en-US" dirty="0"/>
              <a:t>Collaboration:  Promoting an interdisciplinary, multi-sector approach.</a:t>
            </a:r>
          </a:p>
          <a:p>
            <a:r>
              <a:rPr lang="en-US" dirty="0"/>
              <a:t>Asset-based:  Building on and expanding from existing community strengths and initiatives.</a:t>
            </a:r>
          </a:p>
          <a:p>
            <a:r>
              <a:rPr lang="en-US" dirty="0"/>
              <a:t>Structural and Systemic Change:  Using promising, community- and evidence-informed policy, systems, environmental change, and primary prevention strategies. </a:t>
            </a:r>
          </a:p>
          <a:p>
            <a:r>
              <a:rPr lang="en-US" dirty="0"/>
              <a:t>Transparency and Accountability:  Sharing information and data in a meaningful and accessible way.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D57C-95E2-414F-B464-CE6F548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39106-CF25-4B2C-848D-3578D305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F324-F1D3-4FAA-8191-1EA94B0B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50B5-8873-4C01-A33B-0F58C510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Pursuit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AD95-9981-4760-B1FC-76BAF8CD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25625"/>
            <a:ext cx="11171645" cy="4538662"/>
          </a:xfrm>
        </p:spPr>
        <p:txBody>
          <a:bodyPr>
            <a:normAutofit/>
          </a:bodyPr>
          <a:lstStyle/>
          <a:p>
            <a:r>
              <a:rPr lang="en-US" sz="2000" dirty="0"/>
              <a:t>Public</a:t>
            </a:r>
            <a:r>
              <a:rPr lang="en-US" sz="1800" dirty="0"/>
              <a:t> </a:t>
            </a:r>
            <a:r>
              <a:rPr lang="en-US" sz="2000" dirty="0"/>
              <a:t>Health Department accreditation indicates that the agency </a:t>
            </a:r>
            <a:r>
              <a:rPr lang="en-US" sz="2000" b="1" dirty="0"/>
              <a:t>meets </a:t>
            </a:r>
            <a:br>
              <a:rPr lang="en-US" sz="2000" b="1" dirty="0"/>
            </a:br>
            <a:r>
              <a:rPr lang="en-US" sz="2000" b="1" dirty="0"/>
              <a:t>or exceeds rigorous public health standards</a:t>
            </a:r>
            <a:r>
              <a:rPr lang="en-US" sz="2000" dirty="0"/>
              <a:t> as determined by the </a:t>
            </a:r>
            <a:br>
              <a:rPr lang="en-US" sz="2000" dirty="0"/>
            </a:br>
            <a:r>
              <a:rPr lang="en-US" sz="2000" dirty="0"/>
              <a:t>Public Health Accreditation Board (</a:t>
            </a:r>
            <a:r>
              <a:rPr lang="en-US" sz="2000" dirty="0" err="1"/>
              <a:t>PHAB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000" dirty="0" err="1"/>
              <a:t>PHAB</a:t>
            </a:r>
            <a:r>
              <a:rPr lang="en-US" sz="2000" dirty="0"/>
              <a:t> requirements for accreditation are clear and not terribly prescriptive:</a:t>
            </a:r>
          </a:p>
          <a:p>
            <a:pPr lvl="1">
              <a:spcBef>
                <a:spcPts val="200"/>
              </a:spcBef>
            </a:pPr>
            <a:r>
              <a:rPr lang="en-US" sz="1800" dirty="0" err="1"/>
              <a:t>PHAB</a:t>
            </a:r>
            <a:r>
              <a:rPr lang="en-US" sz="1800" dirty="0"/>
              <a:t> requires the SHIP to be based on a comprehensive SHA; 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To engage broad partners including community; 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To outline the process for prioritizing identified health needs/issues; 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To describe goals and strategies for moving identified indicators (and by how much); and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To describe the specific activities partners will undertake in working toward those goals (action plan).  </a:t>
            </a:r>
          </a:p>
          <a:p>
            <a:pPr>
              <a:lnSpc>
                <a:spcPct val="120000"/>
              </a:lnSpc>
            </a:pPr>
            <a:r>
              <a:rPr lang="en-US" sz="2000" dirty="0" err="1"/>
              <a:t>PHAB</a:t>
            </a:r>
            <a:r>
              <a:rPr lang="en-US" sz="2000" dirty="0"/>
              <a:t> requirements for implementation are likewise clear:</a:t>
            </a:r>
          </a:p>
          <a:p>
            <a:pPr lvl="1">
              <a:spcBef>
                <a:spcPts val="200"/>
              </a:spcBef>
            </a:pPr>
            <a:r>
              <a:rPr lang="en-US" sz="1800" dirty="0" err="1"/>
              <a:t>PHAB</a:t>
            </a:r>
            <a:r>
              <a:rPr lang="en-US" sz="1800" dirty="0"/>
              <a:t> requires that the SHIP be implemented, tracked, and reported on; and 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That the SHIP be a dynamic document that has flexibility in strategies and activities to accommodate changes in the environment.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EC1E-A8A4-4ED0-9DF2-E26F1A79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DE7D-9B20-4D98-96FC-FC694D68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9D02-1E5E-438F-8D83-75F91A97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9FB81B-DC63-44DE-B4B6-E5F2BD493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19" y="1446212"/>
            <a:ext cx="2397723" cy="23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DE4E00-9B7B-4BDB-A723-C16BF334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 2.0:  </a:t>
            </a:r>
            <a:br>
              <a:rPr lang="en-US"/>
            </a:br>
            <a:r>
              <a:rPr lang="en-US"/>
              <a:t>Healthy Connecticut 2025 (HCT2025)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8C89-6BFB-4A50-AEAE-012AECE5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www.ct.gov/dph/SHIPCoalition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CDFA4-9810-4471-AB15-B90A7D1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Preplanning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4E27D-726E-44D0-B50A-F6054295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AAD5-4E25-49A7-9B5A-26A582DC4F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4300" y="6364288"/>
            <a:ext cx="647700" cy="379412"/>
          </a:xfrm>
        </p:spPr>
        <p:txBody>
          <a:bodyPr/>
          <a:lstStyle/>
          <a:p>
            <a:r>
              <a:rPr lang="en-US"/>
              <a:t>|   </a:t>
            </a:r>
            <a:fld id="{B04054F6-55AF-4DA2-80FF-545DF0FCD26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0E9F86-D0DA-49F6-85BD-6798E205AE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0360741"/>
              </p:ext>
            </p:extLst>
          </p:nvPr>
        </p:nvGraphicFramePr>
        <p:xfrm>
          <a:off x="239151" y="161775"/>
          <a:ext cx="11486214" cy="55774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98809">
                  <a:extLst>
                    <a:ext uri="{9D8B030D-6E8A-4147-A177-3AD203B41FA5}">
                      <a16:colId xmlns:a16="http://schemas.microsoft.com/office/drawing/2014/main" val="1883515922"/>
                    </a:ext>
                  </a:extLst>
                </a:gridCol>
                <a:gridCol w="1788012">
                  <a:extLst>
                    <a:ext uri="{9D8B030D-6E8A-4147-A177-3AD203B41FA5}">
                      <a16:colId xmlns:a16="http://schemas.microsoft.com/office/drawing/2014/main" val="1228915394"/>
                    </a:ext>
                  </a:extLst>
                </a:gridCol>
                <a:gridCol w="2001796">
                  <a:extLst>
                    <a:ext uri="{9D8B030D-6E8A-4147-A177-3AD203B41FA5}">
                      <a16:colId xmlns:a16="http://schemas.microsoft.com/office/drawing/2014/main" val="939762225"/>
                    </a:ext>
                  </a:extLst>
                </a:gridCol>
                <a:gridCol w="2176710">
                  <a:extLst>
                    <a:ext uri="{9D8B030D-6E8A-4147-A177-3AD203B41FA5}">
                      <a16:colId xmlns:a16="http://schemas.microsoft.com/office/drawing/2014/main" val="1617620803"/>
                    </a:ext>
                  </a:extLst>
                </a:gridCol>
                <a:gridCol w="2720887">
                  <a:extLst>
                    <a:ext uri="{9D8B030D-6E8A-4147-A177-3AD203B41FA5}">
                      <a16:colId xmlns:a16="http://schemas.microsoft.com/office/drawing/2014/main" val="902923449"/>
                    </a:ext>
                  </a:extLst>
                </a:gridCol>
              </a:tblGrid>
              <a:tr h="63651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 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Root Cause of Health Inequities (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Structural Racism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Inherent Bias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59779"/>
                  </a:ext>
                </a:extLst>
              </a:tr>
              <a:tr h="307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Priority Areas:  Social Drivers of Health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95621"/>
                  </a:ext>
                </a:extLst>
              </a:tr>
              <a:tr h="1127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kern="1400" dirty="0">
                          <a:effectLst/>
                        </a:rPr>
                        <a:t> </a:t>
                      </a:r>
                      <a:r>
                        <a:rPr lang="en-US" sz="2000" b="1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Access to Healthcare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care, health/mental health care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Economic Stability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Poverty, unemployment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>
                          <a:effectLst/>
                        </a:rPr>
                        <a:t>C. Healthy Food and Shelter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Housing quality/accessibility, healthy food access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Community Strength and Resilience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Cohesion, safety, emergency response &amp; preparedness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61669"/>
                  </a:ext>
                </a:extLst>
              </a:tr>
              <a:tr h="46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Goal and 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20488"/>
                  </a:ext>
                </a:extLst>
              </a:tr>
              <a:tr h="461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Key Impact/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Surveillance Measures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sym typeface="Wingdings 3" panose="05040102010807070707" pitchFamily="18" charset="2"/>
                        </a:rPr>
                        <a:t>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45414"/>
                  </a:ext>
                </a:extLst>
              </a:tr>
              <a:tr h="207579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Percentage of Children Who Are Obese/Obesity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Suicide Rate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Drug Overdose Deaths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High School Students/Sexual Violence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400" dirty="0">
                          <a:effectLst/>
                        </a:rPr>
                        <a:t>Percent Insured/ER Visits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(PSE &amp; PP)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(PSE &amp; PP)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(PSE &amp; PP)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Strategies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(PSE &amp; PP)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329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60C2C5A-488D-416E-AADC-7FFA79374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18" y="920131"/>
            <a:ext cx="26961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HCT2025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00850" algn="r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Connecticut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State Heath Improvement Plan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1C741-FEFF-462D-8729-20EE6CCBFA0D}"/>
              </a:ext>
            </a:extLst>
          </p:cNvPr>
          <p:cNvSpPr/>
          <p:nvPr/>
        </p:nvSpPr>
        <p:spPr>
          <a:xfrm>
            <a:off x="1835961" y="5865228"/>
            <a:ext cx="4998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Cross-Cutting Themes Addressed by PSE &amp; PP Strategies:</a:t>
            </a:r>
            <a:endParaRPr lang="en-US" alt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D7ED6-0EB8-4768-9EE5-7FCF623D5000}"/>
              </a:ext>
            </a:extLst>
          </p:cNvPr>
          <p:cNvSpPr/>
          <p:nvPr/>
        </p:nvSpPr>
        <p:spPr>
          <a:xfrm>
            <a:off x="6902233" y="5865228"/>
            <a:ext cx="4135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Structural Racism/Inherent Bias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00850" algn="r"/>
              </a:tabLs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Education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FD297-344D-4641-ADBF-CB5DAF9E90EA}"/>
              </a:ext>
            </a:extLst>
          </p:cNvPr>
          <p:cNvSpPr/>
          <p:nvPr/>
        </p:nvSpPr>
        <p:spPr>
          <a:xfrm>
            <a:off x="3770587" y="5218960"/>
            <a:ext cx="72942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00850" algn="r"/>
              </a:tabLst>
            </a:pPr>
            <a:r>
              <a:rPr lang="en-US" alt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 &amp; PP:  Policy, Systems, Environment, and Primary Prevention Strategies</a:t>
            </a: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5551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SHASHI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426A"/>
      </a:accent1>
      <a:accent2>
        <a:srgbClr val="236192"/>
      </a:accent2>
      <a:accent3>
        <a:srgbClr val="B7BF10"/>
      </a:accent3>
      <a:accent4>
        <a:srgbClr val="00C1D5"/>
      </a:accent4>
      <a:accent5>
        <a:srgbClr val="5F2167"/>
      </a:accent5>
      <a:accent6>
        <a:srgbClr val="70AD47"/>
      </a:accent6>
      <a:hlink>
        <a:srgbClr val="0563C1"/>
      </a:hlink>
      <a:folHlink>
        <a:srgbClr val="954F72"/>
      </a:folHlink>
    </a:clrScheme>
    <a:fontScheme name="CTSHASHIP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9-20___CT SHIP Sept Summit FINALa" id="{7C130C96-E63A-4210-8FB2-85A4BCF39232}" vid="{2F2C8F96-01BF-472F-AF04-DD575EB009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C4761589D5B439A17A8D0E48B375D" ma:contentTypeVersion="13" ma:contentTypeDescription="Create a new document." ma:contentTypeScope="" ma:versionID="49ce6a701bb3c338fba3108a46d6e688">
  <xsd:schema xmlns:xsd="http://www.w3.org/2001/XMLSchema" xmlns:xs="http://www.w3.org/2001/XMLSchema" xmlns:p="http://schemas.microsoft.com/office/2006/metadata/properties" xmlns:ns3="8934d5dd-b08a-4abd-b5a1-d45ae4ee85a9" xmlns:ns4="1bb71e6b-f547-4843-8545-6f72492388eb" targetNamespace="http://schemas.microsoft.com/office/2006/metadata/properties" ma:root="true" ma:fieldsID="12be017a3dc5bd35e1a783ca6bfc4f1d" ns3:_="" ns4:_="">
    <xsd:import namespace="8934d5dd-b08a-4abd-b5a1-d45ae4ee85a9"/>
    <xsd:import namespace="1bb71e6b-f547-4843-8545-6f72492388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4d5dd-b08a-4abd-b5a1-d45ae4ee85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71e6b-f547-4843-8545-6f7249238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403356-812E-41FC-9129-1322269E9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6B0AE7-2971-4212-AAD2-E13BAF5B4D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96F442-9047-4669-887B-6A69ADB3C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4d5dd-b08a-4abd-b5a1-d45ae4ee85a9"/>
    <ds:schemaRef ds:uri="1bb71e6b-f547-4843-8545-6f7249238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SHIP 2.0 PPT TEMPLATE</Template>
  <TotalTime>429</TotalTime>
  <Words>3037</Words>
  <Application>Microsoft Office PowerPoint</Application>
  <PresentationFormat>Widescreen</PresentationFormat>
  <Paragraphs>652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Wingdings 3</vt:lpstr>
      <vt:lpstr>Office Theme</vt:lpstr>
      <vt:lpstr>HCT2025 Preplanning Session</vt:lpstr>
      <vt:lpstr>Welcome &amp; Introductions of Presenters</vt:lpstr>
      <vt:lpstr>Agenda and Meeting Objectives</vt:lpstr>
      <vt:lpstr>Transition from SHIP 1.0 to SHIP 2.0</vt:lpstr>
      <vt:lpstr>What is a SHIP?</vt:lpstr>
      <vt:lpstr>Draft Vision &amp; Values</vt:lpstr>
      <vt:lpstr>In Pursuit of Excellence</vt:lpstr>
      <vt:lpstr>SHIP 2.0:   Healthy Connecticut 2025 (HCT2025)</vt:lpstr>
      <vt:lpstr>PowerPoint Presentation</vt:lpstr>
      <vt:lpstr>Priority Areas for the SHIP</vt:lpstr>
      <vt:lpstr>Priority Areas for the SHIP</vt:lpstr>
      <vt:lpstr>Key Impact/Surveillance Measures</vt:lpstr>
      <vt:lpstr>Cross-Cutting Themes</vt:lpstr>
      <vt:lpstr>Policy, Systems, Environment, and Primary Prevention (PSE &amp; PP)</vt:lpstr>
      <vt:lpstr>Upstream  Approach</vt:lpstr>
      <vt:lpstr>Policy Approach</vt:lpstr>
      <vt:lpstr>Systems Approach</vt:lpstr>
      <vt:lpstr>Environment Approach</vt:lpstr>
      <vt:lpstr>Primary Prevention </vt:lpstr>
      <vt:lpstr>PowerPoint Presentation</vt:lpstr>
      <vt:lpstr>SHIP Planning Process</vt:lpstr>
      <vt:lpstr>Virtual Planning Process Overview</vt:lpstr>
      <vt:lpstr>PowerPoint Presentation</vt:lpstr>
      <vt:lpstr>Timeline</vt:lpstr>
      <vt:lpstr>PowerPoint Presentation</vt:lpstr>
      <vt:lpstr>PowerPoint Presentation</vt:lpstr>
      <vt:lpstr>Participant Preparation and Expectations</vt:lpstr>
      <vt:lpstr>Ready, Set, …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Burke</dc:creator>
  <cp:lastModifiedBy>Donna Burke</cp:lastModifiedBy>
  <cp:revision>1</cp:revision>
  <dcterms:created xsi:type="dcterms:W3CDTF">2020-07-13T13:07:12Z</dcterms:created>
  <dcterms:modified xsi:type="dcterms:W3CDTF">2020-08-20T20:02:20Z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0x010100D4DC4761589D5B439A17A8D0E48B375D</vt:lpwstr>
  </property>
</Properties>
</file>